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52" r:id="rId4"/>
    <p:sldId id="363" r:id="rId5"/>
    <p:sldId id="364" r:id="rId6"/>
    <p:sldId id="370" r:id="rId7"/>
    <p:sldId id="371" r:id="rId8"/>
    <p:sldId id="372" r:id="rId9"/>
    <p:sldId id="373" r:id="rId10"/>
    <p:sldId id="374" r:id="rId11"/>
    <p:sldId id="375" r:id="rId12"/>
    <p:sldId id="3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52" y="420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881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17600" y="2444748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TRAVAUX PRATIQUES DEPLOIEMENT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100A6-2E65-599F-3D94-77073CD3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AA867-50DF-AFFA-C381-4CA646288C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7F8BDF-5DB4-EAD1-9316-9BD67F40E0AD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LIAISON ENTRE  GRAFANA ET PROMETHEUS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6E4F3915-23B1-F91F-490A-19E7604534BC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5A81C2-D460-E34C-056A-BB87AB94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sp>
        <p:nvSpPr>
          <p:cNvPr id="17" name="TextBox 37">
            <a:extLst>
              <a:ext uri="{FF2B5EF4-FFF2-40B4-BE49-F238E27FC236}">
                <a16:creationId xmlns:a16="http://schemas.microsoft.com/office/drawing/2014/main" id="{C5DC1A3C-A126-5C9F-D32E-35BF1A29CFDE}"/>
              </a:ext>
            </a:extLst>
          </p:cNvPr>
          <p:cNvSpPr txBox="1"/>
          <p:nvPr/>
        </p:nvSpPr>
        <p:spPr>
          <a:xfrm>
            <a:off x="542377" y="1808715"/>
            <a:ext cx="98569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Lancez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Grafana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depuis votre navigateur (</a:t>
            </a:r>
            <a:r>
              <a:rPr lang="fr-FR" sz="1800" b="1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http://localhost:3000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et connectez-vous à l’interface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Cliquez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sur « Add your first data source »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9C0077-8DB0-04CA-ED5A-E9AFC5F8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25" y="2949172"/>
            <a:ext cx="2777924" cy="7707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B42AA6B-EB86-3F99-00E8-CD4142AD461B}"/>
              </a:ext>
            </a:extLst>
          </p:cNvPr>
          <p:cNvSpPr txBox="1"/>
          <p:nvPr/>
        </p:nvSpPr>
        <p:spPr>
          <a:xfrm>
            <a:off x="542377" y="2407475"/>
            <a:ext cx="8358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Dans la liste des sources affichées, cliquez sur «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Prometheus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»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FAE7836-88C8-4D06-4542-D6584D42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050" y="2811678"/>
            <a:ext cx="4190035" cy="126951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CA05340-9AA2-60F0-995C-4A2F79063F9B}"/>
              </a:ext>
            </a:extLst>
          </p:cNvPr>
          <p:cNvSpPr txBox="1"/>
          <p:nvPr/>
        </p:nvSpPr>
        <p:spPr>
          <a:xfrm>
            <a:off x="542377" y="3817623"/>
            <a:ext cx="11350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Une fenêtre de paramétrage s’affiche ; commencez par saisir un nom de pour cette source (ici nous avons saisi « 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Prometheus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-server par exemple ») et saisissez également l’adresse du serveur </a:t>
            </a:r>
            <a:r>
              <a:rPr lang="fr-FR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Prometheus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: http/localhost:9090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A664653-3E5E-3DF3-2D4B-93AE92483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74" y="4688332"/>
            <a:ext cx="2832200" cy="2081164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795EE92-8480-CD02-F91A-4E9080036F06}"/>
              </a:ext>
            </a:extLst>
          </p:cNvPr>
          <p:cNvSpPr/>
          <p:nvPr/>
        </p:nvSpPr>
        <p:spPr>
          <a:xfrm>
            <a:off x="4339525" y="3148654"/>
            <a:ext cx="898902" cy="226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8A38710B-3438-02EB-545B-9BA375398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050" y="5269501"/>
            <a:ext cx="2245489" cy="55784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A7E1E13-1D15-9940-8984-25BEEFC86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456" y="5647810"/>
            <a:ext cx="1365813" cy="540589"/>
          </a:xfrm>
          <a:prstGeom prst="rect">
            <a:avLst/>
          </a:prstGeom>
        </p:spPr>
      </p:pic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2FA20AD-7327-E75E-1EEA-95A5D67B1060}"/>
              </a:ext>
            </a:extLst>
          </p:cNvPr>
          <p:cNvSpPr/>
          <p:nvPr/>
        </p:nvSpPr>
        <p:spPr>
          <a:xfrm>
            <a:off x="4407811" y="5462523"/>
            <a:ext cx="898902" cy="226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F5EB460A-EF62-89BF-25F2-51389FC0D08C}"/>
              </a:ext>
            </a:extLst>
          </p:cNvPr>
          <p:cNvSpPr/>
          <p:nvPr/>
        </p:nvSpPr>
        <p:spPr>
          <a:xfrm>
            <a:off x="8343708" y="5643270"/>
            <a:ext cx="898902" cy="226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843C20D-75DE-7721-356B-03604931A83C}"/>
              </a:ext>
            </a:extLst>
          </p:cNvPr>
          <p:cNvSpPr/>
          <p:nvPr/>
        </p:nvSpPr>
        <p:spPr>
          <a:xfrm>
            <a:off x="6562725" y="5181600"/>
            <a:ext cx="1307137" cy="8062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33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DAF23-A533-0C98-FDB9-CA35FB6CD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B7EDDF-E900-483B-FB34-D9334FCB380A}"/>
              </a:ext>
            </a:extLst>
          </p:cNvPr>
          <p:cNvGrpSpPr/>
          <p:nvPr/>
        </p:nvGrpSpPr>
        <p:grpSpPr>
          <a:xfrm>
            <a:off x="1" y="2306085"/>
            <a:ext cx="12334873" cy="1919956"/>
            <a:chOff x="1" y="2306085"/>
            <a:chExt cx="12334873" cy="19199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4E06182-4EAE-96FC-50C6-D6B000A7D7C4}"/>
                </a:ext>
              </a:extLst>
            </p:cNvPr>
            <p:cNvSpPr txBox="1"/>
            <p:nvPr/>
          </p:nvSpPr>
          <p:spPr>
            <a:xfrm>
              <a:off x="142876" y="2306085"/>
              <a:ext cx="1219199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b="1" u="sng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TP4</a:t>
              </a:r>
              <a:endParaRPr lang="ko-KR" altLang="en-US" sz="4800" b="1" u="sng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16F263-8E8E-4470-D0C7-9EEB102500D6}"/>
                </a:ext>
              </a:extLst>
            </p:cNvPr>
            <p:cNvSpPr txBox="1"/>
            <p:nvPr/>
          </p:nvSpPr>
          <p:spPr>
            <a:xfrm>
              <a:off x="1" y="3395044"/>
              <a:ext cx="1219185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2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Supervision et Monitoring app Node.js</a:t>
              </a:r>
            </a:p>
            <a:p>
              <a:pPr algn="ctr"/>
              <a:r>
                <a:rPr lang="fr-FR" altLang="ko-KR" sz="2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avec </a:t>
              </a:r>
              <a:r>
                <a:rPr lang="fr-FR" altLang="ko-KR" sz="24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Grafana</a:t>
              </a:r>
              <a:r>
                <a:rPr lang="fr-FR" altLang="ko-KR" sz="24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et </a:t>
              </a:r>
              <a:r>
                <a:rPr lang="fr-FR" altLang="ko-KR" sz="24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Prometheus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3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D43-BD6B-23F8-482C-5BA6BB72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E5D0BAF-725A-318A-A677-31394CA7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10018631" y="3084774"/>
            <a:ext cx="1863967" cy="158454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62A748-653F-68F0-1DAF-64E632B2B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TP4 : Supervision et Monitoring Node.js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C52060-2ED7-8E2A-5340-1EE5BE544959}"/>
              </a:ext>
            </a:extLst>
          </p:cNvPr>
          <p:cNvSpPr txBox="1"/>
          <p:nvPr/>
        </p:nvSpPr>
        <p:spPr>
          <a:xfrm>
            <a:off x="904565" y="2115760"/>
            <a:ext cx="9741472" cy="12774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altLang="ko-KR" b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Objectifs: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Configurer un système de monitoring pour une application déployée.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Utiliser </a:t>
            </a:r>
            <a:r>
              <a:rPr lang="fr-FR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Prometheus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pour collecter des métriques et </a:t>
            </a:r>
            <a:r>
              <a:rPr lang="fr-FR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Grafana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pour les visualiser.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D133CB-EE36-12A8-CB50-6CC832B7599E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OBJECTIFS ET ETAPES A SUIVRE</a:t>
            </a: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D378C949-4DEA-5094-0D13-F11F990C07C8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E75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D45485E-FE4D-E0C9-4CFB-A1B66BF2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54"/>
          <a:stretch/>
        </p:blipFill>
        <p:spPr>
          <a:xfrm>
            <a:off x="10167550" y="1585224"/>
            <a:ext cx="1715048" cy="1584542"/>
          </a:xfrm>
          <a:prstGeom prst="rect">
            <a:avLst/>
          </a:prstGeom>
        </p:spPr>
      </p:pic>
      <p:sp>
        <p:nvSpPr>
          <p:cNvPr id="4" name="TextBox 37">
            <a:extLst>
              <a:ext uri="{FF2B5EF4-FFF2-40B4-BE49-F238E27FC236}">
                <a16:creationId xmlns:a16="http://schemas.microsoft.com/office/drawing/2014/main" id="{262347E7-9715-72A9-8CFD-754D4123371E}"/>
              </a:ext>
            </a:extLst>
          </p:cNvPr>
          <p:cNvSpPr txBox="1"/>
          <p:nvPr/>
        </p:nvSpPr>
        <p:spPr>
          <a:xfrm>
            <a:off x="986055" y="3816905"/>
            <a:ext cx="9741472" cy="2170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altLang="ko-KR" b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Étapes :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	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Déploiement d’une application Node.js avec Docker.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Installation de </a:t>
            </a:r>
            <a:r>
              <a:rPr lang="fr-FR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Prometheus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et </a:t>
            </a:r>
            <a:r>
              <a:rPr lang="fr-FR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Grafana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sur une machine (voir Tp3)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Configuration pour surveiller les performances de l’application.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Création d’un tableau de bord personnalisé dans </a:t>
            </a:r>
            <a:r>
              <a:rPr lang="fr-FR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Grafana</a:t>
            </a:r>
            <a:r>
              <a:rPr lang="fr-FR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E3ED-0656-A861-1BE4-906675913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6D4A08-5CFF-5706-1909-F03806430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C9C151-8A1C-D63B-9061-7F940E6F2308}"/>
              </a:ext>
            </a:extLst>
          </p:cNvPr>
          <p:cNvSpPr txBox="1"/>
          <p:nvPr/>
        </p:nvSpPr>
        <p:spPr>
          <a:xfrm>
            <a:off x="1117790" y="1029222"/>
            <a:ext cx="7933220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altLang="ko-KR" b="1" cap="all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1.Déploiement d’une application Node.js avec Docker.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F32EF1E2-5639-9E40-7196-49CBA0112592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06969B6D-1947-A594-2B07-E96E1EED1766}"/>
              </a:ext>
            </a:extLst>
          </p:cNvPr>
          <p:cNvGrpSpPr/>
          <p:nvPr/>
        </p:nvGrpSpPr>
        <p:grpSpPr>
          <a:xfrm>
            <a:off x="1168972" y="1814970"/>
            <a:ext cx="10977350" cy="778075"/>
            <a:chOff x="2725124" y="4325980"/>
            <a:chExt cx="1457692" cy="778075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ABB4616F-F95D-822A-3E1C-3DBD1EDCCCE2}"/>
                </a:ext>
              </a:extLst>
            </p:cNvPr>
            <p:cNvSpPr txBox="1"/>
            <p:nvPr/>
          </p:nvSpPr>
          <p:spPr>
            <a:xfrm>
              <a:off x="2727789" y="4580835"/>
              <a:ext cx="1455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https://grafana.com/oss/prometheus/exporters/nodejs-exporter/?tab=installation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37">
              <a:extLst>
                <a:ext uri="{FF2B5EF4-FFF2-40B4-BE49-F238E27FC236}">
                  <a16:creationId xmlns:a16="http://schemas.microsoft.com/office/drawing/2014/main" id="{77CE27BE-3E23-8665-8703-2CF6AAB506B7}"/>
                </a:ext>
              </a:extLst>
            </p:cNvPr>
            <p:cNvSpPr txBox="1"/>
            <p:nvPr/>
          </p:nvSpPr>
          <p:spPr>
            <a:xfrm>
              <a:off x="2725124" y="4325980"/>
              <a:ext cx="129207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.1 </a:t>
              </a:r>
              <a:r>
                <a:rPr kumimoji="0" lang="fr-FR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I</a:t>
              </a:r>
              <a:r>
                <a:rPr lang="fr-FR" sz="1600" b="1" u="sng" dirty="0" err="1"/>
                <a:t>nstallez</a:t>
              </a:r>
              <a:r>
                <a:rPr lang="fr-FR" sz="1600" b="1" u="sng" dirty="0"/>
                <a:t> </a:t>
              </a:r>
              <a:r>
                <a:rPr lang="fr-FR" sz="1600" b="1" u="sng" dirty="0" err="1"/>
                <a:t>nodeJS</a:t>
              </a:r>
              <a:r>
                <a:rPr lang="fr-FR" sz="1600" b="1" u="sng" dirty="0"/>
                <a:t> et </a:t>
              </a:r>
              <a:r>
                <a:rPr lang="fr-FR" sz="1600" b="1" u="sng" dirty="0" err="1"/>
                <a:t>Creation</a:t>
              </a:r>
              <a:r>
                <a:rPr lang="fr-FR" sz="1600" b="1" u="sng" dirty="0"/>
                <a:t> mini </a:t>
              </a:r>
              <a:r>
                <a:rPr lang="fr-FR" sz="1600" b="1" u="sng" dirty="0" err="1"/>
                <a:t>appJS</a:t>
              </a:r>
              <a:r>
                <a:rPr lang="fr-FR" sz="1600" b="1" u="sng" dirty="0"/>
                <a:t> 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2B919A62-6ABC-DDFC-2805-EBA51409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98C70D-D7E1-D5A1-F347-80CD2FC9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237" y="3429000"/>
            <a:ext cx="2543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0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03058-5011-89CF-361E-7C393D602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D57EA6-C36B-D6CE-AC23-E30741FD7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6088F-5E7C-71A1-1564-3F6B4D76C92A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INSTALLATION DE GRAFANA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EF59C68C-768D-90C1-8262-F375534882E0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9A795B69-E914-77A1-825A-9B6D732FA358}"/>
              </a:ext>
            </a:extLst>
          </p:cNvPr>
          <p:cNvGrpSpPr/>
          <p:nvPr/>
        </p:nvGrpSpPr>
        <p:grpSpPr>
          <a:xfrm>
            <a:off x="1214650" y="1868271"/>
            <a:ext cx="10977350" cy="947352"/>
            <a:chOff x="2725124" y="4325980"/>
            <a:chExt cx="1457692" cy="947352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3CB338F8-D1A5-4AD7-A583-2CEEF625F150}"/>
                </a:ext>
              </a:extLst>
            </p:cNvPr>
            <p:cNvSpPr txBox="1"/>
            <p:nvPr/>
          </p:nvSpPr>
          <p:spPr>
            <a:xfrm>
              <a:off x="2727789" y="4580835"/>
              <a:ext cx="145502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Sudo apt –y install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grafana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</a:b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37">
              <a:extLst>
                <a:ext uri="{FF2B5EF4-FFF2-40B4-BE49-F238E27FC236}">
                  <a16:creationId xmlns:a16="http://schemas.microsoft.com/office/drawing/2014/main" id="{16AF7A02-9DC3-9FDC-FC58-36A92C7552B3}"/>
                </a:ext>
              </a:extLst>
            </p:cNvPr>
            <p:cNvSpPr txBox="1"/>
            <p:nvPr/>
          </p:nvSpPr>
          <p:spPr>
            <a:xfrm>
              <a:off x="2725124" y="4325980"/>
              <a:ext cx="1292072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3.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5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fr-FR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Lancez</a:t>
              </a:r>
              <a:r>
                <a:rPr lang="fr-FR" sz="1600" b="1" u="sng" dirty="0"/>
                <a:t> l’installation de </a:t>
              </a:r>
              <a:r>
                <a:rPr lang="fr-FR" sz="1600" b="1" u="sng" dirty="0" err="1"/>
                <a:t>Grafana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B4EED0F-DD86-8985-F094-215BD616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grpSp>
        <p:nvGrpSpPr>
          <p:cNvPr id="4" name="Group 62">
            <a:extLst>
              <a:ext uri="{FF2B5EF4-FFF2-40B4-BE49-F238E27FC236}">
                <a16:creationId xmlns:a16="http://schemas.microsoft.com/office/drawing/2014/main" id="{D1D891A6-C519-8097-413C-3CC26A85ADB2}"/>
              </a:ext>
            </a:extLst>
          </p:cNvPr>
          <p:cNvGrpSpPr/>
          <p:nvPr/>
        </p:nvGrpSpPr>
        <p:grpSpPr>
          <a:xfrm>
            <a:off x="1234719" y="2599336"/>
            <a:ext cx="10996402" cy="715834"/>
            <a:chOff x="2725124" y="4040230"/>
            <a:chExt cx="1460222" cy="715834"/>
          </a:xfrm>
        </p:grpSpPr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33AC9D6C-ED39-6684-4B6B-60012BC9FB63}"/>
                </a:ext>
              </a:extLst>
            </p:cNvPr>
            <p:cNvSpPr txBox="1"/>
            <p:nvPr/>
          </p:nvSpPr>
          <p:spPr>
            <a:xfrm>
              <a:off x="2727654" y="4202066"/>
              <a:ext cx="14576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sudo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/bin/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systemctl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daemon-reload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1" name="TextBox 37">
              <a:extLst>
                <a:ext uri="{FF2B5EF4-FFF2-40B4-BE49-F238E27FC236}">
                  <a16:creationId xmlns:a16="http://schemas.microsoft.com/office/drawing/2014/main" id="{AB8F9D84-95BC-6229-A1C4-4ED43EF329A6}"/>
                </a:ext>
              </a:extLst>
            </p:cNvPr>
            <p:cNvSpPr txBox="1"/>
            <p:nvPr/>
          </p:nvSpPr>
          <p:spPr>
            <a:xfrm>
              <a:off x="2725124" y="4040230"/>
              <a:ext cx="1415650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3.6 </a:t>
              </a:r>
              <a:r>
                <a:rPr lang="en-US" sz="1600" b="1" u="sng" dirty="0" err="1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Relanc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ez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le daemon a nouveau </a:t>
              </a:r>
              <a:r>
                <a:rPr lang="fr-FR" sz="1600" b="1" u="sng" dirty="0"/>
                <a:t> :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:a16="http://schemas.microsoft.com/office/drawing/2014/main" id="{D3D49814-16C8-8454-5C3D-1B08BC1AC5A4}"/>
              </a:ext>
            </a:extLst>
          </p:cNvPr>
          <p:cNvGrpSpPr/>
          <p:nvPr/>
        </p:nvGrpSpPr>
        <p:grpSpPr>
          <a:xfrm>
            <a:off x="1215158" y="3470582"/>
            <a:ext cx="10996402" cy="687948"/>
            <a:chOff x="2725124" y="4094228"/>
            <a:chExt cx="1460222" cy="553839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03A4F534-BC64-7DF5-D212-F12BBB63EBDE}"/>
                </a:ext>
              </a:extLst>
            </p:cNvPr>
            <p:cNvSpPr txBox="1"/>
            <p:nvPr/>
          </p:nvSpPr>
          <p:spPr>
            <a:xfrm>
              <a:off x="2727654" y="4202066"/>
              <a:ext cx="1457692" cy="4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sudo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/bin/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systemctl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enable Grafana-server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4" name="TextBox 37">
              <a:extLst>
                <a:ext uri="{FF2B5EF4-FFF2-40B4-BE49-F238E27FC236}">
                  <a16:creationId xmlns:a16="http://schemas.microsoft.com/office/drawing/2014/main" id="{9AAFA21A-E7C3-E670-7953-3999AA97C507}"/>
                </a:ext>
              </a:extLst>
            </p:cNvPr>
            <p:cNvSpPr txBox="1"/>
            <p:nvPr/>
          </p:nvSpPr>
          <p:spPr>
            <a:xfrm>
              <a:off x="2725124" y="4094228"/>
              <a:ext cx="1415650" cy="4460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3.7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Activez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le 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serveur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Grafana </a:t>
              </a:r>
              <a:r>
                <a:rPr lang="fr-FR" sz="1600" b="1" u="sng" dirty="0"/>
                <a:t> :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5" name="Group 62">
            <a:extLst>
              <a:ext uri="{FF2B5EF4-FFF2-40B4-BE49-F238E27FC236}">
                <a16:creationId xmlns:a16="http://schemas.microsoft.com/office/drawing/2014/main" id="{2B20EE79-4A69-7DD2-0504-6F69B2F21E1A}"/>
              </a:ext>
            </a:extLst>
          </p:cNvPr>
          <p:cNvGrpSpPr/>
          <p:nvPr/>
        </p:nvGrpSpPr>
        <p:grpSpPr>
          <a:xfrm>
            <a:off x="1244245" y="4247064"/>
            <a:ext cx="10996402" cy="687948"/>
            <a:chOff x="2725124" y="4094228"/>
            <a:chExt cx="1460222" cy="553839"/>
          </a:xfrm>
        </p:grpSpPr>
        <p:sp>
          <p:nvSpPr>
            <p:cNvPr id="26" name="TextBox 36">
              <a:extLst>
                <a:ext uri="{FF2B5EF4-FFF2-40B4-BE49-F238E27FC236}">
                  <a16:creationId xmlns:a16="http://schemas.microsoft.com/office/drawing/2014/main" id="{E5EFEF51-5732-CA9D-1885-811A4DD962F7}"/>
                </a:ext>
              </a:extLst>
            </p:cNvPr>
            <p:cNvSpPr txBox="1"/>
            <p:nvPr/>
          </p:nvSpPr>
          <p:spPr>
            <a:xfrm>
              <a:off x="2727654" y="4202066"/>
              <a:ext cx="1457692" cy="4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sudo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/bin/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systemctl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start Grafana-server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0A42405A-17BF-9040-5361-71A91BF0A76A}"/>
                </a:ext>
              </a:extLst>
            </p:cNvPr>
            <p:cNvSpPr txBox="1"/>
            <p:nvPr/>
          </p:nvSpPr>
          <p:spPr>
            <a:xfrm>
              <a:off x="2725124" y="4094228"/>
              <a:ext cx="1415650" cy="4460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3.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8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600" b="1" u="sng" dirty="0" err="1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Demarre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z le 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serveur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Grafana </a:t>
              </a:r>
              <a:r>
                <a:rPr lang="fr-FR" sz="1600" b="1" u="sng" dirty="0"/>
                <a:t> :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8" name="Group 62">
            <a:extLst>
              <a:ext uri="{FF2B5EF4-FFF2-40B4-BE49-F238E27FC236}">
                <a16:creationId xmlns:a16="http://schemas.microsoft.com/office/drawing/2014/main" id="{03C722AF-A0F0-ADBE-B354-922A1E407188}"/>
              </a:ext>
            </a:extLst>
          </p:cNvPr>
          <p:cNvGrpSpPr/>
          <p:nvPr/>
        </p:nvGrpSpPr>
        <p:grpSpPr>
          <a:xfrm>
            <a:off x="1215158" y="4972698"/>
            <a:ext cx="10996402" cy="687948"/>
            <a:chOff x="2725124" y="4094228"/>
            <a:chExt cx="1460222" cy="553839"/>
          </a:xfrm>
        </p:grpSpPr>
        <p:sp>
          <p:nvSpPr>
            <p:cNvPr id="29" name="TextBox 36">
              <a:extLst>
                <a:ext uri="{FF2B5EF4-FFF2-40B4-BE49-F238E27FC236}">
                  <a16:creationId xmlns:a16="http://schemas.microsoft.com/office/drawing/2014/main" id="{E35C2309-8776-F9D0-C931-BA7EB5315165}"/>
                </a:ext>
              </a:extLst>
            </p:cNvPr>
            <p:cNvSpPr txBox="1"/>
            <p:nvPr/>
          </p:nvSpPr>
          <p:spPr>
            <a:xfrm>
              <a:off x="2727654" y="4202066"/>
              <a:ext cx="1457692" cy="4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sudo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systemctl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enable Grafana-server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37">
              <a:extLst>
                <a:ext uri="{FF2B5EF4-FFF2-40B4-BE49-F238E27FC236}">
                  <a16:creationId xmlns:a16="http://schemas.microsoft.com/office/drawing/2014/main" id="{58ABCD6A-4A1D-E483-405D-D33A7F1C42D4}"/>
                </a:ext>
              </a:extLst>
            </p:cNvPr>
            <p:cNvSpPr txBox="1"/>
            <p:nvPr/>
          </p:nvSpPr>
          <p:spPr>
            <a:xfrm>
              <a:off x="2725124" y="4094228"/>
              <a:ext cx="1415650" cy="4460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3.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9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600" b="1" u="sng" dirty="0" err="1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Verifiez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serveur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Grafana </a:t>
              </a:r>
              <a:r>
                <a:rPr lang="en-US" sz="1600" b="1" u="sng" dirty="0" err="1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marche</a:t>
              </a:r>
              <a:r>
                <a:rPr lang="fr-FR" sz="1600" b="1" u="sng" dirty="0"/>
                <a:t> :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4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25F62-427D-98A5-0FA6-F24338B0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478C8-8237-11D2-717F-F4F014F62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8C57D3-8AE5-28B0-0C61-9E5A50AC3856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DEMARRAGE DE GRAFANA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6A4A8442-2BA2-87EB-14D3-0A626BA9A5FD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7D1D25-0A4F-3BFB-62C2-6F288C93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grpSp>
        <p:nvGrpSpPr>
          <p:cNvPr id="28" name="Group 62">
            <a:extLst>
              <a:ext uri="{FF2B5EF4-FFF2-40B4-BE49-F238E27FC236}">
                <a16:creationId xmlns:a16="http://schemas.microsoft.com/office/drawing/2014/main" id="{11081392-CE5F-BB68-C70A-608B3C8A3BC7}"/>
              </a:ext>
            </a:extLst>
          </p:cNvPr>
          <p:cNvGrpSpPr/>
          <p:nvPr/>
        </p:nvGrpSpPr>
        <p:grpSpPr>
          <a:xfrm>
            <a:off x="1195598" y="1793208"/>
            <a:ext cx="10996402" cy="687948"/>
            <a:chOff x="2725124" y="4094228"/>
            <a:chExt cx="1460222" cy="553839"/>
          </a:xfrm>
        </p:grpSpPr>
        <p:sp>
          <p:nvSpPr>
            <p:cNvPr id="29" name="TextBox 36">
              <a:extLst>
                <a:ext uri="{FF2B5EF4-FFF2-40B4-BE49-F238E27FC236}">
                  <a16:creationId xmlns:a16="http://schemas.microsoft.com/office/drawing/2014/main" id="{95A73A25-D861-2709-47F6-2AD922105F7B}"/>
                </a:ext>
              </a:extLst>
            </p:cNvPr>
            <p:cNvSpPr txBox="1"/>
            <p:nvPr/>
          </p:nvSpPr>
          <p:spPr>
            <a:xfrm>
              <a:off x="2727654" y="4202066"/>
              <a:ext cx="1457692" cy="4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sudo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systemctl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status Grafana-server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37">
              <a:extLst>
                <a:ext uri="{FF2B5EF4-FFF2-40B4-BE49-F238E27FC236}">
                  <a16:creationId xmlns:a16="http://schemas.microsoft.com/office/drawing/2014/main" id="{DA7F9E7B-CD5A-3227-4C35-F9C0E8E53A20}"/>
                </a:ext>
              </a:extLst>
            </p:cNvPr>
            <p:cNvSpPr txBox="1"/>
            <p:nvPr/>
          </p:nvSpPr>
          <p:spPr>
            <a:xfrm>
              <a:off x="2725124" y="4094228"/>
              <a:ext cx="1415650" cy="4460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4.1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sz="1600" b="1" u="sng" dirty="0" err="1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Verifiez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serveur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Grafana </a:t>
              </a:r>
              <a:r>
                <a:rPr lang="en-US" sz="1600" b="1" u="sng" dirty="0" err="1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marche</a:t>
              </a:r>
              <a:r>
                <a:rPr lang="fr-FR" sz="1600" b="1" u="sng" dirty="0"/>
                <a:t> :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4EAA0563-E956-2E5F-E369-156EB3DD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01" y="2615106"/>
            <a:ext cx="7849597" cy="26154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1C8C98-3415-99ED-DFBF-BA61FF31413E}"/>
              </a:ext>
            </a:extLst>
          </p:cNvPr>
          <p:cNvSpPr/>
          <p:nvPr/>
        </p:nvSpPr>
        <p:spPr>
          <a:xfrm>
            <a:off x="1518834" y="3169104"/>
            <a:ext cx="2200759" cy="2598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C89EAAC-B69F-8A0B-89C2-EF0271693855}"/>
              </a:ext>
            </a:extLst>
          </p:cNvPr>
          <p:cNvSpPr/>
          <p:nvPr/>
        </p:nvSpPr>
        <p:spPr>
          <a:xfrm>
            <a:off x="542377" y="3169104"/>
            <a:ext cx="976457" cy="259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 62">
            <a:extLst>
              <a:ext uri="{FF2B5EF4-FFF2-40B4-BE49-F238E27FC236}">
                <a16:creationId xmlns:a16="http://schemas.microsoft.com/office/drawing/2014/main" id="{E7038D49-18CB-6131-389D-6A27A9BC7CEE}"/>
              </a:ext>
            </a:extLst>
          </p:cNvPr>
          <p:cNvGrpSpPr/>
          <p:nvPr/>
        </p:nvGrpSpPr>
        <p:grpSpPr>
          <a:xfrm>
            <a:off x="1202623" y="5360945"/>
            <a:ext cx="10977349" cy="718397"/>
            <a:chOff x="2725124" y="4097958"/>
            <a:chExt cx="1457692" cy="568679"/>
          </a:xfrm>
        </p:grpSpPr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0BAC75A1-D404-5973-9CF0-91163C054F22}"/>
                </a:ext>
              </a:extLst>
            </p:cNvPr>
            <p:cNvSpPr txBox="1"/>
            <p:nvPr/>
          </p:nvSpPr>
          <p:spPr>
            <a:xfrm>
              <a:off x="2725124" y="4228095"/>
              <a:ext cx="1457692" cy="43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firefox</a:t>
              </a:r>
              <a:r>
                <a:rPr lang="en-US" altLang="ko-KR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ourier New" panose="02070309020205020404" pitchFamily="49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%u http://localhost:3000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7" name="TextBox 37">
              <a:extLst>
                <a:ext uri="{FF2B5EF4-FFF2-40B4-BE49-F238E27FC236}">
                  <a16:creationId xmlns:a16="http://schemas.microsoft.com/office/drawing/2014/main" id="{F03F50D4-53D1-E14E-2E90-AF5016DCB938}"/>
                </a:ext>
              </a:extLst>
            </p:cNvPr>
            <p:cNvSpPr txBox="1"/>
            <p:nvPr/>
          </p:nvSpPr>
          <p:spPr>
            <a:xfrm>
              <a:off x="2725124" y="4097958"/>
              <a:ext cx="1415650" cy="43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4.2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Accedez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a </a:t>
              </a:r>
              <a:r>
                <a:rPr kumimoji="0" lang="en-US" sz="1600" b="1" i="0" u="sng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l’interface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web de 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Grafana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au port 3000 </a:t>
              </a:r>
              <a:r>
                <a:rPr lang="fr-FR" sz="1600" b="1" u="sng" dirty="0"/>
                <a:t>:</a:t>
              </a:r>
              <a:r>
                <a:rPr lang="en-US" sz="1600" b="1" u="sng" dirty="0">
                  <a:solidFill>
                    <a:prstClr val="black"/>
                  </a:solidFill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endParaRPr kumimoji="0" lang="fr-FR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12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55707-069D-BA72-74A0-35D72FBF8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B7F2E8-291B-3687-6479-03A366D90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E892B4-1EAF-4048-761A-C06923906DDD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DEMARRAGE DE GRAFANA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1AD9E72F-7C48-5B3A-2E99-981AED248C95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46C896-FDC7-B625-B7C4-3E11D1A2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sp>
        <p:nvSpPr>
          <p:cNvPr id="30" name="TextBox 37">
            <a:extLst>
              <a:ext uri="{FF2B5EF4-FFF2-40B4-BE49-F238E27FC236}">
                <a16:creationId xmlns:a16="http://schemas.microsoft.com/office/drawing/2014/main" id="{D730BB98-F77B-0779-3721-2E3B70D2328F}"/>
              </a:ext>
            </a:extLst>
          </p:cNvPr>
          <p:cNvSpPr txBox="1"/>
          <p:nvPr/>
        </p:nvSpPr>
        <p:spPr>
          <a:xfrm>
            <a:off x="1195598" y="1793208"/>
            <a:ext cx="1066074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4.3 Pour se connecter </a:t>
            </a:r>
            <a:r>
              <a:rPr lang="en-US" sz="1600" b="1" u="sng" dirty="0" err="1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vous</a:t>
            </a:r>
            <a:r>
              <a:rPr lang="en-US" sz="1600" b="1" u="sng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devait</a:t>
            </a:r>
            <a:r>
              <a:rPr lang="en-US" sz="1600" b="1" u="sng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u="sng" dirty="0" err="1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saisir</a:t>
            </a:r>
            <a:r>
              <a:rPr lang="en-US" sz="1600" b="1" u="sng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 mot “admin” sur les deux champs</a:t>
            </a:r>
            <a:r>
              <a:rPr lang="fr-FR" sz="1600" b="1" u="sng" dirty="0"/>
              <a:t> :</a:t>
            </a:r>
            <a:r>
              <a:rPr lang="en-US" sz="1600" b="1" u="sng" dirty="0">
                <a:solidFill>
                  <a:prstClr val="black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kumimoji="0" lang="fr-FR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7" name="TextBox 37">
            <a:extLst>
              <a:ext uri="{FF2B5EF4-FFF2-40B4-BE49-F238E27FC236}">
                <a16:creationId xmlns:a16="http://schemas.microsoft.com/office/drawing/2014/main" id="{EEC73106-48F5-8791-8C71-791881C5CD9C}"/>
              </a:ext>
            </a:extLst>
          </p:cNvPr>
          <p:cNvSpPr txBox="1"/>
          <p:nvPr/>
        </p:nvSpPr>
        <p:spPr>
          <a:xfrm>
            <a:off x="1202623" y="5207053"/>
            <a:ext cx="1066074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Une seconde fenêtre vous demande de créer un nouveau mot de passe ; faites la modification du mot de passe initial et cliquez le bouton «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Submit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» </a:t>
            </a:r>
            <a:endParaRPr kumimoji="0" lang="fr-FR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AA4840-C835-B7B5-3DBC-65CF3F16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89" y="2160048"/>
            <a:ext cx="3055716" cy="3036498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60EE987-B414-9D96-6883-84C844B5CEB8}"/>
              </a:ext>
            </a:extLst>
          </p:cNvPr>
          <p:cNvSpPr/>
          <p:nvPr/>
        </p:nvSpPr>
        <p:spPr>
          <a:xfrm>
            <a:off x="2385045" y="3882507"/>
            <a:ext cx="976457" cy="147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DC96657-0BFA-BDFC-F0CB-354DD7A7A8CD}"/>
              </a:ext>
            </a:extLst>
          </p:cNvPr>
          <p:cNvSpPr/>
          <p:nvPr/>
        </p:nvSpPr>
        <p:spPr>
          <a:xfrm>
            <a:off x="2335968" y="4437864"/>
            <a:ext cx="976457" cy="147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6251-5886-4A8A-E8FD-E4B7EA8DD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F3C88-2008-2737-E1FD-C62794450C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A52E75-C8A6-D890-A7C1-F6184285AC93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DEMARRAGE DE GRAFANA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F0F5C92B-DA7C-5BB4-2771-61E8351BDF72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6403CC-A6A3-6977-5016-7B1A6F05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sp>
        <p:nvSpPr>
          <p:cNvPr id="17" name="TextBox 37">
            <a:extLst>
              <a:ext uri="{FF2B5EF4-FFF2-40B4-BE49-F238E27FC236}">
                <a16:creationId xmlns:a16="http://schemas.microsoft.com/office/drawing/2014/main" id="{7FCCC208-8854-A855-0EE4-F956D3542B1C}"/>
              </a:ext>
            </a:extLst>
          </p:cNvPr>
          <p:cNvSpPr txBox="1"/>
          <p:nvPr/>
        </p:nvSpPr>
        <p:spPr>
          <a:xfrm>
            <a:off x="836908" y="1816085"/>
            <a:ext cx="965956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Une seconde fenêtre vous demande de créer un nouveau mot de passe ; faites la modification du mot de passe initial et cliquez le bouton «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Submit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» </a:t>
            </a:r>
            <a:endParaRPr kumimoji="0" lang="fr-FR" sz="1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170FF5B-8BEA-B4B4-3871-03F4D7AD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55" y="2651102"/>
            <a:ext cx="5020029" cy="22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43A6-742A-1A66-CA41-A5069896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79F8D0-0558-D85C-0716-09D17985F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724247"/>
          </a:xfrm>
        </p:spPr>
        <p:txBody>
          <a:bodyPr/>
          <a:lstStyle/>
          <a:p>
            <a:r>
              <a:rPr lang="fr-FR" sz="2000" dirty="0"/>
              <a:t>TP3 : Supervision et Monitoring app PHP avec </a:t>
            </a:r>
            <a:r>
              <a:rPr lang="fr-FR" sz="2000" dirty="0" err="1"/>
              <a:t>Grafana</a:t>
            </a:r>
            <a:r>
              <a:rPr lang="fr-FR" sz="2000" dirty="0"/>
              <a:t> et </a:t>
            </a:r>
            <a:r>
              <a:rPr lang="fr-FR" sz="2000" dirty="0" err="1"/>
              <a:t>Prometheus</a:t>
            </a:r>
            <a:endParaRPr lang="en-US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3CE7567-7D6B-232D-BE50-526E085FD7C0}"/>
              </a:ext>
            </a:extLst>
          </p:cNvPr>
          <p:cNvSpPr txBox="1"/>
          <p:nvPr/>
        </p:nvSpPr>
        <p:spPr>
          <a:xfrm>
            <a:off x="986055" y="993108"/>
            <a:ext cx="5509995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LIAISON ENTRE  GRAFANA ET PROMETHEUS</a:t>
            </a:r>
            <a:endParaRPr lang="fr-FR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Freeform: Shape 54">
            <a:extLst>
              <a:ext uri="{FF2B5EF4-FFF2-40B4-BE49-F238E27FC236}">
                <a16:creationId xmlns:a16="http://schemas.microsoft.com/office/drawing/2014/main" id="{E5DB20AC-38ED-28C7-94BD-23227D7CF452}"/>
              </a:ext>
            </a:extLst>
          </p:cNvPr>
          <p:cNvSpPr/>
          <p:nvPr/>
        </p:nvSpPr>
        <p:spPr>
          <a:xfrm>
            <a:off x="542377" y="870116"/>
            <a:ext cx="9068348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62DB0A-B657-1686-B89F-475D5CD3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34"/>
          <a:stretch/>
        </p:blipFill>
        <p:spPr>
          <a:xfrm>
            <a:off x="9879445" y="1564112"/>
            <a:ext cx="1863967" cy="1584542"/>
          </a:xfrm>
          <a:prstGeom prst="rect">
            <a:avLst/>
          </a:prstGeom>
        </p:spPr>
      </p:pic>
      <p:sp>
        <p:nvSpPr>
          <p:cNvPr id="17" name="TextBox 37">
            <a:extLst>
              <a:ext uri="{FF2B5EF4-FFF2-40B4-BE49-F238E27FC236}">
                <a16:creationId xmlns:a16="http://schemas.microsoft.com/office/drawing/2014/main" id="{5F38395F-8005-A3E4-9767-6BD04B78FB22}"/>
              </a:ext>
            </a:extLst>
          </p:cNvPr>
          <p:cNvSpPr txBox="1"/>
          <p:nvPr/>
        </p:nvSpPr>
        <p:spPr>
          <a:xfrm>
            <a:off x="542378" y="1785307"/>
            <a:ext cx="98569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Maintenant que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Prometheus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et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Grafana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sont installés, nous allons les connecter entre eux. En effet,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Grafana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doit utiliser la base de données de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Prometheus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pour pouvoir afficher des relevés en temps réel sur différents critères.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FCDF7A-0E5A-B208-B1E5-7823E149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8" y="2823728"/>
            <a:ext cx="9556065" cy="3176958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AADC3FD-7B44-E59A-2856-5B840D594772}"/>
              </a:ext>
            </a:extLst>
          </p:cNvPr>
          <p:cNvSpPr/>
          <p:nvPr/>
        </p:nvSpPr>
        <p:spPr>
          <a:xfrm>
            <a:off x="6095999" y="4209714"/>
            <a:ext cx="1544665" cy="1199194"/>
          </a:xfrm>
          <a:prstGeom prst="roundRect">
            <a:avLst/>
          </a:prstGeom>
          <a:noFill/>
          <a:ln>
            <a:solidFill>
              <a:srgbClr val="E752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7768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527</Words>
  <Application>Microsoft Office PowerPoint</Application>
  <PresentationFormat>Grand écran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Moustapha Paye</cp:lastModifiedBy>
  <cp:revision>103</cp:revision>
  <dcterms:created xsi:type="dcterms:W3CDTF">2020-01-20T05:08:25Z</dcterms:created>
  <dcterms:modified xsi:type="dcterms:W3CDTF">2024-12-05T15:57:40Z</dcterms:modified>
</cp:coreProperties>
</file>