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57" r:id="rId3"/>
    <p:sldId id="285" r:id="rId4"/>
    <p:sldId id="286" r:id="rId5"/>
    <p:sldId id="284" r:id="rId6"/>
    <p:sldId id="304" r:id="rId7"/>
    <p:sldId id="305" r:id="rId8"/>
    <p:sldId id="306" r:id="rId9"/>
    <p:sldId id="307" r:id="rId10"/>
    <p:sldId id="308" r:id="rId11"/>
    <p:sldId id="309" r:id="rId12"/>
    <p:sldId id="317" r:id="rId13"/>
    <p:sldId id="318" r:id="rId14"/>
    <p:sldId id="287" r:id="rId15"/>
    <p:sldId id="310" r:id="rId16"/>
    <p:sldId id="311" r:id="rId17"/>
    <p:sldId id="312" r:id="rId18"/>
    <p:sldId id="313" r:id="rId19"/>
    <p:sldId id="288" r:id="rId20"/>
    <p:sldId id="314" r:id="rId21"/>
    <p:sldId id="315" r:id="rId22"/>
    <p:sldId id="316" r:id="rId23"/>
    <p:sldId id="289" r:id="rId2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67" d="100"/>
          <a:sy n="67" d="100"/>
        </p:scale>
        <p:origin x="644" y="11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27/02/2024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27/02/2024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313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B646B-0C9D-33C2-D7FC-5042E42F1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EB15304C-1F74-D967-1791-42BED846F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8F5D199-C061-2F16-2CC0-CF76B1846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817CC2-23B4-96FA-553C-CCD6C9E6B3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477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3017B-6C6C-4DAB-57D1-F40F71C4F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49B62823-17CA-3B3C-CB4B-089C8E2E26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C7F1A55-1D93-3A4E-22F8-A7B180DD3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FEB3CF-47DB-1FB7-0F87-E040E7311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724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A598E-5A30-94D5-575B-1D0361B5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D7F4AFDD-7AA1-6D23-80C6-23A0BC4821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5FB338F-B39B-0C0A-BA8C-C15AEA464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493376-D078-8927-5B14-902E6A697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218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2E8A7-CF1B-7717-2B42-5BE08AFCF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7616C619-3171-6D92-6793-E30899B878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4B2078B-671F-A787-05E5-A101D3E4B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3866AC-8184-FBBB-24A3-14C95BBD3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492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DD010-4CDB-1473-1F90-37E67053E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529104BC-A157-0805-7592-777E0FA3C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B5AB98D-6033-351D-DCC8-014DC2057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B5F3AE-5B92-E306-6B93-26B983A8F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061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F7B28-06C8-DC56-E23D-3A596E53A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8AE24C16-8A7C-D9B8-FA0B-7FF9D46E45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813C547-7096-C43A-F1C4-B13ABCD77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27AA39-DBAE-A472-71DC-992AA2F019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625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69E11-453B-52D3-F8E3-06BC2BF8B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A44C8155-4132-903B-618B-B5017D1AF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FDEFCC8-AD89-1846-3B63-6B195171A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22B626-4282-B880-76A8-0A9BC2C57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163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282B5-DBCA-61D1-4535-1FF2CFF89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9DA08739-E610-DD03-6A78-C68E2B981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09DFE12-DDE4-3F76-1364-4434BF5EA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1A6821-80B6-52DE-D67C-92A28C1419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74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FE8F5-1822-16C0-EDD5-6F165D20E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1B50704-10FE-E1CC-AE74-36DE23CC7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BCE7DA0-16D1-DCF6-3013-549760AE6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99AD18-4DB7-AB31-E0A0-3C514F724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684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74180-1048-00A4-EE1E-3CF029ADA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ABA0D2A8-DD84-63AF-A262-9A83A38F1C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6ECEC87-AAC7-AE09-8840-0AE2E9640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B323D5-5301-4233-FD27-93F0CF807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59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7A977-A785-0200-AB31-41CF2005A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32C8B936-98FE-63F7-E46A-FDD3F0CF2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026CDE4-3699-1EE6-5A41-8CC3CD43C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7B6D4A-D868-7369-8991-D10E85CFB7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650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D940E-0BD4-F48E-F993-AC887EB40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FC18C749-BA2D-2EB6-80C1-75D2F1103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CF297C9-3F19-6A61-C019-FE7B8CC00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0E3E17-F661-9621-C400-465E5451D8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21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3D012-DFC8-D877-D593-709B703CA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AB1ACDC9-5A08-4416-0BC9-7541289F85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79BC5C3-F455-222C-F2DA-EB6D33B4B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D053DF-BA8B-B877-D0BE-62F30B918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557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E1BBB-0C18-0B67-7CD2-BC87F3BA7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EB252434-3BF2-5B24-7449-98C0D7A2FD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D1BB0C5-BE41-31E3-2DC8-FABF19D91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24317-9975-0B74-627B-556E3DCA5D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0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1D27C-02DE-7418-35AA-C2AA8B97B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3F48235-15BD-F975-3BCC-B3A190DD7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13A3CD5-3B04-EB09-C5BB-64778E066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83C3CE-3DDC-C9DA-CB79-9C4F5BE7D1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42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EDE3A-2D21-E7E1-4B6A-E1B97D686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22B93D25-CF18-9004-F81B-EF62CA0FD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86569BE-6427-608A-56C3-43D0F2ECA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FFDC44-A579-54FC-650D-BA38F5582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787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4E4F9-E7E1-F77D-D90B-7C6590718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D729DB20-0D87-3073-95FD-FE622F4F9D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A44CD3A-464D-9204-2158-C0BF565A6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C88BDB-EB09-736B-9F66-5A80A1F33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003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2A886-ED2C-C69C-DDDF-2B19D0F12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C743AA1A-35C9-F274-2F38-6C69328F5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76779EB-D5F2-4620-18F6-6E12E7FD1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764698-D7F0-2C24-45F7-37D6150E9D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243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27FC1-7A26-4D28-08BA-3DB8DFEE5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49997483-38B6-13EC-2415-5E56394A3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C23329B-FA7D-265A-8B5E-F9D87315D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A7647B-468F-DDE4-4C32-08712B099F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048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A6150-15CF-766A-10E3-F57E583A5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AF09387-52A4-E0BE-DC1F-9C301961EB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7E910AC-E5C7-B2D4-14B5-ABCB05D70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FA5C01-F88F-7EBC-9AC0-0DDE35230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74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3F560-F53D-11EF-66F0-0FA621BE6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2280A77-77B9-AE73-14DE-224BA9953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F58572C-6F91-3BD4-D71E-CE7EBB897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A7DCE-DD28-8D9E-EF6A-54627C3BC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50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27/02/2024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27/02/2024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27/02/2024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27/02/2024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27/02/2024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27/02/2024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27/02/2024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27/02/2024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27/02/2024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BA025E3-DC01-762B-7219-DEFA823E9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400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2207" y="5961954"/>
            <a:ext cx="9604310" cy="457200"/>
          </a:xfrm>
        </p:spPr>
        <p:txBody>
          <a:bodyPr rtlCol="0">
            <a:normAutofit/>
          </a:bodyPr>
          <a:lstStyle/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F0E30057-0ED7-448B-44B4-C8E828B870E8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83" y="1484434"/>
            <a:ext cx="202888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CDDDCD91-1F5A-008A-810F-B142070CA415}"/>
              </a:ext>
            </a:extLst>
          </p:cNvPr>
          <p:cNvSpPr txBox="1">
            <a:spLocks noChangeArrowheads="1"/>
          </p:cNvSpPr>
          <p:nvPr/>
        </p:nvSpPr>
        <p:spPr>
          <a:xfrm>
            <a:off x="2766219" y="86475"/>
            <a:ext cx="5607314" cy="3406775"/>
          </a:xfrm>
          <a:prstGeom prst="rect">
            <a:avLst/>
          </a:prstGeom>
        </p:spPr>
        <p:txBody>
          <a:bodyPr vert="horz" lIns="91440" tIns="45720" rIns="132080" bIns="45720" rtlCol="0" anchor="b">
            <a:normAutofit/>
          </a:bodyPr>
          <a:lstStyle>
            <a:lvl1pPr algn="l" defTabSz="914400" rtl="0" eaLnBrk="1" latinLnBrk="0" hangingPunct="1">
              <a:lnSpc>
                <a:spcPct val="76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fr-FR" sz="3600" dirty="0"/>
              <a:t>Gestion des </a:t>
            </a:r>
            <a:r>
              <a:rPr lang="en-US" altLang="fr-FR" sz="3600" dirty="0" err="1"/>
              <a:t>utilisateurs</a:t>
            </a:r>
            <a:br>
              <a:rPr lang="en-US" altLang="fr-FR" sz="3600" dirty="0"/>
            </a:br>
            <a:r>
              <a:rPr lang="en-US" altLang="fr-FR" sz="3600" dirty="0"/>
              <a:t>et des </a:t>
            </a:r>
            <a:r>
              <a:rPr lang="en-US" altLang="fr-FR" sz="3600" dirty="0" err="1"/>
              <a:t>groupes</a:t>
            </a:r>
            <a:endParaRPr lang="en-US" altLang="fr-FR" sz="3600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27AE9DFD-C0B4-B330-A848-39A33B80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938" y="2212568"/>
            <a:ext cx="2540000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38F16-3091-BF74-98EA-FB5EE4497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F54CF98-C98B-8CF9-6E30-85B0C6FCA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393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1E952679-69C1-4B3E-455C-0CAB54284918}"/>
              </a:ext>
            </a:extLst>
          </p:cNvPr>
          <p:cNvSpPr txBox="1">
            <a:spLocks/>
          </p:cNvSpPr>
          <p:nvPr/>
        </p:nvSpPr>
        <p:spPr>
          <a:xfrm>
            <a:off x="635941" y="6206639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97F65793-32C8-130C-EFDA-E0EEA095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sz="1600" noProof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fld>
            <a:endParaRPr lang="fr-FR" sz="16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113661-F135-05A9-0832-1AFEA324F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0397" y="16096"/>
            <a:ext cx="3157536" cy="356130"/>
          </a:xfrm>
        </p:spPr>
        <p:txBody>
          <a:bodyPr rIns="132080">
            <a:normAutofit fontScale="90000"/>
          </a:bodyPr>
          <a:lstStyle/>
          <a:p>
            <a:pPr indent="0" eaLnBrk="1" hangingPunct="1"/>
            <a:r>
              <a:rPr lang="en-US" altLang="fr-FR" sz="2000" dirty="0"/>
              <a:t>La notion d’utlisateur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288BCB2-65BB-115D-83E7-0DB08B3A3DBE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78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rgbClr val="4D4D4D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9982EC38-0228-FAD7-F836-DB7EAA343C26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8" y="-1"/>
            <a:ext cx="650009" cy="64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F41469AC-2A94-292F-715C-D9F736381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1397285"/>
            <a:ext cx="35560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BD9B77E5-1CD7-F2BD-A832-82A8A953B3FA}"/>
              </a:ext>
            </a:extLst>
          </p:cNvPr>
          <p:cNvSpPr txBox="1">
            <a:spLocks noChangeArrowheads="1"/>
          </p:cNvSpPr>
          <p:nvPr/>
        </p:nvSpPr>
        <p:spPr>
          <a:xfrm>
            <a:off x="1033463" y="0"/>
            <a:ext cx="7348537" cy="950033"/>
          </a:xfrm>
          <a:prstGeom prst="rect">
            <a:avLst/>
          </a:prstGeom>
        </p:spPr>
        <p:txBody>
          <a:bodyPr vert="horz" lIns="91440" tIns="45720" rIns="13208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fr-FR" dirty="0" err="1"/>
              <a:t>Groupes</a:t>
            </a:r>
            <a:r>
              <a:rPr lang="en-US" altLang="fr-FR" dirty="0"/>
              <a:t> du </a:t>
            </a:r>
            <a:r>
              <a:rPr lang="en-US" altLang="fr-FR" dirty="0" err="1"/>
              <a:t>système</a:t>
            </a:r>
            <a:endParaRPr lang="en-US" altLang="fr-FR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4CA836CE-2124-C029-BA4F-C10C873B6D0C}"/>
              </a:ext>
            </a:extLst>
          </p:cNvPr>
          <p:cNvSpPr>
            <a:spLocks/>
          </p:cNvSpPr>
          <p:nvPr/>
        </p:nvSpPr>
        <p:spPr bwMode="auto">
          <a:xfrm>
            <a:off x="1078603" y="1208595"/>
            <a:ext cx="4546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2000" b="1" dirty="0">
                <a:solidFill>
                  <a:schemeClr val="tx1"/>
                </a:solidFill>
                <a:cs typeface="Arial" panose="020B0604020202020204" pitchFamily="34" charset="0"/>
              </a:rPr>
              <a:t>Un </a:t>
            </a:r>
            <a:r>
              <a:rPr lang="en-US" altLang="fr-FR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groupe</a:t>
            </a:r>
            <a:r>
              <a:rPr lang="en-US" altLang="fr-FR" sz="2000" b="1" dirty="0">
                <a:solidFill>
                  <a:schemeClr val="tx1"/>
                </a:solidFill>
                <a:cs typeface="Arial" panose="020B0604020202020204" pitchFamily="34" charset="0"/>
              </a:rPr>
              <a:t> :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D496B1FE-B1FB-AF76-528D-AC83C91E1F8A}"/>
              </a:ext>
            </a:extLst>
          </p:cNvPr>
          <p:cNvSpPr>
            <a:spLocks/>
          </p:cNvSpPr>
          <p:nvPr/>
        </p:nvSpPr>
        <p:spPr bwMode="auto">
          <a:xfrm>
            <a:off x="973137" y="1886257"/>
            <a:ext cx="4098395" cy="349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42900" indent="-3429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75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o"/>
            </a:pPr>
            <a:r>
              <a:rPr lang="en-US" altLang="fr-FR" sz="2000" dirty="0" err="1">
                <a:solidFill>
                  <a:schemeClr val="tx1"/>
                </a:solidFill>
                <a:cs typeface="Arial" panose="020B0604020202020204" pitchFamily="34" charset="0"/>
              </a:rPr>
              <a:t>Possède</a:t>
            </a:r>
            <a:r>
              <a:rPr lang="en-US" altLang="fr-FR" sz="2000" dirty="0">
                <a:solidFill>
                  <a:schemeClr val="tx1"/>
                </a:solidFill>
                <a:cs typeface="Arial" panose="020B0604020202020204" pitchFamily="34" charset="0"/>
              </a:rPr>
              <a:t> les </a:t>
            </a:r>
            <a:r>
              <a:rPr lang="en-US" altLang="fr-FR" sz="2000" dirty="0" err="1">
                <a:solidFill>
                  <a:schemeClr val="tx1"/>
                </a:solidFill>
                <a:cs typeface="Arial" panose="020B0604020202020204" pitchFamily="34" charset="0"/>
              </a:rPr>
              <a:t>mêmes</a:t>
            </a:r>
            <a:r>
              <a:rPr lang="en-US" altLang="fr-F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fr-FR" sz="2000" dirty="0" err="1">
                <a:solidFill>
                  <a:schemeClr val="tx1"/>
                </a:solidFill>
                <a:cs typeface="Arial" panose="020B0604020202020204" pitchFamily="34" charset="0"/>
              </a:rPr>
              <a:t>caractéristiques</a:t>
            </a:r>
            <a:r>
              <a:rPr lang="en-US" altLang="fr-F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fr-FR" sz="2000" dirty="0" err="1">
                <a:solidFill>
                  <a:schemeClr val="tx1"/>
                </a:solidFill>
                <a:cs typeface="Arial" panose="020B0604020202020204" pitchFamily="34" charset="0"/>
              </a:rPr>
              <a:t>qu’un</a:t>
            </a:r>
            <a:r>
              <a:rPr lang="en-US" altLang="fr-F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fr-FR" sz="2000" dirty="0" err="1">
                <a:solidFill>
                  <a:schemeClr val="tx1"/>
                </a:solidFill>
                <a:cs typeface="Arial" panose="020B0604020202020204" pitchFamily="34" charset="0"/>
              </a:rPr>
              <a:t>utilisateur</a:t>
            </a:r>
            <a:r>
              <a:rPr lang="en-US" altLang="fr-FR" sz="200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 eaLnBrk="1" hangingPunct="1">
              <a:spcBef>
                <a:spcPts val="775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o"/>
            </a:pPr>
            <a:r>
              <a:rPr lang="en-US" altLang="fr-FR" sz="2000" dirty="0" err="1">
                <a:solidFill>
                  <a:schemeClr val="tx1"/>
                </a:solidFill>
                <a:cs typeface="Arial" panose="020B0604020202020204" pitchFamily="34" charset="0"/>
              </a:rPr>
              <a:t>Permet</a:t>
            </a:r>
            <a:r>
              <a:rPr lang="en-US" altLang="fr-FR" sz="2000" dirty="0">
                <a:solidFill>
                  <a:schemeClr val="tx1"/>
                </a:solidFill>
                <a:cs typeface="Arial" panose="020B0604020202020204" pitchFamily="34" charset="0"/>
              </a:rPr>
              <a:t> de </a:t>
            </a:r>
            <a:r>
              <a:rPr lang="en-US" altLang="fr-FR" sz="2000" dirty="0" err="1">
                <a:solidFill>
                  <a:schemeClr val="tx1"/>
                </a:solidFill>
                <a:cs typeface="Arial" panose="020B0604020202020204" pitchFamily="34" charset="0"/>
              </a:rPr>
              <a:t>regrouper</a:t>
            </a:r>
            <a:r>
              <a:rPr lang="en-US" altLang="fr-F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fr-FR" sz="2000" dirty="0" err="1">
                <a:solidFill>
                  <a:schemeClr val="tx1"/>
                </a:solidFill>
                <a:cs typeface="Arial" panose="020B0604020202020204" pitchFamily="34" charset="0"/>
              </a:rPr>
              <a:t>plusieurs</a:t>
            </a:r>
            <a:r>
              <a:rPr lang="en-US" altLang="fr-F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fr-FR" sz="2000" dirty="0" err="1">
                <a:solidFill>
                  <a:schemeClr val="tx1"/>
                </a:solidFill>
                <a:cs typeface="Arial" panose="020B0604020202020204" pitchFamily="34" charset="0"/>
              </a:rPr>
              <a:t>utilisateurs</a:t>
            </a:r>
            <a:r>
              <a:rPr lang="en-US" altLang="fr-FR" sz="200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 eaLnBrk="1" hangingPunct="1">
              <a:spcBef>
                <a:spcPts val="775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o"/>
            </a:pPr>
            <a:r>
              <a:rPr lang="en-US" altLang="fr-FR" sz="2000" dirty="0">
                <a:solidFill>
                  <a:schemeClr val="tx1"/>
                </a:solidFill>
                <a:cs typeface="Arial" panose="020B0604020202020204" pitchFamily="34" charset="0"/>
              </a:rPr>
              <a:t>Un </a:t>
            </a:r>
            <a:r>
              <a:rPr lang="en-US" altLang="fr-FR" sz="2000" dirty="0" err="1">
                <a:solidFill>
                  <a:schemeClr val="tx1"/>
                </a:solidFill>
                <a:cs typeface="Arial" panose="020B0604020202020204" pitchFamily="34" charset="0"/>
              </a:rPr>
              <a:t>utilisateur</a:t>
            </a:r>
            <a:r>
              <a:rPr lang="en-US" altLang="fr-F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fr-FR" sz="2000" dirty="0" err="1">
                <a:solidFill>
                  <a:schemeClr val="tx1"/>
                </a:solidFill>
                <a:cs typeface="Arial" panose="020B0604020202020204" pitchFamily="34" charset="0"/>
              </a:rPr>
              <a:t>peut</a:t>
            </a:r>
            <a:r>
              <a:rPr lang="en-US" altLang="fr-F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fr-FR" sz="2000" dirty="0" err="1">
                <a:solidFill>
                  <a:schemeClr val="tx1"/>
                </a:solidFill>
                <a:cs typeface="Arial" panose="020B0604020202020204" pitchFamily="34" charset="0"/>
              </a:rPr>
              <a:t>appartenir</a:t>
            </a:r>
            <a:r>
              <a:rPr lang="en-US" altLang="fr-FR" sz="2000" dirty="0">
                <a:solidFill>
                  <a:schemeClr val="tx1"/>
                </a:solidFill>
                <a:cs typeface="Arial" panose="020B0604020202020204" pitchFamily="34" charset="0"/>
              </a:rPr>
              <a:t> à </a:t>
            </a:r>
            <a:r>
              <a:rPr lang="en-US" altLang="fr-FR" sz="2000" dirty="0" err="1">
                <a:solidFill>
                  <a:schemeClr val="tx1"/>
                </a:solidFill>
                <a:cs typeface="Arial" panose="020B0604020202020204" pitchFamily="34" charset="0"/>
              </a:rPr>
              <a:t>plusieurs</a:t>
            </a:r>
            <a:r>
              <a:rPr lang="en-US" altLang="fr-F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fr-FR" sz="2000" dirty="0" err="1">
                <a:solidFill>
                  <a:schemeClr val="tx1"/>
                </a:solidFill>
                <a:cs typeface="Arial" panose="020B0604020202020204" pitchFamily="34" charset="0"/>
              </a:rPr>
              <a:t>groupes</a:t>
            </a:r>
            <a:r>
              <a:rPr lang="en-US" altLang="fr-FR" sz="200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53982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FD995-5667-08FF-AD69-F4720DB0C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76FB65E-B0C6-0E63-3751-1585C995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393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6C2B4453-0178-8BB2-BEC8-895A1D64D14E}"/>
              </a:ext>
            </a:extLst>
          </p:cNvPr>
          <p:cNvSpPr txBox="1">
            <a:spLocks/>
          </p:cNvSpPr>
          <p:nvPr/>
        </p:nvSpPr>
        <p:spPr>
          <a:xfrm>
            <a:off x="635941" y="6206639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7F483307-E79F-66DA-A234-791A7F7E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sz="1600" noProof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fld>
            <a:endParaRPr lang="fr-FR" sz="16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9D4C2AA-B10C-4C75-A862-F68AB53F6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0397" y="16096"/>
            <a:ext cx="3157536" cy="356130"/>
          </a:xfrm>
        </p:spPr>
        <p:txBody>
          <a:bodyPr rIns="132080">
            <a:normAutofit fontScale="90000"/>
          </a:bodyPr>
          <a:lstStyle/>
          <a:p>
            <a:pPr indent="0" eaLnBrk="1" hangingPunct="1"/>
            <a:r>
              <a:rPr lang="en-US" altLang="fr-FR" sz="2000" dirty="0"/>
              <a:t>La notion d’utlisateur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AD16A54-0841-AD8E-7112-DB30EBA18892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78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rgbClr val="4D4D4D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0D925BC2-7B71-E2B3-4AE8-3F50693A34B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8" y="-1"/>
            <a:ext cx="650009" cy="64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22DC2672-8D76-2953-282C-F2099A39635B}"/>
              </a:ext>
            </a:extLst>
          </p:cNvPr>
          <p:cNvSpPr txBox="1">
            <a:spLocks noChangeArrowheads="1"/>
          </p:cNvSpPr>
          <p:nvPr/>
        </p:nvSpPr>
        <p:spPr>
          <a:xfrm>
            <a:off x="1033463" y="0"/>
            <a:ext cx="7348537" cy="950033"/>
          </a:xfrm>
          <a:prstGeom prst="rect">
            <a:avLst/>
          </a:prstGeom>
        </p:spPr>
        <p:txBody>
          <a:bodyPr vert="horz" lIns="91440" tIns="45720" rIns="13208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fr-FR" dirty="0" err="1"/>
              <a:t>Groupes</a:t>
            </a:r>
            <a:r>
              <a:rPr lang="en-US" altLang="fr-FR" dirty="0"/>
              <a:t> du </a:t>
            </a:r>
            <a:r>
              <a:rPr lang="en-US" altLang="fr-FR" dirty="0" err="1"/>
              <a:t>système</a:t>
            </a:r>
            <a:endParaRPr lang="en-US" altLang="fr-FR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2C16784-1D97-DCCB-761D-C540E3F812DE}"/>
              </a:ext>
            </a:extLst>
          </p:cNvPr>
          <p:cNvSpPr>
            <a:spLocks/>
          </p:cNvSpPr>
          <p:nvPr/>
        </p:nvSpPr>
        <p:spPr bwMode="auto">
          <a:xfrm>
            <a:off x="1050397" y="1163659"/>
            <a:ext cx="7518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b="1" dirty="0">
                <a:solidFill>
                  <a:schemeClr val="tx1"/>
                </a:solidFill>
                <a:cs typeface="Arial" panose="020B0604020202020204" pitchFamily="34" charset="0"/>
              </a:rPr>
              <a:t>Le </a:t>
            </a:r>
            <a:r>
              <a:rPr lang="en-US" altLang="fr-FR" b="1" dirty="0" err="1">
                <a:solidFill>
                  <a:schemeClr val="tx1"/>
                </a:solidFill>
                <a:cs typeface="Arial" panose="020B0604020202020204" pitchFamily="34" charset="0"/>
              </a:rPr>
              <a:t>fichier</a:t>
            </a:r>
            <a:r>
              <a:rPr lang="en-US" altLang="fr-FR" b="1" dirty="0">
                <a:solidFill>
                  <a:schemeClr val="tx1"/>
                </a:solidFill>
                <a:cs typeface="Arial" panose="020B0604020202020204" pitchFamily="34" charset="0"/>
              </a:rPr>
              <a:t> /</a:t>
            </a:r>
            <a:r>
              <a:rPr lang="en-US" altLang="fr-FR" b="1" dirty="0" err="1">
                <a:solidFill>
                  <a:schemeClr val="tx1"/>
                </a:solidFill>
                <a:cs typeface="Arial" panose="020B0604020202020204" pitchFamily="34" charset="0"/>
              </a:rPr>
              <a:t>etc</a:t>
            </a:r>
            <a:r>
              <a:rPr lang="en-US" altLang="fr-FR" b="1" dirty="0">
                <a:solidFill>
                  <a:schemeClr val="tx1"/>
                </a:solidFill>
                <a:cs typeface="Arial" panose="020B0604020202020204" pitchFamily="34" charset="0"/>
              </a:rPr>
              <a:t>/group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C99C472-34A0-1BA3-2403-8554972B296E}"/>
              </a:ext>
            </a:extLst>
          </p:cNvPr>
          <p:cNvSpPr>
            <a:spLocks/>
          </p:cNvSpPr>
          <p:nvPr/>
        </p:nvSpPr>
        <p:spPr bwMode="auto">
          <a:xfrm>
            <a:off x="2345797" y="3411559"/>
            <a:ext cx="38633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1360" bIns="0">
            <a:spAutoFit/>
          </a:bodyPr>
          <a:lstStyle>
            <a:lvl1pPr marL="4127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2800" b="1">
                <a:solidFill>
                  <a:srgbClr val="D68484"/>
                </a:solidFill>
                <a:cs typeface="Arial" panose="020B0604020202020204" pitchFamily="34" charset="0"/>
              </a:rPr>
              <a:t>users</a:t>
            </a:r>
            <a:r>
              <a:rPr lang="en-US" altLang="fr-FR" sz="2800" b="1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  <a:r>
              <a:rPr lang="en-US" altLang="fr-FR" sz="2800" b="1">
                <a:solidFill>
                  <a:srgbClr val="336699"/>
                </a:solidFill>
                <a:cs typeface="Arial" panose="020B0604020202020204" pitchFamily="34" charset="0"/>
              </a:rPr>
              <a:t>x</a:t>
            </a:r>
            <a:r>
              <a:rPr lang="en-US" altLang="fr-FR" sz="2800" b="1">
                <a:solidFill>
                  <a:schemeClr val="tx1"/>
                </a:solidFill>
                <a:cs typeface="Arial" panose="020B0604020202020204" pitchFamily="34" charset="0"/>
              </a:rPr>
              <a:t>:100:</a:t>
            </a:r>
            <a:r>
              <a:rPr lang="en-US" altLang="fr-FR" sz="2800" b="1">
                <a:solidFill>
                  <a:srgbClr val="800000"/>
                </a:solidFill>
                <a:cs typeface="Arial" panose="020B0604020202020204" pitchFamily="34" charset="0"/>
              </a:rPr>
              <a:t>emia,labo</a:t>
            </a: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C6A3E334-73EE-DF5A-515D-E19340DA0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8822" y="3375047"/>
            <a:ext cx="935038" cy="1587"/>
          </a:xfrm>
          <a:prstGeom prst="line">
            <a:avLst/>
          </a:prstGeom>
          <a:noFill/>
          <a:ln w="762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41E53EA2-CE69-BBD3-3FC1-4CA9688D6D8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937935" y="2997222"/>
            <a:ext cx="1587" cy="338137"/>
          </a:xfrm>
          <a:prstGeom prst="line">
            <a:avLst/>
          </a:prstGeom>
          <a:noFill/>
          <a:ln w="254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2BA6EA88-0611-1AE6-62A2-2061AB505A86}"/>
              </a:ext>
            </a:extLst>
          </p:cNvPr>
          <p:cNvSpPr>
            <a:spLocks/>
          </p:cNvSpPr>
          <p:nvPr/>
        </p:nvSpPr>
        <p:spPr bwMode="auto">
          <a:xfrm>
            <a:off x="2284891" y="2557484"/>
            <a:ext cx="767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1360" bIns="0">
            <a:spAutoFit/>
          </a:bodyPr>
          <a:lstStyle>
            <a:lvl1pPr marL="4127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fr-FR" sz="2400" b="1">
                <a:solidFill>
                  <a:srgbClr val="D68484"/>
                </a:solidFill>
                <a:cs typeface="Arial" panose="020B0604020202020204" pitchFamily="34" charset="0"/>
              </a:rPr>
              <a:t>Nom</a:t>
            </a: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9FDD473B-E9E0-E481-2053-12AEFA5AC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1485" y="4005284"/>
            <a:ext cx="290512" cy="0"/>
          </a:xfrm>
          <a:prstGeom prst="line">
            <a:avLst/>
          </a:prstGeom>
          <a:noFill/>
          <a:ln w="762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F67D4810-1C00-A1C7-7A8D-3E2C945C6DC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545947" y="3989409"/>
            <a:ext cx="1588" cy="323850"/>
          </a:xfrm>
          <a:prstGeom prst="line">
            <a:avLst/>
          </a:prstGeom>
          <a:noFill/>
          <a:ln w="254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D1DD9F4A-A01B-595C-1E6B-D3752F0073F8}"/>
              </a:ext>
            </a:extLst>
          </p:cNvPr>
          <p:cNvSpPr>
            <a:spLocks/>
          </p:cNvSpPr>
          <p:nvPr/>
        </p:nvSpPr>
        <p:spPr bwMode="auto">
          <a:xfrm>
            <a:off x="3347971" y="4348184"/>
            <a:ext cx="15373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1360" bIns="0">
            <a:spAutoFit/>
          </a:bodyPr>
          <a:lstStyle>
            <a:lvl1pPr marL="4127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fr-FR" sz="2400" b="1">
                <a:solidFill>
                  <a:srgbClr val="336699"/>
                </a:solidFill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386D74FC-71A9-CDF6-525C-3B0E4B5A2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5022" y="3375047"/>
            <a:ext cx="720725" cy="1587"/>
          </a:xfrm>
          <a:prstGeom prst="line">
            <a:avLst/>
          </a:prstGeom>
          <a:noFill/>
          <a:ln w="762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61BC7B9F-156F-4E04-C83B-0370C35925D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125385" y="3003572"/>
            <a:ext cx="1587" cy="338137"/>
          </a:xfrm>
          <a:prstGeom prst="line">
            <a:avLst/>
          </a:prstGeom>
          <a:noFill/>
          <a:ln w="254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5C32442-C7BF-2D66-0FEF-020362DCBB92}"/>
              </a:ext>
            </a:extLst>
          </p:cNvPr>
          <p:cNvSpPr>
            <a:spLocks/>
          </p:cNvSpPr>
          <p:nvPr/>
        </p:nvSpPr>
        <p:spPr bwMode="auto">
          <a:xfrm>
            <a:off x="3936558" y="2546372"/>
            <a:ext cx="6300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1360" bIns="0">
            <a:spAutoFit/>
          </a:bodyPr>
          <a:lstStyle>
            <a:lvl1pPr marL="4127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fr-FR" sz="2400" b="1">
                <a:solidFill>
                  <a:schemeClr val="accent1"/>
                </a:solidFill>
                <a:cs typeface="Arial" panose="020B0604020202020204" pitchFamily="34" charset="0"/>
              </a:rPr>
              <a:t>GID</a:t>
            </a:r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3F19A856-502E-F4BA-9360-1A64A88BA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0197" y="4008459"/>
            <a:ext cx="2159000" cy="1588"/>
          </a:xfrm>
          <a:prstGeom prst="line">
            <a:avLst/>
          </a:prstGeom>
          <a:noFill/>
          <a:ln w="762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0E69A1A0-6627-39B6-1F4F-2CE73E28F4E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11285" y="3989409"/>
            <a:ext cx="1587" cy="338138"/>
          </a:xfrm>
          <a:prstGeom prst="line">
            <a:avLst/>
          </a:prstGeom>
          <a:noFill/>
          <a:ln w="254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34CC4F93-DFF6-EBEE-CAEE-E63B94105BDF}"/>
              </a:ext>
            </a:extLst>
          </p:cNvPr>
          <p:cNvSpPr>
            <a:spLocks/>
          </p:cNvSpPr>
          <p:nvPr/>
        </p:nvSpPr>
        <p:spPr bwMode="auto">
          <a:xfrm>
            <a:off x="5396356" y="4348184"/>
            <a:ext cx="1760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1360" bIns="0">
            <a:spAutoFit/>
          </a:bodyPr>
          <a:lstStyle>
            <a:lvl1pPr marL="4127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fr-FR" sz="2400" b="1">
                <a:solidFill>
                  <a:srgbClr val="800000"/>
                </a:solidFill>
                <a:cs typeface="Arial" panose="020B0604020202020204" pitchFamily="34" charset="0"/>
              </a:rPr>
              <a:t>Utilisateurs</a:t>
            </a: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540E1A40-8ACA-DA49-243F-B3D7713C96EE}"/>
              </a:ext>
            </a:extLst>
          </p:cNvPr>
          <p:cNvSpPr>
            <a:spLocks/>
          </p:cNvSpPr>
          <p:nvPr/>
        </p:nvSpPr>
        <p:spPr bwMode="auto">
          <a:xfrm>
            <a:off x="2121960" y="1998684"/>
            <a:ext cx="1041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>
            <a:lvl1pPr marL="381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b="1" dirty="0">
                <a:solidFill>
                  <a:schemeClr val="accent1"/>
                </a:solidFill>
                <a:cs typeface="Arial" panose="020B0604020202020204" pitchFamily="34" charset="0"/>
              </a:rPr>
              <a:t>Nom du </a:t>
            </a:r>
            <a:r>
              <a:rPr lang="en-US" altLang="fr-FR" b="1" dirty="0" err="1">
                <a:solidFill>
                  <a:schemeClr val="accent1"/>
                </a:solidFill>
                <a:cs typeface="Arial" panose="020B0604020202020204" pitchFamily="34" charset="0"/>
              </a:rPr>
              <a:t>groupe</a:t>
            </a:r>
            <a:r>
              <a:rPr lang="en-US" altLang="fr-FR" b="1" dirty="0">
                <a:solidFill>
                  <a:schemeClr val="accent1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D7834CB4-DE9E-C38D-11E2-390D25A77C04}"/>
              </a:ext>
            </a:extLst>
          </p:cNvPr>
          <p:cNvSpPr>
            <a:spLocks/>
          </p:cNvSpPr>
          <p:nvPr/>
        </p:nvSpPr>
        <p:spPr bwMode="auto">
          <a:xfrm>
            <a:off x="3430060" y="4746647"/>
            <a:ext cx="1879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>
            <a:lvl1pPr marL="381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b="1">
                <a:solidFill>
                  <a:schemeClr val="accent1"/>
                </a:solidFill>
                <a:cs typeface="Arial" panose="020B0604020202020204" pitchFamily="34" charset="0"/>
              </a:rPr>
              <a:t>Obsolète.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0DBF12D7-9B01-FC16-2905-0BFCCD375784}"/>
              </a:ext>
            </a:extLst>
          </p:cNvPr>
          <p:cNvSpPr>
            <a:spLocks/>
          </p:cNvSpPr>
          <p:nvPr/>
        </p:nvSpPr>
        <p:spPr bwMode="auto">
          <a:xfrm>
            <a:off x="4017435" y="2252684"/>
            <a:ext cx="1879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>
            <a:lvl1pPr marL="381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b="1" dirty="0">
                <a:solidFill>
                  <a:schemeClr val="accent1"/>
                </a:solidFill>
                <a:cs typeface="Arial" panose="020B0604020202020204" pitchFamily="34" charset="0"/>
              </a:rPr>
              <a:t>ID du </a:t>
            </a:r>
            <a:r>
              <a:rPr lang="en-US" altLang="fr-FR" b="1" dirty="0" err="1">
                <a:solidFill>
                  <a:schemeClr val="accent1"/>
                </a:solidFill>
                <a:cs typeface="Arial" panose="020B0604020202020204" pitchFamily="34" charset="0"/>
              </a:rPr>
              <a:t>groupe</a:t>
            </a:r>
            <a:r>
              <a:rPr lang="en-US" altLang="fr-FR" b="1" dirty="0">
                <a:solidFill>
                  <a:schemeClr val="accent1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B3324511-93DC-F554-FCDB-0EA953701333}"/>
              </a:ext>
            </a:extLst>
          </p:cNvPr>
          <p:cNvSpPr>
            <a:spLocks/>
          </p:cNvSpPr>
          <p:nvPr/>
        </p:nvSpPr>
        <p:spPr bwMode="auto">
          <a:xfrm>
            <a:off x="5457297" y="4746647"/>
            <a:ext cx="187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>
            <a:lvl1pPr marL="381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b="1">
                <a:solidFill>
                  <a:schemeClr val="accent1"/>
                </a:solidFill>
                <a:cs typeface="Arial" panose="020B0604020202020204" pitchFamily="34" charset="0"/>
              </a:rPr>
              <a:t>Utilisateurs du groupe.</a:t>
            </a:r>
          </a:p>
        </p:txBody>
      </p:sp>
    </p:spTree>
    <p:extLst>
      <p:ext uri="{BB962C8B-B14F-4D97-AF65-F5344CB8AC3E}">
        <p14:creationId xmlns:p14="http://schemas.microsoft.com/office/powerpoint/2010/main" val="179568512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7EC8F-3704-1667-DB01-6C11741B4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605F618-77B8-9637-391A-23B194EF9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393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2D64ACB0-178E-9BB3-1336-035F72B5FD64}"/>
              </a:ext>
            </a:extLst>
          </p:cNvPr>
          <p:cNvSpPr txBox="1">
            <a:spLocks/>
          </p:cNvSpPr>
          <p:nvPr/>
        </p:nvSpPr>
        <p:spPr>
          <a:xfrm>
            <a:off x="635941" y="6206639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0B43CCFD-2431-D468-334E-8B037A3D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sz="1600" noProof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</a:t>
            </a:fld>
            <a:endParaRPr lang="fr-FR" sz="16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9FD7275-8358-1221-9F3D-0A8EB0C997B4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78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rgbClr val="4D4D4D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57C040B6-6729-2D57-E7E1-65CDD973D4C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941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1D4C8141-EEB6-8AF6-09A1-633C84ACB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7356" y="628650"/>
            <a:ext cx="6237288" cy="2438400"/>
          </a:xfrm>
        </p:spPr>
        <p:txBody>
          <a:bodyPr rIns="132080"/>
          <a:lstStyle/>
          <a:p>
            <a:pPr indent="0" eaLnBrk="1" hangingPunct="1"/>
            <a:r>
              <a:rPr lang="en-US" altLang="fr-FR" dirty="0"/>
              <a:t>Gestion des </a:t>
            </a:r>
            <a:r>
              <a:rPr lang="en-US" altLang="fr-FR" dirty="0" err="1"/>
              <a:t>groupes</a:t>
            </a:r>
            <a:endParaRPr lang="en-US" altLang="fr-FR" dirty="0"/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AD2DDF3C-C646-F832-9D06-F88DB6D35999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53" y="2062648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5">
            <a:extLst>
              <a:ext uri="{FF2B5EF4-FFF2-40B4-BE49-F238E27FC236}">
                <a16:creationId xmlns:a16="http://schemas.microsoft.com/office/drawing/2014/main" id="{8E691F8F-2355-55AE-BFB4-3CB7B7FA01B8}"/>
              </a:ext>
            </a:extLst>
          </p:cNvPr>
          <p:cNvSpPr>
            <a:spLocks/>
          </p:cNvSpPr>
          <p:nvPr/>
        </p:nvSpPr>
        <p:spPr bwMode="auto">
          <a:xfrm>
            <a:off x="873007" y="54153"/>
            <a:ext cx="8178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ts val="8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 algn="ctr">
              <a:spcBef>
                <a:spcPts val="8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963613" indent="-49213" algn="ctr">
              <a:spcBef>
                <a:spcPts val="8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360488" indent="11113" algn="ctr">
              <a:spcBef>
                <a:spcPts val="8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1817688" indent="11113" algn="ctr">
              <a:spcBef>
                <a:spcPts val="8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274888" indent="11113" algn="ctr" eaLnBrk="0" fontAlgn="base" hangingPunct="0">
              <a:spcBef>
                <a:spcPts val="8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732088" indent="11113" algn="ctr" eaLnBrk="0" fontAlgn="base" hangingPunct="0">
              <a:spcBef>
                <a:spcPts val="8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189288" indent="11113" algn="ctr" eaLnBrk="0" fontAlgn="base" hangingPunct="0">
              <a:spcBef>
                <a:spcPts val="8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646488" indent="11113" algn="ctr" eaLnBrk="0" fontAlgn="base" hangingPunct="0">
              <a:spcBef>
                <a:spcPts val="8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FontTx/>
              <a:buNone/>
            </a:pPr>
            <a:r>
              <a:rPr lang="en-US" altLang="fr-FR" sz="1800" b="1" dirty="0">
                <a:solidFill>
                  <a:srgbClr val="C00000"/>
                </a:solidFill>
                <a:cs typeface="Arial" panose="020B0604020202020204" pitchFamily="34" charset="0"/>
              </a:rPr>
              <a:t>Gestion des </a:t>
            </a:r>
            <a:r>
              <a:rPr lang="en-US" altLang="fr-FR" sz="1800" b="1" dirty="0" err="1">
                <a:solidFill>
                  <a:srgbClr val="C00000"/>
                </a:solidFill>
                <a:cs typeface="Arial" panose="020B0604020202020204" pitchFamily="34" charset="0"/>
              </a:rPr>
              <a:t>utilisateurs</a:t>
            </a:r>
            <a:r>
              <a:rPr lang="en-US" altLang="fr-FR" sz="1800" b="1" dirty="0">
                <a:solidFill>
                  <a:srgbClr val="C00000"/>
                </a:solidFill>
                <a:cs typeface="Arial" panose="020B0604020202020204" pitchFamily="34" charset="0"/>
              </a:rPr>
              <a:t> et des </a:t>
            </a:r>
            <a:r>
              <a:rPr lang="en-US" altLang="fr-FR" sz="1800" b="1" dirty="0" err="1">
                <a:solidFill>
                  <a:srgbClr val="C00000"/>
                </a:solidFill>
                <a:cs typeface="Arial" panose="020B0604020202020204" pitchFamily="34" charset="0"/>
              </a:rPr>
              <a:t>groupes</a:t>
            </a:r>
            <a:endParaRPr lang="en-US" altLang="fr-FR" sz="1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9414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F19A0-79AA-44F9-7806-E300537DE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F1BACB6-FEA2-B43E-D585-B4342A6F6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393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3AF3AF75-6978-A817-A5C2-39871F5FC624}"/>
              </a:ext>
            </a:extLst>
          </p:cNvPr>
          <p:cNvSpPr txBox="1">
            <a:spLocks/>
          </p:cNvSpPr>
          <p:nvPr/>
        </p:nvSpPr>
        <p:spPr>
          <a:xfrm>
            <a:off x="635941" y="6206639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AB2CF50-D900-9AED-113E-3A30D931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sz="1600" noProof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13</a:t>
            </a:fld>
            <a:endParaRPr lang="fr-FR" sz="16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2F8E4B6-A67A-8354-5A4D-AC7593DADFBF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78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rgbClr val="4D4D4D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E68D1EEA-4765-E7DF-2B0C-8625520C9BE4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941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5">
            <a:extLst>
              <a:ext uri="{FF2B5EF4-FFF2-40B4-BE49-F238E27FC236}">
                <a16:creationId xmlns:a16="http://schemas.microsoft.com/office/drawing/2014/main" id="{16C9D361-566E-4A71-BE20-E027616BC591}"/>
              </a:ext>
            </a:extLst>
          </p:cNvPr>
          <p:cNvSpPr>
            <a:spLocks/>
          </p:cNvSpPr>
          <p:nvPr/>
        </p:nvSpPr>
        <p:spPr bwMode="auto">
          <a:xfrm>
            <a:off x="873007" y="54153"/>
            <a:ext cx="8178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ts val="8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 algn="ctr">
              <a:spcBef>
                <a:spcPts val="8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963613" indent="-49213" algn="ctr">
              <a:spcBef>
                <a:spcPts val="8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360488" indent="11113" algn="ctr">
              <a:spcBef>
                <a:spcPts val="8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1817688" indent="11113" algn="ctr">
              <a:spcBef>
                <a:spcPts val="8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274888" indent="11113" algn="ctr" eaLnBrk="0" fontAlgn="base" hangingPunct="0">
              <a:spcBef>
                <a:spcPts val="8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732088" indent="11113" algn="ctr" eaLnBrk="0" fontAlgn="base" hangingPunct="0">
              <a:spcBef>
                <a:spcPts val="8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189288" indent="11113" algn="ctr" eaLnBrk="0" fontAlgn="base" hangingPunct="0">
              <a:spcBef>
                <a:spcPts val="8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646488" indent="11113" algn="ctr" eaLnBrk="0" fontAlgn="base" hangingPunct="0">
              <a:spcBef>
                <a:spcPts val="8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FontTx/>
              <a:buNone/>
            </a:pPr>
            <a:r>
              <a:rPr lang="en-US" altLang="fr-FR" sz="1800" b="1" dirty="0">
                <a:solidFill>
                  <a:srgbClr val="C00000"/>
                </a:solidFill>
                <a:cs typeface="Arial" panose="020B0604020202020204" pitchFamily="34" charset="0"/>
              </a:rPr>
              <a:t>Gestion des </a:t>
            </a:r>
            <a:r>
              <a:rPr lang="en-US" altLang="fr-FR" sz="1800" b="1" dirty="0" err="1">
                <a:solidFill>
                  <a:srgbClr val="C00000"/>
                </a:solidFill>
                <a:cs typeface="Arial" panose="020B0604020202020204" pitchFamily="34" charset="0"/>
              </a:rPr>
              <a:t>utilisateurs</a:t>
            </a:r>
            <a:endParaRPr lang="en-US" altLang="fr-FR" sz="1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3AA8D-A767-F92D-B6A5-F164C1172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3463" y="1"/>
            <a:ext cx="7729537" cy="914399"/>
          </a:xfrm>
        </p:spPr>
        <p:txBody>
          <a:bodyPr rIns="132080"/>
          <a:lstStyle/>
          <a:p>
            <a:r>
              <a:rPr lang="en-US" altLang="fr-FR" sz="3200" dirty="0"/>
              <a:t>Plan de la </a:t>
            </a:r>
            <a:r>
              <a:rPr lang="en-US" altLang="fr-FR" sz="3200" dirty="0" err="1"/>
              <a:t>partie</a:t>
            </a:r>
            <a:endParaRPr lang="en-US" altLang="fr-FR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4C6BC-1FD7-B866-C646-59C379B5E497}"/>
              </a:ext>
            </a:extLst>
          </p:cNvPr>
          <p:cNvSpPr txBox="1">
            <a:spLocks noChangeArrowheads="1"/>
          </p:cNvSpPr>
          <p:nvPr/>
        </p:nvSpPr>
        <p:spPr>
          <a:xfrm>
            <a:off x="1033463" y="1794933"/>
            <a:ext cx="5051425" cy="2616200"/>
          </a:xfrm>
          <a:prstGeom prst="rect">
            <a:avLst/>
          </a:prstGeom>
        </p:spPr>
        <p:txBody>
          <a:bodyPr rIns="13208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fr-FR" dirty="0"/>
              <a:t>Administration </a:t>
            </a:r>
            <a:r>
              <a:rPr lang="en-US" altLang="fr-FR" dirty="0" err="1"/>
              <a:t>d’utilisateurs</a:t>
            </a:r>
            <a:r>
              <a:rPr lang="en-US" altLang="fr-FR" dirty="0"/>
              <a:t>.</a:t>
            </a:r>
          </a:p>
          <a:p>
            <a:r>
              <a:rPr lang="en-US" altLang="fr-FR" dirty="0" err="1"/>
              <a:t>Obtenir</a:t>
            </a:r>
            <a:r>
              <a:rPr lang="en-US" altLang="fr-FR" dirty="0"/>
              <a:t> des </a:t>
            </a:r>
            <a:r>
              <a:rPr lang="en-US" altLang="fr-FR" dirty="0" err="1"/>
              <a:t>informations</a:t>
            </a:r>
            <a:r>
              <a:rPr lang="en-US" altLang="fr-FR" dirty="0"/>
              <a:t>.</a:t>
            </a:r>
          </a:p>
          <a:p>
            <a:r>
              <a:rPr lang="en-US" altLang="fr-FR" dirty="0"/>
              <a:t>Changer </a:t>
            </a:r>
            <a:r>
              <a:rPr lang="en-US" altLang="fr-FR" dirty="0" err="1"/>
              <a:t>d’utilisateur</a:t>
            </a:r>
            <a:endParaRPr lang="en-US" alt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49F7E8-96A9-F3D2-B40F-E14BB7B86879}"/>
              </a:ext>
            </a:extLst>
          </p:cNvPr>
          <p:cNvSpPr>
            <a:spLocks/>
          </p:cNvSpPr>
          <p:nvPr/>
        </p:nvSpPr>
        <p:spPr bwMode="auto">
          <a:xfrm>
            <a:off x="1033463" y="1250182"/>
            <a:ext cx="7620000" cy="35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300"/>
              </a:spcBef>
            </a:pPr>
            <a:r>
              <a:rPr lang="en-US" altLang="fr-FR" sz="2200" dirty="0" err="1">
                <a:solidFill>
                  <a:schemeClr val="tx1"/>
                </a:solidFill>
                <a:cs typeface="Arial" panose="020B0604020202020204" pitchFamily="34" charset="0"/>
              </a:rPr>
              <a:t>Voici</a:t>
            </a:r>
            <a:r>
              <a:rPr lang="en-US" altLang="fr-FR" sz="2200" dirty="0">
                <a:solidFill>
                  <a:schemeClr val="tx1"/>
                </a:solidFill>
                <a:cs typeface="Arial" panose="020B0604020202020204" pitchFamily="34" charset="0"/>
              </a:rPr>
              <a:t> les </a:t>
            </a:r>
            <a:r>
              <a:rPr lang="en-US" altLang="fr-FR" sz="2200" dirty="0" err="1">
                <a:solidFill>
                  <a:schemeClr val="tx1"/>
                </a:solidFill>
                <a:cs typeface="Arial" panose="020B0604020202020204" pitchFamily="34" charset="0"/>
              </a:rPr>
              <a:t>chapitres</a:t>
            </a:r>
            <a:r>
              <a:rPr lang="en-US" altLang="fr-FR" sz="2200" dirty="0">
                <a:solidFill>
                  <a:schemeClr val="tx1"/>
                </a:solidFill>
                <a:cs typeface="Arial" panose="020B0604020202020204" pitchFamily="34" charset="0"/>
              </a:rPr>
              <a:t> que nous </a:t>
            </a:r>
            <a:r>
              <a:rPr lang="en-US" altLang="fr-FR" sz="2200" dirty="0" err="1">
                <a:solidFill>
                  <a:schemeClr val="tx1"/>
                </a:solidFill>
                <a:cs typeface="Arial" panose="020B0604020202020204" pitchFamily="34" charset="0"/>
              </a:rPr>
              <a:t>allons</a:t>
            </a:r>
            <a:r>
              <a:rPr lang="en-US" altLang="fr-FR" sz="22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fr-FR" sz="2200" dirty="0" err="1">
                <a:solidFill>
                  <a:schemeClr val="tx1"/>
                </a:solidFill>
                <a:cs typeface="Arial" panose="020B0604020202020204" pitchFamily="34" charset="0"/>
              </a:rPr>
              <a:t>aborder</a:t>
            </a:r>
            <a:r>
              <a:rPr lang="en-US" altLang="fr-FR" sz="2200" dirty="0">
                <a:solidFill>
                  <a:schemeClr val="tx1"/>
                </a:solidFill>
                <a:cs typeface="Arial" panose="020B0604020202020204" pitchFamily="34" charset="0"/>
              </a:rPr>
              <a:t> :</a:t>
            </a:r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743C51AB-308D-F629-9C5D-6584D4212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567" y="2129367"/>
            <a:ext cx="2514600" cy="210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44035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40C1E-432D-F37A-CFC0-283328BCC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4A50D9C-2775-E356-61B7-B351E9CF4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393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8D30A690-DD26-5E79-07E7-C800EEABF119}"/>
              </a:ext>
            </a:extLst>
          </p:cNvPr>
          <p:cNvSpPr txBox="1">
            <a:spLocks/>
          </p:cNvSpPr>
          <p:nvPr/>
        </p:nvSpPr>
        <p:spPr>
          <a:xfrm>
            <a:off x="635941" y="6206639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AB431FDA-C9CC-14F1-7451-2B0F7E4B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sz="1600" noProof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14</a:t>
            </a:fld>
            <a:endParaRPr lang="fr-FR" sz="16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3338DF9-CC3C-EA71-88C8-9ED9C09F39F3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78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rgbClr val="4D4D4D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E4ACFA44-B1ED-FD4B-E18D-D618CFEB7545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941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DBA4594A-BEC1-3829-57D5-F04C2C2D9E0E}"/>
              </a:ext>
            </a:extLst>
          </p:cNvPr>
          <p:cNvSpPr>
            <a:spLocks/>
          </p:cNvSpPr>
          <p:nvPr/>
        </p:nvSpPr>
        <p:spPr bwMode="auto">
          <a:xfrm>
            <a:off x="971550" y="0"/>
            <a:ext cx="8178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</a:pPr>
            <a:r>
              <a:rPr lang="en-US" altLang="fr-FR" b="1" dirty="0">
                <a:solidFill>
                  <a:srgbClr val="C00000"/>
                </a:solidFill>
                <a:cs typeface="Arial" panose="020B0604020202020204" pitchFamily="34" charset="0"/>
              </a:rPr>
              <a:t>Gestion des </a:t>
            </a:r>
            <a:r>
              <a:rPr lang="en-US" altLang="fr-FR" b="1" dirty="0" err="1">
                <a:solidFill>
                  <a:srgbClr val="C00000"/>
                </a:solidFill>
                <a:cs typeface="Arial" panose="020B0604020202020204" pitchFamily="34" charset="0"/>
              </a:rPr>
              <a:t>utilisateurs</a:t>
            </a:r>
            <a:endParaRPr lang="en-US" altLang="fr-FR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B7C8135A-9925-9AD9-D732-7A03DEF29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7069137" cy="863600"/>
          </a:xfrm>
        </p:spPr>
        <p:txBody>
          <a:bodyPr rIns="132080"/>
          <a:lstStyle/>
          <a:p>
            <a:r>
              <a:rPr lang="en-US" altLang="fr-FR" sz="3200" dirty="0"/>
              <a:t>Administration </a:t>
            </a:r>
            <a:r>
              <a:rPr lang="en-US" altLang="fr-FR" sz="3200" dirty="0" err="1"/>
              <a:t>d’utilisateurs</a:t>
            </a:r>
            <a:endParaRPr lang="en-US" altLang="fr-FR" sz="3200" dirty="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BE413208-48AA-DE15-E4D2-50AFBD68AF19}"/>
              </a:ext>
            </a:extLst>
          </p:cNvPr>
          <p:cNvSpPr>
            <a:spLocks/>
          </p:cNvSpPr>
          <p:nvPr/>
        </p:nvSpPr>
        <p:spPr bwMode="auto">
          <a:xfrm>
            <a:off x="1066800" y="1009650"/>
            <a:ext cx="7518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2000" b="1" dirty="0">
                <a:solidFill>
                  <a:schemeClr val="tx1"/>
                </a:solidFill>
                <a:cs typeface="Arial" panose="020B0604020202020204" pitchFamily="34" charset="0"/>
              </a:rPr>
              <a:t>Pour </a:t>
            </a:r>
            <a:r>
              <a:rPr lang="en-US" altLang="fr-FR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ajouter</a:t>
            </a:r>
            <a:r>
              <a:rPr lang="en-US" altLang="fr-FR" sz="2000" b="1" dirty="0">
                <a:solidFill>
                  <a:schemeClr val="tx1"/>
                </a:solidFill>
                <a:cs typeface="Arial" panose="020B0604020202020204" pitchFamily="34" charset="0"/>
              </a:rPr>
              <a:t> un </a:t>
            </a:r>
            <a:r>
              <a:rPr lang="en-US" altLang="fr-FR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utilisateur</a:t>
            </a:r>
            <a:endParaRPr lang="en-US" altLang="fr-FR" sz="20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5CAC3CF9-78A3-3D18-950A-6F7C222D0AB3}"/>
              </a:ext>
            </a:extLst>
          </p:cNvPr>
          <p:cNvSpPr>
            <a:spLocks/>
          </p:cNvSpPr>
          <p:nvPr/>
        </p:nvSpPr>
        <p:spPr bwMode="auto">
          <a:xfrm>
            <a:off x="1113367" y="1445630"/>
            <a:ext cx="6989233" cy="355593"/>
          </a:xfrm>
          <a:prstGeom prst="rect">
            <a:avLst/>
          </a:prstGeom>
          <a:solidFill>
            <a:srgbClr val="DAE6F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 anchor="ctr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64000"/>
              </a:lnSpc>
            </a:pPr>
            <a:r>
              <a:rPr lang="en-US" altLang="fr-F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[</a:t>
            </a:r>
            <a:r>
              <a:rPr lang="en-US" altLang="fr-FR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root@linux</a:t>
            </a:r>
            <a:r>
              <a:rPr lang="en-US" altLang="fr-F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~]# </a:t>
            </a:r>
            <a:r>
              <a:rPr lang="en-US" altLang="fr-FR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useradd</a:t>
            </a:r>
            <a:r>
              <a:rPr lang="en-US" altLang="fr-F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[option] </a:t>
            </a:r>
            <a:r>
              <a:rPr lang="en-US" altLang="fr-FR" sz="16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login</a:t>
            </a:r>
          </a:p>
        </p:txBody>
      </p:sp>
      <p:graphicFrame>
        <p:nvGraphicFramePr>
          <p:cNvPr id="67" name="Tableau 66">
            <a:extLst>
              <a:ext uri="{FF2B5EF4-FFF2-40B4-BE49-F238E27FC236}">
                <a16:creationId xmlns:a16="http://schemas.microsoft.com/office/drawing/2014/main" id="{E17223BF-C1AC-C6CC-245A-A2E3040F4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20981"/>
              </p:ext>
            </p:extLst>
          </p:nvPr>
        </p:nvGraphicFramePr>
        <p:xfrm>
          <a:off x="1178047" y="2027646"/>
          <a:ext cx="9835906" cy="390594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60242">
                  <a:extLst>
                    <a:ext uri="{9D8B030D-6E8A-4147-A177-3AD203B41FA5}">
                      <a16:colId xmlns:a16="http://schemas.microsoft.com/office/drawing/2014/main" val="3575013929"/>
                    </a:ext>
                  </a:extLst>
                </a:gridCol>
                <a:gridCol w="9175664">
                  <a:extLst>
                    <a:ext uri="{9D8B030D-6E8A-4147-A177-3AD203B41FA5}">
                      <a16:colId xmlns:a16="http://schemas.microsoft.com/office/drawing/2014/main" val="2180298011"/>
                    </a:ext>
                  </a:extLst>
                </a:gridCol>
              </a:tblGrid>
              <a:tr h="4005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kern="100" dirty="0">
                          <a:effectLst/>
                        </a:rPr>
                        <a:t>-c</a:t>
                      </a:r>
                      <a:endParaRPr lang="fr-FR" sz="14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16" marR="670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kern="100" dirty="0">
                          <a:effectLst/>
                        </a:rPr>
                        <a:t>Crée un nouveau compte utilisateur avec des commentaires personnalisés (par exemple le nom complet de l'utilisateur).</a:t>
                      </a:r>
                      <a:endParaRPr lang="fr-FR" sz="14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16" marR="67016" marT="0" marB="0"/>
                </a:tc>
                <a:extLst>
                  <a:ext uri="{0D108BD9-81ED-4DB2-BD59-A6C34878D82A}">
                    <a16:rowId xmlns:a16="http://schemas.microsoft.com/office/drawing/2014/main" val="1137960568"/>
                  </a:ext>
                </a:extLst>
              </a:tr>
              <a:tr h="3221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>
                          <a:effectLst/>
                        </a:rPr>
                        <a:t>-d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16" marR="670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 dirty="0">
                          <a:effectLst/>
                        </a:rPr>
                        <a:t>Créer un nouveau compte utilisateur avec un répertoire personnel personnalisé.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16" marR="67016" marT="0" marB="0"/>
                </a:tc>
                <a:extLst>
                  <a:ext uri="{0D108BD9-81ED-4DB2-BD59-A6C34878D82A}">
                    <a16:rowId xmlns:a16="http://schemas.microsoft.com/office/drawing/2014/main" val="4009323616"/>
                  </a:ext>
                </a:extLst>
              </a:tr>
              <a:tr h="2538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>
                          <a:effectLst/>
                        </a:rPr>
                        <a:t>-e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16" marR="670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 dirty="0">
                          <a:effectLst/>
                        </a:rPr>
                        <a:t>Créer un nouveau compte utilisateur en fixant une date spécifique à laquelle il sera désactivé.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16" marR="67016" marT="0" marB="0"/>
                </a:tc>
                <a:extLst>
                  <a:ext uri="{0D108BD9-81ED-4DB2-BD59-A6C34878D82A}">
                    <a16:rowId xmlns:a16="http://schemas.microsoft.com/office/drawing/2014/main" val="1333971250"/>
                  </a:ext>
                </a:extLst>
              </a:tr>
              <a:tr h="5068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>
                          <a:effectLst/>
                        </a:rPr>
                        <a:t>-f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16" marR="670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>
                          <a:effectLst/>
                        </a:rPr>
                        <a:t>Créer un nouveau compte utilisateur en définissant le nombre de jours après l'expiration du mot de passe pendant lesquels l'utilisateur doit mettre à jour son mot de passe (sinon le compte sera désactivé).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16" marR="67016" marT="0" marB="0"/>
                </a:tc>
                <a:extLst>
                  <a:ext uri="{0D108BD9-81ED-4DB2-BD59-A6C34878D82A}">
                    <a16:rowId xmlns:a16="http://schemas.microsoft.com/office/drawing/2014/main" val="232279118"/>
                  </a:ext>
                </a:extLst>
              </a:tr>
              <a:tr h="3221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>
                          <a:effectLst/>
                        </a:rPr>
                        <a:t>-g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16" marR="670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>
                          <a:effectLst/>
                        </a:rPr>
                        <a:t>Créer un nouveau compte utilisateur avec un GID spécifique.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16" marR="67016" marT="0" marB="0"/>
                </a:tc>
                <a:extLst>
                  <a:ext uri="{0D108BD9-81ED-4DB2-BD59-A6C34878D82A}">
                    <a16:rowId xmlns:a16="http://schemas.microsoft.com/office/drawing/2014/main" val="3151911983"/>
                  </a:ext>
                </a:extLst>
              </a:tr>
              <a:tr h="3221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>
                          <a:effectLst/>
                        </a:rPr>
                        <a:t>-G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16" marR="670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>
                          <a:effectLst/>
                        </a:rPr>
                        <a:t>Créer un nouveau compte utilisateur en l'ajoutant à plusieurs groupes secondaires.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16" marR="67016" marT="0" marB="0"/>
                </a:tc>
                <a:extLst>
                  <a:ext uri="{0D108BD9-81ED-4DB2-BD59-A6C34878D82A}">
                    <a16:rowId xmlns:a16="http://schemas.microsoft.com/office/drawing/2014/main" val="3966913487"/>
                  </a:ext>
                </a:extLst>
              </a:tr>
              <a:tr h="4005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>
                          <a:effectLst/>
                        </a:rPr>
                        <a:t>-K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16" marR="670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>
                          <a:effectLst/>
                        </a:rPr>
                        <a:t>Créer un nouveau compte utilisateur en copiant les fichiers du squelette à partir d'un répertoire personnalisé spécifique (cette option n'est valide que si l'option -m ou --create-home est spécifiée).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16" marR="67016" marT="0" marB="0"/>
                </a:tc>
                <a:extLst>
                  <a:ext uri="{0D108BD9-81ED-4DB2-BD59-A6C34878D82A}">
                    <a16:rowId xmlns:a16="http://schemas.microsoft.com/office/drawing/2014/main" val="2310139827"/>
                  </a:ext>
                </a:extLst>
              </a:tr>
              <a:tr h="3221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>
                          <a:effectLst/>
                        </a:rPr>
                        <a:t>-m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16" marR="670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>
                          <a:effectLst/>
                        </a:rPr>
                        <a:t>Crée un nouveau compte d'utilisateur avec son répertoire d'origine (s'il n'existe pas).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16" marR="67016" marT="0" marB="0"/>
                </a:tc>
                <a:extLst>
                  <a:ext uri="{0D108BD9-81ED-4DB2-BD59-A6C34878D82A}">
                    <a16:rowId xmlns:a16="http://schemas.microsoft.com/office/drawing/2014/main" val="583108976"/>
                  </a:ext>
                </a:extLst>
              </a:tr>
              <a:tr h="3221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>
                          <a:effectLst/>
                        </a:rPr>
                        <a:t>-M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16" marR="670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>
                          <a:effectLst/>
                        </a:rPr>
                        <a:t>Crée un nouveau compte utilisateur sans son répertoire personnel.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16" marR="67016" marT="0" marB="0"/>
                </a:tc>
                <a:extLst>
                  <a:ext uri="{0D108BD9-81ED-4DB2-BD59-A6C34878D82A}">
                    <a16:rowId xmlns:a16="http://schemas.microsoft.com/office/drawing/2014/main" val="1499481113"/>
                  </a:ext>
                </a:extLst>
              </a:tr>
              <a:tr h="3221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>
                          <a:effectLst/>
                        </a:rPr>
                        <a:t>-s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16" marR="670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 dirty="0">
                          <a:effectLst/>
                        </a:rPr>
                        <a:t>Créer un nouveau compte utilisateur avec un </a:t>
                      </a:r>
                      <a:r>
                        <a:rPr lang="fr-FR" sz="1400" kern="100" dirty="0" err="1">
                          <a:effectLst/>
                        </a:rPr>
                        <a:t>shell</a:t>
                      </a:r>
                      <a:r>
                        <a:rPr lang="fr-FR" sz="1400" kern="100" dirty="0">
                          <a:effectLst/>
                        </a:rPr>
                        <a:t> de connexion spécifique.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16" marR="67016" marT="0" marB="0"/>
                </a:tc>
                <a:extLst>
                  <a:ext uri="{0D108BD9-81ED-4DB2-BD59-A6C34878D82A}">
                    <a16:rowId xmlns:a16="http://schemas.microsoft.com/office/drawing/2014/main" val="1241656154"/>
                  </a:ext>
                </a:extLst>
              </a:tr>
              <a:tr h="3221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>
                          <a:effectLst/>
                        </a:rPr>
                        <a:t>-u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16" marR="6701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 dirty="0">
                          <a:effectLst/>
                        </a:rPr>
                        <a:t>Créer un nouveau compte utilisateur avec un UID spécifique.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16" marR="67016" marT="0" marB="0"/>
                </a:tc>
                <a:extLst>
                  <a:ext uri="{0D108BD9-81ED-4DB2-BD59-A6C34878D82A}">
                    <a16:rowId xmlns:a16="http://schemas.microsoft.com/office/drawing/2014/main" val="406549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61907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B5564-EEDF-49D8-AE64-B5E8496F9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BC9F5CA-9AFA-16A4-6C90-A2DB0E96C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393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C8C5F453-6520-04C1-C0FA-9C761A7CDE17}"/>
              </a:ext>
            </a:extLst>
          </p:cNvPr>
          <p:cNvSpPr txBox="1">
            <a:spLocks/>
          </p:cNvSpPr>
          <p:nvPr/>
        </p:nvSpPr>
        <p:spPr>
          <a:xfrm>
            <a:off x="635941" y="6206639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4D16D568-CF33-6B60-A726-2A0898A4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sz="1600" noProof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15</a:t>
            </a:fld>
            <a:endParaRPr lang="fr-FR" sz="16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469FD58-F46D-AB3C-CDFA-0F670BE8F0B1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78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rgbClr val="4D4D4D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D92D6D4D-623E-5003-22F4-888D6F585C1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941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1DDB6F02-2AB3-8A84-E683-3A5AB5FDEB2C}"/>
              </a:ext>
            </a:extLst>
          </p:cNvPr>
          <p:cNvSpPr>
            <a:spLocks/>
          </p:cNvSpPr>
          <p:nvPr/>
        </p:nvSpPr>
        <p:spPr bwMode="auto">
          <a:xfrm>
            <a:off x="971550" y="0"/>
            <a:ext cx="8178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</a:pPr>
            <a:r>
              <a:rPr lang="en-US" altLang="fr-FR" b="1" dirty="0">
                <a:solidFill>
                  <a:srgbClr val="C00000"/>
                </a:solidFill>
                <a:cs typeface="Arial" panose="020B0604020202020204" pitchFamily="34" charset="0"/>
              </a:rPr>
              <a:t>Gestion des </a:t>
            </a:r>
            <a:r>
              <a:rPr lang="en-US" altLang="fr-FR" b="1" dirty="0" err="1">
                <a:solidFill>
                  <a:srgbClr val="C00000"/>
                </a:solidFill>
                <a:cs typeface="Arial" panose="020B0604020202020204" pitchFamily="34" charset="0"/>
              </a:rPr>
              <a:t>utilisateurs</a:t>
            </a:r>
            <a:endParaRPr lang="en-US" altLang="fr-FR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BDBDCA9-E2DC-E218-1654-ED3937465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7069137" cy="863600"/>
          </a:xfrm>
        </p:spPr>
        <p:txBody>
          <a:bodyPr rIns="132080"/>
          <a:lstStyle/>
          <a:p>
            <a:r>
              <a:rPr lang="en-US" altLang="fr-FR" sz="3200" dirty="0"/>
              <a:t>Administration </a:t>
            </a:r>
            <a:r>
              <a:rPr lang="en-US" altLang="fr-FR" sz="3200" dirty="0" err="1"/>
              <a:t>d’utilisateurs</a:t>
            </a:r>
            <a:endParaRPr lang="en-US" altLang="fr-FR" sz="320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E76D07B-FEDA-657C-68F2-4C2F6AE61C4B}"/>
              </a:ext>
            </a:extLst>
          </p:cNvPr>
          <p:cNvSpPr>
            <a:spLocks/>
          </p:cNvSpPr>
          <p:nvPr/>
        </p:nvSpPr>
        <p:spPr bwMode="auto">
          <a:xfrm>
            <a:off x="893764" y="912283"/>
            <a:ext cx="5574770" cy="30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2200" b="1" dirty="0">
                <a:solidFill>
                  <a:schemeClr val="tx1"/>
                </a:solidFill>
                <a:cs typeface="Arial" panose="020B0604020202020204" pitchFamily="34" charset="0"/>
              </a:rPr>
              <a:t>Pour modifier un </a:t>
            </a:r>
            <a:r>
              <a:rPr lang="en-US" altLang="fr-FR" sz="2200" b="1" dirty="0" err="1">
                <a:solidFill>
                  <a:schemeClr val="tx1"/>
                </a:solidFill>
                <a:cs typeface="Arial" panose="020B0604020202020204" pitchFamily="34" charset="0"/>
              </a:rPr>
              <a:t>utilisateur</a:t>
            </a:r>
            <a:endParaRPr lang="en-US" altLang="fr-FR" sz="22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5FEA994-51D5-507C-7AF4-9D40734BFE62}"/>
              </a:ext>
            </a:extLst>
          </p:cNvPr>
          <p:cNvSpPr>
            <a:spLocks/>
          </p:cNvSpPr>
          <p:nvPr/>
        </p:nvSpPr>
        <p:spPr bwMode="auto">
          <a:xfrm>
            <a:off x="893764" y="1390649"/>
            <a:ext cx="6105283" cy="300567"/>
          </a:xfrm>
          <a:prstGeom prst="rect">
            <a:avLst/>
          </a:prstGeom>
          <a:solidFill>
            <a:srgbClr val="DAE6F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 anchor="ctr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64000"/>
              </a:lnSpc>
            </a:pPr>
            <a:r>
              <a:rPr lang="en-US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[</a:t>
            </a:r>
            <a:r>
              <a:rPr lang="en-US" altLang="fr-F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root@linux</a:t>
            </a:r>
            <a:r>
              <a:rPr lang="en-US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~]# </a:t>
            </a:r>
            <a:r>
              <a:rPr lang="en-US" altLang="fr-F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usermod</a:t>
            </a:r>
            <a:r>
              <a:rPr lang="en-US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[option] </a:t>
            </a:r>
            <a:r>
              <a:rPr lang="en-US" altLang="fr-FR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login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D0EDE0A-AE5B-C273-74A5-4EB714415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14474"/>
              </p:ext>
            </p:extLst>
          </p:nvPr>
        </p:nvGraphicFramePr>
        <p:xfrm>
          <a:off x="1033463" y="2092290"/>
          <a:ext cx="9120717" cy="337506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12234">
                  <a:extLst>
                    <a:ext uri="{9D8B030D-6E8A-4147-A177-3AD203B41FA5}">
                      <a16:colId xmlns:a16="http://schemas.microsoft.com/office/drawing/2014/main" val="142415981"/>
                    </a:ext>
                  </a:extLst>
                </a:gridCol>
                <a:gridCol w="8508483">
                  <a:extLst>
                    <a:ext uri="{9D8B030D-6E8A-4147-A177-3AD203B41FA5}">
                      <a16:colId xmlns:a16="http://schemas.microsoft.com/office/drawing/2014/main" val="3802068339"/>
                    </a:ext>
                  </a:extLst>
                </a:gridCol>
              </a:tblGrid>
              <a:tr h="2804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0" kern="100">
                          <a:effectLst/>
                        </a:rPr>
                        <a:t>-c</a:t>
                      </a:r>
                      <a:endParaRPr lang="fr-FR" sz="11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64" marR="655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0" kern="100" dirty="0">
                          <a:effectLst/>
                        </a:rPr>
                        <a:t>Ajoute un bref commentaire au compte utilisateur spécifié.</a:t>
                      </a:r>
                      <a:endParaRPr lang="fr-FR" sz="11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64" marR="65564" marT="0" marB="0"/>
                </a:tc>
                <a:extLst>
                  <a:ext uri="{0D108BD9-81ED-4DB2-BD59-A6C34878D82A}">
                    <a16:rowId xmlns:a16="http://schemas.microsoft.com/office/drawing/2014/main" val="302650709"/>
                  </a:ext>
                </a:extLst>
              </a:tr>
              <a:tr h="43204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-d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64" marR="655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Modifier le répertoire personnel du compte d'utilisateur spécifié. Lorsqu'elle est utilisée avec l'option -m, le contenu du répertoire personnel actuel est déplacé dans le nouveau répertoire personnel, qui est créé s'il n'existe pas déjà.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64" marR="65564" marT="0" marB="0"/>
                </a:tc>
                <a:extLst>
                  <a:ext uri="{0D108BD9-81ED-4DB2-BD59-A6C34878D82A}">
                    <a16:rowId xmlns:a16="http://schemas.microsoft.com/office/drawing/2014/main" val="961943531"/>
                  </a:ext>
                </a:extLst>
              </a:tr>
              <a:tr h="2804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-e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64" marR="655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Fixe la date d'expiration du compte d'utilisateur spécifié.</a:t>
                      </a:r>
                      <a:endParaRPr lang="fr-F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64" marR="65564" marT="0" marB="0"/>
                </a:tc>
                <a:extLst>
                  <a:ext uri="{0D108BD9-81ED-4DB2-BD59-A6C34878D82A}">
                    <a16:rowId xmlns:a16="http://schemas.microsoft.com/office/drawing/2014/main" val="1781272370"/>
                  </a:ext>
                </a:extLst>
              </a:tr>
              <a:tr h="3211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-f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64" marR="655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Fixe le nombre de jours après l'expiration d'un mot de passe pendant lesquels l'utilisateur doit mettre à jour son mot de passe (sinon le compte sera désactivé).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64" marR="65564" marT="0" marB="0"/>
                </a:tc>
                <a:extLst>
                  <a:ext uri="{0D108BD9-81ED-4DB2-BD59-A6C34878D82A}">
                    <a16:rowId xmlns:a16="http://schemas.microsoft.com/office/drawing/2014/main" val="1144634316"/>
                  </a:ext>
                </a:extLst>
              </a:tr>
              <a:tr h="2804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-g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64" marR="655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Modifier le groupe principal du compte d'utilisateur spécifié (le groupe doit exister).</a:t>
                      </a:r>
                      <a:endParaRPr lang="fr-F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64" marR="65564" marT="0" marB="0"/>
                </a:tc>
                <a:extLst>
                  <a:ext uri="{0D108BD9-81ED-4DB2-BD59-A6C34878D82A}">
                    <a16:rowId xmlns:a16="http://schemas.microsoft.com/office/drawing/2014/main" val="2011606041"/>
                  </a:ext>
                </a:extLst>
              </a:tr>
              <a:tr h="2804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-l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64" marR="655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Modifie le nom de connexion du compte utilisateur spécifié.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64" marR="65564" marT="0" marB="0"/>
                </a:tc>
                <a:extLst>
                  <a:ext uri="{0D108BD9-81ED-4DB2-BD59-A6C34878D82A}">
                    <a16:rowId xmlns:a16="http://schemas.microsoft.com/office/drawing/2014/main" val="1231383952"/>
                  </a:ext>
                </a:extLst>
              </a:tr>
              <a:tr h="2804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-L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64" marR="655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Crée un nouveau compte d'utilisateur avec son répertoire d'origine (s'il n'existe pas).</a:t>
                      </a:r>
                      <a:endParaRPr lang="fr-F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64" marR="65564" marT="0" marB="0"/>
                </a:tc>
                <a:extLst>
                  <a:ext uri="{0D108BD9-81ED-4DB2-BD59-A6C34878D82A}">
                    <a16:rowId xmlns:a16="http://schemas.microsoft.com/office/drawing/2014/main" val="1367551971"/>
                  </a:ext>
                </a:extLst>
              </a:tr>
              <a:tr h="2804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-M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64" marR="655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Crée un nouveau compte utilisateur sans son répertoire personnel.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64" marR="65564" marT="0" marB="0"/>
                </a:tc>
                <a:extLst>
                  <a:ext uri="{0D108BD9-81ED-4DB2-BD59-A6C34878D82A}">
                    <a16:rowId xmlns:a16="http://schemas.microsoft.com/office/drawing/2014/main" val="2132204676"/>
                  </a:ext>
                </a:extLst>
              </a:tr>
              <a:tr h="2804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-s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64" marR="655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Modifie le shell de connexion du compte utilisateur spécifié.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64" marR="65564" marT="0" marB="0"/>
                </a:tc>
                <a:extLst>
                  <a:ext uri="{0D108BD9-81ED-4DB2-BD59-A6C34878D82A}">
                    <a16:rowId xmlns:a16="http://schemas.microsoft.com/office/drawing/2014/main" val="901997317"/>
                  </a:ext>
                </a:extLst>
              </a:tr>
              <a:tr h="2858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-U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64" marR="655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Déverrouiller le compte utilisateur spécifié. Cela supprime le point d'exclamation devant le mot de passe crypté avec le fichier /etc/</a:t>
                      </a:r>
                      <a:r>
                        <a:rPr lang="fr-FR" sz="1100" kern="100" dirty="0" err="1">
                          <a:effectLst/>
                        </a:rPr>
                        <a:t>shadow</a:t>
                      </a:r>
                      <a:r>
                        <a:rPr lang="fr-FR" sz="1100" kern="100" dirty="0">
                          <a:effectLst/>
                        </a:rPr>
                        <a:t>.</a:t>
                      </a:r>
                      <a:endParaRPr lang="fr-F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64" marR="65564" marT="0" marB="0"/>
                </a:tc>
                <a:extLst>
                  <a:ext uri="{0D108BD9-81ED-4DB2-BD59-A6C34878D82A}">
                    <a16:rowId xmlns:a16="http://schemas.microsoft.com/office/drawing/2014/main" val="1237284441"/>
                  </a:ext>
                </a:extLst>
              </a:tr>
              <a:tr h="2804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-u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64" marR="655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Modifie l'UID du compte utilisateur spécifié.</a:t>
                      </a:r>
                      <a:endParaRPr lang="fr-F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64" marR="65564" marT="0" marB="0"/>
                </a:tc>
                <a:extLst>
                  <a:ext uri="{0D108BD9-81ED-4DB2-BD59-A6C34878D82A}">
                    <a16:rowId xmlns:a16="http://schemas.microsoft.com/office/drawing/2014/main" val="57428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5767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ABE7C-3FD5-3FE4-083F-8F4239298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147E1CB-7C18-0021-1E4B-47461903C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393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812DDF0E-130E-9051-3CF5-FBAEC995D352}"/>
              </a:ext>
            </a:extLst>
          </p:cNvPr>
          <p:cNvSpPr txBox="1">
            <a:spLocks/>
          </p:cNvSpPr>
          <p:nvPr/>
        </p:nvSpPr>
        <p:spPr>
          <a:xfrm>
            <a:off x="635941" y="6206639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64DBC016-854E-66DB-0051-078FDB13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sz="1600" noProof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</a:t>
            </a:fld>
            <a:endParaRPr lang="fr-FR" sz="16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AC52B2B-3B17-24A8-E503-E2FFECB6A803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78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rgbClr val="4D4D4D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D1A1D5BF-49B0-32DC-FAB7-448B40BCE83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941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9131C20A-6434-55FD-34A0-D55E7A2BA3C0}"/>
              </a:ext>
            </a:extLst>
          </p:cNvPr>
          <p:cNvSpPr>
            <a:spLocks/>
          </p:cNvSpPr>
          <p:nvPr/>
        </p:nvSpPr>
        <p:spPr bwMode="auto">
          <a:xfrm>
            <a:off x="971550" y="0"/>
            <a:ext cx="8178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</a:pPr>
            <a:r>
              <a:rPr lang="en-US" altLang="fr-FR" b="1" dirty="0">
                <a:solidFill>
                  <a:srgbClr val="C00000"/>
                </a:solidFill>
                <a:cs typeface="Arial" panose="020B0604020202020204" pitchFamily="34" charset="0"/>
              </a:rPr>
              <a:t>Gestion des </a:t>
            </a:r>
            <a:r>
              <a:rPr lang="en-US" altLang="fr-FR" b="1" dirty="0" err="1">
                <a:solidFill>
                  <a:srgbClr val="C00000"/>
                </a:solidFill>
                <a:cs typeface="Arial" panose="020B0604020202020204" pitchFamily="34" charset="0"/>
              </a:rPr>
              <a:t>utilisateurs</a:t>
            </a:r>
            <a:endParaRPr lang="en-US" altLang="fr-FR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856173EA-0806-3D21-65C5-2C7B366C9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7069137" cy="863600"/>
          </a:xfrm>
        </p:spPr>
        <p:txBody>
          <a:bodyPr rIns="132080"/>
          <a:lstStyle/>
          <a:p>
            <a:r>
              <a:rPr lang="en-US" altLang="fr-FR" sz="3200" dirty="0"/>
              <a:t>Administration </a:t>
            </a:r>
            <a:r>
              <a:rPr lang="en-US" altLang="fr-FR" sz="3200" dirty="0" err="1"/>
              <a:t>d’utilisateurs</a:t>
            </a:r>
            <a:endParaRPr lang="en-US" altLang="fr-FR" sz="3200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FCCB4E7-C831-934C-6A7D-4A4D3D5B0152}"/>
              </a:ext>
            </a:extLst>
          </p:cNvPr>
          <p:cNvSpPr>
            <a:spLocks/>
          </p:cNvSpPr>
          <p:nvPr/>
        </p:nvSpPr>
        <p:spPr bwMode="auto">
          <a:xfrm>
            <a:off x="1066800" y="1009650"/>
            <a:ext cx="7518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2000" b="1" dirty="0">
                <a:solidFill>
                  <a:schemeClr val="tx1"/>
                </a:solidFill>
                <a:cs typeface="Arial" panose="020B0604020202020204" pitchFamily="34" charset="0"/>
              </a:rPr>
              <a:t>Pour </a:t>
            </a:r>
            <a:r>
              <a:rPr lang="en-US" altLang="fr-FR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supprimer</a:t>
            </a:r>
            <a:r>
              <a:rPr lang="en-US" altLang="fr-FR" sz="2000" b="1" dirty="0">
                <a:solidFill>
                  <a:schemeClr val="tx1"/>
                </a:solidFill>
                <a:cs typeface="Arial" panose="020B0604020202020204" pitchFamily="34" charset="0"/>
              </a:rPr>
              <a:t> un </a:t>
            </a:r>
            <a:r>
              <a:rPr lang="en-US" altLang="fr-FR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utilisateur</a:t>
            </a:r>
            <a:endParaRPr lang="en-US" altLang="fr-FR" sz="20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68680E6-24EA-C352-D6D2-B11495EE92C6}"/>
              </a:ext>
            </a:extLst>
          </p:cNvPr>
          <p:cNvSpPr>
            <a:spLocks/>
          </p:cNvSpPr>
          <p:nvPr/>
        </p:nvSpPr>
        <p:spPr bwMode="auto">
          <a:xfrm>
            <a:off x="1138767" y="1623769"/>
            <a:ext cx="4889500" cy="349250"/>
          </a:xfrm>
          <a:prstGeom prst="rect">
            <a:avLst/>
          </a:prstGeom>
          <a:solidFill>
            <a:srgbClr val="DAE6F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 anchor="ctr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64000"/>
              </a:lnSpc>
            </a:pPr>
            <a:r>
              <a:rPr lang="en-US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[</a:t>
            </a:r>
            <a:r>
              <a:rPr lang="en-US" altLang="fr-F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root@linux</a:t>
            </a:r>
            <a:r>
              <a:rPr lang="en-US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~]# </a:t>
            </a:r>
            <a:r>
              <a:rPr lang="en-US" altLang="fr-F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userdel</a:t>
            </a:r>
            <a:r>
              <a:rPr lang="en-US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[-r] </a:t>
            </a:r>
            <a:r>
              <a:rPr lang="en-US" altLang="fr-FR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login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1E442480-F94E-BCED-6DD0-F7BF5BFAF468}"/>
              </a:ext>
            </a:extLst>
          </p:cNvPr>
          <p:cNvSpPr>
            <a:spLocks/>
          </p:cNvSpPr>
          <p:nvPr/>
        </p:nvSpPr>
        <p:spPr bwMode="auto">
          <a:xfrm>
            <a:off x="1138767" y="2363544"/>
            <a:ext cx="4978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</a:pPr>
            <a:r>
              <a:rPr lang="en-US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-r </a:t>
            </a:r>
            <a:r>
              <a:rPr lang="en-US" altLang="fr-FR" b="1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  <a:r>
              <a:rPr lang="en-US" altLang="fr-FR" b="1" dirty="0">
                <a:solidFill>
                  <a:srgbClr val="969696"/>
                </a:solidFill>
                <a:cs typeface="Arial" panose="020B0604020202020204" pitchFamily="34" charset="0"/>
              </a:rPr>
              <a:t> </a:t>
            </a:r>
            <a:r>
              <a:rPr lang="en-US" altLang="fr-FR" b="1" dirty="0" err="1">
                <a:solidFill>
                  <a:srgbClr val="969696"/>
                </a:solidFill>
                <a:cs typeface="Arial" panose="020B0604020202020204" pitchFamily="34" charset="0"/>
              </a:rPr>
              <a:t>supprime</a:t>
            </a:r>
            <a:r>
              <a:rPr lang="en-US" altLang="fr-FR" b="1" dirty="0">
                <a:solidFill>
                  <a:srgbClr val="969696"/>
                </a:solidFill>
                <a:cs typeface="Arial" panose="020B0604020202020204" pitchFamily="34" charset="0"/>
              </a:rPr>
              <a:t> le </a:t>
            </a:r>
            <a:r>
              <a:rPr lang="en-US" altLang="fr-FR" b="1" dirty="0" err="1">
                <a:solidFill>
                  <a:srgbClr val="969696"/>
                </a:solidFill>
                <a:cs typeface="Arial" panose="020B0604020202020204" pitchFamily="34" charset="0"/>
              </a:rPr>
              <a:t>répertoire</a:t>
            </a:r>
            <a:r>
              <a:rPr lang="en-US" altLang="fr-FR" b="1" dirty="0">
                <a:solidFill>
                  <a:srgbClr val="969696"/>
                </a:solidFill>
                <a:cs typeface="Arial" panose="020B0604020202020204" pitchFamily="34" charset="0"/>
              </a:rPr>
              <a:t> personnel.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5B74F53-1D2F-D985-C4B1-A88044004A02}"/>
              </a:ext>
            </a:extLst>
          </p:cNvPr>
          <p:cNvSpPr>
            <a:spLocks/>
          </p:cNvSpPr>
          <p:nvPr/>
        </p:nvSpPr>
        <p:spPr bwMode="auto">
          <a:xfrm>
            <a:off x="1138767" y="2744544"/>
            <a:ext cx="7518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2000" b="1" dirty="0">
                <a:solidFill>
                  <a:schemeClr val="tx1"/>
                </a:solidFill>
                <a:cs typeface="Arial" panose="020B0604020202020204" pitchFamily="34" charset="0"/>
              </a:rPr>
              <a:t>Pour modifier le mot de passe d’un </a:t>
            </a:r>
            <a:r>
              <a:rPr lang="en-US" altLang="fr-FR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utilisateur</a:t>
            </a:r>
            <a:endParaRPr lang="en-US" altLang="fr-FR" sz="20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66A22A63-48BE-F326-B380-EBD9F0E2A7B5}"/>
              </a:ext>
            </a:extLst>
          </p:cNvPr>
          <p:cNvSpPr>
            <a:spLocks/>
          </p:cNvSpPr>
          <p:nvPr/>
        </p:nvSpPr>
        <p:spPr bwMode="auto">
          <a:xfrm>
            <a:off x="1278467" y="3309694"/>
            <a:ext cx="7696200" cy="622300"/>
          </a:xfrm>
          <a:prstGeom prst="rect">
            <a:avLst/>
          </a:prstGeom>
          <a:solidFill>
            <a:srgbClr val="DAE6F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 anchor="ctr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64000"/>
              </a:lnSpc>
            </a:pPr>
            <a:r>
              <a:rPr lang="en-US" altLang="fr-F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[root@linux ~]# passwd [-option] </a:t>
            </a:r>
            <a:r>
              <a:rPr lang="en-US" altLang="fr-FR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login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3AB1A0F-4192-AEE6-9D18-E930EB9E088A}"/>
              </a:ext>
            </a:extLst>
          </p:cNvPr>
          <p:cNvSpPr>
            <a:spLocks/>
          </p:cNvSpPr>
          <p:nvPr/>
        </p:nvSpPr>
        <p:spPr bwMode="auto">
          <a:xfrm>
            <a:off x="1291167" y="4224094"/>
            <a:ext cx="4978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</a:pPr>
            <a:r>
              <a:rPr lang="en-US" altLang="fr-F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-l </a:t>
            </a:r>
            <a:r>
              <a:rPr lang="en-US" altLang="fr-FR" b="1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  <a:r>
              <a:rPr lang="en-US" altLang="fr-FR" b="1">
                <a:solidFill>
                  <a:srgbClr val="969696"/>
                </a:solidFill>
                <a:cs typeface="Arial" panose="020B0604020202020204" pitchFamily="34" charset="0"/>
              </a:rPr>
              <a:t> verrouille le compte.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07EF6FA4-152E-EE6D-C360-C6CB7636E1C7}"/>
              </a:ext>
            </a:extLst>
          </p:cNvPr>
          <p:cNvSpPr>
            <a:spLocks/>
          </p:cNvSpPr>
          <p:nvPr/>
        </p:nvSpPr>
        <p:spPr bwMode="auto">
          <a:xfrm>
            <a:off x="1291167" y="4592394"/>
            <a:ext cx="6629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</a:pPr>
            <a:r>
              <a:rPr lang="en-US" altLang="fr-F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-f </a:t>
            </a:r>
            <a:r>
              <a:rPr lang="en-US" altLang="fr-FR" b="1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  <a:r>
              <a:rPr lang="en-US" altLang="fr-FR" b="1">
                <a:solidFill>
                  <a:srgbClr val="969696"/>
                </a:solidFill>
                <a:cs typeface="Arial" panose="020B0604020202020204" pitchFamily="34" charset="0"/>
              </a:rPr>
              <a:t> force le changement du mot de passe à la connexion.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5FEFDF94-6C40-7377-6CAA-8998A8E4BD54}"/>
              </a:ext>
            </a:extLst>
          </p:cNvPr>
          <p:cNvSpPr>
            <a:spLocks/>
          </p:cNvSpPr>
          <p:nvPr/>
        </p:nvSpPr>
        <p:spPr bwMode="auto">
          <a:xfrm>
            <a:off x="1291167" y="4960694"/>
            <a:ext cx="4406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</a:pPr>
            <a:r>
              <a:rPr lang="en-US" altLang="fr-F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-d</a:t>
            </a:r>
            <a:r>
              <a:rPr lang="en-US" altLang="fr-FR" b="1">
                <a:solidFill>
                  <a:schemeClr val="tx1"/>
                </a:solidFill>
                <a:cs typeface="Arial" panose="020B0604020202020204" pitchFamily="34" charset="0"/>
              </a:rPr>
              <a:t> :</a:t>
            </a:r>
            <a:r>
              <a:rPr lang="en-US" altLang="fr-FR" b="1">
                <a:solidFill>
                  <a:srgbClr val="969696"/>
                </a:solidFill>
                <a:cs typeface="Arial" panose="020B0604020202020204" pitchFamily="34" charset="0"/>
              </a:rPr>
              <a:t> supprime le mot de passe.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8FF6B1AC-AE80-B486-1DE1-53940A640526}"/>
              </a:ext>
            </a:extLst>
          </p:cNvPr>
          <p:cNvSpPr>
            <a:spLocks/>
          </p:cNvSpPr>
          <p:nvPr/>
        </p:nvSpPr>
        <p:spPr bwMode="auto">
          <a:xfrm>
            <a:off x="1291167" y="5328994"/>
            <a:ext cx="4406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</a:pPr>
            <a:r>
              <a:rPr lang="en-US" altLang="fr-F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-u</a:t>
            </a:r>
            <a:r>
              <a:rPr lang="en-US" altLang="fr-FR" b="1">
                <a:solidFill>
                  <a:schemeClr val="tx1"/>
                </a:solidFill>
                <a:cs typeface="Arial" panose="020B0604020202020204" pitchFamily="34" charset="0"/>
              </a:rPr>
              <a:t> :</a:t>
            </a:r>
            <a:r>
              <a:rPr lang="en-US" altLang="fr-FR" b="1">
                <a:solidFill>
                  <a:srgbClr val="969696"/>
                </a:solidFill>
                <a:cs typeface="Arial" panose="020B0604020202020204" pitchFamily="34" charset="0"/>
              </a:rPr>
              <a:t> déverrouille le compte.</a:t>
            </a:r>
          </a:p>
        </p:txBody>
      </p:sp>
    </p:spTree>
    <p:extLst>
      <p:ext uri="{BB962C8B-B14F-4D97-AF65-F5344CB8AC3E}">
        <p14:creationId xmlns:p14="http://schemas.microsoft.com/office/powerpoint/2010/main" val="157960891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F34DB-276C-5335-875F-B8B6FCF1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F92EF79-FF30-85B1-37B1-90025890F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393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89A3FB88-E66E-8D7E-15A1-1CD5AB15A52E}"/>
              </a:ext>
            </a:extLst>
          </p:cNvPr>
          <p:cNvSpPr txBox="1">
            <a:spLocks/>
          </p:cNvSpPr>
          <p:nvPr/>
        </p:nvSpPr>
        <p:spPr>
          <a:xfrm>
            <a:off x="635941" y="6206639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34B5899C-4D1A-78D3-5B1A-107228FC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sz="1600" noProof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17</a:t>
            </a:fld>
            <a:endParaRPr lang="fr-FR" sz="16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FA6043B-5A6F-B802-A255-B8D2C3BEF474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78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rgbClr val="4D4D4D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8C7B57FC-EE25-E9F6-C62D-059824D8F61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941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F5564390-7789-F3E5-2F68-A2058897D213}"/>
              </a:ext>
            </a:extLst>
          </p:cNvPr>
          <p:cNvSpPr>
            <a:spLocks/>
          </p:cNvSpPr>
          <p:nvPr/>
        </p:nvSpPr>
        <p:spPr bwMode="auto">
          <a:xfrm>
            <a:off x="971550" y="0"/>
            <a:ext cx="8178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</a:pPr>
            <a:r>
              <a:rPr lang="en-US" altLang="fr-FR" b="1" dirty="0">
                <a:solidFill>
                  <a:srgbClr val="C00000"/>
                </a:solidFill>
                <a:cs typeface="Arial" panose="020B0604020202020204" pitchFamily="34" charset="0"/>
              </a:rPr>
              <a:t>Gestion des </a:t>
            </a:r>
            <a:r>
              <a:rPr lang="en-US" altLang="fr-FR" b="1" dirty="0" err="1">
                <a:solidFill>
                  <a:srgbClr val="C00000"/>
                </a:solidFill>
                <a:cs typeface="Arial" panose="020B0604020202020204" pitchFamily="34" charset="0"/>
              </a:rPr>
              <a:t>utilisateurs</a:t>
            </a:r>
            <a:endParaRPr lang="en-US" altLang="fr-FR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C13860-6230-DE67-9871-91F6EC091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7729537" cy="876300"/>
          </a:xfrm>
        </p:spPr>
        <p:txBody>
          <a:bodyPr rIns="132080"/>
          <a:lstStyle/>
          <a:p>
            <a:r>
              <a:rPr lang="en-US" altLang="fr-FR" sz="3200" dirty="0" err="1"/>
              <a:t>Obtenir</a:t>
            </a:r>
            <a:r>
              <a:rPr lang="en-US" altLang="fr-FR" sz="3200" dirty="0"/>
              <a:t> des </a:t>
            </a:r>
            <a:r>
              <a:rPr lang="en-US" altLang="fr-FR" sz="3200" dirty="0" err="1"/>
              <a:t>informations</a:t>
            </a:r>
            <a:endParaRPr lang="en-US" altLang="fr-FR" sz="3200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EB6851E-FA17-E698-6EAD-5DF17AEAB847}"/>
              </a:ext>
            </a:extLst>
          </p:cNvPr>
          <p:cNvSpPr>
            <a:spLocks/>
          </p:cNvSpPr>
          <p:nvPr/>
        </p:nvSpPr>
        <p:spPr bwMode="auto">
          <a:xfrm>
            <a:off x="1139031" y="1016000"/>
            <a:ext cx="7518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2200" b="1" dirty="0">
                <a:solidFill>
                  <a:schemeClr val="tx1"/>
                </a:solidFill>
                <a:cs typeface="Arial" panose="020B0604020202020204" pitchFamily="34" charset="0"/>
              </a:rPr>
              <a:t>Pour </a:t>
            </a:r>
            <a:r>
              <a:rPr lang="en-US" altLang="fr-FR" sz="2200" b="1" dirty="0" err="1">
                <a:solidFill>
                  <a:schemeClr val="tx1"/>
                </a:solidFill>
                <a:cs typeface="Arial" panose="020B0604020202020204" pitchFamily="34" charset="0"/>
              </a:rPr>
              <a:t>afficher</a:t>
            </a:r>
            <a:r>
              <a:rPr lang="en-US" altLang="fr-FR" sz="2200" b="1" dirty="0">
                <a:solidFill>
                  <a:schemeClr val="tx1"/>
                </a:solidFill>
                <a:cs typeface="Arial" panose="020B0604020202020204" pitchFamily="34" charset="0"/>
              </a:rPr>
              <a:t> le login courant :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9C5A8941-EABB-A8A4-23A4-43F77011AB73}"/>
              </a:ext>
            </a:extLst>
          </p:cNvPr>
          <p:cNvSpPr>
            <a:spLocks/>
          </p:cNvSpPr>
          <p:nvPr/>
        </p:nvSpPr>
        <p:spPr bwMode="auto">
          <a:xfrm>
            <a:off x="1206500" y="3189044"/>
            <a:ext cx="7518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2200" b="1" dirty="0">
                <a:solidFill>
                  <a:schemeClr val="tx1"/>
                </a:solidFill>
                <a:cs typeface="Arial" panose="020B0604020202020204" pitchFamily="34" charset="0"/>
              </a:rPr>
              <a:t>Pour </a:t>
            </a:r>
            <a:r>
              <a:rPr lang="en-US" altLang="fr-FR" sz="2200" b="1" dirty="0" err="1">
                <a:solidFill>
                  <a:schemeClr val="tx1"/>
                </a:solidFill>
                <a:cs typeface="Arial" panose="020B0604020202020204" pitchFamily="34" charset="0"/>
              </a:rPr>
              <a:t>afficher</a:t>
            </a:r>
            <a:r>
              <a:rPr lang="en-US" altLang="fr-FR" sz="2200" b="1" dirty="0">
                <a:solidFill>
                  <a:schemeClr val="tx1"/>
                </a:solidFill>
                <a:cs typeface="Arial" panose="020B0604020202020204" pitchFamily="34" charset="0"/>
              </a:rPr>
              <a:t> les </a:t>
            </a:r>
            <a:r>
              <a:rPr lang="en-US" altLang="fr-FR" sz="2200" b="1" dirty="0" err="1">
                <a:solidFill>
                  <a:schemeClr val="tx1"/>
                </a:solidFill>
                <a:cs typeface="Arial" panose="020B0604020202020204" pitchFamily="34" charset="0"/>
              </a:rPr>
              <a:t>utilisateurs</a:t>
            </a:r>
            <a:r>
              <a:rPr lang="en-US" altLang="fr-FR" sz="2200" b="1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fr-FR" sz="2200" b="1" dirty="0" err="1">
                <a:solidFill>
                  <a:schemeClr val="tx1"/>
                </a:solidFill>
                <a:cs typeface="Arial" panose="020B0604020202020204" pitchFamily="34" charset="0"/>
              </a:rPr>
              <a:t>connectés</a:t>
            </a:r>
            <a:r>
              <a:rPr lang="en-US" altLang="fr-FR" sz="2200" b="1" dirty="0">
                <a:solidFill>
                  <a:schemeClr val="tx1"/>
                </a:solidFill>
                <a:cs typeface="Arial" panose="020B0604020202020204" pitchFamily="34" charset="0"/>
              </a:rPr>
              <a:t> :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CC622799-6861-EEF3-D62F-F95CB768405A}"/>
              </a:ext>
            </a:extLst>
          </p:cNvPr>
          <p:cNvSpPr>
            <a:spLocks/>
          </p:cNvSpPr>
          <p:nvPr/>
        </p:nvSpPr>
        <p:spPr bwMode="auto">
          <a:xfrm>
            <a:off x="1206500" y="3733800"/>
            <a:ext cx="7696200" cy="1270000"/>
          </a:xfrm>
          <a:prstGeom prst="rect">
            <a:avLst/>
          </a:prstGeom>
          <a:solidFill>
            <a:srgbClr val="DAE6F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 anchor="ctr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64000"/>
              </a:lnSpc>
            </a:pPr>
            <a:r>
              <a:rPr lang="en-US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[</a:t>
            </a:r>
            <a:r>
              <a:rPr lang="en-US" altLang="fr-F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user@linux</a:t>
            </a:r>
            <a:r>
              <a:rPr lang="en-US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~]$ who</a:t>
            </a:r>
          </a:p>
          <a:p>
            <a:pPr eaLnBrk="1" hangingPunct="1">
              <a:lnSpc>
                <a:spcPct val="64000"/>
              </a:lnSpc>
            </a:pPr>
            <a:endParaRPr lang="en-US" altLang="fr-F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 hangingPunct="1">
              <a:lnSpc>
                <a:spcPct val="64000"/>
              </a:lnSpc>
              <a:spcBef>
                <a:spcPts val="175"/>
              </a:spcBef>
            </a:pPr>
            <a:r>
              <a:rPr lang="en-US" altLang="fr-F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user console Jan 22 19:57</a:t>
            </a:r>
          </a:p>
          <a:p>
            <a:pPr eaLnBrk="1" hangingPunct="1">
              <a:lnSpc>
                <a:spcPct val="64000"/>
              </a:lnSpc>
              <a:spcBef>
                <a:spcPts val="175"/>
              </a:spcBef>
            </a:pPr>
            <a:r>
              <a:rPr lang="en-US" altLang="fr-F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labo</a:t>
            </a:r>
            <a:r>
              <a:rPr lang="en-US" altLang="fr-F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ttyS0 Jan 23 14:19(:0.0)</a:t>
            </a:r>
          </a:p>
          <a:p>
            <a:pPr eaLnBrk="1" hangingPunct="1">
              <a:lnSpc>
                <a:spcPct val="64000"/>
              </a:lnSpc>
              <a:spcBef>
                <a:spcPts val="175"/>
              </a:spcBef>
            </a:pPr>
            <a:r>
              <a:rPr lang="en-US" altLang="fr-F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emia</a:t>
            </a:r>
            <a:r>
              <a:rPr lang="en-US" altLang="fr-F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pts/1 Jan 22 19:57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0D0104D-EF2D-9F99-72EC-777E87B6EEE2}"/>
              </a:ext>
            </a:extLst>
          </p:cNvPr>
          <p:cNvSpPr>
            <a:spLocks/>
          </p:cNvSpPr>
          <p:nvPr/>
        </p:nvSpPr>
        <p:spPr bwMode="auto">
          <a:xfrm>
            <a:off x="1206500" y="1574800"/>
            <a:ext cx="7696200" cy="876300"/>
          </a:xfrm>
          <a:prstGeom prst="rect">
            <a:avLst/>
          </a:prstGeom>
          <a:solidFill>
            <a:srgbClr val="DAE6F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 anchor="ctr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64000"/>
              </a:lnSpc>
            </a:pPr>
            <a:r>
              <a:rPr lang="en-US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[</a:t>
            </a:r>
            <a:r>
              <a:rPr lang="en-US" altLang="fr-F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user@linux</a:t>
            </a:r>
            <a:r>
              <a:rPr lang="en-US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~]$ </a:t>
            </a:r>
            <a:r>
              <a:rPr lang="en-US" altLang="fr-F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whoami</a:t>
            </a:r>
            <a:endParaRPr lang="en-US" altLang="fr-F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 hangingPunct="1">
              <a:lnSpc>
                <a:spcPct val="64000"/>
              </a:lnSpc>
            </a:pPr>
            <a:endParaRPr lang="en-US" altLang="fr-F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 hangingPunct="1">
              <a:lnSpc>
                <a:spcPct val="64000"/>
              </a:lnSpc>
            </a:pPr>
            <a:r>
              <a:rPr lang="en-US" alt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19899378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18965-12A9-C5A8-AAD6-803F0FC55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E58F0A1-A0D6-FAFB-652A-B72FD971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393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FE164450-8E84-28B3-22F9-72F8825B29B5}"/>
              </a:ext>
            </a:extLst>
          </p:cNvPr>
          <p:cNvSpPr txBox="1">
            <a:spLocks/>
          </p:cNvSpPr>
          <p:nvPr/>
        </p:nvSpPr>
        <p:spPr>
          <a:xfrm>
            <a:off x="635941" y="6206639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1A449C0A-769F-637D-2A8B-71B2C961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sz="1600" noProof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</a:t>
            </a:fld>
            <a:endParaRPr lang="fr-FR" sz="16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07F66F9-AD89-F731-3442-774697129AC5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78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rgbClr val="4D4D4D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CB743C2D-71CA-EC86-4CD5-2A3D448A642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941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B6FBC6F3-0E23-77DE-7775-64D01D6DE288}"/>
              </a:ext>
            </a:extLst>
          </p:cNvPr>
          <p:cNvSpPr>
            <a:spLocks/>
          </p:cNvSpPr>
          <p:nvPr/>
        </p:nvSpPr>
        <p:spPr bwMode="auto">
          <a:xfrm>
            <a:off x="971550" y="0"/>
            <a:ext cx="8178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</a:pPr>
            <a:r>
              <a:rPr lang="en-US" altLang="fr-FR" b="1" dirty="0">
                <a:solidFill>
                  <a:srgbClr val="C00000"/>
                </a:solidFill>
                <a:cs typeface="Arial" panose="020B0604020202020204" pitchFamily="34" charset="0"/>
              </a:rPr>
              <a:t>Gestion des </a:t>
            </a:r>
            <a:r>
              <a:rPr lang="en-US" altLang="fr-FR" b="1" dirty="0" err="1">
                <a:solidFill>
                  <a:srgbClr val="C00000"/>
                </a:solidFill>
                <a:cs typeface="Arial" panose="020B0604020202020204" pitchFamily="34" charset="0"/>
              </a:rPr>
              <a:t>utilisateurs</a:t>
            </a:r>
            <a:endParaRPr lang="en-US" altLang="fr-FR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2DBEAEA-E616-CAD5-9F74-9A5DB7B8D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7729537" cy="876300"/>
          </a:xfrm>
        </p:spPr>
        <p:txBody>
          <a:bodyPr rIns="132080"/>
          <a:lstStyle/>
          <a:p>
            <a:r>
              <a:rPr lang="en-US" altLang="fr-FR" dirty="0"/>
              <a:t>Changer </a:t>
            </a:r>
            <a:r>
              <a:rPr lang="en-US" altLang="fr-FR" dirty="0" err="1"/>
              <a:t>d’utilisateur</a:t>
            </a:r>
            <a:endParaRPr lang="en-US" altLang="fr-FR" sz="320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354CCD6-1FA2-F43F-A585-93606379B0D5}"/>
              </a:ext>
            </a:extLst>
          </p:cNvPr>
          <p:cNvSpPr>
            <a:spLocks/>
          </p:cNvSpPr>
          <p:nvPr/>
        </p:nvSpPr>
        <p:spPr bwMode="auto">
          <a:xfrm>
            <a:off x="1066800" y="1009650"/>
            <a:ext cx="7444449" cy="21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2000" b="1" dirty="0">
                <a:solidFill>
                  <a:schemeClr val="tx1"/>
                </a:solidFill>
                <a:cs typeface="Arial" panose="020B0604020202020204" pitchFamily="34" charset="0"/>
              </a:rPr>
              <a:t>La </a:t>
            </a:r>
            <a:r>
              <a:rPr lang="en-US" altLang="fr-FR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commande</a:t>
            </a:r>
            <a:r>
              <a:rPr lang="en-US" altLang="fr-FR" sz="2000" b="1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fr-FR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su</a:t>
            </a:r>
            <a:endParaRPr lang="en-US" altLang="fr-FR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ACB6CA80-C5ED-DAD3-2AF8-DEED8EB25127}"/>
              </a:ext>
            </a:extLst>
          </p:cNvPr>
          <p:cNvGrpSpPr>
            <a:grpSpLocks/>
          </p:cNvGrpSpPr>
          <p:nvPr/>
        </p:nvGrpSpPr>
        <p:grpSpPr bwMode="auto">
          <a:xfrm>
            <a:off x="1092199" y="2114550"/>
            <a:ext cx="7670801" cy="304927"/>
            <a:chOff x="0" y="0"/>
            <a:chExt cx="4880" cy="392"/>
          </a:xfrm>
        </p:grpSpPr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964D52A1-B4E3-5762-7B8B-C38C74F3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875" cy="392"/>
            </a:xfrm>
            <a:prstGeom prst="rect">
              <a:avLst/>
            </a:prstGeom>
            <a:solidFill>
              <a:srgbClr val="A5C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1600"/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8D6DDAFE-6904-E11B-1C4D-A073B5781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5"/>
              <a:ext cx="488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 anchor="ctr"/>
            <a:lstStyle>
              <a:lvl1pPr marL="39688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775"/>
                </a:spcBef>
              </a:pPr>
              <a:r>
                <a:rPr lang="en-US" altLang="fr-FR" sz="16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[user@linux ~]$ su</a:t>
              </a:r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B078A36A-8F8E-E704-5F30-67FB8F89E3B3}"/>
              </a:ext>
            </a:extLst>
          </p:cNvPr>
          <p:cNvGrpSpPr>
            <a:grpSpLocks/>
          </p:cNvGrpSpPr>
          <p:nvPr/>
        </p:nvGrpSpPr>
        <p:grpSpPr bwMode="auto">
          <a:xfrm>
            <a:off x="1092199" y="3321050"/>
            <a:ext cx="7670801" cy="311150"/>
            <a:chOff x="0" y="0"/>
            <a:chExt cx="4880" cy="400"/>
          </a:xfrm>
        </p:grpSpPr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05E7D4B2-010E-243C-567D-5703BE0F9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875" cy="400"/>
            </a:xfrm>
            <a:prstGeom prst="rect">
              <a:avLst/>
            </a:prstGeom>
            <a:solidFill>
              <a:srgbClr val="A5C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1600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DED94539-79C2-A47D-4226-795C43B2E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0"/>
              <a:ext cx="488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 anchor="ctr"/>
            <a:lstStyle>
              <a:lvl1pPr marL="39688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775"/>
                </a:spcBef>
              </a:pPr>
              <a:r>
                <a:rPr lang="en-US" altLang="fr-FR" sz="16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[user@linux ~]$ su toto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2F686F9-B98C-88D8-E103-100612A0040D}"/>
              </a:ext>
            </a:extLst>
          </p:cNvPr>
          <p:cNvGrpSpPr>
            <a:grpSpLocks/>
          </p:cNvGrpSpPr>
          <p:nvPr/>
        </p:nvGrpSpPr>
        <p:grpSpPr bwMode="auto">
          <a:xfrm>
            <a:off x="1092199" y="4527550"/>
            <a:ext cx="7670801" cy="311150"/>
            <a:chOff x="0" y="0"/>
            <a:chExt cx="4880" cy="400"/>
          </a:xfrm>
        </p:grpSpPr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B4715423-5A90-32D4-271D-E245A7358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875" cy="400"/>
            </a:xfrm>
            <a:prstGeom prst="rect">
              <a:avLst/>
            </a:prstGeom>
            <a:solidFill>
              <a:srgbClr val="A5C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16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E5AC6C-6E8B-C2FB-2C51-567BDFC72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0"/>
              <a:ext cx="488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 anchor="ctr"/>
            <a:lstStyle>
              <a:lvl1pPr marL="39688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775"/>
                </a:spcBef>
              </a:pPr>
              <a:r>
                <a:rPr lang="en-US" altLang="fr-FR" sz="16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[user@linux ~]$ su - toto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536134-CED7-B5B9-2BFB-1CCCCD654E20}"/>
              </a:ext>
            </a:extLst>
          </p:cNvPr>
          <p:cNvGrpSpPr>
            <a:grpSpLocks/>
          </p:cNvGrpSpPr>
          <p:nvPr/>
        </p:nvGrpSpPr>
        <p:grpSpPr bwMode="auto">
          <a:xfrm>
            <a:off x="1092199" y="5734050"/>
            <a:ext cx="7670801" cy="311150"/>
            <a:chOff x="0" y="0"/>
            <a:chExt cx="4880" cy="400"/>
          </a:xfrm>
        </p:grpSpPr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BB492E16-CC3D-8197-ED9D-CBE15145E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875" cy="400"/>
            </a:xfrm>
            <a:prstGeom prst="rect">
              <a:avLst/>
            </a:prstGeom>
            <a:solidFill>
              <a:srgbClr val="A5C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1600"/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D73253BA-D4C7-ED8D-29BB-FD982935D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0"/>
              <a:ext cx="488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 anchor="ctr"/>
            <a:lstStyle>
              <a:lvl1pPr marL="39688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775"/>
                </a:spcBef>
              </a:pPr>
              <a:r>
                <a:rPr lang="en-US" altLang="fr-FR" sz="16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[user@linux ~]$ su -c “mount /dev/cdrom /mnt/cdrom”</a:t>
              </a:r>
            </a:p>
          </p:txBody>
        </p:sp>
      </p:grpSp>
      <p:grpSp>
        <p:nvGrpSpPr>
          <p:cNvPr id="26" name="Group 22">
            <a:extLst>
              <a:ext uri="{FF2B5EF4-FFF2-40B4-BE49-F238E27FC236}">
                <a16:creationId xmlns:a16="http://schemas.microsoft.com/office/drawing/2014/main" id="{AC3361A0-1837-F7C6-6EFB-927BEB7051C0}"/>
              </a:ext>
            </a:extLst>
          </p:cNvPr>
          <p:cNvGrpSpPr>
            <a:grpSpLocks/>
          </p:cNvGrpSpPr>
          <p:nvPr/>
        </p:nvGrpSpPr>
        <p:grpSpPr bwMode="auto">
          <a:xfrm>
            <a:off x="1092200" y="1612900"/>
            <a:ext cx="7645651" cy="224028"/>
            <a:chOff x="0" y="0"/>
            <a:chExt cx="4864" cy="288"/>
          </a:xfrm>
        </p:grpSpPr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BDEA7BA4-58BF-EA26-4C73-F397A059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864" cy="28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1600"/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C3B528DB-146D-5585-30F4-3BEDF7BAF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0"/>
              <a:ext cx="485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 anchor="ctr"/>
            <a:lstStyle>
              <a:lvl1pPr marL="39688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300"/>
                </a:spcBef>
              </a:pPr>
              <a:r>
                <a:rPr lang="en-US" altLang="fr-FR" sz="16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Se connecter </a:t>
              </a:r>
              <a:r>
                <a:rPr lang="en-US" altLang="fr-FR" sz="1600" b="1" dirty="0" err="1">
                  <a:solidFill>
                    <a:srgbClr val="FFFFFF"/>
                  </a:solidFill>
                  <a:cs typeface="Arial" panose="020B0604020202020204" pitchFamily="34" charset="0"/>
                </a:rPr>
                <a:t>en</a:t>
              </a:r>
              <a:r>
                <a:rPr lang="en-US" altLang="fr-FR" sz="16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 tant </a:t>
              </a:r>
              <a:r>
                <a:rPr lang="en-US" altLang="fr-FR" sz="1600" b="1" dirty="0" err="1">
                  <a:solidFill>
                    <a:srgbClr val="FFFFFF"/>
                  </a:solidFill>
                  <a:cs typeface="Arial" panose="020B0604020202020204" pitchFamily="34" charset="0"/>
                </a:rPr>
                <a:t>qu’administrateur</a:t>
              </a:r>
              <a:endParaRPr lang="en-US" altLang="fr-FR" sz="16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5">
            <a:extLst>
              <a:ext uri="{FF2B5EF4-FFF2-40B4-BE49-F238E27FC236}">
                <a16:creationId xmlns:a16="http://schemas.microsoft.com/office/drawing/2014/main" id="{0AF1D3EB-0010-0BE6-6DCA-D6BA4A30D3EE}"/>
              </a:ext>
            </a:extLst>
          </p:cNvPr>
          <p:cNvGrpSpPr>
            <a:grpSpLocks/>
          </p:cNvGrpSpPr>
          <p:nvPr/>
        </p:nvGrpSpPr>
        <p:grpSpPr bwMode="auto">
          <a:xfrm>
            <a:off x="1092200" y="2819400"/>
            <a:ext cx="7645651" cy="224028"/>
            <a:chOff x="0" y="0"/>
            <a:chExt cx="4864" cy="288"/>
          </a:xfrm>
        </p:grpSpPr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A82C91A8-BC80-D968-860F-E6788D9C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864" cy="28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1600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497C10B7-D19B-595F-55A8-B92CF56A9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0"/>
              <a:ext cx="485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 anchor="ctr"/>
            <a:lstStyle>
              <a:lvl1pPr marL="39688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300"/>
                </a:spcBef>
              </a:pPr>
              <a:r>
                <a:rPr lang="en-US" altLang="fr-FR" sz="1600" b="1">
                  <a:solidFill>
                    <a:srgbClr val="FFFFFF"/>
                  </a:solidFill>
                  <a:cs typeface="Arial" panose="020B0604020202020204" pitchFamily="34" charset="0"/>
                </a:rPr>
                <a:t>Se connecter en tant qu’utilisateur toto</a:t>
              </a:r>
            </a:p>
          </p:txBody>
        </p:sp>
      </p:grpSp>
      <p:grpSp>
        <p:nvGrpSpPr>
          <p:cNvPr id="32" name="Group 28">
            <a:extLst>
              <a:ext uri="{FF2B5EF4-FFF2-40B4-BE49-F238E27FC236}">
                <a16:creationId xmlns:a16="http://schemas.microsoft.com/office/drawing/2014/main" id="{7A439ECB-3016-6FAA-0311-E8830DC3F5CC}"/>
              </a:ext>
            </a:extLst>
          </p:cNvPr>
          <p:cNvGrpSpPr>
            <a:grpSpLocks/>
          </p:cNvGrpSpPr>
          <p:nvPr/>
        </p:nvGrpSpPr>
        <p:grpSpPr bwMode="auto">
          <a:xfrm>
            <a:off x="1092200" y="4025900"/>
            <a:ext cx="7645651" cy="224028"/>
            <a:chOff x="0" y="0"/>
            <a:chExt cx="4864" cy="288"/>
          </a:xfrm>
        </p:grpSpPr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1B644C6B-0381-6500-83CB-48C15AC1C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864" cy="28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1600"/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84FB84B2-18B8-AB17-EDDA-9A4CA713D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0"/>
              <a:ext cx="485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 anchor="ctr"/>
            <a:lstStyle>
              <a:lvl1pPr marL="39688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300"/>
                </a:spcBef>
              </a:pPr>
              <a:r>
                <a:rPr lang="en-US" altLang="fr-FR" sz="1600" b="1">
                  <a:solidFill>
                    <a:srgbClr val="FFFFFF"/>
                  </a:solidFill>
                  <a:cs typeface="Arial" panose="020B0604020202020204" pitchFamily="34" charset="0"/>
                </a:rPr>
                <a:t>Se connecter en tant que toto et récupérer son environnement</a:t>
              </a:r>
            </a:p>
          </p:txBody>
        </p:sp>
      </p:grpSp>
      <p:grpSp>
        <p:nvGrpSpPr>
          <p:cNvPr id="35" name="Group 31">
            <a:extLst>
              <a:ext uri="{FF2B5EF4-FFF2-40B4-BE49-F238E27FC236}">
                <a16:creationId xmlns:a16="http://schemas.microsoft.com/office/drawing/2014/main" id="{DE533619-89D6-6B1B-03CD-A3D231B149FB}"/>
              </a:ext>
            </a:extLst>
          </p:cNvPr>
          <p:cNvGrpSpPr>
            <a:grpSpLocks/>
          </p:cNvGrpSpPr>
          <p:nvPr/>
        </p:nvGrpSpPr>
        <p:grpSpPr bwMode="auto">
          <a:xfrm>
            <a:off x="1092200" y="5232400"/>
            <a:ext cx="7645651" cy="224028"/>
            <a:chOff x="0" y="0"/>
            <a:chExt cx="4864" cy="288"/>
          </a:xfrm>
        </p:grpSpPr>
        <p:sp>
          <p:nvSpPr>
            <p:cNvPr id="36" name="Rectangle 32">
              <a:extLst>
                <a:ext uri="{FF2B5EF4-FFF2-40B4-BE49-F238E27FC236}">
                  <a16:creationId xmlns:a16="http://schemas.microsoft.com/office/drawing/2014/main" id="{B281B3E5-60F7-42F6-74C8-A14399497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864" cy="28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1600"/>
            </a:p>
          </p:txBody>
        </p:sp>
        <p:sp>
          <p:nvSpPr>
            <p:cNvPr id="37" name="Rectangle 33">
              <a:extLst>
                <a:ext uri="{FF2B5EF4-FFF2-40B4-BE49-F238E27FC236}">
                  <a16:creationId xmlns:a16="http://schemas.microsoft.com/office/drawing/2014/main" id="{3082AF5E-92A0-1C9A-F868-76E4C1C7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0"/>
              <a:ext cx="485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 anchor="ctr"/>
            <a:lstStyle>
              <a:lvl1pPr marL="39688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300"/>
                </a:spcBef>
              </a:pPr>
              <a:r>
                <a:rPr lang="en-US" altLang="fr-FR" sz="1600" b="1">
                  <a:solidFill>
                    <a:srgbClr val="FFFFFF"/>
                  </a:solidFill>
                  <a:cs typeface="Arial" panose="020B0604020202020204" pitchFamily="34" charset="0"/>
                </a:rPr>
                <a:t>Exécuter la commande entre guillemet en tant que root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5603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4535B-5CB6-FD4E-87C8-641C69E67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F38FB6-1451-EAA4-ECB1-FD3DF8E05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393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5E574D58-5386-FAFF-CE82-36560F44939B}"/>
              </a:ext>
            </a:extLst>
          </p:cNvPr>
          <p:cNvSpPr txBox="1">
            <a:spLocks/>
          </p:cNvSpPr>
          <p:nvPr/>
        </p:nvSpPr>
        <p:spPr>
          <a:xfrm>
            <a:off x="635941" y="6206639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471ADB2C-13DF-BF24-A2BB-C889B944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sz="1600" noProof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</a:t>
            </a:fld>
            <a:endParaRPr lang="fr-FR" sz="16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7C74E0D-97AB-707F-F4E0-6F5EBE8EA56F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78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rgbClr val="4D4D4D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159665A1-F7FE-CB63-71B8-F3246B66248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941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AC65FB73-8FEF-9A6A-C6BE-1769BBB27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7356" y="628650"/>
            <a:ext cx="6237288" cy="2438400"/>
          </a:xfrm>
        </p:spPr>
        <p:txBody>
          <a:bodyPr rIns="132080"/>
          <a:lstStyle/>
          <a:p>
            <a:pPr indent="0" eaLnBrk="1" hangingPunct="1"/>
            <a:r>
              <a:rPr lang="en-US" altLang="fr-FR" dirty="0"/>
              <a:t>Gestion des </a:t>
            </a:r>
            <a:r>
              <a:rPr lang="en-US" altLang="fr-FR" dirty="0" err="1"/>
              <a:t>groupes</a:t>
            </a:r>
            <a:endParaRPr lang="en-US" altLang="fr-FR" dirty="0"/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B0CCBF30-CD99-EB7F-651E-EA9D8D82AD2E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53" y="2062648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5">
            <a:extLst>
              <a:ext uri="{FF2B5EF4-FFF2-40B4-BE49-F238E27FC236}">
                <a16:creationId xmlns:a16="http://schemas.microsoft.com/office/drawing/2014/main" id="{B2D3A97F-A5CA-424F-6CD0-AD87208B2436}"/>
              </a:ext>
            </a:extLst>
          </p:cNvPr>
          <p:cNvSpPr>
            <a:spLocks/>
          </p:cNvSpPr>
          <p:nvPr/>
        </p:nvSpPr>
        <p:spPr bwMode="auto">
          <a:xfrm>
            <a:off x="873007" y="54153"/>
            <a:ext cx="8178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ts val="8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 algn="ctr">
              <a:spcBef>
                <a:spcPts val="8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963613" indent="-49213" algn="ctr">
              <a:spcBef>
                <a:spcPts val="8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360488" indent="11113" algn="ctr">
              <a:spcBef>
                <a:spcPts val="8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1817688" indent="11113" algn="ctr">
              <a:spcBef>
                <a:spcPts val="8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274888" indent="11113" algn="ctr" eaLnBrk="0" fontAlgn="base" hangingPunct="0">
              <a:spcBef>
                <a:spcPts val="8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732088" indent="11113" algn="ctr" eaLnBrk="0" fontAlgn="base" hangingPunct="0">
              <a:spcBef>
                <a:spcPts val="8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189288" indent="11113" algn="ctr" eaLnBrk="0" fontAlgn="base" hangingPunct="0">
              <a:spcBef>
                <a:spcPts val="8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646488" indent="11113" algn="ctr" eaLnBrk="0" fontAlgn="base" hangingPunct="0">
              <a:spcBef>
                <a:spcPts val="8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FontTx/>
              <a:buNone/>
            </a:pPr>
            <a:r>
              <a:rPr lang="en-US" altLang="fr-FR" sz="1800" b="1" dirty="0">
                <a:solidFill>
                  <a:srgbClr val="C00000"/>
                </a:solidFill>
                <a:cs typeface="Arial" panose="020B0604020202020204" pitchFamily="34" charset="0"/>
              </a:rPr>
              <a:t>Gestion des </a:t>
            </a:r>
            <a:r>
              <a:rPr lang="en-US" altLang="fr-FR" sz="1800" b="1" dirty="0" err="1">
                <a:solidFill>
                  <a:srgbClr val="C00000"/>
                </a:solidFill>
                <a:cs typeface="Arial" panose="020B0604020202020204" pitchFamily="34" charset="0"/>
              </a:rPr>
              <a:t>utilisateurs</a:t>
            </a:r>
            <a:r>
              <a:rPr lang="en-US" altLang="fr-FR" sz="1800" b="1" dirty="0">
                <a:solidFill>
                  <a:srgbClr val="C00000"/>
                </a:solidFill>
                <a:cs typeface="Arial" panose="020B0604020202020204" pitchFamily="34" charset="0"/>
              </a:rPr>
              <a:t> et des </a:t>
            </a:r>
            <a:r>
              <a:rPr lang="en-US" altLang="fr-FR" sz="1800" b="1" dirty="0" err="1">
                <a:solidFill>
                  <a:srgbClr val="C00000"/>
                </a:solidFill>
                <a:cs typeface="Arial" panose="020B0604020202020204" pitchFamily="34" charset="0"/>
              </a:rPr>
              <a:t>groupes</a:t>
            </a:r>
            <a:endParaRPr lang="en-US" altLang="fr-FR" sz="1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50524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3B5EEB06-8F5F-F6E1-ABC3-21036F1B58CE}"/>
              </a:ext>
            </a:extLst>
          </p:cNvPr>
          <p:cNvSpPr txBox="1">
            <a:spLocks noChangeArrowheads="1"/>
          </p:cNvSpPr>
          <p:nvPr/>
        </p:nvSpPr>
        <p:spPr>
          <a:xfrm>
            <a:off x="1047185" y="312734"/>
            <a:ext cx="7729537" cy="720196"/>
          </a:xfrm>
          <a:prstGeom prst="rect">
            <a:avLst/>
          </a:prstGeom>
        </p:spPr>
        <p:txBody>
          <a:bodyPr vert="horz" lIns="91440" tIns="45720" rIns="13208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fr-FR" dirty="0" err="1"/>
              <a:t>Objectifs</a:t>
            </a:r>
            <a:r>
              <a:rPr lang="en-US" altLang="fr-FR" dirty="0"/>
              <a:t> de </a:t>
            </a:r>
            <a:r>
              <a:rPr lang="en-US" altLang="fr-FR" dirty="0" err="1"/>
              <a:t>ce</a:t>
            </a:r>
            <a:r>
              <a:rPr lang="en-US" altLang="fr-FR" dirty="0"/>
              <a:t> module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5420C5-2394-D524-7D52-536B981A1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393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6224BB68-B3CB-BB1B-4058-A246429DC763}"/>
              </a:ext>
            </a:extLst>
          </p:cNvPr>
          <p:cNvSpPr txBox="1">
            <a:spLocks/>
          </p:cNvSpPr>
          <p:nvPr/>
        </p:nvSpPr>
        <p:spPr>
          <a:xfrm>
            <a:off x="635941" y="6206639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B617C4E1-3BD2-62F6-AEA0-32C698FB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sz="1600" noProof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fld>
            <a:endParaRPr lang="fr-FR" sz="16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A0BE12F-5055-C99E-ED8E-66942B5E8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0397" y="16096"/>
            <a:ext cx="6510336" cy="356130"/>
          </a:xfrm>
        </p:spPr>
        <p:txBody>
          <a:bodyPr rIns="132080">
            <a:normAutofit/>
          </a:bodyPr>
          <a:lstStyle/>
          <a:p>
            <a:pPr indent="0" eaLnBrk="1" hangingPunct="1"/>
            <a:r>
              <a:rPr lang="en-US" altLang="fr-FR" sz="1600" dirty="0"/>
              <a:t>Gestion des </a:t>
            </a:r>
            <a:r>
              <a:rPr lang="en-US" altLang="fr-FR" sz="1600" dirty="0" err="1"/>
              <a:t>utilisateurs</a:t>
            </a:r>
            <a:r>
              <a:rPr lang="en-US" altLang="fr-FR" sz="1600" dirty="0"/>
              <a:t> et des </a:t>
            </a:r>
            <a:r>
              <a:rPr lang="en-US" altLang="fr-FR" sz="1600" dirty="0" err="1"/>
              <a:t>groupes</a:t>
            </a:r>
            <a:r>
              <a:rPr lang="en-US" altLang="fr-FR" sz="1600" dirty="0"/>
              <a:t>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945C39B-7835-BE60-6F49-96CA6EDED188}"/>
              </a:ext>
            </a:extLst>
          </p:cNvPr>
          <p:cNvSpPr>
            <a:spLocks/>
          </p:cNvSpPr>
          <p:nvPr/>
        </p:nvSpPr>
        <p:spPr bwMode="auto">
          <a:xfrm>
            <a:off x="1101953" y="1063139"/>
            <a:ext cx="7620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300"/>
              </a:spcBef>
              <a:buClrTx/>
              <a:buSzTx/>
              <a:buFontTx/>
              <a:buNone/>
            </a:pPr>
            <a:r>
              <a:rPr lang="en-US" altLang="fr-FR" dirty="0">
                <a:cs typeface="Arial" panose="020B0604020202020204" pitchFamily="34" charset="0"/>
              </a:rPr>
              <a:t>En </a:t>
            </a:r>
            <a:r>
              <a:rPr lang="en-US" altLang="fr-FR" dirty="0" err="1">
                <a:cs typeface="Arial" panose="020B0604020202020204" pitchFamily="34" charset="0"/>
              </a:rPr>
              <a:t>suivant</a:t>
            </a:r>
            <a:r>
              <a:rPr lang="en-US" altLang="fr-FR" dirty="0">
                <a:cs typeface="Arial" panose="020B0604020202020204" pitchFamily="34" charset="0"/>
              </a:rPr>
              <a:t> </a:t>
            </a:r>
            <a:r>
              <a:rPr lang="en-US" altLang="fr-FR" dirty="0" err="1">
                <a:cs typeface="Arial" panose="020B0604020202020204" pitchFamily="34" charset="0"/>
              </a:rPr>
              <a:t>ce</a:t>
            </a:r>
            <a:r>
              <a:rPr lang="en-US" altLang="fr-FR" dirty="0">
                <a:cs typeface="Arial" panose="020B0604020202020204" pitchFamily="34" charset="0"/>
              </a:rPr>
              <a:t> module </a:t>
            </a:r>
            <a:r>
              <a:rPr lang="en-US" altLang="fr-FR" dirty="0" err="1">
                <a:cs typeface="Arial" panose="020B0604020202020204" pitchFamily="34" charset="0"/>
              </a:rPr>
              <a:t>vous</a:t>
            </a:r>
            <a:r>
              <a:rPr lang="en-US" altLang="fr-FR" dirty="0">
                <a:cs typeface="Arial" panose="020B0604020202020204" pitchFamily="34" charset="0"/>
              </a:rPr>
              <a:t> </a:t>
            </a:r>
            <a:r>
              <a:rPr lang="en-US" altLang="fr-FR" dirty="0" err="1">
                <a:cs typeface="Arial" panose="020B0604020202020204" pitchFamily="34" charset="0"/>
              </a:rPr>
              <a:t>allez</a:t>
            </a:r>
            <a:r>
              <a:rPr lang="en-US" altLang="fr-FR" dirty="0">
                <a:cs typeface="Arial" panose="020B0604020202020204" pitchFamily="34" charset="0"/>
              </a:rPr>
              <a:t> :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AEDB1F7-0594-7223-A933-852BC7DF9F4C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78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rgbClr val="4D4D4D"/>
              </a:solidFill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8070CB2F-1461-D452-2E4A-1DDD3B1673D1}"/>
              </a:ext>
            </a:extLst>
          </p:cNvPr>
          <p:cNvSpPr txBox="1">
            <a:spLocks noChangeArrowheads="1"/>
          </p:cNvSpPr>
          <p:nvPr/>
        </p:nvSpPr>
        <p:spPr>
          <a:xfrm>
            <a:off x="4512734" y="1676400"/>
            <a:ext cx="4343400" cy="5181600"/>
          </a:xfrm>
          <a:prstGeom prst="rect">
            <a:avLst/>
          </a:prstGeom>
        </p:spPr>
        <p:txBody>
          <a:bodyPr rIns="13208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fr-FR" b="1"/>
              <a:t>Comprendre la notion de multi utilisateurs</a:t>
            </a:r>
            <a:r>
              <a:rPr lang="en-US" altLang="fr-FR"/>
              <a:t>. Ouverture de multiples sessions d’accès.</a:t>
            </a:r>
          </a:p>
          <a:p>
            <a:r>
              <a:rPr lang="en-US" altLang="fr-FR" b="1"/>
              <a:t>Apprendre à gérer les utilisateurs</a:t>
            </a:r>
            <a:r>
              <a:rPr lang="en-US" altLang="fr-FR"/>
              <a:t>. Créer, supprimer et modifier des utilisateurs.</a:t>
            </a:r>
          </a:p>
          <a:p>
            <a:r>
              <a:rPr lang="en-US" altLang="fr-FR" b="1"/>
              <a:t>Aborder les notions de gestion des permissions</a:t>
            </a:r>
            <a:r>
              <a:rPr lang="en-US" altLang="fr-FR"/>
              <a:t>. Comment gérer les accès multiples à des données.</a:t>
            </a:r>
            <a:endParaRPr lang="en-US" altLang="fr-FR" dirty="0"/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3520A019-1686-8E73-1C32-1289C9A97B7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491" y="1676400"/>
            <a:ext cx="2882900" cy="4318000"/>
          </a:xfrm>
          <a:prstGeom prst="rect">
            <a:avLst/>
          </a:prstGeom>
          <a:noFill/>
          <a:ln>
            <a:noFill/>
          </a:ln>
          <a:effectLst>
            <a:outerShdw dist="101600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119EF-412F-67ED-F5CB-7C958EC9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F05B266-26D9-AAA5-3A52-10D68CC8D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393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841480EA-444F-A209-6851-9693A7D00BBC}"/>
              </a:ext>
            </a:extLst>
          </p:cNvPr>
          <p:cNvSpPr txBox="1">
            <a:spLocks/>
          </p:cNvSpPr>
          <p:nvPr/>
        </p:nvSpPr>
        <p:spPr>
          <a:xfrm>
            <a:off x="635941" y="6206639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626E672B-8165-D03D-AD51-B6173B58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sz="1600" noProof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</a:t>
            </a:fld>
            <a:endParaRPr lang="fr-FR" sz="16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5C719EF-4458-F20C-3085-D842C1CD1D51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78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rgbClr val="4D4D4D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B36E3E6C-8D41-2259-D99C-A574058359E1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941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2227F7-635F-DDE3-BCA7-AE29F73CC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7729537" cy="1262063"/>
          </a:xfrm>
        </p:spPr>
        <p:txBody>
          <a:bodyPr rIns="132080"/>
          <a:lstStyle/>
          <a:p>
            <a:r>
              <a:rPr lang="en-US" altLang="fr-FR" sz="3200"/>
              <a:t>Plan de la partie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0B0EAE-0C71-5D26-52F0-3AE3758FEF24}"/>
              </a:ext>
            </a:extLst>
          </p:cNvPr>
          <p:cNvSpPr txBox="1">
            <a:spLocks noChangeArrowheads="1"/>
          </p:cNvSpPr>
          <p:nvPr/>
        </p:nvSpPr>
        <p:spPr>
          <a:xfrm>
            <a:off x="1033463" y="2044700"/>
            <a:ext cx="5051425" cy="2667000"/>
          </a:xfrm>
          <a:prstGeom prst="rect">
            <a:avLst/>
          </a:prstGeom>
        </p:spPr>
        <p:txBody>
          <a:bodyPr rIns="13208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fr-FR" dirty="0"/>
              <a:t>Administration des </a:t>
            </a:r>
            <a:r>
              <a:rPr lang="en-US" altLang="fr-FR" dirty="0" err="1"/>
              <a:t>groupes</a:t>
            </a:r>
            <a:r>
              <a:rPr lang="en-US" altLang="fr-FR" dirty="0"/>
              <a:t>.</a:t>
            </a:r>
          </a:p>
          <a:p>
            <a:r>
              <a:rPr lang="en-US" altLang="fr-FR" dirty="0" err="1"/>
              <a:t>Obtenir</a:t>
            </a:r>
            <a:r>
              <a:rPr lang="en-US" altLang="fr-FR" dirty="0"/>
              <a:t> des </a:t>
            </a:r>
            <a:r>
              <a:rPr lang="en-US" altLang="fr-FR" dirty="0" err="1"/>
              <a:t>informations</a:t>
            </a:r>
            <a:r>
              <a:rPr lang="en-US" altLang="fr-FR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EA90-7C3F-5C2F-A8AE-1A23BA54F4EF}"/>
              </a:ext>
            </a:extLst>
          </p:cNvPr>
          <p:cNvSpPr>
            <a:spLocks/>
          </p:cNvSpPr>
          <p:nvPr/>
        </p:nvSpPr>
        <p:spPr bwMode="auto">
          <a:xfrm>
            <a:off x="1033463" y="1380882"/>
            <a:ext cx="7620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300"/>
              </a:spcBef>
            </a:pPr>
            <a:r>
              <a:rPr lang="en-US" altLang="fr-FR" sz="2200" dirty="0" err="1">
                <a:solidFill>
                  <a:schemeClr val="tx1"/>
                </a:solidFill>
                <a:cs typeface="Arial" panose="020B0604020202020204" pitchFamily="34" charset="0"/>
              </a:rPr>
              <a:t>Voici</a:t>
            </a:r>
            <a:r>
              <a:rPr lang="en-US" altLang="fr-FR" sz="2200" dirty="0">
                <a:solidFill>
                  <a:schemeClr val="tx1"/>
                </a:solidFill>
                <a:cs typeface="Arial" panose="020B0604020202020204" pitchFamily="34" charset="0"/>
              </a:rPr>
              <a:t> les </a:t>
            </a:r>
            <a:r>
              <a:rPr lang="en-US" altLang="fr-FR" sz="2200" dirty="0" err="1">
                <a:solidFill>
                  <a:schemeClr val="tx1"/>
                </a:solidFill>
                <a:cs typeface="Arial" panose="020B0604020202020204" pitchFamily="34" charset="0"/>
              </a:rPr>
              <a:t>chapitres</a:t>
            </a:r>
            <a:r>
              <a:rPr lang="en-US" altLang="fr-FR" sz="2200" dirty="0">
                <a:solidFill>
                  <a:schemeClr val="tx1"/>
                </a:solidFill>
                <a:cs typeface="Arial" panose="020B0604020202020204" pitchFamily="34" charset="0"/>
              </a:rPr>
              <a:t> que nous </a:t>
            </a:r>
            <a:r>
              <a:rPr lang="en-US" altLang="fr-FR" sz="2200" dirty="0" err="1">
                <a:solidFill>
                  <a:schemeClr val="tx1"/>
                </a:solidFill>
                <a:cs typeface="Arial" panose="020B0604020202020204" pitchFamily="34" charset="0"/>
              </a:rPr>
              <a:t>allons</a:t>
            </a:r>
            <a:r>
              <a:rPr lang="en-US" altLang="fr-FR" sz="22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fr-FR" sz="2200" dirty="0" err="1">
                <a:solidFill>
                  <a:schemeClr val="tx1"/>
                </a:solidFill>
                <a:cs typeface="Arial" panose="020B0604020202020204" pitchFamily="34" charset="0"/>
              </a:rPr>
              <a:t>aborder</a:t>
            </a:r>
            <a:r>
              <a:rPr lang="en-US" altLang="fr-FR" sz="2200" dirty="0">
                <a:solidFill>
                  <a:schemeClr val="tx1"/>
                </a:solidFill>
                <a:cs typeface="Arial" panose="020B0604020202020204" pitchFamily="34" charset="0"/>
              </a:rPr>
              <a:t> :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8EBDDC20-6D83-F20C-3B7D-542C64DB13DF}"/>
              </a:ext>
            </a:extLst>
          </p:cNvPr>
          <p:cNvSpPr>
            <a:spLocks/>
          </p:cNvSpPr>
          <p:nvPr/>
        </p:nvSpPr>
        <p:spPr bwMode="auto">
          <a:xfrm>
            <a:off x="971550" y="0"/>
            <a:ext cx="8178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</a:pPr>
            <a:r>
              <a:rPr lang="en-US" altLang="fr-FR" b="1">
                <a:solidFill>
                  <a:srgbClr val="000000"/>
                </a:solidFill>
                <a:cs typeface="Arial" panose="020B0604020202020204" pitchFamily="34" charset="0"/>
              </a:rPr>
              <a:t>Gestion des groupes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882554F6-80DF-1326-48D9-9F9C01453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1951458"/>
            <a:ext cx="3117850" cy="237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60041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7642A-A23C-FFB7-55D7-FA279B2AE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9F53A81-2DFE-564C-CD83-B1E1C4055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393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4280EF24-3349-B3EF-665B-1A371C40E971}"/>
              </a:ext>
            </a:extLst>
          </p:cNvPr>
          <p:cNvSpPr txBox="1">
            <a:spLocks/>
          </p:cNvSpPr>
          <p:nvPr/>
        </p:nvSpPr>
        <p:spPr>
          <a:xfrm>
            <a:off x="635941" y="6206639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026D788E-017F-D6EE-2CC1-A779731A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sz="1600" noProof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21</a:t>
            </a:fld>
            <a:endParaRPr lang="fr-FR" sz="16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CD19D97-93F3-7987-D9E8-823AECA863A3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78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rgbClr val="4D4D4D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4442D22A-A0C1-47CA-39E6-C0D35F595FE1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941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3013B1B4-3191-1EF6-DF98-25A22686342F}"/>
              </a:ext>
            </a:extLst>
          </p:cNvPr>
          <p:cNvSpPr>
            <a:spLocks/>
          </p:cNvSpPr>
          <p:nvPr/>
        </p:nvSpPr>
        <p:spPr bwMode="auto">
          <a:xfrm>
            <a:off x="971550" y="0"/>
            <a:ext cx="8178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</a:pPr>
            <a:r>
              <a:rPr lang="en-US" altLang="fr-FR" b="1">
                <a:solidFill>
                  <a:srgbClr val="000000"/>
                </a:solidFill>
                <a:cs typeface="Arial" panose="020B0604020202020204" pitchFamily="34" charset="0"/>
              </a:rPr>
              <a:t>Gestion des groupes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FD05531A-3A02-DC31-84E9-9BDD1DBB1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796" y="355600"/>
            <a:ext cx="7729537" cy="628650"/>
          </a:xfrm>
        </p:spPr>
        <p:txBody>
          <a:bodyPr rIns="132080"/>
          <a:lstStyle/>
          <a:p>
            <a:r>
              <a:rPr lang="en-US" altLang="fr-FR" sz="3200" dirty="0"/>
              <a:t>Administration des </a:t>
            </a:r>
            <a:r>
              <a:rPr lang="en-US" altLang="fr-FR" sz="3200" dirty="0" err="1"/>
              <a:t>groupes</a:t>
            </a:r>
            <a:endParaRPr lang="en-US" altLang="fr-FR" sz="32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205F122B-FEE8-5C45-8E66-3AA8A2233194}"/>
              </a:ext>
            </a:extLst>
          </p:cNvPr>
          <p:cNvSpPr>
            <a:spLocks/>
          </p:cNvSpPr>
          <p:nvPr/>
        </p:nvSpPr>
        <p:spPr bwMode="auto">
          <a:xfrm>
            <a:off x="1181364" y="1322388"/>
            <a:ext cx="7518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2200" b="1" dirty="0">
                <a:solidFill>
                  <a:schemeClr val="tx1"/>
                </a:solidFill>
                <a:cs typeface="Arial" panose="020B0604020202020204" pitchFamily="34" charset="0"/>
              </a:rPr>
              <a:t>Pour </a:t>
            </a:r>
            <a:r>
              <a:rPr lang="en-US" altLang="fr-FR" sz="2200" b="1" dirty="0" err="1">
                <a:solidFill>
                  <a:schemeClr val="tx1"/>
                </a:solidFill>
                <a:cs typeface="Arial" panose="020B0604020202020204" pitchFamily="34" charset="0"/>
              </a:rPr>
              <a:t>ajouter</a:t>
            </a:r>
            <a:r>
              <a:rPr lang="en-US" altLang="fr-FR" sz="2200" b="1" dirty="0">
                <a:solidFill>
                  <a:schemeClr val="tx1"/>
                </a:solidFill>
                <a:cs typeface="Arial" panose="020B0604020202020204" pitchFamily="34" charset="0"/>
              </a:rPr>
              <a:t> un </a:t>
            </a:r>
            <a:r>
              <a:rPr lang="en-US" altLang="fr-FR" sz="2200" b="1" dirty="0" err="1">
                <a:solidFill>
                  <a:schemeClr val="tx1"/>
                </a:solidFill>
                <a:cs typeface="Arial" panose="020B0604020202020204" pitchFamily="34" charset="0"/>
              </a:rPr>
              <a:t>groupe</a:t>
            </a:r>
            <a:endParaRPr lang="en-US" altLang="fr-FR" sz="22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7BB11CE-55C6-668D-1FC5-EB66CF7604E7}"/>
              </a:ext>
            </a:extLst>
          </p:cNvPr>
          <p:cNvSpPr>
            <a:spLocks/>
          </p:cNvSpPr>
          <p:nvPr/>
        </p:nvSpPr>
        <p:spPr bwMode="auto">
          <a:xfrm>
            <a:off x="1248833" y="1930400"/>
            <a:ext cx="7696200" cy="622300"/>
          </a:xfrm>
          <a:prstGeom prst="rect">
            <a:avLst/>
          </a:prstGeom>
          <a:solidFill>
            <a:srgbClr val="DAE6F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 anchor="ctr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64000"/>
              </a:lnSpc>
            </a:pPr>
            <a:r>
              <a:rPr lang="en-US" altLang="fr-F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[root@linux ~]# groupadd [option] </a:t>
            </a:r>
            <a:r>
              <a:rPr lang="en-US" altLang="fr-FR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groupe</a:t>
            </a: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333B064B-7305-5610-810F-06B6AD70FA24}"/>
              </a:ext>
            </a:extLst>
          </p:cNvPr>
          <p:cNvGrpSpPr>
            <a:grpSpLocks/>
          </p:cNvGrpSpPr>
          <p:nvPr/>
        </p:nvGrpSpPr>
        <p:grpSpPr bwMode="auto">
          <a:xfrm>
            <a:off x="1194858" y="2895600"/>
            <a:ext cx="1778000" cy="406400"/>
            <a:chOff x="0" y="0"/>
            <a:chExt cx="1120" cy="256"/>
          </a:xfrm>
        </p:grpSpPr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100B1479-D25B-B99F-03AA-0CE84E4B4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117" cy="25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F8A46379-8B5D-E4AF-F384-0D474F8A2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12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 anchor="ctr"/>
            <a:lstStyle>
              <a:lvl1pPr marL="39688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300"/>
                </a:spcBef>
              </a:pPr>
              <a:r>
                <a:rPr lang="en-US" altLang="fr-FR" b="1">
                  <a:solidFill>
                    <a:srgbClr val="FFFFFF"/>
                  </a:solidFill>
                  <a:cs typeface="Arial" panose="020B0604020202020204" pitchFamily="34" charset="0"/>
                </a:rPr>
                <a:t>Options</a:t>
              </a:r>
            </a:p>
          </p:txBody>
        </p:sp>
      </p:grpSp>
      <p:grpSp>
        <p:nvGrpSpPr>
          <p:cNvPr id="20" name="Group 14">
            <a:extLst>
              <a:ext uri="{FF2B5EF4-FFF2-40B4-BE49-F238E27FC236}">
                <a16:creationId xmlns:a16="http://schemas.microsoft.com/office/drawing/2014/main" id="{B4054CD2-758F-C804-2BA0-D32D310C91A7}"/>
              </a:ext>
            </a:extLst>
          </p:cNvPr>
          <p:cNvGrpSpPr>
            <a:grpSpLocks/>
          </p:cNvGrpSpPr>
          <p:nvPr/>
        </p:nvGrpSpPr>
        <p:grpSpPr bwMode="auto">
          <a:xfrm>
            <a:off x="3036358" y="2895600"/>
            <a:ext cx="5905500" cy="406400"/>
            <a:chOff x="0" y="0"/>
            <a:chExt cx="3720" cy="256"/>
          </a:xfrm>
        </p:grpSpPr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FB9FDB98-2BCB-9B00-1073-DD3B33DD7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3717" cy="25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3F488EA8-AB9B-EB93-08F8-263C742F3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72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 anchor="ctr"/>
            <a:lstStyle>
              <a:lvl1pPr marL="39688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300"/>
                </a:spcBef>
              </a:pPr>
              <a:r>
                <a:rPr lang="en-US" altLang="fr-FR" b="1">
                  <a:solidFill>
                    <a:srgbClr val="FFFFFF"/>
                  </a:solidFill>
                  <a:cs typeface="Arial" panose="020B0604020202020204" pitchFamily="34" charset="0"/>
                </a:rPr>
                <a:t>Définitions</a:t>
              </a:r>
            </a:p>
          </p:txBody>
        </p:sp>
      </p:grpSp>
      <p:grpSp>
        <p:nvGrpSpPr>
          <p:cNvPr id="23" name="Group 17">
            <a:extLst>
              <a:ext uri="{FF2B5EF4-FFF2-40B4-BE49-F238E27FC236}">
                <a16:creationId xmlns:a16="http://schemas.microsoft.com/office/drawing/2014/main" id="{2DB7A5DD-48A3-E5A4-A1A9-0141E0D5EB04}"/>
              </a:ext>
            </a:extLst>
          </p:cNvPr>
          <p:cNvGrpSpPr>
            <a:grpSpLocks/>
          </p:cNvGrpSpPr>
          <p:nvPr/>
        </p:nvGrpSpPr>
        <p:grpSpPr bwMode="auto">
          <a:xfrm>
            <a:off x="1198033" y="3371850"/>
            <a:ext cx="1778000" cy="584200"/>
            <a:chOff x="0" y="0"/>
            <a:chExt cx="1120" cy="368"/>
          </a:xfrm>
        </p:grpSpPr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4D2A270A-3B18-FC43-AFCC-3D3802225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117" cy="36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E12B64CB-7651-0DB4-C8E1-DF8A4AEBF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2"/>
              <a:ext cx="11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 anchor="ctr"/>
            <a:lstStyle>
              <a:lvl1pPr marL="39688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300"/>
                </a:spcBef>
              </a:pPr>
              <a:r>
                <a:rPr lang="en-US" altLang="fr-FR" b="1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-g GID</a:t>
              </a:r>
            </a:p>
          </p:txBody>
        </p:sp>
      </p:grpSp>
      <p:grpSp>
        <p:nvGrpSpPr>
          <p:cNvPr id="26" name="Group 20">
            <a:extLst>
              <a:ext uri="{FF2B5EF4-FFF2-40B4-BE49-F238E27FC236}">
                <a16:creationId xmlns:a16="http://schemas.microsoft.com/office/drawing/2014/main" id="{83440E9B-5E50-3F47-E6B6-A295E3C3ED2B}"/>
              </a:ext>
            </a:extLst>
          </p:cNvPr>
          <p:cNvGrpSpPr>
            <a:grpSpLocks/>
          </p:cNvGrpSpPr>
          <p:nvPr/>
        </p:nvGrpSpPr>
        <p:grpSpPr bwMode="auto">
          <a:xfrm>
            <a:off x="1198033" y="4002088"/>
            <a:ext cx="1778000" cy="584200"/>
            <a:chOff x="0" y="0"/>
            <a:chExt cx="1120" cy="368"/>
          </a:xfrm>
        </p:grpSpPr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C7B1D2FF-3F49-354E-5374-AFD7F183F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117" cy="36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06EAB103-BDDC-2108-78A4-394C99003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2"/>
              <a:ext cx="11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 anchor="ctr"/>
            <a:lstStyle>
              <a:lvl1pPr marL="39688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300"/>
                </a:spcBef>
              </a:pPr>
              <a:r>
                <a:rPr lang="en-US" altLang="fr-FR" b="1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-r</a:t>
              </a:r>
            </a:p>
          </p:txBody>
        </p:sp>
      </p:grpSp>
      <p:grpSp>
        <p:nvGrpSpPr>
          <p:cNvPr id="29" name="Group 23">
            <a:extLst>
              <a:ext uri="{FF2B5EF4-FFF2-40B4-BE49-F238E27FC236}">
                <a16:creationId xmlns:a16="http://schemas.microsoft.com/office/drawing/2014/main" id="{3F9575BE-C5EA-B39C-43F0-4DCB68D53216}"/>
              </a:ext>
            </a:extLst>
          </p:cNvPr>
          <p:cNvGrpSpPr>
            <a:grpSpLocks/>
          </p:cNvGrpSpPr>
          <p:nvPr/>
        </p:nvGrpSpPr>
        <p:grpSpPr bwMode="auto">
          <a:xfrm>
            <a:off x="1198033" y="4645025"/>
            <a:ext cx="1778000" cy="584200"/>
            <a:chOff x="0" y="0"/>
            <a:chExt cx="1120" cy="368"/>
          </a:xfrm>
        </p:grpSpPr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11296DCD-8462-BB7F-71CF-78D145071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117" cy="36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00EEBB0F-7F32-59FB-BCD9-D630F016C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2"/>
              <a:ext cx="11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 anchor="ctr"/>
            <a:lstStyle>
              <a:lvl1pPr marL="39688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300"/>
                </a:spcBef>
              </a:pPr>
              <a:r>
                <a:rPr lang="en-US" altLang="fr-FR" b="1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-f</a:t>
              </a:r>
            </a:p>
          </p:txBody>
        </p:sp>
      </p:grpSp>
      <p:grpSp>
        <p:nvGrpSpPr>
          <p:cNvPr id="32" name="Group 26">
            <a:extLst>
              <a:ext uri="{FF2B5EF4-FFF2-40B4-BE49-F238E27FC236}">
                <a16:creationId xmlns:a16="http://schemas.microsoft.com/office/drawing/2014/main" id="{492BD759-3F74-E770-6472-A041A2317DEE}"/>
              </a:ext>
            </a:extLst>
          </p:cNvPr>
          <p:cNvGrpSpPr>
            <a:grpSpLocks/>
          </p:cNvGrpSpPr>
          <p:nvPr/>
        </p:nvGrpSpPr>
        <p:grpSpPr bwMode="auto">
          <a:xfrm>
            <a:off x="3039533" y="3371850"/>
            <a:ext cx="5905500" cy="584200"/>
            <a:chOff x="0" y="0"/>
            <a:chExt cx="3720" cy="368"/>
          </a:xfrm>
        </p:grpSpPr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5E872B75-9BAA-DE6C-9614-33BC1A664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716" cy="368"/>
            </a:xfrm>
            <a:prstGeom prst="rect">
              <a:avLst/>
            </a:prstGeom>
            <a:solidFill>
              <a:srgbClr val="A5C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AF57C013-4989-80AC-5403-EA872E7A8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"/>
              <a:ext cx="372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 anchor="ctr"/>
            <a:lstStyle>
              <a:lvl1pPr marL="39688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775"/>
                </a:spcBef>
              </a:pPr>
              <a:r>
                <a:rPr lang="en-US" altLang="fr-FR" b="1">
                  <a:solidFill>
                    <a:schemeClr val="tx1"/>
                  </a:solidFill>
                  <a:cs typeface="Arial" panose="020B0604020202020204" pitchFamily="34" charset="0"/>
                </a:rPr>
                <a:t>Sert à définir le GID du groupe.</a:t>
              </a:r>
            </a:p>
          </p:txBody>
        </p:sp>
      </p:grpSp>
      <p:grpSp>
        <p:nvGrpSpPr>
          <p:cNvPr id="35" name="Group 29">
            <a:extLst>
              <a:ext uri="{FF2B5EF4-FFF2-40B4-BE49-F238E27FC236}">
                <a16:creationId xmlns:a16="http://schemas.microsoft.com/office/drawing/2014/main" id="{CD54D6AC-D381-CF22-F91A-55FF7AFF3BBD}"/>
              </a:ext>
            </a:extLst>
          </p:cNvPr>
          <p:cNvGrpSpPr>
            <a:grpSpLocks/>
          </p:cNvGrpSpPr>
          <p:nvPr/>
        </p:nvGrpSpPr>
        <p:grpSpPr bwMode="auto">
          <a:xfrm>
            <a:off x="3039533" y="4002088"/>
            <a:ext cx="5905500" cy="584200"/>
            <a:chOff x="0" y="0"/>
            <a:chExt cx="3720" cy="368"/>
          </a:xfrm>
        </p:grpSpPr>
        <p:sp>
          <p:nvSpPr>
            <p:cNvPr id="36" name="Rectangle 30">
              <a:extLst>
                <a:ext uri="{FF2B5EF4-FFF2-40B4-BE49-F238E27FC236}">
                  <a16:creationId xmlns:a16="http://schemas.microsoft.com/office/drawing/2014/main" id="{6E2AE23C-F443-66CC-3352-F19B11C37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716" cy="368"/>
            </a:xfrm>
            <a:prstGeom prst="rect">
              <a:avLst/>
            </a:prstGeom>
            <a:solidFill>
              <a:srgbClr val="A5C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id="{4EDE064E-78B9-70A4-5302-C9ACC7F72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2"/>
              <a:ext cx="37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 anchor="ctr"/>
            <a:lstStyle>
              <a:lvl1pPr marL="39688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775"/>
                </a:spcBef>
              </a:pPr>
              <a:r>
                <a:rPr lang="en-US" altLang="fr-FR" b="1">
                  <a:solidFill>
                    <a:schemeClr val="tx1"/>
                  </a:solidFill>
                  <a:cs typeface="Arial" panose="020B0604020202020204" pitchFamily="34" charset="0"/>
                </a:rPr>
                <a:t>Le groupe sera un groupe système.</a:t>
              </a:r>
            </a:p>
          </p:txBody>
        </p:sp>
      </p:grpSp>
      <p:grpSp>
        <p:nvGrpSpPr>
          <p:cNvPr id="38" name="Group 32">
            <a:extLst>
              <a:ext uri="{FF2B5EF4-FFF2-40B4-BE49-F238E27FC236}">
                <a16:creationId xmlns:a16="http://schemas.microsoft.com/office/drawing/2014/main" id="{1C4FE23F-F80B-1392-C5EB-3CC0F6832740}"/>
              </a:ext>
            </a:extLst>
          </p:cNvPr>
          <p:cNvGrpSpPr>
            <a:grpSpLocks/>
          </p:cNvGrpSpPr>
          <p:nvPr/>
        </p:nvGrpSpPr>
        <p:grpSpPr bwMode="auto">
          <a:xfrm>
            <a:off x="3039533" y="4645025"/>
            <a:ext cx="5905500" cy="584200"/>
            <a:chOff x="0" y="0"/>
            <a:chExt cx="3720" cy="368"/>
          </a:xfrm>
        </p:grpSpPr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7093AE6E-7866-CBF5-174D-42D601452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716" cy="368"/>
            </a:xfrm>
            <a:prstGeom prst="rect">
              <a:avLst/>
            </a:prstGeom>
            <a:solidFill>
              <a:srgbClr val="A5C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40" name="Rectangle 34">
              <a:extLst>
                <a:ext uri="{FF2B5EF4-FFF2-40B4-BE49-F238E27FC236}">
                  <a16:creationId xmlns:a16="http://schemas.microsoft.com/office/drawing/2014/main" id="{FE683C4E-B359-3906-FE19-5A7C59F47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2"/>
              <a:ext cx="37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 anchor="ctr"/>
            <a:lstStyle>
              <a:lvl1pPr marL="39688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775"/>
                </a:spcBef>
              </a:pPr>
              <a:r>
                <a:rPr lang="en-US" altLang="fr-FR" b="1">
                  <a:solidFill>
                    <a:schemeClr val="tx1"/>
                  </a:solidFill>
                  <a:cs typeface="Arial" panose="020B0604020202020204" pitchFamily="34" charset="0"/>
                </a:rPr>
                <a:t>Ne crée pas le groupe s’il existe.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197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45449-C99F-E4DD-4D05-599AA52B9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6CBB3ED-2859-9855-C3D4-01E3FFA96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393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1C2001B2-6662-93E9-3C42-591228826968}"/>
              </a:ext>
            </a:extLst>
          </p:cNvPr>
          <p:cNvSpPr txBox="1">
            <a:spLocks/>
          </p:cNvSpPr>
          <p:nvPr/>
        </p:nvSpPr>
        <p:spPr>
          <a:xfrm>
            <a:off x="635941" y="6206639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0AC2A0A-8EDB-AC08-A912-0BA5C463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sz="1600" noProof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22</a:t>
            </a:fld>
            <a:endParaRPr lang="fr-FR" sz="16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E9F222A-53C9-892E-2766-FAB35B2FF1B3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78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rgbClr val="4D4D4D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FE2708D0-0D80-3231-8F91-57B899D78ED4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941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F8AD1C2F-F409-2354-A930-796738E7B2A9}"/>
              </a:ext>
            </a:extLst>
          </p:cNvPr>
          <p:cNvSpPr>
            <a:spLocks/>
          </p:cNvSpPr>
          <p:nvPr/>
        </p:nvSpPr>
        <p:spPr bwMode="auto">
          <a:xfrm>
            <a:off x="971550" y="0"/>
            <a:ext cx="8178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</a:pPr>
            <a:r>
              <a:rPr lang="en-US" altLang="fr-FR" b="1">
                <a:solidFill>
                  <a:srgbClr val="000000"/>
                </a:solidFill>
                <a:cs typeface="Arial" panose="020B0604020202020204" pitchFamily="34" charset="0"/>
              </a:rPr>
              <a:t>Gestion des groupes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C92B4AC-4D5D-7BB9-83AF-6EAF998E1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796" y="355600"/>
            <a:ext cx="7729537" cy="628650"/>
          </a:xfrm>
        </p:spPr>
        <p:txBody>
          <a:bodyPr rIns="132080"/>
          <a:lstStyle/>
          <a:p>
            <a:r>
              <a:rPr lang="en-US" altLang="fr-FR" sz="3200" dirty="0"/>
              <a:t>Administration des </a:t>
            </a:r>
            <a:r>
              <a:rPr lang="en-US" altLang="fr-FR" sz="3200" dirty="0" err="1"/>
              <a:t>groupes</a:t>
            </a:r>
            <a:endParaRPr lang="en-US" altLang="fr-FR" sz="320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C2B5375-D690-AACB-F5B4-47DCA705BA7E}"/>
              </a:ext>
            </a:extLst>
          </p:cNvPr>
          <p:cNvSpPr>
            <a:spLocks/>
          </p:cNvSpPr>
          <p:nvPr/>
        </p:nvSpPr>
        <p:spPr bwMode="auto">
          <a:xfrm>
            <a:off x="1075796" y="1185619"/>
            <a:ext cx="7518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2200" b="1">
                <a:solidFill>
                  <a:schemeClr val="tx1"/>
                </a:solidFill>
                <a:cs typeface="Arial" panose="020B0604020202020204" pitchFamily="34" charset="0"/>
              </a:rPr>
              <a:t>Pour supprimer un groupe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AAD27D4-3BB3-7DA5-9EDA-30EA1EE73CF9}"/>
              </a:ext>
            </a:extLst>
          </p:cNvPr>
          <p:cNvSpPr>
            <a:spLocks/>
          </p:cNvSpPr>
          <p:nvPr/>
        </p:nvSpPr>
        <p:spPr bwMode="auto">
          <a:xfrm>
            <a:off x="1215496" y="1750769"/>
            <a:ext cx="7696200" cy="622300"/>
          </a:xfrm>
          <a:prstGeom prst="rect">
            <a:avLst/>
          </a:prstGeom>
          <a:solidFill>
            <a:srgbClr val="DAE6F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 anchor="ctr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64000"/>
              </a:lnSpc>
            </a:pPr>
            <a:r>
              <a:rPr lang="en-US" altLang="fr-F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[root@linux ~]# groupdel </a:t>
            </a:r>
            <a:r>
              <a:rPr lang="en-US" altLang="fr-FR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groupe</a:t>
            </a: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A2E24868-8ED7-1959-F937-FAE9280596C9}"/>
              </a:ext>
            </a:extLst>
          </p:cNvPr>
          <p:cNvSpPr>
            <a:spLocks/>
          </p:cNvSpPr>
          <p:nvPr/>
        </p:nvSpPr>
        <p:spPr bwMode="auto">
          <a:xfrm>
            <a:off x="1063096" y="2637082"/>
            <a:ext cx="7518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2200" b="1">
                <a:solidFill>
                  <a:schemeClr val="tx1"/>
                </a:solidFill>
                <a:cs typeface="Arial" panose="020B0604020202020204" pitchFamily="34" charset="0"/>
              </a:rPr>
              <a:t>Pour afficher les groupes utilisateurs</a:t>
            </a:r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9D574916-E045-821C-6F95-0B8E539E6448}"/>
              </a:ext>
            </a:extLst>
          </p:cNvPr>
          <p:cNvSpPr>
            <a:spLocks/>
          </p:cNvSpPr>
          <p:nvPr/>
        </p:nvSpPr>
        <p:spPr bwMode="auto">
          <a:xfrm>
            <a:off x="1202796" y="3202232"/>
            <a:ext cx="7696200" cy="622300"/>
          </a:xfrm>
          <a:prstGeom prst="rect">
            <a:avLst/>
          </a:prstGeom>
          <a:solidFill>
            <a:srgbClr val="DAE6F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 anchor="ctr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64000"/>
              </a:lnSpc>
            </a:pPr>
            <a:r>
              <a:rPr lang="en-US" altLang="fr-F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[root@linux ~]# groups [user]</a:t>
            </a:r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9857971C-F1F6-E361-45ED-3A42623F47B4}"/>
              </a:ext>
            </a:extLst>
          </p:cNvPr>
          <p:cNvSpPr>
            <a:spLocks/>
          </p:cNvSpPr>
          <p:nvPr/>
        </p:nvSpPr>
        <p:spPr bwMode="auto">
          <a:xfrm>
            <a:off x="1215496" y="4116632"/>
            <a:ext cx="6616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</a:pPr>
            <a:r>
              <a:rPr lang="en-US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avec option </a:t>
            </a:r>
            <a:r>
              <a:rPr lang="en-US" altLang="fr-FR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user</a:t>
            </a:r>
            <a:r>
              <a:rPr lang="en-US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altLang="fr-FR" b="1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  <a:r>
              <a:rPr lang="en-US" altLang="fr-FR" b="1" dirty="0">
                <a:solidFill>
                  <a:srgbClr val="969696"/>
                </a:solidFill>
                <a:cs typeface="Arial" panose="020B0604020202020204" pitchFamily="34" charset="0"/>
              </a:rPr>
              <a:t> affiche les </a:t>
            </a:r>
            <a:r>
              <a:rPr lang="en-US" altLang="fr-FR" b="1" dirty="0" err="1">
                <a:solidFill>
                  <a:srgbClr val="969696"/>
                </a:solidFill>
                <a:cs typeface="Arial" panose="020B0604020202020204" pitchFamily="34" charset="0"/>
              </a:rPr>
              <a:t>groupes</a:t>
            </a:r>
            <a:r>
              <a:rPr lang="en-US" altLang="fr-FR" b="1" dirty="0">
                <a:solidFill>
                  <a:srgbClr val="969696"/>
                </a:solidFill>
                <a:cs typeface="Arial" panose="020B0604020202020204" pitchFamily="34" charset="0"/>
              </a:rPr>
              <a:t> de </a:t>
            </a:r>
            <a:r>
              <a:rPr lang="en-US" altLang="fr-FR" b="1" dirty="0" err="1">
                <a:solidFill>
                  <a:srgbClr val="969696"/>
                </a:solidFill>
                <a:cs typeface="Arial" panose="020B0604020202020204" pitchFamily="34" charset="0"/>
              </a:rPr>
              <a:t>l’utilisateur</a:t>
            </a:r>
            <a:r>
              <a:rPr lang="en-US" altLang="fr-FR" b="1" dirty="0">
                <a:solidFill>
                  <a:srgbClr val="969696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32102854-458F-0B42-48CD-760FD0D09A0D}"/>
              </a:ext>
            </a:extLst>
          </p:cNvPr>
          <p:cNvSpPr>
            <a:spLocks/>
          </p:cNvSpPr>
          <p:nvPr/>
        </p:nvSpPr>
        <p:spPr bwMode="auto">
          <a:xfrm>
            <a:off x="1215496" y="4484932"/>
            <a:ext cx="6629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</a:pPr>
            <a:r>
              <a:rPr lang="en-US" alt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sans option </a:t>
            </a:r>
            <a:r>
              <a:rPr lang="en-US" altLang="fr-FR" b="1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  <a:r>
              <a:rPr lang="en-US" altLang="fr-FR" b="1" dirty="0">
                <a:solidFill>
                  <a:srgbClr val="969696"/>
                </a:solidFill>
                <a:cs typeface="Arial" panose="020B0604020202020204" pitchFamily="34" charset="0"/>
              </a:rPr>
              <a:t> </a:t>
            </a:r>
            <a:r>
              <a:rPr lang="en-US" altLang="fr-FR" b="1" dirty="0" err="1">
                <a:solidFill>
                  <a:srgbClr val="969696"/>
                </a:solidFill>
                <a:cs typeface="Arial" panose="020B0604020202020204" pitchFamily="34" charset="0"/>
              </a:rPr>
              <a:t>liste</a:t>
            </a:r>
            <a:r>
              <a:rPr lang="en-US" altLang="fr-FR" b="1" dirty="0">
                <a:solidFill>
                  <a:srgbClr val="969696"/>
                </a:solidFill>
                <a:cs typeface="Arial" panose="020B0604020202020204" pitchFamily="34" charset="0"/>
              </a:rPr>
              <a:t> les </a:t>
            </a:r>
            <a:r>
              <a:rPr lang="en-US" altLang="fr-FR" b="1" dirty="0" err="1">
                <a:solidFill>
                  <a:srgbClr val="969696"/>
                </a:solidFill>
                <a:cs typeface="Arial" panose="020B0604020202020204" pitchFamily="34" charset="0"/>
              </a:rPr>
              <a:t>groupes</a:t>
            </a:r>
            <a:r>
              <a:rPr lang="en-US" altLang="fr-FR" b="1" dirty="0">
                <a:solidFill>
                  <a:srgbClr val="969696"/>
                </a:solidFill>
                <a:cs typeface="Arial" panose="020B0604020202020204" pitchFamily="34" charset="0"/>
              </a:rPr>
              <a:t> de </a:t>
            </a:r>
            <a:r>
              <a:rPr lang="en-US" altLang="fr-FR" b="1" dirty="0" err="1">
                <a:solidFill>
                  <a:srgbClr val="969696"/>
                </a:solidFill>
                <a:cs typeface="Arial" panose="020B0604020202020204" pitchFamily="34" charset="0"/>
              </a:rPr>
              <a:t>l’utilisateur</a:t>
            </a:r>
            <a:r>
              <a:rPr lang="en-US" altLang="fr-FR" b="1" dirty="0">
                <a:solidFill>
                  <a:srgbClr val="969696"/>
                </a:solidFill>
                <a:cs typeface="Arial" panose="020B0604020202020204" pitchFamily="34" charset="0"/>
              </a:rPr>
              <a:t> courant.</a:t>
            </a:r>
          </a:p>
        </p:txBody>
      </p:sp>
    </p:spTree>
    <p:extLst>
      <p:ext uri="{BB962C8B-B14F-4D97-AF65-F5344CB8AC3E}">
        <p14:creationId xmlns:p14="http://schemas.microsoft.com/office/powerpoint/2010/main" val="399871036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4AC60-D5C7-4578-1C48-47C10377F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F29C409-9D75-5155-A5AA-0E52C2EE2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393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A43A75F7-68D5-430E-306F-86DA9975D5F3}"/>
              </a:ext>
            </a:extLst>
          </p:cNvPr>
          <p:cNvSpPr txBox="1">
            <a:spLocks/>
          </p:cNvSpPr>
          <p:nvPr/>
        </p:nvSpPr>
        <p:spPr>
          <a:xfrm>
            <a:off x="635941" y="6206639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EDB11FCB-2646-174B-4484-2A6E2342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sz="1600" noProof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</a:t>
            </a:fld>
            <a:endParaRPr lang="fr-FR" sz="16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0CCB9D5-B473-474E-CA40-50959C3B8497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78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rgbClr val="4D4D4D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A521CE2F-1518-1671-0229-192A1EFCA354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941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6">
            <a:extLst>
              <a:ext uri="{FF2B5EF4-FFF2-40B4-BE49-F238E27FC236}">
                <a16:creationId xmlns:a16="http://schemas.microsoft.com/office/drawing/2014/main" id="{C4C90B5A-7799-143B-6BB4-426DB1093EA3}"/>
              </a:ext>
            </a:extLst>
          </p:cNvPr>
          <p:cNvGrpSpPr>
            <a:grpSpLocks/>
          </p:cNvGrpSpPr>
          <p:nvPr/>
        </p:nvGrpSpPr>
        <p:grpSpPr bwMode="auto">
          <a:xfrm>
            <a:off x="6102350" y="3824287"/>
            <a:ext cx="3048000" cy="2151063"/>
            <a:chOff x="628" y="-183"/>
            <a:chExt cx="1920" cy="1355"/>
          </a:xfrm>
        </p:grpSpPr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E299E060-67A1-4ADE-7EA1-33A89B694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" y="-183"/>
              <a:ext cx="1920" cy="13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1600 h 21600"/>
                <a:gd name="T4" fmla="*/ 18900 w 21600"/>
                <a:gd name="T5" fmla="*/ 21600 h 21600"/>
                <a:gd name="T6" fmla="*/ 21600 w 21600"/>
                <a:gd name="T7" fmla="*/ 18900 h 21600"/>
                <a:gd name="T8" fmla="*/ 2160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21600 w 21600"/>
                <a:gd name="T17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18900" y="21600"/>
                  </a:lnTo>
                  <a:lnTo>
                    <a:pt x="21600" y="189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969696"/>
            </a:solidFill>
            <a:ln>
              <a:noFill/>
            </a:ln>
            <a:effectLst>
              <a:outerShdw dist="76199" dir="2700000" algn="ctr" rotWithShape="0">
                <a:srgbClr val="C0C0C0">
                  <a:alpha val="75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0DC14150-52EC-A217-EB8A-CA87B712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8" y="1004"/>
              <a:ext cx="240" cy="168"/>
            </a:xfrm>
            <a:custGeom>
              <a:avLst/>
              <a:gdLst>
                <a:gd name="T0" fmla="*/ 0 w 21600"/>
                <a:gd name="T1" fmla="*/ 21600 h 21600"/>
                <a:gd name="T2" fmla="*/ 5584 w 21600"/>
                <a:gd name="T3" fmla="*/ 736 h 21600"/>
                <a:gd name="T4" fmla="*/ 21600 w 21600"/>
                <a:gd name="T5" fmla="*/ 0 h 21600"/>
                <a:gd name="T6" fmla="*/ 0 w 21600"/>
                <a:gd name="T7" fmla="*/ 21600 h 21600"/>
                <a:gd name="T8" fmla="*/ 0 w 21600"/>
                <a:gd name="T9" fmla="*/ 21600 h 21600"/>
                <a:gd name="T10" fmla="*/ 0 w 21600"/>
                <a:gd name="T11" fmla="*/ 0 h 21600"/>
                <a:gd name="T12" fmla="*/ 21600 w 21600"/>
                <a:gd name="T1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1600" h="21600">
                  <a:moveTo>
                    <a:pt x="0" y="21600"/>
                  </a:moveTo>
                  <a:lnTo>
                    <a:pt x="5584" y="736"/>
                  </a:lnTo>
                  <a:cubicBezTo>
                    <a:pt x="7752" y="4048"/>
                    <a:pt x="13496" y="4048"/>
                    <a:pt x="21600" y="0"/>
                  </a:cubicBez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995DCF8D-3478-8A05-604E-F28D3F4BF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" y="349"/>
              <a:ext cx="192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bIns="38100" anchor="ctr"/>
            <a:lstStyle>
              <a:lvl1pPr marL="14288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fr-FR" sz="2400" b="1" dirty="0">
                  <a:solidFill>
                    <a:srgbClr val="000000"/>
                  </a:solidFill>
                  <a:cs typeface="Arial" panose="020B0604020202020204" pitchFamily="34" charset="0"/>
                </a:rPr>
                <a:t>Gestion des </a:t>
              </a:r>
              <a:r>
                <a:rPr lang="en-US" altLang="fr-FR" sz="2400" b="1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groupes</a:t>
              </a:r>
              <a:endParaRPr lang="en-US" altLang="fr-FR" sz="2400" b="1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0">
            <a:extLst>
              <a:ext uri="{FF2B5EF4-FFF2-40B4-BE49-F238E27FC236}">
                <a16:creationId xmlns:a16="http://schemas.microsoft.com/office/drawing/2014/main" id="{9E09B6E4-86ED-15BA-7D2B-96EA7168FF3E}"/>
              </a:ext>
            </a:extLst>
          </p:cNvPr>
          <p:cNvGrpSpPr>
            <a:grpSpLocks/>
          </p:cNvGrpSpPr>
          <p:nvPr/>
        </p:nvGrpSpPr>
        <p:grpSpPr bwMode="auto">
          <a:xfrm>
            <a:off x="4054475" y="1295400"/>
            <a:ext cx="2341564" cy="2382838"/>
            <a:chOff x="250" y="-96"/>
            <a:chExt cx="1475" cy="1501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EBDDE435-B4A5-10F9-B538-576AE40BD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-96"/>
              <a:ext cx="1472" cy="1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1600 h 21600"/>
                <a:gd name="T4" fmla="*/ 18900 w 21600"/>
                <a:gd name="T5" fmla="*/ 21600 h 21600"/>
                <a:gd name="T6" fmla="*/ 21600 w 21600"/>
                <a:gd name="T7" fmla="*/ 18900 h 21600"/>
                <a:gd name="T8" fmla="*/ 2160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21600 w 21600"/>
                <a:gd name="T17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18900" y="21600"/>
                  </a:lnTo>
                  <a:lnTo>
                    <a:pt x="21600" y="189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BFC7CF"/>
            </a:solidFill>
            <a:ln>
              <a:noFill/>
            </a:ln>
            <a:effectLst>
              <a:outerShdw dist="76199" dir="2700000" algn="ctr" rotWithShape="0">
                <a:srgbClr val="C0C0C0">
                  <a:alpha val="75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F0C73EEE-C93A-5EA0-BCED-375BBF3C4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0" y="1220"/>
              <a:ext cx="185" cy="185"/>
            </a:xfrm>
            <a:custGeom>
              <a:avLst/>
              <a:gdLst>
                <a:gd name="T0" fmla="*/ 0 w 21600"/>
                <a:gd name="T1" fmla="*/ 21600 h 21600"/>
                <a:gd name="T2" fmla="*/ 5584 w 21600"/>
                <a:gd name="T3" fmla="*/ 736 h 21600"/>
                <a:gd name="T4" fmla="*/ 21600 w 21600"/>
                <a:gd name="T5" fmla="*/ 0 h 21600"/>
                <a:gd name="T6" fmla="*/ 0 w 21600"/>
                <a:gd name="T7" fmla="*/ 21600 h 21600"/>
                <a:gd name="T8" fmla="*/ 0 w 21600"/>
                <a:gd name="T9" fmla="*/ 21600 h 21600"/>
                <a:gd name="T10" fmla="*/ 0 w 21600"/>
                <a:gd name="T11" fmla="*/ 0 h 21600"/>
                <a:gd name="T12" fmla="*/ 21600 w 21600"/>
                <a:gd name="T1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1600" h="21600">
                  <a:moveTo>
                    <a:pt x="0" y="21600"/>
                  </a:moveTo>
                  <a:lnTo>
                    <a:pt x="5584" y="736"/>
                  </a:lnTo>
                  <a:cubicBezTo>
                    <a:pt x="7752" y="4048"/>
                    <a:pt x="13496" y="4048"/>
                    <a:pt x="21600" y="0"/>
                  </a:cubicBez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989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2B84173C-90F3-E5B3-ADB7-3DB42C5FD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354"/>
              <a:ext cx="1472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bIns="38100" anchor="ctr"/>
            <a:lstStyle>
              <a:lvl1pPr marL="14288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fr-FR" sz="2400" b="1" dirty="0">
                  <a:solidFill>
                    <a:srgbClr val="000000"/>
                  </a:solidFill>
                  <a:cs typeface="Arial" panose="020B0604020202020204" pitchFamily="34" charset="0"/>
                </a:rPr>
                <a:t>La notion </a:t>
              </a:r>
              <a:r>
                <a:rPr lang="en-US" altLang="fr-FR" sz="2400" b="1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d’utilisateur</a:t>
              </a:r>
              <a:endParaRPr lang="en-US" altLang="fr-FR" sz="2400" b="1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1" name="Rectangle 14">
            <a:extLst>
              <a:ext uri="{FF2B5EF4-FFF2-40B4-BE49-F238E27FC236}">
                <a16:creationId xmlns:a16="http://schemas.microsoft.com/office/drawing/2014/main" id="{97246E5A-77FB-0183-6B96-896276511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3463" y="1"/>
            <a:ext cx="7729537" cy="1003300"/>
          </a:xfrm>
        </p:spPr>
        <p:txBody>
          <a:bodyPr rIns="132080"/>
          <a:lstStyle/>
          <a:p>
            <a:r>
              <a:rPr lang="en-US" altLang="fr-FR" sz="3200" dirty="0"/>
              <a:t>Résumé du module</a:t>
            </a:r>
          </a:p>
        </p:txBody>
      </p:sp>
      <p:grpSp>
        <p:nvGrpSpPr>
          <p:cNvPr id="22" name="Group 16">
            <a:extLst>
              <a:ext uri="{FF2B5EF4-FFF2-40B4-BE49-F238E27FC236}">
                <a16:creationId xmlns:a16="http://schemas.microsoft.com/office/drawing/2014/main" id="{636AD7A8-2136-7B96-FF5E-65A3699C2485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3651250"/>
            <a:ext cx="2400300" cy="2366963"/>
            <a:chOff x="-316" y="-388"/>
            <a:chExt cx="1512" cy="1491"/>
          </a:xfrm>
        </p:grpSpPr>
        <p:sp>
          <p:nvSpPr>
            <p:cNvPr id="23" name="AutoShape 17">
              <a:extLst>
                <a:ext uri="{FF2B5EF4-FFF2-40B4-BE49-F238E27FC236}">
                  <a16:creationId xmlns:a16="http://schemas.microsoft.com/office/drawing/2014/main" id="{76EF300A-F764-2D51-0071-24E24B426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6" y="-388"/>
              <a:ext cx="1472" cy="1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1600 h 21600"/>
                <a:gd name="T4" fmla="*/ 18900 w 21600"/>
                <a:gd name="T5" fmla="*/ 21600 h 21600"/>
                <a:gd name="T6" fmla="*/ 21600 w 21600"/>
                <a:gd name="T7" fmla="*/ 18900 h 21600"/>
                <a:gd name="T8" fmla="*/ 2160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21600 w 21600"/>
                <a:gd name="T17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18900" y="21600"/>
                  </a:lnTo>
                  <a:lnTo>
                    <a:pt x="21600" y="189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C0C0C0"/>
            </a:solidFill>
            <a:ln>
              <a:noFill/>
            </a:ln>
            <a:effectLst>
              <a:outerShdw dist="76199" dir="2700000" algn="ctr" rotWithShape="0">
                <a:srgbClr val="C0C0C0">
                  <a:alpha val="75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4" name="AutoShape 18">
              <a:extLst>
                <a:ext uri="{FF2B5EF4-FFF2-40B4-BE49-F238E27FC236}">
                  <a16:creationId xmlns:a16="http://schemas.microsoft.com/office/drawing/2014/main" id="{D8D6869D-336D-4315-B5FC-0E7DAD63D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918"/>
              <a:ext cx="185" cy="185"/>
            </a:xfrm>
            <a:custGeom>
              <a:avLst/>
              <a:gdLst>
                <a:gd name="T0" fmla="*/ 0 w 21600"/>
                <a:gd name="T1" fmla="*/ 21600 h 21600"/>
                <a:gd name="T2" fmla="*/ 5584 w 21600"/>
                <a:gd name="T3" fmla="*/ 736 h 21600"/>
                <a:gd name="T4" fmla="*/ 21600 w 21600"/>
                <a:gd name="T5" fmla="*/ 0 h 21600"/>
                <a:gd name="T6" fmla="*/ 0 w 21600"/>
                <a:gd name="T7" fmla="*/ 21600 h 21600"/>
                <a:gd name="T8" fmla="*/ 0 w 21600"/>
                <a:gd name="T9" fmla="*/ 21600 h 21600"/>
                <a:gd name="T10" fmla="*/ 0 w 21600"/>
                <a:gd name="T11" fmla="*/ 0 h 21600"/>
                <a:gd name="T12" fmla="*/ 21600 w 21600"/>
                <a:gd name="T1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1600" h="21600">
                  <a:moveTo>
                    <a:pt x="0" y="21600"/>
                  </a:moveTo>
                  <a:lnTo>
                    <a:pt x="5584" y="736"/>
                  </a:lnTo>
                  <a:cubicBezTo>
                    <a:pt x="7752" y="4048"/>
                    <a:pt x="13496" y="4048"/>
                    <a:pt x="21600" y="0"/>
                  </a:cubicBez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BA7E545D-E970-8334-1B99-6C04621D3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6" y="249"/>
              <a:ext cx="1472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bIns="38100" anchor="ctr"/>
            <a:lstStyle>
              <a:lvl1pPr marL="14288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Arial" panose="020B0604020202020204" pitchFamily="34" charset="0"/>
                  <a:ea typeface="ヒラギノ角ゴ Pro W3" charset="-128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fr-FR" sz="2400" b="1" dirty="0">
                  <a:solidFill>
                    <a:srgbClr val="000000"/>
                  </a:solidFill>
                  <a:cs typeface="Arial" panose="020B0604020202020204" pitchFamily="34" charset="0"/>
                </a:rPr>
                <a:t>Gestion des </a:t>
              </a:r>
              <a:r>
                <a:rPr lang="en-US" altLang="fr-FR" sz="2400" b="1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utilisateurs</a:t>
              </a:r>
              <a:endParaRPr lang="en-US" altLang="fr-FR" sz="2400" b="1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32">
            <a:extLst>
              <a:ext uri="{FF2B5EF4-FFF2-40B4-BE49-F238E27FC236}">
                <a16:creationId xmlns:a16="http://schemas.microsoft.com/office/drawing/2014/main" id="{BEC1452B-9DE0-C21A-889F-8CEBEE784660}"/>
              </a:ext>
            </a:extLst>
          </p:cNvPr>
          <p:cNvSpPr>
            <a:spLocks/>
          </p:cNvSpPr>
          <p:nvPr/>
        </p:nvSpPr>
        <p:spPr bwMode="auto">
          <a:xfrm>
            <a:off x="971550" y="0"/>
            <a:ext cx="8178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</a:pPr>
            <a:r>
              <a:rPr lang="en-US" altLang="fr-FR" b="1">
                <a:solidFill>
                  <a:srgbClr val="000000"/>
                </a:solidFill>
                <a:cs typeface="Arial" panose="020B0604020202020204" pitchFamily="34" charset="0"/>
              </a:rPr>
              <a:t>Gestion des utilisateurs et des groupes</a:t>
            </a:r>
          </a:p>
        </p:txBody>
      </p:sp>
    </p:spTree>
    <p:extLst>
      <p:ext uri="{BB962C8B-B14F-4D97-AF65-F5344CB8AC3E}">
        <p14:creationId xmlns:p14="http://schemas.microsoft.com/office/powerpoint/2010/main" val="215321311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C41FB-17A0-7DAD-8E9B-739CB47E0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2494496-7E3B-9152-6985-0DDB54FDF2B8}"/>
              </a:ext>
            </a:extLst>
          </p:cNvPr>
          <p:cNvSpPr txBox="1">
            <a:spLocks noChangeArrowheads="1"/>
          </p:cNvSpPr>
          <p:nvPr/>
        </p:nvSpPr>
        <p:spPr>
          <a:xfrm>
            <a:off x="1047185" y="312734"/>
            <a:ext cx="7729537" cy="720196"/>
          </a:xfrm>
          <a:prstGeom prst="rect">
            <a:avLst/>
          </a:prstGeom>
        </p:spPr>
        <p:txBody>
          <a:bodyPr vert="horz" lIns="91440" tIns="45720" rIns="13208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fr-FR" sz="3200" dirty="0"/>
              <a:t>Plan du module</a:t>
            </a:r>
            <a:endParaRPr lang="en-US" alt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3AB2C02-FD7E-2176-1290-BBB2DC4B3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393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4DB3EF4A-CABE-8EAD-454C-590C43654B79}"/>
              </a:ext>
            </a:extLst>
          </p:cNvPr>
          <p:cNvSpPr txBox="1">
            <a:spLocks/>
          </p:cNvSpPr>
          <p:nvPr/>
        </p:nvSpPr>
        <p:spPr>
          <a:xfrm>
            <a:off x="635941" y="6206639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9CDD7DC-CF09-62D4-80F6-DF0F81B9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sz="1600" noProof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fld>
            <a:endParaRPr lang="fr-FR" sz="16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26F1D1B-F04A-F5CD-3DE7-8D5A6C1BD4C4}"/>
              </a:ext>
            </a:extLst>
          </p:cNvPr>
          <p:cNvSpPr>
            <a:spLocks/>
          </p:cNvSpPr>
          <p:nvPr/>
        </p:nvSpPr>
        <p:spPr bwMode="auto">
          <a:xfrm>
            <a:off x="1042988" y="1066800"/>
            <a:ext cx="7620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300"/>
              </a:spcBef>
              <a:buClrTx/>
              <a:buSzTx/>
              <a:buFontTx/>
              <a:buNone/>
            </a:pPr>
            <a:r>
              <a:rPr lang="en-US" altLang="fr-FR" dirty="0" err="1">
                <a:cs typeface="Arial" panose="020B0604020202020204" pitchFamily="34" charset="0"/>
              </a:rPr>
              <a:t>Voici</a:t>
            </a:r>
            <a:r>
              <a:rPr lang="en-US" altLang="fr-FR" dirty="0">
                <a:cs typeface="Arial" panose="020B0604020202020204" pitchFamily="34" charset="0"/>
              </a:rPr>
              <a:t> les parties que nous </a:t>
            </a:r>
            <a:r>
              <a:rPr lang="en-US" altLang="fr-FR" dirty="0" err="1">
                <a:cs typeface="Arial" panose="020B0604020202020204" pitchFamily="34" charset="0"/>
              </a:rPr>
              <a:t>allons</a:t>
            </a:r>
            <a:r>
              <a:rPr lang="en-US" altLang="fr-FR" dirty="0">
                <a:cs typeface="Arial" panose="020B0604020202020204" pitchFamily="34" charset="0"/>
              </a:rPr>
              <a:t> </a:t>
            </a:r>
            <a:r>
              <a:rPr lang="en-US" altLang="fr-FR" dirty="0" err="1">
                <a:cs typeface="Arial" panose="020B0604020202020204" pitchFamily="34" charset="0"/>
              </a:rPr>
              <a:t>aborder</a:t>
            </a:r>
            <a:r>
              <a:rPr lang="en-US" altLang="fr-FR" dirty="0">
                <a:cs typeface="Arial" panose="020B0604020202020204" pitchFamily="34" charset="0"/>
              </a:rPr>
              <a:t> 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D816DA-D7E5-4244-9399-EBA810B1FDB7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78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rgbClr val="4D4D4D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B797B6-BA7C-6F74-4F1F-9B0DF36274F6}"/>
              </a:ext>
            </a:extLst>
          </p:cNvPr>
          <p:cNvSpPr txBox="1">
            <a:spLocks noChangeArrowheads="1"/>
          </p:cNvSpPr>
          <p:nvPr/>
        </p:nvSpPr>
        <p:spPr>
          <a:xfrm>
            <a:off x="4427538" y="1989138"/>
            <a:ext cx="4349184" cy="4016131"/>
          </a:xfrm>
          <a:prstGeom prst="rect">
            <a:avLst/>
          </a:prstGeom>
        </p:spPr>
        <p:txBody>
          <a:bodyPr rIns="13208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fr-FR" b="1" dirty="0"/>
              <a:t>La notion </a:t>
            </a:r>
            <a:r>
              <a:rPr lang="en-US" altLang="fr-FR" b="1" dirty="0" err="1"/>
              <a:t>d’utilisateur</a:t>
            </a:r>
            <a:r>
              <a:rPr lang="en-US" altLang="fr-FR" dirty="0"/>
              <a:t>. Comment </a:t>
            </a:r>
            <a:r>
              <a:rPr lang="en-US" altLang="fr-FR" dirty="0" err="1"/>
              <a:t>est</a:t>
            </a:r>
            <a:r>
              <a:rPr lang="en-US" altLang="fr-FR" dirty="0"/>
              <a:t> </a:t>
            </a:r>
            <a:r>
              <a:rPr lang="en-US" altLang="fr-FR" dirty="0" err="1"/>
              <a:t>représenté</a:t>
            </a:r>
            <a:r>
              <a:rPr lang="en-US" altLang="fr-FR" dirty="0"/>
              <a:t> un </a:t>
            </a:r>
            <a:r>
              <a:rPr lang="en-US" altLang="fr-FR" dirty="0" err="1"/>
              <a:t>utilisateur</a:t>
            </a:r>
            <a:r>
              <a:rPr lang="en-US" altLang="fr-FR" dirty="0"/>
              <a:t> sur le </a:t>
            </a:r>
            <a:r>
              <a:rPr lang="en-US" altLang="fr-FR" dirty="0" err="1"/>
              <a:t>système</a:t>
            </a:r>
            <a:r>
              <a:rPr lang="en-US" altLang="fr-FR" dirty="0"/>
              <a:t>.</a:t>
            </a:r>
          </a:p>
          <a:p>
            <a:r>
              <a:rPr lang="en-US" altLang="fr-FR" b="1" dirty="0"/>
              <a:t>Gestion des </a:t>
            </a:r>
            <a:r>
              <a:rPr lang="en-US" altLang="fr-FR" b="1" dirty="0" err="1"/>
              <a:t>utilisateurs</a:t>
            </a:r>
            <a:r>
              <a:rPr lang="en-US" altLang="fr-FR" dirty="0"/>
              <a:t>. </a:t>
            </a:r>
            <a:r>
              <a:rPr lang="en-US" altLang="fr-FR" dirty="0" err="1"/>
              <a:t>Création</a:t>
            </a:r>
            <a:r>
              <a:rPr lang="en-US" altLang="fr-FR" dirty="0"/>
              <a:t>, suppression et modification </a:t>
            </a:r>
            <a:r>
              <a:rPr lang="en-US" altLang="fr-FR" dirty="0" err="1"/>
              <a:t>d’utilisateurs</a:t>
            </a:r>
            <a:r>
              <a:rPr lang="en-US" altLang="fr-FR" dirty="0"/>
              <a:t>.</a:t>
            </a:r>
          </a:p>
          <a:p>
            <a:r>
              <a:rPr lang="en-US" altLang="fr-FR" b="1" dirty="0"/>
              <a:t>Gestion des </a:t>
            </a:r>
            <a:r>
              <a:rPr lang="en-US" altLang="fr-FR" b="1" dirty="0" err="1"/>
              <a:t>groupes</a:t>
            </a:r>
            <a:r>
              <a:rPr lang="en-US" altLang="fr-FR" dirty="0"/>
              <a:t>. </a:t>
            </a:r>
            <a:r>
              <a:rPr lang="en-US" altLang="fr-FR" dirty="0" err="1"/>
              <a:t>Regrouper</a:t>
            </a:r>
            <a:r>
              <a:rPr lang="en-US" altLang="fr-FR" dirty="0"/>
              <a:t> les </a:t>
            </a:r>
            <a:r>
              <a:rPr lang="en-US" altLang="fr-FR" dirty="0" err="1"/>
              <a:t>utilisateurs</a:t>
            </a:r>
            <a:r>
              <a:rPr lang="en-US" altLang="fr-FR" dirty="0"/>
              <a:t> pour </a:t>
            </a:r>
            <a:r>
              <a:rPr lang="en-US" altLang="fr-FR" dirty="0" err="1"/>
              <a:t>faciliter</a:t>
            </a:r>
            <a:r>
              <a:rPr lang="en-US" altLang="fr-FR" dirty="0"/>
              <a:t> </a:t>
            </a:r>
            <a:r>
              <a:rPr lang="en-US" altLang="fr-FR" dirty="0" err="1"/>
              <a:t>l’administration</a:t>
            </a:r>
            <a:r>
              <a:rPr lang="en-US" altLang="fr-FR" dirty="0"/>
              <a:t>.</a:t>
            </a:r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BECC9B42-E289-14DF-2B30-E19CF1E526D0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90" y="1687269"/>
            <a:ext cx="2882900" cy="4318000"/>
          </a:xfrm>
          <a:prstGeom prst="rect">
            <a:avLst/>
          </a:prstGeom>
          <a:noFill/>
          <a:ln>
            <a:noFill/>
          </a:ln>
          <a:effectLst>
            <a:outerShdw dist="101600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5BC2EE99-338C-50AF-12F4-4C7569E13E08}"/>
              </a:ext>
            </a:extLst>
          </p:cNvPr>
          <p:cNvSpPr txBox="1">
            <a:spLocks noChangeArrowheads="1"/>
          </p:cNvSpPr>
          <p:nvPr/>
        </p:nvSpPr>
        <p:spPr>
          <a:xfrm>
            <a:off x="1050397" y="16096"/>
            <a:ext cx="6510336" cy="356130"/>
          </a:xfrm>
          <a:prstGeom prst="rect">
            <a:avLst/>
          </a:prstGeom>
        </p:spPr>
        <p:txBody>
          <a:bodyPr vert="horz" lIns="91440" tIns="45720" rIns="13208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fr-FR" sz="1600" dirty="0"/>
              <a:t>Gestion des </a:t>
            </a:r>
            <a:r>
              <a:rPr lang="en-US" altLang="fr-FR" sz="1600" dirty="0" err="1"/>
              <a:t>utilisateurs</a:t>
            </a:r>
            <a:r>
              <a:rPr lang="en-US" altLang="fr-FR" sz="1600" dirty="0"/>
              <a:t> et des </a:t>
            </a:r>
            <a:r>
              <a:rPr lang="en-US" altLang="fr-FR" sz="1600" dirty="0" err="1"/>
              <a:t>groupes</a:t>
            </a:r>
            <a:r>
              <a:rPr lang="en-US" altLang="fr-F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318876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224FA-5438-D004-FD6A-5B227B2CF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5BE9105-DFA2-1D85-E624-1B28EEDD8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393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4E9AA6D6-F126-1157-A013-481D7514B684}"/>
              </a:ext>
            </a:extLst>
          </p:cNvPr>
          <p:cNvSpPr txBox="1">
            <a:spLocks/>
          </p:cNvSpPr>
          <p:nvPr/>
        </p:nvSpPr>
        <p:spPr>
          <a:xfrm>
            <a:off x="635941" y="6206639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F9559988-9D81-3873-314F-42B1D195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sz="1600" noProof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fld>
            <a:endParaRPr lang="fr-FR" sz="16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B003BD98-A13A-DFBE-F89D-EB36FF61327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21" y="1591733"/>
            <a:ext cx="1383279" cy="121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554A3051-349C-24F4-2A2D-09E51F2D62F0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78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rgbClr val="4D4D4D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C70AF86-CF9D-429A-C100-FE8B9A9DE4CF}"/>
              </a:ext>
            </a:extLst>
          </p:cNvPr>
          <p:cNvSpPr txBox="1">
            <a:spLocks noChangeArrowheads="1"/>
          </p:cNvSpPr>
          <p:nvPr/>
        </p:nvSpPr>
        <p:spPr>
          <a:xfrm>
            <a:off x="1050397" y="16096"/>
            <a:ext cx="6510336" cy="356130"/>
          </a:xfrm>
          <a:prstGeom prst="rect">
            <a:avLst/>
          </a:prstGeom>
        </p:spPr>
        <p:txBody>
          <a:bodyPr vert="horz" lIns="91440" tIns="45720" rIns="13208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fr-FR" sz="1600" dirty="0"/>
              <a:t>Gestion des </a:t>
            </a:r>
            <a:r>
              <a:rPr lang="en-US" altLang="fr-FR" sz="1600" dirty="0" err="1"/>
              <a:t>utilisateurs</a:t>
            </a:r>
            <a:r>
              <a:rPr lang="en-US" altLang="fr-FR" sz="1600" dirty="0"/>
              <a:t> et des </a:t>
            </a:r>
            <a:r>
              <a:rPr lang="en-US" altLang="fr-FR" sz="1600" dirty="0" err="1"/>
              <a:t>groupes</a:t>
            </a:r>
            <a:r>
              <a:rPr lang="en-US" altLang="fr-FR" sz="1600" dirty="0"/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5F41185-3906-3CA3-76BE-425F58C5A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61733" y="872074"/>
            <a:ext cx="6121949" cy="1930393"/>
          </a:xfrm>
        </p:spPr>
        <p:txBody>
          <a:bodyPr rIns="132080"/>
          <a:lstStyle/>
          <a:p>
            <a:pPr indent="0" eaLnBrk="1" hangingPunct="1"/>
            <a:r>
              <a:rPr lang="en-US" altLang="fr-FR" dirty="0"/>
              <a:t>La notion </a:t>
            </a:r>
            <a:r>
              <a:rPr lang="en-US" altLang="fr-FR" dirty="0" err="1"/>
              <a:t>d’utilisateur</a:t>
            </a:r>
            <a:endParaRPr lang="en-US" altLang="fr-FR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162322A-2005-F37D-3A6D-99C02FE74F7D}"/>
              </a:ext>
            </a:extLst>
          </p:cNvPr>
          <p:cNvSpPr txBox="1">
            <a:spLocks noChangeArrowheads="1"/>
          </p:cNvSpPr>
          <p:nvPr/>
        </p:nvSpPr>
        <p:spPr>
          <a:xfrm>
            <a:off x="2641600" y="2999325"/>
            <a:ext cx="6132856" cy="2292342"/>
          </a:xfrm>
          <a:prstGeom prst="rect">
            <a:avLst/>
          </a:prstGeom>
        </p:spPr>
        <p:txBody>
          <a:bodyPr rIns="13208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Tx/>
              <a:buNone/>
            </a:pPr>
            <a:r>
              <a:rPr lang="en-US" altLang="fr-FR" dirty="0" err="1"/>
              <a:t>Qu’est-ce</a:t>
            </a:r>
            <a:r>
              <a:rPr lang="en-US" altLang="fr-FR" dirty="0"/>
              <a:t> </a:t>
            </a:r>
            <a:r>
              <a:rPr lang="en-US" altLang="fr-FR" dirty="0" err="1"/>
              <a:t>qu’un</a:t>
            </a:r>
            <a:r>
              <a:rPr lang="en-US" altLang="fr-FR" dirty="0"/>
              <a:t> </a:t>
            </a:r>
            <a:r>
              <a:rPr lang="en-US" altLang="fr-FR" dirty="0" err="1"/>
              <a:t>utilisateur</a:t>
            </a:r>
            <a:r>
              <a:rPr lang="en-US" altLang="fr-FR" dirty="0"/>
              <a:t> pour le </a:t>
            </a:r>
            <a:r>
              <a:rPr lang="en-US" altLang="fr-FR" dirty="0" err="1"/>
              <a:t>système</a:t>
            </a:r>
            <a:r>
              <a:rPr lang="en-US" altLang="fr-FR" dirty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01715587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AD7D0-C365-90AB-7897-E22C5BCC6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0A61150-A5B1-A44B-0C19-7438030CF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393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08A0FCEF-CCA9-40F7-D726-7BD1D2F39751}"/>
              </a:ext>
            </a:extLst>
          </p:cNvPr>
          <p:cNvSpPr txBox="1">
            <a:spLocks/>
          </p:cNvSpPr>
          <p:nvPr/>
        </p:nvSpPr>
        <p:spPr>
          <a:xfrm>
            <a:off x="635941" y="6206639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B9549186-516E-06F8-250F-EA82C356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sz="1600" noProof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fld>
            <a:endParaRPr lang="fr-FR" sz="16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FD898FE-8FD3-F5A2-E015-8D0569B62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0397" y="16096"/>
            <a:ext cx="3157536" cy="356130"/>
          </a:xfrm>
        </p:spPr>
        <p:txBody>
          <a:bodyPr rIns="132080">
            <a:normAutofit fontScale="90000"/>
          </a:bodyPr>
          <a:lstStyle/>
          <a:p>
            <a:pPr indent="0" eaLnBrk="1" hangingPunct="1"/>
            <a:r>
              <a:rPr lang="en-US" altLang="fr-FR" sz="2000" dirty="0"/>
              <a:t>La notion d’utlisateur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9658BAE-E32E-AC68-6D3A-C259D14EAE90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78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rgbClr val="4D4D4D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B2F8F3CB-09F2-2F61-52C8-D380B4AFAFC8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8" y="-1"/>
            <a:ext cx="650009" cy="64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4A3ECBCC-E566-8A17-DA12-58E373664FCB}"/>
              </a:ext>
            </a:extLst>
          </p:cNvPr>
          <p:cNvSpPr txBox="1">
            <a:spLocks noChangeArrowheads="1"/>
          </p:cNvSpPr>
          <p:nvPr/>
        </p:nvSpPr>
        <p:spPr>
          <a:xfrm>
            <a:off x="889528" y="-51484"/>
            <a:ext cx="7729537" cy="1262063"/>
          </a:xfrm>
          <a:prstGeom prst="rect">
            <a:avLst/>
          </a:prstGeom>
        </p:spPr>
        <p:txBody>
          <a:bodyPr vert="horz" lIns="91440" tIns="45720" rIns="13208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fr-FR"/>
              <a:t>Plan de la partie</a:t>
            </a:r>
            <a:endParaRPr lang="en-US" altLang="fr-FR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DE5B2EF-3010-24D2-86F7-8D6CB43CECE1}"/>
              </a:ext>
            </a:extLst>
          </p:cNvPr>
          <p:cNvSpPr>
            <a:spLocks/>
          </p:cNvSpPr>
          <p:nvPr/>
        </p:nvSpPr>
        <p:spPr bwMode="auto">
          <a:xfrm>
            <a:off x="944296" y="1185485"/>
            <a:ext cx="7620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300"/>
              </a:spcBef>
              <a:buClrTx/>
              <a:buSzTx/>
              <a:buFontTx/>
              <a:buNone/>
            </a:pPr>
            <a:r>
              <a:rPr lang="en-US" altLang="fr-FR" dirty="0" err="1">
                <a:cs typeface="Arial" panose="020B0604020202020204" pitchFamily="34" charset="0"/>
              </a:rPr>
              <a:t>Voici</a:t>
            </a:r>
            <a:r>
              <a:rPr lang="en-US" altLang="fr-FR" dirty="0">
                <a:cs typeface="Arial" panose="020B0604020202020204" pitchFamily="34" charset="0"/>
              </a:rPr>
              <a:t> les </a:t>
            </a:r>
            <a:r>
              <a:rPr lang="en-US" altLang="fr-FR" dirty="0" err="1">
                <a:cs typeface="Arial" panose="020B0604020202020204" pitchFamily="34" charset="0"/>
              </a:rPr>
              <a:t>chapitres</a:t>
            </a:r>
            <a:r>
              <a:rPr lang="en-US" altLang="fr-FR" dirty="0">
                <a:cs typeface="Arial" panose="020B0604020202020204" pitchFamily="34" charset="0"/>
              </a:rPr>
              <a:t> que nous </a:t>
            </a:r>
            <a:r>
              <a:rPr lang="en-US" altLang="fr-FR" dirty="0" err="1">
                <a:cs typeface="Arial" panose="020B0604020202020204" pitchFamily="34" charset="0"/>
              </a:rPr>
              <a:t>allons</a:t>
            </a:r>
            <a:r>
              <a:rPr lang="en-US" altLang="fr-FR" dirty="0">
                <a:cs typeface="Arial" panose="020B0604020202020204" pitchFamily="34" charset="0"/>
              </a:rPr>
              <a:t> </a:t>
            </a:r>
            <a:r>
              <a:rPr lang="en-US" altLang="fr-FR" dirty="0" err="1">
                <a:cs typeface="Arial" panose="020B0604020202020204" pitchFamily="34" charset="0"/>
              </a:rPr>
              <a:t>aborder</a:t>
            </a:r>
            <a:r>
              <a:rPr lang="en-US" altLang="fr-FR" dirty="0"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EC7D1A7-46DE-790B-F91E-0EC98AC475D7}"/>
              </a:ext>
            </a:extLst>
          </p:cNvPr>
          <p:cNvSpPr txBox="1">
            <a:spLocks noChangeArrowheads="1"/>
          </p:cNvSpPr>
          <p:nvPr/>
        </p:nvSpPr>
        <p:spPr>
          <a:xfrm>
            <a:off x="1044575" y="1524000"/>
            <a:ext cx="5051425" cy="5334000"/>
          </a:xfrm>
          <a:prstGeom prst="rect">
            <a:avLst/>
          </a:prstGeom>
        </p:spPr>
        <p:txBody>
          <a:bodyPr rIns="13208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fr-FR"/>
              <a:t>Utilisateurs du système. </a:t>
            </a:r>
          </a:p>
          <a:p>
            <a:r>
              <a:rPr lang="en-US" altLang="fr-FR"/>
              <a:t>Groupes du système.</a:t>
            </a:r>
            <a:endParaRPr lang="en-US" altLang="fr-FR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1C854CB1-7AC0-CA13-35F9-A00570106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1803400"/>
            <a:ext cx="2794000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33609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C77BB-83D6-30FE-5567-87C6ECAEB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EE0A6CB-1FE8-37DD-BAA7-0B375DE1E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393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9878232D-DA0C-47C0-AEBB-2A14622B07D5}"/>
              </a:ext>
            </a:extLst>
          </p:cNvPr>
          <p:cNvSpPr txBox="1">
            <a:spLocks/>
          </p:cNvSpPr>
          <p:nvPr/>
        </p:nvSpPr>
        <p:spPr>
          <a:xfrm>
            <a:off x="635941" y="6206639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AE304BC0-19D9-8A8E-5961-99C4AF1B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sz="1600" noProof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fld>
            <a:endParaRPr lang="fr-FR" sz="16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EC1B704-A1D6-7579-4077-1A6B8A97A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0397" y="16096"/>
            <a:ext cx="3157536" cy="356130"/>
          </a:xfrm>
        </p:spPr>
        <p:txBody>
          <a:bodyPr rIns="132080">
            <a:normAutofit fontScale="90000"/>
          </a:bodyPr>
          <a:lstStyle/>
          <a:p>
            <a:pPr indent="0" eaLnBrk="1" hangingPunct="1"/>
            <a:r>
              <a:rPr lang="en-US" altLang="fr-FR" sz="2000" dirty="0"/>
              <a:t>La notion d’utlisateur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F2F36A3-8FBD-C47E-37AB-2194F0C63D7A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78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rgbClr val="4D4D4D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CE678D66-2DD5-4236-34AE-3D704E7CE2B0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8" y="-1"/>
            <a:ext cx="650009" cy="64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0A329120-A4B6-1B2D-BE4B-13D9D66F3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816100"/>
            <a:ext cx="2599267" cy="391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E165865D-4414-DC5C-210F-C44AD5DAA233}"/>
              </a:ext>
            </a:extLst>
          </p:cNvPr>
          <p:cNvSpPr txBox="1">
            <a:spLocks noChangeArrowheads="1"/>
          </p:cNvSpPr>
          <p:nvPr/>
        </p:nvSpPr>
        <p:spPr>
          <a:xfrm>
            <a:off x="982663" y="-248622"/>
            <a:ext cx="7729537" cy="1257300"/>
          </a:xfrm>
          <a:prstGeom prst="rect">
            <a:avLst/>
          </a:prstGeom>
        </p:spPr>
        <p:txBody>
          <a:bodyPr vert="horz" lIns="91440" tIns="45720" rIns="13208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fr-FR" dirty="0" err="1"/>
              <a:t>Utilisateurs</a:t>
            </a:r>
            <a:r>
              <a:rPr lang="en-US" altLang="fr-FR" dirty="0"/>
              <a:t> du </a:t>
            </a:r>
            <a:r>
              <a:rPr lang="en-US" altLang="fr-FR" dirty="0" err="1"/>
              <a:t>système</a:t>
            </a:r>
            <a:endParaRPr lang="en-US" altLang="fr-FR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85971E0-EB5A-88DD-E94D-7E3BCD709336}"/>
              </a:ext>
            </a:extLst>
          </p:cNvPr>
          <p:cNvSpPr>
            <a:spLocks/>
          </p:cNvSpPr>
          <p:nvPr/>
        </p:nvSpPr>
        <p:spPr bwMode="auto">
          <a:xfrm>
            <a:off x="1134534" y="1202839"/>
            <a:ext cx="7797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2200" b="1" dirty="0">
                <a:solidFill>
                  <a:schemeClr val="tx1"/>
                </a:solidFill>
                <a:cs typeface="Arial" panose="020B0604020202020204" pitchFamily="34" charset="0"/>
              </a:rPr>
              <a:t>Linux </a:t>
            </a:r>
            <a:r>
              <a:rPr lang="en-US" altLang="fr-FR" sz="2200" b="1" dirty="0" err="1">
                <a:solidFill>
                  <a:schemeClr val="tx1"/>
                </a:solidFill>
                <a:cs typeface="Arial" panose="020B0604020202020204" pitchFamily="34" charset="0"/>
              </a:rPr>
              <a:t>est</a:t>
            </a:r>
            <a:r>
              <a:rPr lang="en-US" altLang="fr-FR" sz="2200" b="1" dirty="0">
                <a:solidFill>
                  <a:schemeClr val="tx1"/>
                </a:solidFill>
                <a:cs typeface="Arial" panose="020B0604020202020204" pitchFamily="34" charset="0"/>
              </a:rPr>
              <a:t> un </a:t>
            </a:r>
            <a:r>
              <a:rPr lang="en-US" altLang="fr-FR" sz="2200" b="1" dirty="0" err="1">
                <a:solidFill>
                  <a:schemeClr val="tx1"/>
                </a:solidFill>
                <a:cs typeface="Arial" panose="020B0604020202020204" pitchFamily="34" charset="0"/>
              </a:rPr>
              <a:t>système</a:t>
            </a:r>
            <a:r>
              <a:rPr lang="en-US" altLang="fr-FR" sz="2200" b="1" dirty="0">
                <a:solidFill>
                  <a:schemeClr val="tx1"/>
                </a:solidFill>
                <a:cs typeface="Arial" panose="020B0604020202020204" pitchFamily="34" charset="0"/>
              </a:rPr>
              <a:t> multi </a:t>
            </a:r>
            <a:r>
              <a:rPr lang="en-US" altLang="fr-FR" sz="2200" b="1" dirty="0" err="1">
                <a:solidFill>
                  <a:schemeClr val="tx1"/>
                </a:solidFill>
                <a:cs typeface="Arial" panose="020B0604020202020204" pitchFamily="34" charset="0"/>
              </a:rPr>
              <a:t>utilisateur</a:t>
            </a:r>
            <a:r>
              <a:rPr lang="en-US" altLang="fr-FR" sz="2200" b="1" dirty="0">
                <a:solidFill>
                  <a:schemeClr val="tx1"/>
                </a:solidFill>
                <a:cs typeface="Arial" panose="020B0604020202020204" pitchFamily="34" charset="0"/>
              </a:rPr>
              <a:t>. Un </a:t>
            </a:r>
            <a:r>
              <a:rPr lang="en-US" altLang="fr-FR" sz="2200" b="1" dirty="0" err="1">
                <a:solidFill>
                  <a:schemeClr val="tx1"/>
                </a:solidFill>
                <a:cs typeface="Arial" panose="020B0604020202020204" pitchFamily="34" charset="0"/>
              </a:rPr>
              <a:t>utilisateur</a:t>
            </a:r>
            <a:r>
              <a:rPr lang="en-US" altLang="fr-FR" sz="2200" b="1" dirty="0">
                <a:solidFill>
                  <a:schemeClr val="tx1"/>
                </a:solidFill>
                <a:cs typeface="Arial" panose="020B0604020202020204" pitchFamily="34" charset="0"/>
              </a:rPr>
              <a:t> :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B79D82E-23AE-872B-90B1-BF32A3BD5813}"/>
              </a:ext>
            </a:extLst>
          </p:cNvPr>
          <p:cNvSpPr>
            <a:spLocks/>
          </p:cNvSpPr>
          <p:nvPr/>
        </p:nvSpPr>
        <p:spPr bwMode="auto">
          <a:xfrm>
            <a:off x="1049338" y="1828800"/>
            <a:ext cx="40513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42900" indent="-3429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75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o"/>
            </a:pPr>
            <a:r>
              <a:rPr lang="en-US" altLang="fr-FR" sz="2200">
                <a:solidFill>
                  <a:schemeClr val="tx1"/>
                </a:solidFill>
                <a:cs typeface="Arial" panose="020B0604020202020204" pitchFamily="34" charset="0"/>
              </a:rPr>
              <a:t>Possède des fichiers.</a:t>
            </a:r>
          </a:p>
          <a:p>
            <a:pPr eaLnBrk="1" hangingPunct="1">
              <a:spcBef>
                <a:spcPts val="775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o"/>
            </a:pPr>
            <a:r>
              <a:rPr lang="en-US" altLang="fr-FR" sz="2200">
                <a:solidFill>
                  <a:schemeClr val="tx1"/>
                </a:solidFill>
                <a:cs typeface="Arial" panose="020B0604020202020204" pitchFamily="34" charset="0"/>
              </a:rPr>
              <a:t>Exécute des programmes.</a:t>
            </a:r>
          </a:p>
          <a:p>
            <a:pPr eaLnBrk="1" hangingPunct="1">
              <a:spcBef>
                <a:spcPts val="775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o"/>
            </a:pPr>
            <a:r>
              <a:rPr lang="en-US" altLang="fr-FR" sz="2200">
                <a:solidFill>
                  <a:schemeClr val="tx1"/>
                </a:solidFill>
                <a:cs typeface="Arial" panose="020B0604020202020204" pitchFamily="34" charset="0"/>
              </a:rPr>
              <a:t>Peut être pseudo utilisateur.</a:t>
            </a:r>
          </a:p>
          <a:p>
            <a:pPr eaLnBrk="1" hangingPunct="1">
              <a:spcBef>
                <a:spcPts val="775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o"/>
            </a:pPr>
            <a:r>
              <a:rPr lang="en-US" altLang="fr-FR" sz="2200">
                <a:solidFill>
                  <a:schemeClr val="tx1"/>
                </a:solidFill>
                <a:cs typeface="Arial" panose="020B0604020202020204" pitchFamily="34" charset="0"/>
              </a:rPr>
              <a:t>Possède un login associé à un mot de passe.</a:t>
            </a:r>
          </a:p>
          <a:p>
            <a:pPr eaLnBrk="1" hangingPunct="1">
              <a:spcBef>
                <a:spcPts val="775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o"/>
            </a:pPr>
            <a:r>
              <a:rPr lang="en-US" altLang="fr-FR" sz="2200">
                <a:solidFill>
                  <a:schemeClr val="tx1"/>
                </a:solidFill>
                <a:cs typeface="Arial" panose="020B0604020202020204" pitchFamily="34" charset="0"/>
              </a:rPr>
              <a:t>Est référencé par un identifiant unique (UID).</a:t>
            </a:r>
          </a:p>
          <a:p>
            <a:pPr eaLnBrk="1" hangingPunct="1">
              <a:spcBef>
                <a:spcPts val="775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o"/>
            </a:pPr>
            <a:r>
              <a:rPr lang="en-US" altLang="fr-FR" sz="2200">
                <a:solidFill>
                  <a:schemeClr val="tx1"/>
                </a:solidFill>
                <a:cs typeface="Arial" panose="020B0604020202020204" pitchFamily="34" charset="0"/>
              </a:rPr>
              <a:t>Un utilisateur peut avoir plusieurs sessions</a:t>
            </a:r>
          </a:p>
        </p:txBody>
      </p:sp>
    </p:spTree>
    <p:extLst>
      <p:ext uri="{BB962C8B-B14F-4D97-AF65-F5344CB8AC3E}">
        <p14:creationId xmlns:p14="http://schemas.microsoft.com/office/powerpoint/2010/main" val="390413221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E506B-DE63-D9CA-12E6-4C8ECD64F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4407678-5616-B40B-667F-BE014D4AE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393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A645DF71-8045-21D8-D3A7-F280AD63AF99}"/>
              </a:ext>
            </a:extLst>
          </p:cNvPr>
          <p:cNvSpPr txBox="1">
            <a:spLocks/>
          </p:cNvSpPr>
          <p:nvPr/>
        </p:nvSpPr>
        <p:spPr>
          <a:xfrm>
            <a:off x="635941" y="6206639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E9663F87-DAA5-40A3-1251-A8A936A8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sz="1600" noProof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fld>
            <a:endParaRPr lang="fr-FR" sz="16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5946E85-1C9C-CCAF-9C11-8E716D57D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0397" y="16096"/>
            <a:ext cx="3157536" cy="356130"/>
          </a:xfrm>
        </p:spPr>
        <p:txBody>
          <a:bodyPr rIns="132080">
            <a:normAutofit fontScale="90000"/>
          </a:bodyPr>
          <a:lstStyle/>
          <a:p>
            <a:pPr indent="0" eaLnBrk="1" hangingPunct="1"/>
            <a:r>
              <a:rPr lang="en-US" altLang="fr-FR" sz="2000" dirty="0"/>
              <a:t>La notion d’utlisateur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284F973-03F5-55A7-30A1-709A3BE5D561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78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rgbClr val="4D4D4D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3A26167E-ADB2-E38E-81CD-B63356EC87F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8" y="-1"/>
            <a:ext cx="650009" cy="64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33578D1E-2718-3366-C8D9-740C69A9E675}"/>
              </a:ext>
            </a:extLst>
          </p:cNvPr>
          <p:cNvSpPr txBox="1">
            <a:spLocks noChangeArrowheads="1"/>
          </p:cNvSpPr>
          <p:nvPr/>
        </p:nvSpPr>
        <p:spPr>
          <a:xfrm>
            <a:off x="982663" y="-248622"/>
            <a:ext cx="7729537" cy="1257300"/>
          </a:xfrm>
          <a:prstGeom prst="rect">
            <a:avLst/>
          </a:prstGeom>
        </p:spPr>
        <p:txBody>
          <a:bodyPr vert="horz" lIns="91440" tIns="45720" rIns="13208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fr-FR" dirty="0" err="1"/>
              <a:t>Utilisateurs</a:t>
            </a:r>
            <a:r>
              <a:rPr lang="en-US" altLang="fr-FR" dirty="0"/>
              <a:t> du </a:t>
            </a:r>
            <a:r>
              <a:rPr lang="en-US" altLang="fr-FR" dirty="0" err="1"/>
              <a:t>système</a:t>
            </a:r>
            <a:endParaRPr lang="en-US" altLang="fr-FR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311C1BBA-B067-EB24-0BED-41EE5FE8C865}"/>
              </a:ext>
            </a:extLst>
          </p:cNvPr>
          <p:cNvSpPr txBox="1">
            <a:spLocks noChangeArrowheads="1"/>
          </p:cNvSpPr>
          <p:nvPr/>
        </p:nvSpPr>
        <p:spPr>
          <a:xfrm>
            <a:off x="1049338" y="1828800"/>
            <a:ext cx="4051300" cy="5029200"/>
          </a:xfrm>
          <a:prstGeom prst="rect">
            <a:avLst/>
          </a:prstGeom>
        </p:spPr>
        <p:txBody>
          <a:bodyPr rIns="13208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o"/>
            </a:pPr>
            <a:r>
              <a:rPr lang="en-US" altLang="fr-FR"/>
              <a:t>Accède à tous fichiers en lecture et écriture.</a:t>
            </a:r>
          </a:p>
          <a:p>
            <a:pPr>
              <a:buFontTx/>
              <a:buChar char="o"/>
            </a:pPr>
            <a:r>
              <a:rPr lang="en-US" altLang="fr-FR"/>
              <a:t>Peut détruire le système.</a:t>
            </a:r>
          </a:p>
          <a:p>
            <a:pPr>
              <a:buFontTx/>
              <a:buChar char="o"/>
            </a:pPr>
            <a:r>
              <a:rPr lang="en-US" altLang="fr-FR"/>
              <a:t>Utiliser uniquement qu’en cas de nécessité.</a:t>
            </a:r>
          </a:p>
          <a:p>
            <a:pPr>
              <a:buFontTx/>
              <a:buChar char="o"/>
            </a:pPr>
            <a:r>
              <a:rPr lang="en-US" altLang="fr-FR"/>
              <a:t>Possède l’UID 0</a:t>
            </a:r>
            <a:endParaRPr lang="en-US" altLang="fr-FR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8FBDDF3C-645A-13D1-38C9-37C67F5CB427}"/>
              </a:ext>
            </a:extLst>
          </p:cNvPr>
          <p:cNvSpPr>
            <a:spLocks/>
          </p:cNvSpPr>
          <p:nvPr/>
        </p:nvSpPr>
        <p:spPr bwMode="auto">
          <a:xfrm>
            <a:off x="1066800" y="1009650"/>
            <a:ext cx="7797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2200" b="1">
                <a:solidFill>
                  <a:schemeClr val="tx1"/>
                </a:solidFill>
                <a:cs typeface="Arial" panose="020B0604020202020204" pitchFamily="34" charset="0"/>
              </a:rPr>
              <a:t>L’utilisateur spécial root a tout pouvoir sur le système</a:t>
            </a:r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9A17AD1B-6244-003D-0F41-A88DED5FA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045" y="1550744"/>
            <a:ext cx="34290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66282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27DB2-6AB0-C350-B722-633A1EEEE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96600FB-5B7E-EDE5-4EE1-EAE516AEF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393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896ADFA1-F94A-21B7-CB45-10337CC92E84}"/>
              </a:ext>
            </a:extLst>
          </p:cNvPr>
          <p:cNvSpPr txBox="1">
            <a:spLocks/>
          </p:cNvSpPr>
          <p:nvPr/>
        </p:nvSpPr>
        <p:spPr>
          <a:xfrm>
            <a:off x="635941" y="6206639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69E30888-BD46-4B80-A147-6099BAD8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sz="1600" noProof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fld>
            <a:endParaRPr lang="fr-FR" sz="16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C902B0F-ECC0-3920-20D7-DECF8522D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0397" y="16096"/>
            <a:ext cx="3157536" cy="356130"/>
          </a:xfrm>
        </p:spPr>
        <p:txBody>
          <a:bodyPr rIns="132080">
            <a:normAutofit fontScale="90000"/>
          </a:bodyPr>
          <a:lstStyle/>
          <a:p>
            <a:pPr indent="0" eaLnBrk="1" hangingPunct="1"/>
            <a:r>
              <a:rPr lang="en-US" altLang="fr-FR" sz="2000" dirty="0"/>
              <a:t>La notion d’utlisateur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39689D8-C73E-22ED-345E-33BA64C7EDD0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78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rgbClr val="4D4D4D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4486B9D5-CBEC-4ABE-2540-981B8D864376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8" y="-1"/>
            <a:ext cx="650009" cy="64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E60427E5-B9E9-1EEB-698E-BF65E9F0ED34}"/>
              </a:ext>
            </a:extLst>
          </p:cNvPr>
          <p:cNvSpPr txBox="1">
            <a:spLocks noChangeArrowheads="1"/>
          </p:cNvSpPr>
          <p:nvPr/>
        </p:nvSpPr>
        <p:spPr>
          <a:xfrm>
            <a:off x="982663" y="-248622"/>
            <a:ext cx="7729537" cy="1257300"/>
          </a:xfrm>
          <a:prstGeom prst="rect">
            <a:avLst/>
          </a:prstGeom>
        </p:spPr>
        <p:txBody>
          <a:bodyPr vert="horz" lIns="91440" tIns="45720" rIns="13208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fr-FR" dirty="0" err="1"/>
              <a:t>Utilisateurs</a:t>
            </a:r>
            <a:r>
              <a:rPr lang="en-US" altLang="fr-FR" dirty="0"/>
              <a:t> du </a:t>
            </a:r>
            <a:r>
              <a:rPr lang="en-US" altLang="fr-FR" dirty="0" err="1"/>
              <a:t>système</a:t>
            </a:r>
            <a:endParaRPr lang="en-US" altLang="fr-FR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8D4620D-1750-054E-6AE3-21B3DCF7666B}"/>
              </a:ext>
            </a:extLst>
          </p:cNvPr>
          <p:cNvSpPr>
            <a:spLocks/>
          </p:cNvSpPr>
          <p:nvPr/>
        </p:nvSpPr>
        <p:spPr bwMode="auto">
          <a:xfrm>
            <a:off x="1066800" y="1009650"/>
            <a:ext cx="7797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2200" b="1">
                <a:solidFill>
                  <a:schemeClr val="tx1"/>
                </a:solidFill>
                <a:cs typeface="Arial" panose="020B0604020202020204" pitchFamily="34" charset="0"/>
              </a:rPr>
              <a:t>Les informations sont stockées dans /etc/passwd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C5D2FB9-6423-E4C2-E6D6-8B43916915AE}"/>
              </a:ext>
            </a:extLst>
          </p:cNvPr>
          <p:cNvSpPr>
            <a:spLocks/>
          </p:cNvSpPr>
          <p:nvPr/>
        </p:nvSpPr>
        <p:spPr bwMode="auto">
          <a:xfrm>
            <a:off x="1046163" y="3133725"/>
            <a:ext cx="71278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1360" bIns="0">
            <a:spAutoFit/>
          </a:bodyPr>
          <a:lstStyle>
            <a:lvl1pPr marL="4127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2300" b="1">
                <a:solidFill>
                  <a:srgbClr val="D68484"/>
                </a:solidFill>
                <a:cs typeface="Arial" panose="020B0604020202020204" pitchFamily="34" charset="0"/>
              </a:rPr>
              <a:t>emia</a:t>
            </a:r>
            <a:r>
              <a:rPr lang="en-US" altLang="fr-FR" sz="2300" b="1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  <a:r>
              <a:rPr lang="en-US" altLang="fr-FR" sz="2300" b="1">
                <a:solidFill>
                  <a:srgbClr val="336699"/>
                </a:solidFill>
                <a:cs typeface="Arial" panose="020B0604020202020204" pitchFamily="34" charset="0"/>
              </a:rPr>
              <a:t>x</a:t>
            </a:r>
            <a:r>
              <a:rPr lang="en-US" altLang="fr-FR" sz="2300" b="1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  <a:r>
              <a:rPr lang="en-US" altLang="fr-FR" sz="2300" b="1">
                <a:solidFill>
                  <a:srgbClr val="B4B4B4"/>
                </a:solidFill>
                <a:cs typeface="Arial" panose="020B0604020202020204" pitchFamily="34" charset="0"/>
              </a:rPr>
              <a:t>1001</a:t>
            </a:r>
            <a:r>
              <a:rPr lang="en-US" altLang="fr-FR" sz="2300" b="1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  <a:r>
              <a:rPr lang="en-US" altLang="fr-FR" sz="2300" b="1">
                <a:solidFill>
                  <a:srgbClr val="B4B4B4"/>
                </a:solidFill>
                <a:cs typeface="Arial" panose="020B0604020202020204" pitchFamily="34" charset="0"/>
              </a:rPr>
              <a:t>100</a:t>
            </a:r>
            <a:r>
              <a:rPr lang="en-US" altLang="fr-FR" sz="2300" b="1">
                <a:solidFill>
                  <a:schemeClr val="tx1"/>
                </a:solidFill>
                <a:cs typeface="Arial" panose="020B0604020202020204" pitchFamily="34" charset="0"/>
              </a:rPr>
              <a:t>:Labo Linux:</a:t>
            </a:r>
            <a:r>
              <a:rPr lang="en-US" altLang="fr-FR" sz="2300" b="1">
                <a:solidFill>
                  <a:srgbClr val="800000"/>
                </a:solidFill>
                <a:cs typeface="Arial" panose="020B0604020202020204" pitchFamily="34" charset="0"/>
              </a:rPr>
              <a:t>/home/emia</a:t>
            </a:r>
            <a:r>
              <a:rPr lang="en-US" altLang="fr-FR" sz="2300" b="1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  <a:r>
              <a:rPr lang="en-US" altLang="fr-FR" sz="2300" b="1">
                <a:solidFill>
                  <a:srgbClr val="336699"/>
                </a:solidFill>
                <a:cs typeface="Arial" panose="020B0604020202020204" pitchFamily="34" charset="0"/>
              </a:rPr>
              <a:t>/bin/bash</a:t>
            </a: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0D8EE9F7-D9F6-7C44-4892-7B4F8355F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8875" y="3097213"/>
            <a:ext cx="1054100" cy="1587"/>
          </a:xfrm>
          <a:prstGeom prst="line">
            <a:avLst/>
          </a:prstGeom>
          <a:noFill/>
          <a:ln w="762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4C66D680-1F3D-EF72-F217-0BAEF05A989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684338" y="2732088"/>
            <a:ext cx="1587" cy="338137"/>
          </a:xfrm>
          <a:prstGeom prst="line">
            <a:avLst/>
          </a:prstGeom>
          <a:noFill/>
          <a:ln w="254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62AFAF98-C0B8-417D-6BFB-B987BBA3166B}"/>
              </a:ext>
            </a:extLst>
          </p:cNvPr>
          <p:cNvSpPr>
            <a:spLocks/>
          </p:cNvSpPr>
          <p:nvPr/>
        </p:nvSpPr>
        <p:spPr bwMode="auto">
          <a:xfrm>
            <a:off x="1243013" y="2279650"/>
            <a:ext cx="8842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1360" bIns="0">
            <a:spAutoFit/>
          </a:bodyPr>
          <a:lstStyle>
            <a:lvl1pPr marL="4127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fr-FR" sz="2400" b="1">
                <a:solidFill>
                  <a:srgbClr val="D68484"/>
                </a:solidFill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08A59725-142C-14B3-40F2-D1992D0C1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3730625"/>
            <a:ext cx="360363" cy="1588"/>
          </a:xfrm>
          <a:prstGeom prst="line">
            <a:avLst/>
          </a:prstGeom>
          <a:noFill/>
          <a:ln w="762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B0698204-A195-9C03-8860-D834FD6ED748}"/>
              </a:ext>
            </a:extLst>
          </p:cNvPr>
          <p:cNvSpPr>
            <a:spLocks/>
          </p:cNvSpPr>
          <p:nvPr/>
        </p:nvSpPr>
        <p:spPr bwMode="auto">
          <a:xfrm>
            <a:off x="1630363" y="4070350"/>
            <a:ext cx="14938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1360" bIns="0">
            <a:spAutoFit/>
          </a:bodyPr>
          <a:lstStyle>
            <a:lvl1pPr marL="4127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fr-FR" sz="2400" b="1">
                <a:solidFill>
                  <a:srgbClr val="336699"/>
                </a:solidFill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B07A2B2B-400C-559E-2E93-00C36558F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188" y="3097213"/>
            <a:ext cx="1295400" cy="1587"/>
          </a:xfrm>
          <a:prstGeom prst="line">
            <a:avLst/>
          </a:prstGeom>
          <a:noFill/>
          <a:ln w="762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13ACC586-F2AA-D8DC-191D-10F2B0B93B4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162300" y="2725738"/>
            <a:ext cx="1588" cy="338137"/>
          </a:xfrm>
          <a:prstGeom prst="line">
            <a:avLst/>
          </a:prstGeom>
          <a:noFill/>
          <a:ln w="254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C8AE36A7-9212-99BC-3BB4-6550599B7A12}"/>
              </a:ext>
            </a:extLst>
          </p:cNvPr>
          <p:cNvSpPr>
            <a:spLocks/>
          </p:cNvSpPr>
          <p:nvPr/>
        </p:nvSpPr>
        <p:spPr bwMode="auto">
          <a:xfrm>
            <a:off x="2530674" y="2279650"/>
            <a:ext cx="1263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1360" bIns="0">
            <a:spAutoFit/>
          </a:bodyPr>
          <a:lstStyle>
            <a:lvl1pPr marL="4127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fr-FR" sz="2400" b="1">
                <a:solidFill>
                  <a:schemeClr val="accent1"/>
                </a:solidFill>
                <a:cs typeface="Arial" panose="020B0604020202020204" pitchFamily="34" charset="0"/>
              </a:rPr>
              <a:t>UID:GID</a:t>
            </a: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D6A97755-761F-E5EA-6580-8B6A37B29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4288" y="3730625"/>
            <a:ext cx="1657350" cy="1588"/>
          </a:xfrm>
          <a:prstGeom prst="line">
            <a:avLst/>
          </a:prstGeom>
          <a:noFill/>
          <a:ln w="762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3E8FF-BC68-977C-E635-A8F4BA538C21}"/>
              </a:ext>
            </a:extLst>
          </p:cNvPr>
          <p:cNvSpPr>
            <a:spLocks/>
          </p:cNvSpPr>
          <p:nvPr/>
        </p:nvSpPr>
        <p:spPr bwMode="auto">
          <a:xfrm>
            <a:off x="3634142" y="4068763"/>
            <a:ext cx="2051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1360" bIns="0">
            <a:spAutoFit/>
          </a:bodyPr>
          <a:lstStyle>
            <a:lvl1pPr marL="4127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fr-FR" sz="2400" b="1">
                <a:solidFill>
                  <a:schemeClr val="accent1"/>
                </a:solidFill>
                <a:cs typeface="Arial" panose="020B0604020202020204" pitchFamily="34" charset="0"/>
              </a:rPr>
              <a:t>Commentaire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018C9B-5111-C964-CEE0-0D5470F751F3}"/>
              </a:ext>
            </a:extLst>
          </p:cNvPr>
          <p:cNvSpPr>
            <a:spLocks/>
          </p:cNvSpPr>
          <p:nvPr/>
        </p:nvSpPr>
        <p:spPr bwMode="auto">
          <a:xfrm>
            <a:off x="1177925" y="1773238"/>
            <a:ext cx="1219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>
            <a:lvl1pPr marL="381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1400" b="1">
                <a:solidFill>
                  <a:schemeClr val="accent1"/>
                </a:solidFill>
                <a:cs typeface="Arial" panose="020B0604020202020204" pitchFamily="34" charset="0"/>
              </a:rPr>
              <a:t>Nom de l’utilisateur.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752273-BEC9-237C-92A0-F92B9FFE748F}"/>
              </a:ext>
            </a:extLst>
          </p:cNvPr>
          <p:cNvSpPr>
            <a:spLocks/>
          </p:cNvSpPr>
          <p:nvPr/>
        </p:nvSpPr>
        <p:spPr bwMode="auto">
          <a:xfrm>
            <a:off x="1563688" y="4468813"/>
            <a:ext cx="187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>
            <a:lvl1pPr marL="381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B2B2B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fr-FR" sz="1400" b="1">
                <a:solidFill>
                  <a:schemeClr val="accent1"/>
                </a:solidFill>
                <a:cs typeface="Arial" panose="020B0604020202020204" pitchFamily="34" charset="0"/>
              </a:rPr>
              <a:t> Chiffré</a:t>
            </a:r>
          </a:p>
          <a:p>
            <a:pPr eaLnBrk="1" hangingPunct="1">
              <a:buClr>
                <a:srgbClr val="B2B2B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fr-FR" sz="1400" b="1">
                <a:solidFill>
                  <a:schemeClr val="accent1"/>
                </a:solidFill>
                <a:cs typeface="Arial" panose="020B0604020202020204" pitchFamily="34" charset="0"/>
              </a:rPr>
              <a:t> x</a:t>
            </a:r>
          </a:p>
          <a:p>
            <a:pPr eaLnBrk="1" hangingPunct="1">
              <a:buClr>
                <a:srgbClr val="B2B2B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fr-FR" sz="1400" b="1">
                <a:solidFill>
                  <a:schemeClr val="accent1"/>
                </a:solidFill>
                <a:cs typeface="Arial" panose="020B0604020202020204" pitchFamily="34" charset="0"/>
              </a:rPr>
              <a:t> * ou 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2B9BAC-4C2D-6CD7-AA97-6C485CB3C4C3}"/>
              </a:ext>
            </a:extLst>
          </p:cNvPr>
          <p:cNvSpPr>
            <a:spLocks/>
          </p:cNvSpPr>
          <p:nvPr/>
        </p:nvSpPr>
        <p:spPr bwMode="auto">
          <a:xfrm>
            <a:off x="2484438" y="1773238"/>
            <a:ext cx="21209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>
            <a:lvl1pPr marL="381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1400" b="1">
                <a:solidFill>
                  <a:schemeClr val="accent1"/>
                </a:solidFill>
                <a:cs typeface="Arial" panose="020B0604020202020204" pitchFamily="34" charset="0"/>
              </a:rPr>
              <a:t>UID : ID utilisateur</a:t>
            </a:r>
          </a:p>
          <a:p>
            <a:pPr eaLnBrk="1" hangingPunct="1"/>
            <a:r>
              <a:rPr lang="en-US" altLang="fr-FR" sz="1400" b="1">
                <a:solidFill>
                  <a:schemeClr val="accent1"/>
                </a:solidFill>
                <a:cs typeface="Arial" panose="020B0604020202020204" pitchFamily="34" charset="0"/>
              </a:rPr>
              <a:t>GID : groupe princpal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017BEA-3DFD-8E50-E1F1-BC931AF3C1DB}"/>
              </a:ext>
            </a:extLst>
          </p:cNvPr>
          <p:cNvSpPr>
            <a:spLocks/>
          </p:cNvSpPr>
          <p:nvPr/>
        </p:nvSpPr>
        <p:spPr bwMode="auto">
          <a:xfrm>
            <a:off x="3592513" y="4468813"/>
            <a:ext cx="187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>
            <a:lvl1pPr marL="381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1400" b="1">
                <a:solidFill>
                  <a:schemeClr val="accent1"/>
                </a:solidFill>
                <a:cs typeface="Arial" panose="020B0604020202020204" pitchFamily="34" charset="0"/>
              </a:rPr>
              <a:t>Informations utilisateur.</a:t>
            </a:r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D178F8FB-AFDB-376A-4AE5-7B3AAD02C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213" y="3097213"/>
            <a:ext cx="1987550" cy="1587"/>
          </a:xfrm>
          <a:prstGeom prst="line">
            <a:avLst/>
          </a:prstGeom>
          <a:noFill/>
          <a:ln w="762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D8EF8794-4FEC-744B-A953-9E75A623876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503988" y="2725738"/>
            <a:ext cx="1587" cy="338137"/>
          </a:xfrm>
          <a:prstGeom prst="line">
            <a:avLst/>
          </a:prstGeom>
          <a:noFill/>
          <a:ln w="254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694211-089A-EF95-8189-5E843C6631CD}"/>
              </a:ext>
            </a:extLst>
          </p:cNvPr>
          <p:cNvSpPr>
            <a:spLocks/>
          </p:cNvSpPr>
          <p:nvPr/>
        </p:nvSpPr>
        <p:spPr bwMode="auto">
          <a:xfrm>
            <a:off x="6072188" y="2279650"/>
            <a:ext cx="866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1360" bIns="0">
            <a:spAutoFit/>
          </a:bodyPr>
          <a:lstStyle>
            <a:lvl1pPr marL="4127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fr-FR" sz="2400" b="1">
                <a:solidFill>
                  <a:srgbClr val="800000"/>
                </a:solidFill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88597E-306F-85A5-D171-33C63792D1AF}"/>
              </a:ext>
            </a:extLst>
          </p:cNvPr>
          <p:cNvSpPr>
            <a:spLocks/>
          </p:cNvSpPr>
          <p:nvPr/>
        </p:nvSpPr>
        <p:spPr bwMode="auto">
          <a:xfrm>
            <a:off x="6007100" y="1773238"/>
            <a:ext cx="21209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>
            <a:lvl1pPr marL="381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1400" b="1">
                <a:solidFill>
                  <a:schemeClr val="accent1"/>
                </a:solidFill>
                <a:cs typeface="Arial" panose="020B0604020202020204" pitchFamily="34" charset="0"/>
              </a:rPr>
              <a:t>Répertoire personnel</a:t>
            </a:r>
            <a:br>
              <a:rPr lang="en-US" altLang="fr-FR" sz="1400" b="1">
                <a:solidFill>
                  <a:schemeClr val="accent1"/>
                </a:solidFill>
                <a:cs typeface="Arial" panose="020B0604020202020204" pitchFamily="34" charset="0"/>
              </a:rPr>
            </a:br>
            <a:r>
              <a:rPr lang="en-US" altLang="fr-FR" sz="1400" b="1">
                <a:solidFill>
                  <a:schemeClr val="accent1"/>
                </a:solidFill>
                <a:cs typeface="Arial" panose="020B0604020202020204" pitchFamily="34" charset="0"/>
              </a:rPr>
              <a:t>/home/login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7E35A952-23A4-F5DF-0817-3745157D6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775" y="3732213"/>
            <a:ext cx="1296988" cy="1587"/>
          </a:xfrm>
          <a:prstGeom prst="line">
            <a:avLst/>
          </a:prstGeom>
          <a:noFill/>
          <a:ln w="762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AEDA3628-3FCF-400D-36C5-1EBDC9A8E20D}"/>
              </a:ext>
            </a:extLst>
          </p:cNvPr>
          <p:cNvSpPr>
            <a:spLocks/>
          </p:cNvSpPr>
          <p:nvPr/>
        </p:nvSpPr>
        <p:spPr bwMode="auto">
          <a:xfrm>
            <a:off x="7856538" y="4070350"/>
            <a:ext cx="7810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1360" bIns="0">
            <a:spAutoFit/>
          </a:bodyPr>
          <a:lstStyle>
            <a:lvl1pPr marL="4127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95300" algn="l"/>
                <a:tab pos="939800" algn="l"/>
                <a:tab pos="1384300" algn="l"/>
                <a:tab pos="1841500" algn="l"/>
                <a:tab pos="2286000" algn="l"/>
                <a:tab pos="2730500" algn="l"/>
                <a:tab pos="3187700" algn="l"/>
                <a:tab pos="3632200" algn="l"/>
                <a:tab pos="4089400" algn="l"/>
                <a:tab pos="4533900" algn="l"/>
                <a:tab pos="4978400" algn="l"/>
                <a:tab pos="5435600" algn="l"/>
                <a:tab pos="5880100" algn="l"/>
                <a:tab pos="6324600" algn="l"/>
                <a:tab pos="6781800" algn="l"/>
                <a:tab pos="7226300" algn="l"/>
                <a:tab pos="7683500" algn="l"/>
                <a:tab pos="8128000" algn="l"/>
                <a:tab pos="85725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fr-FR" sz="2400" b="1" dirty="0">
                <a:solidFill>
                  <a:srgbClr val="336699"/>
                </a:solidFill>
                <a:cs typeface="Arial" panose="020B0604020202020204" pitchFamily="34" charset="0"/>
              </a:rPr>
              <a:t>Shell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8C055A44-B55E-59D0-3451-C0D000E4A520}"/>
              </a:ext>
            </a:extLst>
          </p:cNvPr>
          <p:cNvSpPr>
            <a:spLocks/>
          </p:cNvSpPr>
          <p:nvPr/>
        </p:nvSpPr>
        <p:spPr bwMode="auto">
          <a:xfrm>
            <a:off x="7793038" y="4470400"/>
            <a:ext cx="1193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>
            <a:lvl1pPr marL="381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  <a:tab pos="91440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1400" b="1" dirty="0">
                <a:solidFill>
                  <a:schemeClr val="accent1"/>
                </a:solidFill>
                <a:cs typeface="Arial" panose="020B0604020202020204" pitchFamily="34" charset="0"/>
              </a:rPr>
              <a:t>Shell de </a:t>
            </a:r>
            <a:r>
              <a:rPr lang="en-US" altLang="fr-FR" sz="1400" b="1" dirty="0" err="1">
                <a:solidFill>
                  <a:schemeClr val="accent1"/>
                </a:solidFill>
                <a:cs typeface="Arial" panose="020B0604020202020204" pitchFamily="34" charset="0"/>
              </a:rPr>
              <a:t>l’utilisateur</a:t>
            </a:r>
            <a:r>
              <a:rPr lang="en-US" altLang="fr-FR" sz="1400" b="1" dirty="0">
                <a:solidFill>
                  <a:schemeClr val="accent1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82767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EC8B1-2BFF-03C6-1C9E-D40A970A7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FAA8517-A1D8-DF84-C89C-1D2556BB8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6" y="0"/>
            <a:ext cx="1808124" cy="1930393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8EFB4B13-888C-2A35-8918-D327ED6F458F}"/>
              </a:ext>
            </a:extLst>
          </p:cNvPr>
          <p:cNvSpPr txBox="1">
            <a:spLocks/>
          </p:cNvSpPr>
          <p:nvPr/>
        </p:nvSpPr>
        <p:spPr>
          <a:xfrm>
            <a:off x="635941" y="6206639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400" dirty="0"/>
              <a:t>Animé</a:t>
            </a:r>
            <a:r>
              <a:rPr lang="fr-FR" sz="1600" dirty="0"/>
              <a:t> par M. Massamba LO 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B9084A31-A8C0-C0C9-F631-484E4ECE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sz="1600" noProof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fld>
            <a:endParaRPr lang="fr-FR" sz="16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806F559-6E97-39C7-2919-211BA4572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0397" y="16096"/>
            <a:ext cx="3157536" cy="356130"/>
          </a:xfrm>
        </p:spPr>
        <p:txBody>
          <a:bodyPr rIns="132080">
            <a:normAutofit fontScale="90000"/>
          </a:bodyPr>
          <a:lstStyle/>
          <a:p>
            <a:pPr indent="0" eaLnBrk="1" hangingPunct="1"/>
            <a:r>
              <a:rPr lang="en-US" altLang="fr-FR" sz="2000" dirty="0"/>
              <a:t>La notion d’utlisateur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E4B59B6-5554-1719-7418-2D71007A9D6D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78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ts val="800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92213" indent="-228600">
              <a:spcBef>
                <a:spcPts val="800"/>
              </a:spcBef>
              <a:buClr>
                <a:srgbClr val="96969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5890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46288" indent="-228600">
              <a:spcBef>
                <a:spcPts val="800"/>
              </a:spcBef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034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606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178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75088" indent="-22860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solidFill>
                <a:srgbClr val="4D4D4D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E419B327-17F7-D1D6-5BEF-CA1953178F21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8" y="-1"/>
            <a:ext cx="650009" cy="64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915399E4-1203-BF61-71D5-11577EFC2DAE}"/>
              </a:ext>
            </a:extLst>
          </p:cNvPr>
          <p:cNvSpPr txBox="1">
            <a:spLocks noChangeArrowheads="1"/>
          </p:cNvSpPr>
          <p:nvPr/>
        </p:nvSpPr>
        <p:spPr>
          <a:xfrm>
            <a:off x="982663" y="-248622"/>
            <a:ext cx="7729537" cy="1257300"/>
          </a:xfrm>
          <a:prstGeom prst="rect">
            <a:avLst/>
          </a:prstGeom>
        </p:spPr>
        <p:txBody>
          <a:bodyPr vert="horz" lIns="91440" tIns="45720" rIns="13208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fr-FR" dirty="0" err="1"/>
              <a:t>Utilisateurs</a:t>
            </a:r>
            <a:r>
              <a:rPr lang="en-US" altLang="fr-FR" dirty="0"/>
              <a:t> du </a:t>
            </a:r>
            <a:r>
              <a:rPr lang="en-US" altLang="fr-FR" dirty="0" err="1"/>
              <a:t>système</a:t>
            </a:r>
            <a:endParaRPr lang="en-US" altLang="fr-FR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BF10575-E509-8B2D-3D1C-E5DF35B3CD2E}"/>
              </a:ext>
            </a:extLst>
          </p:cNvPr>
          <p:cNvSpPr>
            <a:spLocks/>
          </p:cNvSpPr>
          <p:nvPr/>
        </p:nvSpPr>
        <p:spPr bwMode="auto">
          <a:xfrm>
            <a:off x="1069447" y="1312927"/>
            <a:ext cx="7518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2000" b="1" dirty="0">
                <a:solidFill>
                  <a:schemeClr val="tx1"/>
                </a:solidFill>
                <a:cs typeface="Arial" panose="020B0604020202020204" pitchFamily="34" charset="0"/>
              </a:rPr>
              <a:t>Le </a:t>
            </a:r>
            <a:r>
              <a:rPr lang="en-US" altLang="fr-FR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fichier</a:t>
            </a:r>
            <a:r>
              <a:rPr lang="en-US" altLang="fr-FR" sz="2000" b="1" dirty="0">
                <a:solidFill>
                  <a:schemeClr val="tx1"/>
                </a:solidFill>
                <a:cs typeface="Arial" panose="020B0604020202020204" pitchFamily="34" charset="0"/>
              </a:rPr>
              <a:t> /</a:t>
            </a:r>
            <a:r>
              <a:rPr lang="en-US" altLang="fr-FR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etc</a:t>
            </a:r>
            <a:r>
              <a:rPr lang="en-US" altLang="fr-FR" sz="2000" b="1" dirty="0">
                <a:solidFill>
                  <a:schemeClr val="tx1"/>
                </a:solidFill>
                <a:cs typeface="Arial" panose="020B0604020202020204" pitchFamily="34" charset="0"/>
              </a:rPr>
              <a:t>/shadow :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7E3C187-9660-5CB0-4CB3-07F4A279A415}"/>
              </a:ext>
            </a:extLst>
          </p:cNvPr>
          <p:cNvSpPr>
            <a:spLocks/>
          </p:cNvSpPr>
          <p:nvPr/>
        </p:nvSpPr>
        <p:spPr bwMode="auto">
          <a:xfrm>
            <a:off x="1050397" y="2132077"/>
            <a:ext cx="4383088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>
            <a:lvl1pPr marL="377825" indent="-339725">
              <a:tabLst>
                <a:tab pos="381000" algn="l"/>
                <a:tab pos="825500" algn="l"/>
                <a:tab pos="1270000" algn="l"/>
                <a:tab pos="1727200" algn="l"/>
                <a:tab pos="2171700" algn="l"/>
                <a:tab pos="2628900" algn="l"/>
                <a:tab pos="30734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1pPr>
            <a:lvl2pPr marL="37931725" indent="-37474525">
              <a:tabLst>
                <a:tab pos="381000" algn="l"/>
                <a:tab pos="825500" algn="l"/>
                <a:tab pos="1270000" algn="l"/>
                <a:tab pos="1727200" algn="l"/>
                <a:tab pos="2171700" algn="l"/>
                <a:tab pos="2628900" algn="l"/>
                <a:tab pos="30734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2pPr>
            <a:lvl3pPr marL="1143000" indent="-228600">
              <a:tabLst>
                <a:tab pos="381000" algn="l"/>
                <a:tab pos="825500" algn="l"/>
                <a:tab pos="1270000" algn="l"/>
                <a:tab pos="1727200" algn="l"/>
                <a:tab pos="2171700" algn="l"/>
                <a:tab pos="2628900" algn="l"/>
                <a:tab pos="30734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3pPr>
            <a:lvl4pPr marL="1600200" indent="-228600">
              <a:tabLst>
                <a:tab pos="381000" algn="l"/>
                <a:tab pos="825500" algn="l"/>
                <a:tab pos="1270000" algn="l"/>
                <a:tab pos="1727200" algn="l"/>
                <a:tab pos="2171700" algn="l"/>
                <a:tab pos="2628900" algn="l"/>
                <a:tab pos="30734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4pPr>
            <a:lvl5pPr marL="2057400" indent="-228600">
              <a:tabLst>
                <a:tab pos="381000" algn="l"/>
                <a:tab pos="825500" algn="l"/>
                <a:tab pos="1270000" algn="l"/>
                <a:tab pos="1727200" algn="l"/>
                <a:tab pos="2171700" algn="l"/>
                <a:tab pos="2628900" algn="l"/>
                <a:tab pos="30734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825500" algn="l"/>
                <a:tab pos="1270000" algn="l"/>
                <a:tab pos="1727200" algn="l"/>
                <a:tab pos="2171700" algn="l"/>
                <a:tab pos="2628900" algn="l"/>
                <a:tab pos="30734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825500" algn="l"/>
                <a:tab pos="1270000" algn="l"/>
                <a:tab pos="1727200" algn="l"/>
                <a:tab pos="2171700" algn="l"/>
                <a:tab pos="2628900" algn="l"/>
                <a:tab pos="30734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825500" algn="l"/>
                <a:tab pos="1270000" algn="l"/>
                <a:tab pos="1727200" algn="l"/>
                <a:tab pos="2171700" algn="l"/>
                <a:tab pos="2628900" algn="l"/>
                <a:tab pos="30734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825500" algn="l"/>
                <a:tab pos="1270000" algn="l"/>
                <a:tab pos="1727200" algn="l"/>
                <a:tab pos="2171700" algn="l"/>
                <a:tab pos="2628900" algn="l"/>
                <a:tab pos="3073400" algn="l"/>
              </a:tabLst>
              <a:defRPr>
                <a:solidFill>
                  <a:srgbClr val="4D4D4D"/>
                </a:solidFill>
                <a:latin typeface="Arial" panose="020B0604020202020204" pitchFamily="34" charset="0"/>
                <a:ea typeface="ヒラギノ角ゴ Pro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825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o"/>
            </a:pPr>
            <a:r>
              <a:rPr lang="en-US" altLang="fr-FR" sz="2200" dirty="0" err="1">
                <a:solidFill>
                  <a:schemeClr val="tx1"/>
                </a:solidFill>
                <a:cs typeface="Arial" panose="020B0604020202020204" pitchFamily="34" charset="0"/>
              </a:rPr>
              <a:t>Stocke</a:t>
            </a:r>
            <a:r>
              <a:rPr lang="en-US" altLang="fr-FR" sz="2200" dirty="0">
                <a:solidFill>
                  <a:schemeClr val="tx1"/>
                </a:solidFill>
                <a:cs typeface="Arial" panose="020B0604020202020204" pitchFamily="34" charset="0"/>
              </a:rPr>
              <a:t> les </a:t>
            </a:r>
            <a:r>
              <a:rPr lang="en-US" altLang="fr-FR" sz="2200" dirty="0" err="1">
                <a:solidFill>
                  <a:schemeClr val="tx1"/>
                </a:solidFill>
                <a:cs typeface="Arial" panose="020B0604020202020204" pitchFamily="34" charset="0"/>
              </a:rPr>
              <a:t>informations</a:t>
            </a:r>
            <a:r>
              <a:rPr lang="en-US" altLang="fr-FR" sz="2200" dirty="0">
                <a:solidFill>
                  <a:schemeClr val="tx1"/>
                </a:solidFill>
                <a:cs typeface="Arial" panose="020B0604020202020204" pitchFamily="34" charset="0"/>
              </a:rPr>
              <a:t> sur les mots de passe</a:t>
            </a:r>
          </a:p>
          <a:p>
            <a:pPr eaLnBrk="1" hangingPunct="1">
              <a:spcBef>
                <a:spcPts val="825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o"/>
            </a:pPr>
            <a:r>
              <a:rPr lang="en-US" altLang="fr-FR" sz="2200" dirty="0" err="1">
                <a:solidFill>
                  <a:schemeClr val="tx1"/>
                </a:solidFill>
                <a:cs typeface="Arial" panose="020B0604020202020204" pitchFamily="34" charset="0"/>
              </a:rPr>
              <a:t>Fournis</a:t>
            </a:r>
            <a:r>
              <a:rPr lang="en-US" altLang="fr-FR" sz="2200" dirty="0">
                <a:solidFill>
                  <a:schemeClr val="tx1"/>
                </a:solidFill>
                <a:cs typeface="Arial" panose="020B0604020202020204" pitchFamily="34" charset="0"/>
              </a:rPr>
              <a:t> avec </a:t>
            </a:r>
            <a:r>
              <a:rPr lang="en-US" altLang="fr-FR" sz="2200" b="1" dirty="0" err="1">
                <a:solidFill>
                  <a:schemeClr val="tx1"/>
                </a:solidFill>
                <a:cs typeface="Arial" panose="020B0604020202020204" pitchFamily="34" charset="0"/>
              </a:rPr>
              <a:t>shadowutils</a:t>
            </a:r>
            <a:endParaRPr lang="en-US" altLang="fr-FR" sz="22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25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o"/>
            </a:pPr>
            <a:r>
              <a:rPr lang="en-US" altLang="fr-FR" sz="2200" dirty="0" err="1">
                <a:solidFill>
                  <a:schemeClr val="tx1"/>
                </a:solidFill>
                <a:cs typeface="Arial" panose="020B0604020202020204" pitchFamily="34" charset="0"/>
              </a:rPr>
              <a:t>Nécessite</a:t>
            </a:r>
            <a:r>
              <a:rPr lang="en-US" altLang="fr-FR" sz="2200" dirty="0">
                <a:solidFill>
                  <a:schemeClr val="tx1"/>
                </a:solidFill>
                <a:cs typeface="Arial" panose="020B0604020202020204" pitchFamily="34" charset="0"/>
              </a:rPr>
              <a:t> d’être </a:t>
            </a:r>
            <a:r>
              <a:rPr lang="en-US" altLang="fr-FR" sz="2200" dirty="0" err="1">
                <a:solidFill>
                  <a:schemeClr val="tx1"/>
                </a:solidFill>
                <a:cs typeface="Arial" panose="020B0604020202020204" pitchFamily="34" charset="0"/>
              </a:rPr>
              <a:t>activé</a:t>
            </a:r>
            <a:endParaRPr lang="en-US" altLang="fr-FR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25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o"/>
            </a:pPr>
            <a:r>
              <a:rPr lang="en-US" altLang="fr-FR" sz="2200" dirty="0">
                <a:solidFill>
                  <a:schemeClr val="tx1"/>
                </a:solidFill>
                <a:cs typeface="Arial" panose="020B0604020202020204" pitchFamily="34" charset="0"/>
              </a:rPr>
              <a:t>Conversion avec </a:t>
            </a:r>
            <a:r>
              <a:rPr lang="en-US" altLang="fr-FR" sz="2200" b="1" dirty="0" err="1">
                <a:solidFill>
                  <a:schemeClr val="tx1"/>
                </a:solidFill>
                <a:cs typeface="Arial" panose="020B0604020202020204" pitchFamily="34" charset="0"/>
              </a:rPr>
              <a:t>pwconv</a:t>
            </a:r>
            <a:endParaRPr lang="en-US" altLang="fr-FR" sz="22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25"/>
              </a:spcBef>
              <a:buClr>
                <a:srgbClr val="777777"/>
              </a:buClr>
              <a:buSzPct val="100000"/>
              <a:buFont typeface="Wingdings" panose="05000000000000000000" pitchFamily="2" charset="2"/>
              <a:buChar char="o"/>
            </a:pPr>
            <a:r>
              <a:rPr lang="en-US" altLang="fr-FR" sz="2200" dirty="0">
                <a:solidFill>
                  <a:schemeClr val="tx1"/>
                </a:solidFill>
                <a:cs typeface="Arial" panose="020B0604020202020204" pitchFamily="34" charset="0"/>
              </a:rPr>
              <a:t>Se </a:t>
            </a:r>
            <a:r>
              <a:rPr lang="en-US" altLang="fr-FR" sz="2200" dirty="0" err="1">
                <a:solidFill>
                  <a:schemeClr val="tx1"/>
                </a:solidFill>
                <a:cs typeface="Arial" panose="020B0604020202020204" pitchFamily="34" charset="0"/>
              </a:rPr>
              <a:t>désactive</a:t>
            </a:r>
            <a:r>
              <a:rPr lang="en-US" altLang="fr-FR" sz="2200" dirty="0">
                <a:solidFill>
                  <a:schemeClr val="tx1"/>
                </a:solidFill>
                <a:cs typeface="Arial" panose="020B0604020202020204" pitchFamily="34" charset="0"/>
              </a:rPr>
              <a:t> avec </a:t>
            </a:r>
            <a:r>
              <a:rPr lang="en-US" altLang="fr-FR" sz="2200" b="1" dirty="0" err="1">
                <a:solidFill>
                  <a:schemeClr val="tx1"/>
                </a:solidFill>
                <a:cs typeface="Arial" panose="020B0604020202020204" pitchFamily="34" charset="0"/>
              </a:rPr>
              <a:t>pwunconv</a:t>
            </a:r>
            <a:endParaRPr lang="en-US" altLang="fr-FR" sz="22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879FB09B-9BD5-F458-9099-4AA206CB2190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197" y="2092390"/>
            <a:ext cx="3048000" cy="3810000"/>
          </a:xfrm>
          <a:prstGeom prst="rect">
            <a:avLst/>
          </a:prstGeom>
          <a:noFill/>
          <a:ln>
            <a:noFill/>
          </a:ln>
          <a:effectLst>
            <a:outerShdw dist="101600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1341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rille « Diamant » 16 x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878</TotalTime>
  <Words>1447</Words>
  <Application>Microsoft Office PowerPoint</Application>
  <PresentationFormat>Grand écran</PresentationFormat>
  <Paragraphs>276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Wingdings</vt:lpstr>
      <vt:lpstr>Grille « Diamant » 16 x 9</vt:lpstr>
      <vt:lpstr>Présentation PowerPoint</vt:lpstr>
      <vt:lpstr>Gestion des utilisateurs et des groupes </vt:lpstr>
      <vt:lpstr>Présentation PowerPoint</vt:lpstr>
      <vt:lpstr>La notion d’utilisateur</vt:lpstr>
      <vt:lpstr>La notion d’utlisateur </vt:lpstr>
      <vt:lpstr>La notion d’utlisateur </vt:lpstr>
      <vt:lpstr>La notion d’utlisateur </vt:lpstr>
      <vt:lpstr>La notion d’utlisateur </vt:lpstr>
      <vt:lpstr>La notion d’utlisateur </vt:lpstr>
      <vt:lpstr>La notion d’utlisateur </vt:lpstr>
      <vt:lpstr>La notion d’utlisateur </vt:lpstr>
      <vt:lpstr>Gestion des groupes</vt:lpstr>
      <vt:lpstr>Plan de la partie</vt:lpstr>
      <vt:lpstr>Administration d’utilisateurs</vt:lpstr>
      <vt:lpstr>Administration d’utilisateurs</vt:lpstr>
      <vt:lpstr>Administration d’utilisateurs</vt:lpstr>
      <vt:lpstr>Obtenir des informations</vt:lpstr>
      <vt:lpstr>Changer d’utilisateur</vt:lpstr>
      <vt:lpstr>Gestion des groupes</vt:lpstr>
      <vt:lpstr>Plan de la partie</vt:lpstr>
      <vt:lpstr>Administration des groupes</vt:lpstr>
      <vt:lpstr>Administration des groupes</vt:lpstr>
      <vt:lpstr>Résumé du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Utilisateurs et des Groupes</dc:title>
  <dc:creator>ayman ad</dc:creator>
  <cp:lastModifiedBy>HP 1030 G2</cp:lastModifiedBy>
  <cp:revision>8</cp:revision>
  <dcterms:created xsi:type="dcterms:W3CDTF">2024-02-25T15:11:46Z</dcterms:created>
  <dcterms:modified xsi:type="dcterms:W3CDTF">2024-02-27T08:57:39Z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