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K8ywNZda6fi93zjc5vCJKOnWT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datasets/abdurahmanmaarouf/nba-player-salaries-as-at-2020" TargetMode="External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1779" y="-169001"/>
            <a:ext cx="2972636" cy="97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0127" y="4014353"/>
            <a:ext cx="7369904" cy="413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683885" y="534721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/>
          </a:p>
        </p:txBody>
      </p:sp>
      <p:pic>
        <p:nvPicPr>
          <p:cNvPr descr="A picture containing text&#10;&#10;Description automatically generated" id="189" name="Google Shape;1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9234" y="2540248"/>
            <a:ext cx="5770033" cy="451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1126067" y="1602316"/>
            <a:ext cx="5907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Guaranteed and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2021–22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columns are mostly skewed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end of the analysis, it can be seen from the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the player ranked as 1 is the highest paid player which also falls as one of the mostly paid player known as Stephen Curry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observed that the maximum salary contract has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least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amount of players signed to it, this may be as a result of the team capability to maintain the high price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/>
        </p:nvSpPr>
        <p:spPr>
          <a:xfrm>
            <a:off x="666505" y="560338"/>
            <a:ext cx="92799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sz="2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&#10;&#10;Description automatically generated" id="197" name="Google Shape;1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2906" y="2103393"/>
            <a:ext cx="9034406" cy="448120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3668303" y="1356664"/>
            <a:ext cx="485748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 of numerical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666505" y="560338"/>
            <a:ext cx="92799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sz="2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799114" y="1515414"/>
            <a:ext cx="7991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the Rank of the Player and the Salary of the Player</a:t>
            </a:r>
            <a:endParaRPr sz="2000" u="sng">
              <a:solidFill>
                <a:srgbClr val="1A46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, line chart, histogram&#10;&#10;Description automatically generated" id="206" name="Google Shape;2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54" y="2321931"/>
            <a:ext cx="6941590" cy="419659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 txBox="1"/>
          <p:nvPr/>
        </p:nvSpPr>
        <p:spPr>
          <a:xfrm>
            <a:off x="7001044" y="2477350"/>
            <a:ext cx="4794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plot, it can be deduced that the salaries of players have a negative correlation with the rank of the player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player ranked as 1 (top player) has the highest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salary,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least ranked players have lower salaries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 txBox="1"/>
          <p:nvPr/>
        </p:nvSpPr>
        <p:spPr>
          <a:xfrm>
            <a:off x="666505" y="560338"/>
            <a:ext cx="92799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sz="2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3166760" y="1425555"/>
            <a:ext cx="71005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correlation between the variables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&#10;&#10;Description automatically generated" id="215" name="Google Shape;2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8586" y="2189080"/>
            <a:ext cx="7422523" cy="4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666505" y="560338"/>
            <a:ext cx="92799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sz="2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4151409" y="1155580"/>
            <a:ext cx="71005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 in columns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box and whisker chart&#10;&#10;Description automatically generated" id="223" name="Google Shape;2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8317" y="1782114"/>
            <a:ext cx="6860116" cy="475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666505" y="560338"/>
            <a:ext cx="92799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sz="2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1833952" y="1348317"/>
            <a:ext cx="91724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salary paid to the player by the type of contract signed in the year 2019-2020</a:t>
            </a:r>
            <a:endParaRPr/>
          </a:p>
        </p:txBody>
      </p:sp>
      <p:pic>
        <p:nvPicPr>
          <p:cNvPr descr="Chart, bar chart&#10;&#10;Description automatically generated" id="231" name="Google Shape;2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7338" y="1876120"/>
            <a:ext cx="6788029" cy="497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 txBox="1"/>
          <p:nvPr/>
        </p:nvSpPr>
        <p:spPr>
          <a:xfrm>
            <a:off x="683885" y="534721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/>
          </a:p>
        </p:txBody>
      </p:sp>
      <p:pic>
        <p:nvPicPr>
          <p:cNvPr descr="Chart, bar chart&#10;&#10;Description automatically generated" id="238" name="Google Shape;2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1711597"/>
            <a:ext cx="8320616" cy="492705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/>
          <p:nvPr/>
        </p:nvSpPr>
        <p:spPr>
          <a:xfrm>
            <a:off x="3909484" y="1178983"/>
            <a:ext cx="426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salary by Guaranteed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 txBox="1"/>
          <p:nvPr/>
        </p:nvSpPr>
        <p:spPr>
          <a:xfrm>
            <a:off x="666505" y="560338"/>
            <a:ext cx="92799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Normalizing the Data and Feature Selection</a:t>
            </a:r>
            <a:endParaRPr b="1" sz="2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752408" y="1518912"/>
            <a:ext cx="9853892" cy="1722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of the features are shifted and scaled to a range of 0 and 1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independent and dependent variable chosen is shown respectively as x and y in the image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206" y="3589841"/>
            <a:ext cx="9195952" cy="19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7361" y="1764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630911" y="437215"/>
            <a:ext cx="60975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model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630911" y="1714704"/>
            <a:ext cx="10176084" cy="225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split into train and test set with the former taking up 70% of the entire data while the latter uses 30% of the data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Train_test_split from the model_selection class in the sklearn library is a function used to split the data</a:t>
            </a:r>
            <a:endParaRPr/>
          </a:p>
          <a:p>
            <a:pPr indent="-285750" lvl="0" marL="28575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entire dataset has 568 samples, 397 are used for training while 171 samples is set aside to be used for testing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8408" y="3941900"/>
            <a:ext cx="8847626" cy="149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/>
          <p:nvPr/>
        </p:nvSpPr>
        <p:spPr>
          <a:xfrm>
            <a:off x="166084" y="427798"/>
            <a:ext cx="55224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the model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3780" y="3500985"/>
            <a:ext cx="6077927" cy="278797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660141" y="1391328"/>
            <a:ext cx="7737970" cy="192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evaluated using two metrics: mean absolute error (MAE) and r-squared error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Absolute Error: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calculates the sum of the average of the absolute error between the predicted values and the true values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to determine the goodness of fit of the model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888699" y="2778975"/>
            <a:ext cx="23193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Ismail Olayinka Olajide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422400" y="2749922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Nafisa Opemi Jimoh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665817" y="150347"/>
            <a:ext cx="31476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Team</a:t>
            </a:r>
            <a:endParaRPr sz="3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1" r="-2962" t="0"/>
          <a:stretch/>
        </p:blipFill>
        <p:spPr>
          <a:xfrm>
            <a:off x="1003123" y="3169938"/>
            <a:ext cx="4401997" cy="43437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888299" y="3695357"/>
            <a:ext cx="440199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Lead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 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Ismail Olayinka Olajide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Project Lead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 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Nafisa Opemi Jimoh</a:t>
            </a:r>
            <a:endParaRPr i="1"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Analysts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 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Kafayat Ibrahim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553767" y="1710875"/>
            <a:ext cx="3409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Members</a:t>
            </a:r>
            <a:endParaRPr/>
          </a:p>
        </p:txBody>
      </p:sp>
      <p:pic>
        <p:nvPicPr>
          <p:cNvPr descr="A picture containing toy, doll&#10;&#10;Description automatically generated" id="102" name="Google Shape;102;p2"/>
          <p:cNvPicPr preferRelativeResize="0"/>
          <p:nvPr/>
        </p:nvPicPr>
        <p:blipFill rotWithShape="1">
          <a:blip r:embed="rId5">
            <a:alphaModFix/>
          </a:blip>
          <a:srcRect b="38016" l="-1545" r="44015" t="0"/>
          <a:stretch/>
        </p:blipFill>
        <p:spPr>
          <a:xfrm>
            <a:off x="1136650" y="672027"/>
            <a:ext cx="1324138" cy="20002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oy, doll&#10;&#10;Description automatically generated" id="103" name="Google Shape;103;p2"/>
          <p:cNvPicPr preferRelativeResize="0"/>
          <p:nvPr/>
        </p:nvPicPr>
        <p:blipFill rotWithShape="1">
          <a:blip r:embed="rId5">
            <a:alphaModFix/>
          </a:blip>
          <a:srcRect b="46555" l="58300" r="-386" t="-1102"/>
          <a:stretch/>
        </p:blipFill>
        <p:spPr>
          <a:xfrm>
            <a:off x="3570816" y="672027"/>
            <a:ext cx="1048638" cy="1915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able&#10;&#10;Description automatically generated" id="104" name="Google Shape;10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9899" y="2657737"/>
            <a:ext cx="4754033" cy="2071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725" y="12254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0"/>
          <p:cNvSpPr txBox="1"/>
          <p:nvPr/>
        </p:nvSpPr>
        <p:spPr>
          <a:xfrm>
            <a:off x="570844" y="552269"/>
            <a:ext cx="40685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Model</a:t>
            </a:r>
            <a:endParaRPr b="0" sz="36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704" y="1856885"/>
            <a:ext cx="5304551" cy="442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 txBox="1"/>
          <p:nvPr/>
        </p:nvSpPr>
        <p:spPr>
          <a:xfrm>
            <a:off x="807648" y="4142113"/>
            <a:ext cx="4478058" cy="36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con&#10;&#10;Description automatically generated" id="272" name="Google Shape;27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6922" y="-92463"/>
            <a:ext cx="2743200" cy="204200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509410" y="1854046"/>
            <a:ext cx="5579970" cy="492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model that predicts the 2020-21 salaries of the players is developed using linear regression and decision tree algorithm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follows the same procedure as the steps in the model used above, a linear regression model is used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 absolute error after predicting is 0.07 while the coefficient of determination (R2 error) is 0.84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725" y="12254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 txBox="1"/>
          <p:nvPr/>
        </p:nvSpPr>
        <p:spPr>
          <a:xfrm>
            <a:off x="657108" y="566646"/>
            <a:ext cx="40685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Model</a:t>
            </a:r>
            <a:endParaRPr b="0" sz="36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735761" y="1899245"/>
            <a:ext cx="4478058" cy="3437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decision tree algorithm is used.  The mean absolute error after predicting is 0.07 while the coefficient of determination (R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error) is 0.75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shows that the linear regression model had a better R-squared value as compared to the decision tree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81" name="Google Shape;2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8362" y="1653799"/>
            <a:ext cx="5748068" cy="4556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282" name="Google Shape;28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6556" y="100720"/>
            <a:ext cx="2743200" cy="204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917166" y="287989"/>
            <a:ext cx="40685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676974" y="1012445"/>
            <a:ext cx="70602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machine learning linear algorithms are used to carry out the prediction -  the linear regression and the decision tree algorithm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model developed is used to predict the 2019-20 salaries of the players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and third model developed is to predict the salaries of the 2020-21 season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rank and the previous season salary is used as features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developed with the linear regression algorithm had a higher coefficient of determination (R2) of 0.84 and  a mean absolute error of 0.07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linear regression performed better than the decision tree algorithm in terms of R2 error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conclusion, from the predictions made above it can be further deduced that a player's salary will increase as the season increases especially for top players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 limitation of insufficient independent variables and presence of missing data, predictions made are based on salaries of previous year and the rank of the player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toy&#10;&#10;Description automatically generated" id="290" name="Google Shape;2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359" y="2181449"/>
            <a:ext cx="5198533" cy="350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 txBox="1"/>
          <p:nvPr/>
        </p:nvSpPr>
        <p:spPr>
          <a:xfrm>
            <a:off x="1394030" y="427948"/>
            <a:ext cx="31476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967317" y="1425083"/>
            <a:ext cx="56007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Enormous null values, limited independent variable.</a:t>
            </a:r>
            <a:endParaRPr/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data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feature selection, it was discovered that more than 50% of the features had been eliminated because they included data leaks for the target variable, had low correlation, or were multicollinear.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text, vector graphics&#10;&#10;Description automatically generated" id="298" name="Google Shape;2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6568" y="2226734"/>
            <a:ext cx="5166782" cy="516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303" name="Google Shape;3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81" y="2382"/>
            <a:ext cx="12196762" cy="6853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ogo&#10;&#10;Description automatically generated" id="304" name="Google Shape;3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4025" y="126206"/>
            <a:ext cx="2743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714652" y="632249"/>
            <a:ext cx="50335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714652" y="1539551"/>
            <a:ext cx="5116981" cy="4926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predict the salaries of basketball players for the 2019-20 and 2020-21 seasons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carry out the above aim, the objectives listed below are duly followed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Exploration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Normalization and Feature Selection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model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the model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6865" y="2484481"/>
            <a:ext cx="6195819" cy="437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957643" y="569715"/>
            <a:ext cx="51424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Solutions </a:t>
            </a:r>
            <a:endParaRPr sz="3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3744" y="3124463"/>
            <a:ext cx="8190286" cy="4183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808567" y="143298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solutions include :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808567" y="1845733"/>
            <a:ext cx="627803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Salary Predictions from 1995 to 2017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Salary Predictions from 2016 to 2017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Salary Predictions player statistics per game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Salary Predictions using Neural Networks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Salary Predictions using performance of individual players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86939" l="0" r="0" t="0"/>
          <a:stretch/>
        </p:blipFill>
        <p:spPr>
          <a:xfrm>
            <a:off x="639730" y="1472899"/>
            <a:ext cx="11174329" cy="5717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4253837" y="1468326"/>
            <a:ext cx="60975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strike="noStrike">
                <a:solidFill>
                  <a:srgbClr val="FF5E0E"/>
                </a:solidFill>
                <a:latin typeface="Arial"/>
                <a:ea typeface="Arial"/>
                <a:cs typeface="Arial"/>
                <a:sym typeface="Arial"/>
              </a:rPr>
              <a:t>Flow Process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83879" y="427948"/>
            <a:ext cx="3617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Approach </a:t>
            </a:r>
            <a:endParaRPr sz="3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7712" y="4100363"/>
            <a:ext cx="4783565" cy="3179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5"/>
          <p:cNvGrpSpPr/>
          <p:nvPr/>
        </p:nvGrpSpPr>
        <p:grpSpPr>
          <a:xfrm>
            <a:off x="1033451" y="2817246"/>
            <a:ext cx="10130925" cy="1223194"/>
            <a:chOff x="4951" y="1800669"/>
            <a:chExt cx="10130925" cy="1223194"/>
          </a:xfrm>
        </p:grpSpPr>
        <p:sp>
          <p:nvSpPr>
            <p:cNvPr id="132" name="Google Shape;132;p5"/>
            <p:cNvSpPr/>
            <p:nvPr/>
          </p:nvSpPr>
          <p:spPr>
            <a:xfrm>
              <a:off x="4951" y="1800669"/>
              <a:ext cx="1534988" cy="1223194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40777" y="1836495"/>
              <a:ext cx="1463336" cy="1151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Data Collection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693439" y="2221927"/>
              <a:ext cx="325417" cy="38067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1693439" y="2298062"/>
              <a:ext cx="227792" cy="22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153935" y="1800669"/>
              <a:ext cx="1534988" cy="1223194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2189761" y="1836495"/>
              <a:ext cx="1463336" cy="1151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Exploration</a:t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842423" y="2221927"/>
              <a:ext cx="325417" cy="38067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3842423" y="2298062"/>
              <a:ext cx="227792" cy="22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302920" y="1800669"/>
              <a:ext cx="1534988" cy="1223194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4338746" y="1836495"/>
              <a:ext cx="1463336" cy="1151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Data Normalization and Feature Selection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991407" y="2221927"/>
              <a:ext cx="325417" cy="38067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5991407" y="2298062"/>
              <a:ext cx="227792" cy="22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451904" y="1800669"/>
              <a:ext cx="1534988" cy="1223194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6487730" y="1836495"/>
              <a:ext cx="1463336" cy="1151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Model Training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140392" y="2221927"/>
              <a:ext cx="325417" cy="38067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8140392" y="2298062"/>
              <a:ext cx="227792" cy="228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600888" y="1800669"/>
              <a:ext cx="1534988" cy="1223194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8636714" y="1836495"/>
              <a:ext cx="1463336" cy="1151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Model Evaluation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566054" y="511889"/>
            <a:ext cx="47780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3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610780" y="1431141"/>
            <a:ext cx="6752606" cy="4452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of data to train an ML model is a critical step in the machine learning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i="0" lang="en-US" sz="24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ML system's predictions can only be as good as the data on which they were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b="0" i="0" lang="en-US" sz="24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near-perfect data for this problem sourced from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i="0" lang="en-US" sz="24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dataset is available  </a:t>
            </a: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cleaned data from the exploratory data analysis (EDA) is used to design the machine learning model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40000">
            <a:off x="7680265" y="1385932"/>
            <a:ext cx="4202621" cy="446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&#10;&#10;Description automatically generated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566054" y="511889"/>
            <a:ext cx="47780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 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354387" y="1667069"/>
            <a:ext cx="101982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comprise of 568 observations and 11 features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duplicate rows were </a:t>
            </a: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observed,</a:t>
            </a: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6 columns had missing values 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able&#10;&#10;Description automatically generated"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395" y="3172476"/>
            <a:ext cx="11987841" cy="313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171" name="Google Shape;171;p8"/>
          <p:cNvPicPr preferRelativeResize="0"/>
          <p:nvPr/>
        </p:nvPicPr>
        <p:blipFill rotWithShape="1">
          <a:blip r:embed="rId4">
            <a:alphaModFix/>
          </a:blip>
          <a:srcRect b="-655" l="15206" r="-257" t="0"/>
          <a:stretch/>
        </p:blipFill>
        <p:spPr>
          <a:xfrm>
            <a:off x="2470151" y="2596282"/>
            <a:ext cx="7445250" cy="34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4766734" y="1919817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</a:t>
            </a:r>
            <a:endParaRPr/>
          </a:p>
        </p:txBody>
      </p:sp>
      <p:pic>
        <p:nvPicPr>
          <p:cNvPr descr="A picture containing text&#10;&#10;Description automatically generated" id="173" name="Google Shape;173;p8"/>
          <p:cNvPicPr preferRelativeResize="0"/>
          <p:nvPr/>
        </p:nvPicPr>
        <p:blipFill rotWithShape="1">
          <a:blip r:embed="rId5">
            <a:alphaModFix/>
          </a:blip>
          <a:srcRect b="29670" l="-386" r="0" t="9157"/>
          <a:stretch/>
        </p:blipFill>
        <p:spPr>
          <a:xfrm>
            <a:off x="5158317" y="150283"/>
            <a:ext cx="2351628" cy="148555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652318" y="583776"/>
            <a:ext cx="47780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881" y="74839"/>
            <a:ext cx="41052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683885" y="534721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r>
              <a:rPr b="1" lang="en-US" sz="3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(EDA)</a:t>
            </a:r>
            <a:endParaRPr b="1" i="0" sz="3600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6146" y="2444751"/>
            <a:ext cx="6098875" cy="366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1041400" y="1813983"/>
            <a:ext cx="4986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EDA, it was discovered that majorly all numerical columns contains significant numbers except player and rank column which is normally distributed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2021-22 salary column happens to have the highest number of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outliers,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may be as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result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missing values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was replaced with the mean of the columns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2022-12-14T18:44:36Z</dcterms:created>
  <dc:creator>KOMAL K</dc:creator>
</cp:coreProperties>
</file>