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498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525C-F1A3-40D7-B508-4DE743AAE46B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AAC0-FDBE-453D-953E-AC820F94A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7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5AAC0-FDBE-453D-953E-AC820F94AA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6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UmSKKWu2kDJJwnsoQiYgYtzQuTzKRc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2582" y="1940304"/>
            <a:ext cx="3976118" cy="12606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dirty="0" smtClean="0">
                <a:latin typeface="Copperplate Gothic Bold" panose="020E0705020206020404" pitchFamily="34" charset="0"/>
                <a:cs typeface="Trebuchet MS"/>
              </a:rPr>
              <a:t>ISMAIL K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dirty="0" smtClean="0">
                <a:latin typeface="Bahnschrift SemiCondensed" panose="020B0502040204020203" pitchFamily="34" charset="0"/>
                <a:cs typeface="Trebuchet MS"/>
              </a:rPr>
              <a:t>211521243068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8935" y="3378482"/>
            <a:ext cx="18592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Stencil" panose="040409050D0802020404" pitchFamily="82" charset="0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Stencil" panose="040409050D0802020404" pitchFamily="82" charset="0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Stencil" panose="040409050D0802020404" pitchFamily="82" charset="0"/>
                <a:cs typeface="Trebuchet MS"/>
              </a:rPr>
              <a:t>Project</a:t>
            </a:r>
            <a:endParaRPr sz="2400" dirty="0">
              <a:latin typeface="Stencil" panose="040409050D0802020404" pitchFamily="82" charset="0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870882"/>
            <a:ext cx="318795" cy="114841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06053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spcBef>
                <a:spcPts val="105"/>
              </a:spcBef>
            </a:pPr>
            <a:r>
              <a:rPr lang="en-US" spc="-75" dirty="0">
                <a:solidFill>
                  <a:srgbClr val="000000"/>
                </a:solidFill>
                <a:latin typeface="Copperplate Gothic Bold" panose="020E0705020206020404" pitchFamily="34" charset="0"/>
                <a:ea typeface="adonis-web" pitchFamily="34" charset="-122"/>
                <a:cs typeface="adonis-web" pitchFamily="34" charset="-120"/>
              </a:rPr>
              <a:t>Results &amp; </a:t>
            </a:r>
            <a:r>
              <a:rPr lang="en-US" spc="-75" dirty="0" smtClean="0">
                <a:solidFill>
                  <a:srgbClr val="000000"/>
                </a:solidFill>
                <a:latin typeface="Copperplate Gothic Bold" panose="020E0705020206020404" pitchFamily="34" charset="0"/>
                <a:ea typeface="adonis-web" pitchFamily="34" charset="-122"/>
                <a:cs typeface="adonis-web" pitchFamily="34" charset="-120"/>
              </a:rPr>
              <a:t>Outcomes</a:t>
            </a:r>
            <a:endParaRPr spc="-60" dirty="0">
              <a:latin typeface="Copperplate Gothic Bold" panose="020E07050202060204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94721" y="6298164"/>
            <a:ext cx="2413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0" name="Shape 11"/>
          <p:cNvSpPr/>
          <p:nvPr/>
        </p:nvSpPr>
        <p:spPr>
          <a:xfrm>
            <a:off x="542047" y="2685139"/>
            <a:ext cx="10072055" cy="7391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Shape 2"/>
          <p:cNvSpPr/>
          <p:nvPr/>
        </p:nvSpPr>
        <p:spPr>
          <a:xfrm>
            <a:off x="631902" y="835266"/>
            <a:ext cx="10604251" cy="5726080"/>
          </a:xfrm>
          <a:prstGeom prst="roundRect">
            <a:avLst>
              <a:gd name="adj" fmla="val 138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9" name="Shape 3"/>
          <p:cNvSpPr/>
          <p:nvPr/>
        </p:nvSpPr>
        <p:spPr>
          <a:xfrm>
            <a:off x="631902" y="835266"/>
            <a:ext cx="10591801" cy="3650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4"/>
          <p:cNvSpPr/>
          <p:nvPr/>
        </p:nvSpPr>
        <p:spPr>
          <a:xfrm>
            <a:off x="824544" y="903890"/>
            <a:ext cx="3050809" cy="23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sz="2000" spc="-30" dirty="0" smtClean="0">
                <a:solidFill>
                  <a:srgbClr val="272525"/>
                </a:solidFill>
                <a:latin typeface="Arial Black" panose="020B0A04020102020204" pitchFamily="34" charset="0"/>
                <a:ea typeface="Source Sans Pro" pitchFamily="34" charset="-122"/>
                <a:cs typeface="Source Sans Pro" pitchFamily="34" charset="-120"/>
              </a:rPr>
              <a:t>1 </a:t>
            </a:r>
            <a:r>
              <a:rPr lang="en-US" sz="2000" kern="0" spc="-30" dirty="0" smtClean="0">
                <a:solidFill>
                  <a:srgbClr val="272525"/>
                </a:solidFill>
                <a:latin typeface="Arial Black" panose="020B0A04020102020204" pitchFamily="34" charset="0"/>
                <a:ea typeface="Source Sans Pro" pitchFamily="34" charset="-122"/>
                <a:cs typeface="Source Sans Pro" pitchFamily="34" charset="-120"/>
              </a:rPr>
              <a:t>- Textual Input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1" name="Text 5"/>
          <p:cNvSpPr/>
          <p:nvPr/>
        </p:nvSpPr>
        <p:spPr>
          <a:xfrm>
            <a:off x="3676568" y="903890"/>
            <a:ext cx="3046087" cy="23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sz="2000" kern="0" spc="-30" dirty="0" smtClean="0">
                <a:solidFill>
                  <a:srgbClr val="272525"/>
                </a:solidFill>
                <a:latin typeface="Arial Black" panose="020B0A04020102020204" pitchFamily="34" charset="0"/>
                <a:ea typeface="Source Sans Pro" pitchFamily="34" charset="-122"/>
                <a:cs typeface="Source Sans Pro" pitchFamily="34" charset="-120"/>
              </a:rPr>
              <a:t>2 - Generated </a:t>
            </a:r>
            <a:r>
              <a:rPr lang="en-US" sz="2000" kern="0" spc="-30" dirty="0">
                <a:solidFill>
                  <a:srgbClr val="272525"/>
                </a:solidFill>
                <a:latin typeface="Arial Black" panose="020B0A04020102020204" pitchFamily="34" charset="0"/>
                <a:ea typeface="Source Sans Pro" pitchFamily="34" charset="-122"/>
                <a:cs typeface="Source Sans Pro" pitchFamily="34" charset="-120"/>
              </a:rPr>
              <a:t>Video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Text 6"/>
          <p:cNvSpPr/>
          <p:nvPr/>
        </p:nvSpPr>
        <p:spPr>
          <a:xfrm>
            <a:off x="6524780" y="903890"/>
            <a:ext cx="3050809" cy="23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sz="2000" kern="0" spc="-30" dirty="0" smtClean="0">
                <a:solidFill>
                  <a:srgbClr val="272525"/>
                </a:solidFill>
                <a:latin typeface="Arial Black" panose="020B0A04020102020204" pitchFamily="34" charset="0"/>
                <a:ea typeface="Source Sans Pro" pitchFamily="34" charset="-122"/>
                <a:cs typeface="Source Sans Pro" pitchFamily="34" charset="-120"/>
              </a:rPr>
              <a:t>3 - User </a:t>
            </a:r>
            <a:r>
              <a:rPr lang="en-US" sz="2000" kern="0" spc="-30" dirty="0">
                <a:solidFill>
                  <a:srgbClr val="272525"/>
                </a:solidFill>
                <a:latin typeface="Arial Black" panose="020B0A04020102020204" pitchFamily="34" charset="0"/>
                <a:ea typeface="Source Sans Pro" pitchFamily="34" charset="-122"/>
                <a:cs typeface="Source Sans Pro" pitchFamily="34" charset="-120"/>
              </a:rPr>
              <a:t>Feedback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3" name="Shape 7"/>
          <p:cNvSpPr/>
          <p:nvPr/>
        </p:nvSpPr>
        <p:spPr>
          <a:xfrm>
            <a:off x="631902" y="1332873"/>
            <a:ext cx="10591801" cy="13499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8"/>
          <p:cNvSpPr/>
          <p:nvPr/>
        </p:nvSpPr>
        <p:spPr>
          <a:xfrm>
            <a:off x="824544" y="1455388"/>
            <a:ext cx="3050809" cy="6983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"A colorful underwater coral </a:t>
            </a:r>
            <a:endParaRPr lang="en-US" kern="0" spc="-30" dirty="0" smtClean="0">
              <a:solidFill>
                <a:srgbClr val="272525"/>
              </a:solidFill>
              <a:latin typeface="Bahnschrift SemiCondensed" panose="020B0502040204020203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413"/>
              </a:lnSpc>
              <a:buNone/>
            </a:pPr>
            <a:r>
              <a:rPr lang="en-US" kern="0" spc="-30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reef </a:t>
            </a: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teeming with vibrant </a:t>
            </a:r>
            <a:endParaRPr lang="en-US" kern="0" spc="-30" dirty="0" smtClean="0">
              <a:solidFill>
                <a:srgbClr val="272525"/>
              </a:solidFill>
              <a:latin typeface="Bahnschrift SemiCondensed" panose="020B0502040204020203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413"/>
              </a:lnSpc>
              <a:buNone/>
            </a:pPr>
            <a:r>
              <a:rPr lang="en-US" kern="0" spc="-30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marine </a:t>
            </a: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life"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5" name="Text 9"/>
          <p:cNvSpPr/>
          <p:nvPr/>
        </p:nvSpPr>
        <p:spPr>
          <a:xfrm>
            <a:off x="3676568" y="1455387"/>
            <a:ext cx="3046087" cy="1163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A stunning, dynamic video showcasing a lush underwater ecosystem with schools of fish, swaying coral, and mesmerizing lighting effects.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6" name="Text 10"/>
          <p:cNvSpPr/>
          <p:nvPr/>
        </p:nvSpPr>
        <p:spPr>
          <a:xfrm>
            <a:off x="6524780" y="1455387"/>
            <a:ext cx="3050809" cy="1163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The video captured the essence </a:t>
            </a:r>
            <a:r>
              <a:rPr lang="en-US" kern="0" spc="-30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       </a:t>
            </a:r>
          </a:p>
          <a:p>
            <a:pPr marL="0" indent="0">
              <a:lnSpc>
                <a:spcPts val="2413"/>
              </a:lnSpc>
              <a:buNone/>
            </a:pPr>
            <a:r>
              <a:rPr lang="en-US" kern="0" spc="-30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of </a:t>
            </a: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the textual </a:t>
            </a:r>
            <a:r>
              <a:rPr lang="en-US" kern="0" spc="-30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description </a:t>
            </a: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perfectly, leaving the viewer in awe of the realism and attention to detail.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7" name="Shape 11"/>
          <p:cNvSpPr/>
          <p:nvPr/>
        </p:nvSpPr>
        <p:spPr>
          <a:xfrm>
            <a:off x="631902" y="3110238"/>
            <a:ext cx="10591801" cy="13499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8" name="Text 12"/>
          <p:cNvSpPr/>
          <p:nvPr/>
        </p:nvSpPr>
        <p:spPr>
          <a:xfrm>
            <a:off x="824544" y="3232752"/>
            <a:ext cx="3050809" cy="931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"A bustling city street at night, with neon signs, busy traffic, </a:t>
            </a:r>
            <a:endParaRPr lang="en-US" kern="0" spc="-30" dirty="0" smtClean="0">
              <a:solidFill>
                <a:srgbClr val="272525"/>
              </a:solidFill>
              <a:latin typeface="Bahnschrift SemiCondensed" panose="020B0502040204020203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413"/>
              </a:lnSpc>
              <a:buNone/>
            </a:pPr>
            <a:r>
              <a:rPr lang="en-US" kern="0" spc="-30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and </a:t>
            </a: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pedestrians hurrying along the sidewalks"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39" name="Text 13"/>
          <p:cNvSpPr/>
          <p:nvPr/>
        </p:nvSpPr>
        <p:spPr>
          <a:xfrm>
            <a:off x="3676568" y="3232752"/>
            <a:ext cx="3046087" cy="1163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An immersive video that transports the viewer to a lively urban landscape, complete with the energy and movement of a thriving city at night.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0" name="Text 14"/>
          <p:cNvSpPr/>
          <p:nvPr/>
        </p:nvSpPr>
        <p:spPr>
          <a:xfrm>
            <a:off x="6524780" y="3232752"/>
            <a:ext cx="3050809" cy="1163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The user was impressed by the ability to translate the complex textual description into a cohesive, visually captivating video that felt true to life.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1" name="Shape 15"/>
          <p:cNvSpPr/>
          <p:nvPr/>
        </p:nvSpPr>
        <p:spPr>
          <a:xfrm>
            <a:off x="631902" y="4917060"/>
            <a:ext cx="10591801" cy="15827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2" name="Text 16"/>
          <p:cNvSpPr/>
          <p:nvPr/>
        </p:nvSpPr>
        <p:spPr>
          <a:xfrm>
            <a:off x="824544" y="5010117"/>
            <a:ext cx="3050809" cy="1163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"A serene mountain landscape, with snow-capped peaks, a winding river, and a lone hiker making their way through the picturesque scenery"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3" name="Text 17"/>
          <p:cNvSpPr/>
          <p:nvPr/>
        </p:nvSpPr>
        <p:spPr>
          <a:xfrm>
            <a:off x="3676568" y="5010117"/>
            <a:ext cx="3046087" cy="1396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sz="1730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A breathtaking video that </a:t>
            </a:r>
            <a:r>
              <a:rPr lang="en-US" sz="1730" kern="0" spc="-30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capture </a:t>
            </a:r>
            <a:r>
              <a:rPr lang="en-US" sz="1730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the tranquility and grandeur of a majestic mountain setting, with the hiker's journey adding a sense of scale and exploration.</a:t>
            </a:r>
            <a:endParaRPr lang="en-US" sz="1730" dirty="0">
              <a:latin typeface="Bahnschrift SemiCondensed" panose="020B0502040204020203" pitchFamily="34" charset="0"/>
            </a:endParaRPr>
          </a:p>
        </p:txBody>
      </p:sp>
      <p:sp>
        <p:nvSpPr>
          <p:cNvPr id="44" name="Text 18"/>
          <p:cNvSpPr/>
          <p:nvPr/>
        </p:nvSpPr>
        <p:spPr>
          <a:xfrm>
            <a:off x="6524780" y="5010117"/>
            <a:ext cx="3050809" cy="1396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3"/>
              </a:lnSpc>
              <a:buNone/>
            </a:pPr>
            <a:r>
              <a:rPr lang="en-US" sz="1730" kern="0" spc="-30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The user praised the level of detail and the ability to convey the emotional and atmospheric qualities of the textual description through the generated video.</a:t>
            </a:r>
            <a:endParaRPr lang="en-US" sz="1730" dirty="0">
              <a:latin typeface="Bahnschrift SemiCondensed" panose="020B0502040204020203" pitchFamily="34" charset="0"/>
            </a:endParaRPr>
          </a:p>
        </p:txBody>
      </p:sp>
      <p:sp>
        <p:nvSpPr>
          <p:cNvPr id="45" name="object 8"/>
          <p:cNvSpPr txBox="1"/>
          <p:nvPr/>
        </p:nvSpPr>
        <p:spPr>
          <a:xfrm>
            <a:off x="10948670" y="6499836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8612" y="482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447800" y="2357331"/>
            <a:ext cx="8543671" cy="32338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kern="0" spc="-35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Transforming  text  into  captivating  videos  using  the  power  of  Generative  Adversarial  Networks  (GANs),  a  cutting-edge  deep  learning  technique  that  can  generate  realistic  and  dynamic  visuals  from  textual  </a:t>
            </a:r>
            <a:r>
              <a:rPr lang="en-US" sz="2800" i="1" kern="0" spc="-35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descriptions</a:t>
            </a:r>
            <a:r>
              <a:rPr lang="en-US" sz="2800" kern="0" spc="-35" dirty="0" smtClean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857880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pc="-105" dirty="0">
                <a:solidFill>
                  <a:srgbClr val="000000"/>
                </a:solidFill>
                <a:latin typeface="Copperplate Gothic Bold" panose="020E0705020206020404" pitchFamily="34" charset="0"/>
                <a:ea typeface="adonis-web" pitchFamily="34" charset="-122"/>
                <a:cs typeface="adonis-web" pitchFamily="34" charset="-120"/>
              </a:rPr>
              <a:t>Text to Video Using GANs</a:t>
            </a:r>
            <a:r>
              <a:rPr lang="en-US" sz="4400" dirty="0"/>
              <a:t/>
            </a:r>
            <a:br>
              <a:rPr lang="en-US" sz="4400" dirty="0"/>
            </a:b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8100" y="3851741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opperplate Gothic Bold" panose="020E0705020206020404" pitchFamily="34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8" name="Text 4"/>
          <p:cNvSpPr/>
          <p:nvPr/>
        </p:nvSpPr>
        <p:spPr>
          <a:xfrm>
            <a:off x="2319337" y="1863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Overview</a:t>
            </a:r>
            <a:endParaRPr lang="en-US" sz="2187" dirty="0"/>
          </a:p>
        </p:txBody>
      </p:sp>
      <p:sp>
        <p:nvSpPr>
          <p:cNvPr id="30" name="Text 5"/>
          <p:cNvSpPr/>
          <p:nvPr/>
        </p:nvSpPr>
        <p:spPr>
          <a:xfrm>
            <a:off x="1781175" y="2438400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Understand the fundamentals of the text-to-video GAN approach.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31" name="Text 8"/>
          <p:cNvSpPr/>
          <p:nvPr/>
        </p:nvSpPr>
        <p:spPr>
          <a:xfrm>
            <a:off x="6774317" y="18491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Capabilities</a:t>
            </a:r>
            <a:endParaRPr lang="en-US" sz="2187" dirty="0"/>
          </a:p>
        </p:txBody>
      </p:sp>
      <p:sp>
        <p:nvSpPr>
          <p:cNvPr id="32" name="Text 9"/>
          <p:cNvSpPr/>
          <p:nvPr/>
        </p:nvSpPr>
        <p:spPr>
          <a:xfrm>
            <a:off x="6238756" y="2438400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Explore the potential applications and benefits of this technology.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33" name="Text 12"/>
          <p:cNvSpPr/>
          <p:nvPr/>
        </p:nvSpPr>
        <p:spPr>
          <a:xfrm>
            <a:off x="2281118" y="38364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34" name="Text 13"/>
          <p:cNvSpPr/>
          <p:nvPr/>
        </p:nvSpPr>
        <p:spPr>
          <a:xfrm>
            <a:off x="1746193" y="4397969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Discuss the key technical hurdles and limitations to be addressed.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35" name="Text 16"/>
          <p:cNvSpPr/>
          <p:nvPr/>
        </p:nvSpPr>
        <p:spPr>
          <a:xfrm>
            <a:off x="6825388" y="38364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Next Steps</a:t>
            </a:r>
            <a:endParaRPr lang="en-US" sz="2187" dirty="0"/>
          </a:p>
        </p:txBody>
      </p:sp>
      <p:sp>
        <p:nvSpPr>
          <p:cNvPr id="36" name="Text 17"/>
          <p:cNvSpPr/>
          <p:nvPr/>
        </p:nvSpPr>
        <p:spPr>
          <a:xfrm>
            <a:off x="6325174" y="4397969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Outline the roadmap for further development and deployment</a:t>
            </a:r>
            <a:r>
              <a:rPr lang="en-US" sz="175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>
              <a:latin typeface="Bahnschrift SemiCondensed" panose="020B0502040204020203" pitchFamily="34" charset="0"/>
            </a:endParaRPr>
          </a:p>
        </p:txBody>
      </p:sp>
      <p:sp>
        <p:nvSpPr>
          <p:cNvPr id="37" name="Shape 6"/>
          <p:cNvSpPr/>
          <p:nvPr/>
        </p:nvSpPr>
        <p:spPr>
          <a:xfrm>
            <a:off x="1746193" y="3760053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8" name="Shape 6"/>
          <p:cNvSpPr/>
          <p:nvPr/>
        </p:nvSpPr>
        <p:spPr>
          <a:xfrm>
            <a:off x="6325174" y="3737094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9" name="Shape 6"/>
          <p:cNvSpPr/>
          <p:nvPr/>
        </p:nvSpPr>
        <p:spPr>
          <a:xfrm>
            <a:off x="6274374" y="1772800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0" name="Shape 6"/>
          <p:cNvSpPr/>
          <p:nvPr/>
        </p:nvSpPr>
        <p:spPr>
          <a:xfrm>
            <a:off x="1781175" y="1786969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1" name="TextBox 40"/>
          <p:cNvSpPr txBox="1"/>
          <p:nvPr/>
        </p:nvSpPr>
        <p:spPr>
          <a:xfrm>
            <a:off x="1853052" y="18061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1</a:t>
            </a:r>
            <a:endParaRPr lang="en-IN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7051" y="37499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4069" y="17801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25594" y="37954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79741">
            <a:off x="9624424" y="3611065"/>
            <a:ext cx="2488246" cy="310098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 smtClean="0">
                <a:latin typeface="Copperplate Gothic Bold" panose="020E0705020206020404" pitchFamily="34" charset="0"/>
              </a:rPr>
              <a:t>PROBLEM</a:t>
            </a:r>
            <a:r>
              <a:rPr lang="en-IN" dirty="0">
                <a:latin typeface="Copperplate Gothic Bold" panose="020E0705020206020404" pitchFamily="34" charset="0"/>
              </a:rPr>
              <a:t> </a:t>
            </a:r>
            <a:r>
              <a:rPr spc="-75" dirty="0" smtClean="0">
                <a:latin typeface="Copperplate Gothic Bold" panose="020E0705020206020404" pitchFamily="34" charset="0"/>
              </a:rPr>
              <a:t>STATEMENT</a:t>
            </a:r>
            <a:endParaRPr dirty="0">
              <a:latin typeface="Copperplate Gothic Bold" panose="020E07050202060204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 2"/>
          <p:cNvSpPr/>
          <p:nvPr/>
        </p:nvSpPr>
        <p:spPr>
          <a:xfrm>
            <a:off x="359092" y="26319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Text-to-Video Gap</a:t>
            </a:r>
            <a:endParaRPr lang="en-US" sz="2187" dirty="0"/>
          </a:p>
        </p:txBody>
      </p:sp>
      <p:sp>
        <p:nvSpPr>
          <p:cNvPr id="12" name="Text 4"/>
          <p:cNvSpPr/>
          <p:nvPr/>
        </p:nvSpPr>
        <p:spPr>
          <a:xfrm>
            <a:off x="3406616" y="2631996"/>
            <a:ext cx="2862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Automation &amp; Scalability</a:t>
            </a:r>
            <a:endParaRPr lang="en-US" sz="2187" dirty="0"/>
          </a:p>
        </p:txBody>
      </p:sp>
      <p:sp>
        <p:nvSpPr>
          <p:cNvPr id="13" name="Text 6"/>
          <p:cNvSpPr/>
          <p:nvPr/>
        </p:nvSpPr>
        <p:spPr>
          <a:xfrm>
            <a:off x="7010400" y="26319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Creative Potential</a:t>
            </a:r>
            <a:endParaRPr lang="en-US" sz="2187" dirty="0"/>
          </a:p>
        </p:txBody>
      </p:sp>
      <p:sp>
        <p:nvSpPr>
          <p:cNvPr id="14" name="Text 3"/>
          <p:cNvSpPr/>
          <p:nvPr/>
        </p:nvSpPr>
        <p:spPr>
          <a:xfrm>
            <a:off x="457200" y="3352800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/>
                <a:cs typeface="Source Sans Pro" pitchFamily="34" charset="-120"/>
              </a:rPr>
              <a:t>Bridging the gap between textual descriptions and the creation of engaging, high-quality video content remains a significant challenge.</a:t>
            </a:r>
            <a:endParaRPr lang="en-US" sz="2000" dirty="0">
              <a:latin typeface="Bahnschrift SemiCondensed" panose="020B0502040204020203" pitchFamily="34" charset="0"/>
              <a:ea typeface="Source Sans Pro"/>
            </a:endParaRPr>
          </a:p>
        </p:txBody>
      </p:sp>
      <p:sp>
        <p:nvSpPr>
          <p:cNvPr id="15" name="Text 5"/>
          <p:cNvSpPr/>
          <p:nvPr/>
        </p:nvSpPr>
        <p:spPr>
          <a:xfrm>
            <a:off x="3459470" y="3384550"/>
            <a:ext cx="324930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/>
                <a:cs typeface="Source Sans Pro" pitchFamily="34" charset="-120"/>
              </a:rPr>
              <a:t>Automating the video production process and scaling it to handle a wide range of textual inputs is crucial for many applications.</a:t>
            </a:r>
            <a:endParaRPr lang="en-US" sz="2000" dirty="0">
              <a:latin typeface="Bahnschrift SemiCondensed" panose="020B0502040204020203" pitchFamily="34" charset="0"/>
              <a:ea typeface="Source Sans Pro"/>
            </a:endParaRPr>
          </a:p>
        </p:txBody>
      </p:sp>
      <p:sp>
        <p:nvSpPr>
          <p:cNvPr id="16" name="Text 7"/>
          <p:cNvSpPr/>
          <p:nvPr/>
        </p:nvSpPr>
        <p:spPr>
          <a:xfrm>
            <a:off x="7037387" y="3339108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Unlocking the creative potential of text-to-video conversion can open up new avenues for </a:t>
            </a: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storytelling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visual expression.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3531" y="298180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505" y="840378"/>
            <a:ext cx="791972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 smtClean="0">
                <a:latin typeface="Copperplate Gothic Bold" panose="020E0705020206020404" pitchFamily="34" charset="0"/>
              </a:rPr>
              <a:t>PROJECT</a:t>
            </a:r>
            <a:r>
              <a:rPr lang="en-IN" spc="-10" dirty="0" smtClean="0">
                <a:latin typeface="Copperplate Gothic Bold" panose="020E0705020206020404" pitchFamily="34" charset="0"/>
              </a:rPr>
              <a:t> </a:t>
            </a:r>
            <a:r>
              <a:rPr lang="en-IN" dirty="0" smtClean="0">
                <a:latin typeface="Copperplate Gothic Bold" panose="020E0705020206020404" pitchFamily="34" charset="0"/>
              </a:rPr>
              <a:t> </a:t>
            </a:r>
            <a:r>
              <a:rPr spc="-10" dirty="0" smtClean="0">
                <a:latin typeface="Copperplate Gothic Bold" panose="020E0705020206020404" pitchFamily="34" charset="0"/>
              </a:rPr>
              <a:t>OVERVIEW</a:t>
            </a:r>
            <a:endParaRPr dirty="0">
              <a:latin typeface="Copperplate Gothic Bold" panose="020E07050202060204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 6"/>
          <p:cNvSpPr/>
          <p:nvPr/>
        </p:nvSpPr>
        <p:spPr>
          <a:xfrm>
            <a:off x="1581924" y="2462985"/>
            <a:ext cx="2474952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kern="0" spc="-39" dirty="0">
                <a:solidFill>
                  <a:srgbClr val="272525"/>
                </a:solidFill>
                <a:latin typeface="Arial Black" panose="020B0A04020102020204" pitchFamily="34" charset="0"/>
                <a:ea typeface="adonis-web" pitchFamily="34" charset="-122"/>
                <a:cs typeface="adonis-web" pitchFamily="34" charset="-120"/>
              </a:rPr>
              <a:t>Data Collection</a:t>
            </a:r>
            <a:endParaRPr lang="en-US" sz="1949" dirty="0">
              <a:latin typeface="Arial Black" panose="020B0A040201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679490" y="2897465"/>
            <a:ext cx="3336846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/>
                <a:cs typeface="Source Sans Pro" pitchFamily="34" charset="-120"/>
              </a:rPr>
              <a:t>Gather a diverse dataset of text descriptions and their corresponding video content to train the GAN model.</a:t>
            </a:r>
            <a:endParaRPr lang="en-US" sz="2000" dirty="0">
              <a:latin typeface="Bahnschrift SemiCondensed" panose="020B0502040204020203" pitchFamily="34" charset="0"/>
              <a:ea typeface="Source Sans Pro"/>
            </a:endParaRPr>
          </a:p>
        </p:txBody>
      </p:sp>
      <p:sp>
        <p:nvSpPr>
          <p:cNvPr id="14" name="Text 16"/>
          <p:cNvSpPr/>
          <p:nvPr/>
        </p:nvSpPr>
        <p:spPr>
          <a:xfrm>
            <a:off x="1548824" y="4484350"/>
            <a:ext cx="2541151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kern="0" spc="-39" dirty="0">
                <a:solidFill>
                  <a:srgbClr val="272525"/>
                </a:solidFill>
                <a:latin typeface="Arial Black" panose="020B0A04020102020204" pitchFamily="34" charset="0"/>
                <a:ea typeface="adonis-web" pitchFamily="34" charset="-122"/>
                <a:cs typeface="adonis-web" pitchFamily="34" charset="-120"/>
              </a:rPr>
              <a:t>Evaluation &amp; Refinement</a:t>
            </a:r>
            <a:endParaRPr lang="en-US" sz="1949" dirty="0">
              <a:latin typeface="Arial Black" panose="020B0A04020102020204" pitchFamily="34" charset="0"/>
            </a:endParaRPr>
          </a:p>
        </p:txBody>
      </p:sp>
      <p:sp>
        <p:nvSpPr>
          <p:cNvPr id="15" name="Text 17"/>
          <p:cNvSpPr/>
          <p:nvPr/>
        </p:nvSpPr>
        <p:spPr>
          <a:xfrm>
            <a:off x="814427" y="4895056"/>
            <a:ext cx="3336846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Continuously assess the model's performance and iteratively improve its capabilities based on user feedback.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538911" y="3437792"/>
            <a:ext cx="2474952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kern="0" spc="-39" dirty="0">
                <a:solidFill>
                  <a:srgbClr val="272525"/>
                </a:solidFill>
                <a:latin typeface="Arial Black" panose="020B0A04020102020204" pitchFamily="34" charset="0"/>
                <a:ea typeface="adonis-web" pitchFamily="34" charset="-122"/>
                <a:cs typeface="adonis-web" pitchFamily="34" charset="-120"/>
              </a:rPr>
              <a:t>Model Development</a:t>
            </a:r>
            <a:endParaRPr lang="en-US" sz="1949" dirty="0">
              <a:latin typeface="Arial Black" panose="020B0A04020102020204" pitchFamily="34" charset="0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6607154" y="3843955"/>
            <a:ext cx="3336965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Bahnschrift SemiBold Condensed" panose="020B0502040204020203" pitchFamily="34" charset="0"/>
                <a:ea typeface="Source Sans Pro"/>
                <a:cs typeface="Source Sans Pro" pitchFamily="34" charset="-120"/>
              </a:rPr>
              <a:t>Design and train a GAN architecture capable of generating high-quality video from textual inputs.</a:t>
            </a:r>
            <a:endParaRPr lang="en-US" sz="2000" dirty="0">
              <a:latin typeface="Bahnschrift SemiBold Condensed" panose="020B0502040204020203" pitchFamily="34" charset="0"/>
              <a:ea typeface="Source Sans Pro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05400" y="2369858"/>
            <a:ext cx="457200" cy="4955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105400" y="3390384"/>
            <a:ext cx="457200" cy="4955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05400" y="4391224"/>
            <a:ext cx="457200" cy="4955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>
            <a:off x="5334000" y="2865436"/>
            <a:ext cx="0" cy="5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20" idx="0"/>
          </p:cNvCxnSpPr>
          <p:nvPr/>
        </p:nvCxnSpPr>
        <p:spPr>
          <a:xfrm>
            <a:off x="5334000" y="3885962"/>
            <a:ext cx="0" cy="50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105235" y="4639013"/>
            <a:ext cx="981075" cy="45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4077275" y="2596585"/>
            <a:ext cx="981075" cy="45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626079" y="3575846"/>
            <a:ext cx="981075" cy="45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3464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 smtClean="0">
                <a:latin typeface="Copperplate Gothic Bold" panose="020E0705020206020404" pitchFamily="34" charset="0"/>
              </a:rPr>
              <a:t>END</a:t>
            </a:r>
            <a:r>
              <a:rPr spc="-70" dirty="0" smtClean="0">
                <a:latin typeface="Copperplate Gothic Bold" panose="020E0705020206020404" pitchFamily="34" charset="0"/>
              </a:rPr>
              <a:t> </a:t>
            </a:r>
            <a:r>
              <a:rPr lang="en-IN" spc="-70" dirty="0" smtClean="0">
                <a:latin typeface="Copperplate Gothic Bold" panose="020E0705020206020404" pitchFamily="34" charset="0"/>
              </a:rPr>
              <a:t> </a:t>
            </a:r>
            <a:r>
              <a:rPr spc="-10" dirty="0" smtClean="0">
                <a:latin typeface="Copperplate Gothic Bold" panose="020E0705020206020404" pitchFamily="34" charset="0"/>
              </a:rPr>
              <a:t>USERS</a:t>
            </a:r>
            <a:endParaRPr dirty="0">
              <a:latin typeface="Copperplate Gothic Bold" panose="020E07050202060204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Shape 2"/>
          <p:cNvSpPr/>
          <p:nvPr/>
        </p:nvSpPr>
        <p:spPr>
          <a:xfrm>
            <a:off x="559712" y="1879878"/>
            <a:ext cx="4855726" cy="2006203"/>
          </a:xfrm>
          <a:prstGeom prst="roundRect">
            <a:avLst>
              <a:gd name="adj" fmla="val 4984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10" name="Text 4"/>
          <p:cNvSpPr/>
          <p:nvPr/>
        </p:nvSpPr>
        <p:spPr>
          <a:xfrm>
            <a:off x="774779" y="2565876"/>
            <a:ext cx="43961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Empower content creators, storytellers, and video producers to generate visuals from their ideas more efficiently.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993675" y="21135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rial Black" panose="020B0A04020102020204" pitchFamily="34" charset="0"/>
                <a:ea typeface="adonis-web" pitchFamily="34" charset="-122"/>
                <a:cs typeface="adonis-web" pitchFamily="34" charset="-120"/>
              </a:rPr>
              <a:t>Content Creators</a:t>
            </a:r>
            <a:endParaRPr lang="en-US" sz="2187" dirty="0">
              <a:latin typeface="Arial Black" panose="020B0A04020102020204" pitchFamily="3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72412" y="4207470"/>
            <a:ext cx="4855726" cy="2006203"/>
          </a:xfrm>
          <a:prstGeom prst="roundRect">
            <a:avLst>
              <a:gd name="adj" fmla="val 4984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13" name="Text 9"/>
          <p:cNvSpPr/>
          <p:nvPr/>
        </p:nvSpPr>
        <p:spPr>
          <a:xfrm>
            <a:off x="1041400" y="43859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rial Black" panose="020B0A04020102020204" pitchFamily="34" charset="0"/>
                <a:ea typeface="adonis-web" pitchFamily="34" charset="-122"/>
                <a:cs typeface="adonis-web" pitchFamily="34" charset="-120"/>
              </a:rPr>
              <a:t>Educators</a:t>
            </a:r>
            <a:endParaRPr lang="en-US" sz="2187" dirty="0">
              <a:latin typeface="Arial Black" panose="020B0A0402010202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14400" y="4848820"/>
            <a:ext cx="43961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Support educators in creating engaging, interactive learning materials and multimedia presentations.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5" name="Shape 5"/>
          <p:cNvSpPr/>
          <p:nvPr/>
        </p:nvSpPr>
        <p:spPr>
          <a:xfrm>
            <a:off x="6132353" y="1879877"/>
            <a:ext cx="4855726" cy="2006203"/>
          </a:xfrm>
          <a:prstGeom prst="roundRect">
            <a:avLst>
              <a:gd name="adj" fmla="val 4984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16" name="Text 7"/>
          <p:cNvSpPr/>
          <p:nvPr/>
        </p:nvSpPr>
        <p:spPr>
          <a:xfrm>
            <a:off x="6248400" y="2565875"/>
            <a:ext cx="43961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Enable businesses to create high-quality video content for marketing, advertising, and corporate communications.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7" name="Text 6"/>
          <p:cNvSpPr/>
          <p:nvPr/>
        </p:nvSpPr>
        <p:spPr>
          <a:xfrm>
            <a:off x="6477000" y="21108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rial Black" panose="020B0A04020102020204" pitchFamily="34" charset="0"/>
                <a:ea typeface="adonis-web" pitchFamily="34" charset="-122"/>
                <a:cs typeface="adonis-web" pitchFamily="34" charset="-120"/>
              </a:rPr>
              <a:t>Businesses</a:t>
            </a:r>
            <a:endParaRPr lang="en-US" sz="2187" dirty="0">
              <a:latin typeface="Arial Black" panose="020B0A04020102020204" pitchFamily="34" charset="0"/>
            </a:endParaRPr>
          </a:p>
        </p:txBody>
      </p:sp>
      <p:sp>
        <p:nvSpPr>
          <p:cNvPr id="18" name="Shape 11"/>
          <p:cNvSpPr/>
          <p:nvPr/>
        </p:nvSpPr>
        <p:spPr>
          <a:xfrm>
            <a:off x="6132353" y="4145043"/>
            <a:ext cx="4855726" cy="2006203"/>
          </a:xfrm>
          <a:prstGeom prst="roundRect">
            <a:avLst>
              <a:gd name="adj" fmla="val 4984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19" name="Text 13"/>
          <p:cNvSpPr/>
          <p:nvPr/>
        </p:nvSpPr>
        <p:spPr>
          <a:xfrm>
            <a:off x="6477000" y="4753570"/>
            <a:ext cx="41675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Provide a tool for individuals to create personalized videos for social media, personal projects, and more.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6576060" y="4364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rial Black" panose="020B0A04020102020204" pitchFamily="34" charset="0"/>
                <a:ea typeface="adonis-web" pitchFamily="34" charset="-122"/>
                <a:cs typeface="adonis-web" pitchFamily="34" charset="-120"/>
              </a:rPr>
              <a:t>Individuals</a:t>
            </a:r>
            <a:endParaRPr lang="en-US" sz="2187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" y="1682522"/>
            <a:ext cx="1639253" cy="27520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29183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Copperplate Gothic Bold" panose="020E0705020206020404" pitchFamily="34" charset="0"/>
              </a:rPr>
              <a:t>OUR</a:t>
            </a:r>
            <a:r>
              <a:rPr spc="-95" dirty="0" smtClean="0">
                <a:latin typeface="Copperplate Gothic Bold" panose="020E0705020206020404" pitchFamily="34" charset="0"/>
              </a:rPr>
              <a:t> </a:t>
            </a:r>
            <a:r>
              <a:rPr lang="en-IN" spc="-95" dirty="0" smtClean="0">
                <a:latin typeface="Copperplate Gothic Bold" panose="020E0705020206020404" pitchFamily="34" charset="0"/>
              </a:rPr>
              <a:t> </a:t>
            </a:r>
            <a:r>
              <a:rPr spc="-10" dirty="0" smtClean="0">
                <a:latin typeface="Copperplate Gothic Bold" panose="020E0705020206020404" pitchFamily="34" charset="0"/>
              </a:rPr>
              <a:t>SOLUTION</a:t>
            </a:r>
            <a:r>
              <a:rPr spc="-345" dirty="0" smtClean="0">
                <a:latin typeface="Copperplate Gothic Bold" panose="020E0705020206020404" pitchFamily="34" charset="0"/>
              </a:rPr>
              <a:t> </a:t>
            </a:r>
            <a:endParaRPr dirty="0">
              <a:latin typeface="Copperplate Gothic Bold" panose="020E07050202060204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 2"/>
          <p:cNvSpPr/>
          <p:nvPr/>
        </p:nvSpPr>
        <p:spPr>
          <a:xfrm>
            <a:off x="1642428" y="23261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GAN-based Approach</a:t>
            </a:r>
            <a:endParaRPr lang="en-US" sz="2187" dirty="0"/>
          </a:p>
        </p:txBody>
      </p:sp>
      <p:sp>
        <p:nvSpPr>
          <p:cNvPr id="12" name="Text 3"/>
          <p:cNvSpPr/>
          <p:nvPr/>
        </p:nvSpPr>
        <p:spPr>
          <a:xfrm>
            <a:off x="1747837" y="3058557"/>
            <a:ext cx="2949416" cy="1665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/>
                <a:cs typeface="Source Sans Pro" pitchFamily="34" charset="-120"/>
              </a:rPr>
              <a:t>Leveraging the power of Generative Adversarial Networks to generate high-quality video content from textual descriptions.</a:t>
            </a:r>
            <a:endParaRPr lang="en-US" sz="2000" dirty="0">
              <a:latin typeface="Bahnschrift SemiCondensed" panose="020B0502040204020203" pitchFamily="34" charset="0"/>
              <a:ea typeface="Source Sans Pro"/>
            </a:endParaRPr>
          </a:p>
        </p:txBody>
      </p:sp>
      <p:sp>
        <p:nvSpPr>
          <p:cNvPr id="13" name="Text 4"/>
          <p:cNvSpPr/>
          <p:nvPr/>
        </p:nvSpPr>
        <p:spPr>
          <a:xfrm>
            <a:off x="4929981" y="23122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Scalable &amp; Versatile</a:t>
            </a:r>
            <a:endParaRPr lang="en-US" sz="2187" dirty="0"/>
          </a:p>
        </p:txBody>
      </p:sp>
      <p:sp>
        <p:nvSpPr>
          <p:cNvPr id="14" name="Text 5"/>
          <p:cNvSpPr/>
          <p:nvPr/>
        </p:nvSpPr>
        <p:spPr>
          <a:xfrm>
            <a:off x="4907756" y="30690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Our solution can handle a wide range of textual inputs and adapt to diverse user needs and use cases.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5" name="Text 6"/>
          <p:cNvSpPr/>
          <p:nvPr/>
        </p:nvSpPr>
        <p:spPr>
          <a:xfrm>
            <a:off x="7964805" y="23261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Intuitive Interface</a:t>
            </a:r>
            <a:endParaRPr lang="en-US" sz="2187" dirty="0"/>
          </a:p>
        </p:txBody>
      </p:sp>
      <p:sp>
        <p:nvSpPr>
          <p:cNvPr id="16" name="Text 7"/>
          <p:cNvSpPr/>
          <p:nvPr/>
        </p:nvSpPr>
        <p:spPr>
          <a:xfrm>
            <a:off x="7964805" y="3058557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Providing a user-friendly interface that allows users to input text and customize the generated video content.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542711"/>
            <a:ext cx="1762125" cy="22581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pc="-87" dirty="0" smtClean="0">
                <a:solidFill>
                  <a:srgbClr val="000000"/>
                </a:solidFill>
                <a:latin typeface="Copperplate Gothic Bold" panose="020E0705020206020404" pitchFamily="34" charset="0"/>
                <a:ea typeface="adonis-web" pitchFamily="34" charset="-122"/>
                <a:cs typeface="adonis-web" pitchFamily="34" charset="-120"/>
              </a:rPr>
              <a:t>The  </a:t>
            </a:r>
            <a:r>
              <a:rPr lang="en-US" spc="-87" dirty="0">
                <a:solidFill>
                  <a:srgbClr val="000000"/>
                </a:solidFill>
                <a:latin typeface="Copperplate Gothic Bold" panose="020E0705020206020404" pitchFamily="34" charset="0"/>
                <a:ea typeface="adonis-web" pitchFamily="34" charset="-122"/>
                <a:cs typeface="adonis-web" pitchFamily="34" charset="-120"/>
              </a:rPr>
              <a:t>"</a:t>
            </a:r>
            <a:r>
              <a:rPr lang="en-US" spc="-87" dirty="0" smtClean="0">
                <a:solidFill>
                  <a:srgbClr val="000000"/>
                </a:solidFill>
                <a:latin typeface="Copperplate Gothic Bold" panose="020E0705020206020404" pitchFamily="34" charset="0"/>
                <a:ea typeface="adonis-web" pitchFamily="34" charset="-122"/>
                <a:cs typeface="adonis-web" pitchFamily="34" charset="-120"/>
              </a:rPr>
              <a:t>Wow"  Factor</a:t>
            </a:r>
            <a:endParaRPr dirty="0">
              <a:latin typeface="Copperplate Gothic Bold" panose="020E07050202060204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 2"/>
          <p:cNvSpPr/>
          <p:nvPr/>
        </p:nvSpPr>
        <p:spPr>
          <a:xfrm>
            <a:off x="712113" y="2226149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Unleash Creativity</a:t>
            </a:r>
            <a:endParaRPr lang="en-US" sz="2187" dirty="0"/>
          </a:p>
        </p:txBody>
      </p:sp>
      <p:sp>
        <p:nvSpPr>
          <p:cNvPr id="10" name="Text 3"/>
          <p:cNvSpPr/>
          <p:nvPr/>
        </p:nvSpPr>
        <p:spPr>
          <a:xfrm>
            <a:off x="866773" y="2773918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Empower users to bring their textual ideas to life in visually stunning and captivating ways.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1" name="Text 4"/>
          <p:cNvSpPr/>
          <p:nvPr/>
        </p:nvSpPr>
        <p:spPr>
          <a:xfrm>
            <a:off x="3465076" y="2232856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Boost Efficiency</a:t>
            </a:r>
            <a:endParaRPr lang="en-US" sz="2187" dirty="0"/>
          </a:p>
        </p:txBody>
      </p:sp>
      <p:sp>
        <p:nvSpPr>
          <p:cNvPr id="12" name="Text 5"/>
          <p:cNvSpPr/>
          <p:nvPr/>
        </p:nvSpPr>
        <p:spPr>
          <a:xfrm>
            <a:off x="3465075" y="2910358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Dramatically reduce the time and effort required to produce high-quality video content.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6019065" y="2198759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Innovative Technology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20026" y="3200400"/>
            <a:ext cx="22333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Showcase the cutting-edge advancements in AI and deep learning that power our text-to-video solution.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8153400" y="2198761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Customization Options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8153400" y="3200400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Allow users to tailor the generated videos to their specific needs and preferences.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3" y="1792164"/>
            <a:ext cx="444341" cy="444341"/>
          </a:xfrm>
          <a:prstGeom prst="rect">
            <a:avLst/>
          </a:prstGeom>
        </p:spPr>
      </p:pic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770928"/>
            <a:ext cx="444341" cy="444341"/>
          </a:xfrm>
          <a:prstGeom prst="rect">
            <a:avLst/>
          </a:prstGeom>
        </p:spPr>
      </p:pic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157" y="1754419"/>
            <a:ext cx="444341" cy="444341"/>
          </a:xfrm>
          <a:prstGeom prst="rect">
            <a:avLst/>
          </a:prstGeom>
        </p:spPr>
      </p:pic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659" y="1754418"/>
            <a:ext cx="444341" cy="444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32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89536" y="6493169"/>
            <a:ext cx="216664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96234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smtClean="0">
                <a:solidFill>
                  <a:srgbClr val="1B1B27"/>
                </a:solidFill>
                <a:latin typeface="Copperplate Gothic Bold" panose="020E0705020206020404" pitchFamily="34" charset="0"/>
                <a:ea typeface="Alexandria" pitchFamily="34" charset="-122"/>
                <a:cs typeface="Alexandria" pitchFamily="34" charset="-120"/>
              </a:rPr>
              <a:t>Modeling &amp; Architecture</a:t>
            </a:r>
            <a:endParaRPr spc="-10" dirty="0">
              <a:latin typeface="Copperplate Gothic Bold" panose="020E0705020206020404" pitchFamily="34" charset="0"/>
            </a:endParaRPr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3" y="1514317"/>
            <a:ext cx="2638544" cy="888682"/>
          </a:xfrm>
          <a:prstGeom prst="rect">
            <a:avLst/>
          </a:prstGeom>
        </p:spPr>
      </p:pic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347" y="1501617"/>
            <a:ext cx="2638663" cy="888682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010" y="1514635"/>
            <a:ext cx="2638544" cy="888682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554" y="1488917"/>
            <a:ext cx="2638663" cy="888682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843868" y="2677827"/>
            <a:ext cx="1830776" cy="275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Text Encoding</a:t>
            </a:r>
            <a:endParaRPr lang="en-US" sz="2187" dirty="0"/>
          </a:p>
        </p:txBody>
      </p:sp>
      <p:sp>
        <p:nvSpPr>
          <p:cNvPr id="15" name="Text 3"/>
          <p:cNvSpPr/>
          <p:nvPr/>
        </p:nvSpPr>
        <p:spPr>
          <a:xfrm>
            <a:off x="843868" y="3342865"/>
            <a:ext cx="1830776" cy="16913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Convert textual descriptions into a numerical representation that can be processed by the GAN.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6" name="Text 4"/>
          <p:cNvSpPr/>
          <p:nvPr/>
        </p:nvSpPr>
        <p:spPr>
          <a:xfrm>
            <a:off x="3327161" y="2713732"/>
            <a:ext cx="1830882" cy="550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Generator Network</a:t>
            </a:r>
            <a:endParaRPr lang="en-US" sz="2187" dirty="0"/>
          </a:p>
        </p:txBody>
      </p:sp>
      <p:sp>
        <p:nvSpPr>
          <p:cNvPr id="17" name="Text 5"/>
          <p:cNvSpPr/>
          <p:nvPr/>
        </p:nvSpPr>
        <p:spPr>
          <a:xfrm>
            <a:off x="3327161" y="3653297"/>
            <a:ext cx="1830882" cy="1409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The core of the GAN, responsible for generating realistic video frames from the encoded text.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8" name="Text 6"/>
          <p:cNvSpPr/>
          <p:nvPr/>
        </p:nvSpPr>
        <p:spPr>
          <a:xfrm>
            <a:off x="5810566" y="2713732"/>
            <a:ext cx="1961833" cy="550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Discriminator Network</a:t>
            </a:r>
            <a:endParaRPr lang="en-US" sz="2187" dirty="0"/>
          </a:p>
        </p:txBody>
      </p:sp>
      <p:sp>
        <p:nvSpPr>
          <p:cNvPr id="19" name="Text 7"/>
          <p:cNvSpPr/>
          <p:nvPr/>
        </p:nvSpPr>
        <p:spPr>
          <a:xfrm>
            <a:off x="5810567" y="3690051"/>
            <a:ext cx="1830882" cy="16913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1" algn="l">
              <a:lnSpc>
                <a:spcPts val="2799"/>
              </a:lnSpc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Evaluates the generated video frames and provides feedback to the Generator for improvement.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20" name="Text 8"/>
          <p:cNvSpPr/>
          <p:nvPr/>
        </p:nvSpPr>
        <p:spPr>
          <a:xfrm>
            <a:off x="8293972" y="2677827"/>
            <a:ext cx="1830882" cy="275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Video Synthesis</a:t>
            </a:r>
            <a:endParaRPr lang="en-US" sz="2187" dirty="0"/>
          </a:p>
        </p:txBody>
      </p:sp>
      <p:sp>
        <p:nvSpPr>
          <p:cNvPr id="21" name="Text 9"/>
          <p:cNvSpPr/>
          <p:nvPr/>
        </p:nvSpPr>
        <p:spPr>
          <a:xfrm>
            <a:off x="8293972" y="3342865"/>
            <a:ext cx="1830882" cy="16913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Bahnschrift SemiCondensed" panose="020B0502040204020203" pitchFamily="34" charset="0"/>
                <a:ea typeface="Source Sans Pro" pitchFamily="34" charset="-122"/>
                <a:cs typeface="Source Sans Pro" pitchFamily="34" charset="-120"/>
              </a:rPr>
              <a:t>Combine the generated video frames into a cohesive, smooth, and visually appealing video output.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739</Words>
  <Application>Microsoft Office PowerPoint</Application>
  <PresentationFormat>Custom</PresentationFormat>
  <Paragraphs>98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Text to Video Using GANs </vt:lpstr>
      <vt:lpstr>AGENDA</vt:lpstr>
      <vt:lpstr>PROBLEM STATEMENT</vt:lpstr>
      <vt:lpstr>PROJECT  OVERVIEW</vt:lpstr>
      <vt:lpstr>END  USERS</vt:lpstr>
      <vt:lpstr>OUR  SOLUTION </vt:lpstr>
      <vt:lpstr>The  "Wow"  Factor</vt:lpstr>
      <vt:lpstr>Modeling &amp; Architecture</vt:lpstr>
      <vt:lpstr>Results &amp; 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 Griffin</dc:creator>
  <cp:lastModifiedBy>Xan Griffin</cp:lastModifiedBy>
  <cp:revision>18</cp:revision>
  <dcterms:created xsi:type="dcterms:W3CDTF">2024-03-28T08:28:48Z</dcterms:created>
  <dcterms:modified xsi:type="dcterms:W3CDTF">2024-03-31T08:52:01Z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