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4" r:id="rId9"/>
    <p:sldId id="281" r:id="rId10"/>
    <p:sldId id="282" r:id="rId11"/>
    <p:sldId id="285" r:id="rId12"/>
    <p:sldId id="292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zy A" userId="e857c36b8c94743e" providerId="LiveId" clId="{83E698F7-A5C5-4E49-9BD2-3D7037F9859F}"/>
    <pc:docChg chg="modSld">
      <pc:chgData name="Izzy A" userId="e857c36b8c94743e" providerId="LiveId" clId="{83E698F7-A5C5-4E49-9BD2-3D7037F9859F}" dt="2021-11-17T15:14:10.012" v="2" actId="207"/>
      <pc:docMkLst>
        <pc:docMk/>
      </pc:docMkLst>
      <pc:sldChg chg="modSp mod">
        <pc:chgData name="Izzy A" userId="e857c36b8c94743e" providerId="LiveId" clId="{83E698F7-A5C5-4E49-9BD2-3D7037F9859F}" dt="2021-11-17T15:05:19.639" v="0" actId="207"/>
        <pc:sldMkLst>
          <pc:docMk/>
          <pc:sldMk cId="0" sldId="257"/>
        </pc:sldMkLst>
        <pc:spChg chg="mod">
          <ac:chgData name="Izzy A" userId="e857c36b8c94743e" providerId="LiveId" clId="{83E698F7-A5C5-4E49-9BD2-3D7037F9859F}" dt="2021-11-17T15:05:19.639" v="0" actId="207"/>
          <ac:spMkLst>
            <pc:docMk/>
            <pc:sldMk cId="0" sldId="257"/>
            <ac:spMk id="3" creationId="{9FA801E8-1ECE-41BE-A971-C2F7CB0428AB}"/>
          </ac:spMkLst>
        </pc:spChg>
      </pc:sldChg>
      <pc:sldChg chg="modSp mod">
        <pc:chgData name="Izzy A" userId="e857c36b8c94743e" providerId="LiveId" clId="{83E698F7-A5C5-4E49-9BD2-3D7037F9859F}" dt="2021-11-17T15:14:10.012" v="2" actId="207"/>
        <pc:sldMkLst>
          <pc:docMk/>
          <pc:sldMk cId="0" sldId="261"/>
        </pc:sldMkLst>
        <pc:spChg chg="mod">
          <ac:chgData name="Izzy A" userId="e857c36b8c94743e" providerId="LiveId" clId="{83E698F7-A5C5-4E49-9BD2-3D7037F9859F}" dt="2021-11-17T15:14:10.012" v="2" actId="207"/>
          <ac:spMkLst>
            <pc:docMk/>
            <pc:sldMk cId="0" sldId="261"/>
            <ac:spMk id="11" creationId="{469A0139-2A84-4CBF-8257-45EC1115DE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1fe33f7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1fe33f7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fe33f7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fe33f7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1fe33f7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1fe33f7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fe33f7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fe33f7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fe33f7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fe33f7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2661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1584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31489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1685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74705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6147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575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020161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894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8585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83412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3851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791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7666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24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34938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61256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84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726856"/>
            <a:ext cx="8520600" cy="840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Take Home Test 1</a:t>
            </a:r>
            <a:br>
              <a:rPr lang="en-US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Instruction Set Architecture Comparison</a:t>
            </a:r>
            <a:br>
              <a:rPr lang="en-US" sz="1800" kern="14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Ismail Akram</a:t>
            </a:r>
            <a:br>
              <a:rPr lang="en-US" sz="13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300" spc="75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3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11/17/2021</a:t>
            </a:r>
            <a:br>
              <a:rPr lang="en-US" sz="1300" spc="75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3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CSC 34200-G &amp; CSC34300-DE</a:t>
            </a:r>
            <a:br>
              <a:rPr lang="en-US" sz="13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3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spc="75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2187" y="3790156"/>
            <a:ext cx="8520113" cy="10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Isidor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Gertner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Organization 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City College of New York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8776B-B830-4D74-B000-DB54802D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1E2C0-6A1F-4BEA-B8FC-442119ECCC13}"/>
              </a:ext>
            </a:extLst>
          </p:cNvPr>
          <p:cNvSpPr txBox="1"/>
          <p:nvPr/>
        </p:nvSpPr>
        <p:spPr>
          <a:xfrm>
            <a:off x="299301" y="800957"/>
            <a:ext cx="4576712" cy="2880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2-2_1.c: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written for 2-2_1 in C is shown in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94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uses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five static variables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 b, c, d, and 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Using these five variables; arithmetic is performed and stored in the variables.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case, we’re adding the value of b and c and the sum is stored in a. We’re also subtracting the values of a and e and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storing that result in 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E4209A-5E48-48E8-BBF5-B71FB106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89" y="1763592"/>
            <a:ext cx="3741213" cy="2454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AB1A5-07DE-47C5-BBCD-3E85E5DC25DA}"/>
              </a:ext>
            </a:extLst>
          </p:cNvPr>
          <p:cNvSpPr txBox="1"/>
          <p:nvPr/>
        </p:nvSpPr>
        <p:spPr>
          <a:xfrm>
            <a:off x="4368250" y="4218117"/>
            <a:ext cx="4576968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94. Akram_2-2_1.c executed in Linux 64-32 bit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E64B1-1610-4373-877E-8700DD00954D}"/>
              </a:ext>
            </a:extLst>
          </p:cNvPr>
          <p:cNvSpPr/>
          <p:nvPr/>
        </p:nvSpPr>
        <p:spPr>
          <a:xfrm>
            <a:off x="6666307" y="2205038"/>
            <a:ext cx="1977631" cy="102869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AC670A-86C8-45CA-9234-810E5F490B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72000" y="1671972"/>
            <a:ext cx="2094307" cy="104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E0D3F-6E1D-4C94-A053-709A281B4795}"/>
              </a:ext>
            </a:extLst>
          </p:cNvPr>
          <p:cNvSpPr/>
          <p:nvPr/>
        </p:nvSpPr>
        <p:spPr>
          <a:xfrm>
            <a:off x="6700838" y="3267676"/>
            <a:ext cx="1138237" cy="4075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2E67C-5AF0-475A-9B16-E69DB69677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76750" y="2759251"/>
            <a:ext cx="2224088" cy="712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E9A3B-AA23-4EB4-802D-219A0E67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805787E-D381-42C6-83D3-DA230063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0" y="136056"/>
            <a:ext cx="3744043" cy="4311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066F8-D095-4C47-A8B1-265C1A4A1AA0}"/>
              </a:ext>
            </a:extLst>
          </p:cNvPr>
          <p:cNvSpPr txBox="1"/>
          <p:nvPr/>
        </p:nvSpPr>
        <p:spPr>
          <a:xfrm>
            <a:off x="-328253" y="4447761"/>
            <a:ext cx="4576968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97. Akram_2-2_1.c GDB on Linux (Lines 8-9)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CDC6A-6EB9-4093-B43B-876F9DCBF148}"/>
              </a:ext>
            </a:extLst>
          </p:cNvPr>
          <p:cNvSpPr txBox="1"/>
          <p:nvPr/>
        </p:nvSpPr>
        <p:spPr>
          <a:xfrm>
            <a:off x="3884051" y="889003"/>
            <a:ext cx="4736968" cy="311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16 registers in LINUX processor and 64-bit addressing.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32-bit: the result obtained from an arithmetic operation is stored on the right operand.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64-bit: the result obtained from an arithmetic operation is stored on the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 operand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also applies to the MOV instruction.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JNE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instruction are used for </a:t>
            </a:r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if-else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Disassembly: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window shows that the code. Static variables are initialized before the program is ran and stored in memory outside of the stack.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Registers: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value that’s stored in each register.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variables are initialized on the stack with a negative offset.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Memory: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values stored in an address using </a:t>
            </a: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ENDIAN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0x555555558018 contains 0x01 0x00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0x04 0x00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0x55555555801c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</a:t>
            </a: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0x05 0x00 </a:t>
            </a:r>
            <a:r>
              <a:rPr lang="en-US" sz="10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0x04 0x00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0x555555558020 contains 0x04 0x00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</a:t>
            </a:r>
            <a:endParaRPr lang="en-US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34878D-9854-40D4-ABF9-2936BD13C5B3}"/>
              </a:ext>
            </a:extLst>
          </p:cNvPr>
          <p:cNvSpPr/>
          <p:nvPr/>
        </p:nvSpPr>
        <p:spPr>
          <a:xfrm>
            <a:off x="1337070" y="777435"/>
            <a:ext cx="2444356" cy="48462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FB6F74-5E71-42CF-BD66-3BBDF7383457}"/>
              </a:ext>
            </a:extLst>
          </p:cNvPr>
          <p:cNvSpPr/>
          <p:nvPr/>
        </p:nvSpPr>
        <p:spPr>
          <a:xfrm>
            <a:off x="88210" y="1903441"/>
            <a:ext cx="3693216" cy="48462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9FA701-49F9-4B29-9403-ABB17F1BBA14}"/>
              </a:ext>
            </a:extLst>
          </p:cNvPr>
          <p:cNvSpPr/>
          <p:nvPr/>
        </p:nvSpPr>
        <p:spPr>
          <a:xfrm>
            <a:off x="88210" y="1566863"/>
            <a:ext cx="845240" cy="3365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9129D0-5B0D-4AF1-8651-BF78A3A89605}"/>
              </a:ext>
            </a:extLst>
          </p:cNvPr>
          <p:cNvSpPr/>
          <p:nvPr/>
        </p:nvSpPr>
        <p:spPr>
          <a:xfrm>
            <a:off x="2645138" y="1955330"/>
            <a:ext cx="1161702" cy="11635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A0B80B-E321-4C80-9847-13F9A3156BE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934818" y="1262062"/>
            <a:ext cx="624430" cy="641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11BBC-ADF7-43CE-A44C-32EE3FF1338D}"/>
              </a:ext>
            </a:extLst>
          </p:cNvPr>
          <p:cNvCxnSpPr>
            <a:cxnSpLocks/>
          </p:cNvCxnSpPr>
          <p:nvPr/>
        </p:nvCxnSpPr>
        <p:spPr>
          <a:xfrm flipH="1" flipV="1">
            <a:off x="3225991" y="2071689"/>
            <a:ext cx="1207897" cy="143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336EBF-AD3A-4B64-A905-1ED03F2A8E77}"/>
              </a:ext>
            </a:extLst>
          </p:cNvPr>
          <p:cNvCxnSpPr>
            <a:cxnSpLocks/>
          </p:cNvCxnSpPr>
          <p:nvPr/>
        </p:nvCxnSpPr>
        <p:spPr>
          <a:xfrm flipH="1" flipV="1">
            <a:off x="2366963" y="889004"/>
            <a:ext cx="1581150" cy="820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D86409-9580-40B5-A085-6AB1EF96D505}"/>
              </a:ext>
            </a:extLst>
          </p:cNvPr>
          <p:cNvSpPr/>
          <p:nvPr/>
        </p:nvSpPr>
        <p:spPr>
          <a:xfrm>
            <a:off x="88210" y="2913047"/>
            <a:ext cx="1248860" cy="17305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101-EF50-43ED-924F-0E4546C4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8263C-9792-4C12-91EA-1BA9EF35B0B0}"/>
              </a:ext>
            </a:extLst>
          </p:cNvPr>
          <p:cNvSpPr txBox="1"/>
          <p:nvPr/>
        </p:nvSpPr>
        <p:spPr>
          <a:xfrm>
            <a:off x="1641442" y="1631390"/>
            <a:ext cx="5861115" cy="1351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indent="2286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although we’re running the same form of code on three different platforms, the disassembly and their debugging within their respective machines, all function in a similar manner albeit noticeable minor differences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2286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and LINUX share the most similarities compared to MIPS.</a:t>
            </a:r>
          </a:p>
        </p:txBody>
      </p:sp>
    </p:spTree>
    <p:extLst>
      <p:ext uri="{BB962C8B-B14F-4D97-AF65-F5344CB8AC3E}">
        <p14:creationId xmlns:p14="http://schemas.microsoft.com/office/powerpoint/2010/main" val="183818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170308" y="719906"/>
            <a:ext cx="8433000" cy="26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Presentation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br>
              <a:rPr lang="e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 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1387949" y="885649"/>
            <a:ext cx="3699900" cy="8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01E8-1ECE-41BE-A971-C2F7CB0428AB}"/>
              </a:ext>
            </a:extLst>
          </p:cNvPr>
          <p:cNvSpPr txBox="1"/>
          <p:nvPr/>
        </p:nvSpPr>
        <p:spPr>
          <a:xfrm>
            <a:off x="886625" y="1717849"/>
            <a:ext cx="7999306" cy="1533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this take-home test is to 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various set architectures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32-bit MIPS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(using 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MARS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x86 ISA 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(using 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VS 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32-bit compiler and debugger), </a:t>
            </a:r>
          </a:p>
          <a:p>
            <a:pPr marL="62865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x86 64-bit ISA 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(running on 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64-bit 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GCC and GDB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and contrast the generated assembly code between different architecture sets looking at syntax and various other aspects of the code. 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9B75-74FF-484F-B49E-AEC9B8E01B75}"/>
              </a:ext>
            </a:extLst>
          </p:cNvPr>
          <p:cNvSpPr txBox="1"/>
          <p:nvPr/>
        </p:nvSpPr>
        <p:spPr>
          <a:xfrm>
            <a:off x="1904214" y="721437"/>
            <a:ext cx="4572000" cy="310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MIPS on MARS:</a:t>
            </a:r>
          </a:p>
          <a:p>
            <a:pPr marL="0" marR="0" indent="45720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MIPS is an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set architecture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It’s a form of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 language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produces an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asm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I’m running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MIPS on MARS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MIPS operates using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endian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so it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stores its least significant byte (LSB) in the highest memory address.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C567F1-54EC-4C6B-B97D-9E7193178F8C}"/>
              </a:ext>
            </a:extLst>
          </p:cNvPr>
          <p:cNvSpPr txBox="1"/>
          <p:nvPr/>
        </p:nvSpPr>
        <p:spPr>
          <a:xfrm>
            <a:off x="650451" y="558508"/>
            <a:ext cx="4572000" cy="327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2-2_1.asm: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written for 2-2_1 in MIPS is shown in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uses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five static variables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 b, c, d, and 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Using these five variables; arithmetic is performed and stored in memory.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case, we’re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the value of b and c and the sum is stored in 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We’re also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subtracting the values of a and e and storing that result in 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results are stored in the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segment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1A77906F-B087-4C8E-A367-94249EE6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79" y="270119"/>
            <a:ext cx="1752405" cy="3061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B2188-4536-4083-92C1-214DEBD0E1E0}"/>
              </a:ext>
            </a:extLst>
          </p:cNvPr>
          <p:cNvSpPr txBox="1"/>
          <p:nvPr/>
        </p:nvSpPr>
        <p:spPr>
          <a:xfrm>
            <a:off x="4736969" y="3424875"/>
            <a:ext cx="4572000" cy="26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1. Akram_2-2_1.asm code</a:t>
            </a:r>
            <a:r>
              <a:rPr lang="en-US" sz="1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displayed in MARS</a:t>
            </a:r>
            <a:endParaRPr lang="en-US" sz="1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72;p15">
            <a:extLst>
              <a:ext uri="{FF2B5EF4-FFF2-40B4-BE49-F238E27FC236}">
                <a16:creationId xmlns:a16="http://schemas.microsoft.com/office/drawing/2014/main" id="{F91DF6EC-616B-44CF-A178-9500A965BA4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53FC32-0F34-4108-ADF7-5AEE9166F291}"/>
              </a:ext>
            </a:extLst>
          </p:cNvPr>
          <p:cNvCxnSpPr>
            <a:cxnSpLocks/>
          </p:cNvCxnSpPr>
          <p:nvPr/>
        </p:nvCxnSpPr>
        <p:spPr>
          <a:xfrm flipV="1">
            <a:off x="5123468" y="1004888"/>
            <a:ext cx="1420207" cy="38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DF0C1-E6DF-4204-84D6-6CA9618E677B}"/>
              </a:ext>
            </a:extLst>
          </p:cNvPr>
          <p:cNvCxnSpPr>
            <a:cxnSpLocks/>
          </p:cNvCxnSpPr>
          <p:nvPr/>
        </p:nvCxnSpPr>
        <p:spPr>
          <a:xfrm>
            <a:off x="4883083" y="2338711"/>
            <a:ext cx="1660592" cy="13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6B99E-472A-4BBD-9129-132EC45327DE}"/>
              </a:ext>
            </a:extLst>
          </p:cNvPr>
          <p:cNvCxnSpPr>
            <a:cxnSpLocks/>
          </p:cNvCxnSpPr>
          <p:nvPr/>
        </p:nvCxnSpPr>
        <p:spPr>
          <a:xfrm flipV="1">
            <a:off x="5111682" y="2933700"/>
            <a:ext cx="1431993" cy="13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1F5CB7-3EE7-4A93-97F0-AD66D8E0748D}"/>
              </a:ext>
            </a:extLst>
          </p:cNvPr>
          <p:cNvSpPr/>
          <p:nvPr/>
        </p:nvSpPr>
        <p:spPr>
          <a:xfrm>
            <a:off x="6543675" y="690562"/>
            <a:ext cx="879009" cy="77628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EA940C-21C0-458F-8922-9E703B030B0F}"/>
              </a:ext>
            </a:extLst>
          </p:cNvPr>
          <p:cNvSpPr/>
          <p:nvPr/>
        </p:nvSpPr>
        <p:spPr>
          <a:xfrm>
            <a:off x="6583464" y="2338711"/>
            <a:ext cx="1377296" cy="3330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023A3B-B042-48BF-B2DC-A21F70E3DC16}"/>
              </a:ext>
            </a:extLst>
          </p:cNvPr>
          <p:cNvSpPr/>
          <p:nvPr/>
        </p:nvSpPr>
        <p:spPr>
          <a:xfrm>
            <a:off x="6577062" y="2824392"/>
            <a:ext cx="1377296" cy="3330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1C95F-3F1D-4262-9A85-3654E979F633}"/>
              </a:ext>
            </a:extLst>
          </p:cNvPr>
          <p:cNvSpPr txBox="1"/>
          <p:nvPr/>
        </p:nvSpPr>
        <p:spPr>
          <a:xfrm>
            <a:off x="650451" y="182956"/>
            <a:ext cx="4655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MIPS on MARS: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E545A03-EF65-47FE-BE89-D5A084B9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" y="463055"/>
            <a:ext cx="4287608" cy="3462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83B50-CD6C-4820-8529-3EC42B350F9F}"/>
              </a:ext>
            </a:extLst>
          </p:cNvPr>
          <p:cNvSpPr txBox="1"/>
          <p:nvPr/>
        </p:nvSpPr>
        <p:spPr>
          <a:xfrm>
            <a:off x="-102901" y="3787602"/>
            <a:ext cx="4572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4. Akram_2-2_1.asm executed in MARS (lines 14-18)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A0139-2A84-4CBF-8257-45EC1115DE37}"/>
              </a:ext>
            </a:extLst>
          </p:cNvPr>
          <p:cNvSpPr txBox="1"/>
          <p:nvPr/>
        </p:nvSpPr>
        <p:spPr>
          <a:xfrm>
            <a:off x="4326903" y="493646"/>
            <a:ext cx="4777802" cy="418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Segment: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window shows that the code. We added and subtracted the values of the registers and stored the result into another register and an address of the data segment.</a:t>
            </a:r>
            <a:endParaRPr lang="en-US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Registers: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window shows that the:</a:t>
            </a:r>
            <a:endParaRPr lang="en-US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$s1 and $s2 are added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result is stored into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$s0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$s0 and $s4 are subtracted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result is stored into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$s3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Local variables are stored on the stack</a:t>
            </a:r>
            <a:endParaRPr lang="en-US" sz="11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Segment: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that values are stored in the address using </a:t>
            </a:r>
            <a:r>
              <a:rPr lang="en-US" sz="1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ENDIAN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After the addition of $s1 and $s2, the result $s0 is stored into the address and allotted to the variable a. Address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0x1001000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the value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0x00000005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After the subtraction of $s0 and $s4, the result $s3 is stored into the address and allotted to the variable d. Address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0x1001000c</a:t>
            </a:r>
            <a:r>
              <a:rPr lang="en-US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the value 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0x00000000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MIPS uses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 instruction 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(BNE: “branch if not equal) to implement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loops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if-else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EBCF9-2AB4-4593-8A7B-6EB41825ED0E}"/>
              </a:ext>
            </a:extLst>
          </p:cNvPr>
          <p:cNvSpPr/>
          <p:nvPr/>
        </p:nvSpPr>
        <p:spPr>
          <a:xfrm>
            <a:off x="233363" y="1096360"/>
            <a:ext cx="1804987" cy="94675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F38A1-9B68-4C6F-BA35-DB255A36A74D}"/>
              </a:ext>
            </a:extLst>
          </p:cNvPr>
          <p:cNvSpPr/>
          <p:nvPr/>
        </p:nvSpPr>
        <p:spPr>
          <a:xfrm>
            <a:off x="161925" y="2571751"/>
            <a:ext cx="3157538" cy="1046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733B88-5369-4BE9-959E-0EF8C95F04D7}"/>
              </a:ext>
            </a:extLst>
          </p:cNvPr>
          <p:cNvCxnSpPr>
            <a:cxnSpLocks/>
          </p:cNvCxnSpPr>
          <p:nvPr/>
        </p:nvCxnSpPr>
        <p:spPr>
          <a:xfrm>
            <a:off x="1256318" y="2043112"/>
            <a:ext cx="262920" cy="539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BE4FB-2E93-418A-9024-3FD06AA50900}"/>
              </a:ext>
            </a:extLst>
          </p:cNvPr>
          <p:cNvSpPr/>
          <p:nvPr/>
        </p:nvSpPr>
        <p:spPr>
          <a:xfrm>
            <a:off x="3419139" y="1514475"/>
            <a:ext cx="907764" cy="1476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A25837-23B6-4F6B-8E8F-411E2EDC820D}"/>
              </a:ext>
            </a:extLst>
          </p:cNvPr>
          <p:cNvSpPr/>
          <p:nvPr/>
        </p:nvSpPr>
        <p:spPr>
          <a:xfrm>
            <a:off x="3419139" y="1963135"/>
            <a:ext cx="948074" cy="36875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675F96-1E88-47BD-8C4C-8A98A5E71FB9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367213" y="1792130"/>
            <a:ext cx="465422" cy="35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F4FEB8-2C7C-4901-9C50-80D02FB270AA}"/>
              </a:ext>
            </a:extLst>
          </p:cNvPr>
          <p:cNvSpPr txBox="1"/>
          <p:nvPr/>
        </p:nvSpPr>
        <p:spPr>
          <a:xfrm>
            <a:off x="233363" y="32592"/>
            <a:ext cx="462438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MIPS on MARS: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E7058-561C-4386-95B5-4906D71E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36CBB-A2F0-49DF-846B-B83D958C5618}"/>
              </a:ext>
            </a:extLst>
          </p:cNvPr>
          <p:cNvSpPr txBox="1"/>
          <p:nvPr/>
        </p:nvSpPr>
        <p:spPr>
          <a:xfrm>
            <a:off x="851015" y="872727"/>
            <a:ext cx="5916498" cy="2621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X86 ISA on Windows 32-bit Compiler:</a:t>
            </a:r>
          </a:p>
          <a:p>
            <a:pPr marL="0" marR="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a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programing language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produces a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 file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I’m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on Visual Studios for the Intel X86 ISA on Windows 32-bit compiler.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compiler operates as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 endian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the least significant byte (LSB) is stored in the lowest memory address.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72895-AC23-4C0E-9528-7A54C44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27032-7E36-4BB7-A737-5DA025B9748C}"/>
              </a:ext>
            </a:extLst>
          </p:cNvPr>
          <p:cNvSpPr txBox="1"/>
          <p:nvPr/>
        </p:nvSpPr>
        <p:spPr>
          <a:xfrm>
            <a:off x="452048" y="1063370"/>
            <a:ext cx="4576712" cy="2880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2-2_1.c: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written for 2-2_1 in C is shown in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42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uses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five static variables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 b, c, d, and 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Using these five variables; arithmetic is performed and stored in the variables.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case, we’re adding the value of b and c and the sum is stored in a. We’re also subtracting the values of a and e and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storing that result in 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A46EB3-C245-4230-9731-9C8D5871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24" y="1833514"/>
            <a:ext cx="3862607" cy="2371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9803C-22B7-48C6-B120-4F3F5CFB7B87}"/>
              </a:ext>
            </a:extLst>
          </p:cNvPr>
          <p:cNvSpPr txBox="1"/>
          <p:nvPr/>
        </p:nvSpPr>
        <p:spPr>
          <a:xfrm>
            <a:off x="4372899" y="4204809"/>
            <a:ext cx="4576968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42. Akram_2-2_1.c executed in VS Win-32 bit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38B3F-BFCE-434D-B79F-A057C5EF5C1B}"/>
              </a:ext>
            </a:extLst>
          </p:cNvPr>
          <p:cNvSpPr/>
          <p:nvPr/>
        </p:nvSpPr>
        <p:spPr>
          <a:xfrm>
            <a:off x="6472237" y="2471739"/>
            <a:ext cx="1619251" cy="97154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A4F06-4ACE-40A4-9AFE-EA3B18F7C791}"/>
              </a:ext>
            </a:extLst>
          </p:cNvPr>
          <p:cNvCxnSpPr>
            <a:cxnSpLocks/>
          </p:cNvCxnSpPr>
          <p:nvPr/>
        </p:nvCxnSpPr>
        <p:spPr>
          <a:xfrm>
            <a:off x="4818668" y="1890567"/>
            <a:ext cx="1582132" cy="68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9BC0-F0F6-41C5-8345-8D786EDFCB0C}"/>
              </a:ext>
            </a:extLst>
          </p:cNvPr>
          <p:cNvSpPr/>
          <p:nvPr/>
        </p:nvSpPr>
        <p:spPr>
          <a:xfrm>
            <a:off x="6432174" y="3538537"/>
            <a:ext cx="1064002" cy="34551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EA70B-4C49-4D05-884C-F78071CBA4D0}"/>
              </a:ext>
            </a:extLst>
          </p:cNvPr>
          <p:cNvCxnSpPr>
            <a:cxnSpLocks/>
          </p:cNvCxnSpPr>
          <p:nvPr/>
        </p:nvCxnSpPr>
        <p:spPr>
          <a:xfrm>
            <a:off x="4657666" y="3066738"/>
            <a:ext cx="1685984" cy="640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52E8F3-EBE3-422A-9E55-84C11D79C78C}"/>
              </a:ext>
            </a:extLst>
          </p:cNvPr>
          <p:cNvSpPr txBox="1"/>
          <p:nvPr/>
        </p:nvSpPr>
        <p:spPr>
          <a:xfrm>
            <a:off x="564356" y="557365"/>
            <a:ext cx="457676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X86 ISA on Windows 32-bit Compiler:</a:t>
            </a:r>
          </a:p>
        </p:txBody>
      </p:sp>
    </p:spTree>
    <p:extLst>
      <p:ext uri="{BB962C8B-B14F-4D97-AF65-F5344CB8AC3E}">
        <p14:creationId xmlns:p14="http://schemas.microsoft.com/office/powerpoint/2010/main" val="163169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E6F8D-2376-4B3D-9BCC-2047127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E77203C7-54CA-4C8E-B3AD-F30E3C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359"/>
            <a:ext cx="5995988" cy="3310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782DC-DCF4-4FD8-AAD4-B63FA15C6129}"/>
              </a:ext>
            </a:extLst>
          </p:cNvPr>
          <p:cNvSpPr txBox="1"/>
          <p:nvPr/>
        </p:nvSpPr>
        <p:spPr>
          <a:xfrm>
            <a:off x="407365" y="4070866"/>
            <a:ext cx="4576712" cy="25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44: Debugger on Visual Studios (Lines 8-9)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39888-6CA4-440A-9B82-D7687DADDA39}"/>
              </a:ext>
            </a:extLst>
          </p:cNvPr>
          <p:cNvSpPr txBox="1"/>
          <p:nvPr/>
        </p:nvSpPr>
        <p:spPr>
          <a:xfrm>
            <a:off x="5938150" y="773693"/>
            <a:ext cx="3197132" cy="287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8 registers in INTEL, unlike MIPS’ 32.</a:t>
            </a:r>
            <a:endParaRPr lang="en-US" sz="9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Disassembly: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window shows that the code. Static variables are initialized before the program is ran and stored in memory outside of the stack.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Registers: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the value that’s stored in each register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Local variables are stored on the stack with an offset from Base Pointer Register.</a:t>
            </a:r>
            <a:endParaRPr lang="en-US" sz="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Memory: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emory window 1: displays the values around the stack pointer. 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call memory location directly, unlike MIPS.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window 2: displays variable </a:t>
            </a:r>
            <a:r>
              <a:rPr lang="en-US" sz="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stored in address: </a:t>
            </a:r>
            <a:r>
              <a:rPr lang="en-US" sz="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0x00A3A00C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now containing the value: </a:t>
            </a:r>
            <a:r>
              <a:rPr lang="en-US" sz="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00 00 00 00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using</a:t>
            </a:r>
            <a:r>
              <a:rPr lang="en-US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 ENDIAN</a:t>
            </a:r>
            <a:r>
              <a:rPr lang="en-US" sz="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uses “</a:t>
            </a:r>
            <a:r>
              <a:rPr lang="en-US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JNE</a:t>
            </a:r>
            <a:r>
              <a:rPr lang="en-US" sz="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(jump 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equal) to implement </a:t>
            </a:r>
            <a:r>
              <a:rPr lang="en-US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loops</a:t>
            </a:r>
            <a:r>
              <a:rPr lang="en-US" sz="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if-else </a:t>
            </a:r>
            <a:r>
              <a:rPr lang="en-US" sz="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52B29-0E6A-421B-A99C-F7E1A9FE3B5F}"/>
              </a:ext>
            </a:extLst>
          </p:cNvPr>
          <p:cNvSpPr txBox="1"/>
          <p:nvPr/>
        </p:nvSpPr>
        <p:spPr>
          <a:xfrm>
            <a:off x="625464" y="323500"/>
            <a:ext cx="457676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X86 ISA on Windows 32-bit Compiler: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56D8B-DE1E-4FF3-80EE-2018EE6746BC}"/>
              </a:ext>
            </a:extLst>
          </p:cNvPr>
          <p:cNvSpPr/>
          <p:nvPr/>
        </p:nvSpPr>
        <p:spPr>
          <a:xfrm>
            <a:off x="5056970" y="2695575"/>
            <a:ext cx="315130" cy="7143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50886-2B99-40F8-AC96-16CF2FE70F91}"/>
              </a:ext>
            </a:extLst>
          </p:cNvPr>
          <p:cNvSpPr/>
          <p:nvPr/>
        </p:nvSpPr>
        <p:spPr>
          <a:xfrm>
            <a:off x="2256619" y="2252663"/>
            <a:ext cx="1048555" cy="20478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91268-4568-442B-BEE8-644FA7F06283}"/>
              </a:ext>
            </a:extLst>
          </p:cNvPr>
          <p:cNvSpPr/>
          <p:nvPr/>
        </p:nvSpPr>
        <p:spPr>
          <a:xfrm>
            <a:off x="2256619" y="2504510"/>
            <a:ext cx="1048555" cy="672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4FDEA4-E3EB-4DD6-828E-49FF541BA490}"/>
              </a:ext>
            </a:extLst>
          </p:cNvPr>
          <p:cNvCxnSpPr>
            <a:cxnSpLocks/>
          </p:cNvCxnSpPr>
          <p:nvPr/>
        </p:nvCxnSpPr>
        <p:spPr>
          <a:xfrm>
            <a:off x="3305174" y="2527757"/>
            <a:ext cx="1751796" cy="203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E6CD005-88CB-4B5A-BD56-ABD31022B66B}"/>
              </a:ext>
            </a:extLst>
          </p:cNvPr>
          <p:cNvSpPr/>
          <p:nvPr/>
        </p:nvSpPr>
        <p:spPr>
          <a:xfrm>
            <a:off x="5056971" y="885544"/>
            <a:ext cx="881868" cy="7143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77B91E-3227-4C3D-896C-C801213557B6}"/>
              </a:ext>
            </a:extLst>
          </p:cNvPr>
          <p:cNvCxnSpPr>
            <a:cxnSpLocks/>
          </p:cNvCxnSpPr>
          <p:nvPr/>
        </p:nvCxnSpPr>
        <p:spPr>
          <a:xfrm flipH="1">
            <a:off x="2190750" y="926025"/>
            <a:ext cx="2862263" cy="134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A9DA33-FA5B-4B11-926B-676BBA866B7F}"/>
              </a:ext>
            </a:extLst>
          </p:cNvPr>
          <p:cNvSpPr/>
          <p:nvPr/>
        </p:nvSpPr>
        <p:spPr>
          <a:xfrm>
            <a:off x="8718" y="3510445"/>
            <a:ext cx="3844145" cy="20478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574E1-A30B-4419-9A6B-216C1D8F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13F23-2FE0-44E4-BDFD-928D04861536}"/>
              </a:ext>
            </a:extLst>
          </p:cNvPr>
          <p:cNvSpPr txBox="1"/>
          <p:nvPr/>
        </p:nvSpPr>
        <p:spPr>
          <a:xfrm>
            <a:off x="1529499" y="857948"/>
            <a:ext cx="5980964" cy="2621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X86 ISA on Linux 64-bit </a:t>
            </a:r>
            <a:r>
              <a:rPr lang="en-US" sz="24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a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programing language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produces a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 file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I’m running C on Linux for its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Intel X86 ISA on Linux 64-bit compiler. </a:t>
            </a:r>
          </a:p>
          <a:p>
            <a:pPr marL="0" marR="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compiler operates as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 endian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the least significant byte (LSB) is stored in the lowest memory address.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7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1206</Words>
  <Application>Microsoft Office PowerPoint</Application>
  <PresentationFormat>On-screen Show (16:9)</PresentationFormat>
  <Paragraphs>86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Tw Cen MT</vt:lpstr>
      <vt:lpstr>Circuit</vt:lpstr>
      <vt:lpstr>Take Home Test 1 Instruction Set Architecture Comparison   Ismail Akram  11/17/2021 CSC 34200-G &amp; CSC34300-DE  </vt:lpstr>
      <vt:lpstr>Objective: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 Thank you! 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Test 1 Instruction Set Architecture Comparison   Ismail Akram  11/17/2021 CSC 34200-G &amp; CSC34300-DE</dc:title>
  <dc:creator>Izzy A</dc:creator>
  <cp:lastModifiedBy>iakram000@citymail.cuny.edu</cp:lastModifiedBy>
  <cp:revision>1</cp:revision>
  <dcterms:modified xsi:type="dcterms:W3CDTF">2021-11-17T15:14:35Z</dcterms:modified>
</cp:coreProperties>
</file>