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8"/>
  </p:notesMasterIdLst>
  <p:sldIdLst>
    <p:sldId id="256" r:id="rId2"/>
    <p:sldId id="257" r:id="rId3"/>
    <p:sldId id="258" r:id="rId4"/>
    <p:sldId id="287" r:id="rId5"/>
    <p:sldId id="259" r:id="rId6"/>
    <p:sldId id="260" r:id="rId7"/>
    <p:sldId id="261" r:id="rId8"/>
    <p:sldId id="284" r:id="rId9"/>
    <p:sldId id="285" r:id="rId10"/>
    <p:sldId id="322" r:id="rId11"/>
    <p:sldId id="262" r:id="rId12"/>
    <p:sldId id="263" r:id="rId13"/>
    <p:sldId id="264" r:id="rId14"/>
    <p:sldId id="290" r:id="rId15"/>
    <p:sldId id="289" r:id="rId16"/>
    <p:sldId id="306" r:id="rId17"/>
    <p:sldId id="321" r:id="rId18"/>
    <p:sldId id="301" r:id="rId19"/>
    <p:sldId id="302" r:id="rId20"/>
    <p:sldId id="303" r:id="rId21"/>
    <p:sldId id="304" r:id="rId22"/>
    <p:sldId id="309" r:id="rId23"/>
    <p:sldId id="310" r:id="rId24"/>
    <p:sldId id="311" r:id="rId25"/>
    <p:sldId id="312" r:id="rId26"/>
    <p:sldId id="313" r:id="rId27"/>
    <p:sldId id="308" r:id="rId28"/>
    <p:sldId id="305" r:id="rId29"/>
    <p:sldId id="324" r:id="rId30"/>
    <p:sldId id="323" r:id="rId31"/>
    <p:sldId id="288" r:id="rId32"/>
    <p:sldId id="299" r:id="rId33"/>
    <p:sldId id="307" r:id="rId34"/>
    <p:sldId id="265" r:id="rId35"/>
    <p:sldId id="325" r:id="rId36"/>
    <p:sldId id="326" r:id="rId37"/>
    <p:sldId id="328" r:id="rId38"/>
    <p:sldId id="327" r:id="rId39"/>
    <p:sldId id="338" r:id="rId40"/>
    <p:sldId id="329" r:id="rId41"/>
    <p:sldId id="330" r:id="rId42"/>
    <p:sldId id="333" r:id="rId43"/>
    <p:sldId id="331" r:id="rId44"/>
    <p:sldId id="332" r:id="rId45"/>
    <p:sldId id="334" r:id="rId46"/>
    <p:sldId id="335" r:id="rId47"/>
    <p:sldId id="336" r:id="rId48"/>
    <p:sldId id="337" r:id="rId49"/>
    <p:sldId id="286" r:id="rId50"/>
    <p:sldId id="315" r:id="rId51"/>
    <p:sldId id="316" r:id="rId52"/>
    <p:sldId id="317" r:id="rId53"/>
    <p:sldId id="318" r:id="rId54"/>
    <p:sldId id="319" r:id="rId55"/>
    <p:sldId id="320" r:id="rId56"/>
    <p:sldId id="279" r:id="rId57"/>
  </p:sldIdLst>
  <p:sldSz cx="9144000" cy="5143500" type="screen16x9"/>
  <p:notesSz cx="6858000" cy="9144000"/>
  <p:embeddedFontLst>
    <p:embeddedFont>
      <p:font typeface="Raleway ExtraBold" panose="020B0604020202020204" charset="0"/>
      <p:bold r:id="rId59"/>
      <p:boldItalic r:id="rId60"/>
    </p:embeddedFont>
    <p:embeddedFont>
      <p:font typeface="Raleway" panose="020B0604020202020204" charset="0"/>
      <p:regular r:id="rId61"/>
      <p:bold r:id="rId62"/>
      <p:italic r:id="rId63"/>
      <p:boldItalic r:id="rId64"/>
    </p:embeddedFont>
    <p:embeddedFont>
      <p:font typeface="Agency FB" panose="020B0503020202020204" pitchFamily="34" charset="0"/>
      <p:regular r:id="rId65"/>
      <p:bold r:id="rId66"/>
    </p:embeddedFont>
    <p:embeddedFont>
      <p:font typeface="Raleway Light" panose="020B0604020202020204" charset="0"/>
      <p:regular r:id="rId67"/>
      <p:bold r:id="rId68"/>
      <p:italic r:id="rId69"/>
      <p:boldItalic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600"/>
    <a:srgbClr val="FFDD89"/>
    <a:srgbClr val="858585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6B829F-6CF6-4D41-876E-CC7A90F0A2E8}">
  <a:tblStyle styleId="{0F6B829F-6CF6-4D41-876E-CC7A90F0A2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 snapToGrid="0">
      <p:cViewPr varScale="1">
        <p:scale>
          <a:sx n="55" d="100"/>
          <a:sy n="55" d="100"/>
        </p:scale>
        <p:origin x="9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5.fntdata"/><Relationship Id="rId6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8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69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7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220FAD-8C6D-4616-A0D3-76C31EE96EC2}" type="doc">
      <dgm:prSet loTypeId="urn:microsoft.com/office/officeart/2005/8/layout/vList5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F5A8E56-C591-4709-9870-5C259C0223D5}">
      <dgm:prSet phldrT="[Text]"/>
      <dgm:spPr>
        <a:solidFill>
          <a:srgbClr val="FFB600"/>
        </a:solidFill>
      </dgm:spPr>
      <dgm:t>
        <a:bodyPr/>
        <a:lstStyle/>
        <a:p>
          <a:r>
            <a:rPr lang="en-US" b="1" dirty="0" smtClean="0">
              <a:latin typeface="Raleway" panose="020B0604020202020204" charset="0"/>
            </a:rPr>
            <a:t>DROP</a:t>
          </a:r>
          <a:endParaRPr lang="en-US" b="1" dirty="0">
            <a:latin typeface="Raleway" panose="020B0604020202020204" charset="0"/>
          </a:endParaRPr>
        </a:p>
      </dgm:t>
    </dgm:pt>
    <dgm:pt modelId="{95F0799A-E447-41E7-BCEB-9E37CAC5313E}" type="parTrans" cxnId="{72EB637D-377D-41B8-8E1D-E93941E70600}">
      <dgm:prSet/>
      <dgm:spPr/>
      <dgm:t>
        <a:bodyPr/>
        <a:lstStyle/>
        <a:p>
          <a:endParaRPr lang="en-US">
            <a:latin typeface="Raleway" panose="020B0604020202020204" charset="0"/>
          </a:endParaRPr>
        </a:p>
      </dgm:t>
    </dgm:pt>
    <dgm:pt modelId="{BE5E6E23-5797-4A9D-BF3B-7343CF1B9627}" type="sibTrans" cxnId="{72EB637D-377D-41B8-8E1D-E93941E70600}">
      <dgm:prSet/>
      <dgm:spPr/>
      <dgm:t>
        <a:bodyPr/>
        <a:lstStyle/>
        <a:p>
          <a:endParaRPr lang="en-US">
            <a:latin typeface="Raleway" panose="020B0604020202020204" charset="0"/>
          </a:endParaRPr>
        </a:p>
      </dgm:t>
    </dgm:pt>
    <dgm:pt modelId="{D043238C-249F-44E1-98A6-D7CE8F33A448}">
      <dgm:prSet phldrT="[Text]"/>
      <dgm:spPr>
        <a:solidFill>
          <a:srgbClr val="FFDD89">
            <a:alpha val="90000"/>
          </a:srgbClr>
        </a:solidFill>
        <a:ln>
          <a:solidFill>
            <a:srgbClr val="FFB600">
              <a:alpha val="90000"/>
            </a:srgbClr>
          </a:solidFill>
        </a:ln>
      </dgm:spPr>
      <dgm:t>
        <a:bodyPr/>
        <a:lstStyle/>
        <a:p>
          <a:r>
            <a:rPr lang="en-US" dirty="0" smtClean="0">
              <a:latin typeface="Raleway" panose="020B0604020202020204" charset="0"/>
            </a:rPr>
            <a:t>Type</a:t>
          </a:r>
          <a:endParaRPr lang="en-US" dirty="0">
            <a:latin typeface="Raleway" panose="020B0604020202020204" charset="0"/>
          </a:endParaRPr>
        </a:p>
      </dgm:t>
    </dgm:pt>
    <dgm:pt modelId="{5C1AF236-4F6B-4527-A433-BFEE5AA86946}" type="parTrans" cxnId="{E70A527D-1793-4EE2-AB57-50EBE775A782}">
      <dgm:prSet/>
      <dgm:spPr/>
      <dgm:t>
        <a:bodyPr/>
        <a:lstStyle/>
        <a:p>
          <a:endParaRPr lang="en-US">
            <a:latin typeface="Raleway" panose="020B0604020202020204" charset="0"/>
          </a:endParaRPr>
        </a:p>
      </dgm:t>
    </dgm:pt>
    <dgm:pt modelId="{F57EFFAF-9736-4802-8E95-932DAB5FAEEC}" type="sibTrans" cxnId="{E70A527D-1793-4EE2-AB57-50EBE775A782}">
      <dgm:prSet/>
      <dgm:spPr/>
      <dgm:t>
        <a:bodyPr/>
        <a:lstStyle/>
        <a:p>
          <a:endParaRPr lang="en-US">
            <a:latin typeface="Raleway" panose="020B0604020202020204" charset="0"/>
          </a:endParaRPr>
        </a:p>
      </dgm:t>
    </dgm:pt>
    <dgm:pt modelId="{DAC46EE8-58D0-454B-B080-6F4FD0DB09A7}">
      <dgm:prSet phldrT="[Text]"/>
      <dgm:spPr>
        <a:solidFill>
          <a:srgbClr val="FFDD89">
            <a:alpha val="90000"/>
          </a:srgbClr>
        </a:solidFill>
        <a:ln>
          <a:solidFill>
            <a:srgbClr val="FFB600">
              <a:alpha val="90000"/>
            </a:srgbClr>
          </a:solidFill>
        </a:ln>
      </dgm:spPr>
      <dgm:t>
        <a:bodyPr/>
        <a:lstStyle/>
        <a:p>
          <a:r>
            <a:rPr lang="en-US" dirty="0" smtClean="0">
              <a:latin typeface="Raleway" panose="020B0604020202020204" charset="0"/>
            </a:rPr>
            <a:t>Index , Trigger</a:t>
          </a:r>
          <a:endParaRPr lang="en-US" dirty="0">
            <a:latin typeface="Raleway" panose="020B0604020202020204" charset="0"/>
          </a:endParaRPr>
        </a:p>
      </dgm:t>
    </dgm:pt>
    <dgm:pt modelId="{B78F5463-09CD-4324-A2CA-9B658BADF333}" type="parTrans" cxnId="{34878CED-B1C2-43FC-B117-DA3765001FF6}">
      <dgm:prSet/>
      <dgm:spPr/>
      <dgm:t>
        <a:bodyPr/>
        <a:lstStyle/>
        <a:p>
          <a:endParaRPr lang="en-US">
            <a:latin typeface="Raleway" panose="020B0604020202020204" charset="0"/>
          </a:endParaRPr>
        </a:p>
      </dgm:t>
    </dgm:pt>
    <dgm:pt modelId="{228A36B8-CF9E-44FA-98AC-3866913F1B28}" type="sibTrans" cxnId="{34878CED-B1C2-43FC-B117-DA3765001FF6}">
      <dgm:prSet/>
      <dgm:spPr/>
      <dgm:t>
        <a:bodyPr/>
        <a:lstStyle/>
        <a:p>
          <a:endParaRPr lang="en-US">
            <a:latin typeface="Raleway" panose="020B0604020202020204" charset="0"/>
          </a:endParaRPr>
        </a:p>
      </dgm:t>
    </dgm:pt>
    <dgm:pt modelId="{46F3406D-91CB-45E8-A06E-7FF8CCB3B5CC}">
      <dgm:prSet phldrT="[Text]"/>
      <dgm:spPr>
        <a:solidFill>
          <a:srgbClr val="FFB600"/>
        </a:solidFill>
      </dgm:spPr>
      <dgm:t>
        <a:bodyPr/>
        <a:lstStyle/>
        <a:p>
          <a:r>
            <a:rPr lang="en-US" b="1" dirty="0" smtClean="0">
              <a:latin typeface="Raleway" panose="020B0604020202020204" charset="0"/>
            </a:rPr>
            <a:t>CREATE</a:t>
          </a:r>
          <a:endParaRPr lang="en-US" b="1" dirty="0">
            <a:latin typeface="Raleway" panose="020B0604020202020204" charset="0"/>
          </a:endParaRPr>
        </a:p>
      </dgm:t>
    </dgm:pt>
    <dgm:pt modelId="{32428A4F-A262-4B4B-B3D5-0A0F78FDB826}" type="parTrans" cxnId="{076ABAA4-2773-4EE6-A50E-7F772ACF2D48}">
      <dgm:prSet/>
      <dgm:spPr/>
      <dgm:t>
        <a:bodyPr/>
        <a:lstStyle/>
        <a:p>
          <a:endParaRPr lang="en-US">
            <a:latin typeface="Raleway" panose="020B0604020202020204" charset="0"/>
          </a:endParaRPr>
        </a:p>
      </dgm:t>
    </dgm:pt>
    <dgm:pt modelId="{2A96E349-9B72-4728-A55A-676293084BA0}" type="sibTrans" cxnId="{076ABAA4-2773-4EE6-A50E-7F772ACF2D48}">
      <dgm:prSet/>
      <dgm:spPr/>
      <dgm:t>
        <a:bodyPr/>
        <a:lstStyle/>
        <a:p>
          <a:endParaRPr lang="en-US">
            <a:latin typeface="Raleway" panose="020B0604020202020204" charset="0"/>
          </a:endParaRPr>
        </a:p>
      </dgm:t>
    </dgm:pt>
    <dgm:pt modelId="{611DFB42-0860-4DFC-ACC4-DEF219A8F062}">
      <dgm:prSet phldrT="[Text]"/>
      <dgm:spPr>
        <a:solidFill>
          <a:srgbClr val="FFDD89">
            <a:alpha val="90000"/>
          </a:srgbClr>
        </a:solidFill>
        <a:ln>
          <a:solidFill>
            <a:srgbClr val="FFB600">
              <a:alpha val="90000"/>
            </a:srgbClr>
          </a:solidFill>
        </a:ln>
      </dgm:spPr>
      <dgm:t>
        <a:bodyPr/>
        <a:lstStyle/>
        <a:p>
          <a:r>
            <a:rPr lang="en-US" dirty="0" smtClean="0">
              <a:latin typeface="Raleway" panose="020B0604020202020204" charset="0"/>
            </a:rPr>
            <a:t>Type</a:t>
          </a:r>
          <a:endParaRPr lang="en-US" dirty="0">
            <a:latin typeface="Raleway" panose="020B0604020202020204" charset="0"/>
          </a:endParaRPr>
        </a:p>
      </dgm:t>
    </dgm:pt>
    <dgm:pt modelId="{AB354C66-E400-4AD6-B989-D0CBDED202C6}" type="parTrans" cxnId="{57B021E3-BB0C-4717-9265-2F8EE4F43A07}">
      <dgm:prSet/>
      <dgm:spPr/>
      <dgm:t>
        <a:bodyPr/>
        <a:lstStyle/>
        <a:p>
          <a:endParaRPr lang="en-US">
            <a:latin typeface="Raleway" panose="020B0604020202020204" charset="0"/>
          </a:endParaRPr>
        </a:p>
      </dgm:t>
    </dgm:pt>
    <dgm:pt modelId="{BEDD9927-0E6A-4210-9F66-F5C59045F0A2}" type="sibTrans" cxnId="{57B021E3-BB0C-4717-9265-2F8EE4F43A07}">
      <dgm:prSet/>
      <dgm:spPr/>
      <dgm:t>
        <a:bodyPr/>
        <a:lstStyle/>
        <a:p>
          <a:endParaRPr lang="en-US">
            <a:latin typeface="Raleway" panose="020B0604020202020204" charset="0"/>
          </a:endParaRPr>
        </a:p>
      </dgm:t>
    </dgm:pt>
    <dgm:pt modelId="{0C932C1C-D712-4979-89FA-E6BFBBDC5414}">
      <dgm:prSet phldrT="[Text]"/>
      <dgm:spPr>
        <a:solidFill>
          <a:srgbClr val="FFB600"/>
        </a:solidFill>
      </dgm:spPr>
      <dgm:t>
        <a:bodyPr/>
        <a:lstStyle/>
        <a:p>
          <a:r>
            <a:rPr lang="en-US" b="1" dirty="0" smtClean="0">
              <a:latin typeface="Raleway" panose="020B0604020202020204" charset="0"/>
            </a:rPr>
            <a:t>ALTER</a:t>
          </a:r>
          <a:endParaRPr lang="en-US" b="1" dirty="0">
            <a:latin typeface="Raleway" panose="020B0604020202020204" charset="0"/>
          </a:endParaRPr>
        </a:p>
      </dgm:t>
    </dgm:pt>
    <dgm:pt modelId="{F4BFA38B-C5CC-423E-A82E-B76DA25DF11B}" type="parTrans" cxnId="{5DAE655B-8168-4C34-85E3-7D9ABEAA195F}">
      <dgm:prSet/>
      <dgm:spPr/>
      <dgm:t>
        <a:bodyPr/>
        <a:lstStyle/>
        <a:p>
          <a:endParaRPr lang="en-US">
            <a:latin typeface="Raleway" panose="020B0604020202020204" charset="0"/>
          </a:endParaRPr>
        </a:p>
      </dgm:t>
    </dgm:pt>
    <dgm:pt modelId="{BA6E80AA-38FB-4536-B827-006CAE63074E}" type="sibTrans" cxnId="{5DAE655B-8168-4C34-85E3-7D9ABEAA195F}">
      <dgm:prSet/>
      <dgm:spPr/>
      <dgm:t>
        <a:bodyPr/>
        <a:lstStyle/>
        <a:p>
          <a:endParaRPr lang="en-US">
            <a:latin typeface="Raleway" panose="020B0604020202020204" charset="0"/>
          </a:endParaRPr>
        </a:p>
      </dgm:t>
    </dgm:pt>
    <dgm:pt modelId="{DEE0A4CD-6B85-404C-BB9E-B01B2A730375}">
      <dgm:prSet phldrT="[Text]"/>
      <dgm:spPr>
        <a:solidFill>
          <a:srgbClr val="FFDD89">
            <a:alpha val="90000"/>
          </a:srgbClr>
        </a:solidFill>
        <a:ln>
          <a:solidFill>
            <a:srgbClr val="FFB600">
              <a:alpha val="90000"/>
            </a:srgbClr>
          </a:solidFill>
        </a:ln>
      </dgm:spPr>
      <dgm:t>
        <a:bodyPr/>
        <a:lstStyle/>
        <a:p>
          <a:r>
            <a:rPr lang="en-US" dirty="0" smtClean="0">
              <a:latin typeface="Raleway" panose="020B0604020202020204" charset="0"/>
            </a:rPr>
            <a:t>Type</a:t>
          </a:r>
          <a:endParaRPr lang="en-US" dirty="0">
            <a:latin typeface="Raleway" panose="020B0604020202020204" charset="0"/>
          </a:endParaRPr>
        </a:p>
      </dgm:t>
    </dgm:pt>
    <dgm:pt modelId="{F8FB3402-4625-4AE8-8CF8-B403A16DD3E1}" type="parTrans" cxnId="{B50CB9E1-AA2A-4E9D-99AA-99CADA4A9810}">
      <dgm:prSet/>
      <dgm:spPr/>
      <dgm:t>
        <a:bodyPr/>
        <a:lstStyle/>
        <a:p>
          <a:endParaRPr lang="en-US">
            <a:latin typeface="Raleway" panose="020B0604020202020204" charset="0"/>
          </a:endParaRPr>
        </a:p>
      </dgm:t>
    </dgm:pt>
    <dgm:pt modelId="{8B694C5B-CAC8-4020-82C2-0C4CC640EDF0}" type="sibTrans" cxnId="{B50CB9E1-AA2A-4E9D-99AA-99CADA4A9810}">
      <dgm:prSet/>
      <dgm:spPr/>
      <dgm:t>
        <a:bodyPr/>
        <a:lstStyle/>
        <a:p>
          <a:endParaRPr lang="en-US">
            <a:latin typeface="Raleway" panose="020B0604020202020204" charset="0"/>
          </a:endParaRPr>
        </a:p>
      </dgm:t>
    </dgm:pt>
    <dgm:pt modelId="{32FBE2D5-C735-4B6B-A442-B9503D38E41C}">
      <dgm:prSet phldrT="[Text]"/>
      <dgm:spPr>
        <a:solidFill>
          <a:srgbClr val="FFDD89">
            <a:alpha val="90000"/>
          </a:srgbClr>
        </a:solidFill>
        <a:ln>
          <a:solidFill>
            <a:srgbClr val="FFB600">
              <a:alpha val="90000"/>
            </a:srgbClr>
          </a:solidFill>
        </a:ln>
      </dgm:spPr>
      <dgm:t>
        <a:bodyPr/>
        <a:lstStyle/>
        <a:p>
          <a:r>
            <a:rPr lang="en-US" dirty="0" smtClean="0">
              <a:latin typeface="Raleway" panose="020B0604020202020204" charset="0"/>
            </a:rPr>
            <a:t>Keyspace , Table</a:t>
          </a:r>
          <a:endParaRPr lang="en-US" dirty="0">
            <a:latin typeface="Raleway" panose="020B0604020202020204" charset="0"/>
          </a:endParaRPr>
        </a:p>
      </dgm:t>
    </dgm:pt>
    <dgm:pt modelId="{283FB21D-4D6C-4F29-B579-593AEF2DAF8F}" type="parTrans" cxnId="{BCA8DF38-04CC-4C10-B194-4ADFE42BEA7E}">
      <dgm:prSet/>
      <dgm:spPr/>
      <dgm:t>
        <a:bodyPr/>
        <a:lstStyle/>
        <a:p>
          <a:endParaRPr lang="en-US">
            <a:latin typeface="Raleway" panose="020B0604020202020204" charset="0"/>
          </a:endParaRPr>
        </a:p>
      </dgm:t>
    </dgm:pt>
    <dgm:pt modelId="{7B2FC039-D434-4904-9EE4-E175C58E4508}" type="sibTrans" cxnId="{BCA8DF38-04CC-4C10-B194-4ADFE42BEA7E}">
      <dgm:prSet/>
      <dgm:spPr/>
      <dgm:t>
        <a:bodyPr/>
        <a:lstStyle/>
        <a:p>
          <a:endParaRPr lang="en-US">
            <a:latin typeface="Raleway" panose="020B0604020202020204" charset="0"/>
          </a:endParaRPr>
        </a:p>
      </dgm:t>
    </dgm:pt>
    <dgm:pt modelId="{2CB304D4-FB88-4583-9783-64D5041FD1AF}">
      <dgm:prSet/>
      <dgm:spPr>
        <a:solidFill>
          <a:srgbClr val="FFDD89">
            <a:alpha val="90000"/>
          </a:srgbClr>
        </a:solidFill>
        <a:ln>
          <a:solidFill>
            <a:srgbClr val="FFB600">
              <a:alpha val="90000"/>
            </a:srgbClr>
          </a:solidFill>
        </a:ln>
      </dgm:spPr>
      <dgm:t>
        <a:bodyPr/>
        <a:lstStyle/>
        <a:p>
          <a:r>
            <a:rPr lang="en-US" smtClean="0">
              <a:latin typeface="Raleway" panose="020B0604020202020204" charset="0"/>
            </a:rPr>
            <a:t>Keyspace , Table</a:t>
          </a:r>
          <a:endParaRPr lang="en-US" dirty="0">
            <a:latin typeface="Raleway" panose="020B0604020202020204" charset="0"/>
          </a:endParaRPr>
        </a:p>
      </dgm:t>
    </dgm:pt>
    <dgm:pt modelId="{044D738A-1B12-4731-A4FF-A9CABA248506}" type="parTrans" cxnId="{9495D61A-514D-4338-AE74-F2D9DD9B2BB1}">
      <dgm:prSet/>
      <dgm:spPr/>
      <dgm:t>
        <a:bodyPr/>
        <a:lstStyle/>
        <a:p>
          <a:endParaRPr lang="en-US">
            <a:latin typeface="Raleway" panose="020B0604020202020204" charset="0"/>
          </a:endParaRPr>
        </a:p>
      </dgm:t>
    </dgm:pt>
    <dgm:pt modelId="{A805FD60-3BE4-44E1-96F3-037C3C6198A9}" type="sibTrans" cxnId="{9495D61A-514D-4338-AE74-F2D9DD9B2BB1}">
      <dgm:prSet/>
      <dgm:spPr/>
      <dgm:t>
        <a:bodyPr/>
        <a:lstStyle/>
        <a:p>
          <a:endParaRPr lang="en-US">
            <a:latin typeface="Raleway" panose="020B0604020202020204" charset="0"/>
          </a:endParaRPr>
        </a:p>
      </dgm:t>
    </dgm:pt>
    <dgm:pt modelId="{7E057FFE-27F5-45F7-8F39-36D480407458}">
      <dgm:prSet/>
      <dgm:spPr>
        <a:solidFill>
          <a:srgbClr val="FFDD89">
            <a:alpha val="90000"/>
          </a:srgbClr>
        </a:solidFill>
        <a:ln>
          <a:solidFill>
            <a:srgbClr val="FFB600">
              <a:alpha val="90000"/>
            </a:srgbClr>
          </a:solidFill>
        </a:ln>
      </dgm:spPr>
      <dgm:t>
        <a:bodyPr/>
        <a:lstStyle/>
        <a:p>
          <a:r>
            <a:rPr lang="en-US" dirty="0" smtClean="0">
              <a:latin typeface="Raleway" panose="020B0604020202020204" charset="0"/>
            </a:rPr>
            <a:t>Index , Trigger</a:t>
          </a:r>
          <a:endParaRPr lang="en-US" dirty="0">
            <a:latin typeface="Raleway" panose="020B0604020202020204" charset="0"/>
          </a:endParaRPr>
        </a:p>
      </dgm:t>
    </dgm:pt>
    <dgm:pt modelId="{5F02553C-C81E-4725-B9DE-9D077D1C5628}" type="parTrans" cxnId="{C8F9E1A9-8B0D-48ED-8BF2-CEFFDAF45498}">
      <dgm:prSet/>
      <dgm:spPr/>
      <dgm:t>
        <a:bodyPr/>
        <a:lstStyle/>
        <a:p>
          <a:endParaRPr lang="en-US">
            <a:latin typeface="Raleway" panose="020B0604020202020204" charset="0"/>
          </a:endParaRPr>
        </a:p>
      </dgm:t>
    </dgm:pt>
    <dgm:pt modelId="{E981EB73-A30A-4CC2-A92B-BCFACC68A4A7}" type="sibTrans" cxnId="{C8F9E1A9-8B0D-48ED-8BF2-CEFFDAF45498}">
      <dgm:prSet/>
      <dgm:spPr/>
      <dgm:t>
        <a:bodyPr/>
        <a:lstStyle/>
        <a:p>
          <a:endParaRPr lang="en-US">
            <a:latin typeface="Raleway" panose="020B0604020202020204" charset="0"/>
          </a:endParaRPr>
        </a:p>
      </dgm:t>
    </dgm:pt>
    <dgm:pt modelId="{C1EA7857-C61E-4B89-9DAE-4DB1E5F2E895}">
      <dgm:prSet/>
      <dgm:spPr>
        <a:solidFill>
          <a:srgbClr val="FFDD89">
            <a:alpha val="90000"/>
          </a:srgbClr>
        </a:solidFill>
        <a:ln>
          <a:solidFill>
            <a:srgbClr val="FFB600">
              <a:alpha val="90000"/>
            </a:srgbClr>
          </a:solidFill>
        </a:ln>
      </dgm:spPr>
      <dgm:t>
        <a:bodyPr/>
        <a:lstStyle/>
        <a:p>
          <a:r>
            <a:rPr lang="en-US" smtClean="0">
              <a:latin typeface="Raleway" panose="020B0604020202020204" charset="0"/>
            </a:rPr>
            <a:t>Keyspace , Table</a:t>
          </a:r>
          <a:endParaRPr lang="en-US" dirty="0">
            <a:latin typeface="Raleway" panose="020B0604020202020204" charset="0"/>
          </a:endParaRPr>
        </a:p>
      </dgm:t>
    </dgm:pt>
    <dgm:pt modelId="{2233F1B4-7F22-4872-956B-BE4A212730FB}" type="parTrans" cxnId="{987D4E0F-36A3-4153-8EF1-D27151E84610}">
      <dgm:prSet/>
      <dgm:spPr/>
      <dgm:t>
        <a:bodyPr/>
        <a:lstStyle/>
        <a:p>
          <a:endParaRPr lang="en-US">
            <a:latin typeface="Raleway" panose="020B0604020202020204" charset="0"/>
          </a:endParaRPr>
        </a:p>
      </dgm:t>
    </dgm:pt>
    <dgm:pt modelId="{7DF0476B-F23E-485F-9093-67846948CBFD}" type="sibTrans" cxnId="{987D4E0F-36A3-4153-8EF1-D27151E84610}">
      <dgm:prSet/>
      <dgm:spPr/>
      <dgm:t>
        <a:bodyPr/>
        <a:lstStyle/>
        <a:p>
          <a:endParaRPr lang="en-US">
            <a:latin typeface="Raleway" panose="020B0604020202020204" charset="0"/>
          </a:endParaRPr>
        </a:p>
      </dgm:t>
    </dgm:pt>
    <dgm:pt modelId="{3B5707BB-5B68-47D0-B2B0-F6320EE56731}">
      <dgm:prSet/>
      <dgm:spPr>
        <a:solidFill>
          <a:srgbClr val="FFDD89">
            <a:alpha val="90000"/>
          </a:srgbClr>
        </a:solidFill>
        <a:ln>
          <a:solidFill>
            <a:srgbClr val="FFB600">
              <a:alpha val="90000"/>
            </a:srgbClr>
          </a:solidFill>
        </a:ln>
      </dgm:spPr>
      <dgm:t>
        <a:bodyPr/>
        <a:lstStyle/>
        <a:p>
          <a:r>
            <a:rPr lang="en-US" dirty="0" smtClean="0">
              <a:latin typeface="Raleway" panose="020B0604020202020204" charset="0"/>
            </a:rPr>
            <a:t>Index , Trigger</a:t>
          </a:r>
          <a:endParaRPr lang="en-US" dirty="0">
            <a:latin typeface="Raleway" panose="020B0604020202020204" charset="0"/>
          </a:endParaRPr>
        </a:p>
      </dgm:t>
    </dgm:pt>
    <dgm:pt modelId="{44DBA45D-1DFB-45EC-B8F7-EAE36D094AEE}" type="parTrans" cxnId="{63FBE5D4-14B9-449A-8DFE-CADADE92B0FB}">
      <dgm:prSet/>
      <dgm:spPr/>
      <dgm:t>
        <a:bodyPr/>
        <a:lstStyle/>
        <a:p>
          <a:endParaRPr lang="en-US">
            <a:latin typeface="Raleway" panose="020B0604020202020204" charset="0"/>
          </a:endParaRPr>
        </a:p>
      </dgm:t>
    </dgm:pt>
    <dgm:pt modelId="{590E9375-F96C-45E2-BCDE-E8046328376B}" type="sibTrans" cxnId="{63FBE5D4-14B9-449A-8DFE-CADADE92B0FB}">
      <dgm:prSet/>
      <dgm:spPr/>
      <dgm:t>
        <a:bodyPr/>
        <a:lstStyle/>
        <a:p>
          <a:endParaRPr lang="en-US">
            <a:latin typeface="Raleway" panose="020B0604020202020204" charset="0"/>
          </a:endParaRPr>
        </a:p>
      </dgm:t>
    </dgm:pt>
    <dgm:pt modelId="{9F126655-8247-4D6C-90F1-E984FD5CF68F}" type="pres">
      <dgm:prSet presAssocID="{3C220FAD-8C6D-4616-A0D3-76C31EE96EC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95C759-92F6-4744-9A3F-D53DC7F73642}" type="pres">
      <dgm:prSet presAssocID="{CF5A8E56-C591-4709-9870-5C259C0223D5}" presName="linNode" presStyleCnt="0"/>
      <dgm:spPr/>
    </dgm:pt>
    <dgm:pt modelId="{503F07E1-BFB0-4A13-B4C8-7E0DB0E9A108}" type="pres">
      <dgm:prSet presAssocID="{CF5A8E56-C591-4709-9870-5C259C0223D5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747216-E536-4F3F-80A4-B1409DD5C4B2}" type="pres">
      <dgm:prSet presAssocID="{CF5A8E56-C591-4709-9870-5C259C0223D5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CB5402-08B0-4C01-AFC2-1868C01E0E0F}" type="pres">
      <dgm:prSet presAssocID="{BE5E6E23-5797-4A9D-BF3B-7343CF1B9627}" presName="sp" presStyleCnt="0"/>
      <dgm:spPr/>
    </dgm:pt>
    <dgm:pt modelId="{08504AC0-1939-488E-B940-064C31B0ECCB}" type="pres">
      <dgm:prSet presAssocID="{46F3406D-91CB-45E8-A06E-7FF8CCB3B5CC}" presName="linNode" presStyleCnt="0"/>
      <dgm:spPr/>
    </dgm:pt>
    <dgm:pt modelId="{56DAB769-9FB0-41FB-8D69-8D75AD2CC920}" type="pres">
      <dgm:prSet presAssocID="{46F3406D-91CB-45E8-A06E-7FF8CCB3B5C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795192-1DCB-43BB-AF59-5C1A25CFB3FD}" type="pres">
      <dgm:prSet presAssocID="{46F3406D-91CB-45E8-A06E-7FF8CCB3B5CC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6AD62-61C7-4961-ACDF-CF8687D5245C}" type="pres">
      <dgm:prSet presAssocID="{2A96E349-9B72-4728-A55A-676293084BA0}" presName="sp" presStyleCnt="0"/>
      <dgm:spPr/>
    </dgm:pt>
    <dgm:pt modelId="{2032ACF1-553E-405B-A1B2-726797D60AB2}" type="pres">
      <dgm:prSet presAssocID="{0C932C1C-D712-4979-89FA-E6BFBBDC5414}" presName="linNode" presStyleCnt="0"/>
      <dgm:spPr/>
    </dgm:pt>
    <dgm:pt modelId="{C8DFA54A-4E41-4BB6-BD0E-59DFDDDF6CB3}" type="pres">
      <dgm:prSet presAssocID="{0C932C1C-D712-4979-89FA-E6BFBBDC541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F4B2C4-9302-4CA9-95F3-9E7CAA13893F}" type="pres">
      <dgm:prSet presAssocID="{0C932C1C-D712-4979-89FA-E6BFBBDC5414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B8B5F9-DCD4-4FD6-8992-83E6BE2B2C16}" type="presOf" srcId="{CF5A8E56-C591-4709-9870-5C259C0223D5}" destId="{503F07E1-BFB0-4A13-B4C8-7E0DB0E9A108}" srcOrd="0" destOrd="0" presId="urn:microsoft.com/office/officeart/2005/8/layout/vList5"/>
    <dgm:cxn modelId="{E70A527D-1793-4EE2-AB57-50EBE775A782}" srcId="{CF5A8E56-C591-4709-9870-5C259C0223D5}" destId="{D043238C-249F-44E1-98A6-D7CE8F33A448}" srcOrd="0" destOrd="0" parTransId="{5C1AF236-4F6B-4527-A433-BFEE5AA86946}" sibTransId="{F57EFFAF-9736-4802-8E95-932DAB5FAEEC}"/>
    <dgm:cxn modelId="{B50CB9E1-AA2A-4E9D-99AA-99CADA4A9810}" srcId="{0C932C1C-D712-4979-89FA-E6BFBBDC5414}" destId="{DEE0A4CD-6B85-404C-BB9E-B01B2A730375}" srcOrd="0" destOrd="0" parTransId="{F8FB3402-4625-4AE8-8CF8-B403A16DD3E1}" sibTransId="{8B694C5B-CAC8-4020-82C2-0C4CC640EDF0}"/>
    <dgm:cxn modelId="{987D4E0F-36A3-4153-8EF1-D27151E84610}" srcId="{0C932C1C-D712-4979-89FA-E6BFBBDC5414}" destId="{C1EA7857-C61E-4B89-9DAE-4DB1E5F2E895}" srcOrd="1" destOrd="0" parTransId="{2233F1B4-7F22-4872-956B-BE4A212730FB}" sibTransId="{7DF0476B-F23E-485F-9093-67846948CBFD}"/>
    <dgm:cxn modelId="{05D00FBC-1958-4F6D-AB09-844790D2A682}" type="presOf" srcId="{2CB304D4-FB88-4583-9783-64D5041FD1AF}" destId="{97795192-1DCB-43BB-AF59-5C1A25CFB3FD}" srcOrd="0" destOrd="1" presId="urn:microsoft.com/office/officeart/2005/8/layout/vList5"/>
    <dgm:cxn modelId="{63FBE5D4-14B9-449A-8DFE-CADADE92B0FB}" srcId="{0C932C1C-D712-4979-89FA-E6BFBBDC5414}" destId="{3B5707BB-5B68-47D0-B2B0-F6320EE56731}" srcOrd="2" destOrd="0" parTransId="{44DBA45D-1DFB-45EC-B8F7-EAE36D094AEE}" sibTransId="{590E9375-F96C-45E2-BCDE-E8046328376B}"/>
    <dgm:cxn modelId="{7E4041CE-49CD-499F-A498-EDFAF95F2491}" type="presOf" srcId="{7E057FFE-27F5-45F7-8F39-36D480407458}" destId="{97795192-1DCB-43BB-AF59-5C1A25CFB3FD}" srcOrd="0" destOrd="2" presId="urn:microsoft.com/office/officeart/2005/8/layout/vList5"/>
    <dgm:cxn modelId="{5DAE655B-8168-4C34-85E3-7D9ABEAA195F}" srcId="{3C220FAD-8C6D-4616-A0D3-76C31EE96EC2}" destId="{0C932C1C-D712-4979-89FA-E6BFBBDC5414}" srcOrd="2" destOrd="0" parTransId="{F4BFA38B-C5CC-423E-A82E-B76DA25DF11B}" sibTransId="{BA6E80AA-38FB-4536-B827-006CAE63074E}"/>
    <dgm:cxn modelId="{47C6E679-F58B-4BCA-8C17-E47174764C67}" type="presOf" srcId="{0C932C1C-D712-4979-89FA-E6BFBBDC5414}" destId="{C8DFA54A-4E41-4BB6-BD0E-59DFDDDF6CB3}" srcOrd="0" destOrd="0" presId="urn:microsoft.com/office/officeart/2005/8/layout/vList5"/>
    <dgm:cxn modelId="{19096729-942C-4CE4-BB53-16040E7DABB8}" type="presOf" srcId="{611DFB42-0860-4DFC-ACC4-DEF219A8F062}" destId="{97795192-1DCB-43BB-AF59-5C1A25CFB3FD}" srcOrd="0" destOrd="0" presId="urn:microsoft.com/office/officeart/2005/8/layout/vList5"/>
    <dgm:cxn modelId="{C4E1BA44-8D9C-4505-84A1-1BE404298D77}" type="presOf" srcId="{32FBE2D5-C735-4B6B-A442-B9503D38E41C}" destId="{7C747216-E536-4F3F-80A4-B1409DD5C4B2}" srcOrd="0" destOrd="1" presId="urn:microsoft.com/office/officeart/2005/8/layout/vList5"/>
    <dgm:cxn modelId="{C8F9E1A9-8B0D-48ED-8BF2-CEFFDAF45498}" srcId="{46F3406D-91CB-45E8-A06E-7FF8CCB3B5CC}" destId="{7E057FFE-27F5-45F7-8F39-36D480407458}" srcOrd="2" destOrd="0" parTransId="{5F02553C-C81E-4725-B9DE-9D077D1C5628}" sibTransId="{E981EB73-A30A-4CC2-A92B-BCFACC68A4A7}"/>
    <dgm:cxn modelId="{71581C9C-8EFD-454D-9F20-FCD3415CB2E7}" type="presOf" srcId="{3C220FAD-8C6D-4616-A0D3-76C31EE96EC2}" destId="{9F126655-8247-4D6C-90F1-E984FD5CF68F}" srcOrd="0" destOrd="0" presId="urn:microsoft.com/office/officeart/2005/8/layout/vList5"/>
    <dgm:cxn modelId="{BCA8DF38-04CC-4C10-B194-4ADFE42BEA7E}" srcId="{CF5A8E56-C591-4709-9870-5C259C0223D5}" destId="{32FBE2D5-C735-4B6B-A442-B9503D38E41C}" srcOrd="1" destOrd="0" parTransId="{283FB21D-4D6C-4F29-B579-593AEF2DAF8F}" sibTransId="{7B2FC039-D434-4904-9EE4-E175C58E4508}"/>
    <dgm:cxn modelId="{1C986108-E969-4149-849C-6C7DFEF1A1DA}" type="presOf" srcId="{D043238C-249F-44E1-98A6-D7CE8F33A448}" destId="{7C747216-E536-4F3F-80A4-B1409DD5C4B2}" srcOrd="0" destOrd="0" presId="urn:microsoft.com/office/officeart/2005/8/layout/vList5"/>
    <dgm:cxn modelId="{C2032407-8B8D-4466-ACC2-CDC29733F800}" type="presOf" srcId="{46F3406D-91CB-45E8-A06E-7FF8CCB3B5CC}" destId="{56DAB769-9FB0-41FB-8D69-8D75AD2CC920}" srcOrd="0" destOrd="0" presId="urn:microsoft.com/office/officeart/2005/8/layout/vList5"/>
    <dgm:cxn modelId="{076ABAA4-2773-4EE6-A50E-7F772ACF2D48}" srcId="{3C220FAD-8C6D-4616-A0D3-76C31EE96EC2}" destId="{46F3406D-91CB-45E8-A06E-7FF8CCB3B5CC}" srcOrd="1" destOrd="0" parTransId="{32428A4F-A262-4B4B-B3D5-0A0F78FDB826}" sibTransId="{2A96E349-9B72-4728-A55A-676293084BA0}"/>
    <dgm:cxn modelId="{F28D1EAE-13C6-42EA-8B15-3826160A682F}" type="presOf" srcId="{C1EA7857-C61E-4B89-9DAE-4DB1E5F2E895}" destId="{1AF4B2C4-9302-4CA9-95F3-9E7CAA13893F}" srcOrd="0" destOrd="1" presId="urn:microsoft.com/office/officeart/2005/8/layout/vList5"/>
    <dgm:cxn modelId="{702A4653-E2A5-46A0-BADB-2AA8C50CD116}" type="presOf" srcId="{3B5707BB-5B68-47D0-B2B0-F6320EE56731}" destId="{1AF4B2C4-9302-4CA9-95F3-9E7CAA13893F}" srcOrd="0" destOrd="2" presId="urn:microsoft.com/office/officeart/2005/8/layout/vList5"/>
    <dgm:cxn modelId="{57FD212B-6246-4BA8-B74C-D2E8A9E86A39}" type="presOf" srcId="{DEE0A4CD-6B85-404C-BB9E-B01B2A730375}" destId="{1AF4B2C4-9302-4CA9-95F3-9E7CAA13893F}" srcOrd="0" destOrd="0" presId="urn:microsoft.com/office/officeart/2005/8/layout/vList5"/>
    <dgm:cxn modelId="{34878CED-B1C2-43FC-B117-DA3765001FF6}" srcId="{CF5A8E56-C591-4709-9870-5C259C0223D5}" destId="{DAC46EE8-58D0-454B-B080-6F4FD0DB09A7}" srcOrd="2" destOrd="0" parTransId="{B78F5463-09CD-4324-A2CA-9B658BADF333}" sibTransId="{228A36B8-CF9E-44FA-98AC-3866913F1B28}"/>
    <dgm:cxn modelId="{57B021E3-BB0C-4717-9265-2F8EE4F43A07}" srcId="{46F3406D-91CB-45E8-A06E-7FF8CCB3B5CC}" destId="{611DFB42-0860-4DFC-ACC4-DEF219A8F062}" srcOrd="0" destOrd="0" parTransId="{AB354C66-E400-4AD6-B989-D0CBDED202C6}" sibTransId="{BEDD9927-0E6A-4210-9F66-F5C59045F0A2}"/>
    <dgm:cxn modelId="{72EB637D-377D-41B8-8E1D-E93941E70600}" srcId="{3C220FAD-8C6D-4616-A0D3-76C31EE96EC2}" destId="{CF5A8E56-C591-4709-9870-5C259C0223D5}" srcOrd="0" destOrd="0" parTransId="{95F0799A-E447-41E7-BCEB-9E37CAC5313E}" sibTransId="{BE5E6E23-5797-4A9D-BF3B-7343CF1B9627}"/>
    <dgm:cxn modelId="{0F2A1B05-9C7E-4738-BE8B-5BE0439204A5}" type="presOf" srcId="{DAC46EE8-58D0-454B-B080-6F4FD0DB09A7}" destId="{7C747216-E536-4F3F-80A4-B1409DD5C4B2}" srcOrd="0" destOrd="2" presId="urn:microsoft.com/office/officeart/2005/8/layout/vList5"/>
    <dgm:cxn modelId="{9495D61A-514D-4338-AE74-F2D9DD9B2BB1}" srcId="{46F3406D-91CB-45E8-A06E-7FF8CCB3B5CC}" destId="{2CB304D4-FB88-4583-9783-64D5041FD1AF}" srcOrd="1" destOrd="0" parTransId="{044D738A-1B12-4731-A4FF-A9CABA248506}" sibTransId="{A805FD60-3BE4-44E1-96F3-037C3C6198A9}"/>
    <dgm:cxn modelId="{2D518A0A-A201-45E8-9F67-15E54A9A0D83}" type="presParOf" srcId="{9F126655-8247-4D6C-90F1-E984FD5CF68F}" destId="{ED95C759-92F6-4744-9A3F-D53DC7F73642}" srcOrd="0" destOrd="0" presId="urn:microsoft.com/office/officeart/2005/8/layout/vList5"/>
    <dgm:cxn modelId="{36F937E1-963E-41D5-B1E0-ECC7DA01D717}" type="presParOf" srcId="{ED95C759-92F6-4744-9A3F-D53DC7F73642}" destId="{503F07E1-BFB0-4A13-B4C8-7E0DB0E9A108}" srcOrd="0" destOrd="0" presId="urn:microsoft.com/office/officeart/2005/8/layout/vList5"/>
    <dgm:cxn modelId="{846C01FA-710D-4680-B322-4A950C48CA5D}" type="presParOf" srcId="{ED95C759-92F6-4744-9A3F-D53DC7F73642}" destId="{7C747216-E536-4F3F-80A4-B1409DD5C4B2}" srcOrd="1" destOrd="0" presId="urn:microsoft.com/office/officeart/2005/8/layout/vList5"/>
    <dgm:cxn modelId="{FAF2FAE8-0AE9-4654-8C9B-F08D55F3789A}" type="presParOf" srcId="{9F126655-8247-4D6C-90F1-E984FD5CF68F}" destId="{17CB5402-08B0-4C01-AFC2-1868C01E0E0F}" srcOrd="1" destOrd="0" presId="urn:microsoft.com/office/officeart/2005/8/layout/vList5"/>
    <dgm:cxn modelId="{4551FAAC-D410-4F69-AC00-6786F47CB438}" type="presParOf" srcId="{9F126655-8247-4D6C-90F1-E984FD5CF68F}" destId="{08504AC0-1939-488E-B940-064C31B0ECCB}" srcOrd="2" destOrd="0" presId="urn:microsoft.com/office/officeart/2005/8/layout/vList5"/>
    <dgm:cxn modelId="{C847730C-3B35-4A17-BBD0-2AF59372A67F}" type="presParOf" srcId="{08504AC0-1939-488E-B940-064C31B0ECCB}" destId="{56DAB769-9FB0-41FB-8D69-8D75AD2CC920}" srcOrd="0" destOrd="0" presId="urn:microsoft.com/office/officeart/2005/8/layout/vList5"/>
    <dgm:cxn modelId="{BD41C9CF-C625-4752-8B1C-0C6DB5F1371F}" type="presParOf" srcId="{08504AC0-1939-488E-B940-064C31B0ECCB}" destId="{97795192-1DCB-43BB-AF59-5C1A25CFB3FD}" srcOrd="1" destOrd="0" presId="urn:microsoft.com/office/officeart/2005/8/layout/vList5"/>
    <dgm:cxn modelId="{EF2EB7E8-09BC-4083-A9C3-D30A94F0CC3B}" type="presParOf" srcId="{9F126655-8247-4D6C-90F1-E984FD5CF68F}" destId="{D496AD62-61C7-4961-ACDF-CF8687D5245C}" srcOrd="3" destOrd="0" presId="urn:microsoft.com/office/officeart/2005/8/layout/vList5"/>
    <dgm:cxn modelId="{6E026EB6-C9D1-4171-943B-960492382896}" type="presParOf" srcId="{9F126655-8247-4D6C-90F1-E984FD5CF68F}" destId="{2032ACF1-553E-405B-A1B2-726797D60AB2}" srcOrd="4" destOrd="0" presId="urn:microsoft.com/office/officeart/2005/8/layout/vList5"/>
    <dgm:cxn modelId="{F07EBF9A-CA9C-4B43-80BD-B749571CE916}" type="presParOf" srcId="{2032ACF1-553E-405B-A1B2-726797D60AB2}" destId="{C8DFA54A-4E41-4BB6-BD0E-59DFDDDF6CB3}" srcOrd="0" destOrd="0" presId="urn:microsoft.com/office/officeart/2005/8/layout/vList5"/>
    <dgm:cxn modelId="{C0BE572C-F518-4B0F-8D86-7B8F9BE8D7BF}" type="presParOf" srcId="{2032ACF1-553E-405B-A1B2-726797D60AB2}" destId="{1AF4B2C4-9302-4CA9-95F3-9E7CAA13893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46BD46-B966-4430-89E2-8F9223BACBBF}" type="doc">
      <dgm:prSet loTypeId="urn:microsoft.com/office/officeart/2005/8/layout/matrix1" loCatId="matrix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96073F79-F125-4CF4-B7E0-341E0CE565A6}">
      <dgm:prSet phldrT="[Text]"/>
      <dgm:spPr>
        <a:solidFill>
          <a:schemeClr val="bg1"/>
        </a:solidFill>
        <a:ln>
          <a:solidFill>
            <a:srgbClr val="FFB6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  <a:latin typeface="Raleway" panose="020B0604020202020204" charset="0"/>
            </a:rPr>
            <a:t>DML</a:t>
          </a:r>
          <a:endParaRPr lang="en-US" dirty="0">
            <a:solidFill>
              <a:schemeClr val="tx1"/>
            </a:solidFill>
            <a:latin typeface="Raleway" panose="020B0604020202020204" charset="0"/>
          </a:endParaRPr>
        </a:p>
      </dgm:t>
    </dgm:pt>
    <dgm:pt modelId="{577BDF2C-148D-492F-8961-366C5901FD7C}" type="parTrans" cxnId="{00133CA7-47DC-4E42-90D3-54206D794A25}">
      <dgm:prSet/>
      <dgm:spPr/>
      <dgm:t>
        <a:bodyPr/>
        <a:lstStyle/>
        <a:p>
          <a:endParaRPr lang="en-US"/>
        </a:p>
      </dgm:t>
    </dgm:pt>
    <dgm:pt modelId="{6BD9816F-9534-4937-A2BB-2C570B913ACA}" type="sibTrans" cxnId="{00133CA7-47DC-4E42-90D3-54206D794A25}">
      <dgm:prSet/>
      <dgm:spPr/>
      <dgm:t>
        <a:bodyPr/>
        <a:lstStyle/>
        <a:p>
          <a:endParaRPr lang="en-US"/>
        </a:p>
      </dgm:t>
    </dgm:pt>
    <dgm:pt modelId="{DE5F2F23-8267-4421-8B1D-60E44031C1AA}">
      <dgm:prSet phldrT="[Text]"/>
      <dgm:spPr>
        <a:noFill/>
        <a:ln>
          <a:solidFill>
            <a:srgbClr val="FFB6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  <a:latin typeface="Raleway" panose="020B0604020202020204" charset="0"/>
            </a:rPr>
            <a:t>SELECT</a:t>
          </a:r>
          <a:endParaRPr lang="en-US" dirty="0">
            <a:solidFill>
              <a:schemeClr val="tx1"/>
            </a:solidFill>
            <a:latin typeface="Raleway" panose="020B0604020202020204" charset="0"/>
          </a:endParaRPr>
        </a:p>
      </dgm:t>
    </dgm:pt>
    <dgm:pt modelId="{FBE6A4E3-D464-4E6E-A1F1-BE95D8F8B656}" type="parTrans" cxnId="{679350D7-2F03-4A07-B6F3-E512B6479D00}">
      <dgm:prSet/>
      <dgm:spPr/>
      <dgm:t>
        <a:bodyPr/>
        <a:lstStyle/>
        <a:p>
          <a:endParaRPr lang="en-US"/>
        </a:p>
      </dgm:t>
    </dgm:pt>
    <dgm:pt modelId="{FA9D01A1-8455-4855-967C-3F112DFBFE4D}" type="sibTrans" cxnId="{679350D7-2F03-4A07-B6F3-E512B6479D00}">
      <dgm:prSet/>
      <dgm:spPr/>
      <dgm:t>
        <a:bodyPr/>
        <a:lstStyle/>
        <a:p>
          <a:endParaRPr lang="en-US"/>
        </a:p>
      </dgm:t>
    </dgm:pt>
    <dgm:pt modelId="{25718F62-7361-4102-9470-BEC392287B60}">
      <dgm:prSet phldrT="[Text]"/>
      <dgm:spPr>
        <a:noFill/>
        <a:ln>
          <a:solidFill>
            <a:srgbClr val="FFB6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  <a:latin typeface="Raleway" panose="020B0604020202020204" charset="0"/>
            </a:rPr>
            <a:t>INSERT</a:t>
          </a:r>
          <a:endParaRPr lang="en-US" dirty="0">
            <a:solidFill>
              <a:schemeClr val="tx1"/>
            </a:solidFill>
            <a:latin typeface="Raleway" panose="020B0604020202020204" charset="0"/>
          </a:endParaRPr>
        </a:p>
      </dgm:t>
    </dgm:pt>
    <dgm:pt modelId="{FA608E8C-875B-4001-9F2E-C12EFB65A086}" type="parTrans" cxnId="{B9F26C07-F8B7-439B-BB9A-D317557FA068}">
      <dgm:prSet/>
      <dgm:spPr/>
      <dgm:t>
        <a:bodyPr/>
        <a:lstStyle/>
        <a:p>
          <a:endParaRPr lang="en-US"/>
        </a:p>
      </dgm:t>
    </dgm:pt>
    <dgm:pt modelId="{4FE8A54F-87CC-4C71-B5CF-35F82CF371D7}" type="sibTrans" cxnId="{B9F26C07-F8B7-439B-BB9A-D317557FA068}">
      <dgm:prSet/>
      <dgm:spPr/>
      <dgm:t>
        <a:bodyPr/>
        <a:lstStyle/>
        <a:p>
          <a:endParaRPr lang="en-US"/>
        </a:p>
      </dgm:t>
    </dgm:pt>
    <dgm:pt modelId="{91888CCC-8369-45B7-A5F1-21A98C45C240}">
      <dgm:prSet phldrT="[Text]"/>
      <dgm:spPr>
        <a:noFill/>
        <a:ln>
          <a:solidFill>
            <a:srgbClr val="FFB6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  <a:latin typeface="Raleway" panose="020B0604020202020204" charset="0"/>
            </a:rPr>
            <a:t>UPDATE</a:t>
          </a:r>
          <a:endParaRPr lang="en-US" dirty="0">
            <a:solidFill>
              <a:schemeClr val="tx1"/>
            </a:solidFill>
            <a:latin typeface="Raleway" panose="020B0604020202020204" charset="0"/>
          </a:endParaRPr>
        </a:p>
      </dgm:t>
    </dgm:pt>
    <dgm:pt modelId="{2D5F022B-6522-4B81-B788-EFEC6831F13A}" type="parTrans" cxnId="{0ECEED2A-FF5A-4234-AFF8-00F25CC52215}">
      <dgm:prSet/>
      <dgm:spPr/>
      <dgm:t>
        <a:bodyPr/>
        <a:lstStyle/>
        <a:p>
          <a:endParaRPr lang="en-US"/>
        </a:p>
      </dgm:t>
    </dgm:pt>
    <dgm:pt modelId="{EED6C54F-9930-4F2F-860D-2E113B88F9D2}" type="sibTrans" cxnId="{0ECEED2A-FF5A-4234-AFF8-00F25CC52215}">
      <dgm:prSet/>
      <dgm:spPr/>
      <dgm:t>
        <a:bodyPr/>
        <a:lstStyle/>
        <a:p>
          <a:endParaRPr lang="en-US"/>
        </a:p>
      </dgm:t>
    </dgm:pt>
    <dgm:pt modelId="{6DF9225C-72A8-4797-98C7-C4994FCA8AEA}">
      <dgm:prSet phldrT="[Text]"/>
      <dgm:spPr>
        <a:noFill/>
        <a:ln>
          <a:solidFill>
            <a:srgbClr val="FFB600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  <a:latin typeface="Raleway" panose="020B0604020202020204" charset="0"/>
            </a:rPr>
            <a:t>DELETE</a:t>
          </a:r>
          <a:endParaRPr lang="en-US" dirty="0">
            <a:solidFill>
              <a:schemeClr val="tx1"/>
            </a:solidFill>
            <a:latin typeface="Raleway" panose="020B0604020202020204" charset="0"/>
          </a:endParaRPr>
        </a:p>
      </dgm:t>
    </dgm:pt>
    <dgm:pt modelId="{0BD3B1D7-7B70-44AD-8A79-8DE598BCA91D}" type="parTrans" cxnId="{756D3B6D-7ECA-4C8F-A595-50C5E480B207}">
      <dgm:prSet/>
      <dgm:spPr/>
      <dgm:t>
        <a:bodyPr/>
        <a:lstStyle/>
        <a:p>
          <a:endParaRPr lang="en-US"/>
        </a:p>
      </dgm:t>
    </dgm:pt>
    <dgm:pt modelId="{07132573-81B7-409B-BAD0-DF063305219C}" type="sibTrans" cxnId="{756D3B6D-7ECA-4C8F-A595-50C5E480B207}">
      <dgm:prSet/>
      <dgm:spPr/>
      <dgm:t>
        <a:bodyPr/>
        <a:lstStyle/>
        <a:p>
          <a:endParaRPr lang="en-US"/>
        </a:p>
      </dgm:t>
    </dgm:pt>
    <dgm:pt modelId="{8DD8134E-EB3E-4049-AE79-037AA3317D82}" type="pres">
      <dgm:prSet presAssocID="{9146BD46-B966-4430-89E2-8F9223BACBBF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CC55A4-B565-4C4E-8DF6-17D4C7037693}" type="pres">
      <dgm:prSet presAssocID="{9146BD46-B966-4430-89E2-8F9223BACBBF}" presName="matrix" presStyleCnt="0"/>
      <dgm:spPr/>
    </dgm:pt>
    <dgm:pt modelId="{28D296DC-ABC8-4D38-80F1-69754B4547DD}" type="pres">
      <dgm:prSet presAssocID="{9146BD46-B966-4430-89E2-8F9223BACBBF}" presName="tile1" presStyleLbl="node1" presStyleIdx="0" presStyleCnt="4"/>
      <dgm:spPr/>
      <dgm:t>
        <a:bodyPr/>
        <a:lstStyle/>
        <a:p>
          <a:endParaRPr lang="en-US"/>
        </a:p>
      </dgm:t>
    </dgm:pt>
    <dgm:pt modelId="{C0A31850-57D4-4930-B154-1789BC2BFF1A}" type="pres">
      <dgm:prSet presAssocID="{9146BD46-B966-4430-89E2-8F9223BACBBF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3282AB-2BCE-4BA1-B164-9B70D6E62A9C}" type="pres">
      <dgm:prSet presAssocID="{9146BD46-B966-4430-89E2-8F9223BACBBF}" presName="tile2" presStyleLbl="node1" presStyleIdx="1" presStyleCnt="4"/>
      <dgm:spPr/>
      <dgm:t>
        <a:bodyPr/>
        <a:lstStyle/>
        <a:p>
          <a:endParaRPr lang="en-US"/>
        </a:p>
      </dgm:t>
    </dgm:pt>
    <dgm:pt modelId="{0D839CAA-7F8D-4B17-A24F-3341A20522D0}" type="pres">
      <dgm:prSet presAssocID="{9146BD46-B966-4430-89E2-8F9223BACBBF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5983C9-B76C-44E8-9C65-D68CD96D7636}" type="pres">
      <dgm:prSet presAssocID="{9146BD46-B966-4430-89E2-8F9223BACBBF}" presName="tile3" presStyleLbl="node1" presStyleIdx="2" presStyleCnt="4"/>
      <dgm:spPr/>
      <dgm:t>
        <a:bodyPr/>
        <a:lstStyle/>
        <a:p>
          <a:endParaRPr lang="en-US"/>
        </a:p>
      </dgm:t>
    </dgm:pt>
    <dgm:pt modelId="{8FD0FA96-DD50-4280-BD8A-03BF478A28B1}" type="pres">
      <dgm:prSet presAssocID="{9146BD46-B966-4430-89E2-8F9223BACBBF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42DFEB-5E49-41A7-B4FD-1D8BDCB30161}" type="pres">
      <dgm:prSet presAssocID="{9146BD46-B966-4430-89E2-8F9223BACBBF}" presName="tile4" presStyleLbl="node1" presStyleIdx="3" presStyleCnt="4"/>
      <dgm:spPr/>
      <dgm:t>
        <a:bodyPr/>
        <a:lstStyle/>
        <a:p>
          <a:endParaRPr lang="en-US"/>
        </a:p>
      </dgm:t>
    </dgm:pt>
    <dgm:pt modelId="{B4A54C1C-43D7-4E08-9C0F-9EEF77358A3B}" type="pres">
      <dgm:prSet presAssocID="{9146BD46-B966-4430-89E2-8F9223BACBBF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00C26E-0E90-40D7-882A-2505C62A0CDE}" type="pres">
      <dgm:prSet presAssocID="{9146BD46-B966-4430-89E2-8F9223BACBBF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C6A7CD50-23BA-4838-8FDD-0E144460D1F9}" type="presOf" srcId="{91888CCC-8369-45B7-A5F1-21A98C45C240}" destId="{8FD0FA96-DD50-4280-BD8A-03BF478A28B1}" srcOrd="1" destOrd="0" presId="urn:microsoft.com/office/officeart/2005/8/layout/matrix1"/>
    <dgm:cxn modelId="{756D3B6D-7ECA-4C8F-A595-50C5E480B207}" srcId="{96073F79-F125-4CF4-B7E0-341E0CE565A6}" destId="{6DF9225C-72A8-4797-98C7-C4994FCA8AEA}" srcOrd="3" destOrd="0" parTransId="{0BD3B1D7-7B70-44AD-8A79-8DE598BCA91D}" sibTransId="{07132573-81B7-409B-BAD0-DF063305219C}"/>
    <dgm:cxn modelId="{0922E18A-DF0F-46F4-8681-04778CCDB65B}" type="presOf" srcId="{DE5F2F23-8267-4421-8B1D-60E44031C1AA}" destId="{28D296DC-ABC8-4D38-80F1-69754B4547DD}" srcOrd="0" destOrd="0" presId="urn:microsoft.com/office/officeart/2005/8/layout/matrix1"/>
    <dgm:cxn modelId="{B9F26C07-F8B7-439B-BB9A-D317557FA068}" srcId="{96073F79-F125-4CF4-B7E0-341E0CE565A6}" destId="{25718F62-7361-4102-9470-BEC392287B60}" srcOrd="1" destOrd="0" parTransId="{FA608E8C-875B-4001-9F2E-C12EFB65A086}" sibTransId="{4FE8A54F-87CC-4C71-B5CF-35F82CF371D7}"/>
    <dgm:cxn modelId="{16BB3DA4-7AB6-4D31-9671-634EBC76040A}" type="presOf" srcId="{96073F79-F125-4CF4-B7E0-341E0CE565A6}" destId="{C500C26E-0E90-40D7-882A-2505C62A0CDE}" srcOrd="0" destOrd="0" presId="urn:microsoft.com/office/officeart/2005/8/layout/matrix1"/>
    <dgm:cxn modelId="{F1DA702E-869E-446C-AB4D-5E39C51D2C54}" type="presOf" srcId="{DE5F2F23-8267-4421-8B1D-60E44031C1AA}" destId="{C0A31850-57D4-4930-B154-1789BC2BFF1A}" srcOrd="1" destOrd="0" presId="urn:microsoft.com/office/officeart/2005/8/layout/matrix1"/>
    <dgm:cxn modelId="{3D50076D-8113-4C8B-8D7D-958F38435BBB}" type="presOf" srcId="{9146BD46-B966-4430-89E2-8F9223BACBBF}" destId="{8DD8134E-EB3E-4049-AE79-037AA3317D82}" srcOrd="0" destOrd="0" presId="urn:microsoft.com/office/officeart/2005/8/layout/matrix1"/>
    <dgm:cxn modelId="{CCCE2B5D-3FE4-4DC6-BC42-0B792A945466}" type="presOf" srcId="{6DF9225C-72A8-4797-98C7-C4994FCA8AEA}" destId="{3442DFEB-5E49-41A7-B4FD-1D8BDCB30161}" srcOrd="0" destOrd="0" presId="urn:microsoft.com/office/officeart/2005/8/layout/matrix1"/>
    <dgm:cxn modelId="{8E082EE3-5EF1-47E3-8EB7-444F3D7D6CFF}" type="presOf" srcId="{91888CCC-8369-45B7-A5F1-21A98C45C240}" destId="{4E5983C9-B76C-44E8-9C65-D68CD96D7636}" srcOrd="0" destOrd="0" presId="urn:microsoft.com/office/officeart/2005/8/layout/matrix1"/>
    <dgm:cxn modelId="{C8367EED-F013-4B60-A349-7EAE67DACECF}" type="presOf" srcId="{6DF9225C-72A8-4797-98C7-C4994FCA8AEA}" destId="{B4A54C1C-43D7-4E08-9C0F-9EEF77358A3B}" srcOrd="1" destOrd="0" presId="urn:microsoft.com/office/officeart/2005/8/layout/matrix1"/>
    <dgm:cxn modelId="{0ECEED2A-FF5A-4234-AFF8-00F25CC52215}" srcId="{96073F79-F125-4CF4-B7E0-341E0CE565A6}" destId="{91888CCC-8369-45B7-A5F1-21A98C45C240}" srcOrd="2" destOrd="0" parTransId="{2D5F022B-6522-4B81-B788-EFEC6831F13A}" sibTransId="{EED6C54F-9930-4F2F-860D-2E113B88F9D2}"/>
    <dgm:cxn modelId="{6AC5F8C1-8D83-4B06-B81D-3A8323113EC7}" type="presOf" srcId="{25718F62-7361-4102-9470-BEC392287B60}" destId="{0D839CAA-7F8D-4B17-A24F-3341A20522D0}" srcOrd="1" destOrd="0" presId="urn:microsoft.com/office/officeart/2005/8/layout/matrix1"/>
    <dgm:cxn modelId="{FE1185C4-E244-4E34-9220-F87838B9A161}" type="presOf" srcId="{25718F62-7361-4102-9470-BEC392287B60}" destId="{1E3282AB-2BCE-4BA1-B164-9B70D6E62A9C}" srcOrd="0" destOrd="0" presId="urn:microsoft.com/office/officeart/2005/8/layout/matrix1"/>
    <dgm:cxn modelId="{679350D7-2F03-4A07-B6F3-E512B6479D00}" srcId="{96073F79-F125-4CF4-B7E0-341E0CE565A6}" destId="{DE5F2F23-8267-4421-8B1D-60E44031C1AA}" srcOrd="0" destOrd="0" parTransId="{FBE6A4E3-D464-4E6E-A1F1-BE95D8F8B656}" sibTransId="{FA9D01A1-8455-4855-967C-3F112DFBFE4D}"/>
    <dgm:cxn modelId="{00133CA7-47DC-4E42-90D3-54206D794A25}" srcId="{9146BD46-B966-4430-89E2-8F9223BACBBF}" destId="{96073F79-F125-4CF4-B7E0-341E0CE565A6}" srcOrd="0" destOrd="0" parTransId="{577BDF2C-148D-492F-8961-366C5901FD7C}" sibTransId="{6BD9816F-9534-4937-A2BB-2C570B913ACA}"/>
    <dgm:cxn modelId="{95B4D1A1-202F-424B-875D-B9BC0CAD3165}" type="presParOf" srcId="{8DD8134E-EB3E-4049-AE79-037AA3317D82}" destId="{37CC55A4-B565-4C4E-8DF6-17D4C7037693}" srcOrd="0" destOrd="0" presId="urn:microsoft.com/office/officeart/2005/8/layout/matrix1"/>
    <dgm:cxn modelId="{AFBE5C0B-2BDA-4CED-9255-4A7CA06D10CE}" type="presParOf" srcId="{37CC55A4-B565-4C4E-8DF6-17D4C7037693}" destId="{28D296DC-ABC8-4D38-80F1-69754B4547DD}" srcOrd="0" destOrd="0" presId="urn:microsoft.com/office/officeart/2005/8/layout/matrix1"/>
    <dgm:cxn modelId="{7C395621-270E-4360-B9F1-0CC66D900A01}" type="presParOf" srcId="{37CC55A4-B565-4C4E-8DF6-17D4C7037693}" destId="{C0A31850-57D4-4930-B154-1789BC2BFF1A}" srcOrd="1" destOrd="0" presId="urn:microsoft.com/office/officeart/2005/8/layout/matrix1"/>
    <dgm:cxn modelId="{030D61D8-F06E-49E3-BD39-A72079E9672E}" type="presParOf" srcId="{37CC55A4-B565-4C4E-8DF6-17D4C7037693}" destId="{1E3282AB-2BCE-4BA1-B164-9B70D6E62A9C}" srcOrd="2" destOrd="0" presId="urn:microsoft.com/office/officeart/2005/8/layout/matrix1"/>
    <dgm:cxn modelId="{60DA9F82-D91F-46B2-A3FD-32B7EB08739A}" type="presParOf" srcId="{37CC55A4-B565-4C4E-8DF6-17D4C7037693}" destId="{0D839CAA-7F8D-4B17-A24F-3341A20522D0}" srcOrd="3" destOrd="0" presId="urn:microsoft.com/office/officeart/2005/8/layout/matrix1"/>
    <dgm:cxn modelId="{5959403F-F238-4F86-9B35-A9DB6D5184E8}" type="presParOf" srcId="{37CC55A4-B565-4C4E-8DF6-17D4C7037693}" destId="{4E5983C9-B76C-44E8-9C65-D68CD96D7636}" srcOrd="4" destOrd="0" presId="urn:microsoft.com/office/officeart/2005/8/layout/matrix1"/>
    <dgm:cxn modelId="{0B3CCEB9-BC18-41E0-B1C4-AE0180BFB30F}" type="presParOf" srcId="{37CC55A4-B565-4C4E-8DF6-17D4C7037693}" destId="{8FD0FA96-DD50-4280-BD8A-03BF478A28B1}" srcOrd="5" destOrd="0" presId="urn:microsoft.com/office/officeart/2005/8/layout/matrix1"/>
    <dgm:cxn modelId="{7EBD2824-6895-4127-B31E-5FE101AA2539}" type="presParOf" srcId="{37CC55A4-B565-4C4E-8DF6-17D4C7037693}" destId="{3442DFEB-5E49-41A7-B4FD-1D8BDCB30161}" srcOrd="6" destOrd="0" presId="urn:microsoft.com/office/officeart/2005/8/layout/matrix1"/>
    <dgm:cxn modelId="{01A01615-0EEC-4680-A74D-4A0EE4E0A84F}" type="presParOf" srcId="{37CC55A4-B565-4C4E-8DF6-17D4C7037693}" destId="{B4A54C1C-43D7-4E08-9C0F-9EEF77358A3B}" srcOrd="7" destOrd="0" presId="urn:microsoft.com/office/officeart/2005/8/layout/matrix1"/>
    <dgm:cxn modelId="{383F8517-0FC9-4619-8CB4-A84A97CA2D44}" type="presParOf" srcId="{8DD8134E-EB3E-4049-AE79-037AA3317D82}" destId="{C500C26E-0E90-40D7-882A-2505C62A0CDE}" srcOrd="1" destOrd="0" presId="urn:microsoft.com/office/officeart/2005/8/layout/matrix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A9A2F1-D36B-48BF-BA1C-6674C6155FC4}" type="doc">
      <dgm:prSet loTypeId="urn:microsoft.com/office/officeart/2005/8/layout/process4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C9925D1-17F1-4F1C-B28C-BD04A193E1A5}">
      <dgm:prSet phldrT="[Text]"/>
      <dgm:spPr>
        <a:solidFill>
          <a:srgbClr val="FFB600"/>
        </a:solidFill>
      </dgm:spPr>
      <dgm:t>
        <a:bodyPr/>
        <a:lstStyle/>
        <a:p>
          <a:r>
            <a:rPr lang="en-US" b="1" dirty="0" smtClean="0">
              <a:latin typeface="Raleway" panose="020B0604020202020204" charset="0"/>
            </a:rPr>
            <a:t>USER</a:t>
          </a:r>
          <a:endParaRPr lang="en-US" b="1" dirty="0">
            <a:latin typeface="Raleway" panose="020B0604020202020204" charset="0"/>
          </a:endParaRPr>
        </a:p>
      </dgm:t>
    </dgm:pt>
    <dgm:pt modelId="{1F6A1EC8-FC3A-417F-94B7-42CD45DB940B}" type="parTrans" cxnId="{AE70B551-BCAC-4866-98E2-B879DECE1247}">
      <dgm:prSet/>
      <dgm:spPr/>
      <dgm:t>
        <a:bodyPr/>
        <a:lstStyle/>
        <a:p>
          <a:endParaRPr lang="en-US" dirty="0"/>
        </a:p>
      </dgm:t>
    </dgm:pt>
    <dgm:pt modelId="{2464C8C6-ED3F-4C33-BC1B-99DFC713A357}" type="sibTrans" cxnId="{AE70B551-BCAC-4866-98E2-B879DECE1247}">
      <dgm:prSet/>
      <dgm:spPr/>
      <dgm:t>
        <a:bodyPr/>
        <a:lstStyle/>
        <a:p>
          <a:endParaRPr lang="en-US" dirty="0"/>
        </a:p>
      </dgm:t>
    </dgm:pt>
    <dgm:pt modelId="{A223CD58-F1EF-44A4-AA98-99CA59B38F27}">
      <dgm:prSet phldrT="[Text]"/>
      <dgm:spPr>
        <a:solidFill>
          <a:srgbClr val="FFDD89"/>
        </a:solidFill>
      </dgm:spPr>
      <dgm:t>
        <a:bodyPr/>
        <a:lstStyle/>
        <a:p>
          <a:r>
            <a:rPr lang="en-US" dirty="0" smtClean="0">
              <a:latin typeface="Raleway" panose="020B0604020202020204" charset="0"/>
            </a:rPr>
            <a:t>CREATE</a:t>
          </a:r>
          <a:endParaRPr lang="en-US" dirty="0">
            <a:latin typeface="Raleway" panose="020B0604020202020204" charset="0"/>
          </a:endParaRPr>
        </a:p>
      </dgm:t>
    </dgm:pt>
    <dgm:pt modelId="{23C8B200-024E-4863-86AC-79F965D8BFC9}" type="parTrans" cxnId="{3E5AA33C-9DD8-4479-81EB-750B2877D906}">
      <dgm:prSet/>
      <dgm:spPr/>
      <dgm:t>
        <a:bodyPr/>
        <a:lstStyle/>
        <a:p>
          <a:endParaRPr lang="en-US" dirty="0"/>
        </a:p>
      </dgm:t>
    </dgm:pt>
    <dgm:pt modelId="{8F727CE6-42E6-4D79-9D3A-C374D8DC1F6B}" type="sibTrans" cxnId="{3E5AA33C-9DD8-4479-81EB-750B2877D906}">
      <dgm:prSet/>
      <dgm:spPr/>
      <dgm:t>
        <a:bodyPr/>
        <a:lstStyle/>
        <a:p>
          <a:endParaRPr lang="en-US" dirty="0"/>
        </a:p>
      </dgm:t>
    </dgm:pt>
    <dgm:pt modelId="{4AC8751E-73AA-4D35-A9C4-5D3983CAC0DE}">
      <dgm:prSet phldrT="[Text]"/>
      <dgm:spPr>
        <a:solidFill>
          <a:srgbClr val="FFDD89"/>
        </a:solidFill>
      </dgm:spPr>
      <dgm:t>
        <a:bodyPr/>
        <a:lstStyle/>
        <a:p>
          <a:r>
            <a:rPr lang="en-US" dirty="0" smtClean="0">
              <a:latin typeface="Raleway" panose="020B0604020202020204" charset="0"/>
            </a:rPr>
            <a:t>DROP</a:t>
          </a:r>
          <a:endParaRPr lang="en-US" dirty="0">
            <a:latin typeface="Raleway" panose="020B0604020202020204" charset="0"/>
          </a:endParaRPr>
        </a:p>
      </dgm:t>
    </dgm:pt>
    <dgm:pt modelId="{37197343-ECCF-48B6-A20E-80945EF2EABF}" type="parTrans" cxnId="{A8DDC791-54AA-4A29-9EF7-67A911954C1F}">
      <dgm:prSet/>
      <dgm:spPr/>
      <dgm:t>
        <a:bodyPr/>
        <a:lstStyle/>
        <a:p>
          <a:endParaRPr lang="en-US" dirty="0"/>
        </a:p>
      </dgm:t>
    </dgm:pt>
    <dgm:pt modelId="{FE7CD133-22A2-4D01-84C3-AACE9B22BC7D}" type="sibTrans" cxnId="{A8DDC791-54AA-4A29-9EF7-67A911954C1F}">
      <dgm:prSet/>
      <dgm:spPr/>
      <dgm:t>
        <a:bodyPr/>
        <a:lstStyle/>
        <a:p>
          <a:endParaRPr lang="en-US" dirty="0"/>
        </a:p>
      </dgm:t>
    </dgm:pt>
    <dgm:pt modelId="{FF939EE8-37B3-49FF-A6AB-337EB25BBA94}">
      <dgm:prSet phldrT="[Text]"/>
      <dgm:spPr>
        <a:solidFill>
          <a:srgbClr val="FFB600"/>
        </a:solidFill>
      </dgm:spPr>
      <dgm:t>
        <a:bodyPr/>
        <a:lstStyle/>
        <a:p>
          <a:r>
            <a:rPr lang="en-US" b="1" dirty="0" smtClean="0">
              <a:latin typeface="Raleway" panose="020B0604020202020204" charset="0"/>
            </a:rPr>
            <a:t>PERMISSION</a:t>
          </a:r>
          <a:endParaRPr lang="en-US" b="1" dirty="0">
            <a:latin typeface="Raleway" panose="020B0604020202020204" charset="0"/>
          </a:endParaRPr>
        </a:p>
      </dgm:t>
    </dgm:pt>
    <dgm:pt modelId="{0B8F88C3-E41E-4323-8D2F-8524A53906A7}" type="parTrans" cxnId="{2EC8A804-9D83-4CEC-8527-766E7F5D4E79}">
      <dgm:prSet/>
      <dgm:spPr/>
      <dgm:t>
        <a:bodyPr/>
        <a:lstStyle/>
        <a:p>
          <a:endParaRPr lang="en-US" dirty="0"/>
        </a:p>
      </dgm:t>
    </dgm:pt>
    <dgm:pt modelId="{95A41898-386D-4F94-A58D-E8D78862C4AF}" type="sibTrans" cxnId="{2EC8A804-9D83-4CEC-8527-766E7F5D4E79}">
      <dgm:prSet/>
      <dgm:spPr/>
      <dgm:t>
        <a:bodyPr/>
        <a:lstStyle/>
        <a:p>
          <a:endParaRPr lang="en-US" dirty="0"/>
        </a:p>
      </dgm:t>
    </dgm:pt>
    <dgm:pt modelId="{28E9C0FF-C9EA-4612-A5BE-105F4BBC8150}">
      <dgm:prSet phldrT="[Text]"/>
      <dgm:spPr>
        <a:solidFill>
          <a:srgbClr val="FFDD89"/>
        </a:solidFill>
      </dgm:spPr>
      <dgm:t>
        <a:bodyPr/>
        <a:lstStyle/>
        <a:p>
          <a:r>
            <a:rPr lang="en-US" dirty="0" smtClean="0">
              <a:latin typeface="Raleway" panose="020B0604020202020204" charset="0"/>
            </a:rPr>
            <a:t>GRANT</a:t>
          </a:r>
          <a:endParaRPr lang="en-US" dirty="0">
            <a:latin typeface="Raleway" panose="020B0604020202020204" charset="0"/>
          </a:endParaRPr>
        </a:p>
      </dgm:t>
    </dgm:pt>
    <dgm:pt modelId="{FF814084-9B53-49FC-BDD2-2DE0D67BEB17}" type="parTrans" cxnId="{9018A0AC-DCD5-4D56-9084-509668680E00}">
      <dgm:prSet/>
      <dgm:spPr/>
      <dgm:t>
        <a:bodyPr/>
        <a:lstStyle/>
        <a:p>
          <a:endParaRPr lang="en-US" dirty="0"/>
        </a:p>
      </dgm:t>
    </dgm:pt>
    <dgm:pt modelId="{2C77D2C9-E7F1-4CEF-8424-A29EE2873987}" type="sibTrans" cxnId="{9018A0AC-DCD5-4D56-9084-509668680E00}">
      <dgm:prSet/>
      <dgm:spPr/>
      <dgm:t>
        <a:bodyPr/>
        <a:lstStyle/>
        <a:p>
          <a:endParaRPr lang="en-US" dirty="0"/>
        </a:p>
      </dgm:t>
    </dgm:pt>
    <dgm:pt modelId="{6401BAB0-7F17-41FE-8DF8-5F802D748FFE}">
      <dgm:prSet phldrT="[Text]"/>
      <dgm:spPr>
        <a:solidFill>
          <a:srgbClr val="FFDD89"/>
        </a:solidFill>
      </dgm:spPr>
      <dgm:t>
        <a:bodyPr/>
        <a:lstStyle/>
        <a:p>
          <a:r>
            <a:rPr lang="en-US" dirty="0" smtClean="0">
              <a:latin typeface="Raleway" panose="020B0604020202020204" charset="0"/>
            </a:rPr>
            <a:t>REVOKE</a:t>
          </a:r>
          <a:endParaRPr lang="en-US" dirty="0">
            <a:latin typeface="Raleway" panose="020B0604020202020204" charset="0"/>
          </a:endParaRPr>
        </a:p>
      </dgm:t>
    </dgm:pt>
    <dgm:pt modelId="{EB865AAB-33B4-4D96-9496-FA66D1316FEF}" type="parTrans" cxnId="{3FCD8ADD-C627-4014-8FDC-C472529B6CA1}">
      <dgm:prSet/>
      <dgm:spPr/>
      <dgm:t>
        <a:bodyPr/>
        <a:lstStyle/>
        <a:p>
          <a:endParaRPr lang="en-US" dirty="0"/>
        </a:p>
      </dgm:t>
    </dgm:pt>
    <dgm:pt modelId="{E77148DE-1DAE-4B4A-A225-75AB4990997F}" type="sibTrans" cxnId="{3FCD8ADD-C627-4014-8FDC-C472529B6CA1}">
      <dgm:prSet/>
      <dgm:spPr/>
      <dgm:t>
        <a:bodyPr/>
        <a:lstStyle/>
        <a:p>
          <a:endParaRPr lang="en-US" dirty="0"/>
        </a:p>
      </dgm:t>
    </dgm:pt>
    <dgm:pt modelId="{90ED50D2-D81C-4798-9796-FC30656C5ED1}">
      <dgm:prSet phldrT="[Text]"/>
      <dgm:spPr>
        <a:solidFill>
          <a:srgbClr val="FFB600"/>
        </a:solidFill>
      </dgm:spPr>
      <dgm:t>
        <a:bodyPr/>
        <a:lstStyle/>
        <a:p>
          <a:r>
            <a:rPr lang="en-US" b="1" dirty="0" smtClean="0">
              <a:latin typeface="Raleway" panose="020B0604020202020204" charset="0"/>
            </a:rPr>
            <a:t>VIEW</a:t>
          </a:r>
          <a:endParaRPr lang="en-US" b="1" dirty="0">
            <a:latin typeface="Raleway" panose="020B0604020202020204" charset="0"/>
          </a:endParaRPr>
        </a:p>
      </dgm:t>
    </dgm:pt>
    <dgm:pt modelId="{96CAA594-DBE9-4E3A-85DE-0036B06741B6}" type="parTrans" cxnId="{5D85C7BF-86B8-4BF1-BD97-BD5E642C5270}">
      <dgm:prSet/>
      <dgm:spPr/>
      <dgm:t>
        <a:bodyPr/>
        <a:lstStyle/>
        <a:p>
          <a:endParaRPr lang="en-US" dirty="0"/>
        </a:p>
      </dgm:t>
    </dgm:pt>
    <dgm:pt modelId="{2EE829B4-6E3D-4213-A6DE-B996C1293B2A}" type="sibTrans" cxnId="{5D85C7BF-86B8-4BF1-BD97-BD5E642C5270}">
      <dgm:prSet/>
      <dgm:spPr/>
      <dgm:t>
        <a:bodyPr/>
        <a:lstStyle/>
        <a:p>
          <a:endParaRPr lang="en-US" dirty="0"/>
        </a:p>
      </dgm:t>
    </dgm:pt>
    <dgm:pt modelId="{E4A7F3CD-3BE7-47BE-AD25-B92C394A6FA6}">
      <dgm:prSet phldrT="[Text]"/>
      <dgm:spPr>
        <a:solidFill>
          <a:srgbClr val="FFDD89"/>
        </a:solidFill>
      </dgm:spPr>
      <dgm:t>
        <a:bodyPr/>
        <a:lstStyle/>
        <a:p>
          <a:r>
            <a:rPr lang="en-US" dirty="0" smtClean="0">
              <a:latin typeface="Raleway" panose="020B0604020202020204" charset="0"/>
            </a:rPr>
            <a:t>LIST USERS</a:t>
          </a:r>
          <a:endParaRPr lang="en-US" dirty="0">
            <a:latin typeface="Raleway" panose="020B0604020202020204" charset="0"/>
          </a:endParaRPr>
        </a:p>
      </dgm:t>
    </dgm:pt>
    <dgm:pt modelId="{2196733F-33C2-44A9-BC4C-740260EDA807}" type="parTrans" cxnId="{6F9E7428-33D6-4373-98D4-5EAF08272092}">
      <dgm:prSet/>
      <dgm:spPr/>
      <dgm:t>
        <a:bodyPr/>
        <a:lstStyle/>
        <a:p>
          <a:endParaRPr lang="en-US" dirty="0"/>
        </a:p>
      </dgm:t>
    </dgm:pt>
    <dgm:pt modelId="{0752972B-5E9A-4EF5-AD81-F53F367104D0}" type="sibTrans" cxnId="{6F9E7428-33D6-4373-98D4-5EAF08272092}">
      <dgm:prSet/>
      <dgm:spPr/>
      <dgm:t>
        <a:bodyPr/>
        <a:lstStyle/>
        <a:p>
          <a:endParaRPr lang="en-US" dirty="0"/>
        </a:p>
      </dgm:t>
    </dgm:pt>
    <dgm:pt modelId="{25196466-51B0-4DA2-B2C1-8C1FDC90B94F}">
      <dgm:prSet phldrT="[Text]"/>
      <dgm:spPr>
        <a:solidFill>
          <a:srgbClr val="FFDD89"/>
        </a:solidFill>
      </dgm:spPr>
      <dgm:t>
        <a:bodyPr/>
        <a:lstStyle/>
        <a:p>
          <a:r>
            <a:rPr lang="en-US" dirty="0" smtClean="0">
              <a:latin typeface="Raleway" panose="020B0604020202020204" charset="0"/>
            </a:rPr>
            <a:t>LIST PERMISSION</a:t>
          </a:r>
          <a:endParaRPr lang="en-US" dirty="0">
            <a:latin typeface="Raleway" panose="020B0604020202020204" charset="0"/>
          </a:endParaRPr>
        </a:p>
      </dgm:t>
    </dgm:pt>
    <dgm:pt modelId="{485F98DB-1820-4796-9CF5-7BB0FCF15094}" type="parTrans" cxnId="{E7EB5B72-A416-4C00-B1E4-76E7D631425C}">
      <dgm:prSet/>
      <dgm:spPr/>
      <dgm:t>
        <a:bodyPr/>
        <a:lstStyle/>
        <a:p>
          <a:endParaRPr lang="en-US" dirty="0"/>
        </a:p>
      </dgm:t>
    </dgm:pt>
    <dgm:pt modelId="{8748C6F3-F387-43FC-8F91-4E4A31CD3AE1}" type="sibTrans" cxnId="{E7EB5B72-A416-4C00-B1E4-76E7D631425C}">
      <dgm:prSet/>
      <dgm:spPr/>
      <dgm:t>
        <a:bodyPr/>
        <a:lstStyle/>
        <a:p>
          <a:endParaRPr lang="en-US" dirty="0"/>
        </a:p>
      </dgm:t>
    </dgm:pt>
    <dgm:pt modelId="{ECAA6F8B-BA2A-44D8-B42C-9DC128CDD2C4}">
      <dgm:prSet/>
      <dgm:spPr>
        <a:solidFill>
          <a:srgbClr val="FFDD89"/>
        </a:solidFill>
      </dgm:spPr>
      <dgm:t>
        <a:bodyPr/>
        <a:lstStyle/>
        <a:p>
          <a:r>
            <a:rPr lang="en-US" dirty="0" smtClean="0">
              <a:latin typeface="Raleway" panose="020B0604020202020204" charset="0"/>
            </a:rPr>
            <a:t>ALTER</a:t>
          </a:r>
          <a:endParaRPr lang="en-US" dirty="0">
            <a:latin typeface="Raleway" panose="020B0604020202020204" charset="0"/>
          </a:endParaRPr>
        </a:p>
      </dgm:t>
    </dgm:pt>
    <dgm:pt modelId="{0861FAD7-FFAC-4C5E-8A0A-FD12B2945BE0}" type="parTrans" cxnId="{9C7296BA-8E2C-4A11-A4C2-95DFF96E297B}">
      <dgm:prSet/>
      <dgm:spPr/>
      <dgm:t>
        <a:bodyPr/>
        <a:lstStyle/>
        <a:p>
          <a:endParaRPr lang="en-US" dirty="0"/>
        </a:p>
      </dgm:t>
    </dgm:pt>
    <dgm:pt modelId="{218F9043-2670-4F19-99A0-D355BF28DC42}" type="sibTrans" cxnId="{9C7296BA-8E2C-4A11-A4C2-95DFF96E297B}">
      <dgm:prSet/>
      <dgm:spPr/>
      <dgm:t>
        <a:bodyPr/>
        <a:lstStyle/>
        <a:p>
          <a:endParaRPr lang="en-US" dirty="0"/>
        </a:p>
      </dgm:t>
    </dgm:pt>
    <dgm:pt modelId="{4BCC5DE7-A1D6-4492-9776-2ADFD70A13F3}" type="pres">
      <dgm:prSet presAssocID="{DAA9A2F1-D36B-48BF-BA1C-6674C6155FC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C652AA-A949-4438-A752-8908F9832FDF}" type="pres">
      <dgm:prSet presAssocID="{90ED50D2-D81C-4798-9796-FC30656C5ED1}" presName="boxAndChildren" presStyleCnt="0"/>
      <dgm:spPr/>
    </dgm:pt>
    <dgm:pt modelId="{5F916D97-FEEC-4AA4-87A3-8D193201D9EF}" type="pres">
      <dgm:prSet presAssocID="{90ED50D2-D81C-4798-9796-FC30656C5ED1}" presName="parentTextBox" presStyleLbl="node1" presStyleIdx="0" presStyleCnt="3"/>
      <dgm:spPr/>
      <dgm:t>
        <a:bodyPr/>
        <a:lstStyle/>
        <a:p>
          <a:endParaRPr lang="en-US"/>
        </a:p>
      </dgm:t>
    </dgm:pt>
    <dgm:pt modelId="{A5609CFE-0D6E-4E7E-A410-2151C2C3E68B}" type="pres">
      <dgm:prSet presAssocID="{90ED50D2-D81C-4798-9796-FC30656C5ED1}" presName="entireBox" presStyleLbl="node1" presStyleIdx="0" presStyleCnt="3"/>
      <dgm:spPr/>
      <dgm:t>
        <a:bodyPr/>
        <a:lstStyle/>
        <a:p>
          <a:endParaRPr lang="en-US"/>
        </a:p>
      </dgm:t>
    </dgm:pt>
    <dgm:pt modelId="{7F8B85C0-2859-40ED-873B-0CBC00160360}" type="pres">
      <dgm:prSet presAssocID="{90ED50D2-D81C-4798-9796-FC30656C5ED1}" presName="descendantBox" presStyleCnt="0"/>
      <dgm:spPr/>
    </dgm:pt>
    <dgm:pt modelId="{A2C585C0-749E-40F9-8960-35DD96980BA7}" type="pres">
      <dgm:prSet presAssocID="{E4A7F3CD-3BE7-47BE-AD25-B92C394A6FA6}" presName="childTextBo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B55221-0112-4885-8889-4A469B32860D}" type="pres">
      <dgm:prSet presAssocID="{25196466-51B0-4DA2-B2C1-8C1FDC90B94F}" presName="childTextBox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6E9446-790B-487C-A8B9-2D07D878509C}" type="pres">
      <dgm:prSet presAssocID="{95A41898-386D-4F94-A58D-E8D78862C4AF}" presName="sp" presStyleCnt="0"/>
      <dgm:spPr/>
    </dgm:pt>
    <dgm:pt modelId="{DD6762BC-E59B-4D06-881E-18DA44F44B4A}" type="pres">
      <dgm:prSet presAssocID="{FF939EE8-37B3-49FF-A6AB-337EB25BBA94}" presName="arrowAndChildren" presStyleCnt="0"/>
      <dgm:spPr/>
    </dgm:pt>
    <dgm:pt modelId="{261AF9F2-5257-4252-8C3A-283DAF4D1099}" type="pres">
      <dgm:prSet presAssocID="{FF939EE8-37B3-49FF-A6AB-337EB25BBA94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11BF09D4-AC85-41FB-962D-4E0DF019BBFB}" type="pres">
      <dgm:prSet presAssocID="{FF939EE8-37B3-49FF-A6AB-337EB25BBA94}" presName="arrow" presStyleLbl="node1" presStyleIdx="1" presStyleCnt="3"/>
      <dgm:spPr/>
      <dgm:t>
        <a:bodyPr/>
        <a:lstStyle/>
        <a:p>
          <a:endParaRPr lang="en-US"/>
        </a:p>
      </dgm:t>
    </dgm:pt>
    <dgm:pt modelId="{071661BA-E212-4A77-A6BB-5C447B2DAC22}" type="pres">
      <dgm:prSet presAssocID="{FF939EE8-37B3-49FF-A6AB-337EB25BBA94}" presName="descendantArrow" presStyleCnt="0"/>
      <dgm:spPr/>
    </dgm:pt>
    <dgm:pt modelId="{5AEBCA3C-38DC-4181-834A-B96BE9B7ADCF}" type="pres">
      <dgm:prSet presAssocID="{28E9C0FF-C9EA-4612-A5BE-105F4BBC8150}" presName="childTextArrow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B99ED1-CA71-4722-B312-55BE108EE2B0}" type="pres">
      <dgm:prSet presAssocID="{6401BAB0-7F17-41FE-8DF8-5F802D748FFE}" presName="childTextArrow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F288B6-686A-4B7A-907D-B46CEB70F1F2}" type="pres">
      <dgm:prSet presAssocID="{2464C8C6-ED3F-4C33-BC1B-99DFC713A357}" presName="sp" presStyleCnt="0"/>
      <dgm:spPr/>
    </dgm:pt>
    <dgm:pt modelId="{0005CDC1-2E14-48C9-88A9-295F9758C685}" type="pres">
      <dgm:prSet presAssocID="{3C9925D1-17F1-4F1C-B28C-BD04A193E1A5}" presName="arrowAndChildren" presStyleCnt="0"/>
      <dgm:spPr/>
    </dgm:pt>
    <dgm:pt modelId="{7C475449-DE28-48AF-8D3C-10FF6B1A81CF}" type="pres">
      <dgm:prSet presAssocID="{3C9925D1-17F1-4F1C-B28C-BD04A193E1A5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8456334F-53D8-4312-BDC7-B3AEFC2738C1}" type="pres">
      <dgm:prSet presAssocID="{3C9925D1-17F1-4F1C-B28C-BD04A193E1A5}" presName="arrow" presStyleLbl="node1" presStyleIdx="2" presStyleCnt="3"/>
      <dgm:spPr/>
      <dgm:t>
        <a:bodyPr/>
        <a:lstStyle/>
        <a:p>
          <a:endParaRPr lang="en-US"/>
        </a:p>
      </dgm:t>
    </dgm:pt>
    <dgm:pt modelId="{570436F0-11D7-4F93-A901-6276927861AD}" type="pres">
      <dgm:prSet presAssocID="{3C9925D1-17F1-4F1C-B28C-BD04A193E1A5}" presName="descendantArrow" presStyleCnt="0"/>
      <dgm:spPr/>
    </dgm:pt>
    <dgm:pt modelId="{319764D6-FD6C-4C4A-82F3-88FE89284E6E}" type="pres">
      <dgm:prSet presAssocID="{A223CD58-F1EF-44A4-AA98-99CA59B38F27}" presName="childTextArrow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EC680-7877-4C55-9C2A-777874B4964F}" type="pres">
      <dgm:prSet presAssocID="{4AC8751E-73AA-4D35-A9C4-5D3983CAC0DE}" presName="childTextArrow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3C40B-3F55-4B1F-8E0C-BC05149DB26E}" type="pres">
      <dgm:prSet presAssocID="{ECAA6F8B-BA2A-44D8-B42C-9DC128CDD2C4}" presName="childTextArrow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18A0AC-DCD5-4D56-9084-509668680E00}" srcId="{FF939EE8-37B3-49FF-A6AB-337EB25BBA94}" destId="{28E9C0FF-C9EA-4612-A5BE-105F4BBC8150}" srcOrd="0" destOrd="0" parTransId="{FF814084-9B53-49FC-BDD2-2DE0D67BEB17}" sibTransId="{2C77D2C9-E7F1-4CEF-8424-A29EE2873987}"/>
    <dgm:cxn modelId="{EEA055BC-535F-47E9-9330-8967E64B566F}" type="presOf" srcId="{3C9925D1-17F1-4F1C-B28C-BD04A193E1A5}" destId="{7C475449-DE28-48AF-8D3C-10FF6B1A81CF}" srcOrd="0" destOrd="0" presId="urn:microsoft.com/office/officeart/2005/8/layout/process4"/>
    <dgm:cxn modelId="{65D5C283-28BD-4939-8956-7F4B0BE1741C}" type="presOf" srcId="{A223CD58-F1EF-44A4-AA98-99CA59B38F27}" destId="{319764D6-FD6C-4C4A-82F3-88FE89284E6E}" srcOrd="0" destOrd="0" presId="urn:microsoft.com/office/officeart/2005/8/layout/process4"/>
    <dgm:cxn modelId="{3FCD8ADD-C627-4014-8FDC-C472529B6CA1}" srcId="{FF939EE8-37B3-49FF-A6AB-337EB25BBA94}" destId="{6401BAB0-7F17-41FE-8DF8-5F802D748FFE}" srcOrd="1" destOrd="0" parTransId="{EB865AAB-33B4-4D96-9496-FA66D1316FEF}" sibTransId="{E77148DE-1DAE-4B4A-A225-75AB4990997F}"/>
    <dgm:cxn modelId="{733371AE-BF1C-477C-9291-CC470A5D0674}" type="presOf" srcId="{DAA9A2F1-D36B-48BF-BA1C-6674C6155FC4}" destId="{4BCC5DE7-A1D6-4492-9776-2ADFD70A13F3}" srcOrd="0" destOrd="0" presId="urn:microsoft.com/office/officeart/2005/8/layout/process4"/>
    <dgm:cxn modelId="{2A0A9EE9-F202-4F5C-8560-89060D63A2B7}" type="presOf" srcId="{25196466-51B0-4DA2-B2C1-8C1FDC90B94F}" destId="{7AB55221-0112-4885-8889-4A469B32860D}" srcOrd="0" destOrd="0" presId="urn:microsoft.com/office/officeart/2005/8/layout/process4"/>
    <dgm:cxn modelId="{74D17B85-305F-4C3A-9474-6B718D3513E4}" type="presOf" srcId="{6401BAB0-7F17-41FE-8DF8-5F802D748FFE}" destId="{E6B99ED1-CA71-4722-B312-55BE108EE2B0}" srcOrd="0" destOrd="0" presId="urn:microsoft.com/office/officeart/2005/8/layout/process4"/>
    <dgm:cxn modelId="{5D85C7BF-86B8-4BF1-BD97-BD5E642C5270}" srcId="{DAA9A2F1-D36B-48BF-BA1C-6674C6155FC4}" destId="{90ED50D2-D81C-4798-9796-FC30656C5ED1}" srcOrd="2" destOrd="0" parTransId="{96CAA594-DBE9-4E3A-85DE-0036B06741B6}" sibTransId="{2EE829B4-6E3D-4213-A6DE-B996C1293B2A}"/>
    <dgm:cxn modelId="{77AE7D2D-3C8E-4B87-BA98-686B1437D3C8}" type="presOf" srcId="{90ED50D2-D81C-4798-9796-FC30656C5ED1}" destId="{5F916D97-FEEC-4AA4-87A3-8D193201D9EF}" srcOrd="0" destOrd="0" presId="urn:microsoft.com/office/officeart/2005/8/layout/process4"/>
    <dgm:cxn modelId="{E7EB5B72-A416-4C00-B1E4-76E7D631425C}" srcId="{90ED50D2-D81C-4798-9796-FC30656C5ED1}" destId="{25196466-51B0-4DA2-B2C1-8C1FDC90B94F}" srcOrd="1" destOrd="0" parTransId="{485F98DB-1820-4796-9CF5-7BB0FCF15094}" sibTransId="{8748C6F3-F387-43FC-8F91-4E4A31CD3AE1}"/>
    <dgm:cxn modelId="{2EC8A804-9D83-4CEC-8527-766E7F5D4E79}" srcId="{DAA9A2F1-D36B-48BF-BA1C-6674C6155FC4}" destId="{FF939EE8-37B3-49FF-A6AB-337EB25BBA94}" srcOrd="1" destOrd="0" parTransId="{0B8F88C3-E41E-4323-8D2F-8524A53906A7}" sibTransId="{95A41898-386D-4F94-A58D-E8D78862C4AF}"/>
    <dgm:cxn modelId="{1DE2E713-2B17-4954-8DBA-59E3735902E3}" type="presOf" srcId="{E4A7F3CD-3BE7-47BE-AD25-B92C394A6FA6}" destId="{A2C585C0-749E-40F9-8960-35DD96980BA7}" srcOrd="0" destOrd="0" presId="urn:microsoft.com/office/officeart/2005/8/layout/process4"/>
    <dgm:cxn modelId="{72FFBF74-5F70-49A7-B69F-9D5970B62C57}" type="presOf" srcId="{4AC8751E-73AA-4D35-A9C4-5D3983CAC0DE}" destId="{C3FEC680-7877-4C55-9C2A-777874B4964F}" srcOrd="0" destOrd="0" presId="urn:microsoft.com/office/officeart/2005/8/layout/process4"/>
    <dgm:cxn modelId="{A8DDC791-54AA-4A29-9EF7-67A911954C1F}" srcId="{3C9925D1-17F1-4F1C-B28C-BD04A193E1A5}" destId="{4AC8751E-73AA-4D35-A9C4-5D3983CAC0DE}" srcOrd="1" destOrd="0" parTransId="{37197343-ECCF-48B6-A20E-80945EF2EABF}" sibTransId="{FE7CD133-22A2-4D01-84C3-AACE9B22BC7D}"/>
    <dgm:cxn modelId="{AE70B551-BCAC-4866-98E2-B879DECE1247}" srcId="{DAA9A2F1-D36B-48BF-BA1C-6674C6155FC4}" destId="{3C9925D1-17F1-4F1C-B28C-BD04A193E1A5}" srcOrd="0" destOrd="0" parTransId="{1F6A1EC8-FC3A-417F-94B7-42CD45DB940B}" sibTransId="{2464C8C6-ED3F-4C33-BC1B-99DFC713A357}"/>
    <dgm:cxn modelId="{6F9E7428-33D6-4373-98D4-5EAF08272092}" srcId="{90ED50D2-D81C-4798-9796-FC30656C5ED1}" destId="{E4A7F3CD-3BE7-47BE-AD25-B92C394A6FA6}" srcOrd="0" destOrd="0" parTransId="{2196733F-33C2-44A9-BC4C-740260EDA807}" sibTransId="{0752972B-5E9A-4EF5-AD81-F53F367104D0}"/>
    <dgm:cxn modelId="{072D8278-C012-4140-8B6A-5D7B9005BF9A}" type="presOf" srcId="{FF939EE8-37B3-49FF-A6AB-337EB25BBA94}" destId="{11BF09D4-AC85-41FB-962D-4E0DF019BBFB}" srcOrd="1" destOrd="0" presId="urn:microsoft.com/office/officeart/2005/8/layout/process4"/>
    <dgm:cxn modelId="{3E5AA33C-9DD8-4479-81EB-750B2877D906}" srcId="{3C9925D1-17F1-4F1C-B28C-BD04A193E1A5}" destId="{A223CD58-F1EF-44A4-AA98-99CA59B38F27}" srcOrd="0" destOrd="0" parTransId="{23C8B200-024E-4863-86AC-79F965D8BFC9}" sibTransId="{8F727CE6-42E6-4D79-9D3A-C374D8DC1F6B}"/>
    <dgm:cxn modelId="{86EE45F5-5F15-476A-8F18-3E56869EF1F6}" type="presOf" srcId="{90ED50D2-D81C-4798-9796-FC30656C5ED1}" destId="{A5609CFE-0D6E-4E7E-A410-2151C2C3E68B}" srcOrd="1" destOrd="0" presId="urn:microsoft.com/office/officeart/2005/8/layout/process4"/>
    <dgm:cxn modelId="{695EEEC8-6FDD-4129-AFB7-DBAE3A2A1CF5}" type="presOf" srcId="{FF939EE8-37B3-49FF-A6AB-337EB25BBA94}" destId="{261AF9F2-5257-4252-8C3A-283DAF4D1099}" srcOrd="0" destOrd="0" presId="urn:microsoft.com/office/officeart/2005/8/layout/process4"/>
    <dgm:cxn modelId="{CE3E0443-DBF4-4864-98AA-B66C5CEB4CE1}" type="presOf" srcId="{ECAA6F8B-BA2A-44D8-B42C-9DC128CDD2C4}" destId="{6573C40B-3F55-4B1F-8E0C-BC05149DB26E}" srcOrd="0" destOrd="0" presId="urn:microsoft.com/office/officeart/2005/8/layout/process4"/>
    <dgm:cxn modelId="{84814D2B-B6AA-4651-9FF5-278753A61D58}" type="presOf" srcId="{28E9C0FF-C9EA-4612-A5BE-105F4BBC8150}" destId="{5AEBCA3C-38DC-4181-834A-B96BE9B7ADCF}" srcOrd="0" destOrd="0" presId="urn:microsoft.com/office/officeart/2005/8/layout/process4"/>
    <dgm:cxn modelId="{7398D659-0738-4C23-9E84-7A3A07F52C6F}" type="presOf" srcId="{3C9925D1-17F1-4F1C-B28C-BD04A193E1A5}" destId="{8456334F-53D8-4312-BDC7-B3AEFC2738C1}" srcOrd="1" destOrd="0" presId="urn:microsoft.com/office/officeart/2005/8/layout/process4"/>
    <dgm:cxn modelId="{9C7296BA-8E2C-4A11-A4C2-95DFF96E297B}" srcId="{3C9925D1-17F1-4F1C-B28C-BD04A193E1A5}" destId="{ECAA6F8B-BA2A-44D8-B42C-9DC128CDD2C4}" srcOrd="2" destOrd="0" parTransId="{0861FAD7-FFAC-4C5E-8A0A-FD12B2945BE0}" sibTransId="{218F9043-2670-4F19-99A0-D355BF28DC42}"/>
    <dgm:cxn modelId="{D5CA5B24-D28B-47A6-9D83-38C8DEB482C4}" type="presParOf" srcId="{4BCC5DE7-A1D6-4492-9776-2ADFD70A13F3}" destId="{8EC652AA-A949-4438-A752-8908F9832FDF}" srcOrd="0" destOrd="0" presId="urn:microsoft.com/office/officeart/2005/8/layout/process4"/>
    <dgm:cxn modelId="{8D69F92B-FFCE-40F4-8E55-28F860C4B7BB}" type="presParOf" srcId="{8EC652AA-A949-4438-A752-8908F9832FDF}" destId="{5F916D97-FEEC-4AA4-87A3-8D193201D9EF}" srcOrd="0" destOrd="0" presId="urn:microsoft.com/office/officeart/2005/8/layout/process4"/>
    <dgm:cxn modelId="{8181ED89-BB4D-47EF-9A38-457845A38C3B}" type="presParOf" srcId="{8EC652AA-A949-4438-A752-8908F9832FDF}" destId="{A5609CFE-0D6E-4E7E-A410-2151C2C3E68B}" srcOrd="1" destOrd="0" presId="urn:microsoft.com/office/officeart/2005/8/layout/process4"/>
    <dgm:cxn modelId="{118AECD0-70A4-419F-A5A3-EE4C944AD1F0}" type="presParOf" srcId="{8EC652AA-A949-4438-A752-8908F9832FDF}" destId="{7F8B85C0-2859-40ED-873B-0CBC00160360}" srcOrd="2" destOrd="0" presId="urn:microsoft.com/office/officeart/2005/8/layout/process4"/>
    <dgm:cxn modelId="{3BA1E30D-B45C-4925-946B-9CD19E086541}" type="presParOf" srcId="{7F8B85C0-2859-40ED-873B-0CBC00160360}" destId="{A2C585C0-749E-40F9-8960-35DD96980BA7}" srcOrd="0" destOrd="0" presId="urn:microsoft.com/office/officeart/2005/8/layout/process4"/>
    <dgm:cxn modelId="{39FD6B25-51D1-4ACF-AD6E-AADBD9E579D7}" type="presParOf" srcId="{7F8B85C0-2859-40ED-873B-0CBC00160360}" destId="{7AB55221-0112-4885-8889-4A469B32860D}" srcOrd="1" destOrd="0" presId="urn:microsoft.com/office/officeart/2005/8/layout/process4"/>
    <dgm:cxn modelId="{7241C8DB-FFFA-4A2F-8D02-1FCF73E934B1}" type="presParOf" srcId="{4BCC5DE7-A1D6-4492-9776-2ADFD70A13F3}" destId="{E66E9446-790B-487C-A8B9-2D07D878509C}" srcOrd="1" destOrd="0" presId="urn:microsoft.com/office/officeart/2005/8/layout/process4"/>
    <dgm:cxn modelId="{1429A914-2AED-4373-AB7D-28AE867ACC97}" type="presParOf" srcId="{4BCC5DE7-A1D6-4492-9776-2ADFD70A13F3}" destId="{DD6762BC-E59B-4D06-881E-18DA44F44B4A}" srcOrd="2" destOrd="0" presId="urn:microsoft.com/office/officeart/2005/8/layout/process4"/>
    <dgm:cxn modelId="{BB6458A4-89CB-4F1C-A662-42303F8ADD2D}" type="presParOf" srcId="{DD6762BC-E59B-4D06-881E-18DA44F44B4A}" destId="{261AF9F2-5257-4252-8C3A-283DAF4D1099}" srcOrd="0" destOrd="0" presId="urn:microsoft.com/office/officeart/2005/8/layout/process4"/>
    <dgm:cxn modelId="{45A5F68F-81DB-4F56-AD57-00BEEEB7B70F}" type="presParOf" srcId="{DD6762BC-E59B-4D06-881E-18DA44F44B4A}" destId="{11BF09D4-AC85-41FB-962D-4E0DF019BBFB}" srcOrd="1" destOrd="0" presId="urn:microsoft.com/office/officeart/2005/8/layout/process4"/>
    <dgm:cxn modelId="{2230243D-E44D-40AE-92D9-6C5C2B0A7202}" type="presParOf" srcId="{DD6762BC-E59B-4D06-881E-18DA44F44B4A}" destId="{071661BA-E212-4A77-A6BB-5C447B2DAC22}" srcOrd="2" destOrd="0" presId="urn:microsoft.com/office/officeart/2005/8/layout/process4"/>
    <dgm:cxn modelId="{C6979189-8A1E-4DD2-A036-4C15627B2013}" type="presParOf" srcId="{071661BA-E212-4A77-A6BB-5C447B2DAC22}" destId="{5AEBCA3C-38DC-4181-834A-B96BE9B7ADCF}" srcOrd="0" destOrd="0" presId="urn:microsoft.com/office/officeart/2005/8/layout/process4"/>
    <dgm:cxn modelId="{06EF8DC3-9995-46B7-A5E0-1D4BD072601B}" type="presParOf" srcId="{071661BA-E212-4A77-A6BB-5C447B2DAC22}" destId="{E6B99ED1-CA71-4722-B312-55BE108EE2B0}" srcOrd="1" destOrd="0" presId="urn:microsoft.com/office/officeart/2005/8/layout/process4"/>
    <dgm:cxn modelId="{E47BCA57-4CB5-4ADB-8760-921631FB3428}" type="presParOf" srcId="{4BCC5DE7-A1D6-4492-9776-2ADFD70A13F3}" destId="{8BF288B6-686A-4B7A-907D-B46CEB70F1F2}" srcOrd="3" destOrd="0" presId="urn:microsoft.com/office/officeart/2005/8/layout/process4"/>
    <dgm:cxn modelId="{7F8994F2-87E3-4056-8C1A-A4F96AAD17A4}" type="presParOf" srcId="{4BCC5DE7-A1D6-4492-9776-2ADFD70A13F3}" destId="{0005CDC1-2E14-48C9-88A9-295F9758C685}" srcOrd="4" destOrd="0" presId="urn:microsoft.com/office/officeart/2005/8/layout/process4"/>
    <dgm:cxn modelId="{462B6319-4B95-4AE9-9AB9-A3FDD531FE55}" type="presParOf" srcId="{0005CDC1-2E14-48C9-88A9-295F9758C685}" destId="{7C475449-DE28-48AF-8D3C-10FF6B1A81CF}" srcOrd="0" destOrd="0" presId="urn:microsoft.com/office/officeart/2005/8/layout/process4"/>
    <dgm:cxn modelId="{1A8D57BF-8E17-4B83-94BA-525C2A6A0F53}" type="presParOf" srcId="{0005CDC1-2E14-48C9-88A9-295F9758C685}" destId="{8456334F-53D8-4312-BDC7-B3AEFC2738C1}" srcOrd="1" destOrd="0" presId="urn:microsoft.com/office/officeart/2005/8/layout/process4"/>
    <dgm:cxn modelId="{7253AACD-CE6E-4ADD-A8E9-DDCA982F901E}" type="presParOf" srcId="{0005CDC1-2E14-48C9-88A9-295F9758C685}" destId="{570436F0-11D7-4F93-A901-6276927861AD}" srcOrd="2" destOrd="0" presId="urn:microsoft.com/office/officeart/2005/8/layout/process4"/>
    <dgm:cxn modelId="{4952A3EE-3454-490F-86DC-215C7C331623}" type="presParOf" srcId="{570436F0-11D7-4F93-A901-6276927861AD}" destId="{319764D6-FD6C-4C4A-82F3-88FE89284E6E}" srcOrd="0" destOrd="0" presId="urn:microsoft.com/office/officeart/2005/8/layout/process4"/>
    <dgm:cxn modelId="{64E0E640-EE50-44AA-BF4A-0EC915A28D1A}" type="presParOf" srcId="{570436F0-11D7-4F93-A901-6276927861AD}" destId="{C3FEC680-7877-4C55-9C2A-777874B4964F}" srcOrd="1" destOrd="0" presId="urn:microsoft.com/office/officeart/2005/8/layout/process4"/>
    <dgm:cxn modelId="{85FDA7A5-5697-4517-A032-0A0268BD8B74}" type="presParOf" srcId="{570436F0-11D7-4F93-A901-6276927861AD}" destId="{6573C40B-3F55-4B1F-8E0C-BC05149DB26E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6B88DB-F65A-49B0-BD66-DC4B51ED502A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DD4481-A9A4-49A4-AE7D-CBD4E09D7254}">
      <dgm:prSet phldrT="[Text]"/>
      <dgm:spPr>
        <a:solidFill>
          <a:srgbClr val="FFB600"/>
        </a:solidFill>
      </dgm:spPr>
      <dgm:t>
        <a:bodyPr/>
        <a:lstStyle/>
        <a:p>
          <a:r>
            <a:rPr lang="en-US" b="1" dirty="0" smtClean="0">
              <a:latin typeface="Raleway" panose="020B0604020202020204" charset="0"/>
            </a:rPr>
            <a:t>START</a:t>
          </a:r>
          <a:endParaRPr lang="en-US" b="1" dirty="0">
            <a:latin typeface="Raleway" panose="020B0604020202020204" charset="0"/>
          </a:endParaRPr>
        </a:p>
      </dgm:t>
    </dgm:pt>
    <dgm:pt modelId="{5AE82FA1-4BBB-4AD5-95BB-6D6FDDDBCEFA}" type="parTrans" cxnId="{2E70C97D-8B5B-40B6-A177-D54B2BD42C45}">
      <dgm:prSet/>
      <dgm:spPr/>
      <dgm:t>
        <a:bodyPr/>
        <a:lstStyle/>
        <a:p>
          <a:endParaRPr lang="en-US"/>
        </a:p>
      </dgm:t>
    </dgm:pt>
    <dgm:pt modelId="{83A893C4-1C80-4B83-89D6-61CCF015ADDC}" type="sibTrans" cxnId="{2E70C97D-8B5B-40B6-A177-D54B2BD42C45}">
      <dgm:prSet/>
      <dgm:spPr/>
      <dgm:t>
        <a:bodyPr/>
        <a:lstStyle/>
        <a:p>
          <a:endParaRPr lang="en-US"/>
        </a:p>
      </dgm:t>
    </dgm:pt>
    <dgm:pt modelId="{370A6C82-7707-41AE-8898-75A3DED9BAB9}">
      <dgm:prSet phldrT="[Text]" custT="1"/>
      <dgm:spPr>
        <a:solidFill>
          <a:srgbClr val="FFDD89"/>
        </a:solidFill>
      </dgm:spPr>
      <dgm:t>
        <a:bodyPr anchor="ctr"/>
        <a:lstStyle/>
        <a:p>
          <a:pPr algn="ctr"/>
          <a:r>
            <a:rPr lang="en-US" sz="2000" dirty="0" smtClean="0">
              <a:latin typeface="Raleway" panose="020B0604020202020204" charset="0"/>
            </a:rPr>
            <a:t>BEGIN BATCH</a:t>
          </a:r>
          <a:endParaRPr lang="en-US" sz="2000" dirty="0">
            <a:latin typeface="Raleway" panose="020B0604020202020204" charset="0"/>
          </a:endParaRPr>
        </a:p>
      </dgm:t>
    </dgm:pt>
    <dgm:pt modelId="{A5DC2EA4-7049-4663-8E09-81BACF3AB9F8}" type="parTrans" cxnId="{295AB80C-AC96-4A1B-974C-04781D48D892}">
      <dgm:prSet/>
      <dgm:spPr/>
      <dgm:t>
        <a:bodyPr/>
        <a:lstStyle/>
        <a:p>
          <a:endParaRPr lang="en-US"/>
        </a:p>
      </dgm:t>
    </dgm:pt>
    <dgm:pt modelId="{0BE47823-4DA6-4568-93D8-1F4609F361E7}" type="sibTrans" cxnId="{295AB80C-AC96-4A1B-974C-04781D48D892}">
      <dgm:prSet/>
      <dgm:spPr/>
      <dgm:t>
        <a:bodyPr/>
        <a:lstStyle/>
        <a:p>
          <a:endParaRPr lang="en-US"/>
        </a:p>
      </dgm:t>
    </dgm:pt>
    <dgm:pt modelId="{DCC409C2-F053-44BC-97A8-0580C810051E}">
      <dgm:prSet phldrT="[Text]"/>
      <dgm:spPr>
        <a:solidFill>
          <a:srgbClr val="FFB600"/>
        </a:solidFill>
      </dgm:spPr>
      <dgm:t>
        <a:bodyPr/>
        <a:lstStyle/>
        <a:p>
          <a:r>
            <a:rPr lang="en-US" b="1" dirty="0" smtClean="0">
              <a:latin typeface="Raleway" panose="020B0604020202020204" charset="0"/>
            </a:rPr>
            <a:t>OPERATIONS</a:t>
          </a:r>
          <a:endParaRPr lang="en-US" b="1" dirty="0">
            <a:latin typeface="Raleway" panose="020B0604020202020204" charset="0"/>
          </a:endParaRPr>
        </a:p>
      </dgm:t>
    </dgm:pt>
    <dgm:pt modelId="{B2422F0F-9613-4DF9-B6CC-778AA87F8A47}" type="parTrans" cxnId="{1B5A2125-7B0A-4600-981A-F8E7E80189D6}">
      <dgm:prSet/>
      <dgm:spPr/>
      <dgm:t>
        <a:bodyPr/>
        <a:lstStyle/>
        <a:p>
          <a:endParaRPr lang="en-US"/>
        </a:p>
      </dgm:t>
    </dgm:pt>
    <dgm:pt modelId="{B9BC0E7C-6190-4449-AF46-DD4BA997C970}" type="sibTrans" cxnId="{1B5A2125-7B0A-4600-981A-F8E7E80189D6}">
      <dgm:prSet/>
      <dgm:spPr/>
      <dgm:t>
        <a:bodyPr/>
        <a:lstStyle/>
        <a:p>
          <a:endParaRPr lang="en-US"/>
        </a:p>
      </dgm:t>
    </dgm:pt>
    <dgm:pt modelId="{BCD878FB-5D7B-4C24-94E8-D340F0D5F4BE}">
      <dgm:prSet phldrT="[Text]" custT="1"/>
      <dgm:spPr>
        <a:solidFill>
          <a:srgbClr val="FFDD89"/>
        </a:solidFill>
      </dgm:spPr>
      <dgm:t>
        <a:bodyPr anchor="ctr"/>
        <a:lstStyle/>
        <a:p>
          <a:pPr algn="ctr"/>
          <a:r>
            <a:rPr lang="en-US" sz="2400" dirty="0" smtClean="0">
              <a:latin typeface="Raleway" panose="020B0604020202020204" charset="0"/>
            </a:rPr>
            <a:t>DMLs </a:t>
          </a:r>
          <a:endParaRPr lang="en-US" sz="2400" dirty="0">
            <a:latin typeface="Raleway" panose="020B0604020202020204" charset="0"/>
          </a:endParaRPr>
        </a:p>
      </dgm:t>
    </dgm:pt>
    <dgm:pt modelId="{241266B7-1719-4F2C-9C13-0B43957099A4}" type="parTrans" cxnId="{B5616B36-7DB8-4D61-9DDF-E7DC30E9A459}">
      <dgm:prSet/>
      <dgm:spPr/>
      <dgm:t>
        <a:bodyPr/>
        <a:lstStyle/>
        <a:p>
          <a:endParaRPr lang="en-US"/>
        </a:p>
      </dgm:t>
    </dgm:pt>
    <dgm:pt modelId="{D14EC959-16B5-43FF-B6A7-A8944A489000}" type="sibTrans" cxnId="{B5616B36-7DB8-4D61-9DDF-E7DC30E9A459}">
      <dgm:prSet/>
      <dgm:spPr/>
      <dgm:t>
        <a:bodyPr/>
        <a:lstStyle/>
        <a:p>
          <a:endParaRPr lang="en-US"/>
        </a:p>
      </dgm:t>
    </dgm:pt>
    <dgm:pt modelId="{ADE488E8-9491-4DE4-BB04-9F542208F23D}">
      <dgm:prSet phldrT="[Text]"/>
      <dgm:spPr>
        <a:solidFill>
          <a:srgbClr val="FFB600"/>
        </a:solidFill>
      </dgm:spPr>
      <dgm:t>
        <a:bodyPr/>
        <a:lstStyle/>
        <a:p>
          <a:r>
            <a:rPr lang="en-US" b="1" dirty="0" smtClean="0">
              <a:latin typeface="Raleway" panose="020B0604020202020204" charset="0"/>
            </a:rPr>
            <a:t>END</a:t>
          </a:r>
          <a:endParaRPr lang="en-US" b="1" dirty="0">
            <a:latin typeface="Raleway" panose="020B0604020202020204" charset="0"/>
          </a:endParaRPr>
        </a:p>
      </dgm:t>
    </dgm:pt>
    <dgm:pt modelId="{A4AE2FB3-4CBE-40EC-81E8-FF07A9B46165}" type="parTrans" cxnId="{F6926E31-1247-458F-868E-2C0069E6EBEC}">
      <dgm:prSet/>
      <dgm:spPr/>
      <dgm:t>
        <a:bodyPr/>
        <a:lstStyle/>
        <a:p>
          <a:endParaRPr lang="en-US"/>
        </a:p>
      </dgm:t>
    </dgm:pt>
    <dgm:pt modelId="{E7519E32-E3E6-4D58-BAFB-998470825752}" type="sibTrans" cxnId="{F6926E31-1247-458F-868E-2C0069E6EBEC}">
      <dgm:prSet/>
      <dgm:spPr/>
      <dgm:t>
        <a:bodyPr/>
        <a:lstStyle/>
        <a:p>
          <a:endParaRPr lang="en-US"/>
        </a:p>
      </dgm:t>
    </dgm:pt>
    <dgm:pt modelId="{F341EA20-08D3-400C-8EEA-F23C888F4AEC}">
      <dgm:prSet phldrT="[Text]" custT="1"/>
      <dgm:spPr>
        <a:solidFill>
          <a:srgbClr val="FFDD89"/>
        </a:solidFill>
      </dgm:spPr>
      <dgm:t>
        <a:bodyPr anchor="ctr"/>
        <a:lstStyle/>
        <a:p>
          <a:pPr algn="ctr"/>
          <a:r>
            <a:rPr lang="en-US" sz="2000" dirty="0" smtClean="0">
              <a:latin typeface="Raleway" panose="020B0604020202020204" charset="0"/>
            </a:rPr>
            <a:t>APPLY BATCH</a:t>
          </a:r>
          <a:endParaRPr lang="en-US" sz="2000" dirty="0">
            <a:latin typeface="Raleway" panose="020B0604020202020204" charset="0"/>
          </a:endParaRPr>
        </a:p>
      </dgm:t>
    </dgm:pt>
    <dgm:pt modelId="{6DCE0509-EFCC-49AA-8AFA-7096C09BC902}" type="parTrans" cxnId="{40FC9A63-C909-48F4-8E73-1809E7173B98}">
      <dgm:prSet/>
      <dgm:spPr/>
      <dgm:t>
        <a:bodyPr/>
        <a:lstStyle/>
        <a:p>
          <a:endParaRPr lang="en-US"/>
        </a:p>
      </dgm:t>
    </dgm:pt>
    <dgm:pt modelId="{FDABDC7D-BD64-4FB7-B83F-574EDB28ECB2}" type="sibTrans" cxnId="{40FC9A63-C909-48F4-8E73-1809E7173B98}">
      <dgm:prSet/>
      <dgm:spPr/>
      <dgm:t>
        <a:bodyPr/>
        <a:lstStyle/>
        <a:p>
          <a:endParaRPr lang="en-US"/>
        </a:p>
      </dgm:t>
    </dgm:pt>
    <dgm:pt modelId="{A8921ED8-2D09-4E2E-8721-A19ADB398BBE}" type="pres">
      <dgm:prSet presAssocID="{446B88DB-F65A-49B0-BD66-DC4B51ED502A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B4ACA4B-D7C6-4AC8-86C8-1212016D3EA9}" type="pres">
      <dgm:prSet presAssocID="{ADE488E8-9491-4DE4-BB04-9F542208F23D}" presName="ChildAccent3" presStyleCnt="0"/>
      <dgm:spPr/>
    </dgm:pt>
    <dgm:pt modelId="{48488FF8-2D02-496C-9B32-C605340FFE7D}" type="pres">
      <dgm:prSet presAssocID="{ADE488E8-9491-4DE4-BB04-9F542208F23D}" presName="ChildAccent" presStyleLbl="alignImgPlace1" presStyleIdx="0" presStyleCnt="3"/>
      <dgm:spPr/>
      <dgm:t>
        <a:bodyPr/>
        <a:lstStyle/>
        <a:p>
          <a:endParaRPr lang="en-US"/>
        </a:p>
      </dgm:t>
    </dgm:pt>
    <dgm:pt modelId="{965F8345-92BF-4B6D-9791-861625512E8A}" type="pres">
      <dgm:prSet presAssocID="{ADE488E8-9491-4DE4-BB04-9F542208F23D}" presName="Child3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A5334-4EBA-4431-B2F0-0CE483DA0918}" type="pres">
      <dgm:prSet presAssocID="{ADE488E8-9491-4DE4-BB04-9F542208F23D}" presName="Parent3" presStyleLbl="node1" presStyleIdx="0" presStyleCnt="3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19C540-CEC5-48B5-B4C7-6183157068E3}" type="pres">
      <dgm:prSet presAssocID="{DCC409C2-F053-44BC-97A8-0580C810051E}" presName="ChildAccent2" presStyleCnt="0"/>
      <dgm:spPr/>
    </dgm:pt>
    <dgm:pt modelId="{F386761C-EC03-4250-B555-2F0F25BFDDDA}" type="pres">
      <dgm:prSet presAssocID="{DCC409C2-F053-44BC-97A8-0580C810051E}" presName="ChildAccent" presStyleLbl="alignImgPlace1" presStyleIdx="1" presStyleCnt="3"/>
      <dgm:spPr/>
      <dgm:t>
        <a:bodyPr/>
        <a:lstStyle/>
        <a:p>
          <a:endParaRPr lang="en-US"/>
        </a:p>
      </dgm:t>
    </dgm:pt>
    <dgm:pt modelId="{4DDB3A4E-7C4C-481A-A6B5-C2261E94EAF1}" type="pres">
      <dgm:prSet presAssocID="{DCC409C2-F053-44BC-97A8-0580C810051E}" presName="Child2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FCCD8A-EFE9-4D32-AC37-D661D1CE3CEF}" type="pres">
      <dgm:prSet presAssocID="{DCC409C2-F053-44BC-97A8-0580C810051E}" presName="Parent2" presStyleLbl="node1" presStyleIdx="1" presStyleCnt="3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C9D91F-E695-4F0B-8839-2E9ECF6CC85D}" type="pres">
      <dgm:prSet presAssocID="{C4DD4481-A9A4-49A4-AE7D-CBD4E09D7254}" presName="ChildAccent1" presStyleCnt="0"/>
      <dgm:spPr/>
    </dgm:pt>
    <dgm:pt modelId="{254E29EB-4C5E-40AD-BE70-123BDDBAF423}" type="pres">
      <dgm:prSet presAssocID="{C4DD4481-A9A4-49A4-AE7D-CBD4E09D7254}" presName="ChildAccent" presStyleLbl="alignImgPlace1" presStyleIdx="2" presStyleCnt="3"/>
      <dgm:spPr/>
      <dgm:t>
        <a:bodyPr/>
        <a:lstStyle/>
        <a:p>
          <a:endParaRPr lang="en-US"/>
        </a:p>
      </dgm:t>
    </dgm:pt>
    <dgm:pt modelId="{83E460A2-85E9-40B0-916D-4393946BE7B6}" type="pres">
      <dgm:prSet presAssocID="{C4DD4481-A9A4-49A4-AE7D-CBD4E09D7254}" presName="Child1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91F3DB-7DE6-44CF-9D15-76C0BE9848D7}" type="pres">
      <dgm:prSet presAssocID="{C4DD4481-A9A4-49A4-AE7D-CBD4E09D7254}" presName="Parent1" presStyleLbl="node1" presStyleIdx="2" presStyleCnt="3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5F0FE5-5A97-4F3A-8860-63782C89898F}" type="presOf" srcId="{C4DD4481-A9A4-49A4-AE7D-CBD4E09D7254}" destId="{E491F3DB-7DE6-44CF-9D15-76C0BE9848D7}" srcOrd="0" destOrd="0" presId="urn:microsoft.com/office/officeart/2011/layout/InterconnectedBlockProcess"/>
    <dgm:cxn modelId="{3BAB886E-80D1-4848-AEA3-86BAF05CB068}" type="presOf" srcId="{370A6C82-7707-41AE-8898-75A3DED9BAB9}" destId="{83E460A2-85E9-40B0-916D-4393946BE7B6}" srcOrd="1" destOrd="0" presId="urn:microsoft.com/office/officeart/2011/layout/InterconnectedBlockProcess"/>
    <dgm:cxn modelId="{36C088CA-9BCF-436C-B354-85A1BAB73253}" type="presOf" srcId="{BCD878FB-5D7B-4C24-94E8-D340F0D5F4BE}" destId="{F386761C-EC03-4250-B555-2F0F25BFDDDA}" srcOrd="0" destOrd="0" presId="urn:microsoft.com/office/officeart/2011/layout/InterconnectedBlockProcess"/>
    <dgm:cxn modelId="{E12CA5F4-6036-4032-A522-5C23D8E453F7}" type="presOf" srcId="{F341EA20-08D3-400C-8EEA-F23C888F4AEC}" destId="{965F8345-92BF-4B6D-9791-861625512E8A}" srcOrd="1" destOrd="0" presId="urn:microsoft.com/office/officeart/2011/layout/InterconnectedBlockProcess"/>
    <dgm:cxn modelId="{4E8224BC-EAB6-4AAD-ADF7-5F116126E8DD}" type="presOf" srcId="{ADE488E8-9491-4DE4-BB04-9F542208F23D}" destId="{BF1A5334-4EBA-4431-B2F0-0CE483DA0918}" srcOrd="0" destOrd="0" presId="urn:microsoft.com/office/officeart/2011/layout/InterconnectedBlockProcess"/>
    <dgm:cxn modelId="{D597F207-C496-4071-90B9-AF61F41F3815}" type="presOf" srcId="{DCC409C2-F053-44BC-97A8-0580C810051E}" destId="{30FCCD8A-EFE9-4D32-AC37-D661D1CE3CEF}" srcOrd="0" destOrd="0" presId="urn:microsoft.com/office/officeart/2011/layout/InterconnectedBlockProcess"/>
    <dgm:cxn modelId="{16DA93D8-5778-425D-9C70-CFA90FE350A9}" type="presOf" srcId="{BCD878FB-5D7B-4C24-94E8-D340F0D5F4BE}" destId="{4DDB3A4E-7C4C-481A-A6B5-C2261E94EAF1}" srcOrd="1" destOrd="0" presId="urn:microsoft.com/office/officeart/2011/layout/InterconnectedBlockProcess"/>
    <dgm:cxn modelId="{2E70C97D-8B5B-40B6-A177-D54B2BD42C45}" srcId="{446B88DB-F65A-49B0-BD66-DC4B51ED502A}" destId="{C4DD4481-A9A4-49A4-AE7D-CBD4E09D7254}" srcOrd="0" destOrd="0" parTransId="{5AE82FA1-4BBB-4AD5-95BB-6D6FDDDBCEFA}" sibTransId="{83A893C4-1C80-4B83-89D6-61CCF015ADDC}"/>
    <dgm:cxn modelId="{295AB80C-AC96-4A1B-974C-04781D48D892}" srcId="{C4DD4481-A9A4-49A4-AE7D-CBD4E09D7254}" destId="{370A6C82-7707-41AE-8898-75A3DED9BAB9}" srcOrd="0" destOrd="0" parTransId="{A5DC2EA4-7049-4663-8E09-81BACF3AB9F8}" sibTransId="{0BE47823-4DA6-4568-93D8-1F4609F361E7}"/>
    <dgm:cxn modelId="{2F22384C-C3FF-40F2-A795-A3881A2D10FF}" type="presOf" srcId="{F341EA20-08D3-400C-8EEA-F23C888F4AEC}" destId="{48488FF8-2D02-496C-9B32-C605340FFE7D}" srcOrd="0" destOrd="0" presId="urn:microsoft.com/office/officeart/2011/layout/InterconnectedBlockProcess"/>
    <dgm:cxn modelId="{C05BFAC1-00D7-402A-93F4-D6224AAF36AA}" type="presOf" srcId="{446B88DB-F65A-49B0-BD66-DC4B51ED502A}" destId="{A8921ED8-2D09-4E2E-8721-A19ADB398BBE}" srcOrd="0" destOrd="0" presId="urn:microsoft.com/office/officeart/2011/layout/InterconnectedBlockProcess"/>
    <dgm:cxn modelId="{B5616B36-7DB8-4D61-9DDF-E7DC30E9A459}" srcId="{DCC409C2-F053-44BC-97A8-0580C810051E}" destId="{BCD878FB-5D7B-4C24-94E8-D340F0D5F4BE}" srcOrd="0" destOrd="0" parTransId="{241266B7-1719-4F2C-9C13-0B43957099A4}" sibTransId="{D14EC959-16B5-43FF-B6A7-A8944A489000}"/>
    <dgm:cxn modelId="{40FC9A63-C909-48F4-8E73-1809E7173B98}" srcId="{ADE488E8-9491-4DE4-BB04-9F542208F23D}" destId="{F341EA20-08D3-400C-8EEA-F23C888F4AEC}" srcOrd="0" destOrd="0" parTransId="{6DCE0509-EFCC-49AA-8AFA-7096C09BC902}" sibTransId="{FDABDC7D-BD64-4FB7-B83F-574EDB28ECB2}"/>
    <dgm:cxn modelId="{1B5A2125-7B0A-4600-981A-F8E7E80189D6}" srcId="{446B88DB-F65A-49B0-BD66-DC4B51ED502A}" destId="{DCC409C2-F053-44BC-97A8-0580C810051E}" srcOrd="1" destOrd="0" parTransId="{B2422F0F-9613-4DF9-B6CC-778AA87F8A47}" sibTransId="{B9BC0E7C-6190-4449-AF46-DD4BA997C970}"/>
    <dgm:cxn modelId="{F6926E31-1247-458F-868E-2C0069E6EBEC}" srcId="{446B88DB-F65A-49B0-BD66-DC4B51ED502A}" destId="{ADE488E8-9491-4DE4-BB04-9F542208F23D}" srcOrd="2" destOrd="0" parTransId="{A4AE2FB3-4CBE-40EC-81E8-FF07A9B46165}" sibTransId="{E7519E32-E3E6-4D58-BAFB-998470825752}"/>
    <dgm:cxn modelId="{631535CF-C0CC-4383-B1FF-482B8DDDABFC}" type="presOf" srcId="{370A6C82-7707-41AE-8898-75A3DED9BAB9}" destId="{254E29EB-4C5E-40AD-BE70-123BDDBAF423}" srcOrd="0" destOrd="0" presId="urn:microsoft.com/office/officeart/2011/layout/InterconnectedBlockProcess"/>
    <dgm:cxn modelId="{6082EAB2-9CA0-4DAA-AF33-9B40AA84ADF0}" type="presParOf" srcId="{A8921ED8-2D09-4E2E-8721-A19ADB398BBE}" destId="{FB4ACA4B-D7C6-4AC8-86C8-1212016D3EA9}" srcOrd="0" destOrd="0" presId="urn:microsoft.com/office/officeart/2011/layout/InterconnectedBlockProcess"/>
    <dgm:cxn modelId="{E3AA3066-6552-4DB0-9029-2F978688FCAD}" type="presParOf" srcId="{FB4ACA4B-D7C6-4AC8-86C8-1212016D3EA9}" destId="{48488FF8-2D02-496C-9B32-C605340FFE7D}" srcOrd="0" destOrd="0" presId="urn:microsoft.com/office/officeart/2011/layout/InterconnectedBlockProcess"/>
    <dgm:cxn modelId="{AE12275B-7DFD-4095-B29E-7C8EC1F31DB9}" type="presParOf" srcId="{A8921ED8-2D09-4E2E-8721-A19ADB398BBE}" destId="{965F8345-92BF-4B6D-9791-861625512E8A}" srcOrd="1" destOrd="0" presId="urn:microsoft.com/office/officeart/2011/layout/InterconnectedBlockProcess"/>
    <dgm:cxn modelId="{0AF9A401-9CE3-4AC9-8CBD-8B74A0DA66A4}" type="presParOf" srcId="{A8921ED8-2D09-4E2E-8721-A19ADB398BBE}" destId="{BF1A5334-4EBA-4431-B2F0-0CE483DA0918}" srcOrd="2" destOrd="0" presId="urn:microsoft.com/office/officeart/2011/layout/InterconnectedBlockProcess"/>
    <dgm:cxn modelId="{1354896E-0F4B-4170-BD49-2D9634118B46}" type="presParOf" srcId="{A8921ED8-2D09-4E2E-8721-A19ADB398BBE}" destId="{A519C540-CEC5-48B5-B4C7-6183157068E3}" srcOrd="3" destOrd="0" presId="urn:microsoft.com/office/officeart/2011/layout/InterconnectedBlockProcess"/>
    <dgm:cxn modelId="{84C7FCCB-E615-405E-A75F-9C5F24FFCE86}" type="presParOf" srcId="{A519C540-CEC5-48B5-B4C7-6183157068E3}" destId="{F386761C-EC03-4250-B555-2F0F25BFDDDA}" srcOrd="0" destOrd="0" presId="urn:microsoft.com/office/officeart/2011/layout/InterconnectedBlockProcess"/>
    <dgm:cxn modelId="{69AD8779-DDBA-48DB-972B-E1E58A39CE76}" type="presParOf" srcId="{A8921ED8-2D09-4E2E-8721-A19ADB398BBE}" destId="{4DDB3A4E-7C4C-481A-A6B5-C2261E94EAF1}" srcOrd="4" destOrd="0" presId="urn:microsoft.com/office/officeart/2011/layout/InterconnectedBlockProcess"/>
    <dgm:cxn modelId="{B7F8BA78-EB42-4840-ADB8-A4976AB7DF98}" type="presParOf" srcId="{A8921ED8-2D09-4E2E-8721-A19ADB398BBE}" destId="{30FCCD8A-EFE9-4D32-AC37-D661D1CE3CEF}" srcOrd="5" destOrd="0" presId="urn:microsoft.com/office/officeart/2011/layout/InterconnectedBlockProcess"/>
    <dgm:cxn modelId="{4A2164D5-201E-4D42-B47F-A8D1982AB285}" type="presParOf" srcId="{A8921ED8-2D09-4E2E-8721-A19ADB398BBE}" destId="{7AC9D91F-E695-4F0B-8839-2E9ECF6CC85D}" srcOrd="6" destOrd="0" presId="urn:microsoft.com/office/officeart/2011/layout/InterconnectedBlockProcess"/>
    <dgm:cxn modelId="{3291C817-29AF-4C07-BB4A-441C94527683}" type="presParOf" srcId="{7AC9D91F-E695-4F0B-8839-2E9ECF6CC85D}" destId="{254E29EB-4C5E-40AD-BE70-123BDDBAF423}" srcOrd="0" destOrd="0" presId="urn:microsoft.com/office/officeart/2011/layout/InterconnectedBlockProcess"/>
    <dgm:cxn modelId="{7E32600B-54F8-4A3D-B2BD-9F5AF3BB898B}" type="presParOf" srcId="{A8921ED8-2D09-4E2E-8721-A19ADB398BBE}" destId="{83E460A2-85E9-40B0-916D-4393946BE7B6}" srcOrd="7" destOrd="0" presId="urn:microsoft.com/office/officeart/2011/layout/InterconnectedBlockProcess"/>
    <dgm:cxn modelId="{AEDA299C-2C68-46B1-B15A-2493B1BF2471}" type="presParOf" srcId="{A8921ED8-2D09-4E2E-8721-A19ADB398BBE}" destId="{E491F3DB-7DE6-44CF-9D15-76C0BE9848D7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47216-E536-4F3F-80A4-B1409DD5C4B2}">
      <dsp:nvSpPr>
        <dsp:cNvPr id="0" name=""/>
        <dsp:cNvSpPr/>
      </dsp:nvSpPr>
      <dsp:spPr>
        <a:xfrm rot="5400000">
          <a:off x="2526494" y="-902691"/>
          <a:ext cx="730969" cy="2721863"/>
        </a:xfrm>
        <a:prstGeom prst="round2SameRect">
          <a:avLst/>
        </a:prstGeom>
        <a:solidFill>
          <a:srgbClr val="FFDD89">
            <a:alpha val="90000"/>
          </a:srgbClr>
        </a:solidFill>
        <a:ln w="25400" cap="flat" cmpd="sng" algn="ctr">
          <a:solidFill>
            <a:srgbClr val="FFB6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latin typeface="Raleway" panose="020B0604020202020204" charset="0"/>
            </a:rPr>
            <a:t>Type</a:t>
          </a:r>
          <a:endParaRPr lang="en-US" sz="1300" kern="1200" dirty="0">
            <a:latin typeface="Raleway" panose="020B060402020202020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latin typeface="Raleway" panose="020B0604020202020204" charset="0"/>
            </a:rPr>
            <a:t>Keyspace , Table</a:t>
          </a:r>
          <a:endParaRPr lang="en-US" sz="1300" kern="1200" dirty="0">
            <a:latin typeface="Raleway" panose="020B060402020202020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latin typeface="Raleway" panose="020B0604020202020204" charset="0"/>
            </a:rPr>
            <a:t>Index , Trigger</a:t>
          </a:r>
          <a:endParaRPr lang="en-US" sz="1300" kern="1200" dirty="0">
            <a:latin typeface="Raleway" panose="020B0604020202020204" charset="0"/>
          </a:endParaRPr>
        </a:p>
      </dsp:txBody>
      <dsp:txXfrm rot="-5400000">
        <a:off x="1531048" y="128438"/>
        <a:ext cx="2686180" cy="659603"/>
      </dsp:txXfrm>
    </dsp:sp>
    <dsp:sp modelId="{503F07E1-BFB0-4A13-B4C8-7E0DB0E9A108}">
      <dsp:nvSpPr>
        <dsp:cNvPr id="0" name=""/>
        <dsp:cNvSpPr/>
      </dsp:nvSpPr>
      <dsp:spPr>
        <a:xfrm>
          <a:off x="0" y="1384"/>
          <a:ext cx="1531047" cy="913711"/>
        </a:xfrm>
        <a:prstGeom prst="roundRect">
          <a:avLst/>
        </a:prstGeom>
        <a:solidFill>
          <a:srgbClr val="FFB6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Raleway" panose="020B0604020202020204" charset="0"/>
            </a:rPr>
            <a:t>DROP</a:t>
          </a:r>
          <a:endParaRPr lang="en-US" sz="2400" b="1" kern="1200" dirty="0">
            <a:latin typeface="Raleway" panose="020B0604020202020204" charset="0"/>
          </a:endParaRPr>
        </a:p>
      </dsp:txBody>
      <dsp:txXfrm>
        <a:off x="44604" y="45988"/>
        <a:ext cx="1441839" cy="824503"/>
      </dsp:txXfrm>
    </dsp:sp>
    <dsp:sp modelId="{97795192-1DCB-43BB-AF59-5C1A25CFB3FD}">
      <dsp:nvSpPr>
        <dsp:cNvPr id="0" name=""/>
        <dsp:cNvSpPr/>
      </dsp:nvSpPr>
      <dsp:spPr>
        <a:xfrm rot="5400000">
          <a:off x="2526494" y="56705"/>
          <a:ext cx="730969" cy="2721863"/>
        </a:xfrm>
        <a:prstGeom prst="round2SameRect">
          <a:avLst/>
        </a:prstGeom>
        <a:solidFill>
          <a:srgbClr val="FFDD89">
            <a:alpha val="90000"/>
          </a:srgbClr>
        </a:solidFill>
        <a:ln w="25400" cap="flat" cmpd="sng" algn="ctr">
          <a:solidFill>
            <a:srgbClr val="FFB6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latin typeface="Raleway" panose="020B0604020202020204" charset="0"/>
            </a:rPr>
            <a:t>Type</a:t>
          </a:r>
          <a:endParaRPr lang="en-US" sz="1300" kern="1200" dirty="0">
            <a:latin typeface="Raleway" panose="020B060402020202020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>
              <a:latin typeface="Raleway" panose="020B0604020202020204" charset="0"/>
            </a:rPr>
            <a:t>Keyspace , Table</a:t>
          </a:r>
          <a:endParaRPr lang="en-US" sz="1300" kern="1200" dirty="0">
            <a:latin typeface="Raleway" panose="020B060402020202020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latin typeface="Raleway" panose="020B0604020202020204" charset="0"/>
            </a:rPr>
            <a:t>Index , Trigger</a:t>
          </a:r>
          <a:endParaRPr lang="en-US" sz="1300" kern="1200" dirty="0">
            <a:latin typeface="Raleway" panose="020B0604020202020204" charset="0"/>
          </a:endParaRPr>
        </a:p>
      </dsp:txBody>
      <dsp:txXfrm rot="-5400000">
        <a:off x="1531048" y="1087835"/>
        <a:ext cx="2686180" cy="659603"/>
      </dsp:txXfrm>
    </dsp:sp>
    <dsp:sp modelId="{56DAB769-9FB0-41FB-8D69-8D75AD2CC920}">
      <dsp:nvSpPr>
        <dsp:cNvPr id="0" name=""/>
        <dsp:cNvSpPr/>
      </dsp:nvSpPr>
      <dsp:spPr>
        <a:xfrm>
          <a:off x="0" y="960781"/>
          <a:ext cx="1531047" cy="913711"/>
        </a:xfrm>
        <a:prstGeom prst="roundRect">
          <a:avLst/>
        </a:prstGeom>
        <a:solidFill>
          <a:srgbClr val="FFB6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Raleway" panose="020B0604020202020204" charset="0"/>
            </a:rPr>
            <a:t>CREATE</a:t>
          </a:r>
          <a:endParaRPr lang="en-US" sz="2400" b="1" kern="1200" dirty="0">
            <a:latin typeface="Raleway" panose="020B0604020202020204" charset="0"/>
          </a:endParaRPr>
        </a:p>
      </dsp:txBody>
      <dsp:txXfrm>
        <a:off x="44604" y="1005385"/>
        <a:ext cx="1441839" cy="824503"/>
      </dsp:txXfrm>
    </dsp:sp>
    <dsp:sp modelId="{1AF4B2C4-9302-4CA9-95F3-9E7CAA13893F}">
      <dsp:nvSpPr>
        <dsp:cNvPr id="0" name=""/>
        <dsp:cNvSpPr/>
      </dsp:nvSpPr>
      <dsp:spPr>
        <a:xfrm rot="5400000">
          <a:off x="2526494" y="1016102"/>
          <a:ext cx="730969" cy="2721863"/>
        </a:xfrm>
        <a:prstGeom prst="round2SameRect">
          <a:avLst/>
        </a:prstGeom>
        <a:solidFill>
          <a:srgbClr val="FFDD89">
            <a:alpha val="90000"/>
          </a:srgbClr>
        </a:solidFill>
        <a:ln w="25400" cap="flat" cmpd="sng" algn="ctr">
          <a:solidFill>
            <a:srgbClr val="FFB6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latin typeface="Raleway" panose="020B0604020202020204" charset="0"/>
            </a:rPr>
            <a:t>Type</a:t>
          </a:r>
          <a:endParaRPr lang="en-US" sz="1300" kern="1200" dirty="0">
            <a:latin typeface="Raleway" panose="020B060402020202020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>
              <a:latin typeface="Raleway" panose="020B0604020202020204" charset="0"/>
            </a:rPr>
            <a:t>Keyspace , Table</a:t>
          </a:r>
          <a:endParaRPr lang="en-US" sz="1300" kern="1200" dirty="0">
            <a:latin typeface="Raleway" panose="020B060402020202020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latin typeface="Raleway" panose="020B0604020202020204" charset="0"/>
            </a:rPr>
            <a:t>Index , Trigger</a:t>
          </a:r>
          <a:endParaRPr lang="en-US" sz="1300" kern="1200" dirty="0">
            <a:latin typeface="Raleway" panose="020B0604020202020204" charset="0"/>
          </a:endParaRPr>
        </a:p>
      </dsp:txBody>
      <dsp:txXfrm rot="-5400000">
        <a:off x="1531048" y="2047232"/>
        <a:ext cx="2686180" cy="659603"/>
      </dsp:txXfrm>
    </dsp:sp>
    <dsp:sp modelId="{C8DFA54A-4E41-4BB6-BD0E-59DFDDDF6CB3}">
      <dsp:nvSpPr>
        <dsp:cNvPr id="0" name=""/>
        <dsp:cNvSpPr/>
      </dsp:nvSpPr>
      <dsp:spPr>
        <a:xfrm>
          <a:off x="0" y="1920178"/>
          <a:ext cx="1531047" cy="913711"/>
        </a:xfrm>
        <a:prstGeom prst="roundRect">
          <a:avLst/>
        </a:prstGeom>
        <a:solidFill>
          <a:srgbClr val="FFB6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Raleway" panose="020B0604020202020204" charset="0"/>
            </a:rPr>
            <a:t>ALTER</a:t>
          </a:r>
          <a:endParaRPr lang="en-US" sz="2400" b="1" kern="1200" dirty="0">
            <a:latin typeface="Raleway" panose="020B0604020202020204" charset="0"/>
          </a:endParaRPr>
        </a:p>
      </dsp:txBody>
      <dsp:txXfrm>
        <a:off x="44604" y="1964782"/>
        <a:ext cx="1441839" cy="8245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D296DC-ABC8-4D38-80F1-69754B4547DD}">
      <dsp:nvSpPr>
        <dsp:cNvPr id="0" name=""/>
        <dsp:cNvSpPr/>
      </dsp:nvSpPr>
      <dsp:spPr>
        <a:xfrm rot="16200000">
          <a:off x="320890" y="-320890"/>
          <a:ext cx="1283563" cy="1925345"/>
        </a:xfrm>
        <a:prstGeom prst="round1Rect">
          <a:avLst/>
        </a:prstGeom>
        <a:noFill/>
        <a:ln w="38100" cap="flat" cmpd="sng" algn="ctr">
          <a:solidFill>
            <a:srgbClr val="FFB600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tx1"/>
              </a:solidFill>
              <a:latin typeface="Raleway" panose="020B0604020202020204" charset="0"/>
            </a:rPr>
            <a:t>SELECT</a:t>
          </a:r>
          <a:endParaRPr lang="en-US" sz="2700" kern="1200" dirty="0">
            <a:solidFill>
              <a:schemeClr val="tx1"/>
            </a:solidFill>
            <a:latin typeface="Raleway" panose="020B0604020202020204" charset="0"/>
          </a:endParaRPr>
        </a:p>
      </dsp:txBody>
      <dsp:txXfrm rot="5400000">
        <a:off x="0" y="0"/>
        <a:ext cx="1925345" cy="962672"/>
      </dsp:txXfrm>
    </dsp:sp>
    <dsp:sp modelId="{1E3282AB-2BCE-4BA1-B164-9B70D6E62A9C}">
      <dsp:nvSpPr>
        <dsp:cNvPr id="0" name=""/>
        <dsp:cNvSpPr/>
      </dsp:nvSpPr>
      <dsp:spPr>
        <a:xfrm>
          <a:off x="1925345" y="0"/>
          <a:ext cx="1925345" cy="1283563"/>
        </a:xfrm>
        <a:prstGeom prst="round1Rect">
          <a:avLst/>
        </a:prstGeom>
        <a:noFill/>
        <a:ln w="38100" cap="flat" cmpd="sng" algn="ctr">
          <a:solidFill>
            <a:srgbClr val="FFB600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tx1"/>
              </a:solidFill>
              <a:latin typeface="Raleway" panose="020B0604020202020204" charset="0"/>
            </a:rPr>
            <a:t>INSERT</a:t>
          </a:r>
          <a:endParaRPr lang="en-US" sz="2700" kern="1200" dirty="0">
            <a:solidFill>
              <a:schemeClr val="tx1"/>
            </a:solidFill>
            <a:latin typeface="Raleway" panose="020B0604020202020204" charset="0"/>
          </a:endParaRPr>
        </a:p>
      </dsp:txBody>
      <dsp:txXfrm>
        <a:off x="1925345" y="0"/>
        <a:ext cx="1925345" cy="962672"/>
      </dsp:txXfrm>
    </dsp:sp>
    <dsp:sp modelId="{4E5983C9-B76C-44E8-9C65-D68CD96D7636}">
      <dsp:nvSpPr>
        <dsp:cNvPr id="0" name=""/>
        <dsp:cNvSpPr/>
      </dsp:nvSpPr>
      <dsp:spPr>
        <a:xfrm rot="10800000">
          <a:off x="0" y="1283563"/>
          <a:ext cx="1925345" cy="1283563"/>
        </a:xfrm>
        <a:prstGeom prst="round1Rect">
          <a:avLst/>
        </a:prstGeom>
        <a:noFill/>
        <a:ln w="38100" cap="flat" cmpd="sng" algn="ctr">
          <a:solidFill>
            <a:srgbClr val="FFB600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tx1"/>
              </a:solidFill>
              <a:latin typeface="Raleway" panose="020B0604020202020204" charset="0"/>
            </a:rPr>
            <a:t>UPDATE</a:t>
          </a:r>
          <a:endParaRPr lang="en-US" sz="2700" kern="1200" dirty="0">
            <a:solidFill>
              <a:schemeClr val="tx1"/>
            </a:solidFill>
            <a:latin typeface="Raleway" panose="020B0604020202020204" charset="0"/>
          </a:endParaRPr>
        </a:p>
      </dsp:txBody>
      <dsp:txXfrm rot="10800000">
        <a:off x="0" y="1604454"/>
        <a:ext cx="1925345" cy="962672"/>
      </dsp:txXfrm>
    </dsp:sp>
    <dsp:sp modelId="{3442DFEB-5E49-41A7-B4FD-1D8BDCB30161}">
      <dsp:nvSpPr>
        <dsp:cNvPr id="0" name=""/>
        <dsp:cNvSpPr/>
      </dsp:nvSpPr>
      <dsp:spPr>
        <a:xfrm rot="5400000">
          <a:off x="2246235" y="962672"/>
          <a:ext cx="1283563" cy="1925345"/>
        </a:xfrm>
        <a:prstGeom prst="round1Rect">
          <a:avLst/>
        </a:prstGeom>
        <a:noFill/>
        <a:ln w="38100" cap="flat" cmpd="sng" algn="ctr">
          <a:solidFill>
            <a:srgbClr val="FFB600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tx1"/>
              </a:solidFill>
              <a:latin typeface="Raleway" panose="020B0604020202020204" charset="0"/>
            </a:rPr>
            <a:t>DELETE</a:t>
          </a:r>
          <a:endParaRPr lang="en-US" sz="2700" kern="1200" dirty="0">
            <a:solidFill>
              <a:schemeClr val="tx1"/>
            </a:solidFill>
            <a:latin typeface="Raleway" panose="020B0604020202020204" charset="0"/>
          </a:endParaRPr>
        </a:p>
      </dsp:txBody>
      <dsp:txXfrm rot="-5400000">
        <a:off x="1925345" y="1604454"/>
        <a:ext cx="1925345" cy="962672"/>
      </dsp:txXfrm>
    </dsp:sp>
    <dsp:sp modelId="{C500C26E-0E90-40D7-882A-2505C62A0CDE}">
      <dsp:nvSpPr>
        <dsp:cNvPr id="0" name=""/>
        <dsp:cNvSpPr/>
      </dsp:nvSpPr>
      <dsp:spPr>
        <a:xfrm>
          <a:off x="1347741" y="962672"/>
          <a:ext cx="1155207" cy="641781"/>
        </a:xfrm>
        <a:prstGeom prst="roundRect">
          <a:avLst/>
        </a:prstGeom>
        <a:solidFill>
          <a:schemeClr val="bg1"/>
        </a:solidFill>
        <a:ln w="38100" cap="flat" cmpd="sng" algn="ctr">
          <a:solidFill>
            <a:srgbClr val="FFB600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tx1"/>
              </a:solidFill>
              <a:latin typeface="Raleway" panose="020B0604020202020204" charset="0"/>
            </a:rPr>
            <a:t>DML</a:t>
          </a:r>
          <a:endParaRPr lang="en-US" sz="2700" kern="1200" dirty="0">
            <a:solidFill>
              <a:schemeClr val="tx1"/>
            </a:solidFill>
            <a:latin typeface="Raleway" panose="020B0604020202020204" charset="0"/>
          </a:endParaRPr>
        </a:p>
      </dsp:txBody>
      <dsp:txXfrm>
        <a:off x="1379070" y="994001"/>
        <a:ext cx="1092549" cy="5791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09CFE-0D6E-4E7E-A410-2151C2C3E68B}">
      <dsp:nvSpPr>
        <dsp:cNvPr id="0" name=""/>
        <dsp:cNvSpPr/>
      </dsp:nvSpPr>
      <dsp:spPr>
        <a:xfrm>
          <a:off x="0" y="2234843"/>
          <a:ext cx="4807655" cy="733525"/>
        </a:xfrm>
        <a:prstGeom prst="rect">
          <a:avLst/>
        </a:prstGeom>
        <a:solidFill>
          <a:srgbClr val="FFB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Raleway" panose="020B0604020202020204" charset="0"/>
            </a:rPr>
            <a:t>VIEW</a:t>
          </a:r>
          <a:endParaRPr lang="en-US" sz="1400" b="1" kern="1200" dirty="0">
            <a:latin typeface="Raleway" panose="020B0604020202020204" charset="0"/>
          </a:endParaRPr>
        </a:p>
      </dsp:txBody>
      <dsp:txXfrm>
        <a:off x="0" y="2234843"/>
        <a:ext cx="4807655" cy="396103"/>
      </dsp:txXfrm>
    </dsp:sp>
    <dsp:sp modelId="{A2C585C0-749E-40F9-8960-35DD96980BA7}">
      <dsp:nvSpPr>
        <dsp:cNvPr id="0" name=""/>
        <dsp:cNvSpPr/>
      </dsp:nvSpPr>
      <dsp:spPr>
        <a:xfrm>
          <a:off x="0" y="2616276"/>
          <a:ext cx="2403827" cy="337421"/>
        </a:xfrm>
        <a:prstGeom prst="rect">
          <a:avLst/>
        </a:prstGeom>
        <a:solidFill>
          <a:srgbClr val="FFDD89"/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Raleway" panose="020B0604020202020204" charset="0"/>
            </a:rPr>
            <a:t>LIST USERS</a:t>
          </a:r>
          <a:endParaRPr lang="en-US" sz="2000" kern="1200" dirty="0">
            <a:latin typeface="Raleway" panose="020B0604020202020204" charset="0"/>
          </a:endParaRPr>
        </a:p>
      </dsp:txBody>
      <dsp:txXfrm>
        <a:off x="0" y="2616276"/>
        <a:ext cx="2403827" cy="337421"/>
      </dsp:txXfrm>
    </dsp:sp>
    <dsp:sp modelId="{7AB55221-0112-4885-8889-4A469B32860D}">
      <dsp:nvSpPr>
        <dsp:cNvPr id="0" name=""/>
        <dsp:cNvSpPr/>
      </dsp:nvSpPr>
      <dsp:spPr>
        <a:xfrm>
          <a:off x="2403827" y="2616276"/>
          <a:ext cx="2403827" cy="337421"/>
        </a:xfrm>
        <a:prstGeom prst="rect">
          <a:avLst/>
        </a:prstGeom>
        <a:solidFill>
          <a:srgbClr val="FFDD89"/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Raleway" panose="020B0604020202020204" charset="0"/>
            </a:rPr>
            <a:t>LIST PERMISSION</a:t>
          </a:r>
          <a:endParaRPr lang="en-US" sz="2000" kern="1200" dirty="0">
            <a:latin typeface="Raleway" panose="020B0604020202020204" charset="0"/>
          </a:endParaRPr>
        </a:p>
      </dsp:txBody>
      <dsp:txXfrm>
        <a:off x="2403827" y="2616276"/>
        <a:ext cx="2403827" cy="337421"/>
      </dsp:txXfrm>
    </dsp:sp>
    <dsp:sp modelId="{11BF09D4-AC85-41FB-962D-4E0DF019BBFB}">
      <dsp:nvSpPr>
        <dsp:cNvPr id="0" name=""/>
        <dsp:cNvSpPr/>
      </dsp:nvSpPr>
      <dsp:spPr>
        <a:xfrm rot="10800000">
          <a:off x="0" y="1117684"/>
          <a:ext cx="4807655" cy="1128162"/>
        </a:xfrm>
        <a:prstGeom prst="upArrowCallout">
          <a:avLst/>
        </a:prstGeom>
        <a:solidFill>
          <a:srgbClr val="FFB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Raleway" panose="020B0604020202020204" charset="0"/>
            </a:rPr>
            <a:t>PERMISSION</a:t>
          </a:r>
          <a:endParaRPr lang="en-US" sz="1400" b="1" kern="1200" dirty="0">
            <a:latin typeface="Raleway" panose="020B0604020202020204" charset="0"/>
          </a:endParaRPr>
        </a:p>
      </dsp:txBody>
      <dsp:txXfrm rot="-10800000">
        <a:off x="0" y="1117684"/>
        <a:ext cx="4807655" cy="395984"/>
      </dsp:txXfrm>
    </dsp:sp>
    <dsp:sp modelId="{5AEBCA3C-38DC-4181-834A-B96BE9B7ADCF}">
      <dsp:nvSpPr>
        <dsp:cNvPr id="0" name=""/>
        <dsp:cNvSpPr/>
      </dsp:nvSpPr>
      <dsp:spPr>
        <a:xfrm>
          <a:off x="0" y="1513669"/>
          <a:ext cx="2403827" cy="337320"/>
        </a:xfrm>
        <a:prstGeom prst="rect">
          <a:avLst/>
        </a:prstGeom>
        <a:solidFill>
          <a:srgbClr val="FFDD89"/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Raleway" panose="020B0604020202020204" charset="0"/>
            </a:rPr>
            <a:t>GRANT</a:t>
          </a:r>
          <a:endParaRPr lang="en-US" sz="2000" kern="1200" dirty="0">
            <a:latin typeface="Raleway" panose="020B0604020202020204" charset="0"/>
          </a:endParaRPr>
        </a:p>
      </dsp:txBody>
      <dsp:txXfrm>
        <a:off x="0" y="1513669"/>
        <a:ext cx="2403827" cy="337320"/>
      </dsp:txXfrm>
    </dsp:sp>
    <dsp:sp modelId="{E6B99ED1-CA71-4722-B312-55BE108EE2B0}">
      <dsp:nvSpPr>
        <dsp:cNvPr id="0" name=""/>
        <dsp:cNvSpPr/>
      </dsp:nvSpPr>
      <dsp:spPr>
        <a:xfrm>
          <a:off x="2403827" y="1513669"/>
          <a:ext cx="2403827" cy="337320"/>
        </a:xfrm>
        <a:prstGeom prst="rect">
          <a:avLst/>
        </a:prstGeom>
        <a:solidFill>
          <a:srgbClr val="FFDD89"/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Raleway" panose="020B0604020202020204" charset="0"/>
            </a:rPr>
            <a:t>REVOKE</a:t>
          </a:r>
          <a:endParaRPr lang="en-US" sz="2000" kern="1200" dirty="0">
            <a:latin typeface="Raleway" panose="020B0604020202020204" charset="0"/>
          </a:endParaRPr>
        </a:p>
      </dsp:txBody>
      <dsp:txXfrm>
        <a:off x="2403827" y="1513669"/>
        <a:ext cx="2403827" cy="337320"/>
      </dsp:txXfrm>
    </dsp:sp>
    <dsp:sp modelId="{8456334F-53D8-4312-BDC7-B3AEFC2738C1}">
      <dsp:nvSpPr>
        <dsp:cNvPr id="0" name=""/>
        <dsp:cNvSpPr/>
      </dsp:nvSpPr>
      <dsp:spPr>
        <a:xfrm rot="10800000">
          <a:off x="0" y="524"/>
          <a:ext cx="4807655" cy="1128162"/>
        </a:xfrm>
        <a:prstGeom prst="upArrowCallout">
          <a:avLst/>
        </a:prstGeom>
        <a:solidFill>
          <a:srgbClr val="FFB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Raleway" panose="020B0604020202020204" charset="0"/>
            </a:rPr>
            <a:t>USER</a:t>
          </a:r>
          <a:endParaRPr lang="en-US" sz="1400" b="1" kern="1200" dirty="0">
            <a:latin typeface="Raleway" panose="020B0604020202020204" charset="0"/>
          </a:endParaRPr>
        </a:p>
      </dsp:txBody>
      <dsp:txXfrm rot="-10800000">
        <a:off x="0" y="524"/>
        <a:ext cx="4807655" cy="395984"/>
      </dsp:txXfrm>
    </dsp:sp>
    <dsp:sp modelId="{319764D6-FD6C-4C4A-82F3-88FE89284E6E}">
      <dsp:nvSpPr>
        <dsp:cNvPr id="0" name=""/>
        <dsp:cNvSpPr/>
      </dsp:nvSpPr>
      <dsp:spPr>
        <a:xfrm>
          <a:off x="2347" y="396509"/>
          <a:ext cx="1600986" cy="337320"/>
        </a:xfrm>
        <a:prstGeom prst="rect">
          <a:avLst/>
        </a:prstGeom>
        <a:solidFill>
          <a:srgbClr val="FFDD89"/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Raleway" panose="020B0604020202020204" charset="0"/>
            </a:rPr>
            <a:t>CREATE</a:t>
          </a:r>
          <a:endParaRPr lang="en-US" sz="2000" kern="1200" dirty="0">
            <a:latin typeface="Raleway" panose="020B0604020202020204" charset="0"/>
          </a:endParaRPr>
        </a:p>
      </dsp:txBody>
      <dsp:txXfrm>
        <a:off x="2347" y="396509"/>
        <a:ext cx="1600986" cy="337320"/>
      </dsp:txXfrm>
    </dsp:sp>
    <dsp:sp modelId="{C3FEC680-7877-4C55-9C2A-777874B4964F}">
      <dsp:nvSpPr>
        <dsp:cNvPr id="0" name=""/>
        <dsp:cNvSpPr/>
      </dsp:nvSpPr>
      <dsp:spPr>
        <a:xfrm>
          <a:off x="1603334" y="396509"/>
          <a:ext cx="1600986" cy="337320"/>
        </a:xfrm>
        <a:prstGeom prst="rect">
          <a:avLst/>
        </a:prstGeom>
        <a:solidFill>
          <a:srgbClr val="FFDD89"/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Raleway" panose="020B0604020202020204" charset="0"/>
            </a:rPr>
            <a:t>DROP</a:t>
          </a:r>
          <a:endParaRPr lang="en-US" sz="2000" kern="1200" dirty="0">
            <a:latin typeface="Raleway" panose="020B0604020202020204" charset="0"/>
          </a:endParaRPr>
        </a:p>
      </dsp:txBody>
      <dsp:txXfrm>
        <a:off x="1603334" y="396509"/>
        <a:ext cx="1600986" cy="337320"/>
      </dsp:txXfrm>
    </dsp:sp>
    <dsp:sp modelId="{6573C40B-3F55-4B1F-8E0C-BC05149DB26E}">
      <dsp:nvSpPr>
        <dsp:cNvPr id="0" name=""/>
        <dsp:cNvSpPr/>
      </dsp:nvSpPr>
      <dsp:spPr>
        <a:xfrm>
          <a:off x="3204320" y="396509"/>
          <a:ext cx="1600986" cy="337320"/>
        </a:xfrm>
        <a:prstGeom prst="rect">
          <a:avLst/>
        </a:prstGeom>
        <a:solidFill>
          <a:srgbClr val="FFDD89"/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Raleway" panose="020B0604020202020204" charset="0"/>
            </a:rPr>
            <a:t>ALTER</a:t>
          </a:r>
          <a:endParaRPr lang="en-US" sz="2000" kern="1200" dirty="0">
            <a:latin typeface="Raleway" panose="020B0604020202020204" charset="0"/>
          </a:endParaRPr>
        </a:p>
      </dsp:txBody>
      <dsp:txXfrm>
        <a:off x="3204320" y="396509"/>
        <a:ext cx="1600986" cy="3373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88FF8-2D02-496C-9B32-C605340FFE7D}">
      <dsp:nvSpPr>
        <dsp:cNvPr id="0" name=""/>
        <dsp:cNvSpPr/>
      </dsp:nvSpPr>
      <dsp:spPr>
        <a:xfrm>
          <a:off x="3184003" y="597987"/>
          <a:ext cx="1262442" cy="2805469"/>
        </a:xfrm>
        <a:prstGeom prst="wedgeRectCallout">
          <a:avLst>
            <a:gd name="adj1" fmla="val 0"/>
            <a:gd name="adj2" fmla="val 0"/>
          </a:avLst>
        </a:prstGeom>
        <a:solidFill>
          <a:srgbClr val="FFDD8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Raleway" panose="020B0604020202020204" charset="0"/>
            </a:rPr>
            <a:t>APPLY BATCH</a:t>
          </a:r>
          <a:endParaRPr lang="en-US" sz="2000" kern="1200" dirty="0">
            <a:latin typeface="Raleway" panose="020B0604020202020204" charset="0"/>
          </a:endParaRPr>
        </a:p>
      </dsp:txBody>
      <dsp:txXfrm>
        <a:off x="3344223" y="597987"/>
        <a:ext cx="1102222" cy="2805469"/>
      </dsp:txXfrm>
    </dsp:sp>
    <dsp:sp modelId="{BF1A5334-4EBA-4431-B2F0-0CE483DA0918}">
      <dsp:nvSpPr>
        <dsp:cNvPr id="0" name=""/>
        <dsp:cNvSpPr/>
      </dsp:nvSpPr>
      <dsp:spPr>
        <a:xfrm>
          <a:off x="3184003" y="0"/>
          <a:ext cx="1262442" cy="599008"/>
        </a:xfrm>
        <a:prstGeom prst="rect">
          <a:avLst/>
        </a:prstGeom>
        <a:solidFill>
          <a:srgbClr val="FFB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Raleway" panose="020B0604020202020204" charset="0"/>
            </a:rPr>
            <a:t>END</a:t>
          </a:r>
          <a:endParaRPr lang="en-US" sz="1400" b="1" kern="1200" dirty="0">
            <a:latin typeface="Raleway" panose="020B0604020202020204" charset="0"/>
          </a:endParaRPr>
        </a:p>
      </dsp:txBody>
      <dsp:txXfrm>
        <a:off x="3184003" y="0"/>
        <a:ext cx="1262442" cy="599008"/>
      </dsp:txXfrm>
    </dsp:sp>
    <dsp:sp modelId="{F386761C-EC03-4250-B555-2F0F25BFDDDA}">
      <dsp:nvSpPr>
        <dsp:cNvPr id="0" name=""/>
        <dsp:cNvSpPr/>
      </dsp:nvSpPr>
      <dsp:spPr>
        <a:xfrm>
          <a:off x="1921182" y="597987"/>
          <a:ext cx="1262442" cy="2605346"/>
        </a:xfrm>
        <a:prstGeom prst="wedgeRectCallout">
          <a:avLst>
            <a:gd name="adj1" fmla="val 62500"/>
            <a:gd name="adj2" fmla="val 20830"/>
          </a:avLst>
        </a:prstGeom>
        <a:solidFill>
          <a:srgbClr val="FFDD8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Raleway" panose="020B0604020202020204" charset="0"/>
            </a:rPr>
            <a:t>DMLs </a:t>
          </a:r>
          <a:endParaRPr lang="en-US" sz="2400" kern="1200" dirty="0">
            <a:latin typeface="Raleway" panose="020B0604020202020204" charset="0"/>
          </a:endParaRPr>
        </a:p>
      </dsp:txBody>
      <dsp:txXfrm>
        <a:off x="2081402" y="597987"/>
        <a:ext cx="1102222" cy="2605346"/>
      </dsp:txXfrm>
    </dsp:sp>
    <dsp:sp modelId="{30FCCD8A-EFE9-4D32-AC37-D661D1CE3CEF}">
      <dsp:nvSpPr>
        <dsp:cNvPr id="0" name=""/>
        <dsp:cNvSpPr/>
      </dsp:nvSpPr>
      <dsp:spPr>
        <a:xfrm>
          <a:off x="1921182" y="96998"/>
          <a:ext cx="1262442" cy="500988"/>
        </a:xfrm>
        <a:prstGeom prst="rect">
          <a:avLst/>
        </a:prstGeom>
        <a:solidFill>
          <a:srgbClr val="FFB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Raleway" panose="020B0604020202020204" charset="0"/>
            </a:rPr>
            <a:t>OPERATIONS</a:t>
          </a:r>
          <a:endParaRPr lang="en-US" sz="1400" b="1" kern="1200" dirty="0">
            <a:latin typeface="Raleway" panose="020B0604020202020204" charset="0"/>
          </a:endParaRPr>
        </a:p>
      </dsp:txBody>
      <dsp:txXfrm>
        <a:off x="1921182" y="96998"/>
        <a:ext cx="1262442" cy="500988"/>
      </dsp:txXfrm>
    </dsp:sp>
    <dsp:sp modelId="{254E29EB-4C5E-40AD-BE70-123BDDBAF423}">
      <dsp:nvSpPr>
        <dsp:cNvPr id="0" name=""/>
        <dsp:cNvSpPr/>
      </dsp:nvSpPr>
      <dsp:spPr>
        <a:xfrm>
          <a:off x="658739" y="597987"/>
          <a:ext cx="1262442" cy="2404882"/>
        </a:xfrm>
        <a:prstGeom prst="wedgeRectCallout">
          <a:avLst>
            <a:gd name="adj1" fmla="val 62500"/>
            <a:gd name="adj2" fmla="val 20830"/>
          </a:avLst>
        </a:prstGeom>
        <a:solidFill>
          <a:srgbClr val="FFDD8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Raleway" panose="020B0604020202020204" charset="0"/>
            </a:rPr>
            <a:t>BEGIN BATCH</a:t>
          </a:r>
          <a:endParaRPr lang="en-US" sz="2000" kern="1200" dirty="0">
            <a:latin typeface="Raleway" panose="020B0604020202020204" charset="0"/>
          </a:endParaRPr>
        </a:p>
      </dsp:txBody>
      <dsp:txXfrm>
        <a:off x="818959" y="597987"/>
        <a:ext cx="1102222" cy="2404882"/>
      </dsp:txXfrm>
    </dsp:sp>
    <dsp:sp modelId="{E491F3DB-7DE6-44CF-9D15-76C0BE9848D7}">
      <dsp:nvSpPr>
        <dsp:cNvPr id="0" name=""/>
        <dsp:cNvSpPr/>
      </dsp:nvSpPr>
      <dsp:spPr>
        <a:xfrm>
          <a:off x="658739" y="197060"/>
          <a:ext cx="1262442" cy="400927"/>
        </a:xfrm>
        <a:prstGeom prst="rect">
          <a:avLst/>
        </a:prstGeom>
        <a:solidFill>
          <a:srgbClr val="FFB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Raleway" panose="020B0604020202020204" charset="0"/>
            </a:rPr>
            <a:t>START</a:t>
          </a:r>
          <a:endParaRPr lang="en-US" sz="1400" b="1" kern="1200" dirty="0">
            <a:latin typeface="Raleway" panose="020B0604020202020204" charset="0"/>
          </a:endParaRPr>
        </a:p>
      </dsp:txBody>
      <dsp:txXfrm>
        <a:off x="658739" y="197060"/>
        <a:ext cx="1262442" cy="400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99095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1429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9560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3843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4678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6933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5636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7553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106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9638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40331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7442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35482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5103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00272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05122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4068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99313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53708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84014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2697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69340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0353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18794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08281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9072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92305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78635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91060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92972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99206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68245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26655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2484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9168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6467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27773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32033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35530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82708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92449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86705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81909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61243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5707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36149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66173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543070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078244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569071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596117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001358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7061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2502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6577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9054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9271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B6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FFB600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12000" b="1" dirty="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jetbrains.com/datagrip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685800" y="2476072"/>
            <a:ext cx="7772400" cy="19709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 smtClean="0"/>
              <a:t>Apache </a:t>
            </a:r>
            <a:r>
              <a:rPr lang="en" dirty="0" smtClean="0"/>
              <a:t>Cassandra </a:t>
            </a:r>
            <a:r>
              <a:rPr lang="en" dirty="0" smtClean="0">
                <a:solidFill>
                  <a:srgbClr val="434343"/>
                </a:solidFill>
              </a:rPr>
              <a:t>Database</a:t>
            </a:r>
            <a:endParaRPr dirty="0"/>
          </a:p>
        </p:txBody>
      </p:sp>
      <p:grpSp>
        <p:nvGrpSpPr>
          <p:cNvPr id="58" name="Google Shape;58;p12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Google Shape;59;p1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>
            <a:off x="725023" y="522775"/>
            <a:ext cx="3372142" cy="13377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Caracteristics</a:t>
            </a:r>
            <a:endParaRPr sz="3600" dirty="0"/>
          </a:p>
        </p:txBody>
      </p:sp>
      <p:sp>
        <p:nvSpPr>
          <p:cNvPr id="174" name="Google Shape;174;p2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sp>
        <p:nvSpPr>
          <p:cNvPr id="190" name="Google Shape;190;p23"/>
          <p:cNvSpPr txBox="1"/>
          <p:nvPr/>
        </p:nvSpPr>
        <p:spPr>
          <a:xfrm>
            <a:off x="4378743" y="1233601"/>
            <a:ext cx="1199342" cy="105554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2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Data security</a:t>
            </a:r>
          </a:p>
        </p:txBody>
      </p:sp>
      <p:grpSp>
        <p:nvGrpSpPr>
          <p:cNvPr id="194" name="Google Shape;194;p23"/>
          <p:cNvGrpSpPr/>
          <p:nvPr/>
        </p:nvGrpSpPr>
        <p:grpSpPr>
          <a:xfrm>
            <a:off x="8152038" y="369832"/>
            <a:ext cx="602425" cy="641836"/>
            <a:chOff x="5970800" y="1619250"/>
            <a:chExt cx="428650" cy="456725"/>
          </a:xfrm>
        </p:grpSpPr>
        <p:sp>
          <p:nvSpPr>
            <p:cNvPr id="195" name="Google Shape;195;p23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51" y="1474512"/>
            <a:ext cx="2816285" cy="1888319"/>
          </a:xfrm>
          <a:prstGeom prst="rect">
            <a:avLst/>
          </a:prstGeom>
        </p:spPr>
      </p:pic>
      <p:sp>
        <p:nvSpPr>
          <p:cNvPr id="41" name="Google Shape;190;p23"/>
          <p:cNvSpPr txBox="1"/>
          <p:nvPr/>
        </p:nvSpPr>
        <p:spPr>
          <a:xfrm>
            <a:off x="7241863" y="3578083"/>
            <a:ext cx="1199342" cy="10555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Limitation of the </a:t>
            </a:r>
            <a:r>
              <a:rPr lang="en-US" dirty="0" smtClean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roundness</a:t>
            </a:r>
            <a:endParaRPr lang="en-US" dirty="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4" name="Google Shape;190;p23"/>
          <p:cNvSpPr txBox="1"/>
          <p:nvPr/>
        </p:nvSpPr>
        <p:spPr>
          <a:xfrm>
            <a:off x="4378743" y="2418672"/>
            <a:ext cx="1199342" cy="105554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Speed of access</a:t>
            </a:r>
          </a:p>
        </p:txBody>
      </p:sp>
      <p:sp>
        <p:nvSpPr>
          <p:cNvPr id="47" name="Google Shape;190;p23"/>
          <p:cNvSpPr txBox="1"/>
          <p:nvPr/>
        </p:nvSpPr>
        <p:spPr>
          <a:xfrm>
            <a:off x="5798197" y="2405842"/>
            <a:ext cx="1199342" cy="105554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Verification of integrity</a:t>
            </a:r>
          </a:p>
        </p:txBody>
      </p:sp>
      <p:sp>
        <p:nvSpPr>
          <p:cNvPr id="50" name="Google Shape;190;p23"/>
          <p:cNvSpPr txBox="1"/>
          <p:nvPr/>
        </p:nvSpPr>
        <p:spPr>
          <a:xfrm>
            <a:off x="7217651" y="2405842"/>
            <a:ext cx="1199342" cy="105554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200" dirty="0" smtClean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Manipulability</a:t>
            </a:r>
            <a:endParaRPr lang="en-US" sz="1200" dirty="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53" name="Google Shape;190;p23"/>
          <p:cNvSpPr txBox="1"/>
          <p:nvPr/>
        </p:nvSpPr>
        <p:spPr>
          <a:xfrm>
            <a:off x="7241863" y="1233601"/>
            <a:ext cx="1199342" cy="105554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1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Physical independence</a:t>
            </a:r>
          </a:p>
        </p:txBody>
      </p:sp>
      <p:sp>
        <p:nvSpPr>
          <p:cNvPr id="56" name="Google Shape;190;p23"/>
          <p:cNvSpPr txBox="1"/>
          <p:nvPr/>
        </p:nvSpPr>
        <p:spPr>
          <a:xfrm>
            <a:off x="5798197" y="1233601"/>
            <a:ext cx="1199342" cy="105554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2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Data sharing</a:t>
            </a:r>
          </a:p>
        </p:txBody>
      </p:sp>
      <p:sp>
        <p:nvSpPr>
          <p:cNvPr id="18" name="Google Shape;115;p18"/>
          <p:cNvSpPr txBox="1">
            <a:spLocks/>
          </p:cNvSpPr>
          <p:nvPr/>
        </p:nvSpPr>
        <p:spPr>
          <a:xfrm>
            <a:off x="725023" y="3848825"/>
            <a:ext cx="6014825" cy="5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>
              <a:buFont typeface="Raleway Light"/>
              <a:buNone/>
            </a:pPr>
            <a:r>
              <a:rPr lang="en-US" sz="1600" dirty="0" smtClean="0">
                <a:solidFill>
                  <a:srgbClr val="FFB600"/>
                </a:solidFill>
              </a:rPr>
              <a:t>Cassandra support most of the General DBMS </a:t>
            </a:r>
            <a:r>
              <a:rPr lang="en-US" sz="1600" dirty="0" smtClean="0">
                <a:solidFill>
                  <a:srgbClr val="434343"/>
                </a:solidFill>
              </a:rPr>
              <a:t>characteristics</a:t>
            </a:r>
            <a:endParaRPr lang="en-US" sz="16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50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ctrTitle" idx="4294967295"/>
          </p:nvPr>
        </p:nvSpPr>
        <p:spPr>
          <a:xfrm>
            <a:off x="685800" y="1140431"/>
            <a:ext cx="4977600" cy="2288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FFB600"/>
                </a:solidFill>
              </a:rPr>
              <a:t>The Instalation</a:t>
            </a:r>
            <a:endParaRPr sz="7200" dirty="0">
              <a:solidFill>
                <a:srgbClr val="FFB600"/>
              </a:solidFill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5"/>
            <a:ext cx="4977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T</a:t>
            </a:r>
            <a:r>
              <a:rPr lang="en" dirty="0" smtClean="0"/>
              <a:t>o strat using cassandra we need to set a workplace for it first.</a:t>
            </a:r>
            <a:endParaRPr dirty="0"/>
          </a:p>
        </p:txBody>
      </p:sp>
      <p:sp>
        <p:nvSpPr>
          <p:cNvPr id="116" name="Google Shape;116;p18"/>
          <p:cNvSpPr/>
          <p:nvPr/>
        </p:nvSpPr>
        <p:spPr>
          <a:xfrm>
            <a:off x="7334564" y="2384367"/>
            <a:ext cx="299775" cy="2862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7" name="Google Shape;117;p18"/>
          <p:cNvGrpSpPr/>
          <p:nvPr/>
        </p:nvGrpSpPr>
        <p:grpSpPr>
          <a:xfrm>
            <a:off x="6962708" y="777025"/>
            <a:ext cx="1284369" cy="1284693"/>
            <a:chOff x="6654650" y="3665275"/>
            <a:chExt cx="409100" cy="409125"/>
          </a:xfrm>
        </p:grpSpPr>
        <p:sp>
          <p:nvSpPr>
            <p:cNvPr id="118" name="Google Shape;118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0" name="Google Shape;120;p18"/>
          <p:cNvGrpSpPr/>
          <p:nvPr/>
        </p:nvGrpSpPr>
        <p:grpSpPr>
          <a:xfrm rot="290934">
            <a:off x="5826714" y="2216476"/>
            <a:ext cx="848543" cy="848624"/>
            <a:chOff x="570875" y="4322250"/>
            <a:chExt cx="443300" cy="443325"/>
          </a:xfrm>
        </p:grpSpPr>
        <p:sp>
          <p:nvSpPr>
            <p:cNvPr id="121" name="Google Shape;121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5" name="Google Shape;125;p18"/>
          <p:cNvSpPr/>
          <p:nvPr/>
        </p:nvSpPr>
        <p:spPr>
          <a:xfrm rot="2466717">
            <a:off x="5819909" y="1025895"/>
            <a:ext cx="416526" cy="39771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18"/>
          <p:cNvSpPr/>
          <p:nvPr/>
        </p:nvSpPr>
        <p:spPr>
          <a:xfrm rot="-1609245">
            <a:off x="6429073" y="1276138"/>
            <a:ext cx="299725" cy="28620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18"/>
          <p:cNvSpPr/>
          <p:nvPr/>
        </p:nvSpPr>
        <p:spPr>
          <a:xfrm rot="2926063">
            <a:off x="8246537" y="1502870"/>
            <a:ext cx="224479" cy="2143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p18"/>
          <p:cNvSpPr/>
          <p:nvPr/>
        </p:nvSpPr>
        <p:spPr>
          <a:xfrm rot="-1609158">
            <a:off x="8202241" y="2847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922000" y="2111196"/>
            <a:ext cx="5982234" cy="1580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 smtClean="0"/>
              <a:t>The </a:t>
            </a:r>
            <a:r>
              <a:rPr lang="en-US" sz="1600" dirty="0"/>
              <a:t>latest version of Java 8</a:t>
            </a:r>
          </a:p>
          <a:p>
            <a:r>
              <a:rPr lang="en-US" sz="1600" dirty="0" smtClean="0"/>
              <a:t>The </a:t>
            </a:r>
            <a:r>
              <a:rPr lang="en-US" sz="1600" dirty="0"/>
              <a:t>latest version of Python </a:t>
            </a:r>
            <a:r>
              <a:rPr lang="en-US" sz="1600" dirty="0" smtClean="0"/>
              <a:t>2.7 or 3.6</a:t>
            </a:r>
            <a:endParaRPr lang="en-US" sz="1600" dirty="0"/>
          </a:p>
          <a:p>
            <a:r>
              <a:rPr lang="en-US" sz="1600" dirty="0" smtClean="0"/>
              <a:t>Download </a:t>
            </a:r>
            <a:r>
              <a:rPr lang="en-US" sz="1600" dirty="0"/>
              <a:t>the Software </a:t>
            </a:r>
            <a:r>
              <a:rPr lang="en-US" sz="1600" dirty="0" smtClean="0"/>
              <a:t> (</a:t>
            </a:r>
            <a:r>
              <a:rPr lang="en-US" sz="1600" dirty="0"/>
              <a:t>DataStax Community Edition </a:t>
            </a:r>
            <a:r>
              <a:rPr lang="en-US" sz="1600" dirty="0" smtClean="0"/>
              <a:t>for Apache </a:t>
            </a:r>
            <a:r>
              <a:rPr lang="en-US" sz="1600" dirty="0"/>
              <a:t>Cassandra</a:t>
            </a:r>
            <a:r>
              <a:rPr lang="en-US" sz="1600" dirty="0" smtClean="0"/>
              <a:t>™)</a:t>
            </a:r>
            <a:endParaRPr sz="1600"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922000" y="891774"/>
            <a:ext cx="6866100" cy="10705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/>
            <a:r>
              <a:rPr lang="en-US" sz="6000" dirty="0"/>
              <a:t>Requirements:</a:t>
            </a:r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sp>
        <p:nvSpPr>
          <p:cNvPr id="138" name="Google Shape;138;p19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487" y="3609118"/>
            <a:ext cx="981182" cy="981182"/>
          </a:xfrm>
          <a:prstGeom prst="rect">
            <a:avLst/>
          </a:prstGeom>
        </p:spPr>
      </p:pic>
      <p:pic>
        <p:nvPicPr>
          <p:cNvPr id="1026" name="Picture 2" descr="Image result for python logo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918" y="3609118"/>
            <a:ext cx="981182" cy="98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atastax log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88" y="3840517"/>
            <a:ext cx="3644051" cy="74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72" y="690754"/>
            <a:ext cx="2782733" cy="2175591"/>
          </a:xfrm>
          <a:prstGeom prst="rect">
            <a:avLst/>
          </a:prstGeom>
        </p:spPr>
      </p:pic>
      <p:sp>
        <p:nvSpPr>
          <p:cNvPr id="148" name="Google Shape;148;p20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792" y="1319707"/>
            <a:ext cx="2801167" cy="2190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446" y="1778549"/>
            <a:ext cx="2782733" cy="21755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667" y="2414709"/>
            <a:ext cx="2782733" cy="2175591"/>
          </a:xfrm>
          <a:prstGeom prst="rect">
            <a:avLst/>
          </a:prstGeom>
        </p:spPr>
      </p:pic>
      <p:pic>
        <p:nvPicPr>
          <p:cNvPr id="17" name="Picture 4" descr="Image result for datastax logo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54" y="3840517"/>
            <a:ext cx="3644051" cy="74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922000" y="2390612"/>
            <a:ext cx="5982234" cy="1580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600" dirty="0" smtClean="0"/>
              <a:t>You can use DataGrip for interacting with the database instead of the CQLSH, but it does require a license key for using it.</a:t>
            </a:r>
            <a:endParaRPr lang="en-US" sz="1600"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922000" y="891774"/>
            <a:ext cx="6866100" cy="10705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/>
            <a:r>
              <a:rPr lang="en-US" sz="6000" dirty="0" smtClean="0"/>
              <a:t>Additional Tool:</a:t>
            </a:r>
            <a:endParaRPr lang="en-US" sz="6000" dirty="0"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sp>
        <p:nvSpPr>
          <p:cNvPr id="138" name="Google Shape;138;p19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486" y="3247210"/>
            <a:ext cx="1186614" cy="1186614"/>
          </a:xfrm>
          <a:prstGeom prst="rect">
            <a:avLst/>
          </a:prstGeom>
        </p:spPr>
      </p:pic>
      <p:sp>
        <p:nvSpPr>
          <p:cNvPr id="11" name="Google Shape;134;p19"/>
          <p:cNvSpPr txBox="1">
            <a:spLocks noGrp="1"/>
          </p:cNvSpPr>
          <p:nvPr>
            <p:ph type="body" idx="1"/>
          </p:nvPr>
        </p:nvSpPr>
        <p:spPr>
          <a:xfrm>
            <a:off x="922000" y="3903695"/>
            <a:ext cx="5982234" cy="5301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400" dirty="0">
                <a:hlinkClick r:id="rId4"/>
              </a:rPr>
              <a:t>https://www.jetbrains.com/datagrip</a:t>
            </a:r>
            <a:r>
              <a:rPr lang="en-US" sz="1400" dirty="0" smtClean="0">
                <a:hlinkClick r:id="rId4"/>
              </a:rPr>
              <a:t>/</a:t>
            </a:r>
            <a:endParaRPr lang="en-US" sz="1400" dirty="0" smtClean="0"/>
          </a:p>
          <a:p>
            <a:pPr marL="11430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6294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36" y="1019547"/>
            <a:ext cx="1476581" cy="32198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439" y="695564"/>
            <a:ext cx="5589242" cy="3867867"/>
          </a:xfrm>
          <a:prstGeom prst="rect">
            <a:avLst/>
          </a:prstGeom>
        </p:spPr>
      </p:pic>
      <p:grpSp>
        <p:nvGrpSpPr>
          <p:cNvPr id="6" name="Google Shape;509;p38"/>
          <p:cNvGrpSpPr/>
          <p:nvPr/>
        </p:nvGrpSpPr>
        <p:grpSpPr>
          <a:xfrm>
            <a:off x="7874978" y="377509"/>
            <a:ext cx="729422" cy="783471"/>
            <a:chOff x="611175" y="2326900"/>
            <a:chExt cx="362700" cy="389575"/>
          </a:xfrm>
        </p:grpSpPr>
        <p:sp>
          <p:nvSpPr>
            <p:cNvPr id="7" name="Google Shape;510;p3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511;p3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512;p3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513;p3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5" name="Straight Arrow Connector 4"/>
          <p:cNvCxnSpPr/>
          <p:nvPr/>
        </p:nvCxnSpPr>
        <p:spPr>
          <a:xfrm flipH="1" flipV="1">
            <a:off x="4695290" y="1160980"/>
            <a:ext cx="539771" cy="2496620"/>
          </a:xfrm>
          <a:prstGeom prst="straightConnector1">
            <a:avLst/>
          </a:prstGeom>
          <a:ln>
            <a:solidFill>
              <a:srgbClr val="FFB6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95981" y="3708971"/>
            <a:ext cx="208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2 - </a:t>
            </a:r>
            <a:r>
              <a:rPr lang="en-US" dirty="0" smtClean="0">
                <a:latin typeface="Raleway" panose="020B0604020202020204" charset="0"/>
              </a:rPr>
              <a:t>Connection</a:t>
            </a:r>
            <a:r>
              <a:rPr lang="en-US" dirty="0" smtClean="0"/>
              <a:t> name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4804" y="4313301"/>
            <a:ext cx="208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Raleway" panose="020B0604020202020204" charset="0"/>
              </a:rPr>
              <a:t>1 – Choose Cassandra</a:t>
            </a:r>
            <a:endParaRPr lang="en-US" sz="1200" dirty="0">
              <a:latin typeface="Raleway" panose="020B060402020202020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4965176" y="1972638"/>
            <a:ext cx="1389618" cy="1189650"/>
          </a:xfrm>
          <a:prstGeom prst="straightConnector1">
            <a:avLst/>
          </a:prstGeom>
          <a:ln>
            <a:solidFill>
              <a:srgbClr val="FFB6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89323" y="3281741"/>
            <a:ext cx="208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– </a:t>
            </a:r>
            <a:r>
              <a:rPr lang="en-US" dirty="0" smtClean="0">
                <a:latin typeface="Raleway" panose="020B0604020202020204" charset="0"/>
              </a:rPr>
              <a:t>Key Space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89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Key </a:t>
            </a:r>
            <a:r>
              <a:rPr lang="en-US" dirty="0" smtClean="0"/>
              <a:t>Principles</a:t>
            </a:r>
            <a:endParaRPr dirty="0"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“Must” Be understood of the cassandra</a:t>
            </a:r>
            <a:endParaRPr dirty="0"/>
          </a:p>
        </p:txBody>
      </p:sp>
      <p:sp>
        <p:nvSpPr>
          <p:cNvPr id="90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2</a:t>
            </a:r>
            <a:endParaRPr sz="96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03679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>
            <a:off x="819690" y="1042504"/>
            <a:ext cx="2393827" cy="13377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Key </a:t>
            </a:r>
            <a:r>
              <a:rPr lang="en" sz="3600" dirty="0" smtClean="0">
                <a:solidFill>
                  <a:srgbClr val="FFB600"/>
                </a:solidFill>
              </a:rPr>
              <a:t>Features</a:t>
            </a:r>
            <a:endParaRPr sz="3600" dirty="0"/>
          </a:p>
        </p:txBody>
      </p:sp>
      <p:sp>
        <p:nvSpPr>
          <p:cNvPr id="174" name="Google Shape;174;p2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sp>
        <p:nvSpPr>
          <p:cNvPr id="183" name="Google Shape;183;p23"/>
          <p:cNvSpPr/>
          <p:nvPr/>
        </p:nvSpPr>
        <p:spPr>
          <a:xfrm>
            <a:off x="4559792" y="1267251"/>
            <a:ext cx="2440200" cy="2440200"/>
          </a:xfrm>
          <a:prstGeom prst="ellipse">
            <a:avLst/>
          </a:prstGeom>
          <a:solidFill>
            <a:srgbClr val="FFB600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00695C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188" name="Google Shape;188;p23"/>
          <p:cNvGrpSpPr/>
          <p:nvPr/>
        </p:nvGrpSpPr>
        <p:grpSpPr>
          <a:xfrm>
            <a:off x="4559792" y="447053"/>
            <a:ext cx="1199342" cy="1190902"/>
            <a:chOff x="638965" y="3718814"/>
            <a:chExt cx="1509422" cy="1498800"/>
          </a:xfrm>
        </p:grpSpPr>
        <p:sp>
          <p:nvSpPr>
            <p:cNvPr id="189" name="Google Shape;189;p23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dirty="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90" name="Google Shape;190;p23"/>
            <p:cNvSpPr txBox="1"/>
            <p:nvPr/>
          </p:nvSpPr>
          <p:spPr>
            <a:xfrm>
              <a:off x="638965" y="3804003"/>
              <a:ext cx="1509422" cy="1328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12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High </a:t>
              </a:r>
              <a:r>
                <a:rPr lang="en-US" sz="1200" dirty="0" smtClean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Performance</a:t>
              </a:r>
              <a:endParaRPr sz="12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94" name="Google Shape;194;p23"/>
          <p:cNvGrpSpPr/>
          <p:nvPr/>
        </p:nvGrpSpPr>
        <p:grpSpPr>
          <a:xfrm>
            <a:off x="8152038" y="369832"/>
            <a:ext cx="602425" cy="641836"/>
            <a:chOff x="5970800" y="1619250"/>
            <a:chExt cx="428650" cy="456725"/>
          </a:xfrm>
        </p:grpSpPr>
        <p:sp>
          <p:nvSpPr>
            <p:cNvPr id="195" name="Google Shape;195;p23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02" y="1894815"/>
            <a:ext cx="1767444" cy="1185071"/>
          </a:xfrm>
          <a:prstGeom prst="rect">
            <a:avLst/>
          </a:prstGeom>
        </p:spPr>
      </p:pic>
      <p:grpSp>
        <p:nvGrpSpPr>
          <p:cNvPr id="39" name="Google Shape;188;p23"/>
          <p:cNvGrpSpPr/>
          <p:nvPr/>
        </p:nvGrpSpPr>
        <p:grpSpPr>
          <a:xfrm>
            <a:off x="3696784" y="1570284"/>
            <a:ext cx="1199342" cy="1190902"/>
            <a:chOff x="638965" y="3718814"/>
            <a:chExt cx="1509422" cy="1498800"/>
          </a:xfrm>
        </p:grpSpPr>
        <p:sp>
          <p:nvSpPr>
            <p:cNvPr id="40" name="Google Shape;189;p23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dirty="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41" name="Google Shape;190;p23"/>
            <p:cNvSpPr txBox="1"/>
            <p:nvPr/>
          </p:nvSpPr>
          <p:spPr>
            <a:xfrm>
              <a:off x="638965" y="3804003"/>
              <a:ext cx="1509422" cy="1328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11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Distributed </a:t>
              </a:r>
              <a:endParaRPr lang="en-US" sz="1100" dirty="0" smtClean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  <a:p>
              <a:pPr lvl="0" algn="ctr"/>
              <a:r>
                <a:rPr lang="en-US" sz="1100" dirty="0" smtClean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&amp; Decentralized</a:t>
              </a:r>
              <a:endParaRPr sz="11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42" name="Google Shape;188;p23"/>
          <p:cNvGrpSpPr/>
          <p:nvPr/>
        </p:nvGrpSpPr>
        <p:grpSpPr>
          <a:xfrm>
            <a:off x="3878266" y="2841080"/>
            <a:ext cx="1199342" cy="1190902"/>
            <a:chOff x="638965" y="3718814"/>
            <a:chExt cx="1509422" cy="1498800"/>
          </a:xfrm>
        </p:grpSpPr>
        <p:sp>
          <p:nvSpPr>
            <p:cNvPr id="43" name="Google Shape;189;p23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dirty="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44" name="Google Shape;190;p23"/>
            <p:cNvSpPr txBox="1"/>
            <p:nvPr/>
          </p:nvSpPr>
          <p:spPr>
            <a:xfrm>
              <a:off x="638965" y="3804003"/>
              <a:ext cx="1509422" cy="1328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Elastic Scalability</a:t>
              </a:r>
              <a:endParaRPr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45" name="Google Shape;188;p23"/>
          <p:cNvGrpSpPr/>
          <p:nvPr/>
        </p:nvGrpSpPr>
        <p:grpSpPr>
          <a:xfrm>
            <a:off x="5244291" y="3436531"/>
            <a:ext cx="1199342" cy="1190902"/>
            <a:chOff x="638965" y="3718814"/>
            <a:chExt cx="1509422" cy="1498800"/>
          </a:xfrm>
        </p:grpSpPr>
        <p:sp>
          <p:nvSpPr>
            <p:cNvPr id="46" name="Google Shape;189;p23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dirty="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47" name="Google Shape;190;p23"/>
            <p:cNvSpPr txBox="1"/>
            <p:nvPr/>
          </p:nvSpPr>
          <p:spPr>
            <a:xfrm>
              <a:off x="638965" y="3804003"/>
              <a:ext cx="1509422" cy="1328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Fault Tolerance</a:t>
              </a:r>
              <a:endParaRPr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48" name="Google Shape;188;p23"/>
          <p:cNvGrpSpPr/>
          <p:nvPr/>
        </p:nvGrpSpPr>
        <p:grpSpPr>
          <a:xfrm>
            <a:off x="6617922" y="2841080"/>
            <a:ext cx="1199342" cy="1190902"/>
            <a:chOff x="638965" y="3718814"/>
            <a:chExt cx="1509422" cy="1498800"/>
          </a:xfrm>
        </p:grpSpPr>
        <p:sp>
          <p:nvSpPr>
            <p:cNvPr id="49" name="Google Shape;189;p23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dirty="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50" name="Google Shape;190;p23"/>
            <p:cNvSpPr txBox="1"/>
            <p:nvPr/>
          </p:nvSpPr>
          <p:spPr>
            <a:xfrm>
              <a:off x="638965" y="3804003"/>
              <a:ext cx="1509422" cy="1328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dirty="0" smtClean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Tunable Consistency</a:t>
              </a:r>
              <a:endParaRPr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51" name="Google Shape;188;p23"/>
          <p:cNvGrpSpPr/>
          <p:nvPr/>
        </p:nvGrpSpPr>
        <p:grpSpPr>
          <a:xfrm>
            <a:off x="6772722" y="1570284"/>
            <a:ext cx="1199342" cy="1190902"/>
            <a:chOff x="638965" y="3718814"/>
            <a:chExt cx="1509422" cy="1498800"/>
          </a:xfrm>
        </p:grpSpPr>
        <p:sp>
          <p:nvSpPr>
            <p:cNvPr id="52" name="Google Shape;189;p23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dirty="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53" name="Google Shape;190;p23"/>
            <p:cNvSpPr txBox="1"/>
            <p:nvPr/>
          </p:nvSpPr>
          <p:spPr>
            <a:xfrm>
              <a:off x="638965" y="3804003"/>
              <a:ext cx="1509422" cy="1328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1200" dirty="0" smtClean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Column oriented</a:t>
              </a:r>
              <a:endParaRPr sz="12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54" name="Google Shape;188;p23"/>
          <p:cNvGrpSpPr/>
          <p:nvPr/>
        </p:nvGrpSpPr>
        <p:grpSpPr>
          <a:xfrm>
            <a:off x="6018309" y="447053"/>
            <a:ext cx="1199342" cy="1190902"/>
            <a:chOff x="638965" y="3718814"/>
            <a:chExt cx="1509422" cy="1498800"/>
          </a:xfrm>
        </p:grpSpPr>
        <p:sp>
          <p:nvSpPr>
            <p:cNvPr id="55" name="Google Shape;189;p23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dirty="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56" name="Google Shape;190;p23"/>
            <p:cNvSpPr txBox="1"/>
            <p:nvPr/>
          </p:nvSpPr>
          <p:spPr>
            <a:xfrm>
              <a:off x="638965" y="3804003"/>
              <a:ext cx="1509422" cy="1328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12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CQL </a:t>
              </a:r>
              <a:r>
                <a:rPr lang="en-US" sz="1200" dirty="0" smtClean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query </a:t>
              </a:r>
              <a:r>
                <a:rPr lang="en-US" sz="12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interface</a:t>
              </a:r>
              <a:endParaRPr sz="12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sp>
        <p:nvSpPr>
          <p:cNvPr id="33" name="Google Shape;154;p21"/>
          <p:cNvSpPr txBox="1">
            <a:spLocks/>
          </p:cNvSpPr>
          <p:nvPr/>
        </p:nvSpPr>
        <p:spPr>
          <a:xfrm>
            <a:off x="921998" y="2574443"/>
            <a:ext cx="2724372" cy="113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>
              <a:buFont typeface="Raleway Light"/>
              <a:buNone/>
            </a:pPr>
            <a:r>
              <a:rPr lang="en-US" dirty="0" smtClean="0"/>
              <a:t>This features makes the Cassandra Empire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0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3871200" cy="1276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dirty="0"/>
              <a:t>Distributed </a:t>
            </a:r>
            <a:r>
              <a:rPr lang="en-US" sz="3600" dirty="0" smtClean="0"/>
              <a:t>&amp; </a:t>
            </a:r>
            <a:r>
              <a:rPr lang="en-US" sz="3600" dirty="0">
                <a:solidFill>
                  <a:srgbClr val="FFB600"/>
                </a:solidFill>
              </a:rPr>
              <a:t>Decentralized </a:t>
            </a:r>
            <a:endParaRPr sz="3600" dirty="0">
              <a:solidFill>
                <a:srgbClr val="FFB600"/>
              </a:solidFill>
            </a:endParaRPr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733674" y="1792978"/>
            <a:ext cx="3871200" cy="2802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  <a:p>
            <a:r>
              <a:rPr lang="en-US" dirty="0"/>
              <a:t>Distributed: Capable of running on multiple machines </a:t>
            </a:r>
          </a:p>
          <a:p>
            <a:r>
              <a:rPr lang="en-US" dirty="0" smtClean="0"/>
              <a:t>Decentralized</a:t>
            </a:r>
            <a:r>
              <a:rPr lang="en-US" dirty="0"/>
              <a:t>: No single point of failure </a:t>
            </a:r>
          </a:p>
          <a:p>
            <a:r>
              <a:rPr lang="en-US" dirty="0"/>
              <a:t>No master-slave issues due to peer-to-peer architecture (protocol "gossip") 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grpSp>
        <p:nvGrpSpPr>
          <p:cNvPr id="14" name="Group 13"/>
          <p:cNvGrpSpPr/>
          <p:nvPr/>
        </p:nvGrpSpPr>
        <p:grpSpPr>
          <a:xfrm>
            <a:off x="5281180" y="1345792"/>
            <a:ext cx="1345334" cy="1510463"/>
            <a:chOff x="5361828" y="1165080"/>
            <a:chExt cx="2504324" cy="2811711"/>
          </a:xfrm>
        </p:grpSpPr>
        <p:sp>
          <p:nvSpPr>
            <p:cNvPr id="12" name="Oval 11"/>
            <p:cNvSpPr/>
            <p:nvPr/>
          </p:nvSpPr>
          <p:spPr>
            <a:xfrm>
              <a:off x="5470991" y="1418527"/>
              <a:ext cx="2285999" cy="2285999"/>
            </a:xfrm>
            <a:prstGeom prst="ellipse">
              <a:avLst/>
            </a:prstGeom>
            <a:noFill/>
            <a:ln w="38100">
              <a:solidFill>
                <a:srgbClr val="FFB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361828" y="1722316"/>
              <a:ext cx="544530" cy="544530"/>
            </a:xfrm>
            <a:prstGeom prst="ellipse">
              <a:avLst/>
            </a:prstGeom>
            <a:solidFill>
              <a:srgbClr val="FFB600"/>
            </a:solidFill>
            <a:ln>
              <a:noFill/>
              <a:prstDash val="sysDot"/>
            </a:ln>
          </p:spPr>
          <p:style>
            <a:lnRef idx="2">
              <a:schemeClr val="accent6"/>
            </a:lnRef>
            <a:fillRef idx="1002">
              <a:schemeClr val="lt2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b="1" dirty="0">
                <a:solidFill>
                  <a:schemeClr val="bg1"/>
                </a:solidFill>
                <a:latin typeface="Raleway" panose="020B0604020202020204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341725" y="1165080"/>
              <a:ext cx="544530" cy="544530"/>
            </a:xfrm>
            <a:prstGeom prst="ellipse">
              <a:avLst/>
            </a:prstGeom>
            <a:solidFill>
              <a:srgbClr val="FFB600"/>
            </a:solidFill>
            <a:ln>
              <a:noFill/>
              <a:prstDash val="sysDot"/>
            </a:ln>
          </p:spPr>
          <p:style>
            <a:lnRef idx="2">
              <a:schemeClr val="accent6"/>
            </a:lnRef>
            <a:fillRef idx="1002">
              <a:schemeClr val="lt2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b="1" dirty="0">
                <a:solidFill>
                  <a:schemeClr val="bg1"/>
                </a:solidFill>
                <a:latin typeface="Raleway" panose="020B0604020202020204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7321622" y="1722316"/>
              <a:ext cx="544530" cy="544530"/>
            </a:xfrm>
            <a:prstGeom prst="ellipse">
              <a:avLst/>
            </a:prstGeom>
            <a:solidFill>
              <a:srgbClr val="FFB600"/>
            </a:solidFill>
            <a:ln>
              <a:noFill/>
              <a:prstDash val="sysDot"/>
            </a:ln>
          </p:spPr>
          <p:style>
            <a:lnRef idx="2">
              <a:schemeClr val="accent6"/>
            </a:lnRef>
            <a:fillRef idx="1002">
              <a:schemeClr val="lt2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b="1" dirty="0">
                <a:solidFill>
                  <a:schemeClr val="bg1"/>
                </a:solidFill>
                <a:latin typeface="Raleway" panose="020B0604020202020204" charset="0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321622" y="2887731"/>
              <a:ext cx="544530" cy="544530"/>
            </a:xfrm>
            <a:prstGeom prst="ellipse">
              <a:avLst/>
            </a:prstGeom>
            <a:solidFill>
              <a:srgbClr val="FFB600"/>
            </a:solidFill>
            <a:ln>
              <a:noFill/>
              <a:prstDash val="sysDot"/>
            </a:ln>
          </p:spPr>
          <p:style>
            <a:lnRef idx="2">
              <a:schemeClr val="accent6"/>
            </a:lnRef>
            <a:fillRef idx="1002">
              <a:schemeClr val="lt2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endParaRPr lang="en-US" sz="1800" b="1" dirty="0">
                <a:solidFill>
                  <a:schemeClr val="bg1"/>
                </a:solidFill>
                <a:latin typeface="Raleway" panose="020B0604020202020204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6341725" y="3432261"/>
              <a:ext cx="544530" cy="544530"/>
            </a:xfrm>
            <a:prstGeom prst="ellipse">
              <a:avLst/>
            </a:prstGeom>
            <a:solidFill>
              <a:srgbClr val="FFB600"/>
            </a:solidFill>
            <a:ln>
              <a:noFill/>
              <a:prstDash val="sysDot"/>
            </a:ln>
          </p:spPr>
          <p:style>
            <a:lnRef idx="2">
              <a:schemeClr val="accent6"/>
            </a:lnRef>
            <a:fillRef idx="1002">
              <a:schemeClr val="lt2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b="1" dirty="0">
                <a:solidFill>
                  <a:schemeClr val="bg1"/>
                </a:solidFill>
                <a:latin typeface="Raleway" panose="020B060402020202020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5361828" y="2887731"/>
              <a:ext cx="544530" cy="544530"/>
            </a:xfrm>
            <a:prstGeom prst="ellipse">
              <a:avLst/>
            </a:prstGeom>
            <a:solidFill>
              <a:srgbClr val="FFB600"/>
            </a:solidFill>
            <a:ln>
              <a:noFill/>
              <a:prstDash val="sysDot"/>
            </a:ln>
          </p:spPr>
          <p:style>
            <a:lnRef idx="2">
              <a:schemeClr val="accent6"/>
            </a:lnRef>
            <a:fillRef idx="1002">
              <a:schemeClr val="lt2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b="1" dirty="0">
                <a:solidFill>
                  <a:schemeClr val="bg1"/>
                </a:solidFill>
                <a:latin typeface="Raleway" panose="020B060402020202020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171183" y="1345792"/>
            <a:ext cx="1300499" cy="1460125"/>
            <a:chOff x="5361828" y="1165080"/>
            <a:chExt cx="2504324" cy="2811711"/>
          </a:xfrm>
        </p:grpSpPr>
        <p:sp>
          <p:nvSpPr>
            <p:cNvPr id="28" name="Oval 27"/>
            <p:cNvSpPr/>
            <p:nvPr/>
          </p:nvSpPr>
          <p:spPr>
            <a:xfrm>
              <a:off x="5470991" y="1418527"/>
              <a:ext cx="2285999" cy="2285999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5361828" y="1722316"/>
              <a:ext cx="544530" cy="544530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6"/>
            </a:lnRef>
            <a:fillRef idx="1002">
              <a:schemeClr val="lt2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b="1" dirty="0">
                <a:solidFill>
                  <a:schemeClr val="bg1"/>
                </a:solidFill>
                <a:latin typeface="Raleway" panose="020B0604020202020204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6341725" y="1165080"/>
              <a:ext cx="544530" cy="544530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6"/>
            </a:lnRef>
            <a:fillRef idx="1002">
              <a:schemeClr val="lt2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b="1" dirty="0">
                <a:solidFill>
                  <a:schemeClr val="bg1"/>
                </a:solidFill>
                <a:latin typeface="Raleway" panose="020B0604020202020204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7321622" y="1722316"/>
              <a:ext cx="544530" cy="544530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6"/>
            </a:lnRef>
            <a:fillRef idx="1002">
              <a:schemeClr val="lt2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b="1" dirty="0">
                <a:solidFill>
                  <a:schemeClr val="bg1"/>
                </a:solidFill>
                <a:latin typeface="Raleway" panose="020B0604020202020204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7321622" y="2887731"/>
              <a:ext cx="544530" cy="544530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6"/>
            </a:lnRef>
            <a:fillRef idx="1002">
              <a:schemeClr val="lt2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endParaRPr lang="en-US" sz="1800" b="1" dirty="0">
                <a:solidFill>
                  <a:schemeClr val="bg1"/>
                </a:solidFill>
                <a:latin typeface="Raleway" panose="020B0604020202020204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341725" y="3432261"/>
              <a:ext cx="544530" cy="544530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6"/>
            </a:lnRef>
            <a:fillRef idx="1002">
              <a:schemeClr val="lt2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b="1" dirty="0">
                <a:solidFill>
                  <a:schemeClr val="bg1"/>
                </a:solidFill>
                <a:latin typeface="Raleway" panose="020B0604020202020204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361828" y="2887731"/>
              <a:ext cx="544530" cy="544530"/>
            </a:xfrm>
            <a:prstGeom prst="ellipse">
              <a:avLst/>
            </a:prstGeom>
            <a:solidFill>
              <a:srgbClr val="00B050"/>
            </a:solidFill>
            <a:ln>
              <a:noFill/>
              <a:prstDash val="sysDot"/>
            </a:ln>
          </p:spPr>
          <p:style>
            <a:lnRef idx="2">
              <a:schemeClr val="accent6"/>
            </a:lnRef>
            <a:fillRef idx="1002">
              <a:schemeClr val="lt2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b="1" dirty="0">
                <a:solidFill>
                  <a:schemeClr val="bg1"/>
                </a:solidFill>
                <a:latin typeface="Raleway" panose="020B0604020202020204" charset="0"/>
              </a:endParaRPr>
            </a:p>
          </p:txBody>
        </p:sp>
      </p:grpSp>
      <p:sp>
        <p:nvSpPr>
          <p:cNvPr id="35" name="Google Shape;526;p38"/>
          <p:cNvSpPr/>
          <p:nvPr/>
        </p:nvSpPr>
        <p:spPr>
          <a:xfrm>
            <a:off x="5063153" y="3194226"/>
            <a:ext cx="286152" cy="30168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427442" y="2897272"/>
            <a:ext cx="380143" cy="369910"/>
          </a:xfrm>
          <a:prstGeom prst="straightConnector1">
            <a:avLst/>
          </a:prstGeom>
          <a:ln>
            <a:solidFill>
              <a:srgbClr val="FFB6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Google Shape;526;p38"/>
          <p:cNvSpPr/>
          <p:nvPr/>
        </p:nvSpPr>
        <p:spPr>
          <a:xfrm>
            <a:off x="4972473" y="781467"/>
            <a:ext cx="286152" cy="30168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49305" y="1083153"/>
            <a:ext cx="366015" cy="246742"/>
          </a:xfrm>
          <a:prstGeom prst="straightConnector1">
            <a:avLst/>
          </a:prstGeom>
          <a:ln>
            <a:solidFill>
              <a:srgbClr val="FFB6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691920" y="2070968"/>
            <a:ext cx="420621" cy="0"/>
          </a:xfrm>
          <a:prstGeom prst="straightConnector1">
            <a:avLst/>
          </a:prstGeom>
          <a:ln>
            <a:solidFill>
              <a:srgbClr val="434343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Google Shape;526;p38"/>
          <p:cNvSpPr/>
          <p:nvPr/>
        </p:nvSpPr>
        <p:spPr>
          <a:xfrm>
            <a:off x="7680045" y="3384226"/>
            <a:ext cx="286152" cy="30168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7821432" y="2886471"/>
            <a:ext cx="0" cy="38071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5058018" y="3828870"/>
            <a:ext cx="2540252" cy="708137"/>
            <a:chOff x="5281180" y="3781670"/>
            <a:chExt cx="2540252" cy="708137"/>
          </a:xfrm>
        </p:grpSpPr>
        <p:sp>
          <p:nvSpPr>
            <p:cNvPr id="37" name="Rectangle 36"/>
            <p:cNvSpPr/>
            <p:nvPr/>
          </p:nvSpPr>
          <p:spPr>
            <a:xfrm>
              <a:off x="5281180" y="3781670"/>
              <a:ext cx="2540252" cy="708137"/>
            </a:xfrm>
            <a:prstGeom prst="rect">
              <a:avLst/>
            </a:prstGeom>
            <a:solidFill>
              <a:srgbClr val="FFB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61782" y="3882389"/>
              <a:ext cx="231826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Raleway Light" panose="020B0604020202020204" charset="0"/>
                </a:rPr>
                <a:t>Read- and </a:t>
              </a:r>
              <a:r>
                <a:rPr lang="en-US" dirty="0" smtClean="0">
                  <a:latin typeface="Raleway Light" panose="020B0604020202020204" charset="0"/>
                </a:rPr>
                <a:t>write-requests</a:t>
              </a:r>
            </a:p>
            <a:p>
              <a:pPr algn="ctr"/>
              <a:r>
                <a:rPr lang="en-US" dirty="0" smtClean="0">
                  <a:latin typeface="Raleway Light" panose="020B0604020202020204" charset="0"/>
                </a:rPr>
                <a:t> </a:t>
              </a:r>
              <a:r>
                <a:rPr lang="en-US" dirty="0">
                  <a:latin typeface="Raleway Light" panose="020B0604020202020204" charset="0"/>
                </a:rPr>
                <a:t>to any node </a:t>
              </a:r>
            </a:p>
          </p:txBody>
        </p:sp>
      </p:grpSp>
      <p:sp>
        <p:nvSpPr>
          <p:cNvPr id="51" name="Google Shape;459;p38"/>
          <p:cNvSpPr/>
          <p:nvPr/>
        </p:nvSpPr>
        <p:spPr>
          <a:xfrm>
            <a:off x="8050025" y="380867"/>
            <a:ext cx="729939" cy="69697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745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3871200" cy="1276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dirty="0"/>
              <a:t>Elastic </a:t>
            </a:r>
            <a:r>
              <a:rPr lang="en-US" sz="3600" dirty="0">
                <a:solidFill>
                  <a:srgbClr val="FFB600"/>
                </a:solidFill>
              </a:rPr>
              <a:t>Scalability </a:t>
            </a:r>
            <a:endParaRPr sz="3600" dirty="0">
              <a:solidFill>
                <a:srgbClr val="FFB600"/>
              </a:solidFill>
            </a:endParaRPr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733673" y="1792978"/>
            <a:ext cx="4002837" cy="2802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r>
              <a:rPr lang="en-US" dirty="0"/>
              <a:t>Cassandra scales horizontally, adding more machines that have all or some of the data on </a:t>
            </a:r>
          </a:p>
          <a:p>
            <a:r>
              <a:rPr lang="en-US" dirty="0" smtClean="0"/>
              <a:t>Adding </a:t>
            </a:r>
            <a:r>
              <a:rPr lang="en-US" dirty="0"/>
              <a:t>of nodes increase performance throughput linearly</a:t>
            </a:r>
          </a:p>
          <a:p>
            <a:r>
              <a:rPr lang="en-US" dirty="0" smtClean="0"/>
              <a:t>Decreasing </a:t>
            </a:r>
            <a:r>
              <a:rPr lang="en-US" dirty="0"/>
              <a:t>and increasing the </a:t>
            </a:r>
            <a:r>
              <a:rPr lang="en-US" dirty="0" smtClean="0"/>
              <a:t>node count </a:t>
            </a:r>
            <a:r>
              <a:rPr lang="en-US" dirty="0"/>
              <a:t>happen seamlessly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grpSp>
        <p:nvGrpSpPr>
          <p:cNvPr id="14" name="Group 13"/>
          <p:cNvGrpSpPr/>
          <p:nvPr/>
        </p:nvGrpSpPr>
        <p:grpSpPr>
          <a:xfrm>
            <a:off x="5019287" y="1542437"/>
            <a:ext cx="1078522" cy="1101543"/>
            <a:chOff x="5227953" y="1165080"/>
            <a:chExt cx="2752949" cy="2811711"/>
          </a:xfrm>
        </p:grpSpPr>
        <p:sp>
          <p:nvSpPr>
            <p:cNvPr id="12" name="Oval 11"/>
            <p:cNvSpPr/>
            <p:nvPr/>
          </p:nvSpPr>
          <p:spPr>
            <a:xfrm>
              <a:off x="5470991" y="1418527"/>
              <a:ext cx="2285999" cy="2285998"/>
            </a:xfrm>
            <a:prstGeom prst="ellipse">
              <a:avLst/>
            </a:prstGeom>
            <a:noFill/>
            <a:ln w="38100">
              <a:solidFill>
                <a:srgbClr val="FFB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6341725" y="1165080"/>
              <a:ext cx="544530" cy="544530"/>
            </a:xfrm>
            <a:prstGeom prst="ellipse">
              <a:avLst/>
            </a:prstGeom>
            <a:solidFill>
              <a:srgbClr val="FFB600"/>
            </a:solidFill>
            <a:ln>
              <a:noFill/>
              <a:prstDash val="sysDot"/>
            </a:ln>
          </p:spPr>
          <p:style>
            <a:lnRef idx="2">
              <a:schemeClr val="accent6"/>
            </a:lnRef>
            <a:fillRef idx="1002">
              <a:schemeClr val="lt2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b="1" dirty="0">
                <a:solidFill>
                  <a:schemeClr val="bg1"/>
                </a:solidFill>
                <a:latin typeface="Raleway" panose="020B0604020202020204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7436372" y="2289261"/>
              <a:ext cx="544530" cy="544530"/>
            </a:xfrm>
            <a:prstGeom prst="ellipse">
              <a:avLst/>
            </a:prstGeom>
            <a:solidFill>
              <a:srgbClr val="FFB600"/>
            </a:solidFill>
            <a:ln>
              <a:noFill/>
              <a:prstDash val="sysDot"/>
            </a:ln>
          </p:spPr>
          <p:style>
            <a:lnRef idx="2">
              <a:schemeClr val="accent6"/>
            </a:lnRef>
            <a:fillRef idx="1002">
              <a:schemeClr val="lt2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b="1" dirty="0">
                <a:solidFill>
                  <a:schemeClr val="bg1"/>
                </a:solidFill>
                <a:latin typeface="Raleway" panose="020B0604020202020204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6341725" y="3432261"/>
              <a:ext cx="544530" cy="544530"/>
            </a:xfrm>
            <a:prstGeom prst="ellipse">
              <a:avLst/>
            </a:prstGeom>
            <a:solidFill>
              <a:srgbClr val="FFB600"/>
            </a:solidFill>
            <a:ln>
              <a:noFill/>
              <a:prstDash val="sysDot"/>
            </a:ln>
          </p:spPr>
          <p:style>
            <a:lnRef idx="2">
              <a:schemeClr val="accent6"/>
            </a:lnRef>
            <a:fillRef idx="1002">
              <a:schemeClr val="lt2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b="1" dirty="0">
                <a:solidFill>
                  <a:schemeClr val="bg1"/>
                </a:solidFill>
                <a:latin typeface="Raleway" panose="020B060402020202020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5227953" y="2289261"/>
              <a:ext cx="544530" cy="544530"/>
            </a:xfrm>
            <a:prstGeom prst="ellipse">
              <a:avLst/>
            </a:prstGeom>
            <a:solidFill>
              <a:srgbClr val="FFB600"/>
            </a:solidFill>
            <a:ln>
              <a:noFill/>
              <a:prstDash val="sysDot"/>
            </a:ln>
          </p:spPr>
          <p:style>
            <a:lnRef idx="2">
              <a:schemeClr val="accent6"/>
            </a:lnRef>
            <a:fillRef idx="1002">
              <a:schemeClr val="lt2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b="1" dirty="0">
                <a:solidFill>
                  <a:schemeClr val="bg1"/>
                </a:solidFill>
                <a:latin typeface="Raleway" panose="020B060402020202020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58018" y="3828870"/>
            <a:ext cx="2594432" cy="708137"/>
            <a:chOff x="5281180" y="3781670"/>
            <a:chExt cx="2594432" cy="708137"/>
          </a:xfrm>
        </p:grpSpPr>
        <p:sp>
          <p:nvSpPr>
            <p:cNvPr id="37" name="Rectangle 36"/>
            <p:cNvSpPr/>
            <p:nvPr/>
          </p:nvSpPr>
          <p:spPr>
            <a:xfrm>
              <a:off x="5281180" y="3781670"/>
              <a:ext cx="2540252" cy="708137"/>
            </a:xfrm>
            <a:prstGeom prst="rect">
              <a:avLst/>
            </a:prstGeom>
            <a:solidFill>
              <a:srgbClr val="FFB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61782" y="3882389"/>
              <a:ext cx="251383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Raleway Light" panose="020B0604020202020204" charset="0"/>
                </a:rPr>
                <a:t>Linearly scales to terabytes </a:t>
              </a:r>
              <a:endParaRPr lang="en-US" dirty="0" smtClean="0">
                <a:latin typeface="Raleway Light" panose="020B0604020202020204" charset="0"/>
              </a:endParaRPr>
            </a:p>
            <a:p>
              <a:pPr algn="ctr"/>
              <a:r>
                <a:rPr lang="en-US" dirty="0" smtClean="0">
                  <a:latin typeface="Raleway Light" panose="020B0604020202020204" charset="0"/>
                </a:rPr>
                <a:t>and </a:t>
              </a:r>
              <a:r>
                <a:rPr lang="en-US" dirty="0">
                  <a:latin typeface="Raleway Light" panose="020B0604020202020204" charset="0"/>
                </a:rPr>
                <a:t>petabytes of data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925603" y="1334290"/>
            <a:ext cx="1345334" cy="1510463"/>
            <a:chOff x="5361828" y="1165080"/>
            <a:chExt cx="2504324" cy="2811711"/>
          </a:xfrm>
        </p:grpSpPr>
        <p:sp>
          <p:nvSpPr>
            <p:cNvPr id="43" name="Oval 42"/>
            <p:cNvSpPr/>
            <p:nvPr/>
          </p:nvSpPr>
          <p:spPr>
            <a:xfrm>
              <a:off x="5470991" y="1418527"/>
              <a:ext cx="2285999" cy="2285999"/>
            </a:xfrm>
            <a:prstGeom prst="ellipse">
              <a:avLst/>
            </a:prstGeom>
            <a:noFill/>
            <a:ln w="38100">
              <a:solidFill>
                <a:srgbClr val="FFB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5361828" y="1722316"/>
              <a:ext cx="544530" cy="544530"/>
            </a:xfrm>
            <a:prstGeom prst="ellipse">
              <a:avLst/>
            </a:prstGeom>
            <a:solidFill>
              <a:srgbClr val="FFB600"/>
            </a:solidFill>
            <a:ln>
              <a:noFill/>
              <a:prstDash val="sysDot"/>
            </a:ln>
          </p:spPr>
          <p:style>
            <a:lnRef idx="2">
              <a:schemeClr val="accent6"/>
            </a:lnRef>
            <a:fillRef idx="1002">
              <a:schemeClr val="lt2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b="1" dirty="0">
                <a:solidFill>
                  <a:schemeClr val="bg1"/>
                </a:solidFill>
                <a:latin typeface="Raleway" panose="020B0604020202020204" charset="0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6341725" y="1165080"/>
              <a:ext cx="544530" cy="544530"/>
            </a:xfrm>
            <a:prstGeom prst="ellipse">
              <a:avLst/>
            </a:prstGeom>
            <a:solidFill>
              <a:srgbClr val="FFB600"/>
            </a:solidFill>
            <a:ln>
              <a:noFill/>
              <a:prstDash val="sysDot"/>
            </a:ln>
          </p:spPr>
          <p:style>
            <a:lnRef idx="2">
              <a:schemeClr val="accent6"/>
            </a:lnRef>
            <a:fillRef idx="1002">
              <a:schemeClr val="lt2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b="1" dirty="0">
                <a:solidFill>
                  <a:schemeClr val="bg1"/>
                </a:solidFill>
                <a:latin typeface="Raleway" panose="020B0604020202020204" charset="0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7321622" y="1722316"/>
              <a:ext cx="544530" cy="544530"/>
            </a:xfrm>
            <a:prstGeom prst="ellipse">
              <a:avLst/>
            </a:prstGeom>
            <a:solidFill>
              <a:srgbClr val="FFB600"/>
            </a:solidFill>
            <a:ln>
              <a:noFill/>
              <a:prstDash val="sysDot"/>
            </a:ln>
          </p:spPr>
          <p:style>
            <a:lnRef idx="2">
              <a:schemeClr val="accent6"/>
            </a:lnRef>
            <a:fillRef idx="1002">
              <a:schemeClr val="lt2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b="1" dirty="0">
                <a:solidFill>
                  <a:schemeClr val="bg1"/>
                </a:solidFill>
                <a:latin typeface="Raleway" panose="020B0604020202020204" charset="0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7321622" y="2887731"/>
              <a:ext cx="544530" cy="544530"/>
            </a:xfrm>
            <a:prstGeom prst="ellipse">
              <a:avLst/>
            </a:prstGeom>
            <a:solidFill>
              <a:srgbClr val="FFB600"/>
            </a:solidFill>
            <a:ln>
              <a:noFill/>
              <a:prstDash val="sysDot"/>
            </a:ln>
          </p:spPr>
          <p:style>
            <a:lnRef idx="2">
              <a:schemeClr val="accent6"/>
            </a:lnRef>
            <a:fillRef idx="1002">
              <a:schemeClr val="lt2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endParaRPr lang="en-US" sz="1800" b="1" dirty="0">
                <a:solidFill>
                  <a:schemeClr val="bg1"/>
                </a:solidFill>
                <a:latin typeface="Raleway" panose="020B0604020202020204" charset="0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341725" y="3432261"/>
              <a:ext cx="544530" cy="544530"/>
            </a:xfrm>
            <a:prstGeom prst="ellipse">
              <a:avLst/>
            </a:prstGeom>
            <a:solidFill>
              <a:srgbClr val="FFB600"/>
            </a:solidFill>
            <a:ln>
              <a:noFill/>
              <a:prstDash val="sysDot"/>
            </a:ln>
          </p:spPr>
          <p:style>
            <a:lnRef idx="2">
              <a:schemeClr val="accent6"/>
            </a:lnRef>
            <a:fillRef idx="1002">
              <a:schemeClr val="lt2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b="1" dirty="0">
                <a:solidFill>
                  <a:schemeClr val="bg1"/>
                </a:solidFill>
                <a:latin typeface="Raleway" panose="020B0604020202020204" charset="0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5361828" y="2887731"/>
              <a:ext cx="544530" cy="544530"/>
            </a:xfrm>
            <a:prstGeom prst="ellipse">
              <a:avLst/>
            </a:prstGeom>
            <a:solidFill>
              <a:srgbClr val="FFB600"/>
            </a:solidFill>
            <a:ln>
              <a:noFill/>
              <a:prstDash val="sysDot"/>
            </a:ln>
          </p:spPr>
          <p:style>
            <a:lnRef idx="2">
              <a:schemeClr val="accent6"/>
            </a:lnRef>
            <a:fillRef idx="1002">
              <a:schemeClr val="lt2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b="1" dirty="0">
                <a:solidFill>
                  <a:schemeClr val="bg1"/>
                </a:solidFill>
                <a:latin typeface="Raleway" panose="020B0604020202020204" charset="0"/>
              </a:endParaRPr>
            </a:p>
          </p:txBody>
        </p:sp>
      </p:grpSp>
      <p:cxnSp>
        <p:nvCxnSpPr>
          <p:cNvPr id="3" name="Straight Arrow Connector 2"/>
          <p:cNvCxnSpPr/>
          <p:nvPr/>
        </p:nvCxnSpPr>
        <p:spPr>
          <a:xfrm>
            <a:off x="6215865" y="2089522"/>
            <a:ext cx="446084" cy="0"/>
          </a:xfrm>
          <a:prstGeom prst="straightConnector1">
            <a:avLst/>
          </a:prstGeom>
          <a:ln>
            <a:solidFill>
              <a:srgbClr val="FFB6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2" name="Google Shape;477;p38"/>
          <p:cNvGrpSpPr/>
          <p:nvPr/>
        </p:nvGrpSpPr>
        <p:grpSpPr>
          <a:xfrm>
            <a:off x="7988928" y="390511"/>
            <a:ext cx="746391" cy="746391"/>
            <a:chOff x="1922075" y="1629000"/>
            <a:chExt cx="437200" cy="437200"/>
          </a:xfrm>
        </p:grpSpPr>
        <p:sp>
          <p:nvSpPr>
            <p:cNvPr id="53" name="Google Shape;478;p3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479;p3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18408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1414814" y="1225462"/>
            <a:ext cx="6866100" cy="7829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600" dirty="0"/>
              <a:t>Software Engineering </a:t>
            </a:r>
            <a:r>
              <a:rPr lang="en-US" sz="3600" dirty="0" smtClean="0"/>
              <a:t> </a:t>
            </a:r>
            <a:r>
              <a:rPr lang="en-US" sz="3600" dirty="0">
                <a:solidFill>
                  <a:srgbClr val="FFB600"/>
                </a:solidFill>
              </a:rPr>
              <a:t>Branch</a:t>
            </a:r>
            <a:r>
              <a:rPr lang="en-US" sz="3600" dirty="0"/>
              <a:t/>
            </a:r>
            <a:br>
              <a:rPr lang="en-US" sz="3600" dirty="0"/>
            </a:br>
            <a:endParaRPr sz="3600" dirty="0">
              <a:solidFill>
                <a:srgbClr val="FFB600"/>
              </a:solidFill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grpSp>
        <p:nvGrpSpPr>
          <p:cNvPr id="72" name="Google Shape;72;p13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Google Shape;73;p1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6" name="Google Shape;81;p14"/>
          <p:cNvSpPr txBox="1">
            <a:spLocks noGrp="1"/>
          </p:cNvSpPr>
          <p:nvPr>
            <p:ph type="body" idx="1"/>
          </p:nvPr>
        </p:nvSpPr>
        <p:spPr>
          <a:xfrm>
            <a:off x="1414814" y="3961554"/>
            <a:ext cx="7165089" cy="752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>
              <a:buFont typeface="Raleway Light"/>
              <a:buNone/>
            </a:pPr>
            <a:r>
              <a:rPr lang="en-US" sz="2400" dirty="0" smtClean="0"/>
              <a:t>Charfaoui </a:t>
            </a:r>
            <a:r>
              <a:rPr lang="en-US" sz="2400" dirty="0" smtClean="0">
                <a:solidFill>
                  <a:srgbClr val="FFB600"/>
                </a:solidFill>
              </a:rPr>
              <a:t>Younes </a:t>
            </a:r>
            <a:r>
              <a:rPr lang="en-US" sz="2400" dirty="0" smtClean="0"/>
              <a:t>&amp; Bourbai </a:t>
            </a:r>
            <a:r>
              <a:rPr lang="en-US" sz="2400" dirty="0" smtClean="0">
                <a:solidFill>
                  <a:srgbClr val="FFB600"/>
                </a:solidFill>
              </a:rPr>
              <a:t>Ismail</a:t>
            </a:r>
            <a:endParaRPr lang="en-US" sz="2400" dirty="0">
              <a:solidFill>
                <a:srgbClr val="FFB600"/>
              </a:solidFill>
            </a:endParaRPr>
          </a:p>
        </p:txBody>
      </p:sp>
      <p:sp>
        <p:nvSpPr>
          <p:cNvPr id="19" name="Google Shape;81;p14"/>
          <p:cNvSpPr txBox="1">
            <a:spLocks noGrp="1"/>
          </p:cNvSpPr>
          <p:nvPr>
            <p:ph type="body" idx="1"/>
          </p:nvPr>
        </p:nvSpPr>
        <p:spPr>
          <a:xfrm>
            <a:off x="1414814" y="2367785"/>
            <a:ext cx="6043879" cy="111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>
              <a:buFont typeface="Raleway Light"/>
              <a:buNone/>
            </a:pPr>
            <a:r>
              <a:rPr lang="en-US" sz="3200" b="1" dirty="0" smtClean="0">
                <a:solidFill>
                  <a:srgbClr val="434343"/>
                </a:solidFill>
                <a:latin typeface="Raleway" panose="020B0604020202020204" charset="0"/>
              </a:rPr>
              <a:t>Database</a:t>
            </a:r>
            <a:r>
              <a:rPr lang="en-US" sz="3200" dirty="0" smtClean="0">
                <a:latin typeface="Raleway" panose="020B0604020202020204" charset="0"/>
              </a:rPr>
              <a:t> Administration class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B600"/>
                </a:solidFill>
                <a:latin typeface="Raleway" panose="020B0604020202020204" charset="0"/>
              </a:rPr>
              <a:t>BENATHMANE</a:t>
            </a:r>
            <a:r>
              <a:rPr lang="en-US" dirty="0" smtClean="0">
                <a:latin typeface="Raleway" panose="020B0604020202020204" charset="0"/>
              </a:rPr>
              <a:t> Lalia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10" name="Google Shape;514;p38"/>
          <p:cNvSpPr/>
          <p:nvPr/>
        </p:nvSpPr>
        <p:spPr>
          <a:xfrm>
            <a:off x="922000" y="4194496"/>
            <a:ext cx="286152" cy="286152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" name="Google Shape;541;p38"/>
          <p:cNvGrpSpPr/>
          <p:nvPr/>
        </p:nvGrpSpPr>
        <p:grpSpPr>
          <a:xfrm>
            <a:off x="891831" y="1450074"/>
            <a:ext cx="346490" cy="333688"/>
            <a:chOff x="2583325" y="2972875"/>
            <a:chExt cx="462850" cy="445750"/>
          </a:xfrm>
        </p:grpSpPr>
        <p:sp>
          <p:nvSpPr>
            <p:cNvPr id="12" name="Google Shape;542;p3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543;p3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818854" y="271761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400" dirty="0">
                <a:solidFill>
                  <a:srgbClr val="FFB600"/>
                </a:solidFill>
                <a:latin typeface="Raleway Light"/>
                <a:ea typeface="Raleway Light"/>
                <a:cs typeface="Raleway Light"/>
                <a:sym typeface="Raleway Light"/>
              </a:rPr>
              <a:t>👩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921999" y="891775"/>
            <a:ext cx="4746959" cy="1276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dirty="0"/>
              <a:t>High Availability </a:t>
            </a:r>
            <a:r>
              <a:rPr lang="en-US" sz="3600" dirty="0" smtClean="0"/>
              <a:t>&amp; </a:t>
            </a:r>
            <a:r>
              <a:rPr lang="en-US" sz="3600" dirty="0" smtClean="0">
                <a:solidFill>
                  <a:srgbClr val="FFB600"/>
                </a:solidFill>
              </a:rPr>
              <a:t>Fault </a:t>
            </a:r>
            <a:r>
              <a:rPr lang="en-US" sz="3600" dirty="0">
                <a:solidFill>
                  <a:srgbClr val="FFB600"/>
                </a:solidFill>
              </a:rPr>
              <a:t>Tolerance </a:t>
            </a:r>
            <a:endParaRPr sz="3600" dirty="0">
              <a:solidFill>
                <a:srgbClr val="FFB600"/>
              </a:solidFill>
            </a:endParaRPr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733673" y="1792978"/>
            <a:ext cx="4002837" cy="2802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High Availability? </a:t>
            </a:r>
          </a:p>
          <a:p>
            <a:r>
              <a:rPr lang="en-US" dirty="0"/>
              <a:t>Multiple networked computers operating in a cluster </a:t>
            </a:r>
          </a:p>
          <a:p>
            <a:r>
              <a:rPr lang="en-US" dirty="0"/>
              <a:t>Facility for recognizing node failures </a:t>
            </a:r>
          </a:p>
          <a:p>
            <a:r>
              <a:rPr lang="en-US" dirty="0"/>
              <a:t>Forward failing over requests to another part of the system 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grpSp>
        <p:nvGrpSpPr>
          <p:cNvPr id="40" name="Group 39"/>
          <p:cNvGrpSpPr/>
          <p:nvPr/>
        </p:nvGrpSpPr>
        <p:grpSpPr>
          <a:xfrm>
            <a:off x="5042643" y="3555969"/>
            <a:ext cx="2635852" cy="1112284"/>
            <a:chOff x="5246847" y="3781670"/>
            <a:chExt cx="2540252" cy="839383"/>
          </a:xfrm>
        </p:grpSpPr>
        <p:sp>
          <p:nvSpPr>
            <p:cNvPr id="37" name="Rectangle 36"/>
            <p:cNvSpPr/>
            <p:nvPr/>
          </p:nvSpPr>
          <p:spPr>
            <a:xfrm>
              <a:off x="5246847" y="3781670"/>
              <a:ext cx="2540252" cy="708137"/>
            </a:xfrm>
            <a:prstGeom prst="rect">
              <a:avLst/>
            </a:prstGeom>
            <a:solidFill>
              <a:srgbClr val="FFB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61782" y="3882389"/>
              <a:ext cx="231038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Raleway Light" panose="020B0604020202020204" charset="0"/>
                </a:rPr>
                <a:t>No single point of failure</a:t>
              </a:r>
            </a:p>
            <a:p>
              <a:r>
                <a:rPr lang="en-US" dirty="0">
                  <a:latin typeface="Raleway Light" panose="020B0604020202020204" charset="0"/>
                </a:rPr>
                <a:t>due to the peer-to-peer</a:t>
              </a:r>
            </a:p>
            <a:p>
              <a:pPr algn="ctr"/>
              <a:r>
                <a:rPr lang="en-US" dirty="0">
                  <a:latin typeface="Raleway Light" panose="020B0604020202020204" charset="0"/>
                </a:rPr>
                <a:t>architecture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78769" y="1833532"/>
            <a:ext cx="1345334" cy="1510463"/>
            <a:chOff x="5361828" y="1165080"/>
            <a:chExt cx="2504324" cy="2811711"/>
          </a:xfrm>
        </p:grpSpPr>
        <p:sp>
          <p:nvSpPr>
            <p:cNvPr id="43" name="Oval 42"/>
            <p:cNvSpPr/>
            <p:nvPr/>
          </p:nvSpPr>
          <p:spPr>
            <a:xfrm>
              <a:off x="5470991" y="1418527"/>
              <a:ext cx="2285999" cy="2285999"/>
            </a:xfrm>
            <a:prstGeom prst="ellipse">
              <a:avLst/>
            </a:prstGeom>
            <a:noFill/>
            <a:ln w="38100">
              <a:solidFill>
                <a:srgbClr val="FFB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5361828" y="1722316"/>
              <a:ext cx="544530" cy="544530"/>
            </a:xfrm>
            <a:prstGeom prst="ellipse">
              <a:avLst/>
            </a:prstGeom>
            <a:solidFill>
              <a:srgbClr val="FFB600"/>
            </a:solidFill>
            <a:ln>
              <a:noFill/>
              <a:prstDash val="sysDot"/>
            </a:ln>
          </p:spPr>
          <p:style>
            <a:lnRef idx="2">
              <a:schemeClr val="accent6"/>
            </a:lnRef>
            <a:fillRef idx="1002">
              <a:schemeClr val="lt2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b="1" dirty="0">
                <a:solidFill>
                  <a:schemeClr val="bg1"/>
                </a:solidFill>
                <a:latin typeface="Raleway" panose="020B0604020202020204" charset="0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6341725" y="1165080"/>
              <a:ext cx="544530" cy="544530"/>
            </a:xfrm>
            <a:prstGeom prst="ellipse">
              <a:avLst/>
            </a:prstGeom>
            <a:solidFill>
              <a:srgbClr val="FFB600"/>
            </a:solidFill>
            <a:ln>
              <a:noFill/>
              <a:prstDash val="sysDot"/>
            </a:ln>
          </p:spPr>
          <p:style>
            <a:lnRef idx="2">
              <a:schemeClr val="accent6"/>
            </a:lnRef>
            <a:fillRef idx="1002">
              <a:schemeClr val="lt2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b="1" dirty="0">
                <a:solidFill>
                  <a:schemeClr val="bg1"/>
                </a:solidFill>
                <a:latin typeface="Raleway" panose="020B0604020202020204" charset="0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7321622" y="1722316"/>
              <a:ext cx="544530" cy="544530"/>
            </a:xfrm>
            <a:prstGeom prst="ellipse">
              <a:avLst/>
            </a:prstGeom>
            <a:solidFill>
              <a:srgbClr val="FFB600"/>
            </a:solidFill>
            <a:ln>
              <a:noFill/>
              <a:prstDash val="sysDot"/>
            </a:ln>
          </p:spPr>
          <p:style>
            <a:lnRef idx="2">
              <a:schemeClr val="accent6"/>
            </a:lnRef>
            <a:fillRef idx="1002">
              <a:schemeClr val="lt2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b="1" dirty="0">
                <a:solidFill>
                  <a:schemeClr val="bg1"/>
                </a:solidFill>
                <a:latin typeface="Raleway" panose="020B0604020202020204" charset="0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7321622" y="2887731"/>
              <a:ext cx="544530" cy="544530"/>
            </a:xfrm>
            <a:prstGeom prst="ellipse">
              <a:avLst/>
            </a:prstGeom>
            <a:solidFill>
              <a:srgbClr val="FFB600"/>
            </a:solidFill>
            <a:ln>
              <a:noFill/>
              <a:prstDash val="sysDot"/>
            </a:ln>
          </p:spPr>
          <p:style>
            <a:lnRef idx="2">
              <a:schemeClr val="accent6"/>
            </a:lnRef>
            <a:fillRef idx="1002">
              <a:schemeClr val="lt2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endParaRPr lang="en-US" sz="1800" b="1" dirty="0">
                <a:solidFill>
                  <a:schemeClr val="bg1"/>
                </a:solidFill>
                <a:latin typeface="Raleway" panose="020B0604020202020204" charset="0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341725" y="3432261"/>
              <a:ext cx="544530" cy="544530"/>
            </a:xfrm>
            <a:prstGeom prst="ellipse">
              <a:avLst/>
            </a:prstGeom>
            <a:solidFill>
              <a:srgbClr val="FFB600"/>
            </a:solidFill>
            <a:ln>
              <a:noFill/>
              <a:prstDash val="sysDot"/>
            </a:ln>
          </p:spPr>
          <p:style>
            <a:lnRef idx="2">
              <a:schemeClr val="accent6"/>
            </a:lnRef>
            <a:fillRef idx="1002">
              <a:schemeClr val="lt2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b="1" dirty="0">
                <a:solidFill>
                  <a:schemeClr val="bg1"/>
                </a:solidFill>
                <a:latin typeface="Raleway" panose="020B0604020202020204" charset="0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5361828" y="2887731"/>
              <a:ext cx="544530" cy="544530"/>
            </a:xfrm>
            <a:prstGeom prst="ellipse">
              <a:avLst/>
            </a:prstGeom>
            <a:solidFill>
              <a:srgbClr val="FFB600"/>
            </a:solidFill>
            <a:ln>
              <a:noFill/>
              <a:prstDash val="sysDot"/>
            </a:ln>
          </p:spPr>
          <p:style>
            <a:lnRef idx="2">
              <a:schemeClr val="accent6"/>
            </a:lnRef>
            <a:fillRef idx="1002">
              <a:schemeClr val="lt2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b="1" dirty="0">
                <a:solidFill>
                  <a:schemeClr val="bg1"/>
                </a:solidFill>
                <a:latin typeface="Raleway" panose="020B0604020202020204" charset="0"/>
              </a:endParaRPr>
            </a:p>
          </p:txBody>
        </p:sp>
      </p:grpSp>
      <p:sp>
        <p:nvSpPr>
          <p:cNvPr id="26" name="Google Shape;526;p38"/>
          <p:cNvSpPr/>
          <p:nvPr/>
        </p:nvSpPr>
        <p:spPr>
          <a:xfrm>
            <a:off x="6608360" y="799065"/>
            <a:ext cx="286152" cy="30168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751436" y="1170856"/>
            <a:ext cx="10033" cy="608880"/>
          </a:xfrm>
          <a:prstGeom prst="straightConnector1">
            <a:avLst/>
          </a:prstGeom>
          <a:ln>
            <a:solidFill>
              <a:srgbClr val="FFB6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Curved Connector 5"/>
          <p:cNvCxnSpPr/>
          <p:nvPr/>
        </p:nvCxnSpPr>
        <p:spPr>
          <a:xfrm rot="16200000" flipH="1">
            <a:off x="6696411" y="1330906"/>
            <a:ext cx="987276" cy="350822"/>
          </a:xfrm>
          <a:prstGeom prst="curvedConnector3">
            <a:avLst>
              <a:gd name="adj1" fmla="val 1089"/>
            </a:avLst>
          </a:prstGeom>
          <a:ln>
            <a:solidFill>
              <a:srgbClr val="FFB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oogle Shape;611;p38"/>
          <p:cNvSpPr/>
          <p:nvPr/>
        </p:nvSpPr>
        <p:spPr>
          <a:xfrm>
            <a:off x="6531710" y="1797569"/>
            <a:ext cx="433772" cy="433745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" name="Google Shape;609;p38"/>
          <p:cNvSpPr/>
          <p:nvPr/>
        </p:nvSpPr>
        <p:spPr>
          <a:xfrm>
            <a:off x="7976990" y="430883"/>
            <a:ext cx="736317" cy="736363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413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921999" y="891775"/>
            <a:ext cx="4746959" cy="1276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dirty="0" smtClean="0"/>
              <a:t>Column oriented </a:t>
            </a:r>
            <a:r>
              <a:rPr lang="en-US" sz="3600" dirty="0">
                <a:solidFill>
                  <a:srgbClr val="FFB600"/>
                </a:solidFill>
              </a:rPr>
              <a:t>Key-Value Store</a:t>
            </a:r>
            <a:endParaRPr sz="3600" dirty="0">
              <a:solidFill>
                <a:srgbClr val="FFB600"/>
              </a:solidFill>
            </a:endParaRPr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733673" y="1792978"/>
            <a:ext cx="4269842" cy="2802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r>
              <a:rPr lang="en-US" dirty="0"/>
              <a:t>Data is stored in sparse multidimensional hash tables</a:t>
            </a:r>
          </a:p>
          <a:p>
            <a:r>
              <a:rPr lang="en-US" dirty="0" smtClean="0"/>
              <a:t>A </a:t>
            </a:r>
            <a:r>
              <a:rPr lang="en-US" dirty="0"/>
              <a:t>row can have multiple columns </a:t>
            </a:r>
            <a:r>
              <a:rPr lang="en-US" dirty="0" smtClean="0"/>
              <a:t>not </a:t>
            </a:r>
            <a:r>
              <a:rPr lang="en-US" dirty="0"/>
              <a:t>necessarily the same amount of columns for each row</a:t>
            </a:r>
          </a:p>
          <a:p>
            <a:r>
              <a:rPr lang="en-US" dirty="0" smtClean="0"/>
              <a:t>Each </a:t>
            </a:r>
            <a:r>
              <a:rPr lang="en-US" dirty="0"/>
              <a:t>row has a unique key, which also determines partitioning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  <p:grpSp>
        <p:nvGrpSpPr>
          <p:cNvPr id="40" name="Group 39"/>
          <p:cNvGrpSpPr/>
          <p:nvPr/>
        </p:nvGrpSpPr>
        <p:grpSpPr>
          <a:xfrm>
            <a:off x="5161902" y="3776252"/>
            <a:ext cx="2397333" cy="497796"/>
            <a:chOff x="5361781" y="3947908"/>
            <a:chExt cx="2310384" cy="375661"/>
          </a:xfrm>
        </p:grpSpPr>
        <p:sp>
          <p:nvSpPr>
            <p:cNvPr id="37" name="Rectangle 36"/>
            <p:cNvSpPr/>
            <p:nvPr/>
          </p:nvSpPr>
          <p:spPr>
            <a:xfrm>
              <a:off x="5438541" y="3947908"/>
              <a:ext cx="2156864" cy="375661"/>
            </a:xfrm>
            <a:prstGeom prst="rect">
              <a:avLst/>
            </a:prstGeom>
            <a:solidFill>
              <a:srgbClr val="FFB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61781" y="4021865"/>
              <a:ext cx="2310384" cy="232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Raleway Light" panose="020B0604020202020204" charset="0"/>
                </a:rPr>
                <a:t>No relations! </a:t>
              </a:r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569978"/>
              </p:ext>
            </p:extLst>
          </p:nvPr>
        </p:nvGraphicFramePr>
        <p:xfrm>
          <a:off x="5177421" y="1792978"/>
          <a:ext cx="3045663" cy="148447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37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8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663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R</a:t>
                      </a:r>
                      <a:r>
                        <a:rPr lang="en-US" sz="1000" baseline="0" dirty="0" smtClean="0"/>
                        <a:t>1</a:t>
                      </a:r>
                      <a:endParaRPr lang="en-US" sz="1000" dirty="0"/>
                    </a:p>
                  </a:txBody>
                  <a:tcPr marL="63279" marR="63279" marT="31639" marB="31639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C1 Key</a:t>
                      </a:r>
                      <a:endParaRPr lang="en-US" sz="1000" dirty="0"/>
                    </a:p>
                  </a:txBody>
                  <a:tcPr marL="63279" marR="63279" marT="31639" marB="316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smtClean="0"/>
                        <a:t>C2 Key</a:t>
                      </a:r>
                    </a:p>
                  </a:txBody>
                  <a:tcPr marL="63279" marR="63279" marT="31639" marB="316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smtClean="0"/>
                        <a:t>C3Key</a:t>
                      </a:r>
                    </a:p>
                  </a:txBody>
                  <a:tcPr marL="63279" marR="63279" marT="31639" marB="31639"/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smtClean="0"/>
                        <a:t>…..</a:t>
                      </a:r>
                    </a:p>
                  </a:txBody>
                  <a:tcPr marL="63279" marR="63279" marT="31639" marB="316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379"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7909" marR="57909" marT="28954" marB="28954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C1 Value</a:t>
                      </a:r>
                      <a:endParaRPr lang="en-US" sz="1000" dirty="0"/>
                    </a:p>
                  </a:txBody>
                  <a:tcPr marL="63279" marR="63279" marT="31639" marB="31639">
                    <a:solidFill>
                      <a:srgbClr val="FFB6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smtClean="0"/>
                        <a:t>C3 Value</a:t>
                      </a:r>
                    </a:p>
                    <a:p>
                      <a:endParaRPr lang="en-US" sz="1000" dirty="0"/>
                    </a:p>
                  </a:txBody>
                  <a:tcPr marL="63279" marR="63279" marT="31639" marB="31639">
                    <a:solidFill>
                      <a:srgbClr val="FFB6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smtClean="0"/>
                        <a:t>C3 Value</a:t>
                      </a:r>
                    </a:p>
                    <a:p>
                      <a:endParaRPr lang="en-US" sz="1000" dirty="0"/>
                    </a:p>
                  </a:txBody>
                  <a:tcPr marL="63279" marR="63279" marT="31639" marB="31639">
                    <a:solidFill>
                      <a:srgbClr val="FFB600">
                        <a:alpha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5089" marR="55089" marT="27544" marB="27544">
                    <a:solidFill>
                      <a:srgbClr val="FFB6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4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R2</a:t>
                      </a:r>
                      <a:endParaRPr lang="en-US" sz="1000" dirty="0"/>
                    </a:p>
                  </a:txBody>
                  <a:tcPr marL="63279" marR="63279" marT="31639" marB="31639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C4 Key</a:t>
                      </a:r>
                      <a:endParaRPr lang="en-US" sz="1000" dirty="0"/>
                    </a:p>
                  </a:txBody>
                  <a:tcPr marL="63279" marR="63279" marT="31639" marB="316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smtClean="0"/>
                        <a:t>C5 Key</a:t>
                      </a:r>
                    </a:p>
                  </a:txBody>
                  <a:tcPr marL="63279" marR="63279" marT="31639" marB="31639"/>
                </a:tc>
                <a:tc rowSpan="2"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3279" marR="63279" marT="31639" marB="31639"/>
                </a:tc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55089" marR="55089" marT="27544" marB="2754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420"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7909" marR="57909" marT="28954" marB="28954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C4 Value</a:t>
                      </a:r>
                      <a:endParaRPr lang="en-US" sz="1000" dirty="0"/>
                    </a:p>
                  </a:txBody>
                  <a:tcPr marL="63279" marR="63279" marT="31639" marB="31639">
                    <a:solidFill>
                      <a:srgbClr val="FFB6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smtClean="0"/>
                        <a:t>C5 Value</a:t>
                      </a:r>
                    </a:p>
                  </a:txBody>
                  <a:tcPr marL="63279" marR="63279" marT="31639" marB="31639">
                    <a:solidFill>
                      <a:srgbClr val="FFB600">
                        <a:alpha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63279" marR="63279" marT="31639" marB="31639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55089" marR="55089" marT="27544" marB="27544">
                    <a:solidFill>
                      <a:srgbClr val="FFB6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63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…….</a:t>
                      </a:r>
                      <a:endParaRPr lang="en-US" sz="1000" dirty="0"/>
                    </a:p>
                  </a:txBody>
                  <a:tcPr marL="63279" marR="63279" marT="31639" marB="31639"/>
                </a:tc>
                <a:tc h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7909" marR="57909" marT="28954" marB="28954">
                    <a:solidFill>
                      <a:srgbClr val="FFB6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7909" marR="57909" marT="28954" marB="28954">
                    <a:solidFill>
                      <a:srgbClr val="FFB6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7909" marR="57909" marT="28954" marB="28954">
                    <a:solidFill>
                      <a:srgbClr val="FFB6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3279" marR="63279" marT="31639" marB="3163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5" name="Google Shape;651;p38"/>
          <p:cNvGrpSpPr/>
          <p:nvPr/>
        </p:nvGrpSpPr>
        <p:grpSpPr>
          <a:xfrm>
            <a:off x="7972843" y="513906"/>
            <a:ext cx="787851" cy="755738"/>
            <a:chOff x="5241175" y="4959100"/>
            <a:chExt cx="539775" cy="517775"/>
          </a:xfrm>
        </p:grpSpPr>
        <p:sp>
          <p:nvSpPr>
            <p:cNvPr id="28" name="Google Shape;65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65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65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65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65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65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46608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921999" y="891775"/>
            <a:ext cx="6506217" cy="1276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600" dirty="0" smtClean="0"/>
              <a:t>Cassandra </a:t>
            </a:r>
            <a:r>
              <a:rPr lang="en-US" sz="3600" dirty="0" smtClean="0">
                <a:solidFill>
                  <a:srgbClr val="FFB600"/>
                </a:solidFill>
              </a:rPr>
              <a:t>Query Language</a:t>
            </a:r>
            <a:endParaRPr sz="3600" dirty="0">
              <a:solidFill>
                <a:srgbClr val="FFB600"/>
              </a:solidFill>
            </a:endParaRPr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grpSp>
        <p:nvGrpSpPr>
          <p:cNvPr id="40" name="Group 39"/>
          <p:cNvGrpSpPr/>
          <p:nvPr/>
        </p:nvGrpSpPr>
        <p:grpSpPr>
          <a:xfrm>
            <a:off x="5575510" y="3878646"/>
            <a:ext cx="2397333" cy="543769"/>
            <a:chOff x="5198945" y="4151868"/>
            <a:chExt cx="2310384" cy="410354"/>
          </a:xfrm>
        </p:grpSpPr>
        <p:sp>
          <p:nvSpPr>
            <p:cNvPr id="37" name="Rectangle 36"/>
            <p:cNvSpPr/>
            <p:nvPr/>
          </p:nvSpPr>
          <p:spPr>
            <a:xfrm>
              <a:off x="5275706" y="4151868"/>
              <a:ext cx="2156864" cy="375661"/>
            </a:xfrm>
            <a:prstGeom prst="rect">
              <a:avLst/>
            </a:prstGeom>
            <a:solidFill>
              <a:srgbClr val="FFB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198945" y="4167375"/>
              <a:ext cx="2310384" cy="3948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Raleway Light" panose="020B0604020202020204" charset="0"/>
                </a:rPr>
                <a:t>“SQL-like” but NOT relational SQL</a:t>
              </a:r>
            </a:p>
          </p:txBody>
        </p:sp>
      </p:grpSp>
      <p:grpSp>
        <p:nvGrpSpPr>
          <p:cNvPr id="25" name="Google Shape;651;p38"/>
          <p:cNvGrpSpPr/>
          <p:nvPr/>
        </p:nvGrpSpPr>
        <p:grpSpPr>
          <a:xfrm>
            <a:off x="7972843" y="513906"/>
            <a:ext cx="787851" cy="755738"/>
            <a:chOff x="5241175" y="4959100"/>
            <a:chExt cx="539775" cy="517775"/>
          </a:xfrm>
        </p:grpSpPr>
        <p:sp>
          <p:nvSpPr>
            <p:cNvPr id="28" name="Google Shape;65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65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65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65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65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65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06743" y="1649645"/>
            <a:ext cx="6866100" cy="2366100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“</a:t>
            </a:r>
            <a:r>
              <a:rPr lang="en-US" i="1" dirty="0"/>
              <a:t>CQL 3 is the default and primary interface into the Cassandra DBMS</a:t>
            </a:r>
            <a:r>
              <a:rPr lang="en-US" dirty="0"/>
              <a:t>” </a:t>
            </a:r>
          </a:p>
          <a:p>
            <a:r>
              <a:rPr lang="en-US" dirty="0" smtClean="0"/>
              <a:t>Familiar </a:t>
            </a:r>
            <a:r>
              <a:rPr lang="en-US" dirty="0"/>
              <a:t>SQL-like syntax that maps to Cassandras storage engine and simplifies data modelling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5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921999" y="891775"/>
            <a:ext cx="6506217" cy="1276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600" dirty="0" smtClean="0"/>
              <a:t>Cassandra </a:t>
            </a:r>
            <a:r>
              <a:rPr lang="en-US" sz="3600" dirty="0" smtClean="0">
                <a:solidFill>
                  <a:srgbClr val="FFB600"/>
                </a:solidFill>
              </a:rPr>
              <a:t>Query Language</a:t>
            </a:r>
            <a:endParaRPr sz="3600" dirty="0">
              <a:solidFill>
                <a:srgbClr val="FFB600"/>
              </a:solidFill>
            </a:endParaRPr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672991" y="1831026"/>
            <a:ext cx="4497152" cy="1588287"/>
          </a:xfrm>
          <a:prstGeom prst="rect">
            <a:avLst/>
          </a:prstGeom>
          <a:ln>
            <a:solidFill>
              <a:srgbClr val="FFB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dirty="0" smtClean="0">
                <a:solidFill>
                  <a:srgbClr val="FFB600"/>
                </a:solidFill>
              </a:rPr>
              <a:t>CRETE </a:t>
            </a:r>
            <a:r>
              <a:rPr lang="en-US" dirty="0">
                <a:solidFill>
                  <a:srgbClr val="FFB600"/>
                </a:solidFill>
              </a:rPr>
              <a:t>TABLE </a:t>
            </a:r>
            <a:r>
              <a:rPr lang="en-US" b="1" dirty="0" smtClean="0"/>
              <a:t>songs </a:t>
            </a:r>
            <a:r>
              <a:rPr lang="en-US" dirty="0" smtClean="0"/>
              <a:t>(</a:t>
            </a:r>
            <a:endParaRPr lang="en-US" dirty="0"/>
          </a:p>
          <a:p>
            <a:pPr marL="114300" indent="0">
              <a:buNone/>
            </a:pPr>
            <a:r>
              <a:rPr lang="en-US" b="1" dirty="0" smtClean="0"/>
              <a:t>	Id</a:t>
            </a:r>
            <a:r>
              <a:rPr lang="en-US" dirty="0" smtClean="0"/>
              <a:t> uuid </a:t>
            </a:r>
            <a:r>
              <a:rPr lang="en-US" dirty="0" smtClean="0">
                <a:solidFill>
                  <a:srgbClr val="FFB600"/>
                </a:solidFill>
              </a:rPr>
              <a:t>PRIMARY KEY</a:t>
            </a:r>
            <a:r>
              <a:rPr lang="en-US" dirty="0" smtClean="0"/>
              <a:t>, </a:t>
            </a:r>
            <a:r>
              <a:rPr lang="en-US" b="1" dirty="0" smtClean="0"/>
              <a:t>title</a:t>
            </a:r>
            <a:r>
              <a:rPr lang="en-US" dirty="0" smtClean="0"/>
              <a:t> </a:t>
            </a:r>
            <a:r>
              <a:rPr lang="en-US" dirty="0">
                <a:solidFill>
                  <a:srgbClr val="FFB600"/>
                </a:solidFill>
              </a:rPr>
              <a:t>text</a:t>
            </a:r>
            <a:r>
              <a:rPr lang="en-US" dirty="0"/>
              <a:t>,</a:t>
            </a:r>
          </a:p>
          <a:p>
            <a:pPr marL="114300" indent="0">
              <a:buNone/>
            </a:pPr>
            <a:r>
              <a:rPr lang="en-US" b="1" dirty="0" smtClean="0"/>
              <a:t>	Album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B600"/>
                </a:solidFill>
              </a:rPr>
              <a:t>text</a:t>
            </a:r>
            <a:r>
              <a:rPr lang="en-US" dirty="0" smtClean="0"/>
              <a:t>, </a:t>
            </a:r>
            <a:r>
              <a:rPr lang="en-US" b="1" dirty="0" smtClean="0"/>
              <a:t>Artist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B600"/>
                </a:solidFill>
              </a:rPr>
              <a:t>text</a:t>
            </a:r>
            <a:r>
              <a:rPr lang="en-US" dirty="0"/>
              <a:t>,</a:t>
            </a:r>
          </a:p>
          <a:p>
            <a:pPr marL="114300" indent="0">
              <a:buNone/>
            </a:pPr>
            <a:r>
              <a:rPr lang="en-US" b="1" dirty="0" smtClean="0"/>
              <a:t>	data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B600"/>
                </a:solidFill>
              </a:rPr>
              <a:t>blob</a:t>
            </a:r>
            <a:r>
              <a:rPr lang="en-US" dirty="0" smtClean="0"/>
              <a:t> );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p:grpSp>
        <p:nvGrpSpPr>
          <p:cNvPr id="25" name="Google Shape;651;p38"/>
          <p:cNvGrpSpPr/>
          <p:nvPr/>
        </p:nvGrpSpPr>
        <p:grpSpPr>
          <a:xfrm>
            <a:off x="7972843" y="513906"/>
            <a:ext cx="787851" cy="755738"/>
            <a:chOff x="5241175" y="4959100"/>
            <a:chExt cx="539775" cy="517775"/>
          </a:xfrm>
        </p:grpSpPr>
        <p:sp>
          <p:nvSpPr>
            <p:cNvPr id="28" name="Google Shape;65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65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65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65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65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65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4" name="Google Shape;154;p21"/>
          <p:cNvSpPr txBox="1">
            <a:spLocks/>
          </p:cNvSpPr>
          <p:nvPr/>
        </p:nvSpPr>
        <p:spPr>
          <a:xfrm>
            <a:off x="672991" y="3559342"/>
            <a:ext cx="7524446" cy="1030958"/>
          </a:xfrm>
          <a:prstGeom prst="rect">
            <a:avLst/>
          </a:prstGeom>
          <a:ln>
            <a:solidFill>
              <a:srgbClr val="FFB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114300" indent="0" algn="ctr"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B600"/>
                </a:solidFill>
              </a:rPr>
              <a:t>INSERT </a:t>
            </a:r>
            <a:r>
              <a:rPr lang="en-US" dirty="0">
                <a:solidFill>
                  <a:srgbClr val="FFB600"/>
                </a:solidFill>
              </a:rPr>
              <a:t>INTO </a:t>
            </a:r>
            <a:r>
              <a:rPr lang="en-US" b="1" dirty="0" smtClean="0"/>
              <a:t>songs</a:t>
            </a:r>
            <a:r>
              <a:rPr lang="en-US" dirty="0" smtClean="0"/>
              <a:t> (</a:t>
            </a:r>
            <a:r>
              <a:rPr lang="en-US" b="1" dirty="0" smtClean="0"/>
              <a:t>id</a:t>
            </a:r>
            <a:r>
              <a:rPr lang="en-US" dirty="0"/>
              <a:t>, </a:t>
            </a:r>
            <a:r>
              <a:rPr lang="en-US" b="1" dirty="0" smtClean="0"/>
              <a:t>title, album, </a:t>
            </a:r>
            <a:r>
              <a:rPr lang="en-US" b="1" dirty="0"/>
              <a:t>artist</a:t>
            </a:r>
            <a:r>
              <a:rPr lang="en-US" dirty="0" smtClean="0"/>
              <a:t>)</a:t>
            </a:r>
            <a:endParaRPr lang="en-US" dirty="0"/>
          </a:p>
          <a:p>
            <a:pPr marL="114300" indent="0" algn="ctr"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B600"/>
                </a:solidFill>
              </a:rPr>
              <a:t>VALUES</a:t>
            </a:r>
            <a:r>
              <a:rPr lang="en-US" dirty="0" smtClean="0"/>
              <a:t>( 'a3e64f8f</a:t>
            </a:r>
            <a:r>
              <a:rPr lang="en-US" dirty="0"/>
              <a:t>...', </a:t>
            </a:r>
            <a:r>
              <a:rPr lang="en-US" dirty="0" smtClean="0"/>
              <a:t>‘Hazim ra3d', ‘Spacetoon', ‘Tarkan‘ );</a:t>
            </a:r>
            <a:endParaRPr lang="en-US" dirty="0"/>
          </a:p>
        </p:txBody>
      </p:sp>
      <p:sp>
        <p:nvSpPr>
          <p:cNvPr id="35" name="Google Shape;154;p21"/>
          <p:cNvSpPr txBox="1">
            <a:spLocks/>
          </p:cNvSpPr>
          <p:nvPr/>
        </p:nvSpPr>
        <p:spPr>
          <a:xfrm>
            <a:off x="5314697" y="2827194"/>
            <a:ext cx="2882740" cy="592119"/>
          </a:xfrm>
          <a:prstGeom prst="rect">
            <a:avLst/>
          </a:prstGeom>
          <a:ln w="25400" cap="flat" cmpd="sng" algn="ctr">
            <a:solidFill>
              <a:srgbClr val="FFB6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114300" indent="0">
              <a:buNone/>
            </a:pPr>
            <a:r>
              <a:rPr lang="en-US" dirty="0">
                <a:solidFill>
                  <a:srgbClr val="FFB600"/>
                </a:solidFill>
              </a:rPr>
              <a:t>SELECT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sz="2000" b="1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B600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b="1" dirty="0" smtClean="0"/>
              <a:t>songs</a:t>
            </a:r>
            <a:r>
              <a:rPr lang="en-US" dirty="0" smtClean="0"/>
              <a:t> ;</a:t>
            </a:r>
          </a:p>
          <a:p>
            <a:pPr marL="114300" indent="0">
              <a:buFont typeface="Raleway Light"/>
              <a:buNone/>
            </a:pPr>
            <a:endParaRPr lang="en-US" dirty="0"/>
          </a:p>
        </p:txBody>
      </p:sp>
      <p:sp>
        <p:nvSpPr>
          <p:cNvPr id="38" name="Google Shape;154;p21"/>
          <p:cNvSpPr txBox="1">
            <a:spLocks/>
          </p:cNvSpPr>
          <p:nvPr/>
        </p:nvSpPr>
        <p:spPr>
          <a:xfrm>
            <a:off x="5314697" y="1831026"/>
            <a:ext cx="2882740" cy="888886"/>
          </a:xfrm>
          <a:prstGeom prst="rect">
            <a:avLst/>
          </a:prstGeom>
          <a:ln w="25400" cap="flat" cmpd="sng" algn="ctr">
            <a:solidFill>
              <a:srgbClr val="FFB6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114300" indent="0">
              <a:buNone/>
            </a:pPr>
            <a:r>
              <a:rPr lang="en-US" dirty="0">
                <a:solidFill>
                  <a:srgbClr val="FFB600"/>
                </a:solidFill>
              </a:rPr>
              <a:t>SELECT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/>
              <a:t> </a:t>
            </a:r>
            <a:r>
              <a:rPr lang="en-US" dirty="0" smtClean="0">
                <a:solidFill>
                  <a:srgbClr val="FFB600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/>
              <a:t>songs </a:t>
            </a:r>
          </a:p>
          <a:p>
            <a:pPr marL="114300" indent="0">
              <a:buNone/>
            </a:pPr>
            <a:r>
              <a:rPr lang="en-US" dirty="0">
                <a:solidFill>
                  <a:srgbClr val="FFB600"/>
                </a:solidFill>
              </a:rPr>
              <a:t>WHERE</a:t>
            </a:r>
            <a:r>
              <a:rPr lang="en-US" dirty="0"/>
              <a:t> id = 'a3e64f8f...';</a:t>
            </a:r>
          </a:p>
        </p:txBody>
      </p:sp>
    </p:spTree>
    <p:extLst>
      <p:ext uri="{BB962C8B-B14F-4D97-AF65-F5344CB8AC3E}">
        <p14:creationId xmlns:p14="http://schemas.microsoft.com/office/powerpoint/2010/main" val="263966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921999" y="891775"/>
            <a:ext cx="6506217" cy="1276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600" dirty="0" smtClean="0"/>
              <a:t>Cassandra </a:t>
            </a:r>
            <a:r>
              <a:rPr lang="en-US" sz="3600" dirty="0" smtClean="0">
                <a:solidFill>
                  <a:srgbClr val="FFB600"/>
                </a:solidFill>
              </a:rPr>
              <a:t>Query Language</a:t>
            </a:r>
            <a:endParaRPr sz="3600" dirty="0">
              <a:solidFill>
                <a:srgbClr val="FFB600"/>
              </a:solidFill>
            </a:endParaRPr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  <p:grpSp>
        <p:nvGrpSpPr>
          <p:cNvPr id="25" name="Google Shape;651;p38"/>
          <p:cNvGrpSpPr/>
          <p:nvPr/>
        </p:nvGrpSpPr>
        <p:grpSpPr>
          <a:xfrm>
            <a:off x="7972843" y="513906"/>
            <a:ext cx="787851" cy="755738"/>
            <a:chOff x="5241175" y="4959100"/>
            <a:chExt cx="539775" cy="517775"/>
          </a:xfrm>
        </p:grpSpPr>
        <p:sp>
          <p:nvSpPr>
            <p:cNvPr id="28" name="Google Shape;65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65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65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65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65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65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4" name="Google Shape;154;p21"/>
          <p:cNvSpPr txBox="1">
            <a:spLocks/>
          </p:cNvSpPr>
          <p:nvPr/>
        </p:nvSpPr>
        <p:spPr>
          <a:xfrm>
            <a:off x="2712376" y="2216110"/>
            <a:ext cx="3852810" cy="1030958"/>
          </a:xfrm>
          <a:prstGeom prst="rect">
            <a:avLst/>
          </a:prstGeom>
          <a:ln>
            <a:solidFill>
              <a:srgbClr val="FFB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114300" indent="0" algn="ctr">
              <a:buFont typeface="Raleway Light"/>
              <a:buNone/>
            </a:pPr>
            <a:r>
              <a:rPr lang="en-US" dirty="0" smtClean="0">
                <a:solidFill>
                  <a:srgbClr val="FFB600"/>
                </a:solidFill>
              </a:rPr>
              <a:t>INSERT </a:t>
            </a:r>
            <a:r>
              <a:rPr lang="en-US" dirty="0">
                <a:solidFill>
                  <a:srgbClr val="FFB600"/>
                </a:solidFill>
              </a:rPr>
              <a:t>INTO </a:t>
            </a:r>
            <a:r>
              <a:rPr lang="en-US" b="1" dirty="0" smtClean="0"/>
              <a:t>songs</a:t>
            </a:r>
            <a:r>
              <a:rPr lang="en-US" dirty="0" smtClean="0"/>
              <a:t> (</a:t>
            </a:r>
            <a:r>
              <a:rPr lang="en-US" b="1" dirty="0" smtClean="0"/>
              <a:t>id</a:t>
            </a:r>
            <a:r>
              <a:rPr lang="en-US" dirty="0"/>
              <a:t>, </a:t>
            </a:r>
            <a:r>
              <a:rPr lang="en-US" b="1" dirty="0" smtClean="0"/>
              <a:t>title</a:t>
            </a:r>
            <a:r>
              <a:rPr lang="en-US" dirty="0" smtClean="0"/>
              <a:t>)</a:t>
            </a:r>
            <a:endParaRPr lang="en-US" dirty="0"/>
          </a:p>
          <a:p>
            <a:pPr marL="114300" indent="0" algn="ctr">
              <a:buNone/>
            </a:pPr>
            <a:r>
              <a:rPr lang="en-US" dirty="0" smtClean="0">
                <a:solidFill>
                  <a:srgbClr val="FFB600"/>
                </a:solidFill>
              </a:rPr>
              <a:t>VALUES</a:t>
            </a:r>
            <a:r>
              <a:rPr lang="en-US" dirty="0" smtClean="0"/>
              <a:t>( 'a3e64f8f</a:t>
            </a:r>
            <a:r>
              <a:rPr lang="en-US" dirty="0"/>
              <a:t>...', </a:t>
            </a:r>
            <a:r>
              <a:rPr lang="en-US" dirty="0" smtClean="0"/>
              <a:t>‘Al Kanas');</a:t>
            </a:r>
            <a:endParaRPr lang="en-US" dirty="0"/>
          </a:p>
        </p:txBody>
      </p:sp>
      <p:sp>
        <p:nvSpPr>
          <p:cNvPr id="16" name="Google Shape;154;p21"/>
          <p:cNvSpPr txBox="1">
            <a:spLocks/>
          </p:cNvSpPr>
          <p:nvPr/>
        </p:nvSpPr>
        <p:spPr>
          <a:xfrm>
            <a:off x="2391326" y="3295331"/>
            <a:ext cx="4494910" cy="62906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114300" indent="0" algn="ctr">
              <a:buFont typeface="Raleway Light"/>
              <a:buNone/>
            </a:pPr>
            <a:r>
              <a:rPr lang="en-US" dirty="0" smtClean="0"/>
              <a:t>This is Possible With Cassandra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64319" y="3820859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400" dirty="0">
                <a:solidFill>
                  <a:srgbClr val="FFB600"/>
                </a:solidFill>
                <a:latin typeface="Raleway Light"/>
                <a:ea typeface="Raleway Light"/>
                <a:cs typeface="Raleway Light"/>
                <a:sym typeface="Raleway Light"/>
              </a:rPr>
              <a:t>😋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8185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921999" y="891775"/>
            <a:ext cx="6506217" cy="1276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600" dirty="0" smtClean="0"/>
              <a:t>Cassandra </a:t>
            </a:r>
            <a:r>
              <a:rPr lang="en-US" sz="3600" dirty="0" smtClean="0">
                <a:solidFill>
                  <a:srgbClr val="FFB600"/>
                </a:solidFill>
              </a:rPr>
              <a:t>Query Language</a:t>
            </a:r>
            <a:endParaRPr sz="3600" dirty="0">
              <a:solidFill>
                <a:srgbClr val="FFB600"/>
              </a:solidFill>
            </a:endParaRPr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 dirty="0"/>
          </a:p>
        </p:txBody>
      </p:sp>
      <p:grpSp>
        <p:nvGrpSpPr>
          <p:cNvPr id="25" name="Google Shape;651;p38"/>
          <p:cNvGrpSpPr/>
          <p:nvPr/>
        </p:nvGrpSpPr>
        <p:grpSpPr>
          <a:xfrm>
            <a:off x="7972843" y="513906"/>
            <a:ext cx="787851" cy="755738"/>
            <a:chOff x="5241175" y="4959100"/>
            <a:chExt cx="539775" cy="517775"/>
          </a:xfrm>
        </p:grpSpPr>
        <p:sp>
          <p:nvSpPr>
            <p:cNvPr id="28" name="Google Shape;65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65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65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65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65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65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" name="Google Shape;154;p21"/>
          <p:cNvSpPr txBox="1">
            <a:spLocks/>
          </p:cNvSpPr>
          <p:nvPr/>
        </p:nvSpPr>
        <p:spPr>
          <a:xfrm>
            <a:off x="921998" y="1787990"/>
            <a:ext cx="4091243" cy="62906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114300" indent="0">
              <a:buFont typeface="Raleway Light"/>
              <a:buNone/>
            </a:pPr>
            <a:r>
              <a:rPr lang="en-US" dirty="0" smtClean="0"/>
              <a:t>The resulting table in RDMBS is this: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110759"/>
              </p:ext>
            </p:extLst>
          </p:nvPr>
        </p:nvGraphicFramePr>
        <p:xfrm>
          <a:off x="1524000" y="2635677"/>
          <a:ext cx="6096000" cy="1628097"/>
        </p:xfrm>
        <a:graphic>
          <a:graphicData uri="http://schemas.openxmlformats.org/drawingml/2006/table">
            <a:tbl>
              <a:tblPr firstRow="1" bandRow="1">
                <a:tableStyleId>{0F6B829F-6CF6-4D41-876E-CC7A90F0A2E8}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2699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>
                          <a:latin typeface="Raleway" panose="020B0604020202020204" charset="0"/>
                        </a:rPr>
                        <a:t>id</a:t>
                      </a:r>
                      <a:endParaRPr lang="en-US" b="1" u="sng" dirty="0">
                        <a:latin typeface="Raleway" panose="020B0604020202020204" charset="0"/>
                      </a:endParaRPr>
                    </a:p>
                  </a:txBody>
                  <a:tcPr anchor="ctr">
                    <a:solidFill>
                      <a:srgbClr val="FF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>
                          <a:latin typeface="Raleway" panose="020B0604020202020204" charset="0"/>
                        </a:rPr>
                        <a:t>title</a:t>
                      </a:r>
                      <a:endParaRPr lang="en-US" b="1" u="sng" dirty="0">
                        <a:latin typeface="Raleway" panose="020B0604020202020204" charset="0"/>
                      </a:endParaRPr>
                    </a:p>
                  </a:txBody>
                  <a:tcPr anchor="ctr">
                    <a:solidFill>
                      <a:srgbClr val="FF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>
                          <a:latin typeface="Raleway" panose="020B0604020202020204" charset="0"/>
                        </a:rPr>
                        <a:t>artist</a:t>
                      </a:r>
                      <a:endParaRPr lang="en-US" b="1" u="sng" dirty="0">
                        <a:latin typeface="Raleway" panose="020B0604020202020204" charset="0"/>
                      </a:endParaRPr>
                    </a:p>
                  </a:txBody>
                  <a:tcPr anchor="ctr">
                    <a:solidFill>
                      <a:srgbClr val="FF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>
                          <a:latin typeface="Raleway" panose="020B0604020202020204" charset="0"/>
                        </a:rPr>
                        <a:t>album</a:t>
                      </a:r>
                      <a:endParaRPr lang="en-US" b="1" u="sng" dirty="0">
                        <a:latin typeface="Raleway" panose="020B0604020202020204" charset="0"/>
                      </a:endParaRPr>
                    </a:p>
                  </a:txBody>
                  <a:tcPr anchor="ctr">
                    <a:solidFill>
                      <a:srgbClr val="FF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>
                          <a:latin typeface="Raleway" panose="020B0604020202020204" charset="0"/>
                        </a:rPr>
                        <a:t>data</a:t>
                      </a:r>
                      <a:endParaRPr lang="en-US" b="1" u="sng" dirty="0">
                        <a:latin typeface="Raleway" panose="020B0604020202020204" charset="0"/>
                      </a:endParaRPr>
                    </a:p>
                  </a:txBody>
                  <a:tcPr anchor="ctr">
                    <a:solidFill>
                      <a:srgbClr val="FF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699"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>
                          <a:latin typeface="Raleway" panose="020B0604020202020204" charset="0"/>
                        </a:rPr>
                        <a:t>a3e64f8f…</a:t>
                      </a:r>
                      <a:endParaRPr lang="en-US" i="0" dirty="0">
                        <a:latin typeface="Raleway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>
                          <a:latin typeface="Raleway" panose="020B0604020202020204" charset="0"/>
                        </a:rPr>
                        <a:t>Hazim Ra3d</a:t>
                      </a:r>
                      <a:endParaRPr lang="en-US" i="0" dirty="0">
                        <a:latin typeface="Raleway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>
                          <a:latin typeface="Raleway" panose="020B0604020202020204" charset="0"/>
                        </a:rPr>
                        <a:t>Tarkan</a:t>
                      </a:r>
                      <a:endParaRPr lang="en-US" i="0" dirty="0">
                        <a:latin typeface="Raleway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>
                          <a:latin typeface="Raleway" panose="020B0604020202020204" charset="0"/>
                        </a:rPr>
                        <a:t>Spacetoon</a:t>
                      </a:r>
                      <a:endParaRPr lang="en-US" i="0" dirty="0">
                        <a:latin typeface="Raleway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latin typeface="Raleway" panose="020B0604020202020204" charset="0"/>
                        </a:rPr>
                        <a:t>null</a:t>
                      </a:r>
                      <a:endParaRPr lang="en-US" b="0" i="1" dirty="0">
                        <a:latin typeface="Raleway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6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Raleway" panose="020B0604020202020204" charset="0"/>
                        </a:rPr>
                        <a:t>g617Dd23…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aleway" panose="020B0604020202020204" charset="0"/>
                        </a:rPr>
                        <a:t>Al Kanas</a:t>
                      </a:r>
                      <a:endParaRPr lang="en-US" dirty="0">
                        <a:latin typeface="Raleway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latin typeface="Raleway" panose="020B0604020202020204" charset="0"/>
                        </a:rPr>
                        <a:t>null</a:t>
                      </a:r>
                      <a:endParaRPr lang="en-US" b="0" i="1" dirty="0">
                        <a:latin typeface="Raleway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latin typeface="Raleway" panose="020B0604020202020204" charset="0"/>
                        </a:rPr>
                        <a:t>null</a:t>
                      </a:r>
                      <a:endParaRPr lang="en-US" b="0" i="1" dirty="0">
                        <a:latin typeface="Raleway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latin typeface="Raleway" panose="020B0604020202020204" charset="0"/>
                        </a:rPr>
                        <a:t>null</a:t>
                      </a:r>
                      <a:endParaRPr lang="en-US" b="0" i="1" dirty="0">
                        <a:latin typeface="Raleway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96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921999" y="891775"/>
            <a:ext cx="6506217" cy="1276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600" dirty="0" smtClean="0"/>
              <a:t>Cassandra </a:t>
            </a:r>
            <a:r>
              <a:rPr lang="en-US" sz="3600" dirty="0" smtClean="0">
                <a:solidFill>
                  <a:srgbClr val="FFB600"/>
                </a:solidFill>
              </a:rPr>
              <a:t>Query Language</a:t>
            </a:r>
            <a:endParaRPr sz="3600" dirty="0">
              <a:solidFill>
                <a:srgbClr val="FFB600"/>
              </a:solidFill>
            </a:endParaRPr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  <p:grpSp>
        <p:nvGrpSpPr>
          <p:cNvPr id="25" name="Google Shape;651;p38"/>
          <p:cNvGrpSpPr/>
          <p:nvPr/>
        </p:nvGrpSpPr>
        <p:grpSpPr>
          <a:xfrm>
            <a:off x="7972843" y="513906"/>
            <a:ext cx="787851" cy="755738"/>
            <a:chOff x="5241175" y="4959100"/>
            <a:chExt cx="539775" cy="517775"/>
          </a:xfrm>
        </p:grpSpPr>
        <p:sp>
          <p:nvSpPr>
            <p:cNvPr id="28" name="Google Shape;652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653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654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655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656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657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" name="Google Shape;154;p21"/>
          <p:cNvSpPr txBox="1">
            <a:spLocks/>
          </p:cNvSpPr>
          <p:nvPr/>
        </p:nvSpPr>
        <p:spPr>
          <a:xfrm>
            <a:off x="921998" y="1787990"/>
            <a:ext cx="4420564" cy="62906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114300" indent="0">
              <a:buFont typeface="Raleway Light"/>
              <a:buNone/>
            </a:pPr>
            <a:r>
              <a:rPr lang="en-US" dirty="0" smtClean="0"/>
              <a:t>The resulting table in Cassandra is this: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409270"/>
              </p:ext>
            </p:extLst>
          </p:nvPr>
        </p:nvGraphicFramePr>
        <p:xfrm>
          <a:off x="1524000" y="2635677"/>
          <a:ext cx="6096000" cy="1628097"/>
        </p:xfrm>
        <a:graphic>
          <a:graphicData uri="http://schemas.openxmlformats.org/drawingml/2006/table">
            <a:tbl>
              <a:tblPr firstRow="1" bandRow="1">
                <a:tableStyleId>{0F6B829F-6CF6-4D41-876E-CC7A90F0A2E8}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2699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>
                          <a:latin typeface="Raleway" panose="020B0604020202020204" charset="0"/>
                        </a:rPr>
                        <a:t>id</a:t>
                      </a:r>
                      <a:endParaRPr lang="en-US" b="1" u="sng" dirty="0">
                        <a:latin typeface="Raleway" panose="020B0604020202020204" charset="0"/>
                      </a:endParaRPr>
                    </a:p>
                  </a:txBody>
                  <a:tcPr anchor="ctr">
                    <a:solidFill>
                      <a:srgbClr val="FF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>
                          <a:latin typeface="Raleway" panose="020B0604020202020204" charset="0"/>
                        </a:rPr>
                        <a:t>title</a:t>
                      </a:r>
                      <a:endParaRPr lang="en-US" b="1" u="sng" dirty="0">
                        <a:latin typeface="Raleway" panose="020B0604020202020204" charset="0"/>
                      </a:endParaRPr>
                    </a:p>
                  </a:txBody>
                  <a:tcPr anchor="ctr">
                    <a:solidFill>
                      <a:srgbClr val="FF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>
                          <a:latin typeface="Raleway" panose="020B0604020202020204" charset="0"/>
                        </a:rPr>
                        <a:t>artist</a:t>
                      </a:r>
                      <a:endParaRPr lang="en-US" b="1" u="sng" dirty="0">
                        <a:latin typeface="Raleway" panose="020B0604020202020204" charset="0"/>
                      </a:endParaRPr>
                    </a:p>
                  </a:txBody>
                  <a:tcPr anchor="ctr">
                    <a:solidFill>
                      <a:srgbClr val="FF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>
                          <a:latin typeface="Raleway" panose="020B0604020202020204" charset="0"/>
                        </a:rPr>
                        <a:t>album</a:t>
                      </a:r>
                      <a:endParaRPr lang="en-US" b="1" u="sng" dirty="0">
                        <a:latin typeface="Raleway" panose="020B0604020202020204" charset="0"/>
                      </a:endParaRPr>
                    </a:p>
                  </a:txBody>
                  <a:tcPr anchor="ctr">
                    <a:solidFill>
                      <a:srgbClr val="FF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>
                          <a:latin typeface="Raleway" panose="020B0604020202020204" charset="0"/>
                        </a:rPr>
                        <a:t>data</a:t>
                      </a:r>
                      <a:endParaRPr lang="en-US" b="1" u="sng" dirty="0">
                        <a:latin typeface="Raleway" panose="020B0604020202020204" charset="0"/>
                      </a:endParaRPr>
                    </a:p>
                  </a:txBody>
                  <a:tcPr anchor="ctr">
                    <a:solidFill>
                      <a:srgbClr val="FF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699"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>
                          <a:latin typeface="Raleway" panose="020B0604020202020204" charset="0"/>
                        </a:rPr>
                        <a:t>a3e64f8f…</a:t>
                      </a:r>
                      <a:endParaRPr lang="en-US" i="0" dirty="0">
                        <a:latin typeface="Raleway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>
                          <a:latin typeface="Raleway" panose="020B0604020202020204" charset="0"/>
                        </a:rPr>
                        <a:t>Hazim Ra3d</a:t>
                      </a:r>
                      <a:endParaRPr lang="en-US" i="0" dirty="0">
                        <a:latin typeface="Raleway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>
                          <a:latin typeface="Raleway" panose="020B0604020202020204" charset="0"/>
                        </a:rPr>
                        <a:t>Tarkan</a:t>
                      </a:r>
                      <a:endParaRPr lang="en-US" i="0" dirty="0">
                        <a:latin typeface="Raleway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>
                          <a:latin typeface="Raleway" panose="020B0604020202020204" charset="0"/>
                        </a:rPr>
                        <a:t>Spacetoon</a:t>
                      </a:r>
                      <a:endParaRPr lang="en-US" i="0" dirty="0">
                        <a:latin typeface="Raleway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i="1" dirty="0">
                        <a:latin typeface="Raleway" panose="020B060402020202020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6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Raleway" panose="020B0604020202020204" charset="0"/>
                        </a:rPr>
                        <a:t>g617Dd23…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aleway" panose="020B0604020202020204" charset="0"/>
                        </a:rPr>
                        <a:t>Al Kanas</a:t>
                      </a:r>
                      <a:endParaRPr lang="en-US" dirty="0">
                        <a:latin typeface="Raleway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1" dirty="0">
                        <a:latin typeface="Raleway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01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MySQL </a:t>
            </a:r>
            <a:r>
              <a:rPr lang="en" sz="3600" dirty="0" smtClean="0">
                <a:solidFill>
                  <a:srgbClr val="FFB600"/>
                </a:solidFill>
              </a:rPr>
              <a:t>Comparision:</a:t>
            </a:r>
            <a:endParaRPr sz="3600" dirty="0">
              <a:solidFill>
                <a:srgbClr val="FFB600"/>
              </a:solidFill>
            </a:endParaRPr>
          </a:p>
        </p:txBody>
      </p:sp>
      <p:graphicFrame>
        <p:nvGraphicFramePr>
          <p:cNvPr id="205" name="Google Shape;205;p24"/>
          <p:cNvGraphicFramePr/>
          <p:nvPr/>
        </p:nvGraphicFramePr>
        <p:xfrm>
          <a:off x="1761270" y="2408510"/>
          <a:ext cx="5457075" cy="1703110"/>
        </p:xfrm>
        <a:graphic>
          <a:graphicData uri="http://schemas.openxmlformats.org/drawingml/2006/table">
            <a:tbl>
              <a:tblPr>
                <a:noFill/>
                <a:tableStyleId>{0F6B829F-6CF6-4D41-876E-CC7A90F0A2E8}</a:tableStyleId>
              </a:tblPr>
              <a:tblGrid>
                <a:gridCol w="181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Cassandra</a:t>
                      </a:r>
                      <a:endParaRPr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MySQL</a:t>
                      </a:r>
                      <a:endParaRPr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Average Write</a:t>
                      </a:r>
                      <a:endParaRPr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0.12 ms</a:t>
                      </a:r>
                      <a:endParaRPr sz="1800" dirty="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~300 ms</a:t>
                      </a:r>
                      <a:endParaRPr sz="1800" dirty="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Average</a:t>
                      </a:r>
                      <a:r>
                        <a:rPr lang="en" baseline="0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 Read</a:t>
                      </a:r>
                      <a:endParaRPr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15 ms</a:t>
                      </a:r>
                      <a:endParaRPr sz="1800" dirty="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~350 ms</a:t>
                      </a:r>
                      <a:endParaRPr sz="1800" dirty="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6" name="Google Shape;206;p2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  <p:grpSp>
        <p:nvGrpSpPr>
          <p:cNvPr id="207" name="Google Shape;207;p24"/>
          <p:cNvGrpSpPr/>
          <p:nvPr/>
        </p:nvGrpSpPr>
        <p:grpSpPr>
          <a:xfrm>
            <a:off x="8089119" y="319162"/>
            <a:ext cx="728350" cy="743348"/>
            <a:chOff x="3955900" y="2984500"/>
            <a:chExt cx="414000" cy="422525"/>
          </a:xfrm>
        </p:grpSpPr>
        <p:sp>
          <p:nvSpPr>
            <p:cNvPr id="208" name="Google Shape;208;p24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9" name="Picture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770" y="596845"/>
            <a:ext cx="1828800" cy="92011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03808" y="1704463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en-US" sz="1000" b="1" dirty="0">
              <a:latin typeface="Raleway" panose="020B0604020202020204" charset="0"/>
            </a:endParaRPr>
          </a:p>
          <a:p>
            <a:pPr algn="ctr"/>
            <a:r>
              <a:rPr lang="en-US" sz="1800" b="1" dirty="0" smtClean="0">
                <a:latin typeface="Raleway" panose="020B0604020202020204" charset="0"/>
              </a:rPr>
              <a:t>Statistics based on 50 </a:t>
            </a:r>
            <a:r>
              <a:rPr lang="en-US" sz="1800" b="1" dirty="0">
                <a:latin typeface="Raleway" panose="020B0604020202020204" charset="0"/>
              </a:rPr>
              <a:t>GB Data </a:t>
            </a:r>
          </a:p>
        </p:txBody>
      </p:sp>
      <p:sp>
        <p:nvSpPr>
          <p:cNvPr id="3" name="Rectangle 2"/>
          <p:cNvSpPr/>
          <p:nvPr/>
        </p:nvSpPr>
        <p:spPr>
          <a:xfrm>
            <a:off x="4379449" y="4313301"/>
            <a:ext cx="37096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Stats 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provided by Authors </a:t>
            </a:r>
            <a:r>
              <a:rPr lang="en-US" sz="1200" b="1" i="1" dirty="0" smtClean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using Facebook 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  <a:latin typeface="Raleway" panose="020B0604020202020204" charset="0"/>
              </a:rPr>
              <a:t>data.</a:t>
            </a:r>
            <a:endParaRPr lang="en-US" sz="1200" i="1" dirty="0">
              <a:solidFill>
                <a:schemeClr val="bg1">
                  <a:lumMod val="50000"/>
                </a:schemeClr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75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2278187" y="2217141"/>
            <a:ext cx="4697965" cy="7109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000" dirty="0" smtClean="0"/>
              <a:t>And Much </a:t>
            </a:r>
            <a:r>
              <a:rPr lang="en-US" sz="4000" dirty="0" smtClean="0">
                <a:solidFill>
                  <a:srgbClr val="FFB600"/>
                </a:solidFill>
              </a:rPr>
              <a:t>More…</a:t>
            </a:r>
            <a:endParaRPr sz="4000" dirty="0">
              <a:solidFill>
                <a:srgbClr val="FFB600"/>
              </a:solidFill>
            </a:endParaRPr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 dirty="0"/>
          </a:p>
        </p:txBody>
      </p:sp>
      <p:grpSp>
        <p:nvGrpSpPr>
          <p:cNvPr id="17" name="Google Shape;527;p38"/>
          <p:cNvGrpSpPr/>
          <p:nvPr/>
        </p:nvGrpSpPr>
        <p:grpSpPr>
          <a:xfrm>
            <a:off x="8033059" y="450420"/>
            <a:ext cx="668625" cy="618092"/>
            <a:chOff x="5975075" y="2327500"/>
            <a:chExt cx="420100" cy="388350"/>
          </a:xfrm>
        </p:grpSpPr>
        <p:sp>
          <p:nvSpPr>
            <p:cNvPr id="18" name="Google Shape;528;p3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529;p3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05255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ctrTitle" idx="4294967295"/>
          </p:nvPr>
        </p:nvSpPr>
        <p:spPr>
          <a:xfrm>
            <a:off x="685800" y="1140431"/>
            <a:ext cx="4977600" cy="2288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FFB600"/>
                </a:solidFill>
              </a:rPr>
              <a:t>The Data </a:t>
            </a:r>
            <a:r>
              <a:rPr lang="en" sz="7200" dirty="0" smtClean="0"/>
              <a:t>Model</a:t>
            </a:r>
            <a:endParaRPr sz="7200" dirty="0"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5"/>
            <a:ext cx="4977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smtClean="0"/>
              <a:t>How the Database is Organized ?</a:t>
            </a:r>
            <a:endParaRPr lang="en-US" dirty="0"/>
          </a:p>
        </p:txBody>
      </p:sp>
      <p:sp>
        <p:nvSpPr>
          <p:cNvPr id="116" name="Google Shape;116;p18"/>
          <p:cNvSpPr/>
          <p:nvPr/>
        </p:nvSpPr>
        <p:spPr>
          <a:xfrm>
            <a:off x="7334564" y="2384367"/>
            <a:ext cx="299775" cy="2862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18"/>
          <p:cNvSpPr/>
          <p:nvPr/>
        </p:nvSpPr>
        <p:spPr>
          <a:xfrm rot="2466717">
            <a:off x="5819909" y="1025895"/>
            <a:ext cx="416526" cy="39771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18"/>
          <p:cNvSpPr/>
          <p:nvPr/>
        </p:nvSpPr>
        <p:spPr>
          <a:xfrm rot="-1609245">
            <a:off x="6429073" y="1276138"/>
            <a:ext cx="299725" cy="28620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18"/>
          <p:cNvSpPr/>
          <p:nvPr/>
        </p:nvSpPr>
        <p:spPr>
          <a:xfrm rot="2926063">
            <a:off x="8246537" y="1502870"/>
            <a:ext cx="224479" cy="2143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p18"/>
          <p:cNvSpPr/>
          <p:nvPr/>
        </p:nvSpPr>
        <p:spPr>
          <a:xfrm rot="-1609158">
            <a:off x="8202241" y="2847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 dirty="0"/>
          </a:p>
        </p:txBody>
      </p:sp>
      <p:grpSp>
        <p:nvGrpSpPr>
          <p:cNvPr id="18" name="Google Shape;544;p38"/>
          <p:cNvGrpSpPr/>
          <p:nvPr/>
        </p:nvGrpSpPr>
        <p:grpSpPr>
          <a:xfrm>
            <a:off x="5498928" y="2061718"/>
            <a:ext cx="1371048" cy="866606"/>
            <a:chOff x="3241525" y="3039450"/>
            <a:chExt cx="494600" cy="312625"/>
          </a:xfrm>
          <a:solidFill>
            <a:srgbClr val="434343"/>
          </a:solidFill>
        </p:grpSpPr>
        <p:sp>
          <p:nvSpPr>
            <p:cNvPr id="19" name="Google Shape;545;p3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</a:endParaRPr>
            </a:p>
          </p:txBody>
        </p:sp>
        <p:sp>
          <p:nvSpPr>
            <p:cNvPr id="20" name="Google Shape;546;p3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</a:endParaRPr>
            </a:p>
          </p:txBody>
        </p:sp>
      </p:grpSp>
      <p:grpSp>
        <p:nvGrpSpPr>
          <p:cNvPr id="21" name="Google Shape;477;p38"/>
          <p:cNvGrpSpPr/>
          <p:nvPr/>
        </p:nvGrpSpPr>
        <p:grpSpPr>
          <a:xfrm>
            <a:off x="7014555" y="700534"/>
            <a:ext cx="1282378" cy="1282378"/>
            <a:chOff x="1922075" y="1629000"/>
            <a:chExt cx="437200" cy="437200"/>
          </a:xfrm>
          <a:solidFill>
            <a:srgbClr val="434343"/>
          </a:solidFill>
        </p:grpSpPr>
        <p:sp>
          <p:nvSpPr>
            <p:cNvPr id="22" name="Google Shape;478;p3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479;p3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4" name="Google Shape;116;p18"/>
          <p:cNvSpPr/>
          <p:nvPr/>
        </p:nvSpPr>
        <p:spPr>
          <a:xfrm>
            <a:off x="7763089" y="1775482"/>
            <a:ext cx="299775" cy="2862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125;p18"/>
          <p:cNvSpPr/>
          <p:nvPr/>
        </p:nvSpPr>
        <p:spPr>
          <a:xfrm rot="2466717">
            <a:off x="6980733" y="536090"/>
            <a:ext cx="416526" cy="39771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46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ctrTitle" idx="4294967295"/>
          </p:nvPr>
        </p:nvSpPr>
        <p:spPr>
          <a:xfrm>
            <a:off x="685800" y="1620166"/>
            <a:ext cx="6593700" cy="1431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FFB600"/>
                </a:solidFill>
              </a:rPr>
              <a:t>Hello!</a:t>
            </a:r>
            <a:endParaRPr sz="9600" dirty="0">
              <a:solidFill>
                <a:srgbClr val="FFB600"/>
              </a:solidFill>
            </a:endParaRPr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4294967295"/>
          </p:nvPr>
        </p:nvSpPr>
        <p:spPr>
          <a:xfrm>
            <a:off x="685800" y="3051426"/>
            <a:ext cx="7019818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dirty="0" smtClean="0"/>
              <a:t>Today we’re going to present the ins and outs of Cassandra database.</a:t>
            </a:r>
            <a:endParaRPr sz="3200" dirty="0"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grpSp>
        <p:nvGrpSpPr>
          <p:cNvPr id="7" name="Google Shape;569;p38"/>
          <p:cNvGrpSpPr/>
          <p:nvPr/>
        </p:nvGrpSpPr>
        <p:grpSpPr>
          <a:xfrm>
            <a:off x="8003568" y="433154"/>
            <a:ext cx="753207" cy="631294"/>
            <a:chOff x="2599825" y="3689700"/>
            <a:chExt cx="429850" cy="360275"/>
          </a:xfrm>
        </p:grpSpPr>
        <p:sp>
          <p:nvSpPr>
            <p:cNvPr id="8" name="Google Shape;570;p3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571;p3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Data </a:t>
            </a:r>
            <a:r>
              <a:rPr lang="en-US" dirty="0" smtClean="0">
                <a:solidFill>
                  <a:srgbClr val="FFB600"/>
                </a:solidFill>
              </a:rPr>
              <a:t>Model</a:t>
            </a:r>
            <a:endParaRPr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922000" y="2076535"/>
            <a:ext cx="7564454" cy="20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GB" sz="1600" b="1" u="sng" dirty="0"/>
              <a:t>Cluster:</a:t>
            </a:r>
            <a:endParaRPr lang="en-US" sz="1600" dirty="0"/>
          </a:p>
          <a:p>
            <a:pPr marL="139700" indent="0">
              <a:buNone/>
            </a:pPr>
            <a:r>
              <a:rPr lang="en-GB" sz="1600" dirty="0"/>
              <a:t>Cassandra database is distributed over several machines that operate together. The outermost container is known as the Cluster. For failure handling, every node contains a replica, and in case of a failure, the replica takes charge. Cassandra arranges the nodes in a cluster, in a ring format, and assigns data to them</a:t>
            </a:r>
            <a:r>
              <a:rPr lang="en-GB" sz="1600" dirty="0" smtClean="0"/>
              <a:t>.</a:t>
            </a:r>
            <a:endParaRPr lang="en-US" sz="1600" dirty="0"/>
          </a:p>
        </p:txBody>
      </p:sp>
      <p:sp>
        <p:nvSpPr>
          <p:cNvPr id="147" name="Google Shape;147;p2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 dirty="0"/>
          </a:p>
        </p:txBody>
      </p:sp>
      <p:sp>
        <p:nvSpPr>
          <p:cNvPr id="148" name="Google Shape;148;p20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565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Data </a:t>
            </a:r>
            <a:r>
              <a:rPr lang="en-US" dirty="0" smtClean="0">
                <a:solidFill>
                  <a:srgbClr val="FFB600"/>
                </a:solidFill>
              </a:rPr>
              <a:t>Model</a:t>
            </a:r>
            <a:endParaRPr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922000" y="2320615"/>
            <a:ext cx="2332200" cy="20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 smtClean="0"/>
              <a:t>Keyspace</a:t>
            </a:r>
            <a:endParaRPr sz="1600" b="1" dirty="0"/>
          </a:p>
          <a:p>
            <a:pPr marL="0" lvl="0" indent="0">
              <a:buNone/>
            </a:pPr>
            <a:r>
              <a:rPr lang="en-US" sz="1600" dirty="0"/>
              <a:t>Outermost container for data (one or more column families</a:t>
            </a:r>
            <a:r>
              <a:rPr lang="en-US" sz="1600" dirty="0" smtClean="0"/>
              <a:t>), like database in RDBMS</a:t>
            </a:r>
            <a:r>
              <a:rPr lang="en" sz="1600" dirty="0" smtClean="0"/>
              <a:t>.</a:t>
            </a:r>
            <a:endParaRPr sz="1600" dirty="0"/>
          </a:p>
        </p:txBody>
      </p:sp>
      <p:sp>
        <p:nvSpPr>
          <p:cNvPr id="145" name="Google Shape;145;p20"/>
          <p:cNvSpPr txBox="1">
            <a:spLocks noGrp="1"/>
          </p:cNvSpPr>
          <p:nvPr>
            <p:ph type="body" idx="2"/>
          </p:nvPr>
        </p:nvSpPr>
        <p:spPr>
          <a:xfrm>
            <a:off x="3373776" y="2320615"/>
            <a:ext cx="2332200" cy="20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 smtClean="0"/>
              <a:t>Column family</a:t>
            </a:r>
            <a:endParaRPr sz="1600" b="1" dirty="0"/>
          </a:p>
          <a:p>
            <a:pPr marL="0" lvl="0" indent="0">
              <a:buNone/>
            </a:pPr>
            <a:r>
              <a:rPr lang="en-US" sz="1600" dirty="0"/>
              <a:t>Contains </a:t>
            </a:r>
            <a:r>
              <a:rPr lang="en-US" sz="1600" dirty="0" smtClean="0"/>
              <a:t>Super columns </a:t>
            </a:r>
            <a:r>
              <a:rPr lang="en-US" sz="1600" dirty="0"/>
              <a:t>or Columns (but not both)</a:t>
            </a:r>
            <a:r>
              <a:rPr lang="en" sz="1600" dirty="0" smtClean="0"/>
              <a:t>.</a:t>
            </a:r>
            <a:endParaRPr sz="1600" dirty="0"/>
          </a:p>
        </p:txBody>
      </p:sp>
      <p:sp>
        <p:nvSpPr>
          <p:cNvPr id="146" name="Google Shape;146;p20"/>
          <p:cNvSpPr txBox="1">
            <a:spLocks noGrp="1"/>
          </p:cNvSpPr>
          <p:nvPr>
            <p:ph type="body" idx="3"/>
          </p:nvPr>
        </p:nvSpPr>
        <p:spPr>
          <a:xfrm>
            <a:off x="5825552" y="2320615"/>
            <a:ext cx="2332200" cy="20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 smtClean="0"/>
              <a:t>Column</a:t>
            </a:r>
            <a:endParaRPr sz="1600" b="1" dirty="0"/>
          </a:p>
          <a:p>
            <a:pPr marL="0" lvl="0" indent="0">
              <a:buNone/>
            </a:pPr>
            <a:r>
              <a:rPr lang="en-US" sz="1600" dirty="0"/>
              <a:t>Basic data structures with: key, value, timestamp</a:t>
            </a:r>
            <a:endParaRPr sz="1600" dirty="0"/>
          </a:p>
        </p:txBody>
      </p:sp>
      <p:sp>
        <p:nvSpPr>
          <p:cNvPr id="147" name="Google Shape;147;p2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 dirty="0"/>
          </a:p>
        </p:txBody>
      </p:sp>
      <p:sp>
        <p:nvSpPr>
          <p:cNvPr id="148" name="Google Shape;148;p20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" name="Google Shape;642;p38"/>
          <p:cNvGrpSpPr/>
          <p:nvPr/>
        </p:nvGrpSpPr>
        <p:grpSpPr>
          <a:xfrm>
            <a:off x="1557323" y="3991557"/>
            <a:ext cx="567673" cy="548640"/>
            <a:chOff x="4562200" y="4968250"/>
            <a:chExt cx="549550" cy="499475"/>
          </a:xfrm>
        </p:grpSpPr>
        <p:sp>
          <p:nvSpPr>
            <p:cNvPr id="9" name="Google Shape;643;p3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644;p3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645;p3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646;p3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647;p3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" name="Google Shape;419;p38"/>
          <p:cNvGrpSpPr/>
          <p:nvPr/>
        </p:nvGrpSpPr>
        <p:grpSpPr>
          <a:xfrm>
            <a:off x="3982922" y="3994231"/>
            <a:ext cx="556954" cy="545966"/>
            <a:chOff x="5983625" y="301625"/>
            <a:chExt cx="403000" cy="395050"/>
          </a:xfrm>
        </p:grpSpPr>
        <p:sp>
          <p:nvSpPr>
            <p:cNvPr id="15" name="Google Shape;420;p3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421;p3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422;p3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423;p3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424;p3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425;p3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426;p3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427;p3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428;p3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429;p3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430;p3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431;p3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432;p3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433;p3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434;p3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435;p3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436;p3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437;p3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438;p3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439;p3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5" name="Google Shape;443;p38"/>
          <p:cNvGrpSpPr/>
          <p:nvPr/>
        </p:nvGrpSpPr>
        <p:grpSpPr>
          <a:xfrm>
            <a:off x="6757309" y="3972936"/>
            <a:ext cx="468687" cy="567261"/>
            <a:chOff x="584925" y="922575"/>
            <a:chExt cx="415200" cy="502525"/>
          </a:xfrm>
        </p:grpSpPr>
        <p:sp>
          <p:nvSpPr>
            <p:cNvPr id="36" name="Google Shape;444;p3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445;p3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446;p3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08105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Data </a:t>
            </a:r>
            <a:r>
              <a:rPr lang="en-US" dirty="0" smtClean="0">
                <a:solidFill>
                  <a:srgbClr val="FFB600"/>
                </a:solidFill>
              </a:rPr>
              <a:t>Model</a:t>
            </a:r>
            <a:endParaRPr dirty="0"/>
          </a:p>
        </p:txBody>
      </p:sp>
      <p:sp>
        <p:nvSpPr>
          <p:cNvPr id="147" name="Google Shape;147;p2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 dirty="0"/>
          </a:p>
        </p:txBody>
      </p:sp>
      <p:sp>
        <p:nvSpPr>
          <p:cNvPr id="5" name="Rounded Rectangle 4"/>
          <p:cNvSpPr/>
          <p:nvPr/>
        </p:nvSpPr>
        <p:spPr>
          <a:xfrm>
            <a:off x="1294544" y="2044558"/>
            <a:ext cx="6596009" cy="2545742"/>
          </a:xfrm>
          <a:prstGeom prst="roundRect">
            <a:avLst/>
          </a:prstGeom>
          <a:solidFill>
            <a:srgbClr val="FF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63002" y="2123211"/>
            <a:ext cx="1354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Raleway" panose="020B0604020202020204" charset="0"/>
              </a:rPr>
              <a:t>Keyspace</a:t>
            </a:r>
            <a:endParaRPr lang="en-US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13043" y="2632210"/>
            <a:ext cx="986319" cy="182677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aleway" panose="020B0604020202020204" charset="0"/>
              </a:rPr>
              <a:t>Settings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762418" y="2632210"/>
            <a:ext cx="4881556" cy="182677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17860" y="2758723"/>
            <a:ext cx="1978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Raleway" panose="020B0604020202020204" charset="0"/>
              </a:rPr>
              <a:t>Column Family</a:t>
            </a:r>
            <a:endParaRPr lang="en-US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20755" y="3229527"/>
            <a:ext cx="986319" cy="109934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aleway" panose="020B0604020202020204" charset="0"/>
              </a:rPr>
              <a:t>Settings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065411" y="3229527"/>
            <a:ext cx="3127164" cy="109934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34175" y="3290147"/>
            <a:ext cx="112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Raleway" panose="020B0604020202020204" charset="0"/>
              </a:rPr>
              <a:t>Column</a:t>
            </a:r>
            <a:endParaRPr lang="en-US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188006" y="3769278"/>
            <a:ext cx="708281" cy="436679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aleway" panose="020B0604020202020204" charset="0"/>
              </a:rPr>
              <a:t>key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056984" y="3769277"/>
            <a:ext cx="678356" cy="436679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aleway" panose="020B0604020202020204" charset="0"/>
              </a:rPr>
              <a:t>value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896036" y="3769277"/>
            <a:ext cx="1152035" cy="436679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aleway" panose="020B0604020202020204" charset="0"/>
              </a:rPr>
              <a:t>timestamp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90553" y="304812"/>
            <a:ext cx="8910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6000" dirty="0">
                <a:solidFill>
                  <a:srgbClr val="FFB600"/>
                </a:solidFill>
                <a:latin typeface="Raleway Light"/>
                <a:ea typeface="Raleway Light"/>
                <a:cs typeface="Raleway Light"/>
                <a:sym typeface="Raleway Light"/>
              </a:rPr>
              <a:t>🌏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996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Demo</a:t>
            </a:r>
            <a:endParaRPr dirty="0"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Example illustrating diff</a:t>
            </a:r>
            <a:r>
              <a:rPr lang="en-US" dirty="0" smtClean="0"/>
              <a:t>e</a:t>
            </a:r>
            <a:r>
              <a:rPr lang="en" dirty="0" smtClean="0"/>
              <a:t>rent part of CQL</a:t>
            </a:r>
            <a:endParaRPr dirty="0"/>
          </a:p>
        </p:txBody>
      </p:sp>
      <p:sp>
        <p:nvSpPr>
          <p:cNvPr id="90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3</a:t>
            </a:r>
            <a:endParaRPr sz="96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46907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3871200" cy="1286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Examples Using </a:t>
            </a:r>
            <a:r>
              <a:rPr lang="en" sz="3600" dirty="0" smtClean="0">
                <a:solidFill>
                  <a:srgbClr val="FFB600"/>
                </a:solidFill>
              </a:rPr>
              <a:t>CQL</a:t>
            </a:r>
            <a:endParaRPr sz="3600" dirty="0"/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922000" y="2304307"/>
            <a:ext cx="3871200" cy="16174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The Following Slides will demonstrate diff</a:t>
            </a:r>
            <a:r>
              <a:rPr lang="en-US" dirty="0" smtClean="0"/>
              <a:t>e</a:t>
            </a:r>
            <a:r>
              <a:rPr lang="en" dirty="0" smtClean="0"/>
              <a:t>rent cases with diff</a:t>
            </a:r>
            <a:r>
              <a:rPr lang="en-US" dirty="0" smtClean="0"/>
              <a:t>e</a:t>
            </a:r>
            <a:r>
              <a:rPr lang="en" dirty="0" smtClean="0"/>
              <a:t>rent CQL interfaces like DDL, DML etc..</a:t>
            </a:r>
            <a:endParaRPr dirty="0"/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 dirty="0"/>
          </a:p>
        </p:txBody>
      </p:sp>
      <p:grpSp>
        <p:nvGrpSpPr>
          <p:cNvPr id="6" name="Group 5"/>
          <p:cNvGrpSpPr/>
          <p:nvPr/>
        </p:nvGrpSpPr>
        <p:grpSpPr>
          <a:xfrm>
            <a:off x="4888335" y="2427264"/>
            <a:ext cx="1494584" cy="1820215"/>
            <a:chOff x="5691883" y="1757570"/>
            <a:chExt cx="1808252" cy="2202223"/>
          </a:xfrm>
        </p:grpSpPr>
        <p:sp>
          <p:nvSpPr>
            <p:cNvPr id="2" name="Rectangle 1"/>
            <p:cNvSpPr/>
            <p:nvPr/>
          </p:nvSpPr>
          <p:spPr>
            <a:xfrm>
              <a:off x="5722706" y="1757570"/>
              <a:ext cx="1777429" cy="2202223"/>
            </a:xfrm>
            <a:prstGeom prst="rect">
              <a:avLst/>
            </a:prstGeom>
            <a:solidFill>
              <a:srgbClr val="FFB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691883" y="2321959"/>
              <a:ext cx="18082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6153790" y="1834962"/>
              <a:ext cx="884439" cy="409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Raleway" panose="020B0604020202020204" charset="0"/>
                </a:rPr>
                <a:t>User</a:t>
              </a:r>
              <a:endParaRPr lang="en-US" sz="1600" b="1" dirty="0">
                <a:solidFill>
                  <a:schemeClr val="bg1"/>
                </a:solidFill>
                <a:latin typeface="Raleway" panose="020B060402020202020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52417" y="2528648"/>
              <a:ext cx="151800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bg1"/>
                  </a:solidFill>
                  <a:latin typeface="Raleway" panose="020B0604020202020204" charset="0"/>
                </a:rPr>
                <a:t>Id</a:t>
              </a:r>
            </a:p>
            <a:p>
              <a:pPr marL="285750" indent="-28575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bg1"/>
                  </a:solidFill>
                  <a:latin typeface="Raleway" panose="020B0604020202020204" charset="0"/>
                </a:rPr>
                <a:t>Name</a:t>
              </a:r>
            </a:p>
            <a:p>
              <a:pPr marL="285750" indent="-28575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bg1"/>
                  </a:solidFill>
                  <a:latin typeface="Raleway" panose="020B0604020202020204" charset="0"/>
                </a:rPr>
                <a:t>Phone</a:t>
              </a:r>
            </a:p>
            <a:p>
              <a:pPr marL="285750" indent="-28575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bg1"/>
                  </a:solidFill>
                  <a:latin typeface="Raleway" panose="020B0604020202020204" charset="0"/>
                </a:rPr>
                <a:t>Age</a:t>
              </a:r>
            </a:p>
            <a:p>
              <a:endParaRPr lang="en-US" sz="1600" b="1" dirty="0">
                <a:solidFill>
                  <a:schemeClr val="bg1"/>
                </a:solidFill>
                <a:latin typeface="Raleway" panose="020B060402020202020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796148" y="2349024"/>
            <a:ext cx="1808252" cy="1572773"/>
            <a:chOff x="6037181" y="1846280"/>
            <a:chExt cx="1808252" cy="1572773"/>
          </a:xfrm>
        </p:grpSpPr>
        <p:sp>
          <p:nvSpPr>
            <p:cNvPr id="16" name="Rectangle 15"/>
            <p:cNvSpPr/>
            <p:nvPr/>
          </p:nvSpPr>
          <p:spPr>
            <a:xfrm>
              <a:off x="6132316" y="1846280"/>
              <a:ext cx="1487184" cy="1572773"/>
            </a:xfrm>
            <a:prstGeom prst="rect">
              <a:avLst/>
            </a:prstGeom>
            <a:solidFill>
              <a:srgbClr val="FFB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6037181" y="2410669"/>
              <a:ext cx="18082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448363" y="1959198"/>
              <a:ext cx="8550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Raleway" panose="020B0604020202020204" charset="0"/>
                </a:rPr>
                <a:t>Emails</a:t>
              </a:r>
              <a:endParaRPr lang="en-US" sz="1600" b="1" dirty="0">
                <a:solidFill>
                  <a:schemeClr val="bg1"/>
                </a:solidFill>
                <a:latin typeface="Raleway" panose="020B060402020202020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77369" y="2588056"/>
              <a:ext cx="11970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bg1"/>
                  </a:solidFill>
                  <a:latin typeface="Raleway" panose="020B0604020202020204" charset="0"/>
                </a:rPr>
                <a:t>Id</a:t>
              </a:r>
            </a:p>
            <a:p>
              <a:pPr marL="285750" indent="-28575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bg1"/>
                  </a:solidFill>
                  <a:latin typeface="Raleway" panose="020B0604020202020204" charset="0"/>
                </a:rPr>
                <a:t>email</a:t>
              </a:r>
            </a:p>
            <a:p>
              <a:endParaRPr lang="en-US" sz="1600" b="1" dirty="0">
                <a:solidFill>
                  <a:schemeClr val="bg1"/>
                </a:solidFill>
                <a:latin typeface="Raleway" panose="020B0604020202020204" charset="0"/>
              </a:endParaRP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5899367" y="3259131"/>
            <a:ext cx="1106482" cy="0"/>
          </a:xfrm>
          <a:prstGeom prst="straightConnector1">
            <a:avLst/>
          </a:prstGeom>
          <a:ln w="28575">
            <a:solidFill>
              <a:srgbClr val="4343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oogle Shape;385;p37"/>
          <p:cNvGrpSpPr/>
          <p:nvPr/>
        </p:nvGrpSpPr>
        <p:grpSpPr>
          <a:xfrm>
            <a:off x="7864216" y="381748"/>
            <a:ext cx="750970" cy="806615"/>
            <a:chOff x="611175" y="2326900"/>
            <a:chExt cx="362700" cy="389575"/>
          </a:xfrm>
        </p:grpSpPr>
        <p:sp>
          <p:nvSpPr>
            <p:cNvPr id="22" name="Google Shape;386;p3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387;p3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388;p3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389;p3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63957019"/>
              </p:ext>
            </p:extLst>
          </p:nvPr>
        </p:nvGraphicFramePr>
        <p:xfrm>
          <a:off x="3688772" y="1555731"/>
          <a:ext cx="4252911" cy="2835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Google Shape;154;p21"/>
          <p:cNvSpPr txBox="1">
            <a:spLocks noGrp="1"/>
          </p:cNvSpPr>
          <p:nvPr>
            <p:ph type="body" idx="1"/>
          </p:nvPr>
        </p:nvSpPr>
        <p:spPr>
          <a:xfrm>
            <a:off x="921998" y="2574443"/>
            <a:ext cx="2582727" cy="1139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Same as SQL, but with keyspaces and types option added.</a:t>
            </a:r>
            <a:endParaRPr dirty="0"/>
          </a:p>
        </p:txBody>
      </p:sp>
      <p:sp>
        <p:nvSpPr>
          <p:cNvPr id="14" name="Google Shape;153;p21"/>
          <p:cNvSpPr txBox="1">
            <a:spLocks/>
          </p:cNvSpPr>
          <p:nvPr/>
        </p:nvSpPr>
        <p:spPr>
          <a:xfrm>
            <a:off x="921999" y="891775"/>
            <a:ext cx="4348117" cy="1286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-US" sz="3600" dirty="0" smtClean="0"/>
              <a:t>Interface </a:t>
            </a:r>
            <a:r>
              <a:rPr lang="en-US" sz="3600" dirty="0" smtClean="0">
                <a:solidFill>
                  <a:srgbClr val="FFB600"/>
                </a:solidFill>
              </a:rPr>
              <a:t>DDL </a:t>
            </a:r>
            <a:endParaRPr lang="en-US" sz="3600" dirty="0"/>
          </a:p>
        </p:txBody>
      </p:sp>
      <p:sp>
        <p:nvSpPr>
          <p:cNvPr id="16" name="Google Shape;616;p38"/>
          <p:cNvSpPr/>
          <p:nvPr/>
        </p:nvSpPr>
        <p:spPr>
          <a:xfrm>
            <a:off x="8047920" y="454529"/>
            <a:ext cx="661094" cy="661054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08881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921999" y="891775"/>
            <a:ext cx="4348117" cy="1286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600" dirty="0" smtClean="0"/>
              <a:t>Interface </a:t>
            </a:r>
            <a:r>
              <a:rPr lang="en" sz="3600" dirty="0" smtClean="0">
                <a:solidFill>
                  <a:srgbClr val="FFB600"/>
                </a:solidFill>
              </a:rPr>
              <a:t>DML </a:t>
            </a:r>
            <a:endParaRPr sz="3600" dirty="0"/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15332099"/>
              </p:ext>
            </p:extLst>
          </p:nvPr>
        </p:nvGraphicFramePr>
        <p:xfrm>
          <a:off x="4665518" y="1813033"/>
          <a:ext cx="3850690" cy="2567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154;p21"/>
          <p:cNvSpPr txBox="1">
            <a:spLocks/>
          </p:cNvSpPr>
          <p:nvPr/>
        </p:nvSpPr>
        <p:spPr>
          <a:xfrm>
            <a:off x="921998" y="2574443"/>
            <a:ext cx="2582727" cy="113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>
              <a:buFont typeface="Raleway Light"/>
              <a:buNone/>
            </a:pPr>
            <a:r>
              <a:rPr lang="en-US" dirty="0" smtClean="0"/>
              <a:t>The DML Interface is the Same With Normal SQL DML</a:t>
            </a:r>
            <a:endParaRPr lang="en-US" dirty="0"/>
          </a:p>
        </p:txBody>
      </p:sp>
      <p:sp>
        <p:nvSpPr>
          <p:cNvPr id="11" name="Google Shape;616;p38"/>
          <p:cNvSpPr/>
          <p:nvPr/>
        </p:nvSpPr>
        <p:spPr>
          <a:xfrm>
            <a:off x="8047920" y="454529"/>
            <a:ext cx="661094" cy="661054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52887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921999" y="891775"/>
            <a:ext cx="4348117" cy="1286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600" dirty="0" smtClean="0"/>
              <a:t>Interface </a:t>
            </a:r>
            <a:r>
              <a:rPr lang="en" sz="3600" dirty="0" smtClean="0">
                <a:solidFill>
                  <a:srgbClr val="FFB600"/>
                </a:solidFill>
              </a:rPr>
              <a:t>DCL </a:t>
            </a:r>
            <a:endParaRPr sz="3600" dirty="0"/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276386888"/>
              </p:ext>
            </p:extLst>
          </p:nvPr>
        </p:nvGraphicFramePr>
        <p:xfrm>
          <a:off x="3677380" y="1621406"/>
          <a:ext cx="4807655" cy="2968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Google Shape;154;p21"/>
          <p:cNvSpPr txBox="1">
            <a:spLocks/>
          </p:cNvSpPr>
          <p:nvPr/>
        </p:nvSpPr>
        <p:spPr>
          <a:xfrm>
            <a:off x="921998" y="2574443"/>
            <a:ext cx="2582727" cy="113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>
              <a:buFont typeface="Raleway Light"/>
              <a:buNone/>
            </a:pPr>
            <a:r>
              <a:rPr lang="en-US" dirty="0" smtClean="0"/>
              <a:t>Create users (Roles), give them permission, and start using them.</a:t>
            </a:r>
            <a:endParaRPr lang="en-US" dirty="0"/>
          </a:p>
        </p:txBody>
      </p:sp>
      <p:sp>
        <p:nvSpPr>
          <p:cNvPr id="11" name="Google Shape;616;p38"/>
          <p:cNvSpPr/>
          <p:nvPr/>
        </p:nvSpPr>
        <p:spPr>
          <a:xfrm>
            <a:off x="8047920" y="454529"/>
            <a:ext cx="661094" cy="661054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537059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921999" y="891775"/>
            <a:ext cx="4348117" cy="1286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600" dirty="0" smtClean="0"/>
              <a:t>Interface </a:t>
            </a:r>
            <a:r>
              <a:rPr lang="en" sz="3600" dirty="0" smtClean="0">
                <a:solidFill>
                  <a:srgbClr val="FFB600"/>
                </a:solidFill>
              </a:rPr>
              <a:t>TCL </a:t>
            </a:r>
            <a:endParaRPr sz="3600" dirty="0"/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6591146"/>
              </p:ext>
            </p:extLst>
          </p:nvPr>
        </p:nvGraphicFramePr>
        <p:xfrm>
          <a:off x="3681872" y="1080390"/>
          <a:ext cx="5105186" cy="3403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Google Shape;154;p21"/>
          <p:cNvSpPr txBox="1">
            <a:spLocks/>
          </p:cNvSpPr>
          <p:nvPr/>
        </p:nvSpPr>
        <p:spPr>
          <a:xfrm>
            <a:off x="921999" y="2448285"/>
            <a:ext cx="2403092" cy="1136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>
              <a:buFont typeface="Raleway Light"/>
              <a:buNone/>
            </a:pPr>
            <a:r>
              <a:rPr lang="en-US" dirty="0" smtClean="0"/>
              <a:t>For multiple operations  use the </a:t>
            </a:r>
            <a:r>
              <a:rPr lang="en-US" dirty="0" smtClean="0">
                <a:solidFill>
                  <a:srgbClr val="FFB600"/>
                </a:solidFill>
              </a:rPr>
              <a:t>BATCH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11" name="Google Shape;616;p38"/>
          <p:cNvSpPr/>
          <p:nvPr/>
        </p:nvSpPr>
        <p:spPr>
          <a:xfrm>
            <a:off x="8047920" y="454529"/>
            <a:ext cx="661094" cy="661054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988422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921999" y="891775"/>
            <a:ext cx="4348117" cy="1286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600" dirty="0" smtClean="0"/>
              <a:t>Email </a:t>
            </a:r>
            <a:r>
              <a:rPr lang="en" sz="3600" dirty="0" smtClean="0">
                <a:solidFill>
                  <a:srgbClr val="FFB600"/>
                </a:solidFill>
              </a:rPr>
              <a:t>Example </a:t>
            </a:r>
            <a:endParaRPr sz="3600" dirty="0"/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 dirty="0"/>
          </a:p>
        </p:txBody>
      </p:sp>
      <p:sp>
        <p:nvSpPr>
          <p:cNvPr id="7" name="Google Shape;154;p21"/>
          <p:cNvSpPr txBox="1">
            <a:spLocks noGrp="1"/>
          </p:cNvSpPr>
          <p:nvPr>
            <p:ph type="body" idx="1"/>
          </p:nvPr>
        </p:nvSpPr>
        <p:spPr>
          <a:xfrm>
            <a:off x="2200453" y="2038843"/>
            <a:ext cx="4657545" cy="2294166"/>
          </a:xfrm>
          <a:prstGeom prst="rect">
            <a:avLst/>
          </a:prstGeom>
          <a:ln>
            <a:solidFill>
              <a:srgbClr val="FFB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dirty="0" smtClean="0">
                <a:solidFill>
                  <a:srgbClr val="FFB600"/>
                </a:solidFill>
              </a:rPr>
              <a:t>CRETE </a:t>
            </a:r>
            <a:r>
              <a:rPr lang="en-US" dirty="0">
                <a:solidFill>
                  <a:srgbClr val="FFB600"/>
                </a:solidFill>
              </a:rPr>
              <a:t>TABLE </a:t>
            </a:r>
            <a:r>
              <a:rPr lang="en-US" b="1" dirty="0" smtClean="0"/>
              <a:t>users </a:t>
            </a:r>
            <a:r>
              <a:rPr lang="en-US" dirty="0" smtClean="0"/>
              <a:t>(</a:t>
            </a:r>
            <a:endParaRPr lang="en-US" dirty="0"/>
          </a:p>
          <a:p>
            <a:pPr marL="114300" indent="0">
              <a:buNone/>
            </a:pPr>
            <a:r>
              <a:rPr lang="en-US" b="1" dirty="0" smtClean="0"/>
              <a:t>	Id</a:t>
            </a:r>
            <a:r>
              <a:rPr lang="en-US" dirty="0" smtClean="0"/>
              <a:t> uuid </a:t>
            </a:r>
            <a:r>
              <a:rPr lang="en-US" dirty="0" smtClean="0">
                <a:solidFill>
                  <a:srgbClr val="FFB600"/>
                </a:solidFill>
              </a:rPr>
              <a:t>PRIMARY KEY</a:t>
            </a:r>
            <a:r>
              <a:rPr lang="en-US" dirty="0" smtClean="0"/>
              <a:t>,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b="1" dirty="0" smtClean="0"/>
              <a:t>name</a:t>
            </a:r>
            <a:r>
              <a:rPr lang="en-US" dirty="0" smtClean="0"/>
              <a:t> </a:t>
            </a:r>
            <a:r>
              <a:rPr lang="en-US" dirty="0">
                <a:solidFill>
                  <a:srgbClr val="FFB600"/>
                </a:solidFill>
              </a:rPr>
              <a:t>text</a:t>
            </a:r>
            <a:r>
              <a:rPr lang="en-US" dirty="0"/>
              <a:t>,</a:t>
            </a:r>
          </a:p>
          <a:p>
            <a:pPr marL="114300" indent="0">
              <a:buNone/>
            </a:pPr>
            <a:r>
              <a:rPr lang="en-US" b="1" dirty="0" smtClean="0"/>
              <a:t>	phone </a:t>
            </a:r>
            <a:r>
              <a:rPr lang="en-US" dirty="0" smtClean="0">
                <a:solidFill>
                  <a:srgbClr val="FFB600"/>
                </a:solidFill>
              </a:rPr>
              <a:t>text</a:t>
            </a:r>
            <a:r>
              <a:rPr lang="en-US" dirty="0" smtClean="0"/>
              <a:t>, </a:t>
            </a:r>
          </a:p>
          <a:p>
            <a:pPr marL="11430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age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B600"/>
                </a:solidFill>
              </a:rPr>
              <a:t>text</a:t>
            </a:r>
            <a:r>
              <a:rPr lang="en-US" dirty="0"/>
              <a:t>,</a:t>
            </a:r>
          </a:p>
          <a:p>
            <a:pPr marL="114300" indent="0">
              <a:buNone/>
            </a:pPr>
            <a:r>
              <a:rPr lang="en-US" b="1" dirty="0" smtClean="0"/>
              <a:t>	emails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B600"/>
                </a:solidFill>
              </a:rPr>
              <a:t>set&lt;text&gt; </a:t>
            </a:r>
            <a:r>
              <a:rPr lang="en-US" dirty="0" smtClean="0"/>
              <a:t>);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grpSp>
        <p:nvGrpSpPr>
          <p:cNvPr id="8" name="Google Shape;560;p38"/>
          <p:cNvGrpSpPr/>
          <p:nvPr/>
        </p:nvGrpSpPr>
        <p:grpSpPr>
          <a:xfrm>
            <a:off x="7888427" y="495045"/>
            <a:ext cx="809492" cy="544046"/>
            <a:chOff x="1241275" y="3718400"/>
            <a:chExt cx="450650" cy="302875"/>
          </a:xfrm>
        </p:grpSpPr>
        <p:sp>
          <p:nvSpPr>
            <p:cNvPr id="9" name="Google Shape;561;p3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562;p3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563;p3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564;p3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5218184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process is </a:t>
            </a:r>
            <a:r>
              <a:rPr lang="en" dirty="0">
                <a:solidFill>
                  <a:srgbClr val="FFB600"/>
                </a:solidFill>
              </a:rPr>
              <a:t>easy</a:t>
            </a:r>
            <a:endParaRPr dirty="0">
              <a:solidFill>
                <a:srgbClr val="FFB600"/>
              </a:solidFill>
            </a:endParaRPr>
          </a:p>
        </p:txBody>
      </p:sp>
      <p:sp>
        <p:nvSpPr>
          <p:cNvPr id="254" name="Google Shape;254;p2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255" name="Google Shape;255;p28"/>
          <p:cNvSpPr/>
          <p:nvPr/>
        </p:nvSpPr>
        <p:spPr>
          <a:xfrm>
            <a:off x="2164963" y="3238713"/>
            <a:ext cx="594300" cy="369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6" name="Google Shape;256;p28"/>
          <p:cNvSpPr/>
          <p:nvPr/>
        </p:nvSpPr>
        <p:spPr>
          <a:xfrm>
            <a:off x="1151886" y="29477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7" name="Google Shape;257;p28"/>
          <p:cNvSpPr txBox="1"/>
          <p:nvPr/>
        </p:nvSpPr>
        <p:spPr>
          <a:xfrm>
            <a:off x="1230636" y="3108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first</a:t>
            </a:r>
            <a:endParaRPr sz="8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8" name="Google Shape;258;p28"/>
          <p:cNvSpPr txBox="1"/>
          <p:nvPr/>
        </p:nvSpPr>
        <p:spPr>
          <a:xfrm>
            <a:off x="594488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Introduction</a:t>
            </a:r>
            <a:endParaRPr sz="10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59" name="Google Shape;259;p28"/>
          <p:cNvSpPr txBox="1"/>
          <p:nvPr/>
        </p:nvSpPr>
        <p:spPr>
          <a:xfrm>
            <a:off x="571536" y="3955927"/>
            <a:ext cx="17550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Basic of NoSQL, cassandra and the instalation process</a:t>
            </a:r>
            <a:endParaRPr sz="8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0" name="Google Shape;260;p28"/>
          <p:cNvSpPr/>
          <p:nvPr/>
        </p:nvSpPr>
        <p:spPr>
          <a:xfrm>
            <a:off x="3256823" y="29477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1" name="Google Shape;261;p28"/>
          <p:cNvSpPr txBox="1"/>
          <p:nvPr/>
        </p:nvSpPr>
        <p:spPr>
          <a:xfrm>
            <a:off x="2699425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0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Key </a:t>
            </a:r>
            <a:r>
              <a:rPr lang="en-US" sz="10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Principles</a:t>
            </a:r>
            <a:endParaRPr lang="en-US" sz="10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2699423" y="3955927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8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The Different aspects of the Cassandra database</a:t>
            </a:r>
            <a:endParaRPr sz="8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3" name="Google Shape;263;p28"/>
          <p:cNvSpPr txBox="1"/>
          <p:nvPr/>
        </p:nvSpPr>
        <p:spPr>
          <a:xfrm>
            <a:off x="3256826" y="3108925"/>
            <a:ext cx="5943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second</a:t>
            </a:r>
            <a:endParaRPr sz="8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4" name="Google Shape;264;p28"/>
          <p:cNvSpPr/>
          <p:nvPr/>
        </p:nvSpPr>
        <p:spPr>
          <a:xfrm>
            <a:off x="5338808" y="2947750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5" name="Google Shape;265;p28"/>
          <p:cNvSpPr txBox="1"/>
          <p:nvPr/>
        </p:nvSpPr>
        <p:spPr>
          <a:xfrm>
            <a:off x="4781413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Demo Example</a:t>
            </a:r>
            <a:endParaRPr sz="10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6" name="Google Shape;266;p28"/>
          <p:cNvSpPr txBox="1"/>
          <p:nvPr/>
        </p:nvSpPr>
        <p:spPr>
          <a:xfrm>
            <a:off x="4781408" y="3955925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</a:pPr>
            <a:r>
              <a:rPr lang="en-US" sz="8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An demo illustrating basics </a:t>
            </a:r>
            <a:r>
              <a:rPr lang="en-US" sz="8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of Cassandra query language</a:t>
            </a:r>
            <a:endParaRPr lang="en-US" sz="8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7" name="Google Shape;267;p28"/>
          <p:cNvSpPr txBox="1"/>
          <p:nvPr/>
        </p:nvSpPr>
        <p:spPr>
          <a:xfrm>
            <a:off x="5417558" y="3108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third</a:t>
            </a:r>
            <a:endParaRPr sz="8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8" name="Google Shape;268;p28"/>
          <p:cNvSpPr/>
          <p:nvPr/>
        </p:nvSpPr>
        <p:spPr>
          <a:xfrm>
            <a:off x="7420786" y="2947750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6863388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Debate</a:t>
            </a:r>
            <a:endParaRPr sz="10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70" name="Google Shape;270;p28"/>
          <p:cNvSpPr txBox="1"/>
          <p:nvPr/>
        </p:nvSpPr>
        <p:spPr>
          <a:xfrm>
            <a:off x="6863386" y="3955927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Strenghs and Weaknesses, and some questions</a:t>
            </a:r>
            <a:endParaRPr sz="8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1" name="Google Shape;271;p28"/>
          <p:cNvSpPr txBox="1"/>
          <p:nvPr/>
        </p:nvSpPr>
        <p:spPr>
          <a:xfrm>
            <a:off x="7499536" y="3108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last</a:t>
            </a:r>
            <a:endParaRPr sz="8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2" name="Google Shape;272;p28"/>
          <p:cNvSpPr/>
          <p:nvPr/>
        </p:nvSpPr>
        <p:spPr>
          <a:xfrm>
            <a:off x="4337175" y="32387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3" name="Google Shape;273;p28"/>
          <p:cNvSpPr/>
          <p:nvPr/>
        </p:nvSpPr>
        <p:spPr>
          <a:xfrm>
            <a:off x="6419150" y="32387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274" name="Google Shape;274;p28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75" name="Google Shape;275;p2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00531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ctrTitle" idx="4294967295"/>
          </p:nvPr>
        </p:nvSpPr>
        <p:spPr>
          <a:xfrm>
            <a:off x="685800" y="1140431"/>
            <a:ext cx="4977600" cy="2288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FFB600"/>
                </a:solidFill>
              </a:rPr>
              <a:t>Metadata &amp; </a:t>
            </a:r>
            <a:r>
              <a:rPr lang="en" sz="7200" dirty="0" smtClean="0"/>
              <a:t>Logging</a:t>
            </a:r>
            <a:endParaRPr sz="7200" dirty="0"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5"/>
            <a:ext cx="4977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smtClean="0"/>
              <a:t>How to see metadata and make logging in Cassandra database ?</a:t>
            </a:r>
            <a:endParaRPr lang="en-US" dirty="0"/>
          </a:p>
        </p:txBody>
      </p:sp>
      <p:sp>
        <p:nvSpPr>
          <p:cNvPr id="116" name="Google Shape;116;p18"/>
          <p:cNvSpPr/>
          <p:nvPr/>
        </p:nvSpPr>
        <p:spPr>
          <a:xfrm>
            <a:off x="7334564" y="2384367"/>
            <a:ext cx="299775" cy="2862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18"/>
          <p:cNvSpPr/>
          <p:nvPr/>
        </p:nvSpPr>
        <p:spPr>
          <a:xfrm rot="2466717">
            <a:off x="5819909" y="1025895"/>
            <a:ext cx="416526" cy="39771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18"/>
          <p:cNvSpPr/>
          <p:nvPr/>
        </p:nvSpPr>
        <p:spPr>
          <a:xfrm rot="-1609245">
            <a:off x="6429073" y="1276138"/>
            <a:ext cx="299725" cy="28620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18"/>
          <p:cNvSpPr/>
          <p:nvPr/>
        </p:nvSpPr>
        <p:spPr>
          <a:xfrm rot="2926063">
            <a:off x="8246537" y="1502870"/>
            <a:ext cx="224479" cy="2143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p18"/>
          <p:cNvSpPr/>
          <p:nvPr/>
        </p:nvSpPr>
        <p:spPr>
          <a:xfrm rot="-1609158">
            <a:off x="8202241" y="2847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 dirty="0"/>
          </a:p>
        </p:txBody>
      </p:sp>
      <p:grpSp>
        <p:nvGrpSpPr>
          <p:cNvPr id="18" name="Google Shape;544;p38"/>
          <p:cNvGrpSpPr/>
          <p:nvPr/>
        </p:nvGrpSpPr>
        <p:grpSpPr>
          <a:xfrm>
            <a:off x="5498928" y="2061718"/>
            <a:ext cx="1371048" cy="866606"/>
            <a:chOff x="3241525" y="3039450"/>
            <a:chExt cx="494600" cy="312625"/>
          </a:xfrm>
          <a:solidFill>
            <a:srgbClr val="434343"/>
          </a:solidFill>
        </p:grpSpPr>
        <p:sp>
          <p:nvSpPr>
            <p:cNvPr id="19" name="Google Shape;545;p3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</a:endParaRPr>
            </a:p>
          </p:txBody>
        </p:sp>
        <p:sp>
          <p:nvSpPr>
            <p:cNvPr id="20" name="Google Shape;546;p3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</a:endParaRPr>
            </a:p>
          </p:txBody>
        </p:sp>
      </p:grpSp>
      <p:grpSp>
        <p:nvGrpSpPr>
          <p:cNvPr id="21" name="Google Shape;477;p38"/>
          <p:cNvGrpSpPr/>
          <p:nvPr/>
        </p:nvGrpSpPr>
        <p:grpSpPr>
          <a:xfrm>
            <a:off x="7014555" y="700534"/>
            <a:ext cx="1282378" cy="1282378"/>
            <a:chOff x="1922075" y="1629000"/>
            <a:chExt cx="437200" cy="437200"/>
          </a:xfrm>
          <a:solidFill>
            <a:srgbClr val="434343"/>
          </a:solidFill>
        </p:grpSpPr>
        <p:sp>
          <p:nvSpPr>
            <p:cNvPr id="22" name="Google Shape;478;p3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479;p3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4" name="Google Shape;116;p18"/>
          <p:cNvSpPr/>
          <p:nvPr/>
        </p:nvSpPr>
        <p:spPr>
          <a:xfrm>
            <a:off x="7763089" y="1775482"/>
            <a:ext cx="299775" cy="2862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125;p18"/>
          <p:cNvSpPr/>
          <p:nvPr/>
        </p:nvSpPr>
        <p:spPr>
          <a:xfrm rot="2466717">
            <a:off x="6980733" y="536090"/>
            <a:ext cx="416526" cy="39771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685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921999" y="891775"/>
            <a:ext cx="6033605" cy="1286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600" dirty="0" smtClean="0"/>
              <a:t>Metadata </a:t>
            </a:r>
            <a:r>
              <a:rPr lang="en-US" sz="3600" dirty="0" smtClean="0"/>
              <a:t>Using </a:t>
            </a:r>
            <a:r>
              <a:rPr lang="en" sz="3600" dirty="0" smtClean="0">
                <a:solidFill>
                  <a:srgbClr val="FFB600"/>
                </a:solidFill>
              </a:rPr>
              <a:t>Describe</a:t>
            </a:r>
            <a:endParaRPr sz="3600" dirty="0"/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 dirty="0"/>
          </a:p>
        </p:txBody>
      </p:sp>
      <p:sp>
        <p:nvSpPr>
          <p:cNvPr id="8" name="Google Shape;154;p21"/>
          <p:cNvSpPr txBox="1">
            <a:spLocks/>
          </p:cNvSpPr>
          <p:nvPr/>
        </p:nvSpPr>
        <p:spPr>
          <a:xfrm>
            <a:off x="2348936" y="1781049"/>
            <a:ext cx="3631790" cy="794144"/>
          </a:xfrm>
          <a:prstGeom prst="rect">
            <a:avLst/>
          </a:prstGeom>
          <a:ln w="25400" cap="flat" cmpd="sng" algn="ctr">
            <a:solidFill>
              <a:srgbClr val="FFB6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smtClean="0">
                <a:solidFill>
                  <a:srgbClr val="FFB600"/>
                </a:solidFill>
                <a:latin typeface="Raleway" panose="020B0604020202020204" charset="0"/>
              </a:rPr>
              <a:t>Describe  </a:t>
            </a:r>
            <a:r>
              <a:rPr lang="en-US" b="1" dirty="0" smtClean="0">
                <a:solidFill>
                  <a:srgbClr val="434343"/>
                </a:solidFill>
                <a:latin typeface="Raleway" panose="020B0604020202020204" charset="0"/>
              </a:rPr>
              <a:t>keyspace </a:t>
            </a:r>
            <a:r>
              <a:rPr lang="en-US" b="1" dirty="0" smtClean="0">
                <a:solidFill>
                  <a:srgbClr val="FFB600"/>
                </a:solidFill>
                <a:latin typeface="Raleway" panose="020B0604020202020204" charset="0"/>
              </a:rPr>
              <a:t>name</a:t>
            </a:r>
            <a:endParaRPr lang="en-US" sz="2800" dirty="0">
              <a:solidFill>
                <a:srgbClr val="FFB600"/>
              </a:solidFill>
              <a:latin typeface="Raleway" panose="020B0604020202020204" charset="0"/>
            </a:endParaRPr>
          </a:p>
        </p:txBody>
      </p:sp>
      <p:sp>
        <p:nvSpPr>
          <p:cNvPr id="12" name="Google Shape;154;p21"/>
          <p:cNvSpPr txBox="1">
            <a:spLocks/>
          </p:cNvSpPr>
          <p:nvPr/>
        </p:nvSpPr>
        <p:spPr>
          <a:xfrm>
            <a:off x="2348936" y="2788602"/>
            <a:ext cx="5686621" cy="794144"/>
          </a:xfrm>
          <a:prstGeom prst="rect">
            <a:avLst/>
          </a:prstGeom>
          <a:ln w="25400" cap="flat" cmpd="sng" algn="ctr">
            <a:solidFill>
              <a:srgbClr val="FFB6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smtClean="0">
                <a:solidFill>
                  <a:srgbClr val="FFB600"/>
                </a:solidFill>
                <a:latin typeface="Raleway" panose="020B0604020202020204" charset="0"/>
              </a:rPr>
              <a:t>Describe  </a:t>
            </a:r>
            <a:r>
              <a:rPr lang="en-US" b="1" dirty="0" smtClean="0">
                <a:solidFill>
                  <a:srgbClr val="434343"/>
                </a:solidFill>
                <a:latin typeface="Raleway" panose="020B0604020202020204" charset="0"/>
              </a:rPr>
              <a:t>table </a:t>
            </a:r>
            <a:r>
              <a:rPr lang="en-US" b="1" dirty="0" smtClean="0">
                <a:solidFill>
                  <a:srgbClr val="FFB600"/>
                </a:solidFill>
                <a:latin typeface="Raleway" panose="020B0604020202020204" charset="0"/>
              </a:rPr>
              <a:t>keyspace</a:t>
            </a:r>
            <a:r>
              <a:rPr lang="en-US" dirty="0">
                <a:solidFill>
                  <a:srgbClr val="FFB600"/>
                </a:solidFill>
                <a:latin typeface="Source Code Pro"/>
              </a:rPr>
              <a:t>_</a:t>
            </a:r>
            <a:r>
              <a:rPr lang="en-US" b="1" dirty="0" smtClean="0">
                <a:solidFill>
                  <a:srgbClr val="FFB600"/>
                </a:solidFill>
                <a:latin typeface="Raleway" panose="020B0604020202020204" charset="0"/>
              </a:rPr>
              <a:t>_name .</a:t>
            </a:r>
            <a:r>
              <a:rPr lang="en-US" b="1" dirty="0" err="1" smtClean="0">
                <a:solidFill>
                  <a:srgbClr val="FFB600"/>
                </a:solidFill>
                <a:latin typeface="Raleway" panose="020B0604020202020204" charset="0"/>
              </a:rPr>
              <a:t>table</a:t>
            </a:r>
            <a:r>
              <a:rPr lang="en-US" dirty="0" err="1">
                <a:solidFill>
                  <a:srgbClr val="FFB600"/>
                </a:solidFill>
                <a:latin typeface="Source Code Pro"/>
              </a:rPr>
              <a:t>_</a:t>
            </a:r>
            <a:r>
              <a:rPr lang="en-US" b="1" dirty="0" err="1" smtClean="0">
                <a:solidFill>
                  <a:srgbClr val="FFB600"/>
                </a:solidFill>
                <a:latin typeface="Raleway" panose="020B0604020202020204" charset="0"/>
              </a:rPr>
              <a:t>name</a:t>
            </a:r>
            <a:r>
              <a:rPr lang="en-US" b="1" dirty="0" smtClean="0">
                <a:solidFill>
                  <a:srgbClr val="FFB600"/>
                </a:solidFill>
                <a:latin typeface="Raleway" panose="020B0604020202020204" charset="0"/>
              </a:rPr>
              <a:t> </a:t>
            </a:r>
            <a:endParaRPr lang="en-US" sz="2800" dirty="0">
              <a:solidFill>
                <a:srgbClr val="FFB600"/>
              </a:solidFill>
              <a:latin typeface="Raleway" panose="020B0604020202020204" charset="0"/>
            </a:endParaRPr>
          </a:p>
        </p:txBody>
      </p:sp>
      <p:sp>
        <p:nvSpPr>
          <p:cNvPr id="13" name="Google Shape;154;p21"/>
          <p:cNvSpPr txBox="1">
            <a:spLocks/>
          </p:cNvSpPr>
          <p:nvPr/>
        </p:nvSpPr>
        <p:spPr>
          <a:xfrm>
            <a:off x="2348936" y="3796156"/>
            <a:ext cx="4535917" cy="794144"/>
          </a:xfrm>
          <a:prstGeom prst="rect">
            <a:avLst/>
          </a:prstGeom>
          <a:ln w="25400" cap="flat" cmpd="sng" algn="ctr">
            <a:solidFill>
              <a:srgbClr val="FFB6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smtClean="0">
                <a:solidFill>
                  <a:srgbClr val="FFB600"/>
                </a:solidFill>
                <a:latin typeface="Raleway" panose="020B0604020202020204" charset="0"/>
              </a:rPr>
              <a:t>Describe  </a:t>
            </a:r>
            <a:r>
              <a:rPr lang="en-US" b="1" dirty="0" smtClean="0">
                <a:solidFill>
                  <a:srgbClr val="434343"/>
                </a:solidFill>
                <a:latin typeface="Raleway" panose="020B0604020202020204" charset="0"/>
              </a:rPr>
              <a:t>keyspaces</a:t>
            </a:r>
            <a:r>
              <a:rPr lang="en-US" b="1" dirty="0" smtClean="0">
                <a:solidFill>
                  <a:srgbClr val="FFB600"/>
                </a:solidFill>
                <a:latin typeface="Raleway" panose="020B0604020202020204" charset="0"/>
              </a:rPr>
              <a:t>,</a:t>
            </a:r>
            <a:r>
              <a:rPr lang="en-US" b="1" dirty="0" smtClean="0">
                <a:solidFill>
                  <a:srgbClr val="434343"/>
                </a:solidFill>
                <a:latin typeface="Raleway" panose="020B0604020202020204" charset="0"/>
              </a:rPr>
              <a:t> tables</a:t>
            </a:r>
            <a:r>
              <a:rPr lang="en-US" b="1" dirty="0" smtClean="0">
                <a:solidFill>
                  <a:srgbClr val="FFB600"/>
                </a:solidFill>
                <a:latin typeface="Raleway" panose="020B0604020202020204" charset="0"/>
              </a:rPr>
              <a:t>, </a:t>
            </a:r>
            <a:r>
              <a:rPr lang="en-US" b="1" dirty="0" smtClean="0">
                <a:solidFill>
                  <a:srgbClr val="434343"/>
                </a:solidFill>
                <a:latin typeface="Raleway" panose="020B0604020202020204" charset="0"/>
              </a:rPr>
              <a:t>schema</a:t>
            </a:r>
            <a:endParaRPr lang="en-US" sz="2800" dirty="0">
              <a:solidFill>
                <a:srgbClr val="434343"/>
              </a:solidFill>
              <a:latin typeface="Raleway" panose="020B0604020202020204" charset="0"/>
            </a:endParaRPr>
          </a:p>
        </p:txBody>
      </p:sp>
      <p:grpSp>
        <p:nvGrpSpPr>
          <p:cNvPr id="14" name="Google Shape;419;p38"/>
          <p:cNvGrpSpPr/>
          <p:nvPr/>
        </p:nvGrpSpPr>
        <p:grpSpPr>
          <a:xfrm>
            <a:off x="629257" y="3037807"/>
            <a:ext cx="301686" cy="295734"/>
            <a:chOff x="5983625" y="301625"/>
            <a:chExt cx="403000" cy="395050"/>
          </a:xfrm>
        </p:grpSpPr>
        <p:sp>
          <p:nvSpPr>
            <p:cNvPr id="15" name="Google Shape;420;p3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421;p3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422;p3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423;p3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424;p3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425;p3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426;p3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427;p3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428;p3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429;p3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430;p3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431;p3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432;p3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433;p3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434;p3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435;p3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436;p3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437;p3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438;p3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439;p3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5" name="Google Shape;547;p38"/>
          <p:cNvSpPr/>
          <p:nvPr/>
        </p:nvSpPr>
        <p:spPr>
          <a:xfrm>
            <a:off x="621023" y="4034160"/>
            <a:ext cx="318155" cy="318136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6" name="Google Shape;551;p38"/>
          <p:cNvGrpSpPr/>
          <p:nvPr/>
        </p:nvGrpSpPr>
        <p:grpSpPr>
          <a:xfrm>
            <a:off x="625140" y="2019970"/>
            <a:ext cx="309920" cy="316302"/>
            <a:chOff x="3955900" y="2984500"/>
            <a:chExt cx="414000" cy="422525"/>
          </a:xfrm>
        </p:grpSpPr>
        <p:sp>
          <p:nvSpPr>
            <p:cNvPr id="37" name="Google Shape;552;p3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553;p3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554;p3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0" name="Google Shape;115;p18"/>
          <p:cNvSpPr txBox="1">
            <a:spLocks/>
          </p:cNvSpPr>
          <p:nvPr/>
        </p:nvSpPr>
        <p:spPr>
          <a:xfrm>
            <a:off x="1000822" y="1892669"/>
            <a:ext cx="1304124" cy="570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>
              <a:buFont typeface="Raleway Light"/>
              <a:buNone/>
            </a:pPr>
            <a:r>
              <a:rPr lang="en-US" dirty="0" smtClean="0"/>
              <a:t>keyspace</a:t>
            </a:r>
            <a:endParaRPr lang="en-US" dirty="0"/>
          </a:p>
        </p:txBody>
      </p:sp>
      <p:sp>
        <p:nvSpPr>
          <p:cNvPr id="41" name="Google Shape;115;p18"/>
          <p:cNvSpPr txBox="1">
            <a:spLocks/>
          </p:cNvSpPr>
          <p:nvPr/>
        </p:nvSpPr>
        <p:spPr>
          <a:xfrm>
            <a:off x="1000822" y="2880336"/>
            <a:ext cx="1304124" cy="570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>
              <a:buFont typeface="Raleway Light"/>
              <a:buNone/>
            </a:pP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42" name="Google Shape;115;p18"/>
          <p:cNvSpPr txBox="1">
            <a:spLocks/>
          </p:cNvSpPr>
          <p:nvPr/>
        </p:nvSpPr>
        <p:spPr>
          <a:xfrm>
            <a:off x="1000822" y="3907776"/>
            <a:ext cx="1304124" cy="570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>
              <a:buFont typeface="Raleway Light"/>
              <a:buNone/>
            </a:pPr>
            <a:r>
              <a:rPr lang="en-US" dirty="0" smtClean="0"/>
              <a:t>Others</a:t>
            </a:r>
            <a:endParaRPr lang="en-US" dirty="0"/>
          </a:p>
        </p:txBody>
      </p:sp>
      <p:grpSp>
        <p:nvGrpSpPr>
          <p:cNvPr id="43" name="Google Shape;477;p38"/>
          <p:cNvGrpSpPr/>
          <p:nvPr/>
        </p:nvGrpSpPr>
        <p:grpSpPr>
          <a:xfrm>
            <a:off x="7900474" y="380883"/>
            <a:ext cx="855636" cy="855636"/>
            <a:chOff x="1922075" y="1629000"/>
            <a:chExt cx="437200" cy="437200"/>
          </a:xfrm>
        </p:grpSpPr>
        <p:sp>
          <p:nvSpPr>
            <p:cNvPr id="44" name="Google Shape;478;p3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79;p3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77366357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921999" y="891775"/>
            <a:ext cx="4687691" cy="1286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600" dirty="0" smtClean="0"/>
              <a:t>Metadata </a:t>
            </a:r>
            <a:r>
              <a:rPr lang="en" sz="3600" dirty="0" smtClean="0">
                <a:solidFill>
                  <a:srgbClr val="FFB600"/>
                </a:solidFill>
              </a:rPr>
              <a:t>Keyspace</a:t>
            </a:r>
            <a:endParaRPr sz="3600" dirty="0"/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921998" y="1691546"/>
            <a:ext cx="6999375" cy="603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Query the defined </a:t>
            </a:r>
            <a:r>
              <a:rPr lang="en-US" dirty="0" smtClean="0"/>
              <a:t>key spaces </a:t>
            </a:r>
            <a:r>
              <a:rPr lang="en-US" dirty="0"/>
              <a:t>using the SELECT statement.</a:t>
            </a:r>
            <a:endParaRPr dirty="0"/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 dirty="0"/>
          </a:p>
        </p:txBody>
      </p:sp>
      <p:sp>
        <p:nvSpPr>
          <p:cNvPr id="8" name="Google Shape;154;p21"/>
          <p:cNvSpPr txBox="1">
            <a:spLocks/>
          </p:cNvSpPr>
          <p:nvPr/>
        </p:nvSpPr>
        <p:spPr>
          <a:xfrm>
            <a:off x="2173109" y="2376390"/>
            <a:ext cx="4497152" cy="794144"/>
          </a:xfrm>
          <a:prstGeom prst="rect">
            <a:avLst/>
          </a:prstGeom>
          <a:ln w="25400" cap="flat" cmpd="sng" algn="ctr">
            <a:solidFill>
              <a:srgbClr val="FFB6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>
                <a:solidFill>
                  <a:srgbClr val="FFB600"/>
                </a:solidFill>
                <a:latin typeface="Raleway" panose="020B0604020202020204" charset="0"/>
              </a:rPr>
              <a:t>SELECT</a:t>
            </a:r>
            <a:r>
              <a:rPr lang="en-US" dirty="0">
                <a:solidFill>
                  <a:srgbClr val="FFB600"/>
                </a:solidFill>
                <a:latin typeface="Raleway" panose="020B0604020202020204" charset="0"/>
              </a:rPr>
              <a:t> </a:t>
            </a:r>
            <a:r>
              <a:rPr lang="en-US" dirty="0">
                <a:solidFill>
                  <a:srgbClr val="374C51"/>
                </a:solidFill>
                <a:latin typeface="Raleway" panose="020B0604020202020204" charset="0"/>
              </a:rPr>
              <a:t>* </a:t>
            </a:r>
            <a:r>
              <a:rPr lang="en-US" b="1" dirty="0">
                <a:solidFill>
                  <a:srgbClr val="FFB600"/>
                </a:solidFill>
                <a:latin typeface="Raleway" panose="020B0604020202020204" charset="0"/>
              </a:rPr>
              <a:t>FROM</a:t>
            </a:r>
            <a:r>
              <a:rPr lang="en-US" dirty="0">
                <a:solidFill>
                  <a:srgbClr val="FFB600"/>
                </a:solidFill>
                <a:latin typeface="Raleway" panose="020B0604020202020204" charset="0"/>
              </a:rPr>
              <a:t> </a:t>
            </a:r>
            <a:r>
              <a:rPr lang="en-US" dirty="0" smtClean="0">
                <a:solidFill>
                  <a:srgbClr val="374C51"/>
                </a:solidFill>
                <a:latin typeface="Raleway" panose="020B0604020202020204" charset="0"/>
              </a:rPr>
              <a:t>system_______</a:t>
            </a:r>
            <a:r>
              <a:rPr lang="en-US" dirty="0" smtClean="0">
                <a:solidFill>
                  <a:srgbClr val="374C51"/>
                </a:solidFill>
                <a:latin typeface="Agency FB" panose="020B0503020202020204" pitchFamily="34" charset="0"/>
              </a:rPr>
              <a:t>_</a:t>
            </a:r>
            <a:r>
              <a:rPr lang="en-US" dirty="0" smtClean="0">
                <a:solidFill>
                  <a:srgbClr val="374C51"/>
                </a:solidFill>
                <a:latin typeface="Raleway" panose="020B0604020202020204" charset="0"/>
              </a:rPr>
              <a:t>schema._keyspaces</a:t>
            </a:r>
            <a:r>
              <a:rPr lang="en-US" sz="1050" dirty="0" smtClean="0">
                <a:solidFill>
                  <a:schemeClr val="tx1"/>
                </a:solidFill>
                <a:latin typeface="Raleway" panose="020B0604020202020204" charset="0"/>
              </a:rPr>
              <a:t> </a:t>
            </a:r>
            <a:endParaRPr lang="en-US" sz="2800" dirty="0">
              <a:solidFill>
                <a:schemeClr val="tx1"/>
              </a:solidFill>
              <a:latin typeface="Raleway" panose="020B060402020202020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571529"/>
              </p:ext>
            </p:extLst>
          </p:nvPr>
        </p:nvGraphicFramePr>
        <p:xfrm>
          <a:off x="1383960" y="3380198"/>
          <a:ext cx="6290835" cy="1126012"/>
        </p:xfrm>
        <a:graphic>
          <a:graphicData uri="http://schemas.openxmlformats.org/drawingml/2006/table">
            <a:tbl>
              <a:tblPr firstRow="1" bandRow="1">
                <a:tableStyleId>{0F6B829F-6CF6-4D41-876E-CC7A90F0A2E8}</a:tableStyleId>
              </a:tblPr>
              <a:tblGrid>
                <a:gridCol w="2096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6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6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33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Raleway" panose="020B0604020202020204" charset="0"/>
                        </a:rPr>
                        <a:t>keyspace_</a:t>
                      </a:r>
                      <a:r>
                        <a:rPr lang="en-US" dirty="0" err="1" smtClean="0">
                          <a:solidFill>
                            <a:srgbClr val="374C51"/>
                          </a:solidFill>
                          <a:latin typeface="Source Code Pro"/>
                        </a:rPr>
                        <a:t>_</a:t>
                      </a:r>
                      <a:r>
                        <a:rPr lang="en-US" dirty="0" err="1" smtClean="0">
                          <a:latin typeface="Raleway" panose="020B0604020202020204" charset="0"/>
                        </a:rPr>
                        <a:t>name</a:t>
                      </a:r>
                      <a:r>
                        <a:rPr lang="en-US" dirty="0" smtClean="0">
                          <a:latin typeface="Raleway" panose="020B0604020202020204" charset="0"/>
                        </a:rPr>
                        <a:t> </a:t>
                      </a:r>
                      <a:endParaRPr lang="en-US" dirty="0">
                        <a:latin typeface="Raleway" panose="020B0604020202020204" charset="0"/>
                      </a:endParaRPr>
                    </a:p>
                  </a:txBody>
                  <a:tcPr anchor="ctr">
                    <a:solidFill>
                      <a:srgbClr val="FF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Raleway" panose="020B0604020202020204" charset="0"/>
                        </a:rPr>
                        <a:t>durable</a:t>
                      </a:r>
                      <a:r>
                        <a:rPr lang="en-US" dirty="0" err="1" smtClean="0">
                          <a:solidFill>
                            <a:srgbClr val="374C51"/>
                          </a:solidFill>
                          <a:latin typeface="Source Code Pro"/>
                        </a:rPr>
                        <a:t>_</a:t>
                      </a:r>
                      <a:r>
                        <a:rPr lang="en-US" dirty="0" err="1" smtClean="0">
                          <a:latin typeface="Raleway" panose="020B0604020202020204" charset="0"/>
                        </a:rPr>
                        <a:t>_writes</a:t>
                      </a:r>
                      <a:r>
                        <a:rPr lang="en-US" dirty="0" smtClean="0">
                          <a:latin typeface="Raleway" panose="020B0604020202020204" charset="0"/>
                        </a:rPr>
                        <a:t> </a:t>
                      </a:r>
                      <a:endParaRPr lang="en-US" dirty="0">
                        <a:latin typeface="Raleway" panose="020B0604020202020204" charset="0"/>
                      </a:endParaRPr>
                    </a:p>
                  </a:txBody>
                  <a:tcPr anchor="ctr">
                    <a:solidFill>
                      <a:srgbClr val="FF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aleway" panose="020B0604020202020204" charset="0"/>
                        </a:rPr>
                        <a:t>replication</a:t>
                      </a:r>
                      <a:endParaRPr lang="en-US" dirty="0">
                        <a:latin typeface="Raleway" panose="020B0604020202020204" charset="0"/>
                      </a:endParaRPr>
                    </a:p>
                  </a:txBody>
                  <a:tcPr anchor="ctr">
                    <a:solidFill>
                      <a:srgbClr val="FF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aleway" panose="020B0604020202020204" charset="0"/>
                        </a:rPr>
                        <a:t>test</a:t>
                      </a:r>
                      <a:endParaRPr lang="en-US" dirty="0">
                        <a:latin typeface="Raleway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aleway" panose="020B0604020202020204" charset="0"/>
                        </a:rPr>
                        <a:t>True</a:t>
                      </a:r>
                      <a:endParaRPr lang="en-US" dirty="0">
                        <a:latin typeface="Raleway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aleway" panose="020B0604020202020204" charset="0"/>
                        </a:rPr>
                        <a:t>{'class': 'org.apache'}….</a:t>
                      </a:r>
                      <a:endParaRPr lang="en-US" dirty="0">
                        <a:latin typeface="Raleway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aleway" panose="020B0604020202020204" charset="0"/>
                        </a:rPr>
                        <a:t>……</a:t>
                      </a:r>
                      <a:endParaRPr lang="en-US" dirty="0">
                        <a:latin typeface="Raleway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aleway" panose="020B0604020202020204" charset="0"/>
                        </a:rPr>
                        <a:t>……</a:t>
                      </a:r>
                      <a:endParaRPr lang="en-US" dirty="0">
                        <a:latin typeface="Raleway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aleway" panose="020B0604020202020204" charset="0"/>
                        </a:rPr>
                        <a:t>……</a:t>
                      </a:r>
                      <a:endParaRPr lang="en-US" dirty="0">
                        <a:latin typeface="Raleway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" name="Google Shape;477;p38"/>
          <p:cNvGrpSpPr/>
          <p:nvPr/>
        </p:nvGrpSpPr>
        <p:grpSpPr>
          <a:xfrm>
            <a:off x="7900474" y="380883"/>
            <a:ext cx="855636" cy="855636"/>
            <a:chOff x="1922075" y="1629000"/>
            <a:chExt cx="437200" cy="437200"/>
          </a:xfrm>
        </p:grpSpPr>
        <p:sp>
          <p:nvSpPr>
            <p:cNvPr id="11" name="Google Shape;478;p3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479;p3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65518091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921999" y="891775"/>
            <a:ext cx="4687691" cy="1286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600" dirty="0" smtClean="0"/>
              <a:t>Metadata </a:t>
            </a:r>
            <a:r>
              <a:rPr lang="en" sz="3600" dirty="0" smtClean="0">
                <a:solidFill>
                  <a:srgbClr val="FFB600"/>
                </a:solidFill>
              </a:rPr>
              <a:t>Tables</a:t>
            </a:r>
            <a:endParaRPr sz="3600" dirty="0"/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921998" y="1691546"/>
            <a:ext cx="6999375" cy="603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 smtClean="0"/>
              <a:t>Getting information about tables in the test keyspace.</a:t>
            </a:r>
            <a:endParaRPr dirty="0"/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 dirty="0"/>
          </a:p>
        </p:txBody>
      </p:sp>
      <p:sp>
        <p:nvSpPr>
          <p:cNvPr id="8" name="Google Shape;154;p21"/>
          <p:cNvSpPr txBox="1">
            <a:spLocks/>
          </p:cNvSpPr>
          <p:nvPr/>
        </p:nvSpPr>
        <p:spPr>
          <a:xfrm>
            <a:off x="2173109" y="2376390"/>
            <a:ext cx="4497152" cy="794144"/>
          </a:xfrm>
          <a:prstGeom prst="rect">
            <a:avLst/>
          </a:prstGeom>
          <a:ln w="25400" cap="flat" cmpd="sng" algn="ctr">
            <a:solidFill>
              <a:srgbClr val="FFB6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>
                <a:solidFill>
                  <a:srgbClr val="FFB600"/>
                </a:solidFill>
                <a:latin typeface="Raleway" panose="020B0604020202020204" charset="0"/>
              </a:rPr>
              <a:t>SELECT </a:t>
            </a:r>
            <a:r>
              <a:rPr lang="en-US" b="1" dirty="0">
                <a:solidFill>
                  <a:srgbClr val="434343"/>
                </a:solidFill>
                <a:latin typeface="Raleway" panose="020B0604020202020204" charset="0"/>
              </a:rPr>
              <a:t>*</a:t>
            </a:r>
            <a:r>
              <a:rPr lang="en-US" b="1" dirty="0">
                <a:solidFill>
                  <a:srgbClr val="FFB600"/>
                </a:solidFill>
                <a:latin typeface="Raleway" panose="020B0604020202020204" charset="0"/>
              </a:rPr>
              <a:t> FROM </a:t>
            </a:r>
            <a:r>
              <a:rPr lang="en-US" b="1" dirty="0" smtClean="0">
                <a:solidFill>
                  <a:srgbClr val="434343"/>
                </a:solidFill>
                <a:latin typeface="Raleway" panose="020B0604020202020204" charset="0"/>
              </a:rPr>
              <a:t>system_</a:t>
            </a:r>
            <a:r>
              <a:rPr lang="en-US" dirty="0">
                <a:solidFill>
                  <a:srgbClr val="374C51"/>
                </a:solidFill>
                <a:latin typeface="Source Code Pro"/>
              </a:rPr>
              <a:t>_</a:t>
            </a:r>
            <a:r>
              <a:rPr lang="en-US" b="1" dirty="0" err="1" smtClean="0">
                <a:solidFill>
                  <a:srgbClr val="434343"/>
                </a:solidFill>
                <a:latin typeface="Raleway" panose="020B0604020202020204" charset="0"/>
              </a:rPr>
              <a:t>schema.tables</a:t>
            </a:r>
            <a:r>
              <a:rPr lang="en-US" b="1" dirty="0" smtClean="0">
                <a:solidFill>
                  <a:srgbClr val="FFB600"/>
                </a:solidFill>
                <a:latin typeface="Raleway" panose="020B0604020202020204" charset="0"/>
              </a:rPr>
              <a:t> </a:t>
            </a:r>
            <a:r>
              <a:rPr lang="en-US" b="1" dirty="0">
                <a:solidFill>
                  <a:srgbClr val="FFB600"/>
                </a:solidFill>
                <a:latin typeface="Raleway" panose="020B0604020202020204" charset="0"/>
              </a:rPr>
              <a:t>WHERE </a:t>
            </a:r>
            <a:r>
              <a:rPr lang="en-US" b="1" dirty="0" smtClean="0">
                <a:solidFill>
                  <a:srgbClr val="434343"/>
                </a:solidFill>
                <a:latin typeface="Raleway" panose="020B0604020202020204" charset="0"/>
              </a:rPr>
              <a:t>keyspace</a:t>
            </a:r>
            <a:r>
              <a:rPr lang="en-US" dirty="0">
                <a:solidFill>
                  <a:srgbClr val="374C51"/>
                </a:solidFill>
                <a:latin typeface="Source Code Pro"/>
              </a:rPr>
              <a:t>_</a:t>
            </a:r>
            <a:r>
              <a:rPr lang="en-US" b="1" dirty="0" smtClean="0">
                <a:solidFill>
                  <a:srgbClr val="434343"/>
                </a:solidFill>
                <a:latin typeface="Raleway" panose="020B0604020202020204" charset="0"/>
              </a:rPr>
              <a:t>_</a:t>
            </a:r>
            <a:r>
              <a:rPr lang="en-US" b="1" dirty="0">
                <a:solidFill>
                  <a:srgbClr val="434343"/>
                </a:solidFill>
                <a:latin typeface="Raleway" panose="020B0604020202020204" charset="0"/>
              </a:rPr>
              <a:t>name = </a:t>
            </a:r>
            <a:r>
              <a:rPr lang="en-US" b="1" dirty="0" smtClean="0">
                <a:solidFill>
                  <a:srgbClr val="434343"/>
                </a:solidFill>
                <a:latin typeface="Raleway" panose="020B0604020202020204" charset="0"/>
              </a:rPr>
              <a:t>test'; </a:t>
            </a:r>
            <a:endParaRPr lang="en-US" b="1" dirty="0">
              <a:solidFill>
                <a:srgbClr val="434343"/>
              </a:solidFill>
              <a:latin typeface="Raleway" panose="020B060402020202020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149694"/>
              </p:ext>
            </p:extLst>
          </p:nvPr>
        </p:nvGraphicFramePr>
        <p:xfrm>
          <a:off x="1383960" y="3380198"/>
          <a:ext cx="6290835" cy="1126012"/>
        </p:xfrm>
        <a:graphic>
          <a:graphicData uri="http://schemas.openxmlformats.org/drawingml/2006/table">
            <a:tbl>
              <a:tblPr firstRow="1" bandRow="1">
                <a:tableStyleId>{0F6B829F-6CF6-4D41-876E-CC7A90F0A2E8}</a:tableStyleId>
              </a:tblPr>
              <a:tblGrid>
                <a:gridCol w="2096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6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6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33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Raleway" panose="020B0604020202020204" charset="0"/>
                        </a:rPr>
                        <a:t>keyspace</a:t>
                      </a:r>
                      <a:r>
                        <a:rPr lang="en-US" dirty="0" err="1" smtClean="0">
                          <a:solidFill>
                            <a:srgbClr val="374C51"/>
                          </a:solidFill>
                          <a:latin typeface="Source Code Pro"/>
                        </a:rPr>
                        <a:t>_</a:t>
                      </a:r>
                      <a:r>
                        <a:rPr lang="en-US" dirty="0" err="1" smtClean="0">
                          <a:latin typeface="Raleway" panose="020B0604020202020204" charset="0"/>
                        </a:rPr>
                        <a:t>_name</a:t>
                      </a:r>
                      <a:r>
                        <a:rPr lang="en-US" dirty="0" smtClean="0">
                          <a:latin typeface="Raleway" panose="020B0604020202020204" charset="0"/>
                        </a:rPr>
                        <a:t> </a:t>
                      </a:r>
                      <a:endParaRPr lang="en-US" dirty="0">
                        <a:latin typeface="Raleway" panose="020B0604020202020204" charset="0"/>
                      </a:endParaRPr>
                    </a:p>
                  </a:txBody>
                  <a:tcPr anchor="ctr">
                    <a:solidFill>
                      <a:srgbClr val="FF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Raleway" panose="020B0604020202020204" charset="0"/>
                        </a:rPr>
                        <a:t>table_</a:t>
                      </a:r>
                      <a:r>
                        <a:rPr lang="en-US" dirty="0" err="1" smtClean="0">
                          <a:solidFill>
                            <a:srgbClr val="374C51"/>
                          </a:solidFill>
                          <a:latin typeface="Source Code Pro"/>
                        </a:rPr>
                        <a:t>_</a:t>
                      </a:r>
                      <a:r>
                        <a:rPr lang="en-US" dirty="0" err="1" smtClean="0">
                          <a:latin typeface="Raleway" panose="020B0604020202020204" charset="0"/>
                        </a:rPr>
                        <a:t>name</a:t>
                      </a:r>
                      <a:r>
                        <a:rPr lang="en-US" dirty="0" smtClean="0">
                          <a:latin typeface="Raleway" panose="020B0604020202020204" charset="0"/>
                        </a:rPr>
                        <a:t> </a:t>
                      </a:r>
                      <a:endParaRPr lang="en-US" dirty="0">
                        <a:latin typeface="Raleway" panose="020B0604020202020204" charset="0"/>
                      </a:endParaRPr>
                    </a:p>
                  </a:txBody>
                  <a:tcPr anchor="ctr">
                    <a:solidFill>
                      <a:srgbClr val="FF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aleway" panose="020B0604020202020204" charset="0"/>
                        </a:rPr>
                        <a:t>…….</a:t>
                      </a:r>
                      <a:endParaRPr lang="en-US" dirty="0">
                        <a:latin typeface="Raleway" panose="020B0604020202020204" charset="0"/>
                      </a:endParaRPr>
                    </a:p>
                  </a:txBody>
                  <a:tcPr anchor="ctr">
                    <a:solidFill>
                      <a:srgbClr val="FF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aleway" panose="020B0604020202020204" charset="0"/>
                        </a:rPr>
                        <a:t>test</a:t>
                      </a:r>
                      <a:endParaRPr lang="en-US" dirty="0">
                        <a:latin typeface="Raleway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aleway" panose="020B0604020202020204" charset="0"/>
                        </a:rPr>
                        <a:t>users</a:t>
                      </a:r>
                      <a:endParaRPr lang="en-US" dirty="0">
                        <a:latin typeface="Raleway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aleway" panose="020B0604020202020204" charset="0"/>
                        </a:rPr>
                        <a:t>……..</a:t>
                      </a:r>
                      <a:endParaRPr lang="en-US" dirty="0">
                        <a:latin typeface="Raleway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aleway" panose="020B0604020202020204" charset="0"/>
                        </a:rPr>
                        <a:t>……</a:t>
                      </a:r>
                      <a:endParaRPr lang="en-US" dirty="0">
                        <a:latin typeface="Raleway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aleway" panose="020B0604020202020204" charset="0"/>
                        </a:rPr>
                        <a:t>……</a:t>
                      </a:r>
                      <a:endParaRPr lang="en-US" dirty="0">
                        <a:latin typeface="Raleway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aleway" panose="020B0604020202020204" charset="0"/>
                        </a:rPr>
                        <a:t>……</a:t>
                      </a:r>
                      <a:endParaRPr lang="en-US" dirty="0">
                        <a:latin typeface="Raleway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" name="Google Shape;477;p38"/>
          <p:cNvGrpSpPr/>
          <p:nvPr/>
        </p:nvGrpSpPr>
        <p:grpSpPr>
          <a:xfrm>
            <a:off x="7900474" y="380883"/>
            <a:ext cx="855636" cy="855636"/>
            <a:chOff x="1922075" y="1629000"/>
            <a:chExt cx="437200" cy="437200"/>
          </a:xfrm>
        </p:grpSpPr>
        <p:sp>
          <p:nvSpPr>
            <p:cNvPr id="11" name="Google Shape;478;p3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479;p3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94709071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921999" y="891775"/>
            <a:ext cx="4687691" cy="1286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600" dirty="0" smtClean="0"/>
              <a:t>Metadata </a:t>
            </a:r>
            <a:r>
              <a:rPr lang="en" sz="3600" dirty="0" smtClean="0">
                <a:solidFill>
                  <a:srgbClr val="FFB600"/>
                </a:solidFill>
              </a:rPr>
              <a:t>Columns</a:t>
            </a:r>
            <a:endParaRPr sz="3600" dirty="0"/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921998" y="1691546"/>
            <a:ext cx="6999375" cy="603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 smtClean="0"/>
              <a:t>Getting information about columns in the users tables.</a:t>
            </a:r>
            <a:endParaRPr dirty="0"/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 dirty="0"/>
          </a:p>
        </p:txBody>
      </p:sp>
      <p:sp>
        <p:nvSpPr>
          <p:cNvPr id="8" name="Google Shape;154;p21"/>
          <p:cNvSpPr txBox="1">
            <a:spLocks/>
          </p:cNvSpPr>
          <p:nvPr/>
        </p:nvSpPr>
        <p:spPr>
          <a:xfrm>
            <a:off x="1045285" y="2294826"/>
            <a:ext cx="6752800" cy="875708"/>
          </a:xfrm>
          <a:prstGeom prst="rect">
            <a:avLst/>
          </a:prstGeom>
          <a:ln w="25400" cap="flat" cmpd="sng" algn="ctr">
            <a:solidFill>
              <a:srgbClr val="FFB6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>
                <a:solidFill>
                  <a:srgbClr val="FFB600"/>
                </a:solidFill>
                <a:latin typeface="Raleway" panose="020B0604020202020204" charset="0"/>
              </a:rPr>
              <a:t>SELECT </a:t>
            </a:r>
            <a:r>
              <a:rPr lang="en-US" b="1" dirty="0">
                <a:solidFill>
                  <a:srgbClr val="434343"/>
                </a:solidFill>
                <a:latin typeface="Raleway" panose="020B0604020202020204" charset="0"/>
              </a:rPr>
              <a:t>*</a:t>
            </a:r>
            <a:r>
              <a:rPr lang="en-US" b="1" dirty="0">
                <a:solidFill>
                  <a:srgbClr val="FFB600"/>
                </a:solidFill>
                <a:latin typeface="Raleway" panose="020B0604020202020204" charset="0"/>
              </a:rPr>
              <a:t> </a:t>
            </a:r>
            <a:r>
              <a:rPr lang="en-US" b="1" dirty="0" smtClean="0">
                <a:solidFill>
                  <a:srgbClr val="FFB600"/>
                </a:solidFill>
                <a:latin typeface="Raleway" panose="020B0604020202020204" charset="0"/>
              </a:rPr>
              <a:t>FROM </a:t>
            </a:r>
            <a:r>
              <a:rPr lang="en-US" b="1" dirty="0" err="1" smtClean="0">
                <a:solidFill>
                  <a:srgbClr val="434343"/>
                </a:solidFill>
                <a:latin typeface="Raleway" panose="020B0604020202020204" charset="0"/>
              </a:rPr>
              <a:t>system</a:t>
            </a:r>
            <a:r>
              <a:rPr lang="en-US" dirty="0" err="1">
                <a:solidFill>
                  <a:srgbClr val="374C51"/>
                </a:solidFill>
                <a:latin typeface="Source Code Pro"/>
              </a:rPr>
              <a:t>_</a:t>
            </a:r>
            <a:r>
              <a:rPr lang="en-US" b="1" dirty="0" err="1" smtClean="0">
                <a:solidFill>
                  <a:srgbClr val="434343"/>
                </a:solidFill>
                <a:latin typeface="Raleway" panose="020B0604020202020204" charset="0"/>
              </a:rPr>
              <a:t>_</a:t>
            </a:r>
            <a:r>
              <a:rPr lang="en-US" b="1" dirty="0" err="1">
                <a:solidFill>
                  <a:srgbClr val="434343"/>
                </a:solidFill>
                <a:latin typeface="Raleway" panose="020B0604020202020204" charset="0"/>
              </a:rPr>
              <a:t>schema.columns</a:t>
            </a:r>
            <a:r>
              <a:rPr lang="en-US" b="1" dirty="0">
                <a:solidFill>
                  <a:srgbClr val="FFB600"/>
                </a:solidFill>
                <a:latin typeface="Raleway" panose="020B0604020202020204" charset="0"/>
              </a:rPr>
              <a:t> 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>
                <a:solidFill>
                  <a:srgbClr val="FFB600"/>
                </a:solidFill>
                <a:latin typeface="Raleway" panose="020B0604020202020204" charset="0"/>
              </a:rPr>
              <a:t>WHERE </a:t>
            </a:r>
            <a:r>
              <a:rPr lang="en-US" b="1" dirty="0" smtClean="0">
                <a:solidFill>
                  <a:srgbClr val="434343"/>
                </a:solidFill>
                <a:latin typeface="Raleway" panose="020B0604020202020204" charset="0"/>
              </a:rPr>
              <a:t>keyspace</a:t>
            </a:r>
            <a:r>
              <a:rPr lang="en-US" dirty="0">
                <a:solidFill>
                  <a:srgbClr val="374C51"/>
                </a:solidFill>
                <a:latin typeface="Source Code Pro"/>
              </a:rPr>
              <a:t>_</a:t>
            </a:r>
            <a:r>
              <a:rPr lang="en-US" b="1" dirty="0" smtClean="0">
                <a:solidFill>
                  <a:srgbClr val="434343"/>
                </a:solidFill>
                <a:latin typeface="Raleway" panose="020B0604020202020204" charset="0"/>
              </a:rPr>
              <a:t>_name </a:t>
            </a:r>
            <a:r>
              <a:rPr lang="en-US" b="1" dirty="0">
                <a:solidFill>
                  <a:srgbClr val="434343"/>
                </a:solidFill>
                <a:latin typeface="Raleway" panose="020B0604020202020204" charset="0"/>
              </a:rPr>
              <a:t>= </a:t>
            </a:r>
            <a:r>
              <a:rPr lang="en-US" b="1" dirty="0" smtClean="0">
                <a:solidFill>
                  <a:srgbClr val="434343"/>
                </a:solidFill>
                <a:latin typeface="Raleway" panose="020B0604020202020204" charset="0"/>
              </a:rPr>
              <a:t>test' </a:t>
            </a:r>
            <a:r>
              <a:rPr lang="en-US" b="1" dirty="0">
                <a:solidFill>
                  <a:srgbClr val="FFB600"/>
                </a:solidFill>
                <a:latin typeface="Raleway" panose="020B0604020202020204" charset="0"/>
              </a:rPr>
              <a:t>AND </a:t>
            </a:r>
            <a:r>
              <a:rPr lang="en-US" b="1" dirty="0" smtClean="0">
                <a:solidFill>
                  <a:srgbClr val="434343"/>
                </a:solidFill>
                <a:latin typeface="Raleway" panose="020B0604020202020204" charset="0"/>
              </a:rPr>
              <a:t>table</a:t>
            </a:r>
            <a:r>
              <a:rPr lang="en-US" dirty="0">
                <a:solidFill>
                  <a:srgbClr val="374C51"/>
                </a:solidFill>
                <a:latin typeface="Source Code Pro"/>
              </a:rPr>
              <a:t>_</a:t>
            </a:r>
            <a:r>
              <a:rPr lang="en-US" b="1" dirty="0" smtClean="0">
                <a:solidFill>
                  <a:srgbClr val="434343"/>
                </a:solidFill>
                <a:latin typeface="Raleway" panose="020B0604020202020204" charset="0"/>
              </a:rPr>
              <a:t>_</a:t>
            </a:r>
            <a:r>
              <a:rPr lang="en-US" b="1" dirty="0">
                <a:solidFill>
                  <a:srgbClr val="434343"/>
                </a:solidFill>
                <a:latin typeface="Raleway" panose="020B0604020202020204" charset="0"/>
              </a:rPr>
              <a:t>name = '</a:t>
            </a:r>
            <a:r>
              <a:rPr lang="en-US" b="1" dirty="0" smtClean="0">
                <a:solidFill>
                  <a:srgbClr val="434343"/>
                </a:solidFill>
                <a:latin typeface="Raleway" panose="020B0604020202020204" charset="0"/>
              </a:rPr>
              <a:t>users';</a:t>
            </a:r>
            <a:endParaRPr lang="en-US" b="1" dirty="0">
              <a:solidFill>
                <a:srgbClr val="434343"/>
              </a:solidFill>
              <a:latin typeface="Raleway" panose="020B060402020202020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068613"/>
              </p:ext>
            </p:extLst>
          </p:nvPr>
        </p:nvGraphicFramePr>
        <p:xfrm>
          <a:off x="1383960" y="3380198"/>
          <a:ext cx="6290835" cy="1126012"/>
        </p:xfrm>
        <a:graphic>
          <a:graphicData uri="http://schemas.openxmlformats.org/drawingml/2006/table">
            <a:tbl>
              <a:tblPr firstRow="1" bandRow="1">
                <a:tableStyleId>{0F6B829F-6CF6-4D41-876E-CC7A90F0A2E8}</a:tableStyleId>
              </a:tblPr>
              <a:tblGrid>
                <a:gridCol w="125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2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5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43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aleway" panose="020B0604020202020204" charset="0"/>
                        </a:rPr>
                        <a:t>table_</a:t>
                      </a:r>
                      <a:r>
                        <a:rPr lang="en-US" dirty="0" smtClean="0">
                          <a:solidFill>
                            <a:srgbClr val="374C51"/>
                          </a:solidFill>
                          <a:latin typeface="Source Code Pro"/>
                        </a:rPr>
                        <a:t>_</a:t>
                      </a:r>
                      <a:r>
                        <a:rPr lang="en-US" dirty="0" smtClean="0">
                          <a:latin typeface="Raleway" panose="020B0604020202020204" charset="0"/>
                        </a:rPr>
                        <a:t>name </a:t>
                      </a:r>
                      <a:endParaRPr lang="en-US" dirty="0">
                        <a:latin typeface="Raleway" panose="020B0604020202020204" charset="0"/>
                      </a:endParaRPr>
                    </a:p>
                  </a:txBody>
                  <a:tcPr anchor="ctr">
                    <a:solidFill>
                      <a:srgbClr val="FF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aleway" panose="020B0604020202020204" charset="0"/>
                        </a:rPr>
                        <a:t>column_</a:t>
                      </a:r>
                      <a:r>
                        <a:rPr lang="en-US" dirty="0" smtClean="0">
                          <a:solidFill>
                            <a:srgbClr val="374C51"/>
                          </a:solidFill>
                          <a:latin typeface="Source Code Pro"/>
                        </a:rPr>
                        <a:t>_</a:t>
                      </a:r>
                      <a:r>
                        <a:rPr lang="en-US" dirty="0" smtClean="0">
                          <a:latin typeface="Raleway" panose="020B0604020202020204" charset="0"/>
                        </a:rPr>
                        <a:t>_name</a:t>
                      </a:r>
                      <a:endParaRPr lang="en-US" dirty="0">
                        <a:latin typeface="Raleway" panose="020B0604020202020204" charset="0"/>
                      </a:endParaRPr>
                    </a:p>
                  </a:txBody>
                  <a:tcPr anchor="ctr">
                    <a:solidFill>
                      <a:srgbClr val="FF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aleway" panose="020B0604020202020204" charset="0"/>
                        </a:rPr>
                        <a:t>kind</a:t>
                      </a:r>
                      <a:endParaRPr lang="en-US" dirty="0">
                        <a:latin typeface="Raleway" panose="020B0604020202020204" charset="0"/>
                      </a:endParaRPr>
                    </a:p>
                  </a:txBody>
                  <a:tcPr anchor="ctr">
                    <a:solidFill>
                      <a:srgbClr val="FF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aleway" panose="020B0604020202020204" charset="0"/>
                        </a:rPr>
                        <a:t>type</a:t>
                      </a:r>
                      <a:endParaRPr lang="en-US" dirty="0">
                        <a:latin typeface="Raleway" panose="020B0604020202020204" charset="0"/>
                      </a:endParaRPr>
                    </a:p>
                  </a:txBody>
                  <a:tcPr anchor="ctr">
                    <a:solidFill>
                      <a:srgbClr val="FFB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aleway" panose="020B0604020202020204" charset="0"/>
                        </a:rPr>
                        <a:t>…….</a:t>
                      </a:r>
                      <a:endParaRPr lang="en-US" dirty="0">
                        <a:latin typeface="Raleway" panose="020B0604020202020204" charset="0"/>
                      </a:endParaRPr>
                    </a:p>
                  </a:txBody>
                  <a:tcPr anchor="ctr">
                    <a:solidFill>
                      <a:srgbClr val="FFB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aleway" panose="020B0604020202020204" charset="0"/>
                        </a:rPr>
                        <a:t>users</a:t>
                      </a:r>
                      <a:endParaRPr lang="en-US" dirty="0">
                        <a:latin typeface="Raleway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aleway" panose="020B0604020202020204" charset="0"/>
                        </a:rPr>
                        <a:t>age</a:t>
                      </a:r>
                      <a:endParaRPr lang="en-US" dirty="0">
                        <a:latin typeface="Raleway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aleway" panose="020B0604020202020204" charset="0"/>
                        </a:rPr>
                        <a:t>regular</a:t>
                      </a:r>
                      <a:endParaRPr lang="en-US" dirty="0">
                        <a:latin typeface="Raleway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aleway" panose="020B0604020202020204" charset="0"/>
                        </a:rPr>
                        <a:t>int</a:t>
                      </a:r>
                      <a:endParaRPr lang="en-US" dirty="0">
                        <a:latin typeface="Raleway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aleway" panose="020B0604020202020204" charset="0"/>
                        </a:rPr>
                        <a:t>……..</a:t>
                      </a:r>
                      <a:endParaRPr lang="en-US" dirty="0">
                        <a:latin typeface="Raleway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aleway" panose="020B0604020202020204" charset="0"/>
                        </a:rPr>
                        <a:t>……</a:t>
                      </a:r>
                      <a:endParaRPr lang="en-US" dirty="0">
                        <a:latin typeface="Raleway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aleway" panose="020B0604020202020204" charset="0"/>
                        </a:rPr>
                        <a:t>……</a:t>
                      </a:r>
                      <a:endParaRPr lang="en-US" dirty="0">
                        <a:latin typeface="Raleway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aleway" panose="020B0604020202020204" charset="0"/>
                        </a:rPr>
                        <a:t>……</a:t>
                      </a:r>
                      <a:endParaRPr lang="en-US" dirty="0">
                        <a:latin typeface="Raleway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aleway" panose="020B0604020202020204" charset="0"/>
                        </a:rPr>
                        <a:t>……</a:t>
                      </a:r>
                      <a:endParaRPr lang="en-US" dirty="0">
                        <a:latin typeface="Raleway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aleway" panose="020B0604020202020204" charset="0"/>
                        </a:rPr>
                        <a:t>……</a:t>
                      </a:r>
                      <a:endParaRPr lang="en-US" dirty="0">
                        <a:latin typeface="Raleway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" name="Google Shape;477;p38"/>
          <p:cNvGrpSpPr/>
          <p:nvPr/>
        </p:nvGrpSpPr>
        <p:grpSpPr>
          <a:xfrm>
            <a:off x="7900474" y="380883"/>
            <a:ext cx="855636" cy="855636"/>
            <a:chOff x="1922075" y="1629000"/>
            <a:chExt cx="437200" cy="437200"/>
          </a:xfrm>
        </p:grpSpPr>
        <p:sp>
          <p:nvSpPr>
            <p:cNvPr id="11" name="Google Shape;478;p3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479;p3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34407100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921998" y="891775"/>
            <a:ext cx="5748965" cy="1286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600" dirty="0" smtClean="0"/>
              <a:t>Logging with </a:t>
            </a:r>
            <a:r>
              <a:rPr lang="en" sz="3600" dirty="0" smtClean="0">
                <a:solidFill>
                  <a:srgbClr val="FFB600"/>
                </a:solidFill>
              </a:rPr>
              <a:t>System.log</a:t>
            </a:r>
            <a:endParaRPr sz="3600" dirty="0"/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921998" y="1691546"/>
            <a:ext cx="6999375" cy="10724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 smtClean="0"/>
              <a:t>To see what is happening in the database, you can use the system.log file in the Cassandra home to directory to track creational query.</a:t>
            </a:r>
            <a:endParaRPr dirty="0"/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 dirty="0"/>
          </a:p>
        </p:txBody>
      </p:sp>
      <p:sp>
        <p:nvSpPr>
          <p:cNvPr id="8" name="Google Shape;154;p21"/>
          <p:cNvSpPr txBox="1">
            <a:spLocks/>
          </p:cNvSpPr>
          <p:nvPr/>
        </p:nvSpPr>
        <p:spPr>
          <a:xfrm>
            <a:off x="1045285" y="3096491"/>
            <a:ext cx="7137728" cy="1141434"/>
          </a:xfrm>
          <a:prstGeom prst="rect">
            <a:avLst/>
          </a:prstGeom>
          <a:ln w="25400" cap="flat" cmpd="sng" algn="ctr">
            <a:solidFill>
              <a:srgbClr val="FFB6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smtClean="0">
                <a:solidFill>
                  <a:srgbClr val="FFB600"/>
                </a:solidFill>
                <a:latin typeface="Raleway" panose="020B0604020202020204" charset="0"/>
              </a:rPr>
              <a:t>{</a:t>
            </a:r>
            <a:r>
              <a:rPr lang="en-US" b="1" dirty="0" smtClean="0">
                <a:solidFill>
                  <a:srgbClr val="434343"/>
                </a:solidFill>
                <a:latin typeface="Raleway" panose="020B0604020202020204" charset="0"/>
              </a:rPr>
              <a:t>CASSANDRA HOME</a:t>
            </a:r>
            <a:r>
              <a:rPr lang="en-US" b="1" dirty="0" smtClean="0">
                <a:solidFill>
                  <a:srgbClr val="FFB600"/>
                </a:solidFill>
                <a:latin typeface="Raleway" panose="020B0604020202020204" charset="0"/>
              </a:rPr>
              <a:t>}/\</a:t>
            </a:r>
            <a:r>
              <a:rPr lang="en-US" b="1" dirty="0" smtClean="0">
                <a:solidFill>
                  <a:srgbClr val="434343"/>
                </a:solidFill>
                <a:latin typeface="Raleway" panose="020B0604020202020204" charset="0"/>
              </a:rPr>
              <a:t>utils</a:t>
            </a:r>
            <a:r>
              <a:rPr lang="en-US" b="1" dirty="0">
                <a:solidFill>
                  <a:srgbClr val="FFB600"/>
                </a:solidFill>
                <a:latin typeface="Raleway" panose="020B0604020202020204" charset="0"/>
              </a:rPr>
              <a:t>/</a:t>
            </a:r>
            <a:r>
              <a:rPr lang="en-US" b="1" dirty="0" smtClean="0">
                <a:solidFill>
                  <a:srgbClr val="FFB600"/>
                </a:solidFill>
                <a:latin typeface="Raleway" panose="020B0604020202020204" charset="0"/>
              </a:rPr>
              <a:t>\</a:t>
            </a:r>
            <a:r>
              <a:rPr lang="en-US" b="1" dirty="0" smtClean="0">
                <a:solidFill>
                  <a:srgbClr val="434343"/>
                </a:solidFill>
                <a:latin typeface="Raleway" panose="020B0604020202020204" charset="0"/>
              </a:rPr>
              <a:t>cassandra.logdir_IS_UNDEFINED</a:t>
            </a:r>
            <a:r>
              <a:rPr lang="en-US" b="1" dirty="0" smtClean="0">
                <a:solidFill>
                  <a:srgbClr val="FFB600"/>
                </a:solidFill>
                <a:latin typeface="Raleway" panose="020B0604020202020204" charset="0"/>
              </a:rPr>
              <a:t>/</a:t>
            </a:r>
            <a:endParaRPr lang="en-US" b="1" dirty="0">
              <a:solidFill>
                <a:srgbClr val="FFB600"/>
              </a:solidFill>
              <a:latin typeface="Raleway" panose="020B0604020202020204" charset="0"/>
            </a:endParaRPr>
          </a:p>
        </p:txBody>
      </p:sp>
      <p:grpSp>
        <p:nvGrpSpPr>
          <p:cNvPr id="12" name="Google Shape;485;p38"/>
          <p:cNvGrpSpPr/>
          <p:nvPr/>
        </p:nvGrpSpPr>
        <p:grpSpPr>
          <a:xfrm>
            <a:off x="8183013" y="375132"/>
            <a:ext cx="578795" cy="819823"/>
            <a:chOff x="3984000" y="1594200"/>
            <a:chExt cx="357800" cy="506800"/>
          </a:xfrm>
        </p:grpSpPr>
        <p:sp>
          <p:nvSpPr>
            <p:cNvPr id="13" name="Google Shape;486;p3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487;p3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25677820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921998" y="891775"/>
            <a:ext cx="5748965" cy="1286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600" dirty="0" smtClean="0"/>
              <a:t>Logging with </a:t>
            </a:r>
            <a:r>
              <a:rPr lang="en" sz="3600" dirty="0" smtClean="0">
                <a:solidFill>
                  <a:srgbClr val="FFB600"/>
                </a:solidFill>
              </a:rPr>
              <a:t>System.log</a:t>
            </a:r>
            <a:endParaRPr sz="3600" dirty="0"/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 dirty="0"/>
          </a:p>
        </p:txBody>
      </p:sp>
      <p:sp>
        <p:nvSpPr>
          <p:cNvPr id="10" name="Google Shape;154;p21"/>
          <p:cNvSpPr txBox="1">
            <a:spLocks/>
          </p:cNvSpPr>
          <p:nvPr/>
        </p:nvSpPr>
        <p:spPr>
          <a:xfrm>
            <a:off x="1045285" y="2306781"/>
            <a:ext cx="7137728" cy="2098964"/>
          </a:xfrm>
          <a:prstGeom prst="rect">
            <a:avLst/>
          </a:prstGeom>
          <a:ln w="25400" cap="flat" cmpd="sng" algn="ctr">
            <a:solidFill>
              <a:srgbClr val="FFB6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>
                <a:solidFill>
                  <a:srgbClr val="434343"/>
                </a:solidFill>
                <a:latin typeface="Source Code Pro"/>
              </a:rPr>
              <a:t>INFO  [main] 2018-11-08 23:48:36,960 MigrationManager.java:302 - Create new Keyspace: </a:t>
            </a:r>
            <a:r>
              <a:rPr lang="en-US" b="1" dirty="0" err="1" smtClean="0">
                <a:solidFill>
                  <a:srgbClr val="434343"/>
                </a:solidFill>
                <a:latin typeface="Source Code Pro"/>
              </a:rPr>
              <a:t>KeyspaceMetadata</a:t>
            </a:r>
            <a:r>
              <a:rPr lang="en-US" b="1" dirty="0" smtClean="0">
                <a:solidFill>
                  <a:srgbClr val="434343"/>
                </a:solidFill>
                <a:latin typeface="Source Code Pro"/>
              </a:rPr>
              <a:t> {</a:t>
            </a:r>
            <a:r>
              <a:rPr lang="en-US" b="1" dirty="0">
                <a:solidFill>
                  <a:srgbClr val="434343"/>
                </a:solidFill>
                <a:latin typeface="Source Code Pro"/>
              </a:rPr>
              <a:t>name=</a:t>
            </a:r>
            <a:r>
              <a:rPr lang="en-US" b="1" dirty="0" err="1">
                <a:solidFill>
                  <a:srgbClr val="434343"/>
                </a:solidFill>
                <a:latin typeface="Source Code Pro"/>
              </a:rPr>
              <a:t>system_traces</a:t>
            </a:r>
            <a:r>
              <a:rPr lang="en-US" b="1" dirty="0">
                <a:solidFill>
                  <a:srgbClr val="434343"/>
                </a:solidFill>
                <a:latin typeface="Source Code Pro"/>
              </a:rPr>
              <a:t>, </a:t>
            </a:r>
            <a:r>
              <a:rPr lang="en-US" b="1" dirty="0" err="1" smtClean="0">
                <a:solidFill>
                  <a:srgbClr val="434343"/>
                </a:solidFill>
                <a:latin typeface="Source Code Pro"/>
              </a:rPr>
              <a:t>params</a:t>
            </a:r>
            <a:r>
              <a:rPr lang="en-US" b="1" dirty="0" smtClean="0">
                <a:solidFill>
                  <a:srgbClr val="434343"/>
                </a:solidFill>
                <a:latin typeface="Source Code Pro"/>
              </a:rPr>
              <a:t>=</a:t>
            </a:r>
            <a:r>
              <a:rPr lang="en-US" b="1" dirty="0" err="1" smtClean="0">
                <a:solidFill>
                  <a:srgbClr val="434343"/>
                </a:solidFill>
                <a:latin typeface="Source Code Pro"/>
              </a:rPr>
              <a:t>KeyspaceParams</a:t>
            </a:r>
            <a:r>
              <a:rPr lang="en-US" b="1" dirty="0" smtClean="0">
                <a:solidFill>
                  <a:srgbClr val="434343"/>
                </a:solidFill>
                <a:latin typeface="Source Code Pro"/>
              </a:rPr>
              <a:t> {</a:t>
            </a:r>
            <a:r>
              <a:rPr lang="en-US" b="1" dirty="0">
                <a:solidFill>
                  <a:srgbClr val="434343"/>
                </a:solidFill>
                <a:latin typeface="Source Code Pro"/>
              </a:rPr>
              <a:t>durable_writes=true, </a:t>
            </a:r>
            <a:r>
              <a:rPr lang="en-US" b="1" dirty="0" smtClean="0">
                <a:solidFill>
                  <a:srgbClr val="434343"/>
                </a:solidFill>
                <a:latin typeface="Source Code Pro"/>
              </a:rPr>
              <a:t>replication=</a:t>
            </a:r>
            <a:r>
              <a:rPr lang="en-US" b="1" dirty="0" err="1" smtClean="0">
                <a:solidFill>
                  <a:srgbClr val="434343"/>
                </a:solidFill>
                <a:latin typeface="Source Code Pro"/>
              </a:rPr>
              <a:t>ReplicationParams</a:t>
            </a:r>
            <a:r>
              <a:rPr lang="en-US" b="1" dirty="0" smtClean="0">
                <a:solidFill>
                  <a:srgbClr val="434343"/>
                </a:solidFill>
                <a:latin typeface="Source Code Pro"/>
              </a:rPr>
              <a:t> {</a:t>
            </a:r>
            <a:r>
              <a:rPr lang="en-US" b="1" dirty="0">
                <a:solidFill>
                  <a:srgbClr val="434343"/>
                </a:solidFill>
                <a:latin typeface="Source Code Pro"/>
              </a:rPr>
              <a:t>class=</a:t>
            </a:r>
            <a:r>
              <a:rPr lang="en-US" b="1" dirty="0" err="1">
                <a:solidFill>
                  <a:srgbClr val="434343"/>
                </a:solidFill>
                <a:latin typeface="Source Code Pro"/>
              </a:rPr>
              <a:t>org.apache.cassandra.locator.SimpleStrategy</a:t>
            </a:r>
            <a:r>
              <a:rPr lang="en-US" b="1" dirty="0">
                <a:solidFill>
                  <a:srgbClr val="434343"/>
                </a:solidFill>
                <a:latin typeface="Source Code Pro"/>
              </a:rPr>
              <a:t>, </a:t>
            </a:r>
            <a:r>
              <a:rPr lang="en-US" b="1" dirty="0" err="1" smtClean="0">
                <a:solidFill>
                  <a:srgbClr val="434343"/>
                </a:solidFill>
                <a:latin typeface="Source Code Pro"/>
              </a:rPr>
              <a:t>replication_factor</a:t>
            </a:r>
            <a:r>
              <a:rPr lang="en-US" b="1" dirty="0" smtClean="0">
                <a:solidFill>
                  <a:srgbClr val="434343"/>
                </a:solidFill>
                <a:latin typeface="Source Code Pro"/>
              </a:rPr>
              <a:t>=2 }</a:t>
            </a:r>
            <a:endParaRPr lang="en-US" b="1" dirty="0">
              <a:solidFill>
                <a:srgbClr val="434343"/>
              </a:solidFill>
              <a:latin typeface="Source Code Pro"/>
            </a:endParaRPr>
          </a:p>
        </p:txBody>
      </p:sp>
      <p:sp>
        <p:nvSpPr>
          <p:cNvPr id="11" name="Google Shape;154;p21"/>
          <p:cNvSpPr txBox="1">
            <a:spLocks/>
          </p:cNvSpPr>
          <p:nvPr/>
        </p:nvSpPr>
        <p:spPr>
          <a:xfrm>
            <a:off x="1045285" y="1641903"/>
            <a:ext cx="6999375" cy="53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>
              <a:buFont typeface="Raleway Light"/>
              <a:buNone/>
            </a:pPr>
            <a:r>
              <a:rPr lang="en-US" dirty="0" smtClean="0"/>
              <a:t>Here is an Example</a:t>
            </a:r>
            <a:endParaRPr lang="en-US" dirty="0"/>
          </a:p>
        </p:txBody>
      </p:sp>
      <p:grpSp>
        <p:nvGrpSpPr>
          <p:cNvPr id="12" name="Google Shape;485;p38"/>
          <p:cNvGrpSpPr/>
          <p:nvPr/>
        </p:nvGrpSpPr>
        <p:grpSpPr>
          <a:xfrm>
            <a:off x="8183013" y="375132"/>
            <a:ext cx="578795" cy="819823"/>
            <a:chOff x="3984000" y="1594200"/>
            <a:chExt cx="357800" cy="506800"/>
          </a:xfrm>
        </p:grpSpPr>
        <p:sp>
          <p:nvSpPr>
            <p:cNvPr id="13" name="Google Shape;486;p3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487;p3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2358690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921998" y="891775"/>
            <a:ext cx="5748965" cy="1286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600" dirty="0" smtClean="0"/>
              <a:t>Logging with </a:t>
            </a:r>
            <a:r>
              <a:rPr lang="en" sz="3600" dirty="0" smtClean="0">
                <a:solidFill>
                  <a:srgbClr val="FFB600"/>
                </a:solidFill>
              </a:rPr>
              <a:t>Tracing</a:t>
            </a:r>
            <a:endParaRPr sz="3600" dirty="0"/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 dirty="0"/>
          </a:p>
        </p:txBody>
      </p:sp>
      <p:sp>
        <p:nvSpPr>
          <p:cNvPr id="10" name="Google Shape;154;p21"/>
          <p:cNvSpPr txBox="1">
            <a:spLocks/>
          </p:cNvSpPr>
          <p:nvPr/>
        </p:nvSpPr>
        <p:spPr>
          <a:xfrm>
            <a:off x="1045284" y="2270410"/>
            <a:ext cx="2705833" cy="488374"/>
          </a:xfrm>
          <a:prstGeom prst="rect">
            <a:avLst/>
          </a:prstGeom>
          <a:ln w="25400" cap="flat" cmpd="sng" algn="ctr">
            <a:solidFill>
              <a:srgbClr val="FFB6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smtClean="0">
                <a:solidFill>
                  <a:srgbClr val="FFB600"/>
                </a:solidFill>
                <a:latin typeface="Source Code Pro"/>
              </a:rPr>
              <a:t>TRACING</a:t>
            </a:r>
            <a:r>
              <a:rPr lang="en-US" b="1" dirty="0" smtClean="0">
                <a:solidFill>
                  <a:srgbClr val="434343"/>
                </a:solidFill>
                <a:latin typeface="Source Code Pro"/>
              </a:rPr>
              <a:t> [ ON </a:t>
            </a:r>
            <a:r>
              <a:rPr lang="en-US" b="1" dirty="0" smtClean="0">
                <a:solidFill>
                  <a:srgbClr val="FFB600"/>
                </a:solidFill>
                <a:latin typeface="Source Code Pro"/>
              </a:rPr>
              <a:t>|</a:t>
            </a:r>
            <a:r>
              <a:rPr lang="en-US" b="1" dirty="0" smtClean="0">
                <a:solidFill>
                  <a:srgbClr val="434343"/>
                </a:solidFill>
                <a:latin typeface="Source Code Pro"/>
              </a:rPr>
              <a:t> OFF]</a:t>
            </a:r>
            <a:endParaRPr lang="en-US" b="1" dirty="0">
              <a:solidFill>
                <a:srgbClr val="434343"/>
              </a:solidFill>
              <a:latin typeface="Source Code Pro"/>
            </a:endParaRPr>
          </a:p>
        </p:txBody>
      </p:sp>
      <p:sp>
        <p:nvSpPr>
          <p:cNvPr id="11" name="Google Shape;154;p21"/>
          <p:cNvSpPr txBox="1">
            <a:spLocks/>
          </p:cNvSpPr>
          <p:nvPr/>
        </p:nvSpPr>
        <p:spPr>
          <a:xfrm>
            <a:off x="1045284" y="1641903"/>
            <a:ext cx="6999375" cy="53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>
              <a:buFont typeface="Raleway Light"/>
              <a:buNone/>
            </a:pPr>
            <a:r>
              <a:rPr lang="en-US" dirty="0" smtClean="0"/>
              <a:t>It’s an option to activate in the Cassandra database</a:t>
            </a:r>
            <a:endParaRPr lang="en-US" dirty="0"/>
          </a:p>
        </p:txBody>
      </p:sp>
      <p:sp>
        <p:nvSpPr>
          <p:cNvPr id="12" name="Google Shape;154;p21"/>
          <p:cNvSpPr txBox="1">
            <a:spLocks/>
          </p:cNvSpPr>
          <p:nvPr/>
        </p:nvSpPr>
        <p:spPr>
          <a:xfrm>
            <a:off x="1045284" y="2851073"/>
            <a:ext cx="6999375" cy="77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>
              <a:buNone/>
            </a:pPr>
            <a:r>
              <a:rPr lang="en-US" dirty="0" smtClean="0"/>
              <a:t>The result will be on different keyspace called system</a:t>
            </a:r>
            <a:r>
              <a:rPr lang="en-US" dirty="0">
                <a:solidFill>
                  <a:srgbClr val="374C51"/>
                </a:solidFill>
                <a:latin typeface="Source Code Pro"/>
              </a:rPr>
              <a:t>_</a:t>
            </a:r>
            <a:r>
              <a:rPr lang="en-US" dirty="0" smtClean="0"/>
              <a:t>_traces. In a table called events</a:t>
            </a:r>
            <a:endParaRPr lang="en-US" dirty="0"/>
          </a:p>
        </p:txBody>
      </p:sp>
      <p:sp>
        <p:nvSpPr>
          <p:cNvPr id="13" name="Google Shape;154;p21"/>
          <p:cNvSpPr txBox="1">
            <a:spLocks/>
          </p:cNvSpPr>
          <p:nvPr/>
        </p:nvSpPr>
        <p:spPr>
          <a:xfrm>
            <a:off x="1026600" y="3731822"/>
            <a:ext cx="5449033" cy="858478"/>
          </a:xfrm>
          <a:prstGeom prst="rect">
            <a:avLst/>
          </a:prstGeom>
          <a:ln w="25400" cap="flat" cmpd="sng" algn="ctr">
            <a:solidFill>
              <a:srgbClr val="FFB6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smtClean="0">
                <a:solidFill>
                  <a:srgbClr val="FFB600"/>
                </a:solidFill>
                <a:latin typeface="Source Code Pro"/>
              </a:rPr>
              <a:t>USE </a:t>
            </a:r>
            <a:r>
              <a:rPr lang="en-US" b="1" dirty="0" smtClean="0">
                <a:solidFill>
                  <a:srgbClr val="434343"/>
                </a:solidFill>
                <a:latin typeface="Source Code Pro"/>
              </a:rPr>
              <a:t>system_traces;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smtClean="0">
                <a:solidFill>
                  <a:srgbClr val="FFB600"/>
                </a:solidFill>
                <a:latin typeface="Source Code Pro"/>
              </a:rPr>
              <a:t>SELECT</a:t>
            </a:r>
            <a:r>
              <a:rPr lang="en-US" b="1" dirty="0" smtClean="0">
                <a:solidFill>
                  <a:srgbClr val="434343"/>
                </a:solidFill>
                <a:latin typeface="Source Code Pro"/>
              </a:rPr>
              <a:t> * </a:t>
            </a:r>
            <a:r>
              <a:rPr lang="en-US" b="1" dirty="0" smtClean="0">
                <a:solidFill>
                  <a:srgbClr val="FFB600"/>
                </a:solidFill>
                <a:latin typeface="Source Code Pro"/>
              </a:rPr>
              <a:t>FROM</a:t>
            </a:r>
            <a:r>
              <a:rPr lang="en-US" b="1" dirty="0" smtClean="0">
                <a:solidFill>
                  <a:srgbClr val="434343"/>
                </a:solidFill>
                <a:latin typeface="Source Code Pro"/>
              </a:rPr>
              <a:t> events;</a:t>
            </a:r>
            <a:endParaRPr lang="en-US" b="1" dirty="0">
              <a:solidFill>
                <a:srgbClr val="434343"/>
              </a:solidFill>
              <a:latin typeface="Source Code Pro"/>
            </a:endParaRPr>
          </a:p>
        </p:txBody>
      </p:sp>
      <p:grpSp>
        <p:nvGrpSpPr>
          <p:cNvPr id="14" name="Google Shape;485;p38"/>
          <p:cNvGrpSpPr/>
          <p:nvPr/>
        </p:nvGrpSpPr>
        <p:grpSpPr>
          <a:xfrm>
            <a:off x="8183013" y="375132"/>
            <a:ext cx="578795" cy="819823"/>
            <a:chOff x="3984000" y="1594200"/>
            <a:chExt cx="357800" cy="506800"/>
          </a:xfrm>
        </p:grpSpPr>
        <p:sp>
          <p:nvSpPr>
            <p:cNvPr id="15" name="Google Shape;486;p3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487;p3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8625958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921998" y="891775"/>
            <a:ext cx="5748965" cy="1286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600" dirty="0" smtClean="0"/>
              <a:t>Logging with </a:t>
            </a:r>
            <a:r>
              <a:rPr lang="en" sz="3600" dirty="0" smtClean="0">
                <a:solidFill>
                  <a:srgbClr val="FFB600"/>
                </a:solidFill>
              </a:rPr>
              <a:t>Tracing</a:t>
            </a:r>
            <a:endParaRPr sz="3600" dirty="0"/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 dirty="0"/>
          </a:p>
        </p:txBody>
      </p:sp>
      <p:sp>
        <p:nvSpPr>
          <p:cNvPr id="10" name="Google Shape;154;p21"/>
          <p:cNvSpPr txBox="1">
            <a:spLocks/>
          </p:cNvSpPr>
          <p:nvPr/>
        </p:nvSpPr>
        <p:spPr>
          <a:xfrm>
            <a:off x="1045284" y="2183313"/>
            <a:ext cx="6727116" cy="488374"/>
          </a:xfrm>
          <a:prstGeom prst="rect">
            <a:avLst/>
          </a:prstGeom>
          <a:ln w="25400" cap="flat" cmpd="sng" algn="ctr">
            <a:solidFill>
              <a:srgbClr val="FFB6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>
                <a:solidFill>
                  <a:srgbClr val="FFB600"/>
                </a:solidFill>
                <a:latin typeface="Raleway" panose="020B0604020202020204" charset="0"/>
              </a:rPr>
              <a:t> </a:t>
            </a:r>
            <a:r>
              <a:rPr lang="en-US" b="1" dirty="0" smtClean="0">
                <a:solidFill>
                  <a:srgbClr val="FFB600"/>
                </a:solidFill>
                <a:latin typeface="Raleway" panose="020B0604020202020204" charset="0"/>
              </a:rPr>
              <a:t>INSERT INTO </a:t>
            </a:r>
            <a:r>
              <a:rPr lang="en-US" b="1" dirty="0" smtClean="0">
                <a:solidFill>
                  <a:srgbClr val="434343"/>
                </a:solidFill>
                <a:latin typeface="Raleway" panose="020B0604020202020204" charset="0"/>
              </a:rPr>
              <a:t>product(id </a:t>
            </a:r>
            <a:r>
              <a:rPr lang="en-US" b="1" dirty="0">
                <a:solidFill>
                  <a:srgbClr val="434343"/>
                </a:solidFill>
                <a:latin typeface="Raleway" panose="020B0604020202020204" charset="0"/>
              </a:rPr>
              <a:t>, name) </a:t>
            </a:r>
            <a:r>
              <a:rPr lang="en-US" b="1" dirty="0" smtClean="0">
                <a:solidFill>
                  <a:srgbClr val="FFB600"/>
                </a:solidFill>
                <a:latin typeface="Raleway" panose="020B0604020202020204" charset="0"/>
              </a:rPr>
              <a:t>VALUES </a:t>
            </a:r>
            <a:r>
              <a:rPr lang="en-US" b="1" dirty="0" smtClean="0">
                <a:solidFill>
                  <a:srgbClr val="434343"/>
                </a:solidFill>
                <a:latin typeface="Raleway" panose="020B0604020202020204" charset="0"/>
              </a:rPr>
              <a:t>(UUID</a:t>
            </a:r>
            <a:r>
              <a:rPr lang="en-US" b="1" dirty="0">
                <a:solidFill>
                  <a:srgbClr val="434343"/>
                </a:solidFill>
                <a:latin typeface="Raleway" panose="020B0604020202020204" charset="0"/>
              </a:rPr>
              <a:t>(), 'Hello');</a:t>
            </a:r>
          </a:p>
        </p:txBody>
      </p:sp>
      <p:sp>
        <p:nvSpPr>
          <p:cNvPr id="11" name="Google Shape;154;p21"/>
          <p:cNvSpPr txBox="1">
            <a:spLocks/>
          </p:cNvSpPr>
          <p:nvPr/>
        </p:nvSpPr>
        <p:spPr>
          <a:xfrm>
            <a:off x="1045284" y="1641903"/>
            <a:ext cx="6999375" cy="53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>
              <a:buFont typeface="Raleway Light"/>
              <a:buNone/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13" name="Google Shape;154;p21"/>
          <p:cNvSpPr txBox="1">
            <a:spLocks/>
          </p:cNvSpPr>
          <p:nvPr/>
        </p:nvSpPr>
        <p:spPr>
          <a:xfrm>
            <a:off x="1026600" y="3268607"/>
            <a:ext cx="7244564" cy="1054011"/>
          </a:xfrm>
          <a:prstGeom prst="rect">
            <a:avLst/>
          </a:prstGeom>
          <a:ln w="25400" cap="flat" cmpd="sng" algn="ctr">
            <a:solidFill>
              <a:srgbClr val="FFB6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b="1" dirty="0" smtClean="0">
                <a:solidFill>
                  <a:srgbClr val="FFB600"/>
                </a:solidFill>
                <a:latin typeface="Raleway" panose="020B0604020202020204" charset="0"/>
              </a:rPr>
              <a:t>Execute </a:t>
            </a:r>
            <a:r>
              <a:rPr lang="en-US" sz="1600" b="1" dirty="0">
                <a:solidFill>
                  <a:srgbClr val="FFB600"/>
                </a:solidFill>
                <a:latin typeface="Raleway" panose="020B0604020202020204" charset="0"/>
              </a:rPr>
              <a:t>CQL3 </a:t>
            </a:r>
            <a:r>
              <a:rPr lang="en-US" sz="1600" b="1" dirty="0" smtClean="0">
                <a:solidFill>
                  <a:srgbClr val="FFB600"/>
                </a:solidFill>
                <a:latin typeface="Raleway" panose="020B0604020202020204" charset="0"/>
              </a:rPr>
              <a:t>query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b="1" dirty="0">
                <a:solidFill>
                  <a:srgbClr val="434343"/>
                </a:solidFill>
                <a:latin typeface="Raleway" panose="020B0604020202020204" charset="0"/>
              </a:rPr>
              <a:t>Parsing insert into product(id , name) values(UUID(), 'Hello</a:t>
            </a:r>
            <a:r>
              <a:rPr lang="en-US" sz="1600" b="1" dirty="0" smtClean="0">
                <a:solidFill>
                  <a:srgbClr val="434343"/>
                </a:solidFill>
                <a:latin typeface="Raleway" panose="020B0604020202020204" charset="0"/>
              </a:rPr>
              <a:t>');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b="1" dirty="0">
                <a:solidFill>
                  <a:srgbClr val="434343"/>
                </a:solidFill>
                <a:latin typeface="Raleway" panose="020B0604020202020204" charset="0"/>
              </a:rPr>
              <a:t>Preparing </a:t>
            </a:r>
            <a:r>
              <a:rPr lang="en-US" sz="1600" b="1" dirty="0" smtClean="0">
                <a:solidFill>
                  <a:srgbClr val="434343"/>
                </a:solidFill>
                <a:latin typeface="Raleway" panose="020B0604020202020204" charset="0"/>
              </a:rPr>
              <a:t>statement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b="1" dirty="0" smtClean="0">
                <a:solidFill>
                  <a:srgbClr val="434343"/>
                </a:solidFill>
                <a:latin typeface="Raleway" panose="020B0604020202020204" charset="0"/>
              </a:rPr>
              <a:t>……</a:t>
            </a:r>
            <a:endParaRPr lang="en-US" sz="1600" b="1" dirty="0">
              <a:solidFill>
                <a:srgbClr val="434343"/>
              </a:solidFill>
              <a:latin typeface="Raleway" panose="020B0604020202020204" charset="0"/>
            </a:endParaRPr>
          </a:p>
        </p:txBody>
      </p:sp>
      <p:sp>
        <p:nvSpPr>
          <p:cNvPr id="14" name="Google Shape;154;p21"/>
          <p:cNvSpPr txBox="1">
            <a:spLocks/>
          </p:cNvSpPr>
          <p:nvPr/>
        </p:nvSpPr>
        <p:spPr>
          <a:xfrm>
            <a:off x="1026600" y="2702038"/>
            <a:ext cx="6999375" cy="53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>
              <a:buFont typeface="Raleway Light"/>
              <a:buNone/>
            </a:pPr>
            <a:r>
              <a:rPr lang="en-US" dirty="0" smtClean="0"/>
              <a:t>Result:</a:t>
            </a:r>
            <a:endParaRPr lang="en-US" dirty="0"/>
          </a:p>
        </p:txBody>
      </p:sp>
      <p:grpSp>
        <p:nvGrpSpPr>
          <p:cNvPr id="15" name="Google Shape;485;p38"/>
          <p:cNvGrpSpPr/>
          <p:nvPr/>
        </p:nvGrpSpPr>
        <p:grpSpPr>
          <a:xfrm>
            <a:off x="8183013" y="375132"/>
            <a:ext cx="578795" cy="819823"/>
            <a:chOff x="3984000" y="1594200"/>
            <a:chExt cx="357800" cy="506800"/>
          </a:xfrm>
        </p:grpSpPr>
        <p:sp>
          <p:nvSpPr>
            <p:cNvPr id="16" name="Google Shape;486;p3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487;p3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25152680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Debate</a:t>
            </a:r>
            <a:endParaRPr dirty="0"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</a:t>
            </a:r>
            <a:r>
              <a:rPr lang="en" dirty="0" smtClean="0"/>
              <a:t>trength and weakness of Cassandra.</a:t>
            </a:r>
            <a:endParaRPr dirty="0"/>
          </a:p>
        </p:txBody>
      </p:sp>
      <p:sp>
        <p:nvSpPr>
          <p:cNvPr id="90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4</a:t>
            </a:r>
            <a:endParaRPr sz="96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53178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</a:t>
            </a:r>
            <a:r>
              <a:rPr lang="en" dirty="0" smtClean="0"/>
              <a:t>some definitions.</a:t>
            </a:r>
            <a:endParaRPr dirty="0"/>
          </a:p>
        </p:txBody>
      </p:sp>
      <p:sp>
        <p:nvSpPr>
          <p:cNvPr id="90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sz="96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600" dirty="0" smtClean="0">
                <a:solidFill>
                  <a:srgbClr val="FFB600"/>
                </a:solidFill>
              </a:rPr>
              <a:t>Strengths </a:t>
            </a:r>
            <a:r>
              <a:rPr lang="en" sz="3600" dirty="0" smtClean="0"/>
              <a:t>(1)</a:t>
            </a:r>
            <a:endParaRPr sz="3600" dirty="0">
              <a:solidFill>
                <a:srgbClr val="FFB600"/>
              </a:solidFill>
            </a:endParaRPr>
          </a:p>
        </p:txBody>
      </p:sp>
      <p:sp>
        <p:nvSpPr>
          <p:cNvPr id="382" name="Google Shape;382;p37"/>
          <p:cNvSpPr txBox="1">
            <a:spLocks noGrp="1"/>
          </p:cNvSpPr>
          <p:nvPr>
            <p:ph type="body" idx="1"/>
          </p:nvPr>
        </p:nvSpPr>
        <p:spPr>
          <a:xfrm>
            <a:off x="922000" y="1581150"/>
            <a:ext cx="6866100" cy="27442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Linear scale performance</a:t>
            </a:r>
          </a:p>
          <a:p>
            <a:pPr marL="114300" indent="0">
              <a:buNone/>
            </a:pPr>
            <a:r>
              <a:rPr lang="en-US" dirty="0"/>
              <a:t>The ability to add nodes without failures leads to predictable increases </a:t>
            </a:r>
            <a:r>
              <a:rPr lang="en-US" dirty="0" smtClean="0"/>
              <a:t>In performance</a:t>
            </a:r>
            <a:endParaRPr lang="en-US" dirty="0"/>
          </a:p>
          <a:p>
            <a:r>
              <a:rPr lang="en-US" b="1" dirty="0" smtClean="0"/>
              <a:t>Supports </a:t>
            </a:r>
            <a:r>
              <a:rPr lang="en-US" b="1" dirty="0"/>
              <a:t>multiple languages</a:t>
            </a:r>
          </a:p>
          <a:p>
            <a:pPr marL="114300" indent="0">
              <a:buNone/>
            </a:pPr>
            <a:r>
              <a:rPr lang="en-US" dirty="0"/>
              <a:t>Python, C#/.NET, C++, Ruby, Java, Go, and many more…</a:t>
            </a:r>
          </a:p>
          <a:p>
            <a:r>
              <a:rPr lang="en-US" dirty="0" smtClean="0"/>
              <a:t> </a:t>
            </a:r>
            <a:r>
              <a:rPr lang="en-US" b="1" dirty="0"/>
              <a:t>Operational and developmental simplicity</a:t>
            </a:r>
          </a:p>
          <a:p>
            <a:pPr marL="114300" indent="0">
              <a:buNone/>
            </a:pPr>
            <a:r>
              <a:rPr lang="en-US" dirty="0"/>
              <a:t>There are no complex software tiers to be managed, so administration duties </a:t>
            </a:r>
            <a:r>
              <a:rPr lang="en-US" dirty="0" smtClean="0"/>
              <a:t>are greatly </a:t>
            </a:r>
            <a:r>
              <a:rPr lang="en-US" dirty="0"/>
              <a:t>simplified.</a:t>
            </a:r>
          </a:p>
          <a:p>
            <a:pPr marL="114300" indent="0">
              <a:buNone/>
            </a:pPr>
            <a:endParaRPr sz="1800" b="1" dirty="0">
              <a:solidFill>
                <a:srgbClr val="3D85C6"/>
              </a:solidFill>
            </a:endParaRPr>
          </a:p>
        </p:txBody>
      </p:sp>
      <p:sp>
        <p:nvSpPr>
          <p:cNvPr id="384" name="Google Shape;384;p3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 dirty="0"/>
          </a:p>
        </p:txBody>
      </p:sp>
      <p:sp>
        <p:nvSpPr>
          <p:cNvPr id="10" name="Google Shape;609;p38"/>
          <p:cNvSpPr/>
          <p:nvPr/>
        </p:nvSpPr>
        <p:spPr>
          <a:xfrm>
            <a:off x="8045352" y="421311"/>
            <a:ext cx="680084" cy="680126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252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600" dirty="0" smtClean="0">
                <a:solidFill>
                  <a:srgbClr val="FFB600"/>
                </a:solidFill>
              </a:rPr>
              <a:t>Strengths </a:t>
            </a:r>
            <a:r>
              <a:rPr lang="en" sz="3600" dirty="0" smtClean="0"/>
              <a:t>(2)</a:t>
            </a:r>
            <a:endParaRPr sz="3600" dirty="0">
              <a:solidFill>
                <a:srgbClr val="FFB600"/>
              </a:solidFill>
            </a:endParaRPr>
          </a:p>
        </p:txBody>
      </p:sp>
      <p:sp>
        <p:nvSpPr>
          <p:cNvPr id="382" name="Google Shape;382;p37"/>
          <p:cNvSpPr txBox="1">
            <a:spLocks noGrp="1"/>
          </p:cNvSpPr>
          <p:nvPr>
            <p:ph type="body" idx="1"/>
          </p:nvPr>
        </p:nvSpPr>
        <p:spPr>
          <a:xfrm>
            <a:off x="922000" y="1581150"/>
            <a:ext cx="6866100" cy="27442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Ability to deploy across data </a:t>
            </a:r>
            <a:r>
              <a:rPr lang="en-US" b="1" dirty="0" smtClean="0"/>
              <a:t>centers</a:t>
            </a:r>
            <a:endParaRPr lang="en-US" b="1" dirty="0"/>
          </a:p>
          <a:p>
            <a:pPr marL="114300" indent="0">
              <a:buNone/>
            </a:pPr>
            <a:r>
              <a:rPr lang="en-US" dirty="0"/>
              <a:t>Cassandra can be deployed across multiple, geographically dispersed data </a:t>
            </a:r>
            <a:r>
              <a:rPr lang="en-US" dirty="0" smtClean="0"/>
              <a:t>centers</a:t>
            </a:r>
          </a:p>
          <a:p>
            <a:r>
              <a:rPr lang="en-US" b="1" dirty="0"/>
              <a:t>Cloud availability</a:t>
            </a:r>
          </a:p>
          <a:p>
            <a:pPr marL="114300" indent="0">
              <a:buNone/>
            </a:pPr>
            <a:r>
              <a:rPr lang="en-US" dirty="0"/>
              <a:t>Installations in cloud environments</a:t>
            </a:r>
          </a:p>
          <a:p>
            <a:r>
              <a:rPr lang="en-US" dirty="0" smtClean="0"/>
              <a:t> </a:t>
            </a:r>
            <a:r>
              <a:rPr lang="en-US" b="1" dirty="0"/>
              <a:t>Peer to peer architecture</a:t>
            </a:r>
          </a:p>
          <a:p>
            <a:pPr marL="114300" indent="0">
              <a:buNone/>
            </a:pPr>
            <a:r>
              <a:rPr lang="en-US" dirty="0"/>
              <a:t>Cassandra follows a peer-to-peer architecture, instead of master-slave architecture</a:t>
            </a:r>
          </a:p>
          <a:p>
            <a:pPr marL="114300" indent="0">
              <a:buNone/>
            </a:pPr>
            <a:endParaRPr sz="1800" b="1" dirty="0">
              <a:solidFill>
                <a:srgbClr val="3D85C6"/>
              </a:solidFill>
            </a:endParaRPr>
          </a:p>
        </p:txBody>
      </p:sp>
      <p:sp>
        <p:nvSpPr>
          <p:cNvPr id="384" name="Google Shape;384;p3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 dirty="0"/>
          </a:p>
        </p:txBody>
      </p:sp>
      <p:sp>
        <p:nvSpPr>
          <p:cNvPr id="10" name="Google Shape;609;p38"/>
          <p:cNvSpPr/>
          <p:nvPr/>
        </p:nvSpPr>
        <p:spPr>
          <a:xfrm>
            <a:off x="8045352" y="421311"/>
            <a:ext cx="680084" cy="680126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537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600" dirty="0" smtClean="0">
                <a:solidFill>
                  <a:srgbClr val="FFB600"/>
                </a:solidFill>
              </a:rPr>
              <a:t>Strengths </a:t>
            </a:r>
            <a:r>
              <a:rPr lang="en" sz="3600" dirty="0" smtClean="0"/>
              <a:t>(3)</a:t>
            </a:r>
            <a:endParaRPr sz="3600" dirty="0"/>
          </a:p>
        </p:txBody>
      </p:sp>
      <p:sp>
        <p:nvSpPr>
          <p:cNvPr id="382" name="Google Shape;382;p37"/>
          <p:cNvSpPr txBox="1">
            <a:spLocks noGrp="1"/>
          </p:cNvSpPr>
          <p:nvPr>
            <p:ph type="body" idx="1"/>
          </p:nvPr>
        </p:nvSpPr>
        <p:spPr>
          <a:xfrm>
            <a:off x="922000" y="1581150"/>
            <a:ext cx="6866100" cy="27442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 </a:t>
            </a:r>
            <a:r>
              <a:rPr lang="en-US" b="1" dirty="0"/>
              <a:t>Flexible data model</a:t>
            </a:r>
          </a:p>
          <a:p>
            <a:pPr marL="114300" indent="0">
              <a:buNone/>
            </a:pPr>
            <a:r>
              <a:rPr lang="en-US" dirty="0"/>
              <a:t>Supports modern data types with fast writes and reads</a:t>
            </a:r>
          </a:p>
          <a:p>
            <a:r>
              <a:rPr lang="en-US" b="1" dirty="0" smtClean="0"/>
              <a:t>Fault </a:t>
            </a:r>
            <a:r>
              <a:rPr lang="en-US" b="1" dirty="0"/>
              <a:t>tolerance</a:t>
            </a:r>
          </a:p>
          <a:p>
            <a:pPr marL="114300" indent="0">
              <a:buNone/>
            </a:pPr>
            <a:r>
              <a:rPr lang="en-US" dirty="0"/>
              <a:t>Nodes that fail can easily be restored or replaced</a:t>
            </a:r>
          </a:p>
          <a:p>
            <a:r>
              <a:rPr lang="en-US" dirty="0" smtClean="0"/>
              <a:t> </a:t>
            </a:r>
            <a:r>
              <a:rPr lang="en-US" b="1" dirty="0"/>
              <a:t>High Performance</a:t>
            </a:r>
          </a:p>
          <a:p>
            <a:pPr marL="114300" indent="0">
              <a:buNone/>
            </a:pPr>
            <a:r>
              <a:rPr lang="en-US" dirty="0"/>
              <a:t>Cassandra has demonstrated brilliant performance under large sets of data</a:t>
            </a:r>
            <a:endParaRPr lang="en-US" b="1" dirty="0">
              <a:solidFill>
                <a:srgbClr val="3D85C6"/>
              </a:solidFill>
            </a:endParaRPr>
          </a:p>
          <a:p>
            <a:pPr marL="114300" indent="0">
              <a:buNone/>
            </a:pPr>
            <a:endParaRPr sz="1800" b="1" dirty="0">
              <a:solidFill>
                <a:srgbClr val="3D85C6"/>
              </a:solidFill>
            </a:endParaRPr>
          </a:p>
        </p:txBody>
      </p:sp>
      <p:sp>
        <p:nvSpPr>
          <p:cNvPr id="384" name="Google Shape;384;p3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 dirty="0"/>
          </a:p>
        </p:txBody>
      </p:sp>
      <p:sp>
        <p:nvSpPr>
          <p:cNvPr id="10" name="Google Shape;609;p38"/>
          <p:cNvSpPr/>
          <p:nvPr/>
        </p:nvSpPr>
        <p:spPr>
          <a:xfrm>
            <a:off x="8045352" y="421311"/>
            <a:ext cx="680084" cy="680126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899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600" dirty="0" smtClean="0">
                <a:solidFill>
                  <a:srgbClr val="FFB600"/>
                </a:solidFill>
              </a:rPr>
              <a:t>Strengths </a:t>
            </a:r>
            <a:r>
              <a:rPr lang="en" sz="3600" dirty="0" smtClean="0"/>
              <a:t>(4)</a:t>
            </a:r>
            <a:endParaRPr sz="3600" dirty="0">
              <a:solidFill>
                <a:srgbClr val="FFB600"/>
              </a:solidFill>
            </a:endParaRPr>
          </a:p>
        </p:txBody>
      </p:sp>
      <p:sp>
        <p:nvSpPr>
          <p:cNvPr id="382" name="Google Shape;382;p37"/>
          <p:cNvSpPr txBox="1">
            <a:spLocks noGrp="1"/>
          </p:cNvSpPr>
          <p:nvPr>
            <p:ph type="body" idx="1"/>
          </p:nvPr>
        </p:nvSpPr>
        <p:spPr>
          <a:xfrm>
            <a:off x="922000" y="1581150"/>
            <a:ext cx="6866100" cy="27442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Schema-free/Schema-less</a:t>
            </a:r>
          </a:p>
          <a:p>
            <a:pPr marL="114300" indent="0">
              <a:buNone/>
            </a:pPr>
            <a:r>
              <a:rPr lang="en-US" dirty="0"/>
              <a:t>In Cassandra, columns can be created at your will within the rows. Cassandra </a:t>
            </a:r>
            <a:r>
              <a:rPr lang="en-US" dirty="0" smtClean="0"/>
              <a:t>data model </a:t>
            </a:r>
            <a:r>
              <a:rPr lang="en-US" dirty="0"/>
              <a:t>is also famously known as a schema-optional data model</a:t>
            </a:r>
          </a:p>
          <a:p>
            <a:r>
              <a:rPr lang="en-US" b="1" dirty="0" smtClean="0"/>
              <a:t>AP-CAP</a:t>
            </a:r>
            <a:endParaRPr lang="en-US" b="1" dirty="0"/>
          </a:p>
          <a:p>
            <a:pPr marL="114300" indent="0">
              <a:buNone/>
            </a:pPr>
            <a:r>
              <a:rPr lang="en-US" dirty="0"/>
              <a:t>Cassandra is typically classified as an AP system, meaning that availability </a:t>
            </a:r>
            <a:r>
              <a:rPr lang="en-US" dirty="0" smtClean="0"/>
              <a:t>and partition </a:t>
            </a:r>
            <a:r>
              <a:rPr lang="en-US" dirty="0"/>
              <a:t>tolerance are generally considered to be more important than consistency </a:t>
            </a:r>
            <a:r>
              <a:rPr lang="en-US" dirty="0" smtClean="0"/>
              <a:t>in Cassandra</a:t>
            </a:r>
            <a:endParaRPr sz="1800" b="1" dirty="0">
              <a:solidFill>
                <a:srgbClr val="3D85C6"/>
              </a:solidFill>
            </a:endParaRPr>
          </a:p>
        </p:txBody>
      </p:sp>
      <p:sp>
        <p:nvSpPr>
          <p:cNvPr id="384" name="Google Shape;384;p3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 dirty="0"/>
          </a:p>
        </p:txBody>
      </p:sp>
      <p:sp>
        <p:nvSpPr>
          <p:cNvPr id="10" name="Google Shape;609;p38"/>
          <p:cNvSpPr/>
          <p:nvPr/>
        </p:nvSpPr>
        <p:spPr>
          <a:xfrm>
            <a:off x="8045352" y="421311"/>
            <a:ext cx="680084" cy="680126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690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dirty="0" smtClean="0">
                <a:solidFill>
                  <a:srgbClr val="FFB600"/>
                </a:solidFill>
              </a:rPr>
              <a:t>Weaknesses </a:t>
            </a:r>
            <a:r>
              <a:rPr lang="en" sz="3600" dirty="0" smtClean="0"/>
              <a:t>(1)</a:t>
            </a:r>
            <a:endParaRPr sz="3600" dirty="0">
              <a:solidFill>
                <a:srgbClr val="FFB600"/>
              </a:solidFill>
            </a:endParaRPr>
          </a:p>
        </p:txBody>
      </p:sp>
      <p:sp>
        <p:nvSpPr>
          <p:cNvPr id="382" name="Google Shape;382;p37"/>
          <p:cNvSpPr txBox="1">
            <a:spLocks noGrp="1"/>
          </p:cNvSpPr>
          <p:nvPr>
            <p:ph type="body" idx="1"/>
          </p:nvPr>
        </p:nvSpPr>
        <p:spPr>
          <a:xfrm>
            <a:off x="922000" y="1581150"/>
            <a:ext cx="6866100" cy="27442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b="1" dirty="0"/>
              <a:t>Use Cases where is better to avoid using Cassandra</a:t>
            </a:r>
          </a:p>
          <a:p>
            <a:r>
              <a:rPr lang="en-US" dirty="0" smtClean="0"/>
              <a:t>If </a:t>
            </a:r>
            <a:r>
              <a:rPr lang="en-US" dirty="0"/>
              <a:t>there are too many joins required to retrieve the data</a:t>
            </a:r>
          </a:p>
          <a:p>
            <a:r>
              <a:rPr lang="en-US" dirty="0" smtClean="0"/>
              <a:t> </a:t>
            </a:r>
            <a:r>
              <a:rPr lang="en-US" dirty="0"/>
              <a:t>To store configuration data</a:t>
            </a:r>
          </a:p>
          <a:p>
            <a:r>
              <a:rPr lang="en-US" dirty="0" smtClean="0"/>
              <a:t> </a:t>
            </a:r>
            <a:r>
              <a:rPr lang="en-US" dirty="0"/>
              <a:t>During compaction, things slow down and throughput degrades</a:t>
            </a:r>
          </a:p>
          <a:p>
            <a:r>
              <a:rPr lang="en-US" dirty="0" smtClean="0"/>
              <a:t> </a:t>
            </a:r>
            <a:r>
              <a:rPr lang="en-US" dirty="0"/>
              <a:t>Basic things like aggregation operators are not supported</a:t>
            </a:r>
          </a:p>
          <a:p>
            <a:r>
              <a:rPr lang="en-US" dirty="0" smtClean="0"/>
              <a:t>Range </a:t>
            </a:r>
            <a:r>
              <a:rPr lang="en-US" dirty="0"/>
              <a:t>queries on partition key are not </a:t>
            </a:r>
            <a:r>
              <a:rPr lang="en-US" dirty="0" smtClean="0"/>
              <a:t>supported</a:t>
            </a:r>
            <a:endParaRPr lang="en-US" dirty="0"/>
          </a:p>
        </p:txBody>
      </p:sp>
      <p:sp>
        <p:nvSpPr>
          <p:cNvPr id="384" name="Google Shape;384;p3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 dirty="0"/>
          </a:p>
        </p:txBody>
      </p:sp>
      <p:sp>
        <p:nvSpPr>
          <p:cNvPr id="10" name="Google Shape;611;p38"/>
          <p:cNvSpPr/>
          <p:nvPr/>
        </p:nvSpPr>
        <p:spPr>
          <a:xfrm>
            <a:off x="8045034" y="397116"/>
            <a:ext cx="662548" cy="662507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84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dirty="0" smtClean="0">
                <a:solidFill>
                  <a:srgbClr val="FFB600"/>
                </a:solidFill>
              </a:rPr>
              <a:t>Weaknesses </a:t>
            </a:r>
            <a:r>
              <a:rPr lang="en" sz="3600" dirty="0" smtClean="0"/>
              <a:t>(2)</a:t>
            </a:r>
            <a:endParaRPr sz="3600" dirty="0"/>
          </a:p>
        </p:txBody>
      </p:sp>
      <p:sp>
        <p:nvSpPr>
          <p:cNvPr id="382" name="Google Shape;382;p37"/>
          <p:cNvSpPr txBox="1">
            <a:spLocks noGrp="1"/>
          </p:cNvSpPr>
          <p:nvPr>
            <p:ph type="body" idx="1"/>
          </p:nvPr>
        </p:nvSpPr>
        <p:spPr>
          <a:xfrm>
            <a:off x="922000" y="1581150"/>
            <a:ext cx="6866100" cy="27442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b="1" dirty="0"/>
              <a:t>Use Cases where is better to avoid using </a:t>
            </a:r>
            <a:r>
              <a:rPr lang="en-US" b="1" dirty="0" smtClean="0"/>
              <a:t>Cassandra</a:t>
            </a:r>
            <a:r>
              <a:rPr lang="en-US" dirty="0" smtClean="0"/>
              <a:t> </a:t>
            </a:r>
          </a:p>
          <a:p>
            <a:r>
              <a:rPr lang="en-US" dirty="0" smtClean="0"/>
              <a:t>If </a:t>
            </a:r>
            <a:r>
              <a:rPr lang="en-US" dirty="0"/>
              <a:t>there are transactional data which require 100% consistency</a:t>
            </a:r>
          </a:p>
          <a:p>
            <a:r>
              <a:rPr lang="en-US" dirty="0" smtClean="0"/>
              <a:t>Cassandra </a:t>
            </a:r>
            <a:r>
              <a:rPr lang="en-US" dirty="0"/>
              <a:t>can update and delete data but it is not designed to do so</a:t>
            </a:r>
            <a:endParaRPr lang="en-US" b="1" dirty="0">
              <a:solidFill>
                <a:srgbClr val="3D85C6"/>
              </a:solidFill>
            </a:endParaRPr>
          </a:p>
          <a:p>
            <a:pPr marL="114300" indent="0">
              <a:buNone/>
            </a:pPr>
            <a:endParaRPr sz="1800" b="1" dirty="0">
              <a:solidFill>
                <a:srgbClr val="3D85C6"/>
              </a:solidFill>
            </a:endParaRPr>
          </a:p>
        </p:txBody>
      </p:sp>
      <p:sp>
        <p:nvSpPr>
          <p:cNvPr id="384" name="Google Shape;384;p3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 dirty="0"/>
          </a:p>
        </p:txBody>
      </p:sp>
      <p:sp>
        <p:nvSpPr>
          <p:cNvPr id="10" name="Google Shape;611;p38"/>
          <p:cNvSpPr/>
          <p:nvPr/>
        </p:nvSpPr>
        <p:spPr>
          <a:xfrm>
            <a:off x="8045034" y="397116"/>
            <a:ext cx="662548" cy="662507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054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 dirty="0"/>
          </a:p>
        </p:txBody>
      </p:sp>
      <p:sp>
        <p:nvSpPr>
          <p:cNvPr id="364" name="Google Shape;364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352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FFB600"/>
                </a:solidFill>
              </a:rPr>
              <a:t>Thanks!</a:t>
            </a:r>
            <a:endParaRPr sz="9600" dirty="0">
              <a:solidFill>
                <a:srgbClr val="FFB600"/>
              </a:solidFill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</a:t>
            </a:r>
            <a:r>
              <a:rPr lang="en" sz="3600" b="1" dirty="0" smtClean="0"/>
              <a:t>?</a:t>
            </a:r>
            <a:endParaRPr sz="3600" b="1" dirty="0"/>
          </a:p>
        </p:txBody>
      </p:sp>
      <p:sp>
        <p:nvSpPr>
          <p:cNvPr id="366" name="Google Shape;366;p35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757200" y="1660561"/>
            <a:ext cx="5629800" cy="1822378"/>
          </a:xfrm>
        </p:spPr>
        <p:txBody>
          <a:bodyPr/>
          <a:lstStyle/>
          <a:p>
            <a:pPr marL="38100" indent="0">
              <a:buNone/>
            </a:pPr>
            <a:r>
              <a:rPr lang="en-US" dirty="0" smtClean="0"/>
              <a:t>I don’t always use Cassandra,</a:t>
            </a:r>
          </a:p>
          <a:p>
            <a:pPr marL="38100" indent="0">
              <a:buNone/>
            </a:pPr>
            <a:r>
              <a:rPr lang="en-US" dirty="0" smtClean="0"/>
              <a:t>But when I do, I denormalize</a:t>
            </a:r>
          </a:p>
          <a:p>
            <a:pPr marL="38100" indent="0">
              <a:buNone/>
            </a:pPr>
            <a:r>
              <a:rPr lang="en-US" dirty="0" smtClean="0"/>
              <a:t>-Meme.</a:t>
            </a:r>
            <a:endParaRPr lang="en-US" dirty="0"/>
          </a:p>
        </p:txBody>
      </p:sp>
      <p:sp>
        <p:nvSpPr>
          <p:cNvPr id="4" name="AutoShape 2" descr="data:image/png;base64,iVBORw0KGgoAAAANSUhEUgAAAfQAAAFMCAYAAAA9T06SAAAgAElEQVR4Xsy9B3hc1dE+/u5qV5Ily7Jluffeezc2vZcESAjJF9Ih4QskgENCL6GlYyAJEEoIhGIIvZcEF9x7b7j33m311f95Z87ce3atXUmG/L7/Po+ttnvvuafMO+WdmcjkTx6rBoBEIiH/qqqBqqqq4OdoVhzV1dXyM1/RKP9F5Xu+qqsjiET4L0u+ojoi762sBCorK1GdyJLPV7mfKysTcv2qKnfNRJV8jteUf7EsxGIxRGJ6Xf4sn0eVu59+rpLXSFQixvtVV8o1+T5+hp+Px+PIyspCVlZEPidjk/FHg/tFItXIyokikaiUf/qcOhc2vlhWjvyuqjKCinJ9ropy3k+fM1oVRXV1QsaZmxtDdnY2YvEIsrNjiGdnAVmQ3+Xm5iInJwecT36uoqJK5qcqEUFZWRlKjpWhrKwC5eWVKCstR1lJpfyez8XniGfFEItHg2fKytL5qo7os9n88ZlkPWRtquX5ZV4SOm+cSf6skxlFNBFBogqoSFS49edcJFBeVYmq6gQqKxKoQAIJPi+qUe3WuRoxuVakOgFEEm4PRBCLuDFGdJ754vizs2I698HO4biBSBb3EveWXkP3VDX/c+9M6M+Jav1qz+feW8EFcZ/R9dPn5Jrpdbg++ln9p/Ohc8D9XolIlO+L6TxG4u5Z4rpfIrFw/wTPyTnW8VVXZ3lPpPfUfzrPXD99n/4saxDcH4i69Un9G99v+9a/nv1O1p7jlmUMn8+fC37P+/O9PBP2j+sha1GdQFZ1JbKiEWRlxWSduCj+/JWV636oSKhMCM57lq5vg4YN5HOp149lZcs9eA5VPuh+tRefKYpqoKIC0Qj3lduS3I9OFvE9FW49qyp59ipRmajWr5WVOqYqrmI1t0XSfFEmyPm0beRkQCxKmaDj1TOTfH5MPuiY9Vz5c6qyS/9Vc99GypFIVCErUh3Ixki0Sq6fk5Mtz8bzz3vqPg73OJ8hC+55q3RfUq6Ul5fjWGmFnH9+L793+4fD0bmOIpaVhdx4DHFvbSNOvtn4IzGVywno+onM4fh5bhFFoox7xM5Myhn05GWwZyLh+RH5YuNPRHRNynV9yisNQ5zsjdp8qjyIx2OIxiLIzokAMSDu1oXySuR3tttT7nOBjHPyTmUGEI/l6rmq1vvZ702eZBmO2P1li+tY5CxF9XybTAxkI3w5obLSPqP4wPvxWeKIGvbJ9Ww/KdbImZK9R1mcBY6HZ4LPmBWNI1rFcYQyCin3NVzjPjdc9uWZ207B+CMG6CZQeGDsQPFrViw7EEIi4NyA7cEdzgugy+YXQNdNwoVNVBEwEwLoHBCBzAd0CpXg8MT0sPEfAd0AXjZ0CqDrNSrlwNrhlQPshFdNgO4fUj241YjEVdjWCOhVPKQxEWIE9MqKalTwXzkFigJ/dbkK02gsitzcbOTkxBHPjsrX7BxuWt2cqYBuis2xknJUVFSgrLRC5sYAvdQBvM55FCKIZE70QBigExB9MDcBpNtV54Pj8wHdNrAIQbc+lRSiVIycMKWwrHRCvJJrSUWHVxRNgYqEXjcaIfAQ4DifQCyiY4tFCZDcyBxfBNnc+FkRRERy88Y8VAR0E/F6QIPD5QA3OGAJlcw8MHpA9Amp2PkCV2RmAAh6KOXvniD1ATURqXCKKMfPwVDp4E3sAIcHWfePKgKh8uGrKOH4DZBNEabw9w+ijdkULh/EQqGSPCeiQDlhZF8rKegjyUpCqnDyAT04X6K8VCNGoSyArueu2gkUA/WKKgVGWX+njMizRwkU1bKveVZzYjmIxqOIR+MgiFBAIyuK7KxsVEciyCIQ8CtBhOeOChfnpKJUZpzbQuYnDaBXOrnhAzplQHllQgCdCp/tCxXwqqATcOwlyn4AHKrsh2cn+XvfAJCT5PZUKMx5V/4rE0Dn+VLwqBYFkQp9dnZcwJbfm2A3QLfr8HOidyaSAf1oSbkAOv/Je52ClwroDbJzEMsKQYKHyldKuAay1yJ8BsotglFFAOhVpaERw/vYc4f7U+W6P0/BGeU5dOM3ee8DuoKRA88AmBXYYpT1BPTcLJHB3C+hUqgKKP/O9TI5xrFxr+o6c731bFI3IaCb4qvP4AA/WxUa2bJ8DgfotidoYPmv8Ozob+38UubZyxR1PrPgngfo1CxNUbRzZ3JDnjvuno1KdSSGrESqQhHKEP9+org6RSJZfoXKiMzLlH8/LifB3kTNzRZCANI0S3d1mUABWAf8FQbITuvngXWAzutUVui1zUIPLNMqBcKkg0ONJhYKFwX0FE3JTbJsyipnVTttXAAmsEbMmlXECDdlaKWLZSYWklkfasGpAqIeC9GeEllIUAOtoEFRhfIygq9aXwR0UXyyFMRzGmQjO4cAno2c3LgCejwu1jn/UaPjOAmW/PyRo6VOs1Vlh4BeWlKGkqOlcpjj8RyZI55L1VIdwDvlhxsk0F6jUVEOuJkry8pRleC8V6CCoCcCzwkPATkFVe57tQASKuDjcRGGkawsEOSpSVclaMFXo6y0CpWRKiTKEign2FPIRipk/nKiHCeQ5SyG3JxcOTw52Q1UK6Wgj1AhIgAnUFFWKT+XV1YgwRu4F3eWjM0J6AQVPrHyOb/Z8qy0eOzA8n4qsZItKV079X7o/lbLh/OrGK/joMchO5uf5deYXCc7O1fWnVLQBFJ5eancu6KyXMddXiHjUoWWHhEnuALLPfQwVFZS2EdRWV6FrHgUBKesmD6znSdTqOUc+l4UeU+SzEEUccRzOOYYInH9I6eEny0v59cyVJXzCctRXUlLvlIBm2AWdeeUihbXPEpgpyciClp3Zi1w3sXCiEdRVkYhXA1OZVY2vUsJAWQKL1r2VNRyuN+zcxHP5s9ZYj1WVkYQ5ZgSlciiJsY9XK3nkoKQ857gfIq1CLlPIlGO0lJakSof1ONSjcpqeolokVM+VaKSigYV7Wg1ookY4s4SArcGn0KcPJ6His4dB3a0gmMxehD5jAC9PCJ0bSX5PZ/J7TeeX7OOOHZTbOhR4wYoLTmCRHWZeAsQrRClMycrirh467IRj2cjluUEN436CAGYA8ySZ4rHIygrpeyKyPk4dqwUJQLm5aiqrArmmQ+Vk5WNRJTnmfNcgWh1NrIi3Ff0SKqs4T6OxHhectzeyJbTLgp7ZTWq6I2jLEhEUFWmlqY9k7/TOH+8Xk2AHrzPrRPXi7KHgM6vtNAV8EJA1/2uMlqtVSCnAZUd9eSYVU5Fix5JA1+Rf84yNwvYB7tkRdlkiX41+WiATpnvW+g0WEUOemdR5IUzAMxCls3rXqbcqfdNDYBAEQoAPfSmyvid50EUFTNa+fsEDZ/w2sFzufubfLA1snUyxYPnwn9Fpn76ROCUMsGuB8khvwPw1IU2F1xVubkGTVNxLnK6cejKraDmRJe1LjQPkbp9DAiznC4VuihEM3MuMQoZX8AFiodY6AQvFYCmSYkW7lxSvpvINpEBomix4o9T69+eV569SsFaf0cNkIKdgpju9oSAAv8lKNicAsANI272nJhY5rm5BPA4onF1jxEkCERmQRNAed3S8nJ1UZXRxU43WwVKS0tReqwUFeVV8jk5BIELUC100XCdxqdeEwpQgk0EZSXlOHToIA4c2I8jR4/JtaqoQDAEovAm/6v1EpEZ5DzHYnHkNshGXl4D5DdqiAb52YjHclBVXQ1aDFRkjhw7JgLn6JFjApCVsgZVcsm4fD4HeQ3y0KhRQ+Q2yBPFhlZcXk6uPmd5OUpLynH06GEcOnQEpaVlKCsvlblU56kbnSkdElOACFeua4MGOcjPz0NegwZokJeNvIb5Hsg77wGqxOPBF+935MgxHDlyFKUlpTK3CuoOUMW6iSI/ryFyGuSgoGEjAafsuII614zX4N49cuQwjh49hqPHjuDY0RL1QFVWCZhLbIWj99A3K65AH4tnIZ4dR1Y0JmtQUVEuXh5+jD/zY07dkrWwsclKUel15z0qgExPUA7y8hugsDAfDQvyEOM+I7jRY1FWidKyYzh88CgOHjqCSoZwKojuOjbZf3SXO0VBIFyEZSiyRPhHspAj1mUOYuIy1hBaRWU1SstK5bqVqEI8GhOw4ro0aJiHhnn5yMnLAeVCSWkpykrKUF5RIVZUZSVd0VnIaZCLBrm5aNiwAXKoREWqcexoGY4ePoIjR0sk/FTBw+a8QhwPFUhnKSDhJoRzkc25KMhDbk4eshtkIYZcZOXQMlfLjntG5rCae0FlT6JK14BryP1ApU9CNyYcZZ4Iju4c8x4Nct08qLtYlcIKlJUcxcGDh3H48BF91vIyiBIahYaZ6K2Ic1wcjwIH90MsTsEel+fPzs4S719ZGRX6Mhw9WobSshJRZKoT1WjAM9kwDzm5OXItyj3KhqPcg5RD4v6n/IkjNzcPBQU5aNS4MZo0aSjrRzkXz84VC13lbmUQpqgsN1mnXp5UC91CJmb129cAeCo1DCNhkAqVjRUVdLmrYRi831nogStcwj4R5OQRzDVUKa5oCyuKZ8+5x6m0icLsxue+pnqi9OdkQFcZT2xxoWEf0KlcBiGhUGuW67hQnYSNXajOVyIMH6j0+3NmFrqBNoFc5bUqLWGoR5XnOJVyF56U66R4AuzepvCHgK5eCOJwEqBPn/JUEqCbD19jLKHmVmVBLrHALYZAS1BjmPZgBBZTCAjiBHADdAVzB+hmAWdpHFg1JAMr02LCWLAtngo5c9urNmzxSdPAbQLFEnALGE6wWShh3I4uMw3bhrFIjl21InOHRZ1Skgjc43wWupZVU6vWuJa4VKKI52TLAdP4WQRRaulOOws0PcYIGYYod5a5AxsCSJVzMTLOIs+VZJ1TSXDuGwpjbvhIDBWVFAZHsWf3PmzbtgNbd+zA3j37xeIvryhz7mdzecs211g7v8uKIDseQ8OGDdG0aSFatm6BoqIiNC4qwLFj5ThaWoI9e/Zhz54DOLT/IA4fOoqyslIRjCIIEBGLhEoMr1HYpBDFxUVo3qwpChs3QqNGjQQUCebbt+/Azu27sGvXbhw6TKAtEcvLgMw2pCga7tlpWRIU8/Py0KgwH02aFKJZcRGKmzdHYWGBKBJiYSMKWtNlpZU4cOAA9u07gJ279uDA/oM4eOAwSkpLRDGhEJRru1BJw/x8NGpSgKZNm6K4qAiNGhegYcOC4LAePXJUxrx563bs3rkHx44dQ2kp46cuxu8EjgK6bmh6PDgn3Hs5BEZa6VXKkWCogPNBoa36lSoz3n9JB1XOR1Rdqw3yclHUpBAt2zRHq1bNUNysMQry8+UcHdx3BNu278SObTuxY8deHBZFhtaj7nEdmPoUeDMH7e4AhreMitWUjfy8HOQ3zBPFksB39FiJWI5lpXpNvrguDRrkonGTQjQpLERuXo68h0Anc15SJp4iuXVWliiM3BMtmjdFYWEjRmGxb99h2Q/79x8SpYngTzDTmRGTSc+oU0F5HVqgBYUNUdysCMXNmqFRk3w0zC8QhSxKwUiPUywWxKFFuTtwBPv27cf+fQdx8OAhUfa4/whCVHotFMT9lh2PIzevARrm56Fx40ZoWFgg896gQZ6sa8nRMhw6sg+7du7Ezl275dqlZVT+KlVJEhBRZVtdxfqPey4nno0GeTlomN9AzgwNHwL0sWMlOOq8dvxwdjxL5r9pcRM0adJYFO6S0jKZ17279+HoEY6dXjI+q65DUdNGaNmqJVq3boamzZqgoCAPOTkNkgDdNkJlue5BP5xiAKUeDnNZG1cq/CrLInKSHk31vomVXkElUg0ik8kWWjNQ1usCOXlq8FBhN66BhBY5TxZeSwV072QIjyHpZedRfx+GqULPrIINBXtUlDQGgnyr3QfRMG4dhu/88EsIXsbLsZCoGlxcW+NsCL/KYYCFDGLk7jAQFXAfFD/tn66L3tsPy4nCQVM0ONTuCM/47Gk5Nf4i2iESi92RzRhDU1DV2GlAnKtw8btgXtXlrkF8AjoPZiSIqYexdXWjcecbWNviC1iZhS6HOEULoStZLOhKVGc5y85pl2aJc5MEWiXDec7NEW5QExbm2tMFDj0Azksh1jmfJyrPQAtdN64qFQR01eLodufCSHgRWV7snNohf0m3q8RbuFFp2UMPgQp3gjqtdSOB6QJZXIuxJHN9mYUu2qxY1wp8BBmC+Zq167D683XYsmU7Dhw8iHLnfg+s0lSocNY/r0uB0LSoMdp3aIOOHdugoLAAx0pLsY0AsX0P9uzej8OHDqOsVEMFdOvLBLn4lpCBcnNQ0KgAxcVN0bp1c7Ru2wrFxcXIjkexd89BrF23HhvXb8LOnXtEoFZWqgXnW6Z66BzwBAoNLeYQPFq2aC7jbNehDZo1aywCnofmyJFD2LVrPzZv2o4tm7di+85dOChAUSKuclUeQs1dD162CL4mRU3QslUztG3bGq3btkDjxoWorCrHzh37sHLFGqxfuwm7d+0VwUurzkAndUoFvESgU8FTZSSWFZX1La+gK5WcBXppAn068JzUdC2dD4ZeosjOiaNx4wK0a9cKPXp3RteuHdC4MA+RSDa2bduOFcvWYc2ajbJeBPTKCsbBA9+Hd3nTpJ0w8P9CT1c8hpxsWocNBNwqKqtwjB6f0rIkwKXLlOtSUJAvoE7ru7SsTECT6ysKqgurcE44F40KCtCyZTGKmjYRDsCenVS8duPwoSMCCDW5gMPhUdhTuYkhv2E+WrRsjg6d2qJdxzZo1qKZKHa52Q3k7VxbKiIcx55de7Fz6w5s3bYDe/bsxaGD9BDRE8b7mcKjKoOEIhypjx4RKnhFTYvQpnULNG9ejPz8fJSVl2Hr1u2yl7dv340jR47I/qoWIexGqw6mpB+onFM+5OZki7eJ45Xw25ESlJTwXKnHUV21WcjPz0VRURM0b9UUDfNzBfB37tiLfXv3i4JFtzzvx/FyHRoVFqBN65bo3qMDOnftqApfQUGS3DYgkjCGR0L0gc3HBcMH/+/iDq50rntzuVeQGFeFcgmNqNy20KnKY5VVKisjiOVwHRl+iQdEZpHhZp0HJF8L7frnBUKM9scmirHPvwmIrCEZTt7vAF1IsI7gad7TmgDd9+AauAoOEhjl5IaKhYV9+Yx5ebmOBKjPZ4Auc0GxmaDqwrlQkqZcKwnQw5/lTDiuRWDgBqRi93y00P0JUWtZtQK+xEXFGJYDdPs9AVtu7Czt8IEtBk3QJWBR6Cmgyz/niuH7Ceh0AvvWt05GFNlOkxHCDON5vpRzgE6GcjXjSS5uqQpBaOWbhicbJHDjh8qLTp7H2nRxC7PM6XpXBUaZ4Dxo4mGoUE8DJ5gkMCHoOQKazqUj58UpfNXlJYuWRRxXMpFcly5XHiiL2wdufnMxMaZWEZDi/FiWHIgsIBbVueHfDh46io3rN2Dh4mW4+prrcc4558gmqu+Llu3o0cPQvmNrNGpUgN1792P7lp3Ys2c/brn5Vpx99tlo37498vLygutzDTnWkpISrF+/Hu+++y4efni8WBbtO7RFp07tkdcwF3v37sfqlevw7DMvokePHnUaGufZ2L4Umtu2bcOrr76KZ/7xFNq1a43u3Tuhe/fOIvQIJHv37BVAW7duE3Zs34XTTjsLV111Fbp164bGjRsL6Nue57U55l27duGzzz7DH//4Bxw9dhDt2rdBt+4d0KZNCwHRjRu3YMmiz/Hmmx+gVatWdRq3/yaOf968eRgyZIjjANT7Ekkf4Fx/9MlHeOqphzBkSB+0b9cK5ZXlWLViPebNW47HH3uuzvNb20j27duHLl06YtGipbLu6V7cyzNmTMc3v/l1TJjwKkaNGh2SwWr40IoVK/CNb1wsf3nllTfRq1ev2oZy3N+5fgsWLMANv7gWPft0RceOHVDQOM+FTIBERaW4w3ds24UNG7dg3ZoN2LF9J2666VacddZZspYEO3Mt2w14XSoChw8fxubNm/H666/j6aefQAunRBY3b4rqqoTssV/98rYTPmuc265dO2PixMkYMGBAjc/Ptf74448x7safo2HDfPFgvPn6u+jZs2fa93/00Ud45C9/QP/+PdG5c3sBeR+IlBtCMFY5lmqhW+w2yZ1saolP6iAOeAYb5b243h2gCw/LcTECg0di6EpQI0eDHswcKrxB5oG620XeBVktLkyYwlEhNgSZPV6WjBmB9N6aEqLPEoYVlOAbgmkqoPuWOLHAwrq+tUwyng/C/N4scn5luNF+Fp6Ay74KLPIqPqtlXHgcFuf5M5wNXe0hwIu/yikjthEi0yY/GQI6019StogCcRUqxKrhDDgtwmkKjM2pC97cNmSEO/CuUve0Es0UvIxsZoBeQbKLR4Iy7SYnFleCnLGpRXHWWJhNKGNJJPyQNSsu/4ABHsbg+TgBM9wx5y3lKEgXCLQeVWKU1a6pTxJCkA2rz6hgTiVHrWcf0LlwtrimmASkLUcIqQ5iSRYfimkQM2DSOmals9w4Z+JdcGk/tjmNA5CjmUYCpvsPHMa6teswa+4CXPuzcfja174WEGPqIyn37NmDvn17omXL5hJC2L17P3581U/xgx/8QARgTYc89fqcm+3bt+Nvf/sbnnv+GXTs2BYtWjbFkUPH8PnnG/DyhNcwaNCg+gwr6b2cl6VLl+Kqq65ELJ5A7949xP1cVl6ODes3Y/WqdYhGs/HQQ49g+PDhcrBqe3FfUWGgMPz5ddegU8c26N6ro1iBW7fswtLFq/DJx5PQsWPH2i513N9pCU6bNg0nnXRSncZS2w0INq+99hqeeHI8xowZKNbY0SOlWLx4NaZPX4R/PDPhC82vf/+dO3eifft2WLp0mShF6V5ck48++hCXX/4NvPzyKzjnnHMzAjoVnIsvvkAs4jfffFeUnfq+eM+pU6fi5zf8FP0H90bfvt3RpEiVNp7jEoZKduzB6lUbsHzZSowaMRa//OUv0alTp8Aiqss9uZ+pqP72t7/F9BlT0LZtKyGQbt68Db+68RZcdtllJ3TWqEhybidOnIRRo0bVOBTuyyVLluDMM0+Tvci99N67H2Lw4ME1vt/2xviHfo+hQ/uha7fOaFKkSkvAjbJP0t3uSMX8VToL3Te6AvAgL8AZduZ5pdFDC50kWiFFMzWPcWTHJTLLXGQaswKylFBMD5B5US3FS746q17HRkPHf2n6qA/YpogY74peXP+5kgmmETCU7AOqfd4nCmpIwUjSIf6IQessc7OqeS8DcGPtG6ZZOnXgdkcUsQhj6C6zSwanXuKAeEcPiLPYFdSTWe2Cfe4l8zBj2t+r9QKO6clfRnWY+nvHRXEAJ9mjAtDKRI44MBSAljxEXURj/5LsZbFzToqxyPk7xo+rY1EkJF0lZP3ygTVvmQqIY3G7OKNlMqvbhOOsUFKc8LIs59bS31wsM8viJ+Hi2wYV0HYxFFVW1BpXy90BrfMumFVuDEidR/VI+G4S/pbAzRHxEMnfnOcjJOcpOYnWOQE92IiOcS/uGC9FSWPoOhehR4WsV00XowW4Z+8+rFi+CrPnLMLPrh+Hb3/72yckZCjAe/ToikaFjVBRXoE//OFBXHrppWKR1/d16NAhvPLKy7j/N/eibZsWohRt3rwFr736tgDtF3lx3hcuXIivfvUCdO3aCe07tpKww7o1mzB48CjceuttAr51UUD8cXD/zp07F5d+7Svo1KUtWrVuigP7joj1O3HiVHTt2rXew6YXYPLkSTjllFPRoIG6g7/Ii0L7hRdewN/+Nh6nnDIYffp2llj1rFnLMG3qQjz//L++8Pza+KiYEXQWL16S0YrmvL3zzjv41re+iZdemoCLLrpIrK50r5kzZ+LCC8+X/fvOO+9j5MiR9Z4S3vPTTz/Fz677Xwwb3h99+vZAq9bN5dzRWiTRbs3nm7BgwTKUHqvCCy+8iM6dO9d7T8iZrq4Gz8bdd9+FqVMnobBxAXbt3o+bb7oFV3z7Oyd01ji3HTq0xyef/BunnHJK2ucn8F9zzU8xafJECaG8//6HaRUA2xsPPfQHDBs2EL36dJXQhmaH+JCYEFKnb52bjDFQSXUD2zyY/CQg8fPGjSKgqwGoQERDQzynQuLVMIkR39TQYvjBUrnC1EEaMMQh3T8JJfBKakVy1ge9uVYHw4Db/1pRYVkuyZ5gkwnqMQ3DmcHvkzzUIaDbcweh2aB+iWJAGPJ1PDBnfaeCvCo2DJm6VNmgloielyCkbZ7wANSTTW6mrfovB+iu2IhXIMQA3Qd1KS7irG0jUkQcJ84A3QBcyT5MozI3tSvGELiXlRBWFVGSnUwU789HZH6iK0SSHYvL761AhACaK4pA7ayyWklZ+s8BelCAxeLoOtFCHhM/vMVZmJIWeh2EECh5sMZut4k1pSbcFCFIhC57c8lwgnlZ2cgRLcCiRAVbcI0haaCI2kYI0gHBz62bAXig2Lg4grn245LbrQeHgL586SpMnz0PP79uHL773e+ekDW4Y8cOcQMyrnzDDTfiZz/7GQoLC+stbO0DBw8exMMPP4zn/vl35OblYveuPXjjtbcxevToE76mfZDC6+2338Sdd92Gli2KJbZdXR3Hiy9OQJcuXU5IcMv6OWXh0ksvRLsOLVFeUYUN67bgsykz0L1793qPm4BO4Dn99NO/FECnlfb888/jiSfG47TTB2PAgJ44dOgwZs1cjs8+WyCAfiIAWdODMcRBQF+0aDH69OmT9tkJrm+88Qa+/e3/EeC85JJLMgI6PRYXXXS+KL7vvPOBeC/q++I9//3vf+PnBPQR/dF/YG+0bqOATlm0a8ceLFq4EgvmLcXvf/+guNlPJAxl4+K+mDFjBi677FIUFRVK3Pvmm2/D97///RM6a5xbAvrHH3+C0047Le3jK0g/j+uvv06MqQ8++BBjx46t8f3cG8899xweeviPGD5yIPr27SF8Fg01hYWQRGa6OgP8XkOWYRzX3OU+iPuWqABYtcrvwANbpZYsU175ItCLZS2AHpKGQ3TQX5MAACAASURBVL5RmNKldQF8Qy6U16xjoARDY7trFgOxoqZX6FEI+TJJwOdMdVroVhTNlBl9n8+nCj3LPqDLc6cUjLI5tGvFY5rZ5MfVQ2JclhTiMiVL36dZGYG73wP04y30AFmcohNBZOb0p6sDCzMoXFEtgCSLJxZ4RHKRmbplZDdxQVcyB9SsWHX7GtNRUy5SY+deEQPGpJnz7iqAKaAz1sx4t2psMgmusICvdUXFf6AEC6ZqWdEOWQaJz5jLneQ0r6iAI1qYpif3rNJ0Et2oap0rqU9/FpJa4JIP4+9CdPNyF4Wa50gL/sbRFBuXEsJYusTzXdUsybNn2k5EWOZ6cFwaoCteErjYhajjFzlxBRfc+zj3e/fuw+LFyzFz1jxcd/0vTljIENA7d+4kh2fBgoUnBGD+HHBuV65ciZNPOQn5Bfk4cvAI3nrr3RMS4DUd3uXLl+P0008Rdv6xY2V45JFHce65534hwc370NonaD708G/lWtu27cbUz2acUGz6v2WhP/X0Qzj9jKHo17crSkqOYfq0ZZjy2QI89+wrX5qFroDeHosWLaoV0BkG+M53rsA///m8hHwyWeh0lRPQuT/effcDjBkzpr54Lt5AKkrX3fBTjBw1AP369xJ2N9fr8OGj2Lp5F+bMXoz585fiww8+Qe/evet9j9QP7N+/H/fddx9ef/1fkpJ3+213SjiqLmGd1GuZ96M2QOcczZ49G6eeqlb8hx9+lNaiJ6D/4x//EEAfMXIg+g/ohWbNmokHwQA9ADwhAx5vqNjvQos1ucphAGyONG0FgQJGtsNZKSQpjk9a4pTLKp+VA6TgLJa7cKZCQFdwIyRQ0TC2vHlsteCX5D84OewrHfa94UEI7n5IQUl2Tu84zvvpp48lh5RDErUBb2hQ+vOoipHxdWjYmfVu1rmvQFmRHL4nCdAddy3AaAt1u42k8Bt6tyMzpj2lgO6KWWhMIkR+zcPOSgJ0FsqwWDKdBhy6pqhpfra4XSodizyRXCkuSJA3zSPqXO6OFsqHtAfWymJJ8Jh0HuS+kgdtcQVHwJBNo4xzbhKzzK24gE2ALHRCQwgyiY6ZrwSIMAfdAN8AXEE2OTMg8GgEE64Laon/qgFXC6PSYvqslsACLgR59SCEi6NkkJDAkSWxFj/nUa9PljsVFIY69u7bg0WLl2PW7Pm4/gsAOt17HTu2x69/fS+uueaaE3K1pwoukov+8pe/4OFH/iS59u++8/6XBugc72mnnYrDh/dLjvz06bO+sBJie2rhooW48IJzkN+wAfbuO4jpU2edEKD/t2Lof3/2IZx+2hD06tkRx0pKMHfuKkyZvABPP/USBg48cY6Cv350M7dt21bCG7VZ6P+vAd1i6L+86WcYOmIA+vfrhqbFjcHSs+RDrF6xCTNnLMDixSuwcOGSjITGLVu24OqrrxbF4tprr5X0y5peDG+9/vprGDfuBrHQ7rrznhMGdM5tu3Zt8dFHH2e00DmOrVu3ipt9x47tGd+fDOiDxHvTrHlzrernLHQDOXo7fUD3wdAHQnuPH16UufHDjR7YmCFD4BXOkmQNhC52k88C6Cw8JaWHUwCd8pFhXScHadtZOltQatzLkvLHnk5rC8OYCixBJbsU/gA9xfYyD4Q9u1nPBrz2vmTvhWJSUPrYpaaZUWaeEM5DsBYuhq7T6pMVw7S1QJESFzAVmmRWQWTaZ08IoFtpVU2B8mpDS165grpUS0topSuJJ7MYSILVoHQAZqGnArpa+kz7cjXcndtfXDbRLCEm+A9lAMyHltKeyagevleMetYTD5dPtR4Dcleq1rnarVCBFVaRBXWWeGCZkyQiygbJcAbayXGnMIbN1DOXtmBkPRd7NyWBzvZwobUylWxM53JnLWGeMUmnEw+C5V5rbWi9F5kLVgs7LEmqSoJqufSM7N27G4sWLcec2fNw/Q0nbqGTedu+fVtxW59//vkZraz58+fjpz/9KR599NG0JB1RbCor8eGHH+K737tC9sH7731YK6CTWUwXLklM/fr1S+s+Jyv/D3/4A5588nFJ+/n887Vo2bJlujMtgv6RRx4BPRH33HOPMN/TvWhB9enTE40K83Do0DHMmD77hAD9v8Fy/+STj/Dii3/GqDH90a17WyGgLl64FtNmLML4Pz5zQuOsaR5Ikmzbtg3mz1+Q0cLlGv+/BnTKHbLc77z7Fxg4sBc6d2snBXeyYznYu/cwVq1ci5kzFmLpklVYunRFxn3BmD7DQATNf/3rX2jdunWN24L7d/Lkybj88stEEb/rrl/jhz/84QlZ6Hv37kW7dm3wwQfpLW4bBL08f/7zn3HrrbfKWTrzzDNrHF8A6I/8CSNGDMKAQT3RvFlzZ6E7oyCoRGbA5vc7SI43p1qgPnDRWxr+3byM2vNBXOJSWjWhkUWxzPWfWOCUe9L7QT2q9FzSQyvvc3noAnwMuXqFZUROOi5AspHjZzCFoQN/knxeksh/F5e394SyPQXQU2LZQYzbZaul8nSMvMY6InyF9/Vz3l1pbq8yJJ/ct/xViagprKueXyvtG4x/8sRHhRQngM6J80CEv8+KaXMSrcmugK5lXBOopiVeofFtI0ZI2oJUY+ItNCfdSmhKnN3lresAWN4iTKR3kWZ9eBc0F8Kcc8f7mpB9z+YsxnwPJk4A3LEinVvHNpDFnoNrubQL9RwYmFOBMRAPwTxctLDmsQG6WvHGMQibg5iyEubSuzlm/Fzy1bMDwoi5oFwxL7cJnLvJqy2uY9dx2UZRl/teLFy4FLNnz8W4cTfW6nLfsGGDEIQ0vsOKVixRS005JrnGJN5kimvyniRm/fCHP8Crr76Giy++OC1zmGs4ZcoUfOXiCyX3moBem4v1vffeE2LVb37zG1x33XVpBSYF2NNPP43bb78ZV199DW666eaMIM00pKFDh2L37t3CXO7QoUNaQKey8Mc//hHP/OMJHDtaipkz52QESs7JP//5T0mT45xKcSFWDmSBiVhMcp5ZfITFZXhWvvWt/8GDDz4oefrpXgTUcePG4aWXXpTSqvl5DVBcXIgu3dtgyKCe6NOvE1q0KEQkGse6tdswf95KLF2yFhvW75DMB6m8VlGJJ598Et/5zncyhiLIPB82bJiMXcoXM+4ajUpq3+zZ82olxZ0IoNPJ9M6779e6H0i4u/jir4ryq/UIND+8fYdW6NW7K7p37yCWaIMGbGaUHQD6jBkLMXL4ybIvmjRpknae6bo/55yzRQ7wbLRr1y7te43Qx7Nz99331Arodta0zCkbt7CSpFYJoxJKUmC6mLgv98gXOPfccySGzvTRml4G6A//5U8YOWIwBgzqjWbFxQFpT4weZ4GGGT/JVqHJloDf5OVHCxA6j2osaAykIwmIxG5gBGoxEgXEzUI38hvTbrU+h++GFqud2OCR4gTQg9z0MNxpwO7LQv0+zDhKnSMf1Jn67D9PeB0F3gBcU3pB1AToPqgHdQhc5bdURcFwiM/oA7jd00IYNjYjk6d6U3xAl+f693/+LIAu+XoOCC0+LA8X1VQHzSFnBcm4a7TC+DNQxapIYp268n+Sq6255z6g83u9hsZignJ3LOZCVw1ViqDqVtCUKNCgDOy1HrkrCsIyiuyCE1D59femDFh8RspIO8u4NkAPSHLVyn60akdmCYcaobPMA/eAArqR6sg5ULeJlvKsiliXM0cSkQFFEJGuQ8oA1di6S7OTr151Ji134W1UKwqiG09Y7nt2CaDPnTOvToBOF2OnTh2luEWTJo2kGhYPFguw7Nq1R+LcmUCX6zxhwkv43ve+h3/841l861vfqpUEde55Z4uDhBZJbYDO9LHzzz8Pd9xxJ2666aa0ZDIKMILVbbfdgmuv/bm8NxOJj4DOfGW+1q/fkDG3mpX3nnjiCfz2d/cLCM+alRnQOSfMkb/yyh8Kaapps8ZoXMgyurlSqKWcVb4OHpGKe7t37ccV3/6eeAlYlS/dix6TO++8E88//yyKWzRB29bN0LZ9c3Tq0gZdu7RGq1bFaNq0ABUVEamOt2H9dqxftw3r1m/Dlk27sH37XuzZfQBPPfV3fP3rX8+4RkyPGjZsKIqaFKC4WRMpz8qiLFu37sG0aTPT5j5z7PbsVBqo1NR2L4uhMxfnnTrE0AlmX/nKhVJUh1UIOb5mLYrQtl1zdGjfGsXFjSXfmnuYYTNa6J+vXIs5c5bi3HMvxY9+dKXknKd7cTxnnHGGFJnhvmCYId2LgP6Vr5Chn1UnC51njbyURo3yZexFkloXl2p6LNr0+utv4aSTaucQbNq0SRSuf/zjGZx3HgmFx78M0B/5y4MYOXowBg3qg+KmRQHLXcKaQTfE5C5imqEUxmStOIx/l9AVz0qZGvILM39UZhkpWF3OWl/YrHNJR2ZzHwK2F4I0N7RY9l6xK01XU0APYuvmng4qmCbPQwiuGpOuCdQFLKWxkXlZHX647oABuDp+lV0zmbAWeiVSRiA/WmVWUzB80BdPuFjn1j9FixrJ57xGSOrhDrOpkhQQ13wnUEQ+/oSAzosqQ1zcwZ5fXohtxO4KEthIGiMxTskEwoKU9m8ud1vyDjV+bmQDTQtTJp/lKvKaCozWLYdAqPWFbTMZgNNCtwfgJpGCdymArjNAahxrq2tnITrDuYniTOtSIrnGr4km/CHI87bWnFbiVVmPVsrWYixh7CN061iNbbcNVIFxXXFECfIWSuooa4sEGa7MMbUzgrhr5+gDOjsohSQ4dbn7m9Tm3H6ngL4HCxYsxdy5dQN0xuS6du2C5s2K0KlTOzRv3lSUqq1bd2H9+k347LPpGWPRPPx0TV5xxRVCHmMubm0kKFoXPIt1AfRPPvlEyG133XWXuN3TpXtRgD3xxN/EFUlr/qqrfpzR/cnnplXOcZD017dv37SCm9d+5plncPfdd0ihkVmz5ma00Dknb7/9Nq6++kp07NQW3bq1Q8tWxVKultY1gWbP3v1Ys3oTVixfj69d+k3ccsutGS1HkrB+85sH8NprL6F3n87o1acDOnZsh2bNC9G0iKVOae3pOWSa4YEDx7D/wBGpbrdu7VYsXboWK1dsxGOPPoULL7ww4xqRYDh69Ah069YevXp1FCuS11i2fD0mT55e67O//PLL+N73votnn30Ol19+ea374aKLzpPc2rqQ4pj2d8klX0WHjm3QpXM7tO/QEsXFTVDUvBBFjQulJK4QjxxTmKS4Nas2Y+nS1Tj77IvxjW98KyMfZNasWTj11JMlfEWLOh2gGxHv+9//jgjjO+6o3eXOPde9e1cpVNSjRye0adNSztqGDVuxauUavPTSa7WGoLi+JGref//9ksFA71UmQP/LX8dj5JihGCiA3iTwzFC+0TJWwAqZ7epl1faqKqNUSfNf1hlP7BhxV6tnl+lX/Mm66pnhI6QwV8mSjbZiBHamrgXV2VQWstsa2wD7wU0BciECU2QbtypstCWKg3N5CyZLoRzvqzfwVMs2sJgDMnIyMdCwKQTP0CMqHm1XYU+riyY3ENNQqL7fuGQKuNZK1Zj5yl2jAmlKQkjQ1vEISS5IDT+e78C/Cy66zryRD94bX63VdhRkDcwtBsDfSR13x0pXMHcsc3FR00LmQ4V9xGVTOEtcuot5VeZ0Yt0EuJZ2ugaa+26FD3wCQgDo0veY1ry+wu9cdyW3Idim0UUYdINFXRvFLDqa+LPG/U0RCIgGSe571ezE9eMT9RyBjbuMy5LU7cY9l7Ud5edlLhyw++4rWSi6oHKyHWEkbEYgOYtB6p1WltPNoOsUbE7HX+DPBB5WYWMMffa8egJ686bo0qm91G9PVFVg86Zt+HytAnqmam4WM73iim/j+edfqJXVzEpsBGgKCrrza3Mx1sdCf/rpp3DzzTfhgQcewFVX/aRWQGd+Oj0gCxcuyuhGJoiTMXz33be5PO+6AfpPrr4SXbq2Q9du7dCqdUstv9koV2ras9LXwvkrMWv6Ilxw/tfwi1/cmDFEQKv7T3/6I959/1WMGj0Qg4Z0R6s2LZGdXY3cHLV02EZTOCfSK5xitxxHj1Xg81UkhS3DjOlL8OCDj8n8Z1K6Vq1ahVNOGY2hQ3ti+PDeUoN+9pzlmDlzCT79dGqt4QYNwfwQf//736UOQqYUMbXQTwzQu3XtIJY586sZfmhcVIjCRg2lehvjlgwJ8kzs3L4Pa9duwrLln0ulOJajPcba8k4gq20QWkaUhT/84Y9kH6XzmvC6VFzuuutWAf/bb7+rVlKcD+g9e3UWjwLts3VrVeGYMOE1jB5de9oez/pbb70lMoBpgZkA/c+PPohRBPTBfcHKduFaOINKCM0OZJzrV2aDRDTntQ0tdDNb2KHQaE2aNibGoGuBawWwrHsfC8aIq9yx1mMEaCeHRa66Yl/iMSDIW70Rl9ETcouUK2RGjslEylp5Se1+Ld8tHloXMtVmRz6PyYtn0+yrgRToG5uGh74L3yfFMSnJLOiaPAF+jxBTPmzNVJaHWQZ+vDxpXb2S5Kl8BrmGWw/5+u5bD0oEnROh7gx16yZrNC4nLwBmm6AIEpXaIcby0q2yHAFdNYywbaACs1dq1QDdUhxq6Iec9H5ZGP9RA1QOfpns0vBiLTUUZpGS6q7GdLAYSbW1tSOZKTpJ6QZOAZK8fC8V0hbbwgfmwhJCIKviuRrNshBULFypN5/96JcO9FsI+uECGW/CabQJAnq5i6GvxJz583BDHWLo6nLvhIYN89CsuAmaSvEJugGPYPOW7Zg+feaXCui0/ujO5XNkyqO1xbQYOnPYf/zjH6ct3EHA+93vfoe//vXPuP9+WuhXZQR0pmER0DnPixcvzlj9jID+4osv4o47bhEgri2Gnupyb96yqVSwa9W6GTp2aoN27VuKYFq8aC0+mzwHZ5/5Vdxwww21Avr48ePx0Sdv4NQzhmLIkN5o1aa5WEfSj14spDA8o0JIaxNsXL8TU6Yswqf/mYc//fGvOPvsc2oF9NNPH4OTRvfHmDFKRJw6dQmmTltUJ0Anl+F///d/8dhjj+FHP/rRlwrodLlfdNGFaFLUCM2bF0ndgRYti9G2bUu0a98KRU2bIp8ti6W/gpb0PXakCjt37cTWLdulac3efQdw6MBh6epGYD56TDvwSXOWqoTwTjjuESNG1MgH4blbs2YNvvWtb6CkRJu73HLLnfj+9zOnrQUu98KGMu5mLZpKOIMKxvp1W/DKK2/UyULn2WAK6NKlS/D1r1+WEdD/8th4jBgzFIOG9kPTZkVJa2EtP2lZ+zJT5D7xwNX+F+PN1QHx4+1iULHve4ylKkNXNYFcYuWuHS+5GNL1zuupHoKyuv5D3PFd3skx84AsHBTXcp7bGlqP+s9jvUjSWuhOofHBWOW9zovJa78gjx/zpvBPBXS10A0UUgltPicr7JUSXjMkiJuiEhqcvmJioYTk5jSRN1/7o7jcOeBUQA92S9AiLrnogLjRpf9y2Hw9SEtz6ogUVnFNXXSA4YCr3WIaIMpDOY0ntNBTitMnlb5LBnR/IX0tiN/7m8jeFwC6A3F/Uc2CFw0xqOJDd56xzVXTMyeRWc5Bn3gv7YDgrgz/5KpMolGxQ5hX9Ma8AWERf8vBNJd7WChBFCanlDAVjC73RYtW1RnQk4g67NSUlytEI/oe2Hpz9uw5tcZMSYKqq4VO62/wYKZSRYSlW5uFTpY7S8fSWmKZy5rWl2vLtDW6Srdv34Z77rm/ToBORYadkJYsWZaRFEdQJNP+1lvHYf/+w5heC8vdJ8Up+SmOhgX50oika48OGDioh9THX7t2M6Z/Nh/nnHVxvQD9lNOHYfCQnmjVqgUQcYBulbSckLV54lg2rd+JqVMXY+Kn8/GnPz1aJ0A/7bSTMHp0X4we1R/sujZt2iJMn760VkCvEV0y/LK+FrpPimPRI3I/GDenJ6Rn7y7o3LkdWjUvDgCd5628tAKHj5RI0R220GXMmh3+WO9/x47d2LptF6ZOnZlxD9gj8LwRTBkCmjXrMzRt2hgHDhzCr351e62AHp41EvpiyMvPQ0HDPNANffDAEbz5xtt1iqFzLCzUxPBAbaS4vzz2EEaNHaaA3lwB3W+fzX2ipUeNjxPGkpWX5Mi/TmE0D2FYmS2BuANsAXhfTjpgN6+AAnrye0Quu/oaYXjRlfhOStENPcipddslRpzh5afZpYI6P+aX65Zn8DqviXfadWXULnwei98alaWw30PMDIFb7+vXYA8HrAqHca2SPQlmACeZsJ71WJNHIPLaK38QUlywIK4Mnl5MXb3qgrDypMnMP+oCoXUe9hUPANXL57Pk+eCA0GnNLvfulQnQQzdH6sSEcelUEA+fITmc4AO69LNOmWwBVc/VngroNhc6ackbii741DxFiU15gG48AQN0CRFITfbQvW+FdSSP3vMu+Dn0mraum4AWOgGdtbzraqHXdA4IAoyH/+zan2LO3Pl1YjXXFdApDIcMIaBH6wTodQEIPjut7DNOP1XaVd59971iYWUq8kELnQQltvHk3LJDFju+0UJzjeM0rhePCYmJrVopSLZvJzHsxPLQ6UU46+wxGDKsDzp0aC3dsmbMXIRz6wHoH37yBk4+bZgw2xkeqUYFRJ6iMslCN1Io13L92u2YPm0pJk2sH6CPHNFHQJ2APn36EsyYQUCf9qWlwnHU9QX0mvYDY8ovvzwB//70DfTv3wsd27eStaeFLu7iREQsde4Tzge5JocPl2D71p1YtWYDVqxYg0mTp4mnKtOLnpeJEycKX4Td/OghIKDv20dAv7VWQE931iZMmIBrf/ZTqctQm4Jr16D8oHKcrpmNkeL+8vhDGD12eADo0hveM+i49+Ou/0Sysux6ZoD968PSq0FdjKAGB8MbBLmQRGekNbO8pdxshD0vXAnvwAvsMMV1iRNAl1bYvpWeTGZT+ZjSs70GC93Hk5qsWx/YDdAN/yz/3GRxSBAMY+j+WibEE50cQ5e/O3Z7qFAk45aOyy/WUzPgH+emT8JT1/fDG1Dk5Qm/dyz35FixLXBY51wBx7fA+T2jMAbEYWA/vENwHS9p3iZP3BiiYXmWfxoLPWAWepXlZFKS8+qPOzfm/vCVkgD4SdDUNnJBiMHeZxtQ0i48Vqhv6fs3IzjbRvEBnQ3o+Xuz0GmtB4vMg0GJ7Fo1+oBu1ZRCD0Fy4wS7lxynhMYLmbb2RQGdLuannnoKN944DvPnL/z/NaBzDgjOt9x8Mz799D9SZOiOO++WGGgmQGc8k+l6bItJl2CwNg7QrfAPrWuypsmqJtlz21ZacydWKY7KFutqDxvRD917dsDhg3TfL8K5Z9fdQv/wozcwhoA+uKe0DCWQR6MkLaUKTN0rBLC1a7YKIE+etAAP1sNCHzGiD0aO6C1KEsF81qzlmDjxywf0Cy88V+yiupDiagJFFix66qkn8dFHb2DYsH7o2rU9GjduoiReesRccykKLouHHjp0EFu27MLCpSuxZMlKfDpxaq2AbsYBC8EwrPDYow+jaVEhDh46hptvqd1Cr2nsPGskXP7ixnH4UEq5nlwXHVbew88y9a2mlwH6Xx9/CCeNGY6BQ/uh2Cz0FMK3yhe9ihgOXs10nq/cOOu/OwvZyG2SB66B2+MAXVjr6krn36gQ8qV55cnGidwvKRR6vBxW/AgVhkB2OxeqT6PzLdZUILf1M7lpfzdATzVcA6XAj6fKHCUDO/dZ6rX1s/q+wHgLOnkm9/2QcbgsgeC9nste2x4fn1/vewv8PRCZ8OKfXOnX4wE9yRJ1NDPLhxNQIqAbSSu1T6u7S7Lm5wbmyAtisWdpwwCb4HQudx/Q/QevCdBTF9ZXKvzxSAMUD9CDTc28bKdRpgP01INk2RMG3gbaBuj8WYDDA3TpMscN76enuQ2uJRLDLjzmrvLHL8qK2zS0QqT065JVmDt/fp1i6OmEAd3cv/rVr6RgR6ZSmfUlxamFPlCOd11c7umkG61d5o+zuAdzuI8ePSxWdFlJGW69/Q784AeZi3wwnskYOsFclVRNLTR+hlYBZG/pmPT4ZvoZ37dt2y6pQlfXtq/++BkWGDSoLwYP64Nevbug5FgJZs9aWk9AfxNjTh2CQYN6Sc92CrpEVSki0SphGWvKo9bCVkAvw4Z1OxXQJy/A+Afr5nI/9dTRGDmyD0YM7yPzMnvOMsycuQKTJmUmSdYZjdwbaaET0LmL36tD2lpN12fzH1Yg/PjjNzF8+ADptta4sAmkz7frAEkrnmHhisoysdCPHC3D1m078fnn67BsxeeYOKl2C92/N5Wzm276JSZP/g/KSirqtOdqGjtBmSmRvNaHH36Mk0+uO6BnmuskQB87Qix0xuzV2g4JP+r5S+EZJVnACbDrpbHUjZQmVrgDdI2rp1ro2s/cQrgK6MmhQ8MWBfTkqpu+lU7DpsaXNWpxGQ0Gqv5Xfp/K0vcBnd+bfLcGLal45bPUdRxeKjFd8q6uim/1+4AeAK+Hj34YgJ3u5LNennvy86Y+f7JC4WOdjO6Ffz7oLHTVBAxE/NQ1+YOwy2nNejFwpjwcn+KnA+QJsvQsb4TmapCNRSJerEFQjMAezH9gkuzEAxAAYYprwrPQfa3MbpnswkmeHKlIyJy8lFrGkvriuuEwnSLYfG4jJykFXqxHxuncKDZeH9AF1P2SfhFlyZtLPUmhcPXebcMF/AZvwn2PQGmJkuIWLzVAP7FKcRQG/1VAHzxQwhRfBNA5Txwnc6ZJvnrrzTfQpHEjlJWV49bba6+rzVxeWkY333xzrR2yLIZ+082/wMEDhzBjxolVilNA75cM6LOX4tyz6k6K+/DDNzDmlKEYNLi3kMEYQ6+qJKAnkMW6CczyYEzUWVIE9E0bdmPG9MWYMmUhxo+vO6APH9YTw4b1Eutt9pwVmD175X8P0KsjeO+9E6vlboD+0UdvYsSIAejXtweaFjUN2h9znxw6fAyH9h/C0WNHJIbOJgolPwAAIABJREFUWDobGW3fsRtbtm7HZ3WMoZtMsUpxV1xxuSiBdUlb+78A9EcffxgnnTISg4f2F0D3Mw7E88p9YtUmXTVNk21SUhrQzzCGLgaOssy1AJbFlKkIa89xkfcu7dnS4swq90mb8lm3R0UGe4Bust+Xhalz54MYmfHprHEf0FMNIZOdPhnZCOF8b6qBGSoKyYBOUrUP5lZYx8ZspHD7vGGZkcbFOvfwJ3g2svWTer3WrNgcZzA//+xD1cyR1oFoqT6rqaslYJVary4Ea4oSanVS5D2lDq4M2lXgSb2hXxhGmsvH2Eoy7GzjJ9CrtZtaDD+5LKFZ6OnAvDZAz3LMfQN1ca87y9jyI31At++tnkyY1sDM92Tlg2AtRXa8frapFnp5lde21ksdNJd7OkD3n1dc7iUaQ1+ybLWz0E8M0P/rLncBdMbQP6pzzLAmYWi/owv0t7/9jcRRaZXdWYcynBs3bhSl5Y477qi185mx3G+/nSz3EsyadWKAzrUZOmwgho/oj+49O+LIoSOYOXMxzqkvoJ88FAOH9ELLls20fXBlmQB6VIir6lkwOVBeUYrNG/dIyhnruz/0UN0A3dLWhg3tKXr3nDnLMXfu6lrz0DOtU01/o4V+wQXqcj9RQKfLnUWF6HKnhd6jexc0bVIkckvBvBw7dm7Hts3bpIDL3v0HcOjgYRwrOYaS0jIcOXpMWe7lFfjhj64M8rszFfrhsyxbtgxjx54kHcTqwttIB+jicv/FOKfgfrkWOgF9DAF9+AA0b1Hs5aFrhU4ht0mbZgXiQLYJh0gBnemz6ooPwdxPHdNa5B6gk+MboYeTHiNNCxOZmmLZBsW/vJRp3i8doKd6XW0+xctZQxU7e7+R2nxvc6qVbgaVGk0p7X5TUsZSLXSrZxJeM9kDkhoTDjzNrl6JcfqOs/AdoAcWfhrDOdXwjvzj7+PZ1FwWWBbV+ypl6awIvOX3pWgOfh9zneRkjSMsPp/cxk4HShYEa90mx9B9Cz0J7D22YKAtO9ZAOi0t1Zq2z8kC885GiHOKCf8eNIdx3d7MOvaZmOYY8Ju02IaULnKO0c77GMvdDxXYRqwUbwY9EKoMhNWQ9CCFgB66sPxxsCAPP2cW+qLFlrZ2YoBupLhrr/kp5s77vyXFWS13uv9Zy72mF5+drvyTRo8SQfLre2snxZFxTMv+7rvvrhOgU+jeeeftrrBMZuZ/OlBjmODMs8diyNB+UhBlz859mDFzYb0A/YMP38TYsUMwYEhvBXQq4FKpi6Q4rVcQKt6Ms5Zi04ZdojhMmXIigN5L9tbcuSuk6cvkKV++y/2LArqQ4iZMwL//8zYGDeyFTh3bIT+vISKJiDQBIot93fqNWLJ8FTZu2Ih9+w5KWePKqkpXmVLgIFg2ntH7739A+hOka87CNzPkM2hgf8SyYrj7nntx5ZVX1ruWO88aSXHsc/7ee+lJcQwT8F+m8fj7zlzuBPSxp4zEkOEDBdD99qkKcEYwo9xxHtoAePVnlixWGaocBJNPZrHHsrVWu284ibx01rzJPHO5+0qD1mgPSW6pVjTvT4PODEYfuAOAdyGDVCvX/h70Y3fpbnYNw5jjva2iengk8HBmk9/r8vfd1kk1KM1SDz7jSHJmodvXoMe7VwLdnlfBumaXe4hjKcTBvz81nklnrsm7VrPxXSC+BepPbPCYx5XVSy6jx8+HDxta+pqoT0BPJsWlWug15aH72ppfSa5G14W3021y/YVhDEeA1AA1JfUi1UKW2JFXac5yMLkNqPsEbnUXL+fzS/45K+hRG3WV7MT7QCBPTWew5ixuA4YuoWRAt7UgoPPFxhx0uS9avAJz5s3H9ePG1bmWu/QpjsWRl5crRDG+WGXry05b0xj64Dqnrb377rv4ylcuwlNPPZ2xBjnTeFgh7rHHHsV999WetkYLnYDO9KN01eds21id+LvuukNIZiz92rNnz3S4Le8Ja7lr2hrj8M1bFoPFUAYM7IGCwkZYv34zZkxj2lo9XO4fvYkxJw/DoMGMoZMUl0BUYolaqcuEsg2uvJyAvgMzZizG5Mnz62WhDxvaB8OGsdVoAnPmLMOcuStrtdD57PXNQ68PoCfXcmfaWgOpgMZ0td69uqFr105o1bI5YrFsAXTmiK9dtwmLli7HWedchG984xsZK8WxnCvbkxYXN5O0sDZt2qRdZzb26da1i1i9v77n3lpTJY9LW8vLk/HTij10+DDeepPthGsu/cpmQmwS1K1bt7TjyQToQ0cMSgJ0Xw5qjFoB3bekjQjHLmjHxdBZpto4RtlqoZuHNwAjR64z/FALPdkLIO8V7Dne/FQZf3zZ1mRLmGaR1A6V8K1IVFdG3AxRurZl/M5QlZopjFu79yUVpPGyuYIqpgHr3gp7JVd784ce4lyY3pYJ0O1ZalJk1GuQmpJ3PAPclC1T5CNPPfEgs6YCVx0fxOIenHADNCM+HAfqXpqBv6l8jS3UrGpw3XuALu/zyAOqxWjM3DQqY/0FoO7qBvtuFLtfTbs/CcxdyoRcy7nFTYMUtzsiQfu7wEp3FZEs1S1giDo9XwCdBKsqFqLVjSrV5KoS8tVK9InrRehAUQF2f3F1DC7P3cW4LDYVxNK54Bx2lbq02LZ27z72Q1+K2QT0G2oHdL+wTHHTpihqUojsnGwcOHgQW7cSCDITwOpLiqtvHnpdK8XR7criM7///W9x77334yc/yVwpjjF0kpFuv/32Wq0qqxPP0q8sPsLGN5kA3QrL/OhHP5QCKM2aN0Wrls3Q0hWWadOmlQgwlmOdPnVOPQH9LYw5lSz33h6gc4c5QBdlUHc9t7S63Hdg2rSFmDx5HsaPr1thmVNPOQnDh/fBsKG9ZW+RFMd/kyZlZrmHzXrqXinugvPPFZ9vXVzuVlimcWEjNGtWhBbNm6JZi2K0b9ca7dq1RrOmzUQpjcdzBND37T2EVWvWYPbs+TjrvAtqreU+ffp0nHnGGZJiunTp0oxljxVgu0gf73vurV2JtMIyotw1K5a0N9Z9IC9jw8ZtePXV9IVl2E9g0qRJOO+889I2P6oJ0B97/BGMOXUkho0YLFkRkkJm4VGnAMbFwrWujWFs27qbCQvcdTtT0qVXr4QFZOKa1mahWZPLYvgw+0KIeEqe9nPIVQ6LAEuKFSd7Wr3QrnvAQM67Eq9VrgCOinAltrKUanIFQO3qGVYEVI+ohn/ltBxHdjPWO+W0jNV5qP08dVVIwlcw9hoJbsk57L7xaZjj/86P5wd3cFa+v9YyNiOZ09P+9JO00JM1Jx9QwjKRyRVp7KK0cFMB1NcA+b0P0seDbEp9WxezsGtKVzcvBu0n6IsO52rZpnO51ATq/u/Mg2Cf9yvDcezUwJNTKxz5wymVAaCLn0OB2QDcgNoHeN9Cr5Rwgcbe+Xv7KmlsykNUBwDTQFz5RBa2oQC0eSeo8/CwBOW+/fuxePESzJpbN0BnylfXrl3RunVzdO/WBW1at0RFZQXWrt2IlavWYOrUupV+/fYV38YLdSj9Wt9KcdpZ6lz8+te/lm5jmWq5M456yy03SaW42gCdzVmswxqtvgsuuCDtNjkRQKdn4eqrr0K37h3QrUcndOrUBo2bFKKoaWPk5+eDCsiSJZ9j8qczce7Z9bHQ38LY04ZjyOBeUk5Wzi29PtK4Lyx8YRZPeXkZNm4goM/H5Mlz8eCDf6lTYZlTTz0Jw4f1xYjhrBQHzJ69BDNnL60V0KnMsCTqd7/7XTz3XN1qudcH0KdMniy13Lt07oDu3TuhQ7s2KG5RLCVfGxU0kkIztM6lV0QC2LfvAJatWI3Pps3E8FGjcfPNt2Ssmc+Y/tlnnSXGw7z58zP2fiegsw9CdrxugM6z1r1bV7Rv3xq9e3eT3gkEo5Ur12HJkuV4+eVX05Z+JaDTo8QKiJmaDtkmNpd7TYAeuLwdoMdEnHmA7mpiKCCrQaeeIGWjK6C7ds8EaZLSHMs9PETqieRLgYkltB0JLwB2Z/F6/S1M5qfmdfsd1VItdPXIhwqFGoC+x0DvrzVQzOpXw9K4YfY1CbdcgZnQMA1LcPshT6tpn8pSD73IIeSHXofjx6fVWfX3tkZBfLwGIDeLXGP+ym0Tr8ozT/1ZAd1Yh4HbIVwQHUgKoFvaQErpPL8AvboNtM57ALgpg/M1HNOEfJe6AXoYVw+LDxigWyOXulrpvvT2SRUqIJPzvQnoqSAvLnorvOOscAJrAOD8nTSLUYBnMxmySfmVmiq/moUuc8PFoMvfNZVRfVH1RlGgXV6n1ECWIJaSVMRF5gCd80RAX7JkaZ0BnUKpR4/u6N6tMwYP6Y92bVrh8KEjmLdgMZYtW4Upn02rtTkLK8WxZjdreH/ta1/LWFa0vrXc//Of/+Ccc87Bvffei+uvvz4joJPkxm5rdQF0WksG6B988EHailvcDycC6O+//z6u+dnVGDCgJ/r174H27dugUeOGyInnoEF+HHv3UPFai88mzcS559QP0GmhD2UMvVULPfhGOkpyF+oOZ9x104btmDptLiZNIqD/uY6APgYjhxPQB8g9Zs5a6AA9cy33sNvaFfjnP5+vU7c1AXSS4t6vneXO/XPZ1y9F3z7dMaB/H3Ro3woFhQXIb5iP/JxsxF2rZ1rodIoxXr54yQpMnT4Ti5cuw/KVKzP2Q6fCcM6558iZra33ewjocdxz7321utz5/t69e8rYTxo5BN16dMHBQ4cxfcZczJ2zGC++9Ir0Yq/pRZ4Aw0OM69dWAMf2LPsPsFLcyFHD0H9gL8nNz85mFcgoYtlR1741B1mRagkL+SBizVDC2unMnghrqYdWujNCvEwftRi1O5oBdADoLpxoLnCx/FP6kYsMTykxnkosUznv6qBTdro87lSXO3828p/vWvctWp8jJvLfWWhmoYeArmRT9WB7raudhW+RZ9/DoNfTMuo2FzaOVG6ajdMal/lKQ83FVhyAux4fAaA/98yjAaDbA5k7JNm374rgux0XpKW50q4hCFs9eO2mJg8fMAX9ijpuQK5oQbCRPfIAf2cs99AC99Lm3AKkAnoweV7fXru+rywQQP0YvDy/e6M9O8evvXlJ9LBqea6Skik6isoBgJPkpj8rKPvudKdPaqxddm5qnCSZPMjDYYqRX4ZW3FfVQJxz7Cx0duVavGQ55syvm4VOIdOrV0/06d0do0YMQdt2rbBv7wHMmbcICxYuxZQpU2sF9Pp2WyNAc0vUpdsa+1OzvGXdAP1x6bb2wAO1W+iWh861YPrcmWeeWaMg9QGdMXQCVl1c7rTQf/KTK9G5a3t069YRLds0R+NGDaUELMu+lpaVYNWy9Zg2bR7OO7fuhWWEFHfyUAxiLffWCuiBYpdUTVCZywbotNAnTppdT0AfgBEj+sl5mEkLfdYiTJpUO6BrKWDtvlebgics93oAulnonTu1R49uncWzVFhYgIaNCtC0cZH0ic/La+hKnEaxb99+LFq8HFNnzMTiJcuwbMUKtGrVKu1aq1v7XGlOMr+WGgyhy73ugN6vb28MHtwPZ55+Enr07Irdu/dJKuC06XPwwouZAZ1eKlaSozfJl8s1PYxZ6OMf/gN69+2Jtu1bIzfeQIpastkOvURFxUVoXNgYRYUFiMYhAG8WuO6rsJa6WOiuP7lZ3AY44lVMapri3ORilYQZScksd0eEk3Q4Z0UFAtrr9eFCrs60DEDR98ZajCnZVe8BaNrV1j/YXJr1nIyBGrpK9TgnFVuTqyTzxlKvJXjkQsk2HP++pkyFCpD1i09h3NdQdMXHMxn7s88+Vq0Xd7ECe0jTprxF0RuGwM6L0ZWSHA+w2uck13Eb8O+2SB6gO38yLYywNrA+uD2YaWLJAO0tgmv2UldAT9WeBGwJ6q7KG+9TU1691RtOOkiuGxE3pD2/tXVNUhr4Pvce+7yfqx6NxKVJS6hwWN904w5ojEkUC6+uvB46IEesNKjLfd8+LF3GWu4sLFN7DN0AvXfP7hgxcjC6dOqA3bv2iIU+f+FSvPrq62mtBo6XAPfSS9oP/dln69YPnRYQKxp8+YDO9qm34IEH7sePf3x1RrKb9kPvKFNeVwtdSXGVmDOnrjH0H6CwMavMFUqlOfaab9GqGTp0bCsFazZu3I55sxfjgvMvqXMt9/c/fB1j2T1raC+0ElIcEKM05lcrren0Q+4PBfRtmDZtASZNri+gD8SIEf1FYZgxewlmzVqIif/HgG4x9MJGBcL3aNKkscwvY+kd2rdD69Yt0KpFSwH0eCxXCi3R0zR1xiwsWLJUUs1attRQRU0vKpAC6NXAwoULMxZVqi8pjmfNAP2s08eiZ8/OAuifTpyOaTMyAzqLRt13330SLrj22mvrxPtgt7vf/f43aN26GXJzGrhMmwTiOXEUF7GHfGt0ZIfFVs3RtEkT5OZrtz6Vdc5L6ZqsBN5ZxmhNFrmulYLbnnc3AKzAq6uyTWPoqaQ4WuhaKU1zjkQCJ1m0Acvd4UwyNlSLyz+UnceT63zsSF1zH0j1fcngLb9zrb75vW+968/qqfXvEWCMwzGrRFdTpzVez0+rC+YuIGanptClMt5rKP363HOPu1kIC+AHg3eal/noDcylXZ7nOveBV5YkqmDOIhdh2pl1pQld5nIf10/Xat+mLlhqlxs/D5ADZ+EW/YwqJSE5I/w5efzqGZD3yWCTu6XZghiwGynCWJ3+5uF74zFX+ta511M3TYXLQ7c5JXiLG96ltTHmJ61YXfu/5LBBQljTIaDT7WOkRe3tHmdWAhJCiqOFvmTZKswXQK89bS0J0EcNQaeO7XHwwEHMX7AE8+cvxsuvvCp5ueleHBtjpUzZYUtH9mdOZz3wuaZMmYKLvnKhWEDstjZmTM2sXrtf/Sx0utxvwzXXXINbbrklY/cyAvrQoUOxe/du0K1/2mmnpX1Gc7kT0MsrKjG3FkAPWe5XigIWi8ekgx072rHffNeuHYUgxzj64oWrceEFl9YZ0N/74HWMHTsUAxhDb9Vc0xo9QDfrydaAgL5x01ZMn7YAk08I0AeJwJ0xeyFmzfy/B3Sf5U4yWjw7jvy8fJ3XLh0xoF9vdO3cUYAvHssWlvuylasxddpMzJ2/EPPmL0jb45wb4JNPPsH557OdazU2bNiY8b1h2locd99zT61pa2kBfdJMZ6FPSKs8E9DZTZA9Cx5//HE0b67KXLqX7dl77/21WN7lFeWoZDe5hJLU6CViGKh3n57o2bMrWrdtiUYF+aIohKRbtaLZt1xfnsHn2lFTlqmL3b5q+1Jxfbs0YDVCNNRoAKpebQV4VFO+WYw7Nd7spa2lAXSNSYavVPnDn493g4dkO0sNO87STamZrndILvYizyMajdcwK4UQJ/XzU2q96zzovFRWhSz8oP2rl2nFcSnN4Xgwl1VJ0RQiL774lGvO4rcmpSskfGiLHVi+JgvRWNu4IHBvMROJA1tLPtO2CDmp5DmNEjOGo+zE5AEnWf2O8MPfsVCBvUTDcezGVNaiNoypOo7dGEanFdDZ8S057z3UIiXljA0eUkiDwQBcsNsHYdsYVgLYSg/KW5Mq/3Dg3PzqIVAFKXw2vQ5LezItzdZC29FSg2aXJNGkHaGOQEILfdny1QLo4+oI6GRs9+rVDSNGDEXnzh1x7FgJFi1ahHnzluDRRx8XsMvUP5ugy/g2Y+jpcsU5Xxzf22+/jauu+pGwiD94/8Na20XWB9CffPIJ3Hbb7TjrrLOkaExxcXFagcc0oL/+9a+YM2cOHnrooYyC24TjnbTQyysxd25mCz2ToKVQv/iS89C5Wwc5u8tXfo6vXnhZPQD9DYwRQO8t3dao0gmnwtuf5grlXpP2qRtZy30ePps8Cw8++EgdY+gnY8Tw/lIIh807Zs5e4AB9Sh3b6dbH5X6ejL8uMfR0c8sc/zPOOAVDBg3AkMH90bZNK/HQsIrc2nUbhRQ3b94ifDpxcsbUL1rl7OrXrFkzWed27dqlXU6y4E8eOxZZMRaWuafWhkAG6Bzf2WKhd8Huvfvwb1rodLm/kBnQWeL4zjvvlHQ6KqOZXlbt8Y47bsfSpcvQvn37pLdT3rGs8x133oQhg/uhR+8uKC5qqoDuKr0lg6/JxDBnXNJ9PYtbN6EH6I5FznRYI9WF19SmX5KdIXUUtA6K4JaXcWT7WqC0BuObgQAhHKf8zT8DqUAd3MPNiIxJyiYng7XhETO+jANmxmXycyiOKQbIiL33u3mrQTnQmvAkUNODq7nM0jfe4aCOSw52jc9upMNUnBdAT31I1UWSLfYARI9rFh8WhdFFNda6grpNzPGArgDmu6z9XefHnX0g9AsCKKD7HWvClfUrDqXb/DIZ1VlBuVZbfLOIU10iNVmf1V7v+CRgd/qJAboBfOo1jisVGDyCgjvz12V9SPDwKslpSVolq1jvawL68mX1BfQeQowbMXIoOnXqKErQ8uUrsWD+Qlx99TX4zne+mzF3N6Nk8f5Ii5Q1tx96eDzKSsukkMZJJ52U8eP1A/QnIW7xyirMnze/zjm7tY0/APQ71eX+RQCduchnnnUquvXshAa5uVi3diO+elE9AP39N3DS2GEYMKiPALpYUHUA9BnT52LKlFkYXy9AHyjNZJinPGv2QsycuQCTJv2XAD2COqWtpVsraXwzdDCGDR2EUSOHoWePLgLoXLu169dj1pz5mDljHp7754vS5zydF4nciquvvlo8R3RtpyvkwjP98ccf48offV8U8jvuYEOgzP0DkgD9zLHo1aOrAPonn06rE6A/8sgjIEC/+OKLuPjiSzIq2XzuRx99FLfffptkvTCTxX/RSCF/4Ve/uh4jRg7BwIF9pVARAV3KBwc9x50VneRuDhnxPuD634scdWQ3CxOmpqzpGlhhGRV6/rqIVPOalPiAbu+Tuh9MQU8ylI53m6eV/2w/LV5knwidnOsdZkGFBmcI6EoUtJh5qidABXd4PR13eB0ZvwvJBmPw3P6qHugrVaEJ8t9TPRQvvfR00D7Vf3ADdPudWtFKxEqe/OSG7MJv9Kz7oOtMENBPfj8BPbVqj7lJ+PtUzSkV0Jn65QOp3Vusefe3TIBeneCTJveh9RfMB/nU68h9nQIT5sm78biVSHWJpDTvCark2bXDhXNEC1crOKgo5MWwxJUljEttDUmX+4kBejcMHTYEPXt2kw26bt1GLFiwCCtWfI5pU6cdJxBqA8Ga5olFZcacPAb5eXmghfzO2yyk8eUB+t///jTuuutOKSv79FNPS86uX7u6vmO29xug33HnHeK2/CKAvmbNGpxyyhh07d5JXJy0ni+5+Bt1ttDffZ8WOlnLaqFznzLg4u9XXxhLDH3TNsycPheTp8zCQ+PrbqGPHDEIw4cPErforNkL/nuAfoGz0E+wljvXieV/+/fvh6GDB+DksSOl/Gvjxo0F0Hfs3ImFi5Zh+ow5uPZnN0hxmUyd+OqyT6icEjCf+NtfUV5RgVtvrb1/QADoQ/rjrDPHoHfPbti1dx/+859pmDots4XO56AyfMcdtwk/hBUOGVZI9zJAJ6dk0aLFx3lVqJBQWR437ucYfdIwDB06QPgHdM+H8XDrqOZAJZDptQO64IMTZOF+DMm9voVbLaWvk//mA5k9o8l1k4/8WbhPJJsF7Vz13T6w+u1Rj58vVwI35Q86PvMy2zVrBvSQU1Zz208XEfaUldDzLeNP8aZbdkBqbD4doPscApk3Aro/CQbWBujh5BwP6Aq8yTFxa2cXLICrjVsV+AaSXe90OvvudXPh2+/qAuip9X/teQzUMwF6okrzwP05SFZIUl3lyRtGdMyk5jGunru7pq91yvuOC4Ukd89JBXTrd25ZBRxnwLx3gM6zpi73/Vi9ahXmzVssedvMB84kvEjs6dmTFnpXDB4yUCz17JwYdu7YjRUrP5cUuB9870eS112X/Nd088xKbiz88o9n/47snFzs3bMHb735dkbCHa/F/tNnnX0W7r/vflx33XVpn0VZvc+AMcPs7FwUFjYG2fe0TNJZY3UR3HyPVYq7/c7bFNDnzDuhbmu81ueff46xJ58kOdRNmhZiw7otuPSSy+XZCEDpXnQpc/7efe91jBk7HL379QhIcdlZSorzvTf2vQL6dsycMRdTP5uN8eMfwVlnnZ3Rulu9ejVOO+1kjBgxGMOHadra7NmLMHPWPEycOKXWrIc33ngD3/72/+CFF17EJZdktiSnTZuGCy84X9jQbJ9am4KXbn4I6P369sHAAX0xZsxI9OnVHYWFjWTtDh89gjVr1mP2nPlYuGg5Pv100hfaFzzDDEldeOF5aNasiVRUvPHGW2qtysiz1q9fHwwd0h9nnD4SPXt1w549+zHx0xkC6M+/MAGjRo2q8REDF/rtt4kHiu7+Ll261Arot9xyMxYuXHRcC2QCOgmGBPRRo4eKJ4aALqVhPeRQDNe4YkhoC392kK8xdN2E4V48Lg3a1YL3KmBKiDFBz2NyHrwP6ElWu3M/+xa6kK49QE8Nf6aGC1PlAV3fPgM9VDaSAd3nciXLdAvJhtlK/t+tW1v4u2RA55z5bvMgfz+lvkudLXRzuYe7wxXTD9wYIeCahS4P7RbMnwy1WN2AXdzAit0T+JIVB/c+sfxDZnc6QPetdhsrf6fdT8P0CN9CrwugM0RtLHT/hGQCdf9+RniwovsMAfh/J2nDj+PY9yGwJ7tkQg3UuIrueq57nQlvTQOpRoyVnAIL/QBWr16LRQsXYty4GyU/PF3PZF6HgrBXr17o1as7Bg7sjy5dOyEnNw4WsmCluGXLVuLzVWvwwAO/FeGcl5dXVxwM3sc45suvvIz77r9XUq2qqhLYsnkb3nrjLQwfPjzj9UiiY0oZy7qS7JZOOWEDFZZbfeCB+9C4SWPpqHXKyafggQceyMhq9m9ON2Sq8si/W89qWkdUmubMmXfC7nyz0Lv36IxGjRvJPFx68eXi3s2kMFEhooXWP5MFAAAgAElEQVT2zvuviwDu378HipoWyfBzsrRUL/drsqtUY+i00ElwnPrZLPzpTw/j9NNPzwjoHOOZZ56GkSMGY/CQAUKKmzt3MWbOmo9//3tiRm8NgYLEtW9+85tSo5wkyUz8C5ZaZelXnqH33/8gIwEz00ZRC70vBg3qj5NGDUf37l1QWJgvHjqOafPmbVi2fCXmzluEAQOGSRpkixbq4ajPi2d369atuO++ezF79jTJXtixYy9uvPHmOp21AQP6SgOZU04Zhm7dOkue/NSpczF16mw899yEtOeBgM5+AnfccSsqK6vw1lvvSKvVdOPn+0meu+mmm4StzzPuv6josVbC7bffhFGjh0lbX5IspZJcSl648Xp8q9r2m//VnMNWZVTiwR4R7rgqcy6vXV2+YXjX5J/JSUsVTr2nVMkkKa8GQPc5UaleuhoB3Wtf6o9ZMScEYJ3D0AOtct4q3aV6pvXdtQE606FTX4Kz7pc+dsjda+ALJOHWCy88mfQW05aMFJfUHc2lDBqg80LpAF1K5TnXBd9ngC6fEfaAxn7hmovYoEKSXRhD8RfBd7kLY9zl95lrO9DenLs91eXtPzzXqup4kzlpflOBPenzrt6wPJ+7XxACcG9kEwh7+a4gu60fQxehHMRQHKvUNbgX5qi1Ogy6FyW73I8eOYZ169Zj4aLFGHfDLyQPOBOgM/bYr38/9OnNAih90L59WzQsyBMg2LtvPzZu2IzVq9dg4/qN+PGP/xc/+MEPJI+3LoKQ88GYJC3L1177F9q2byv1pNndat2a9fjXy69i0KBBGeUpBT4B6I9//IOU7Uz3LARd5j//5rcPoGWrlupq3b4DY8ecLLnpnTt3zlgyk8/L3HESAFMtZV57woQXcdttt4p7ddbMOXUq7lHTgzGGfsYZp4KAXtikEbZu2Y5Lvnq5FCUpKChIOxfWUey991/D4GED0KNHpwDQs2M5ScWQUklxu3buxcKFSzFj5jz8/ncPSnw4kxuSYzz33LMwauRQDB3aXzxwVAhmzpyL9z/4JEj3q2mwVIpYrvfyy7+Bl19+RYoCZbrXvHnzcNFFWqXvnXfew5AhQzLuh3R/5D4eMmSQuNyHjxiMbl07SQlY7kGC1+HDR7Bpy1YsX7YKS5auQseOXXDPPfeib9++GRUO/35UDJj2Rp7Gho1r0LFDG1F+N6zfiuuu+yW+9rXLaj1rtISHD++PUScNRtcu7bBv72HMmrUE06bNxTPPPJ/2PNgeZIMgPtPNN98uMft0lRNNCR037nosXLj4OK8KWfMksT722COiIPbr1wtFRYU1AjpDrXwZ0Pnga78PZXqoWFr3NgN4hnoJXn7jK8EawbOQQe8DFuWdhhSTi31xLNY7I+I8wL5s9Q0qX6GsWZY76HSxbv89/N5I5OHzpxqmRmSuGdBrc7lLjN7baEGIN81mr4kcmATozz9vaWv6axs4Y9u+4Lbv5faeYnvcRHqxcl7PSAes2ZMEhg7RggbvVrPcuWRSrW6z0O33wQRXG9Mxua1qKnM9nTAgoKcDqGByPU0z9TqBxe3H8r24CA+XbHivwEx4AKKoTOEkhCU83UFyf0/nclcNVteKlvXmTVuwbPlyXH/dL0SgZooj05U7avQI9O7VAz179UCzZsXIL8gTIch/hw4dwcZNm7Fh3UZs2bwVe/fux6233CrFXsicpcXuX5/AyKpWTOkhQJIAV9ysKdq0bYP2HduhQV4DHNi3H2tWr8U/n32xVtc1+52fdvppeOThR3DZZZelfRbel0Dy+z/8Dh07tJdUxD279mDjpk3YtWs3br7pZrEW27ZtG6TmcN34jASDN998A9dffwNYa57g778M7G+97WZRdKZMnorWrVufEPAwjnrhRedJDnJBwwJs2b4Nl371m/jmN7+V0fvBOZ0w4SUwba3fwJ7o0KFNQNiKZ2VL9a9ka0h/5vNxjVevXo8F85f8f9x9B3hX5fn2nb0D2YsECBBGSMLe4m4ddVRrWwfaUhWlKlBRax2tgHtRB85a/9YOV+ustnZZlSkJSSCBkLAhgYTsPb/rft7znnN+J78VxP93fd+5SmOSX854z/u+9zPu536wetXDAhp2o9n5ILzH733vIsycORWTJ48XQCeXYsuWQrz55rtehVkI6Bs2rMcPfnAZ3njjLcydO88roJeXl+Oy718si+Ott94d5En6O8jCcj99ofSbnzIlV8LHnJuyB6BPxoEysIcOVWNXRRV2794rrVTPOOMs/PSnN0nUITY21uzboNcn3zcjTIxarFv3LP71r0+RnpGCsWNHImNEIrq7+1Cxaw9+uvQOv9bamWfPx/TpuZg2YzLSUuPQ1tqLHaW7sXlzCZ555jce1wPvgx716tV3S0VQREQs3n//I3hq8aq7uN1001Js3Vo0KKrCJk633XYrqqp2YdbsqcjJGWWdy/DQrX3dAnSFD67d0ez7sh0/NFve0s5gqpAS1pSA1eJjCtDdhdztuXKZ245KI3PPNjhMrlFTGxvf5gFboGwXlHEIxzgY6ZajqELw+nn1HLGww9XTNn8+SLbVwhupbjIAXZMA9Zy3Y4+3deD04AMI6O6ASxR8jEM8R818dKji2G9AQtxmiMKwrIwB6meuwl5fYNQr2oHXfh13YXRey0mKI6teh9ZdPGAbwHobEDrAdrlaC2ytXLl9s9STVp9Tl7Xp+3WG1DWgO7vC6ev0OixDO6DLdTVHwRYK47tQQiI6NKPyUwT0xsYm7Nt3AHv37MXhw0fQ3NwiG5p93IKDgxAeHoH4+OHilY/LGYeszBGIiY1GSJhifXJT4N81NDWjrrYOhw8extHqY6irbxCPp6ujA5Sb7TNMUE4Xua+QYISFhyM2Nhps+JKWmYqMjHQMGx6HoJBANNQ1Yt+efeL1Hz1Wh/bWNrBWX9ee8Jl5jvCICKmXDQ8LE3355pZWdLZ1GM9isGIDA8SriI2JQWp6GkaPHilgy5+1t7XjyOFqHD5yCHV19WhpbhHPXfenl7nGLnMhwQgJVtKXfb296OnpFnVCGkk0VmKGRSMpMVGEYTq7umUsGhuapLyP51Lv1U1Njco8KuJacLComCUmxmPUmCzRIg+PCBdVvsqqvTi47zAaGpskvN9vkCDl74KCEBYWKjrwI0dnYPz4MRidTTGQJHlGRneCAoJdwNw+V5WB1YWjNUdRsasS5eWVYpjRUGNtMq+l53NISLAoiKWkJiEnJ1tC2CNGKMOl+kg12JaX0Zqa6qMyz8j41xoNfO+8z+joKMTFDxOjiWPdUN+E1tY2dHUZ848CI4GqP0JMTLREbJKSEmT91tXW49ixOuk8JjXTtnbG7tavnieREZFITkpA9uiRmJw3EWPHZIngDMdONuMApeXA4/jxRjHw9u8/gn37D+Do0To0NDSjrb0dPd18765tQNmFUGrdoyIRFxeLtLQkZGamYURWGsIjQtHb24WqvYewp+KAcBWaGlrQ1d1jtkKmsR0UEoTIiAikpMRj7Lgs5BWMx7icLMRER6K7NwAHKg+ipKQCu3btweHDRyUnT00Jpa+uxpVriSHx1FSWYg6IIE11dS0aG5ulFaxqvUx9da6HEEREsEFNqMzRpqZm/Pa3r4pBrGqiB0BD+aKLzkdBQS4KCiYiy2YgOkPufUaE0ZpXrox0zQI3I6FGnwl3gC4Nr4IMjRJD410pYVqkOI0zVqRSl365hvDtgO7ce+2GhX2/9gboGns0K13v45bwi7pvvW8PBlz3pDhdjmcBvyu5TqLMNja7HcOcWONuHQwC9NdeM6RftRdq5D70gFrWvKES5NDt7etTwif66BeZ136zS5qqt7NC7k6LRt2Qaw91/RmnNWS/efUZxguUoWAHdeegOElz+vzyd7bet/bnMJ/HVrjvrHfkZ1gLbDdqtAqcviezk5qkJ/pVmYIt599nGDz62u5y6DIRjV/YP8f8TZh0UFKLTHvIDQ1Nkh/nRk7PhCG23l61qRGpQkPU5puQEC957eSUZMQnxMlGSxUzeV+GdCjvtaW5DS2tTTheWy8d3Zq4Cba2CsBxI+QzcfMKCQ1FeHgooqKjEZcQj7jhw5CQFC+KadHRsQJYXR3dEg4/Un0UtUdr0daigFZv4AJi4WFyjhgCengI+nr6xTBpa2mTZxGxHoKDGCbhiBsWh+SUJAm3R0fFIDI6QoVam1vEQ6WATHNTs/w9S+YosMFx5GbN++WmyXlO4ZhO4/ycXQRN5uQT4oeJvCgBvKm+CXV1x9FCEOgiCPSI9rR12Bas0cwiNDwMMZGR0hksc0S6RC1CQoLQ1NSK43W1OHL4qAA6UyYM61N4J4DGSkgIoqIjZRzpGaZnpEqNdHhkqNk5i8LE+tCbEp9Fb4w0UJirras9jv0HDqGm+hga6xvR3tGpRIuYhQwKFAMvJiYSqakpGDUqEyMyGQWIkLlKo4CcigP7D6K6WoGOemd9Eq0LCQ2WMjwaHgTTiLAwdHZ3obGhUa7d0clrqdQTQ6isdBhG5byUBMTFD5fpy3l67GidAFBbewf6enXHLPvYWsYTuTkEr2GxqqMdG7Wwk11KSqJSigtV4KWrc7q6OuT7lpYuNDQcFyOv5litdGSjproC9R65rtxncBBCw0IQGRGOmNgoWR8pSXGITxqGuOHDQT0oGiucl4cOHUX1IRq7Tehs7zQAmQAbKFKrzOcnpyZgVHYGMjNTkZbO9x8C9NHAbZJua/v20visRmNDKzo6umSuhYTwvYQrNbyUBAmLU7SLQF5TUydfW4w5Q0Sn2A712jmnabAdranDTTetkBp5RiB4cF9g+VtR0RYUTMnFpEljZB/QndjsIinGdmGCmHoTVuUR55s26lxWgLFf2eehVOS4gLnRfS2IzuIAAg0VTFXYpZpPaYdGvrrx0AUf1KZmGECDORHuQNyOQRqfnICr1/RgXo2FN7L/myDvem0TwwbVoLvm5IkP9nu0YwnnqxMDzd/r8bAPPH/26qvPGNKvRv4jyPAqjBC5vmHTinIpSSNwW/kPed2GKo5ue+oEdGvz0UICWunNNWRu36Sc4RQ10Qx24IBeuO7r0eWebOVrevBMT9oW8nYH6Px7pxVk/5l9QxWjwsbal/s2SHEmwDvK7FQqwsq/eAN0+/2pz/XLpm8HdL4vbtT0omVzbG1DZ1en1Jf393Hh0EMi8IaLehk9UNbbckErr0+9Dzu1gODY1cONqhttrR3oaO9Au+Gl0VBg1yh6XhSRCIsIEw8hOioa4ZFh5nnJPpfzGKDe0tIsm2FXZyc6mJboNersg4PFSAmLiBCQ4Mbc19uPzo5OdHR0orOTm71RcREYiPDQcAmvxg6LFQPAnmfn9cTIaWtHW1u7gDm/p2FFU47npnHDr2wD2dvdoz7DiAHHNjQUkVERiIyIQkRkqEQK+PzdnV1oJ/B3daNXyIp2RHdd2MEIkqhHdGSUNBGJjY2U+5Qx7gOaW5rQ2tIm76qTHnov2+z2IhjBCAwOkPdExjZ14AleEVFqTM314ahz1aCuQ50cAx4sFWxqbEFDY7Ncjxs+KygIysFBSnWN84FRERL06JFyLDlvOWaNjS0ypwjmpofe14ugYBqbQQjnWEVHCFgTULq6VPqljVGVHkYeIOMaEkyDLRxRkeEyHpERJGIB7W2daG3jvOpQkZSewd0djXIceXcENgJ6ZFi4ePvx8XGIjIyQHuMyjw0SqRUBVBwUzj9+bW3tRltnK5qb29BMA6WjHV3dvdLsRtZTUBBCQ2gwhhnjwvkYhcgYuxxnP9rbO8G5zPGRtdHVzX7J6EMfggODZT3QKBgeF4OExDgB1ujoUAF0jhEN3LbmDtQfb5KUVmtrh1qvfaoBCa/PZ+K7UaTQQFlHNCZaWtplznR1qnccGByE4MBAiZyxUVNV5QF88sm/TGIodSqo7PjCi+uQm5uD3EnjkJZOER7LQPQF6M7wuN7/7cAj92II1Gj8cNGJNwxOWTfyOVv3NltzLJnLzu8d6U8dG7M7gfb92flz5/eKvW5XsXPNqdtxSP23K6Bbzz3YQ1eGiCtbXuOhPq99n7U7mk78c+KQePXEYsPLNJ/rlVeekjGxsxKtkK7Vw1aDKFmv9kFRoRZr8VFARsDLIKvpcLYWlhnUOUePn8NzdYY07KDuMsgDwSaIesqbe/PQuXDcWUiDX6RruZq5o8qEM7+T/xBgtw00B1gpGhld1jRhb4DCt74BXS8QfZ96onPcNctdvx9a9vy9/soNTOsh67sMDg40QSE4VBlWGiT6nd2PzGdTBCMe3OCZquju7UaAIe1vcFMQyvaVAQMIDVHsa31eTf7T55BUBDXoe7sw0Ge3WtmSEQK03Lj13+nNuL/X8Lo4v4wmOPoaGsztfZ+1dK7+yutbi5CdpsLMXgJqgfCetBwlpEOaCsLYcon96tlpWCjpSSvkrrr1uc6HoJAAhAWGqudiaRCjJKGhMp7c+LShw7/q7ZankoMiW/qzzmd0vYL6Ts8Pu2fEn9vfG3Ec6EF3j3pxuu6V4IWAEISFqU5cPJf+qv++u7tHwIKbCLkv/AwNRT5vUGAogkOYIggxS5jo8dI26u9X80YfAYEhCA5W4WFNuuIfMdTc10M5TMU7UYe1gao9wCLVBgeFisfPqJIyRgck8qEPFYFTQG7/p8ZEXYPzuK21GwNQ96jHJTREKzeGIDLKUjFjWac+urs7wQXAr709fOm9YCDCTkwMDwtGcEg4wsOV8RkgYXFlkMmc7mA6QpVHdnT0oa+XgE6FSLVXsHsp+z1wf6YRoL227i6mPKgFTr6LDIrxPIyodODQwRrs23sQv//9n4VwSULfTTfdiJbWZowamYnxE8ZISiUuLsbFQDzZgG7tWYPL1mgccL+xA7qex6ofu5Vvdm3uMpj35MnLtTtBg8HcWAE2wS4Crv1vNKlN35caZt3tze5BWyll+3VcGrnIdVzLlPU80HPKHcCrearerztcNNcVz/+S7oeuQ+2G9WQ2ezB+bg60A9CdzVrsgK7+xshx28T3bavVpQbPufD05NUP4vSUZWOGq4fuHCAZDDceunlOwxaxvwR9HX61502c55bP2dSMXCaC8QJ0jok90nVpm74fxTcIBPkF+m/deegy7bjfGlwGfs8JrqQTlbCM+X5sdZ4WcNlH3JXs2O8oh/MG6PaJoyeenWuhf6/GRaGa9c7cN1HQvbutsXO1gO1Sxdogkq9UiBKhI/ehLn0vzlIua2Gq8K0zlWFtDGpi2FNOrqNolHw4UiGDhZfUX7lTutLv1T5u9jlun3/2sbffh3PDsht9zk3O/jvzfI70v/Pv9fy1byT20KmzqZP7TVNdzbl+5Xtn8yebY672A2f3LYtVLO/Scf/O/Uh76k5AN2WsnfQH84S6g5ZrsyTXHDNz9FaERq9P+1f7WNnDt+b9GPOYewINb93jQQO6jnRyHOwVOzo367LmxFBh2qgbNUfrcODAIRw6UCORMHqhJLymJCdhxIg04QMwqqENRnNO2XTJjbdm7i3qew8KojbNdD2vXeeSBejWmnQP6Px73TtDz6cTBXTnunHOT11Wbb0zV0/bDuj2dafnpT6fU/HTvI4tparGwyKwOte97GuOBjbmPPERKTaf88WXHjentH4BnIQhhvC+OQl1px3DctIbo3guXJRGPbgOOZueuBESJGjJonZZsLJjmuNkX3TOcjP9O+dm1m+0Hx28YK1PegN06znsZ/YeZndZRHx8B6/AvnnpwdVgroFdXp40sw/yCegy2QxAN9+RAeha+lU/h0kqsVULuD7ZYEC3d3vTADu4F4AhReuofhgKoDs3dHcgZRlT9la7FiBoILe/U3fv0MVKdoTp7IaOBeiuZB99b4PKRB0Ion5vTWr1PqzDaag579VpMNrnjrfnct6fO7CWjdVD2Y85Pm74fPZzaUDX96U3Ph3S12VpzjVgbXTWBdy9f0lS2b0PA8D19XR0yR59U583PB1XAoNt4K2Wlva9w4wI6LSdUxjLPJ+29PX9OdoaG/ueevdW9Ma5/uwdEvXvnPucNlQJ3iagG/upTi/ZO1bKvDBCuc4xVYQ6SC6efBfhMHR0SLURiXhx8fFGB8BoGfdBpaBeAF29U1fWu3OOmoafISGrf69brLqOD1OSBHorqmF93kj9OqSN7cAuD2pEFJ3Gq3NcnEAu3w8EQppjOcri1Nyz9hw93va1qd+hNgg8AbpVvq32BaaKXK4nhEYrVat/pxvfmPNeV0k5aQJGWbOe+AEa0PUA6HAdAd0ldOcW0I2QAxelDdDVyQ2gtgG6XMOxYKVxng0Q9UA5w+eeAV3lQNwBun6J3gBdf8YcSNvm4gmArF3DIaZv28z13+pQib6HoQK6DonaAZ3X1x761wF0Bdr9Zr5cL1gBvEH8kq8H6O6a7zg3A71g9IZtH3/z/fYrT8XTfHB5Ny4NhqwwnQnoxpxW9+GKbNYG4Pi5iwGvwoUu19S5LeOHvgDdPv9cz+T+O+fndatLT2PpjFA4gZ/zy9vmZ0Uo1P3ov3cCl/13zs3T+SQu79VWNSPv1MBR/RmG+O1r23rv/gO667xyNdwGKV0aqTETuAI1t8c7oDuNIHfjZB9LM0pnm8sKzBWom4JVkktn+F0LaBnz2ND5MAHU3EMDFU+lq0tSLT09FNdRXjUJc+QuaL6M2xnmAHQaQPZnMw1+WwTSvneaQGc4INa8cO+hf1OArt+5c3+3rxP+Ljgo3CWFbBmXznVtax5j85YJ6HYD07n/2CMpahxdQ+66ism532pPXVdRmTjiVCC1Abqc/6WXn5CyNWtiqIFn8w9+NS1wrc3rAsCK8Uj7wgoj60cywsgGoOs6dPNaxhNQiEVZ/RaCaIvV+qo9Zqc7oVnug1vk2V+cPo/+mS5j0SVl+ns9Cax8nJLVtOdk+b3+vORlBwKEHKULyIz3ZTDGQ11yH8IMxoAQr9g1TnTvWRVAxnVYmLDEe7u65Xo9PV3CIA80QzQWd4H3oElxapNQZVa0tvm9/spxdVeHbnpPbgDdBDbjfZgT3Hj/9nws/5seOvOe+jA3a12+GDQgeXUinx5XPZ5WblbVvfMgo10iscw1hlCKUuUcNSeD5+c4anKTRgB7blLfiwZueV+Ovsb2jdAlbBxEoqEiaun7VJKYjnpV01tRpVEmiNlIlvY5yOFz4SD0kQfYi55uzhxXtUAXoQdjAQeHcPMJFRKaeV+Sz+W11ZzkPfAazMP39neju4vMYrL51VoMCghDaLiVG+d5mLLRY2F/Hz3MCQ90S3tH9RyugK6fjXXF6r4470KE1c2xUwASau4fTqOB3/N63Dv4v5a2NvT29Mnr7O3rlnsKpqxtQJCwvTmPucfo+WwaiP195nrk+ZhPHhjoER6E/VBsd/0Mtt+QAwDmprsQEMBr8NpEI7Uncnmpezf2SBeOiSq50u8/jOMcSMKpxUPQnAntHNmNC85hEiD5tbODJMkudHZpno1yE4UcJ1wRlj9yDqh8elhohDwEx4Njbb3/XlEna2tvE8Z+UJDKu/OQuRMcJlUk2jN37g/dPZ3yeSl1FSIjSz0NpwsBCA0jATYUgVzXoao6RJ9L77OaG8J74vweQA96ejSgK0cxNJSVGCEIDusXbglD7Jxz/X3dQrLVRgQdF9WGmPccgPDgMCH28po8PwGvr58ltgNGi1hLyMu+/uT5g1QVT1gYzxqK0LAARIQrgqrdqTRmiXxx3Sf4AycpTgO9+8hckNHe2LoXV5a7kDhkQ3f9e+KEXN+hX0LUcDFSnCmzl3/z5ICUUtmSlbIJ6J7mtrZy0onHFnJXk8QggbEkS9jD+sYGA7pl/RiLY4DSrYrd7MwvaQNBWauuhABrww4yWPXOfK21YLlZ6nN1ssaYTObuHnS0t6O1pRVt7a1SUqMtIZk8ZOKGkV0aibCwcGEY64WpFw9Z06yhJiuXbF6WPPEg4YybGkVUyB6PELlUsmu7hR3MjYsMcbKMOZpkyYeGhyI6ZhiCQ4OFONPdRZJND1paWwTg+X6kZa3tnXMfISFOSjyC1KQn453XjYggWzlayDB6wbowo7VOsA3Q7V6VHdTV2Cu3iePX3dEttcJkTbc0Nasa4x5yep25FLXZBAUGS+mVsLSHx8o46nvq7uxGU3OrvAdVJ94lrVV5xVCW4ISx5Gc4omMjTVAnY52fV6zwDqPvstroIyKjhPFOZjFZ2z2d3WhtU6VuNKL4LKyr5Zhp6pmwGCifK4BH8FOMbzKKydbnuWJYBRCuNk5NFLMWFd+Lahspcsi2Nrj2TYLvkQdJUKypb2TpH+dQRycGetlGsV/9vYRS1Veel8uS98VxI3s8OjoGw+OjERURi/AoegckZakyp+amNnQI67pV5rgYhEYIQRj7keGIiNJzQ40pKwk0QY/A0tqq/p619nwfvN8+kbe0FcsayysoIAQ0NOj5EdhZERAbE4vo2AhER8Zg+PBoGVuOqRLcVsDURTJZfwBa28nUbkNTY7MQufhuyfzuI7BzdbB0LCRYSiy5jmJiyGJXa5HvUu67U3miLAGkCAyZ321trVKCxrmkN0W1ORtbdQDXDp0B9pNXYicsMevtI0CQ/NljkfXMMwxm3auNmP/XjxCCbWio6A1wriclDEMESy+jQsRYJ/uchjvfJeWhuzs70dTC8W6R0jmOA8sDu7o6xUC2p+rE5GN4ODRIqghYHcDSucgotZb0nkSGfHNzh7w/jqUYaNLOOlgZA8FqLOPihmFYbIyU40mO2Ji/BPO2tm60t6s109rMChmWeZKspwiHNADDIlSVDBsMRUZxn1GVF3ZAb2/rQVtbCxqbOI+6pcR1gAzJQOo+BIrORGQUS+yCERoRJuxEqZ7hnGvvRA8tu371nlhWGhPDCpFoDBs+HAkJMRKh7OzpR3tLq2hj8F5ZccAWxz39dLTUrsXqG44lKw5CpaafFTExSE4aLuWEYaFcB8oRco1eqc12UFmeA9B1JM/YVF8AACAASURBVNpTyD0kWJGDBx8GsOsXrXvLGwCuAZ33JN65EDzdnMWZ4lv3/KMDZCXT07QeSm0iYmU7+tnylGLtGzlcBCvWseo/rgBdDYxRiG8MgCJRWcCra9WVsIv7B+ZzcANWXr1rWF2DvCaWWZ6/4U4o+TRjAzFKdwioTS3SN5wCIU1NjWhvaxFQkjanA9zclTcQybrcYbEy+SkHynpk5X0ECNjW1taBqlqszZYSpm4l8BBMYDEAOiExXtTX6GUTzPk3x4/XqXpj8U5oEAUj3Ci7GjYsBmEE9M4uNDc3CcjRWBBWuYhkWO0MJRRPpaEAWrpcrNw4lSFBII+Lj0NifDziEuKk7IlApI0Sp7dkGUjK+lPvSofa1DRS3k+38dxHUX24RnJ0nW2qnlmLlKhzqfPw2cJYwhYdLYIlrHlPTU1FeFSorDYZw8NHUXP4qNQsSy1wj2JPc/OhaEhcYhySk5NE2IVzgCpXql65SQCxz/DEuOgjoyKRmJAo742leSzZqz/egKamBintkZI1c1lYy0MvZKYveF2eixsOhXZYfxyfyHEcLuVRwWGsWw/TM1lKy9TWoYR+7H3tBfQNFCETmkbQ8bpmVB+pwbHDtVJaRACmMajZs2ZNrSCFulsRDKF2QGwUEhPipSY9ISEJ8YlRaO/ge+lEbW2D1Mc3Hm+SDZ1grIBJvQsxCCK4MUYjITEWicnJSE1OREI8y6iiVUliW5e8Vyqq1VTXigANN0llELsCuhhCRlpOCeCo8ioabayzp1pbaloihsUOQ1Q0jQYy5+n59UrJFfX2a4/Vi/jPsWP16v23dYi3SiCm0aUNawIkRZDYDCUxMQnD42IxbJjKAfM+WDLGOnlqth+trhMjnSCi8s98N3qDsUBZ5lgIowvBch2GQhkxoVfLvYBaBdxILdPP27asJEpZt07QSUoZhpFZaUgbkYSUlOGgDkFEWLhEG7huu3p6ZY3X1NSLIM3B/TXy/pqbWtHd1SNOjpV64DoMFKMjNCIUsdSPSExA5ohUpKYnCUjxoAFTfaQWhzieR48bZZpKLIfziPM6IiJM3k9qejKyqIeQkIDo6HAhNrW19aCxoR61tapGv75BlTcS0Bk54TkkYhscJIYunR3WxcfH8b2wRj5eyvE4TVrbOlFdw3l0DMeOUgNCGetKhEpFfcMjwhAbG4XhcdGIDA9DT1+/1NW3NtPIZamjirDQaWFEgcZDenoyRmVnyl4SGxWG4/UtojGxd99hHKs5Ls5Bd6exV+r5KpKzjGyoa8YNj0FKWiKys0dg5Mh0JCbGueyNusuaJrEy562XseybRs5bdkghKhJiHHlxW9pNzVHLK5c9Qb5VUTm7Ip59huk9mmNOcOfnLLlwvXcZ89omThbwzPOPyG/NEIcR4tURgFC64BIRsPrkyos1AL0vQNXsasBlPIgTUA2EJsIpkNDArQliSpjCtcxE4MC2e+h+4nZA14Q5AXGo+7MA3TAa5PoBZi6ptbVdgJxKWUeOHEFjXR1aRBzFELEwQh8CRPQqDG932PBhSEpMQFpaKhKSEsULpljJwYOHRGa1ob5eCUFIlxe1yYlBEB2FlORkaQJBT7O5sUmuW9/YgK4OhrGMLj0MKYdxwsZgGEU52Me5vUM2OHrooh6mWfq292ifJPJ+6GnQSxdPjGBE4Q5uqslIz0gXUNT15tYYuxLk1BxQFyHbXXmh6mt3Txdqj9Zhz979qNq9BwcPHJFnIlCKwpZLLbahkiaGBj30KBH/yB47Sv7FJw5HZ3u3bOZVu/bh4MHDaGqgUhrPpcRKuIGFhYeKRc5noHAMB5hiGTVHasRD75aSPBo6auFzoxkWF4ekhHgEh4dJBEFEYJpblACOLEb3npZinxqd7MQzDJFxpCGXmJqEjPRUpGemIzE5USIqKsxohL9sxBxntzxNkmttbcZxquRVHkTF7r2oPlQtdeEEUhK/nONnGlmyNo2NNDwc8YlxIv06KjtLNrmOLurWH0P1kWMCkHxWCrlwE5Z1YhjMXLNUxeMYxXJTS0lA+ohUjDSEbhiKJKhUVuzF7sr9oghHb5eqbdpDsG849oiOAHuQSqmwFj0xLg4jRqQie1wWRo3KQkpKklnrTE/66NFaUTPcV3UIBw9V43h9kxL96Vbvk8I6MqeDuPkHilogvcmE+DikZaQgMytdRHaGDxuGgf4eHD5ci/IdFais3C9GIg0DUfFzEIac968NEgI6/5vXZjczEYCSaeLBK3eD7Qo0ghEZGYbEpOEYnZ2B3LwxyB6XKR6l9BqX6EuQvPOjNQ3YU3UIpSW7sLfykKjYqX1EXd80N433xznA+2SURSkOZmLcmFFIzUiVeXispha7KvZgX9VBAWR6+0oVUVdrqEgJPfT0jGTkjM1G1ugsJAyPFg2AuuP1OHyoRsRt6upoFBKElaOjlej0+lBKk6zPjxJA5PsdmZUuxi/nJM9VWbUfVZxHR+vEMFDnUQMnDgiVCSMpmhOL8MhwMUhEN6NN6V3YFRPls9FU20vEuJzRIoYTHROD2mPHUbGzUuYrO9fROJa0zSAFMJXSFTXE6Eikpidi4sRs5E4eg5ycsYiPjzYjb1oTROGbqo9X+6WBSzZAJyZx+7EDusZS/dV+L64RAKNqyaEUqqeWJ6drUOrK6Odu7hdOQNchdQ3ounxNsxRpiVr5IEp/0vu1lTIEBBu/t2vfqjCTOpQnrwkgWrrV9LiNt64H0CJADSa+yd8EqByRGZY3WOfamqFH0FDfIN70/r37pJTjeG0tnnjiCZx66qlITk429b1lCff3C4jSE2Tt5pNPPomSkm1ITk5BSlqyCENIs4cDB/DPT//lUduanvWrr76KZ555WsKczU1N+Ow///WoA87Ps6PSo088hluX/0zUnfzpbsbn1h48v7InOhts/OY3v8Gnn/4dKakpGJ09CqNGjURqWooJ6nYL0JwMNgC3Azp/39rSggMHD2NH6U5855yLpF0kw5/+HBxTtpy8/sbFmJg7XoCEIXBqjF9ywWW43IuWOY2gOXNmIikpWXKH1117PRYtusbj2PDz8xfMF2/p4Qcfwfnnn+9XX3SdN+TzMNzIcWQP96effhrbtxcjbUQqRo/JRhalV1OTJRSv6qitHKpsVmZY1wAlw4ptbWrGnr0Hsb1kF25Z6ltn39O4iv7+/JkYOWqEiI0cr2+UKMfx2gb8/Ofudfb1HOFzaZ39p55+Uoys0aMzRYo2KiYCtXWN2Lm9Ei+//JpPnX19f3y3Em0SsZZWMVrffvttvPa738q5J+WOw8RJ45CYFC8iQlQ427WzChW7KE1cjdNOPRPXXnuddLBjJExHkfRa5D0fO3YMn3/+OR57/DG0tTUhMzMdY8aNFFAPCQrC/n2HUVq6E++9+7FXrXlPY8r7Zxe10aNH+zOdfX6G7+jU02ehYEoOCqbliO57bMxwM3JJsDyw7xgKt5ahuGgnPv/vZq/9zZ0XpLb8pd+7EJPzxiN7TKYAfWXlAWwv3YW/fvip1zHg+yoqKsKtt90sUrQJw4aJ/O3evQew/0C1KPZxHn3nO99BRkaG7I3Ofg3ksPA9r1+/HrfeukKiJyNGpCCbRmZstIj1UDP/ld/416/hrLNPx5NPeO/XwDHgHv7dS89DXl4OhscPl26FZdsr8J9/bxzy+C265nuYOTMP06ZPEvXGyGjdtVDhllMp1YQvN4CutVacYG5/b+7AXD7vUAp1ArodwAeBOb3/IJXqcAvosiEZIXNvgG7dHEuvlAiHyYgXwHfVl+YFDf0R1WBNAJ1f+zBg60erczAKoK3cvLKQXMuYTAC3eejyOcMK1NKlzE0dPnQYe6v2oKpyj3QgW3bLLdKow04u8LRKOXk3bdqE7373YiSlJCE+Ll5kVKmTvv7LDR67T9FgYfvPH17+A/G6mTfftMlzpy4ucnYmW/vUWqxYtgK33HKL1w5cvnYVqzvUL1G1pxLjJ4yTJg0pqapNol6k9rImNSENvoLpaqoNm2Gzqko2+SjGjxb9ZEiAzvPSOPrORediUt4kjBo1QsLBZaW7cOnF3/fabYwg8eyzz+LZZ59CUHAIrrvuetx8080ex4aANWvWTFF+e+iBh3D55Zd77YLlaxz5/tkVbMWK5RgI6EPOxLHIzhkjnjIjHsoFtjw5bdlr744euuR4G5pl/Aq/KsXym9mdy3snPE/3xWYyuZMnIi01iWEM1Nc1YMn1S4fcCY+b4wsvvIDf/+E1jM7OlPMxt09N8T/+/i2fnfC8jRvnPnt2L1lyHcIjgpBfMBEZmano6uhCVdUB7CjdJXUaTzzxa2kZ6qktrv0a2mBgE56bb16KrFEZGDdutLyD6iNHsWP7LvzjH//x2g3O2xqnETxhwgRf08Gv3/MdTZ3Odq7jMXNOLsaNH2ECOnfY+vpWlO+oxKaNJRidNREPPfSIx0Yr7i7ILoY0cifn5WDS5BxJu7FtcknJLvznX5/77Ij3xRdfYOlNSzBmXCaiQsNxpPoY9uw5iHvv/RUuvPAicXL82Rv5Tmi8sHHMbbf9zKxv7+7qRtWeg3jjjXd8ziPpqHjmGXjsUe8dFTkOfEdnf+s0eW7KSR/cfxhjsief0PgtXDgHM2ZPxrx50zApV80jnSq2A7o1/gbxWne/NEonyYPy1CtdA7w9mmXn1fC/Sfa1/15h3WDOmDswl3tjBMHw8iW8/+vnHhbpVyn+spWPad6tEK/EYnHVctfh2YDAXrOOUGougxi6tOTu9M322frKSsjdEFHo480MWMQ1q5zDCP2aZD1XdqHlkRshEZ1O0KpQ/Uru8mhtLXbvrkTFzgpcf+31uPbaawe1yPS1SnlPFRUV+OEPf4CmlmYxXtg1bNOmzV77Q+/Zswf5+Xmik03i0tathR57aTMn/Mgjjwh4sff37bff7rVHtq971hOjqqpK+lOThZybOxGjskeKNatJLPb2lvYQuxaYUXlPlTtn161tW4uxcsXtuOqqq/zaiPV98j7mzp2NiZPHSy/o7t4e7CgpxyUXf99rP3CCwz/+8Q95BuY8l1x/A2677TaPY7N7927MmDFNuAz3r3lAgM5bC1l/xpHvn32lz7/gPIzNGYO8KbnIzMpEbBylZg0tfcMQsgBdzV/mYDl+zOXT+926tRgrbrnNZ/9sT/dFLW6GCZkLp6rZE48/gUsuucSvaI7znCSRvfnmG3jooTXIyEqXcC8bxbz91l989qr3NW56zC659CJMmDhGvDfmzneVVyE/f6a0tR01apRfwGG/Fg3Vr776ChddfIG0MGWjGtZcV1buxWeffeF1PXq6Z0YBOD/ZTvVkHHxHbBRTMHUc5s7Px7jxo5GYoDx0RgyPH29GSdEubNhQgu+ce6kY75Tb9fdgxOLsb52FqOgQ5E4erzz03fuwvZTe/gafPev/+c9/4sYbr0VaRip6unqk89xLL70irYpPZK1wjco7ueg7SE9LQmBQMKqrj+HPf34Ps2fP9vpYdHrOPvssPPDAg7LveTPuGJk47fQFGD9htBAuD+yvxoUX/OCExo8tghOSoqQ3fe7kHKSmJRhz0agIsfG91F6qHsNsliXfsfSF+OO+MYt8wocOhMYxpwHlV8id/DRbwxi5PwK6AL2LRrt1ixT8lxuzAbq2PER6NESVdjBXagG6vcxF1YmrkLuRUxe2Mf/1o7fP6mnuzkO3Hswqr7FbMAP9FqDbw/bM7dLrrdq7Dzu27xCN7Hf/8i5Gjhzp77px+Rw3KE5atiRlbpfENn4/fvx4j+fjhvnoo49i7donJYdUVLTNoxdAS/ehhx7Cs+uexU+X/hQ///nPh2x4uLsR3jcjDJdf/kPkTs4V7475aB0ut9fGOgFdG20EpJqao9heXIaiwhKse+Z5aaFq7zXsa1BramowYWIOcsaPwdhxo8WgKy+rwCXf/T6WLVvm9Vm5kGkY8XpLltyAu+66y+Pn2QJ12vRp8tkH7n9AUhf+eIC+7p/pjL///e9Ycety5E2ZhEn5k5CanmIAOok3RojdDLlrC9No33m8QbzIrZuKsfyWlbj66qtP6L44jmzxypTCyltvw8033zwkMHA+Jw1JRoZe//2rQpoioeqdd97FvHnzfA2Jz98zdfX+++9j9ep7JNfb0Uby6ABef/0PGDNmzJDBXF9QGwsXXnS+cFv6+3px4MARfPnlhkG9v33epJFi4RzLy8vz5+M+P0NAz80dj8kFYzFvQQEmTBojgM6DgH7saD22binH+i+LcPNPhz4XuFesXbsW7777JvKmTJQ5WLWb+1wFvvjC+xhwH2KU47rrFwu5sL2lAw8+9DAuvvgSj/3VfT4wy037+iQtcsUVPxDCHEmP7777vs959O9//xvf+tbZWLPmftkHvK1VOlULF87H+AmjxKPet+8glt1y+5DXkh6/T/7+F5x55hxMnT4RSUmqQY12RrVhrvlaJrHShZfhG9C9eef2cfUH0N2BPPP3dsqACegapE1PXdcuGhZAkEEAMgUljHwrAV3K3MgYZZkSGaM2nUupU6fmsOTOVdmKLoMgqPf0KsUenQe3cubqcd0Buv3nffx726HPQ7LQ0ZpjKC/fiR2lO7B27VM455xz/MqneprAzHMzN33PPfegp7cbW78q9Bqm4yRnOIqtC1l3vq1oGyZNmuT29JxkDzzwANY9t84EdHrSJ+MgH2DlypXYWVGG/II8jB07xgR0Z7jHGXLn6yegH9h/CCXbtqOkeAfe/NNbmD9//pA2ZD4f+Qh/fvct5EwYI6Sf3TurcMnFl2HFihVeAZ2GEY2dJ598QgD9l7/8pcecGfPe06dPl3n4wP33S372ZAA63wN5EzNnz0Ru3gQUTM9H5qgR0szEfuj1YwqTGPXn9fXHUVqyE19t3IYVy1ZKyuJE7ouAPno0PdtAiRrk5OR8rSnC9cIxW3jaAsRERwmz/b13P5D3ezKOsrIynHX2GbJhspTqySefxre//fXWIe+La/H111/Hw488iLDQYNTU1GLDhk1+5/7tz/bNeOgTUDA1Rzz0nAnZiI+LNT30g/uPYdOmUmzeUIzHH38a5wxxPJgGIj9n7a8fQ/6UiaIARwLa9u278eUX672OgQb0Hy++BuFhoVi48Aw89thjZgOXr/POyTt54IH78frrvxNW+4cffuRzHv3rX//Ct7/9LaxatRrLly/3alTQWF+4cJ6QLUmo27fnMNaufXbI80mP33PPP4nTzpiDOXPzkZqaYBDjXHPoFv4YOOMAdBVytw4nH88XoNu14/VnhxJypwKgeTDCrj10O6Dzv/VtarhkdY6E3g1SnNIQ70dgUJ/UXrNpgQhJhJAxarGn+XlGzSkgo8tfqFwkogCsv+0j4FsqPCaj26FgZa/zs1sqqiuTCpNoMOdXhsYPHTyE0tIy7Cwrx8aNmz2SXrg5sAvR73//e/FWpk6d6haseN7CwkKccsopci2SS3zl3bihFRQUyJhzA87NzfUO6OvWSeiJHvrJAnRuWOrZnsSU6QUYnzNeamV1Dat+9+qrK8udxhpTF2T0Fxdtx/aScnz8108ENIdy8B5effW3WPvUExg3YSxCAgMlTHjJd30DOjehd999F5dfcTmWXL8Eq1ev9gvQ77//flx3EgGd3uwTTz6Bv37yIabOLMDocaOk9aTdunYCOjkpEnI/SYDOcOvIkVmyAXKe+EOc9PWeGMl65pln8NTTv5Y66A/e970R+zqn/j3v98wzT5OKDQK6Lw/S3/Ny/XE9nXPut4T5zYqBEwV0bvAnPYc+bTKmThuPWXMnSw49OoqAToZ7L/bsOYyNnxdh8+btePmlV3H66aebbGp/np975yeffIJly3+KvLwJGBYXgwP7jhgeum9A598uunqR1M6/9NJvcd55530tR0ffM9cpo1hXXXWFeOwfffQxFixY4PWRhgropyychzHjsgRnDu49gt+8/NoJj9/K227GKQtnYu78AowenWECOm9Ye+jW2natGzejwTbpcW8P6okUR7Ebbzl0K0Kgzu700p3CNQFPvfCozsC7nJgQK/V3hmqP7rJG1rslCUvvXAF6WHiITAqKH+jyBq1gRjDuMdp3irJP34Cq9eylyAS9di2fZ5WfOS0dJynOtGaEbaeqRe2AXltXh7179qO4uASnn3YW7rzzTo/Ek/LycgW0AcCq+1bh1ltv9Wgp0kMii5rGAjeUiRMnep2wLJVjiPill16Sz3vK02kP/dl163CTH4DOjZKeLe/7hhtu8EqqIaAIceX2lZg2rQDjJ06Qxgx2RrEQKmwsd0oy6u8J6BzLbYWlKN+xCxs3bPLoGTLM6i4Px3v44IMPsHLlCvHQw0NDsGfvIb8AnQNMktWUKVOEA8FIBute3R3aQ2dekYDuy0Mnz4EbGt/5lVde6RUgqSXwP//zKp57cR2mz5qKnInjkZCkGlwo2QO75pu6O7bj5LOz0oIlSl9tKvxaHjrnU2bmCPzxj3+S+/aW9qDxuXTpUqxbtw7Tpk3zOE+5FrnJX/Ojq9HX2ysbsS8P/c9//jP+8pe/CJ+BoWpnyFBfjPOaaaeXX35BvLZdu3Z79QY515566ilwna1atcpr5IbEvokTc6R8imWpJJ16S4F5GoBvhuU+G/kF45A/1ZXl3tPTh51le7Hhi2346qvteOft9zBnzhy3t8b3YleY0x/iWmXu+cqrfoi8/PFISBiOg/urUVZWiS/88NA//vhjLLr6ComW/vvfn3klrhFQmHO/4oorpOLje9/7ns85d+qpC+VWP/74k28E0EeNypByxv37qiVPf6Lj96MfX4n5p0zD/PlTMW7saETFUAZWOZc6yGwJy1geusYZBbBK3EsfntaB7AW2tLZOdZIU7gR7+2TQgmdO0LfmguvUCXjqRQPQDeDWF6akp5xE14QaXdZcAD1wQKy8ELaHDNN9pXU9r/UAHJQeQ3iGuVNOVHrp1ASxA7pLbtwmi6N+PrgPrTyKUZ8mane2f6w/3r27CoVbi3DNNYtx/fXXe2RGl5SUyIbH573vvvsEKMlMd3dwgyJQcNPxB9D5rG+88QYWLVokn8/Pz/d4Xgm5++mhk0n7s5/9TMKOZGEzquDp4D18+umnWLr0RuRPmYy8/DwkJia4tk00/tgecteATiDbRUJcYQkqdlZh585dHktjWM6Snp4+6FY4MWmNM9Q3ZtxoEcio2nMAl136A58hd56MQEaiIA+SB30Bugq5PyAGgLfQ9v79+83IDRny3jgW9ORee/01PLn2cUybUYDxk8eLgI9Sjzu5gE6PkblyqR+naFBIsBjMVF4jADFK4g106cUxKrN48Y/x9tvv4OKLL7Z1jnN9PRogLr74Aqk5/+hD357VRx99hAsuuAAPPvig19wnx4xpqrvvuQs3LLkRd9xxh1eQPnjwIGbMmKEEQ3y8D65Fhotfeul5qZnevNk7oHNMfve716SqQmtNcGxJtiRTnKRAEXaR/akPL730IhYtutqr98q1N3PmTAEYirxER0cgOYl14ulS55w9Nkvq0MPCImR/YY38zh378OUXhdhWWI7//tezR81UGUWi7CqP+s3xuueffw4mThqLpOQk1FTXoLysyi9Ap3G/aNGVEjHdurXIa9qG74/RG649OiZ0jLxFhYTDMm2q1H3/9a+fSDTT2zFUD33BgnnIGpkqY7l/fzW++PzEx+/Ci87DzNn5OPXUGcJ051g7Ad0Zcje1181SaUXq9gToToB3grcvQLd76O5AXQO+eX0N6NpDU/2cKVHoHtC1xUhpWObKw0KV1jJrckNCg0Q5S3noFlGIN8U2ytJ4gEDe26t6Hxseuj3kblk/rk0jTOEaE3iUVUSJGyvvrkBdyoSam7Fjx04UbyvBihUrxfvytLGTmHHOOd+WkAQ9dLJOvQE6PQdOctZW+/LQeY8E8qnTpqKosEi8TE+GwlAAnQDHzfGVV16RMNeZZ57pFdD5mRuX3iA59Ml5uUhJUeVrzhCOyI4yfWG2BR1AfX2DCDgUfVWM88+/EHfc7nlT5oL25CVxEzrvvG8je2w2YodF4+D+Q7jse5f7BeicMwQoegvMxSckJLh93qHm0AkgBHHO2W3bir0SoyT39tqreOLJxzFt5hRMzFeRDh2RkHWjrXUjdcEviuV+XOqEv9pUhBXLbvWZQ2dpEnPlJBixRIf6B0x/MD1UV9uI99//0Kv3w/H605/+iKuvuQb/8+r/SPmeN2/+yy+/xLnnflsINv54ViRWnXfeubjnnntlHnpaLxwzRqfuuecXWLr0ZvmsN0Y33wc1E3js3bsPWVlZHuc1Dc0XX3wRDzywCl1dvdiyxTtJlWPCGnkaOVRlZKg6hlKy7OEueui9IsFKxTJK377yyqs+PdLS0lKpqqA0aQJVDdPikZGejMzMZKRlJCE1LV7mhwb0+vp27NxRiS8/L5SIDVOC7gxgPjSNzbS0NLeATmNnxsxpGD9+jCjGHT1Wh4qyPX4D+lVXXSlhcRrnmZmZHseYqTJqdpC3QmeHToSnd82TKNLmaOF4MOrjC9BZwUJuE/dUb44Uz829ZcGCuRiRlSpKfocOVGN7afkJj9/s2TMwY2YuTj1thpT/JSSw0sBVwU3vj1okTSvFWc6nU+bU9Xsaes5Dgzp/LmLqZnWZpQSq/8YdEc5uJAwZ0M3+zoZ4jB3Q2QEsLIQ6wQT0YFAl1gnoQoqj+Emf6hhEQGfYif+Y/+7qdiXFWQNlDYPdQ3daQgR0/t4O6rTEqTfOyVrIMqEVKyVk5Kkkg+zMs88+W8L2b7/1toQy7eVc9hdCr4A5XIaf/AV0etNkI5OY5in3bJLi/PTQCeh33323bGhcOGeddZZXQOcGTEDPy58soO4EdE8hd8qKUmyiYtduFBeW4sYlP8VPfnKtW1EZjjuNI+YE3TWFIUt1zrzZyB49EsNiY0Ue0l9A58MxhEzvnMZUYmKiT0D3J4dOQRHtlXtLifBimkzz+NrHkypnywAAIABJREFUTEBnDt2u828HdI6pmUPXgL6xCCuW+wZ03hfJixRkyRyZjoSEONmAj9XUYd/eQ1i/fqNXz4rg9dZbb0l5IaM4JGZ6A3TWJp9z7rclfOgPoDPiw42YGz3D7t4AnXOUgL5mzYPiHXuLmOj3QQOLVSHeSsn4PijGdM89d6K7u88vQCfr/rrrFiNjRCpGjUpHHNUZI5V4Csm6x48dx549h7Bv32Ep5aLAirdxI0dm9uyZyMhKRU7OSIwanY6U5HgMj48RKWLqnKsIjlKJowDQNpasrd+GObNOxd133+PROKURzmoDpXfgepBJf9ZZZyAsPEhkdo83NKKi3H9Av/LKy6XKqKpqj1chGgI6o5H33HM3Vq9e49XZ4R0yDZI9epREkj755G8+AZ3PeO655+JXv/qV7I/ejAUC+vz585CWkSgRlG+ffb4YlJ6Me1/jd/a3zkRCYhQWnjoDBQUTpXTNbMs7SGXQyqHbI8H2kjU7+Or/djd37J62JtV5Cru7A3SOsz6HM8duhtydHrruLmVuUANKGoZdcXSJWjA1okOohUxZScp8BoKku0Cjx600mzDIap4AvbtHhSxcw+1KWMbVSnG1dPQDaUDXoE6ingB6azv2VO1B0bYSLL/lVrG03YWueI0NGzYICGlBDG95OIYCFy9eLF6xPyF3np/38/LLLwuYU0jD3THUHDoZpWTbP//883IvrCH1dOgc6Q1LlyA/Lw+T83ORnq4sf/u4u8uhE9Drausl2lFSVIo777jLYw06Fz+NC26C7gCdi33ChPGichYXP1zkKr///Sv88tD5bBx7hngZ9ktKohTs4MPuoQ8J0AOA4m3FHkmLGtAJII898QimzpqKSZMnIDFZs2OVQIRZ4OHw0CkRTJb71k3bhgzoI0ePQHJSouGVHDYB3ds85Tt/5513JDLFyAaFbLwBE43ac849BxTC+etfP/a5EQ/FQ2fI/Re/+DnWrHnAL0BnfTpDtoyYeIuAka9BtjcBvbOzZ0iAPiIrDaNGEnyTERcfg3BpphSO+uON2F5aieLicqx79kUxWryNG0Fm3rzZmDBxNKbOyMX4CVkYHhdlSolSIlVt1kyV9KD+eAuKvtqBL74owncv+j6WL1/hNmLB90fOCctD3Skycr+g5/znv7yJrKw0NDS1oHLXXr89dAXofaiq2usV0Gk00Xm55+67seb++0UzwptBxjU+Zoz20H0DOsP/3C+oS8B/vsL58xfMFS12Ng266sofyd7hLuLD8fvwww9w9tlexu/JJ/C3v78rpWvTZkwSGdvQ0HDZVAIcbUntZWv2HHqAkfJ14pfemTwBOucE/9TuobvLv3sCdNOxteGk3LenkLsGdObM5aRuAJ1ebAQ99CBq81J3WdXZBwSqPtH04EmqY8kWAV1qzyXkrrx0htwVy93etEXLuA4OuZsP4SKAozx068GVAA67bO3dRznEHbjlZu9SmwwFMx9JK5GetDdJU4a6WHqma2H9Cbnzvj/77DMB0Llz555UQKfaFwGdBomnQ+evf/Tja1BQkO8W0K2xdQ25s43r0ZpalGwrRcm2HXhu3QtSi+9uopLQRMDzJFurS9feeOP30sCDmtM/GAKg6w38u9/9rqhZnTRAHzVSAuUEEE9VCLwWr0+v995f3YOCGfnIK8g1AV1bzb5C7v4Cuj3kHp8wHMOHDxMjiYx06razasMvQL/qSvz+dd+ATk9z5swZfuc+dQ6dVSHkp3iKfvGdP/zww3j++WexatX9PgGdHAymGtgLgtwWSsJ6Ovg+/vCHP+DOO28XHXRfOXRnyD0xcbjI31IjfERmqjQ9oeY/67k3by7G008973Gu63tSYeB5KJgyDrPnFCBnUpbkYnWlj9XwSnEfqg8fR+FX27FxQwlu+unPPKZe+FmWf11wwYVujVcdLXpy7aMisNPc2obKin3fCKAzIkYP/cEHHxICrjdAZ+QgO3uUeLr+hNxJrKQwEkmpDLv7AvR58+YgOSUenR1duP32u0Q4yt39qPF7XXge7ox/PX7Pv7AWp50xG3PmFiAtLdEEdG2Y+wq52wHd7rnrv3NGesXoNzq7Cewx/250WvMF6O7AXZp02Y6AtS8pUhwtEhcWnpFD9wTo3NB5Y+HBIUpYRgCd2rIa0HnjBHOy2vvQbQC5UohT//r7SESxPHRXK0fdpfUQrsQD814HAs1ONHYPU5phHG8QUK/YVSW60c3NLdK2lPeg8vwBCAgMEqODjSE+/+/n4kG7G1h9LwTm884/T/7Gn7I1PdYMJfKfLw/d3zp07aH7A+i8B0YhLrn0EhFoycvPxYjMDL9IcfTQqZlcvG07SrftwFtvvu2xBp3Me4ZXmWdztzB16dqjjz+MpMRENDQ14fLvX+m3h66fg5rb7Nr2vw3ouixn6U03YMr0fEwumIzktBQj5G50mLMtMAm5B+gcej22l1Zg66atWLHcdx26SYpj9z925GMP63ClN01RI+aLvZVMmh66n4CuyUyc+wy5+8p9kuXOuUfehyaUunsfnBOnnXYaamqqcd99q/wD9OzRCAsNQWnpDq8kRUa+hGl/+wopW/PFcreT4lR3wlBER0VKF7dR2SNE9Cg8LBi7K/YJA/1EAH3cxEzhO2hA1xs6PXRe/+C+GmzaXIpN64vxBGvQPWhjkCtBD5zGkjvjVZeu3XLLUowclSEVBFWVB74RQCdRl4D+2GOPS3TSm5oco2j00Ml5ovftax55tNbc/EKiIfPnSPqJbavXrXtBwvXuooH+jt9tty/DKafOwIIF06ShDj10e6TNF8vdDuhOLpesf0PHRRv8VoUYeUpKVM0XoLsL5Ws8cqbofQI6yW9iebAfty3kboXdKSnNMHygNL0XQA9gfToBnSR5euW96OrtkZy5arPKRvbS0gX9fZSskQ+yZ5tqT2d0pFRf1ffsM212cKSVY7ZuU+V1KkdlyG0acqX0Zo43NONINdtBHhVyV6d0OuuVbj69ff3Sqo9Av/JnK0XYgIvR00ESDkPc962+T7pQFW71LixjPw+9CXpdVMhydwxVWGaogM5GCgy7EsyZQ9eAro0XlXKxxk9ZPANoa2UjmkMoLtyOsh078c9//NsjcYzPx5D4mjVr3NaJ69K1FStuQUpqorS9vOLyRUMCdG4YXBQnixQnOVs/PXQN6DcuXSLCMvlT83wCOrUipWlOXT1Kt1egcKN/gO5ujvA89DqW/nSpzD1v0aGhArpKVahKD38A3Z+NmHOKXvbZ3zqDHb1FK9yXch89dJKq2OmOc5BhavZOUN231FXNzllR7I8dLXl/tv080Tp0aaZy6lxMzs9BUmIcDh2uQeHWHUMG9Flz8pEzkQ1KCOiqna4T0HdXHMCWDSXYtKkEr/3PH7Fw4UK3DgTXNzkyTC+x74Tz4NiydO2qqy4XXfuu7m7s33PoGwF0Gm733nsPnnnmWZFgdgeg+v543xMmjJO+9hSW8VWH7s880p8hoM+dOwdx8cNERvjNN97+2uO3ePFVWHDKdMxbMB3jxmZLq18BdOOiZo7aZLIb0WCj34gAtTRsYUSZHQ7phLLjm/peseYZNVb4xD4nytgLwoCBYYJvRtTZ7kxaaWR1M3aHV4+JbNm2XhIBa3/zmOGhW22DGTakZ8GT00NXZ7Ny6NI+NUi1HAyWiAHbJ7J9J0Fd6dcGyD966FZ3Nba262Edeq+qRedDS09Z0Ms2+nCbAM6fE1OoMqfqAmnMsKMwB0I1kVGN341W9vK9Lh/q7e6RtAdDK5QhZGu+1rZWAXSWpvC/mS87cLAatcdq8eWX66WkzJN3ziEQbfaCfGlByVZ9DNUPpe7VU402z/1/C9CVmaRFB9Rk5XsTyzIIaGlqwp49B7BtawnKd+72WoPO8WEezBNpjZEakuYWLboCySmJYmVffvki8ejZacufQ/oA9Pd7zGuadeghQaLl7qtsjYCuWdW+Qu5aZeunNy8VQM+bMhlpackuLHeJokkHNmMsAwLQyTr0OrLcd6Jw0zb8zA8P3d1YcP6Qi8Hx8sXfODFAn8rwGj7xw0P39a44BgTnO+/8OT77778lSveLO+8RD88XKY6AzogESw/VXsFmTqqvt/SnMkrE2KqT3b1IkKo5WosN609MKU6aqUzNQ37BBGSMSJEOdkVDAvS5KJgyHrPn5GPchCzEDmP5k+JUiBy2sXHTIdhTeRhfflGEwq924M/vvO+xhpqG65IlS8RLJ6fA3SFVI+efg6zMdOFXsKWxP3Xo9JyHkkNnlcKaNfdJKpJGOaMB0uJU2jorhyooOBiREeESmSMuNDQ247133/epZ+BrHtl/rwB9towvW7J+8MFHHlOY/o7fRRedj7nzp2DhqbOQmzsGMTGumvoW6YypZwtYA41vrDI2A9D7FKCrFDxdVjqsBHgilgHsgQMQQRijokjvt4KZNtVUFcK3h9QNyRj7oEg3MotzFvDrVx43pMG0d6ZKbyjVIhNSN2fXLHeCvQHoBFABdPZDNkGeQG6FEaQ+3GiXKuVqfSxXUz1r+dABCFad2MQDJ0DL7YnogTIkeCfWIbaTtmZ4TzJyune3YUxI2R17eKu2jrTyaTr19najp2cALS3NqK45hl27qlBRsQf33bdaWPDe8jfcTN98803cuvJnEmJl97EtW05MyMLdJP7fAHTmqliyNnVqPjKMkDuFT6yyCY49rUplLPGdshaWojJbvyqWsfJWg66FTBiO9VSKw+5KF154PpKSEqX/+RVXDA3QfW0AFqAH4/41FJbxXod+IoC+9OalmDZjCvKnTkYaW6myN7pt3UmsyVjwXG7dPZ04XlePshICevEJAzqNU3pLt9++EkVFxR5lhDlG/7cAnfOYPBOmpijV297eJuI77M995x2/8Jjz1O+VUR4CGEPiHFPuV+zpbYUdbb2to6Kk/Izz9et46EwL5OVPkracmSMz0NjQjOJtZUPw0AnoOSqHPnGkyqEHKUC3/yOg79xBJnohigt34fPPN3h0CFiyxnGgoJInXgerRphTzshIkT344MEa0bP3xa0YKqCT1Pjww/cjVYzXULCbWjt7j7NlJsPKQUonISoyEuHhoWhuacfBA4fxzjt/+UYAPTIqCm2tbdi40bMB5+/4UUp2+ow8nHHmHEzOG4f4+CQxUAR6xF80Oik6iNv690ECTgpQtbNhz6UrY87qHqrngwq9G5654UDJ74yqLYsXZvU/cd379M+Jnmp9iDP21CtPKodC/GHlCauQg6bpGz/XQC4ArmvnNKBrj92qqdP9yHXYgC9f1OH6GJYwboCWXWCY2DEcFxXat9Ti1KDpnXIwy11Axwbo9sEKMogGKpSsusXxIDDXHK1DWVkFikvL0NcLvP/+ByLi4e3g4mH+OyEpATz3saN10vRkKB66t/P/rwD6pZdg8mQF6COy0lUOXSsB6lxPgHo3uh6dQER1r8LCEnz34sskLeHJm/7Pf/4jbHvmfz3VD3McZ8+eheTkeDG0Fi368ZA8dH8BnRsMGz58U4A+feZUTJ1GDz1VBEX0QQIoVzfTR7TUeUi3uuME9DIUbir9/xrQ+bw0PFif/dxzz+H9998T9nB7p3+ATr18Eispfeyr85fOoa+8bYUY2L5y6J7mjgugj0pXgF5UfsKALiF3A9DN/SdQtU2lQNPnn20VPkXZjgqPXBCtXkkj2ZN2BQloZ551BgYGuiWUe+TwUaxff/IBne/jkUcexMiRGYgdFgVGWmmM9/T2yH4tVU6hoeKhk8zIqpjKqv14+613Tjqgc++IiI5AW3MrKioqv/b4fetbZyEpKRZnnDkP+VNykZqqpZxdgdRO3Fa4ZDRjMtjwVpdQC1z1u7fAWc1AO36qaPaAALk93+4EdD13XT12FQ3Q92MA+lpT+lW02Q1A1wIzA3302FS5mnjhNsuCJ1IeOtuyqhvS4aVem1UtSnEazJkL0z43xWmCwixvhkBvA3Q1ICqH72xRpwlwykKyvExLa15Zx3ZA58bKvPqefYdQUlyGsvLdePHFl32WptCyfuW3r+DRRx5Bckqy6F0fOnRYws//zwG6eOgFyDQAfaCPFQnq3RLElYSu8tLZ8rWxsQk7y3ZL288bbrhJcqCeqgDIamUNvzdFPApPsP1nYmI8+voHcM3V3xCghwZjzepvBtBvunkpZsyahoJpeTKOOqeojVcSQRmVEk6IAHqnMPol5L6x5IQB3Qy53/ozafRz8nPoJy/kzucm4LCpztvvvCEh87vvutdnyJ2eFaMQLMn0VpOsjfOhsNw9AboOuecVTMCIzBQh0xZtHZqHnj8lB3MMD90doHM9sYVu8bZdEnKfO+t0rzXU1Lig+iPLA6mR4e7QpWt/+MPrCA8PQnV1Ldb7SDvQqfo6HjpFeNhytb29Q1Id3C+CAoMREhosEc6I8DA0t7R9Yx76rFkzJWVzySWXClfHE5fG3/GjSNU//vEhzjhjLmbMzkeyUYZq7wyqEHNwt0/+OEC4HZZKqR3YLRB2rS1zjdwYKc6AYBdSuhWRcnro1n0oIFfRbg3qAc+88tSAzvdJVZzKqEvfV8lR9yuwVIBuUe4VKa3fAHQNCJJ4lzI1uxcuSnGSC7Murpl9CAxVYXWHOIy2RCzSllXGZuW5+zEUQJf+6EdrsaN8N4qLd2D69DmSo/JUAiWmgtF+9DsXfAcjR2UiIT4R9cfrsG/fAa/WMI0AEgd9eRn6pWsPnV4N9bd9NWc5EVIcWe6T8yYZgK5Y7iQ76nSJNQGV1dfT062AaHs5tm4twapfrZF6fnfPxI2Cmyu7iLGtrCftcC3X+dprr8g7v+aan4ighCevnwI6bFLjjdtg3+x0yJ1CR6u/IUC/+ealmDlnGqZNz0dWVgZCQkLNXgIy1wd6bUJHFE/qVJt5STmKNpaesJb7N0+K8x/QtZY7JUE9tR3l++X7WHDKfAQGBeJX997nkxTH6A7XAEtI/QF0JSzzCyFhsWzNV7MkT8C48NTZEnKlkM/hw0dPOqALMbKhFdsKy0Ql7oofLpYSMIbn3R0sRSUDnrXoNJLdzX9devXgg6sF5PxJO5wIoDOHvnrNfVIRoHLo3ULCkz2+n6k5cgUI6EYOPShAohxsn+qrJ4AnI8vdzzmXZs2eKWH/ZctWYNkty07K+L3w4lM488z5QoxLT7c4MQokrVyaAKcN2DWga5ywY5h0FjX6i7h7Fv0+zbC7gxRnKtOZfdnVWVQawDIQ+g2yuv5ZwLpXn1VZa8PTNbusGWQHFZJVilcSuhZPjvYLEwADkC5szAHQwiAJDuyu1muy/KhVq9h/LFXjz+W2hHwjSbLAEDeiMhYZQHvZzlADzyI92uUxLQ9d36MOucugBwSgt6sTDY2tou9eUrIDuyr2CKli9uzZXsGC5AqSkDZt2YiccWMQHhGOQwcOY/fuPSBz3JOHzjAeF4+nXLLzJf+vAXp+LqZNzUdm1ghR9+ML0WOmW36qqIYSxGGOmZ5lUeF2KRPxVIPOz7JjHUPc3IQoFuHuYOnaK6+8jPvvXy3huR/9yDugcxEzfO9vVzF+fsaM6fJsrHv2P+ROIRPP3fD4LJoUR0CfM2c6ps8sQNbIEdI2WFvpUqbJRkTkjYiR2itcDqYuSovZPrXYL0DXZWskgNEwlLK1iHCZ760tLFvzDl4nlkP3n+X+0UcfSo3vyy//RvoUeGI+s0MdKx9eePE5rLpvjc+yNXroBHQq0PkCdK0Tf++9d4ls6+bN3kv5BpWthSjt9USWrY0egXHjsxEeHozKCnJGhsJyd82hu/PQ+T6qj9QJoK//Yhtuvolqge5rqDnXPvzwQ1x44QV46aWXpd+3u/HVpWtLllwrancN9U0+mf4nAuiK5X43nnlm3UlnuQ+lDl0AfdZMIeBRotub6qC/4/e3v32C225fjtNOm40Fp8zCmLFZDofFe+idKV9vHrom1TkNMg3A1HDRGOXquasmMRr/7L1M7B75oJD7y797acD8gLDxjNyAzqHrHLWcXXx3k3YvZRkGoDMHIMl5aaLCUAxJbn1SrsKvUqZmo/MrQCeuE1Qs79uZb9AWiQC6owWbZrlb5VYWCYWAzoOpAE78ro5OHDlcjZKSMmzfsRPLlq+U8J83ERktJHLb7bdh4oRxGJszFj3dPajYXYWd5buw/kvPgM5w4+7du/0u2/jfAPRLv3cp8vNzUTBlMkaOJKDrHLqlQSDv3yDEcZPcv/8gigpLUFxShrff+rNIUbo7GJFgmJQhLOrLcxNyJ59LC/+9996TRjEkPi1efK1Ih3ry0Ddv3ixGkbvSHU9W/MyZ04Wk800B+vLlN2PObKr+TUHGyHRXQBcwV4DO1UAjls98vLYe2wjom4qw/BbfdeiWsEyU1N0Oj4+V6zQ3NaP6SC02eSEEaeNDlOK+oTp0f5XimOKi+Mwjjz6C1atWC3PbG8udOXRqGbBky1e/eK0T/8tf3iOA7k9tvl3LXYRlUuJFXGbEiGTEJyZIOWr5jt3YvKnkhHPo7khxYhwfZB/0YmxaX4Jfr31OVODcCTTxs/SK2R6XkQpGQdwZN1yrLF277LJLRPOfzPJNfggODTXkPtQ69LFjR0tpsj916ENRiiOgc20zGvC73/0O557rvtvgUMdv8eJFOGXhLJyycDrGjssRuV47ACvYscTPlKescDKo32oaZqbcDI6Y9tzd7VNOQLdA3Updq3sgTlqkOhMfhSzOcL8j5P7bP7xiAbpWXGMduRTHGRJ4wkg32ORGUl976mSTS3xeFYtLDly+ygCoXuX8KvV5/CohAylEk0Fh/kXan2rP3RFSoLejBtDqd64f3qhkdxkv7W2aZXfBIRI6rq05hp0Ve7Bt23ZRqXv77T971cLmve3YsQOnnLIAo7JHIm/yJKSnZ6C5qVFC0DvKdnoFdHroVBWjh+hP2P3rADo3V2/SrxwgqUM3AH3K1DwJFdOL1VwJGWODGKkNIYozENALt5aipLTMaw26W5R380OtWvfDH35fQPcnP7neK6BTEIdeva/n05fSi54ezapVa/z00FVZkD8eOkOhy5fdjHnzpmPWzGlIz0xHsBHpUCWaGtCVQqIAek+XEIVKtu3EJgF031ruLPmilntaWgrG5YxEakoqunq6sH/vIVTs3osv/WiTSUBnE47Xh6AUxwoVdnLzJQiim2r4atihQfeuu+6UFIgvQNfNcvg+GOk5//zzPU6tEwF0em7XX78Yo7OzMGZMJjIykzFsmKpnDw4KQUNTK0r5njYORSnOUbYWGyv+iqQqjbI1GnVVlYewZWMxNm1kDfqfPNZQ+7uW+DmWrp119pmIioqQUi5fxMAT8dCHrhRH6Vf/9AyGouWuo28893vvvS/qmP6m4jyNKcfvoovPx7z503DqqbMwOW+8Gca30r2Kw2X3jPX5COgauAenjVXJtj4sb9tmEBgeundAt7cV13XwBh46QD3gld+/MsAciFSKqToyqfOUhxFRGAWoioeubo7xfcK1IssJ6gtLTzx0I8SuQuQkXLHXOevyeAaShdTndVkaz6XD6fbcgC4dUHl3V+a7Ck0YRAAJ7w8mHeiQOxcSvccDJMKVlqO8vAJr1z6NCy+80KO2O5+ROWrm10k4mZQ7HpMmTZQmCceO1aK4uFREVli77ink7o/uuH2SnSigP//C8/j737xrufM6BMZLv/dd5OZOwPgJY43mLArQSXThoZpIBEjnPM4JijfsqdqPzVu2obysAlu2bPVZDeDPZsR7Oe/cbyM4JBTXXXe9eCDePPTCwq3SEMaboMVgQA/FqlWr/QR0dvcKEOU/b81AdBvaW1csw/wFs7Bg7mykZqQhKCQI/b296DE8c2o2qPneL1UVlM89frwR2wq3Y9PGQtxyi2fJT/0c1MQePz4HOeOzMY3lcRlpaGluRlERBX4q8Pnn6302ZxmKh25pucOvtpfsescOhRxjVj54a87CkO3dd98lVQe+AJ2RCd0sh3276cV6Ok4E0OkR3rj0OkzKHYtJk7KlUxk7pYVHhAgPoq62BSVF5QK6/ivFKUCnfCjr0CUvbtQYa6Iw96DK3QexeUMJtm4twwfvfeyxUZM/a0h/hlUjM2dOM3vCM+1wssvWRMv9nrvl/fnSclfd1kYZ3dZ8a7mLYXjuORJC99VtzRI/gvRxZ9var3tw/E5ZOA+zZhXgtNMJ6OMMop2K9lqHLj9zSK32Wo1SdOkaS900h4x/bw/Jm7nuQTlzhbJWWtvSL5B7cESx1XmVE6ZS2kq0LeAP7/xpQBLzAyr3zUOHSnljDF/IpVxA01b3bYC9SuIT0MlKZ30iT0qgZ8idnrnlsVNJTvedJftVe+dOYOZ1tXiB+p1VK6//e6C/RxkjjC7Yfq89dIb8SBbZVV6BbcXlmD59lk8inM5NXXfdT5AzYRwmT5qAkaMzZbCPHD6GwsJtPgGdzFlOfoaTPXVY+zqATrIY+xMzNOdvt7XFP/kxsseMRmZGGiKjI0QQiBKbYeHhUs/LjY3/+JwEd16jquoAtmzehl27KlFe7rkP+lAWlvKiZyAsLATXXbcEd9zxc4+ATgv60Ucf9dphzX5tybPNnCnhaWpD+5NDZ46ez0xA90Tw4jUIIFRqe+Lxh3HaKQswf95sxCfGIzyCva4H0GuE17u6e8RTFy5CYAA6uzpRW1eP4sISbNxUiGV+AvrEiROQm5uDeQtmIDMzXdjXX20pxtatpfjvZ1/4BPRvstuav32sde38XXf/QoR+/AF01l9zL6Vinbcugi6A3tuLLT5y6Kphx4e4Tjz0EcjOHoGE5DjExkQjNpYNVcLFiC2jlvumoUi/+gZ0EnLLd+zFhg3bUOKjBn0oa4mGHyM5MTGRhp69v4DOfuh92L270ivPZ6jd1oYK6P7OI44JS/mmT58qeFFYWORX62pfY8nxy82diKnTJuLMM+Yhb8oko3TNymHbz+HkcgX2WZVdAq+ihEpwVevfXX5dn0+dT52jAAAgAElEQVRHcOznt2v/65y6J0AXUJfot2VABLz74QcDAaSK97NRCoVYVJ0cwbFfSGyubD1NnqM1IcEGWgX03G0SdzrUTuAmSc4KsavcuvboBeLJojeK8jUo24HdKuw38ry6n6tZzK8MDiu3YHDtDA3txsZWVFXuEV1oarq/+94Hos5kr/lzfWGKmXvppZegf6BXiHC0OJOSkyQqcejQEWzfvhNlZd49dAqy0OJkyJDMcE/tWPW1h+qhE2zp2TJf7a1MjOfnRkZvh32gKegSEcEua2rM2C1v2PBY8dhHjEgF24HGDY8VsD12rB7lO+mZF+Oii743JIlWbwtJbULZEiFZsuRGYfR78tAJspQk3bGjzK8FbIbcg4Kxag1D7t7bddpDvCRkeesNrdt1Pvzg/ZiSl4vcSeMxavRo8ciosx4UGCRhdioZhoQEITQkRNjA3b09qK2tk9I/ypPedNNyn/3QOUaTJk3ApMnjccoCknWywTTOps1F2Lq5GG954TPod85+6Ndccw1e9bcf+nnfFpP4448+8cn98Hcj1oB+991sn/qAaJN7I7upfugqBTIkD91PQLfn0IcPj0ZMbBSGxXH+s495qnjWlZUHUfRVGZ5+2t/mLBagjx2fKfNBC2zqDbqhgYbCLmxcX4zSkgqJeHnqR+ALhJyOAJvfvPTS86LrwCiaPx76okXsh96PrVsLvX6egP74449LLp//2ETF2/sbqoSwv/NIA/q0aVMFNEkaZa/4r3vohlGf/uN9nHHGHMyYmSeVDjTueJC468QH9b0KtTPk7gyl2zXddWWXU+ddn9OSBtbkONccuiVCq/7CwkYjlW3k0DX+BXz4yccDnHRSbmMAOD12nQ9g+F0rNdmtDfVISnvdTKHbuqAp64KRAsb6tYa7Yv4qkFYhfVMrflDZmq6tY8jfavxOJr3do1ekANewBu+tp7tTyEiHDtWgbMcubC8tw7Llt/okwhEo2XP7xRdfEFnPjAzVizo2dpikIpqbW1FZuccny52ATu88JSVFPGl3PY2dC5ONLvwtW2MEgAYDW2NSxMNblzCdN7v66quELc0SQtGz7+8Xgkl0dKTK1Y4djTHZI5GWnoqgoH60tLShtHQXNm3eZoaJfTGP/VlgXESsT2YHriVLvJfo6XpSEuloHHkyxPR1uaFMnToFgQGBeOjhh/1iVRNA2AWPm723qgRdJrR61a8wYcxYjB09CsmpKQgNDxMCF8dSh9tECjk4WBkq0v2vFSWlO6RO+KabbvET0CciL28C5p8yC6OzR6GxsQFbNhXiqy2l+OMf3/QoGyrz36g6uO66a/Huu+8JI91TvlGTqy6++ALhynz04ccnHdDJkr7hhqWiTe5N5peAPmPGDGmV+89//ROnn+a5i+BQPXQ7y50bKQlpTC9FRUcgKTkO2WOyEB8/DLW19SjdVjFEQFdKcfaQuwIEteE3SA36bmxYX4QzT/8Obr/9Dr/ljr2tKT0G99x7jxD6WDLqq2kP0w5XX3OlEJWZNvQWlSKgM0KmAZ17mrc9gNr98+ezo6R/bXiHCujU0PjJT67z2C/Cn/3H/hmr69qvRS1uzpypSEtPMnlPTBk7DwWqCtAD+yy9Ew247sLt7oRnxCBgi1LjUJipQu36X6A4yq6H/fqKgG5Tivv0n/8SQOeH+vp6BHDVpqk6pWkQd7UwVF5dRGgcFzPDBDZw5zkoNGMPDeg/CzWav9h/p4gECtB5Ty6hB0PJzLRIRDPbCegD6O7qFNlS6pBT5ayrsw9vvfW21zAlDQDKu/74xz9CeHiEhJ85eVlfya9kxDO1cPx4PQ4cOOhVepCGATcvam9XVlaCHcK8HUP10Omt0Vpm8wP2vPZmMGhAv/zyyyVs5VRx43jTE155680CIIxIREWFoqGhBcXF27F5Syl++ctVuOyyy/wi+PlaVNwk2OSGDR9uuOFG0X9nrbm7g8YKlbL4mTvuuMOnYURA5wbFGfzYE0/4BHTqz1P2l+emwSDMfw8HFz9L8355z70YM3IUsjIzMSorC6FhYYiMiDDY7v2i3d7Z2S5KWrT0A0LD0NPZgap9+7CtqAjLV/iXQydvIy9/IubPm4mRo7PQ0dmObUXbsXljEZ56ap2Qgrz16uZmyfw2jT5vmzaB7oMP3sd1118nJD4Cuq/6YX83Yg049/7ybpx15tl47rnnkZiY6HGMGZp+9tlnpSxv7dq1Xqsbhgro3uYlIyIXXvwtZGaloKO9CzvL9+KZpz2Xaepzqfapc0FhGdFyH++aQ+fexfGtq21EMcl2G0qkBp1aE55q0H2tH/vveW6mEa750dWi87H1K+8No3S0jsY9D9aKe2oQw99zb2Cee9myZVKtwBSIt+gmWfdiGPYP4KOPTp5hyHthi18a6ytX3ibr1VsjLX/HkOPH0rWVty23dV0bgdAQ1dmQRro6XNt5K+QLEEDnYUaIXbxoy6P2piSnzm+prFp5dKkpczyK6/c6Ta7vIeA/n31uA/Re9BslS+pl9qG3r0esdipfidcuUm7yW3kk3V7VhdAmsqtWKILhexoK+qIyPAbhQCvtaEC3rBv1eeqv68+rkLxrbsLWnc4lX9Ha0iwCEaWlZSgp3oFnnnlOFJc8Eat4bqUzfqEYAtJoxlBQoxVFRjZroQnqXDj8jDdGqe6WRE//73//VFpIemNkDhXQ/Z2w/BwNFRKkGHIvLd2OsWPHuvw5n+eLL77AsmVLMX1aLiZPJtMzGtU1tdhWVIathcVYt+4lj2U2PBlB+v7775d/rA9lGNATSKv7eVs+R0BnBMPTZ1lpQEBneJLvJyMjw+ujK0CfLLoJ/gD6UMaRrH8Kmdy/ag2y0kcgJSEZqWlphqcXKl66eOohgQgwiKUkxfG/GxobUVm1G2Xl5bjj5z/3y0Nnbo9lhqyPpagRKz5YYbFlYxEWL75B6r/9rc/39pzkmZDJ/PQzvxaewAfvf3TSAX316l9Kd8NNG7d47XE+lPdhAvqvlHfqqw7d27kZwj3r7IWSWyedcffugycE6GNzXEPuGtCP1tSjcMsObN5Uilt/9gtcdRWjZSqs6zzsmg6Um+ba9VS2yX2LDY8uvPA7AqLMLfvy0Mm5+dGPFol3SIIwuzB6M2T9fSd8HzQef/GL20Eeyck0DHkPBPQpUwrwyCOPeu3LPtTxoxHCrmsUlpm/YJp0XYuMUoBuGS/uNNUDEAJLg0JjoHBnDHzzRI5zKsppTpkLmIu2u3dA13Xo+h0F/PfzL22ArqT8xGMPUMl9aV1oB1JDu1afIERY6gY9n5+TPuM2TXcDyC3yvg3MqSrXpRqoMBpgjwJolR0lUmOT1huwvlf3oJn3rpZSU2MTKnfvkbxlbm4BVq/2LBPo74Tl/RFU2OSETSdY9+opX0VAZ5iKnijBjWQgb6GqbxLQtUfMiAFD2M57ptVOj+sWKqDNmoKC/AkYPjwGBw4cQdG2HSgs3O4zZ6tDcyxj+vGPfyzP7EmWkQYEy1XIU7jxxqVSc+wJ0NUiniLpmU//8Q+fpT4EdDLVSeJ8Yu1anx66v++en6NICvOJv335t8hITkd8XDwS4xJU3pxRJebOqWkdGYHomBjpykcxmJ6AXjTXN6O8ogw7yspw5y/u9AvQSYrLz5+EUxbOkVw6l1Jl5W5s+LIQ20vL8dlnXwwyzobyPPws1xbH7LTTTxElsJaWVvzlLx+cVEAnz4PdukgQfG7dix57WA/13k8moDOKduppC5CdnYHgkGDs3XMIzz7zokchJX2v2kPPEw89D+NyBnvoNGCPHK7F5o3bsWVzKZ7+tffcPNfjG2/8CVdffY1EKvft887tYDTj1FMXyrv0RRbT4kiLF1+DiIgwLFhwumhHJCUlDXX4B32eIlTnn38uGhuPo6WlHe+//+FJm0cWoOfjD3/4Ey6++GKP0amhjp+Url10PmbPLZBa9Em5YxAdpRT8LCdMx6JdPfUQkI9k4ZMJrAagc6+zHxor9d+w66j9b0xANzx2e85cndISohH0M4jspoO8fsNmFoNL1zJ2QpPWqsxTG+EWArrKoVMmw6bDboTcpZ2pPf8tYjGWRKy+WTEVdJ278UN6UQNG5zURn9FNW2xEPHVuBeKKYEDGvDVI/J09JK+vcbyuFuVllcJIv+mmFfj+93/wtcPFvD4bkPzgB5dJc4KvvvJMQCFAU2v4ueefw5lnnCmhd28SszqvTBEHLf3qb0tRXyuR+UiSkT75219RVFg8yILnAmBY7ZZb/g9v7wFkW1ZdCe58Jl96870r+8tQVBW/sBIjZFogzUzEzCgUHROSIjp6ohsNCAkhtdQaSd3qETMhixEgPIhCCAGN8I1wwggkBDRF4aqoorz9VfV9+sxnMnNirbX3OefeNL9kYhIq/v+Z+d6799xz9tpm7bV/0Z7z7KfZTTfdYGNjHXv05Cm79Ru3UbL0S1/6+13JM7h+OTBvthe/+Bf4951AGteLvvjnP//H7Rd/8ZcoSLPTvUYKHYbtLW95KyOb3fr6YWDBJ4Bv+9rXvsZeeJFpaxdbu/LniOJO3HjCjh4+QkCfnZpNWRywXznNj2M+N3iNiHpmZmdsdHycWggPPPyA3XbHbfabv/WbFN7ZTTgFbGG0rV133dX2vB/6AbvpGSdsZnbCHnzgIcoWf+Mb37Gf+7l/ay9+0Yttero68vEfc09wUpBK/cv3/rmNjXbs1BPn7EMf+uiOAkLx3ogK0VKGPY507E73EjXKV7zy9/k7o6OT9l/f9346IrtlrJ7MPSSluN/9Haa1b/n6P26ccfkZEIHC5K0rjx/jsJ0H7j9pb3rj23bNSuH1bHv64ecaAP3Zz7mBgI7yV5DiIkJ/4P7H7NZbvme3fv12e+97P0jOxk73j/sCl+a3fvs3GXU/9OBDu3I7sOdRW8YZ+eY257u8zwD0F73ohTY9ozGkb3/7O6nz8GTaQnd6LthHCF7e9vY30XacOXPBPvyhjz3JffQTbInbbR8FoJ84cYL69rv1oMf6YXQvMAUO0W7cmHj2z3zODfZjP/Ycu/FpVxPQt3s+udnLhcs2m95lVU4EDEcANqGOT9Jh0dx0ccvylyYJKrutoDh+DpyFZWGbuH/h55CZLh2PoS9/5RbKvUHKlcMkQLt3LerM0Fs3Q3vZUOFtuEAMO9JjJmt8mCvKcUF8Z0uYRr1zvNDQwBl4xO09vGlUol835WIprwcgD6cgrgMLwkZA3SIzCer9vXB+we66+277xi0idP3Mz/zsvwigo//2Z3/2Z/igwBC9+uqrt93j2OAg1735zW+isfnqV7+2a48zfv+Vr3yFveGNb7Rf+sVfIoP9n2OokyO1vm7oMf6pn/rfWB+99dZvbQFmRBAgyvz2b/+GPftZJ+xpJ66zifERe/jhx6nhDkCHodjtUADQIfH5lre8iWzbBx54cFcWLwzhiRNPs1/+5V+2//yff2fHe8XvXX/9U3lo/v0LX8jP2LNnz472Hofzqdc9lY4s+meRLXgywj4XAxCs0Sc+8Qn7P//9z9uh/YfswP79Nt4ZY8p7Y13CSezeIInF96uLSjRaIstdWLxgDz78sP2Xl/8X8h52uy4oDSKTcvyKyyjVe+LG60jORAbsscdP2ddv+aZ9+zu328tf/nuMVv4pqfeFhQX7q796v/3RK37Pjl16mOMwH3ngMfvAX32EkwV3+0Ka8id+4gX2B3/wh1Q02wnQcRbZ6vcnf2z7Dsza+XNz9pxn/5D9/u//wZNmecMOlYOf4rrw3iiBvPzlAPSefe1rt/6T0/mK0H+IrWyQd37wAUTobyfQ7cZTwOt+5EefazeeuNae+ezr7fhVR8RyL4hNOP/333fSbvnabfbNW++wT3/q87t2bJRiPHgm3/rmt3d1prFXrrhCWgrf/vZ3LtrOCBv2kpf8PHXLsYaPPXaGWRm0116sG2e7PQHeA8oC/8//+zt27OhBnr2HHjxpH/jAx/7F9hE+N5x7EP8A7Dt9pfX7nf9EHRVkLXZj/se0vWc866n2oz/ybLv+xmt41rYAeuAPzveGR+roCtv2QlRjR6dYYpohFY92bhdYw5/91Ekm/EIrsaJ0DWsBtOJPzFIBwZyS61Gzz2POMsj//Vdvlagb8JZKb14nR2+bT0wjaHJKmqZwxRtCQINUSf9iXB+18SDF1Vh60ccnQbkNDn9J9Xn208njiC9lCHL9XRG4sgWaAxsD3h3snfEHUtodd9xj37z1u/Yrv/Lr/yJ1IhgWzHn+uZ/7GWYL0CKyE9kNdUkAypve/AbKxWKqG4Ys7OQFh0Tm61//OnvZy37VXvayl/2zSTO4RpDdXvSin+fkq+XlVZKN6k4I0uXvec+77Q1v+FN77g8+ne1Sw8ND9uijp0goXFjs2kc/+vEdU+h4Vljvl73sl+0LX/gshzdg5OpuaTxkDY4fv8J+9Vd/jcNZdiK4YLb21VddRc8V3vZtt39vV2OI37/2mmu5Dd/6trcZiID/XECH0QPH4Kd/6qdtz8yMHZjdZ9OTUzT0SJlFVgjGEFE5wA3PGf/GM8Dr55fmbWFx0Z44e8r+8BV/tOOQm9j36GK48fob7Korr7Brrz5uR44esX2zU0yTot3o5BNP2Pe+f7d974477d/+Hy+k44I2nicT9WIdIeCCyPxjH/+gXX7lMTtyyQFbmFu2u+6839777g9w0tduXyg9veAFP26veMWrOHBlpzXGvcPYv/GNr7IrLj9qK6trdv/9j9gzn/k/2G//9n+iUNFunQtB+kJEVs/i4L3Rmve7v4vhLAN2EFyMfLrTPUUNHaS24dawPfTwE/a617yZpNPdQA6ve/7zf9ie9vRr7KZnXGdXHj+aBJrwWbg3OIP33/uofec7d9k3v3GHfeFzX95xvDBeAxEaiPG84lV/YIMeuAHf3FXQCbYDpaDXvObV9q1vfWfX3w2+zEtf+mI7fvUx67RbPOcPPvgYiZYgveEsPtl9dN999/FaP/KR99uVxy+xI0f22cLCit31/QfsPe/54JPaRz/+/H9lr3ol9tHuqppwnjD+GS2sx48f33F7xvq96lV/xODi61/fXRAL6wfH8Atf/Lg973lPt2uvO86Rv/U1KFPrKdvsATZp5BWtFleQc2G2lCpnhTjPTulv9JX59po0J5z4XPQKoGuKS6qpM8jFW6VY1jVavvzfb91EWE9QDQ1a1MFd0nW9jxr6gFEIwFN+RxEUMx1e0ObDM3XJQ0XkeIHo99Fyxogd4IwUpbPpgxin39MdRspCOvElm10KOfoqRtj531FDv//+B6nd/tKX/jprYf+clBI/ZWODgPhv/s3PWa83YNS9U9QKAtW73vUue+tbEbH27EUv+gWqou2kHR+EKxxKtKP9u3/3wn901IUNBQOIz4OhgXTmG97wOpuZmeIqQZgERq8++50tdv/x1+3ee++wZz/76XbNNZcRmJ544ix77v+n//mn7V//6/991+tBhP70p9/IzoDl5RX7ylduYcveTl+4X6Tnsfde8pKX7LgukEBFb7j6Lsy+9Hd/x3atnYwsfv/KKwQS73nvezgk5h/73PGcsY64RrDg3/e+99k73/FOmwWY793P2vlIe4Ra9MPt4RSNxeuwZ/EfngdAP8pFFxbn7InTp+zVf/onF92PWM/nPPNZZNI/5aorbe+B/TaMgTlDZiPNlrU7bTt77qzddd99dv8DD9Nh+4+/8VtMEccwm/K+437g8IAV/adveK0dOrjPLj9+xK64CnXfMTKx77jtPnv7W/7iomOB0X3wkz/54/bqV7+O3Q87rTE+97Of/Yy94x2vteuuu8qg4AiwvPPO+wgkv/Zr/xdb6kD6giMUHTfYw3BqPvrRj9p/+A+/at///l1b9i3e+5Of/Gt7+cs1be1zn/u7Jz0Mqb4vg+V+1dWX2EinbQ88+Li9+hVvJiDt5nDgdf/L//oCO/GMa+26647bocN7eXZSTbOBMcQ96rjfecd99t3v3G1f+NxXds2+cVzzze+wN7/1T63X7dmnP/WFXbkSWAes06/8yi8R/HebexAdLb/xmy+1q666zCbHx21uboHdQI888ridPw+eyGuZKodtC+c01qvcR+9///vtne98ux04sMeuuOKoXXnlZTY5NUZVxNtvv8fe9ta/fFL76AU/8WP2mj95/a77CJ8Pnf8TJ26w++9/aNdyntbvZnvb215va92ufeqTn7/o+n3xi1+wv3zPW+zZz7nRrr32spRlKeeHVPHHHXkHVJSshVsuzRra7yzB0bXjz9AZloEfkxlRjJaCKn/uv53IcK7emuelu5ANMJud3/lP4vvfffWWTdaukTb0aJfT1Hw+9oBj8vpp9OnQ5pAGsnskTgmaooYeXimYvWjKT4y/JDSfe9zZQzfw+rwvhOrouR5BQJdzkhr4c4sbUnE1aT1XzllcnLezZy/Yffc+aHfdfZ+dPPmYLcwv0mNTVFXS9HbEHU2Wa4jlPj4xbnv3zNjU9IwN+n07d+GCzc8t2urKapokB6DBeD+kyw8d2s+oYn1z3c6cPkvZWChRIWJHBwFcI7Dph4c7NjU9yfceHYPi0yrHbS4sLNJQiVgRG6V+rdGjrz+jv3ZsdISCMfv3zXJzLq8s89CePn3Wbr75zxkhBtjAOIMUcuLEU+2mE9fb5ZdrtCpGpz700KM0vgCNCxfmqEYVpRjsAYDa6MiIze6ROM309JgtLa3YqVPneLBXVtb4+3Dg2BWByWGjIzY5MUHSGBQE5+fmGL2urep3Y8NzNAFqShwqIN0CbuDCG2ZiKaWpGtZqtPgZWAfsZxjTeM80L6BYQr4+DhE3mf7BtBdGBg81CNqjnRG2po2PjdtYR90OHDvbaDAiQ8obxg+vw+fB8OFP/B6uGdEknsHp82ft7Nkzdn5hjgpy+D0SUVEzawzx+tvDbZuanLQjBw4SnPfMTtue6Rnbt28v99nCwrytk4S3zq6Ux0+dtidOn+Y87PMX5mxtZYWpPKkwyqPGdWIPj4x1bGZ60g4c2meXXnrILr/yEpvdP2XtVttOn7pg9971oN1z94P2+MnT1CHo97K0Mq4PQkTQDZ+ZnWI7J34+P79IEhR4JUECwvqPjAzbntkZprGvv/4qatJ3hlscI3rf/Y/Yvfc+bI89dtrOX5jnfO34LKYYvbMEfeK4ftx3d01riseE76MGfOTwftu7d8ZWMXzp8bN27uwcHUoMa6Et2eFoKygZIgEO96M+9EvssiuOWKfVssceP8d1gDJkrEPcG+qb2Pdj4yMUITl+xVG79oYruZ5waMtsBT4De/D8+SU7+fDjduf3H7AH7n+E2v6rKz3rw/ELye1GgzoR0JU/eHAv+RfdtTV74tQ5lipWltdcP0L2F7YDtgZ99DPTUwbtA0ziw/Xi3HFeuWt+YHwtZjfg+o4cwXyAK+zyyy+xPTMTtrLSpWjRQw89YY8/fornFmcYmTbpVYRCp3AB+whnF8RZXOellx60Y5cc4d+xP06fvmD33POgff+uh/h+uCYEQOlcD5l3DY3yXjFDHc9rfn6Jz442T0M/eP6lFzDM54TnNehDznuNTHo6zqp3cT20fpN0VvfsmbLVtZ6deuKs26JVfk4EmXiGeFZ7907z2d904jq77qlXMtM1MSGWezXq3irjutkQEAPQqxG825EE4FVA1/tu8PyWgA4yL38WY1s96gegy865JKzvGZahHdhpt/7277+CwrnZurTW9YVaIG/H1vlAYRwEKhqjGhZQC74toLPlqyUlOFwIiHf0UoIMIGOz3oPS29YB8TLcGG6hA6ybiQXNPe1sW2MvevW/bnfVKPt6+oI99tjjrDteOH+BB7+Hh+rzaqOfMPre6+cfi9VqanwlUlF79sxww2DAC5js8xcWufl7vS5fyoM+NsbDeODAXr5m0F83RFxnzp6zC3PznPyGg4wvHLKxsXFKryKSBth117o2P7dg8/MLtrq2RkOn3nxdbTJSKf3hdZZGk7rsOOSQs9wzO8XPh8DJo4+etLvvvs9e/Asv5djGSHEjsoNO87e+dYs9/Sa0rF1j+/apRr2y0rP5+Qv2yKOP2aOPPMEInw6JGyEaeBqUMToO+/fP0ulZW9MwknPn5m1hfolqaesD7IMG1wakISirYcchOoCjAA4BaroAPpV/vP4EB7LZJCC18IwbTYIZnTpkjIYAqk1rtwTk0IfnfGbMELBNeujs1GApyeWDQybY5xckUE9OAzJUMF4tfW67RdW34QYY7GNksuPfrQZUnQIs2zQ6MBAweti3+A/AFE5Wd6NnvdWeLa0s28LSvC2vYN/0BISb69Zutmx0bNSmJqeYDTi0/6DNTs+Qz0AD3gL4jPOzl7srtnDhHHXkEa1DFGpheYmAPr+wYCvLy9btyfnCa+EkdEaHbXpynBPG8IwPHN5r+/ZO28T0OB3dxcU1e+yh0/bII48RaBfnl5JDBqcKnzU6Msx9SkAfH7X13oBjOxcAIsvY133uUXweJoAhervssiN26SWHbXZ22qamJwhkKNE8cfqcnXz0CTt95oLNXVjkXsdZwb7CHh4d69joyKhhxCTWaBkg09O5QRS9b++sHT681yanJnlG4MCj1XJxYYl7EA6N2mWzLHScb2Qg5XxDWGbMDh6ctWOXHCawY6/Mz6/YqcdO28mTp23u/IIt4/1gN9ib3LCRzjDlkw8c2GfHLj1Ix2JqeozOeR3QUd8PUH/i8TP26MOP29kzF7hm/W7fBhsbzIi22k12GszumbYDcMRnJm2t27PzZ+Z49hbgNPG+9Ezx++NjY1S7g4OMf+N8zs/hua3ytcis0i61mzYGsJudYVoc94oulMkxzXFYWupRXwOiOufPz9l53PPysq2uwkkTqGOvw5GC4wp7hWl1APF9+6dt//4Zm8Jz6Pdteblrjz5yil0yJx87TRsQgQA+qwFnr9Nma+zk9DhJdP3eOu3dwvwy9wEcAHzxGeG8jXZscq5+1XYAACAASURBVHzM2p2m9dYGtry0bCurXQZWeM50hltNimTF+sFOo53xzNkLBHTaom7fNsDJaMoxmZoas3374ZQcsuPHL7Mj1PYfS8+wDugB8sIbCKw669wlXzMOCatI/HYhmjrwB6CX09SsKOHx9Ykf5tNJnSwXDikdn+Jr6LOf/9tN6FAr4g6RFvfsqMkOnlyk2/V7bvfSHPIS0IOdN+Q93LwXvKZoGOfvg64PwZkaoPNnSdAmAD0+N09ci0geXqkWrMqiB6ALlNYIjgDUpWV4navcnADkHd33coGQaaBHLk9+cmLKWogabN1WllatS29R0QU3a2OIGx6tS9Mz00xF4vpgYBeX3ANdw0Hz329hcw8TYOE0wIh113o8GIh8GMFRjU9tUayrRLmCm8o3FDZoq8XPY9QxiqhxlBKkcGLuu/8hu+32u+yTn/xsIiPBqEIo5e1ve5M99fpr7Ibrr6Uy3tjYMMEJRggHGhEhrgXGAocNRBOAY7M9xMhuZLRDBwIGHvcA3w9RAv5DVNWD0VrfoGM0OjrBtCvGgKI3+647v09pVLBtlxBZ9roEaIBiv9u1jaGmDbea8E9tHeC4Dn30hg2SVrKuAVE0076YXoRH29q0jS4cAIgTAVyLsozrKfAo+HnQWGBpD9AANhSZo1KE9DpAdBxGkwCt7JN0GFTbx3PBmkW6Fc8N/8G44+e4hrWNNWtvtq0x3OQz1STBITlt3R4jLAACQAzrOTM1w3237+ABG4DoeeECHQqUIOAInj9/1i7Mn7f2cNM6o6M2MtqiyE1v0LO11RVbWF5gJgi3BIMOQIfxnJqZtMmJUUbrdE74rPt0ppYWunzWc+fnWe9eW+1yQiJWpQlndbRDoB6fQM99x2ywYcsrq7a6skYQ7Q8wMlmAjiwRIsK9+2YlJzwyam1MS97c5N5aXOrZ3PyczcFxWF61tV7XNgYCXwAHwHakM2LN4aZ1V7q2vLpqve6AJFw4MQCE6clRtoPSIVkQcGDfrcHQ95D90CNmPETujb5UBRzi3sK5RrZhYhJriO6ENlPdAPXzZ+dtaQmf27c++D2MjPC6to1NwjnFsxpnqrl8/mFCInuE+8V+AGAtLa7aHJz11S6dXZYdG0PWbiB7NWwTk+M2NTXBDMdgsMHzi/NBO9MfGMqgIFpyFkNnhBkyvA43hc9ZWe4xsu9iDgec3kbTWu58A/CQuUMmjWz8AhBwfYuLXVvF3lmQMwdHCnsIWU04VrhHROdYM+jfAxAx2Ab7HHYv9v3S0hr30flz87a61qWDkUrMm8brRWSO9cazhE2BQ4g9h71ERdHBujXbctRT6h8PbmOTdgn7nBwr1KmbDWqijPA5jtsMrmtkmNeNPby0rHVHdlQODpz1po1PjnCt9+/fw2BtdBTPUfe501eANn6O3b5ThM7v1yL0LZE8cvAFdqHLrBRZQ0Ahe5+pd6qxe8a6Rskb+vSnP4N8Qbp2XexA0Qw8R76hK8NxeloeF6dIHnFWpAmQKYgedL8ATnJDzjwvj6LvIYIUAF2z23I6AxmBIOQpMwAwi2PIETP++xt8a22UuIcsDYvNjc8C6xEORJ8boF7raFa4ggGW6UD6gkKXPqaRxc/kQTWt14cXq+sPJb843GUrHgwmDgjvNdJYbFPAwdShQAqJfzogwHnCbGFsVrYDajCeT9oBB8ENlKeLO8NIyYAhqegQ97yy3LX77n/A7rob9eCPMAUPwZaX/tJLbHl5kak31P9Qe9u7d4qbOTxTTAqLNaRIyhB4DQI/gGe7DWerbe2OUs8EuqEGyTxIWqjWvWmtRoffQ3r1nrvvte/feac99vgTtrayjDECNuiDd4kIds0anRESk4Y2wAdYZ5YI+wSGBfcGT5zvy3pLy6ytVD5eg5Q1IzOP4gG+/c2eDTBEAVFm4nIIOLRWDTobAPBmS88j6uMb632m2WHksS6tZoOfHeDf8QceUXik3FE2wf7D8wyWNA+4OwBMI2+sG1wVlGfGpyd01vobtjpYM+uLnLp/3346A4yMRke5FthDyAAdOXLI5ubOczxrt7dqg40en+3+Q4gWJ63VNuv2lghAm5swZA1rd9at1UGNd5MAG5EGNhXABRsL79/vIkPSBV6r7ORZMmZC2shE6Jy3qYQGBxlndqDSgUcVzSacBaV6Y0+VhhLr0xvgWXWt19sgaMrH0hlFBNXpZOlL/A7T8sXPh1vB+tV1dvE7AD2Qjei46Vyuo0sGZcXCi+dzhsO3if00SKpgvP5NpcqhMIl92efSZNvRHm5YE3unCedDNfPtQCDWAvcDsIsU/PpgyDY24Xj5NEtmURQsAbzC1sTvD/p4hj3r9eMadO5bDdigYb4XHFpcM+RO8G88zvLzgVH4XXxOXCukt8PpwPuFzdSUQHzWgO+DL7wev9towOmRzWIEPYLpjHKG8fPyPldXERwiNZ4xBgFVE/NDrG3Ndi4l9rp4XrCRRaDCuQi4xxHuE1w33j/uGXsivoTBstOjnVB6a/D3BwPgGKJzYZjOsLJecKJHRpp0DPGzi5Foy30AOCEO1NRKFXNlQI/x39sDuu96pu4zoAM7IkJn2SM8Ime789lGf2SUHj/xyY9ziDlBIkU9UcMGCQ7/06I1gcs42ZRkVRSfJ7NpWfkKj+L5DYjbBwDjL07bJ/BjXvQAs9dh6LJmvGZKq99cqeYM0pF0jowCKAXxyenJFoIApbdT/jxlFQoPp3xQ8bswxqXaD74fUTIf5I7i/XqH8ObKP+vXEesVB4KHI9U1tAGHm6oLx8fF+0WTQRzKAIyICnv9NUYCjz12yh586FF77OQTrFUBh8bHJ+zQoQN26SVH7MjRA0zDhmGKtYDhr+sDxIHAxFyuvrdr6bC3uGMaHKcL1nfH1nvrtry0Zk88DmLQ9+17t91uj5183Lq9NXr9+qwGHS9EFkjH43VMVXZdnyBKDjWt4xYkGoeky43/YNT0fESjzAYN6m36PVx/3NPIyBg/m2l7hI9D0jvA67i31wfJAPB7DQCNnC9EoW2P7APkI8Ue/waxDvcHAwmQx3tHjR/fB0DJgYCm/gRlUQHKWAuUIWCMdF9wltDXKo5BREp4frjm1d6KQR0RUsmze6fs6CVHmT6emh4nIOH7/XVE2wBElbE0ZyEnqso9qvaarJSFfVAKRsV+A6CXe6/8e7nP4++xr9LPOJshA2Wcme1eG8+y8h7wBouvsp5IIOcELGVI+Kfzc0qgCxJjKms5oGc7p/253XXW76d83/Je4vsleIYdCZsSf263zuXvlNeBjEZpk0qbs9sapueBjEoh0123WXVCYPVZA5ib5FQFoNfbC7MdqQdtwpi+C69stZPV5xrrX65j2P3qM1CQGf3aMQo82Vbfx3FOcRDCnsWZra9b/ZmWz7XnJY06UEcEy+wLccAzebVa+wZtZ3GvbIEtpqc5hpQ2mM9gU84TyheV/fPhD79fpi+x8xSZc5GG5CFwdCo99JyvDy9ZD1zcd/7cDS6Mhb6czBT/3ASNDkZJ/XiImBokbjQSgKPGgQgr5rzm8F6/V14HNOL1Vasl+OfXAT0bBR8ak14WTkPVq8X9x69sMUa7TuMpyX/1rEB1y2SOQJ6H2/AySBwgpMwUBcqjjgcMkmJ5XeXBEClMEfb584t27uw5Owdi2/Ia05ioSQFAZmZmbe8+9c6G5x7vg8cbnxXOVYDdZkNSQ+OTYzbordO7H+lgLCvizqZNTc2wjn7ykZNU7Xvg3gftoYcetoULc6yRoSyC1JdGB2Dan4wuokCm1ft9EnPShmWkKNY4/7cxZKMAZJYb2gJKT0VyP3kshzR5G+lzX7tkzBCxtjv8LEToTG95tonHxDlyzBLR6UWpSNeIfU8nIiYGMpIQ0OO/cHQjcsfvxnMLAEHdW+UVpWNxD9MkvwnU8X4ki/X7TLsqUsf7jyg9vrTItPORo4eZLoR64ZlzpxmJ7N2/x/Yf2GPHjh1kanR4pGkra8vW7a7QKcQ999eRHWsyQyJhpyzxrPPs0YdzBarGWucQGYrSIG0H7qUBrIMiEyaeIUz7uDzKhbErAVDRCjZnDdCDXBtkXS/HoU4dtoCEwigvIgPmfAfubw+E8pmKMl8+BzI30XexHWzm75XvE+c81lYbzDlGDiz19cPrS0e/PPss9cCe1vhD29mpOEN1p4gZ3wo7u5qJ2AnQdU1+bbsAerk69evEz3rOJdr6s7rUarXbO+5DwmK5kBJrrPav7JDCxkSgFABOQPQMKQLVlHnzbKgS22EH8j4L0jYIvQB0PrMayz0idAA6sZLjyTe2kud4W8JOPmufPJqCSCec13EM/egCdARQTmLHM/mr//rnm5B5Za4/0tbODgWU8WLj+3iAXKhYQDW7Kw+MlDAS6Tjg+Kd7ZDhwDoo6mwJy3ARuoBUNSV6rT4fOMwDanLnGX43QUcOoAnl9M8dGqXjfNMIOuLXoYDtPujRI9eNbj9Drv1t6VtsftHz92mBKXTEb4v/GezaH1AIVwID3IrAUQwN2OthK9SOt2SNRZn2g9US9FeQW9k6jBld8xXoFoMdziWfB9DCeN9izI22m/gHSSHuPjQjglxdX7aGHH7Zv3fItTrubv7CQOAEQSgBAoQYJYh0AFanyiEDLqCm5bEVaK57f6Og49xI8VdTmm802rwkRd+zLWNOw/bh3gCUPA9OmqosjS6QdKjJKKi+R75CdMlwb1h3OFWrtwaIPNi4MA54Fvl+PXPDZkUmIVC2+h/eEQAeIX/gCoOO/I0eO0dDg2eHnSF0G8Q6vWVxc4HmbnQVBaT9rjotL6EZYZDoYrUQgK0LUBWli1BzXbSDDgfHGqa68TnJWchQ9agvnZWv0IoM+DEclFUdzx0GcI+6T4uc5cPDNxglPO3ec1J2FCvhswqzllHzFmS3qkvh+ORyqNI6I6COC5+vdLuTr3AEwi5rmbpCO99nOpqTvOaKWZ7889wHEsY/K++e6ertT2IMt61tkK8NZKG1UCehx5rezU3Ef8R66ngASReplZqG+JuWzKT8/AL2aBQycyM5GXb4lcMHZEZUsAwOOoltF1yznA057uZbIEMY9laW0eqYhfqeyx7Cv4OvvAugboYTqgdfWlHs4Ck56TvPUFVST2ea2JIG8wlrfVwL24B0Nve/dbyWvShjt6QEH7KZHQgJqeeysd8MBwJ+NIZDylIZnnTyUsnSTfHDpg2Ph5NnqUtF5U63f67ABrKLlQu/C391Okocs+/w7Uauog1N4TBHtp6hzV0Dnp+52XpPR3+mX9Dllf2LVAYlDxDVN6R/U5/xB+c5ECkmpWmzI6CwQi3LLIfdNoGvS70ZtLBsXH55jqIUhSs2Gp9y0OwE636dp1u6AuNOz4VaHz5SR+eS0nTl1zm695Vb77re/a/fefR//3YbwSrtt7RZIdJMk0R3Yt4/1YRwgpJkXlsTQJS8BY16pFIh6o2rK2Rj7Ru8rrYqdybJ+q61IeXiYxCF8FuNPzCXAntoAUKPmPqy2PZQIitkDWDE4U9mxQmnIjUHSVgAnQNmSaP3joXJGO14LsFVELUcJaxoaAfh7RO6o2wG4Y+gPCJwgvyFVj3uFOA8i9r1797P+d2FOnQa4RxDk8BkYq4rPg7rVocOHyBBfopDNvE1N4/0n7NDhfXbo8H6SvzaGBiRiITrub/TckYdxAtkxaroCZ5Ut3EHy/cRnz5Y+rIPWJ75K0Cj/XhrxCsAXYB7BeAni5fuWZ0zvodJOhAiVc+CArkyfnj+BG2U+z7LQ4nlElFsbg1wbZ9b/LIDT2zD8cna3D9sBer6/zVRC40n1PRR7b6e1xPdjDclbrrT8Vttbt3OIymcBamc9EKjbzvj9uJ6wUwDJKAOWUW/5mek6C9nv0ulAyn37z98aoZfvpWuMdHXOckTAESn3IHwn25pq/TmCL52UumNS3nOsS1pvdoENMUlUd4zC5rMzwsnL3Aueck97NQJfloIAoQrUQu6cGeIiSo92aybDmanNmQfg8NBf3Pz6TRhzpDyVMndvhkAdmyMiFnb7JeOPNyRZPcnNoCcuNniQ4jJJRhFQAL0bAa8BxQ0y7Vew3GU8UtK7Wm8gUzUEa+IgVgFON43FKg5B0TcfkrTlpo3DVTdI5UavG50MlNUDXnq923nP0dtapt5o7J3pDQ8SXzCc2mw5jYT3C/cIz698/2w0c4RUPdxaN/aHswthd0DPRjA7HtjFiPL7g64Nt0esQzb4MNPid97+ffv8Zz9PQN8cbPL7HTDRm02bnZmlrj3ADBEeuBtgwoLgdfb8BbYbAvywdohIsb+U5lLLo56VSiFo22BdFG2XLBEpvU4nAYDbJJMngxMcT6QI4Y3AMUJEz55zZZb0zJERwb4VqQ9PAMCNHuoGfh8kP9a1kXCXg4Uxi1Ebjz0XbWsRuQfQkyvAdroB71M9tmhdnGbJAs4XxH5QQ0dUjnWCyMfRo8cIrmfOnCarG6pxw8MjfB84AEjdg4G8d99etu/gPIP0iLo5pkeh/xjaCCiRqJSE6Yp9ATyjDQC6hKLiDHDOQ2Xqk/8bWZCIhJzfkF4TBJ3aCOUSSJJBc0Avz0/59zoglkaV5wIZFg9FYs+XkUx0Q4Qj2A9+TpoeWYvQU/q62o6bpD4LZ1nXuV2UUVoK/b0EhvIcNpihyHXwej23BO9419IusSugAPT6Gm/nHJV2Qrs7lxNKZyu+X7d72eHYCuj1yDbs207AjqzQPxXQgRPRPJXWxAOjuK86oEfmLb5fZhXKbFpk57bLOpTXi7T7BmyFp9xToOjAvVOEXgJ6+X5QZC0BPVjuAeoloOv55A4wrsFf/NlrSK1LQI2ImgZPHgwfBAwlyT8AeaQpAwTA1G1Uy1hl7TxqzImZHV6XdNm5lTBPtoiSdXPVCTXVlHs+IMwstBzQU6pMP08sQwf0ZHMc+LhoXhfd7hDUAXonT/diwH5xQJewSBguvJ8AXamhqJmDjYv0fqr5hLGkfG7BbUjRkrdTMCXpGZVU8qCJYfR1MUCP2s52gM59wro+IriWjY6MM91+6vHT9rWvfN2+881v2/mz5xhDjY2O2cTYmE1NTDLqRL8temrx8253jW0yaMGC+A/7kcFoJ2AHCTHE/53jgNohBEY6I0wVQ6AINeGYXkRDiEh8qEU2PIGZ69piZqG52WRZCDxz7KE22e5yaPks+Ffcn7exgQU/jLQ+HIANAXoLLTdQjBOLO+RewwjgfXCP6nlVfT0i9igpwBFYmEdb4AKf08TkBPvQQbjDMzp37qxBJhfrj9Gxx45eau3hFhnhAF+0ceFzopVObUMDljJm9+yh89HrrdnGRpcZkUOHD5AICcC3xoY12gB1EOU2BOhYQ6g/emktshcgsUrswvth2aMPRxN4tDUqjHOxXcq9PG/a99qP29aYo9zmrTohgsHXsRTlNsVRJ897cMGrkK/2tGXwNHj+mbnJpLkqsGgfJEAK7e4tWJ2DlK0wvj2Ya20UOGnPZQdKZ94JsJ45qgMeHVBHsvV+OLjVtt2driUBiT+zcvz1dgFHHeDjs7XHMymuTFeXNrF0rrYLOP4lAF3L6a1cHvGid6ncUwH4KmXKWaetjRq619MJ6sg++fpWAN1jtfQ8rGGD9U0CerDc6xnEsM11lns8H3Vve1QO2+3a7hHUBjk6BrkkQTSmZqTrUnGG3/X2V3lQjTpk7jOP1LrANARlsJEQoSMSUv18A8X+GnWem8Y9v1SHdNyWfHt4ZTC4oEqXTGoRVrZ+xcHPP4F9wUYiqccLpHnT5JRNJUL3vu3kSUWZwYHwYkBeB/btPODy2uue6RYPuBgHG6AuQNehDda2AF3GA6Ce6kBgZBcfmN+/BPSS6JfXRcNyPXrYIUIPlnu9hh7sVniIk5OjbB9jdL7RtNu++1372j/cYnPnz7OvGH2zs1PTduTwYZuenCQkrK4s2+LCIsVkxGYfWG8dPaVKjYt9CrW3QoOApR2Va4KdjS4J9oKyVU1kSokhIXKHQUaUj0h4QEEc+TSqpVHlCTx11t8B6PIEpeKnPaiWM3V70LkiRMqQIRMwMgplMM1Bx3/Rrog/SYzDGfWoEM+MrW9OkMOzgq4BBDwgc4r/lleWCPxIs2NaHfYXMhaI2EF6m56ascNHDtrU5IwLQTVYogDwoGcbXQZSx0MbVtP27d1Dh0utoANG9ai17z+wz8Ymhm14ZNM2mwNmN9RvjFLBABpWknoO7QO2V3hpjfjbZMqdbWPuLcfe2y7aroP4doBTP3v8mBqLPr4Xn1VOn2J8sE20SmD2VHsI/jD9TpJj/tnFAL28hwBlOTi7p93r95D/LdvKDKnfaz1CrwNw6fjjfQDolQivtrB1exM/jtdcLOVef047Afp2ZYLcnVSWHKt/j+e19R52Trnna8L+VIajvudAtK5/j9dedGvwfDtXKe6r/HO751au3/omAlr1otcBXZnmXBLdXvrVrF8IyTD4S+PCVYqIlLvWMuMkwzE6tSIJx9fQu/7sj0lhT+zAommdaViPVHhzNPrwXlwBB8SmTQBqFOhzytJj/PRBQUiiIS7SLIiMygtNNeUtoL61js7KKZTDuOtzql0fqg1RDs/gN4rf4+f6wpQbNx7kdpu5bnTCYSkPe/m6unddf08x/osH5d53Cej02n3j8c5Q02x5L7QzdvP7xjr4KnifW2gDh6dII5dUVXZOuUcHRPa0ixYV+mKbFJnotMfoqD3+yBN2y9e/bvfcca8h3YSNDqGUS48ds8MHD9mg17W582ep9AQxFa4bUtjNYWt12lRLo8gGBXIAkEqJU5jIm/AB0kzHbxpFIzSFSE4k6+z8ue4PTsPS8hLVzOYWoNKHfu2YhIDOipbKRHQKxfKmMo1LvyLyVdpMcwxCHwH7DozzwQbKDhI3if5h/D2kYEOfPAiNZfRF3sBqN4kPwbk5feYUnRysK9YAdXFMl8Pvnj59ivPKIRiEmjqEM2Zm9jjjHQx2lD46NjY6wftAGQOkR/AJ0F+ve4AcLRTO9tvsvgkbn0aGAspZysjBmSKou6MZQGN4LlxjOeBIc8CoANAjQq8DOvdqTVCqND40WMXPtwNGrL/sU9kOS8+L11MH9IjQxWTP4LEdoJMotwXQq7Vz/FzXXO0myeXD3VPupb0ooz3dD+4fby3wKUExuiTw/e0AO963TLlvB944J9sFHfG7W/unq8FUvDb9vmcN6hF6CYQl6NVfX78Xhm81lr6em5fJ0vXndc734/M8io6g2K+K0PXF38da80znvYSflYC+HZjH6+ulBDmJsDc55R52PHhgBFy/jBAAq2q5wwGt1siHvNyc1tCHlUVknuxw/B7Gt/oXP++db/8jhr5Mpnn9kAw6108X6co9dY/i6OVggxNM0R7EhD0jngSGLuCRSV9KkZaHjGQj7+9U5A7DGXVSeV31TVonxuEdoIdbKun4Y+QfAPQgpvHhlOPnHNDjmtLDL5ih4RHzzRAZ43p5//oT7MJo4WN3Qla90b3WNqwvgKxnJL7TrHc9fQF4tKkp/RYbL4xg6nfmXlU7X/kVTlveiBLLyJtOgMeyij/38vDJ2cF7Z4dD65MJY0wlt4aonjY9vcfWVlbtv3/l6/btb3zLLpyds/XuwGamp+3gvv2cIY49cv78GeuurTJFjNo529w4pSzavZAOk8jDyPgYxTuQ2y1Z1orCwcrGs/UAyTcXAEmpY4E6J50tLtiZU2fszLmztrSwZN1+11vkzNYG63QIoTYFhj1SzrhJXF+wy0FskfwlMgAA/XVpxkNQBKnntnrSwdTHmoxA2MK13RE1A4AnJqfZX0+WLaN7kfeQ1YgaPzb/6toqU+wYMoOoHJ+7f/8+1tCh0AY1NkTseFZQapuAcqEr5eGZwVFaW+1ZpyOyHdoCsVYAbDgALU81QoJ1dt+k7T04Zs1htAo2reGgjxnLitI9O8drhpQu+P8i4hBkoegW2w7PIjd4esdABuw4x/U/L9YlEqI89WgpzqwAP1m0XE9OrY0qKzF74+1pqSedpKZMlBOwVAE0dB622KHaFMncvVM9h/XrroL6zoAeZzEcnvq6xS1HH3qAYsUIuF5I2LUS2JPzVav9br3Pavah6njIHog0jS6nnAksHYAScMrr5N+dx8PMWK10IydKBzwcqLIsA1yCgJC6rkLQzFt/iwg97BavL9q9lI4T/yVxZ+RUlc8s7P92gI7Wa2SnAepEyaI1MiJ0BQj4KN8XYZj934EP8VrNRslOGLKb8grq8uhRaq3qIwy98+ZX6nIATv5nI2jvm5LrVHCknknVBDRMAoYW1XU8SR1vr0/wfcT+S718XrPlhVFXW+lNLB6iZPyftXMeqHxDmQyVywHZa5UucKLMFX+JjAAOpGap430d1EKoxvXiy0MQ9RWCXBBgEmMfcQkyEhDDwcPcoFxn1PjLzVoeyNJzC0OUDpf6r1xAR10ESrvpz0jP1lNDyZvnPeM9qgIf6XOYnlf6OgE6e3PkfKQDzNqT6urpevHO6wPrDHcIjEHMQ8Qq0lnDJsc6Xv9v2MmHH7MvfeFLdudtd7BGvWdq1q647AqOGh0ZHibgow86WOhgVCONjetD+jr1cLOnHG1lGLaAWi8UvdouajRkIDYBgAHs2J9ijyutDnY8SGdIYwPYQBZb6a5ZF5896PO5IciE00BDP2S22pVUJlL17mUl478Ktjl+b4CBK+jpl7wvPhd7HDV8SGtG3Q1OLaPxJlS0MBUNLPdN1ts7AHZISyI1j1a9VotsfxAL8TzRd89U8PqGLS4vkxT30EMPkdUOBiuIhAcPHOCex+AeADtU7NS/Pk0Ax1pAixsDg5DVOHrkqIwinOfmkHVQy0d5oNMxNADs3T9undEGa+oTlC9t2kp32fr9NZfk7LnD5x6+G7GYy9xm/yz6oWMeou9H14vILYfRQZOgyJc6k1rTOXQMCcPKtXUJZmkDKKPCzhuP8AN24gzymZFVPw0lXAAAIABJREFUjEyOauEMGJC5WVf3BIxuTMULNjyzNK7TTbBJwiBVqIwWx2xyYF8g0hLKa+700BRGq5Q4CBkwYEel8RFkLQKH16ez7Yw19byEXx++K0ljRbkZsOMMl1GqrmfLV9F3L1vgmdDtqp4e9AncvEuG0rK4D3SLuPZ48KhY4K2+UemY8O8oSYHnEIN0/LmGbUr3JTQWyjjnAi9WBqIE9ODYRMwU9xwZESlZIrPDp+HSq+ri0txxOS3Bc4iPK/Cg2KjrFESjTIU6cdyep5JgMW0tBXxckgB4cVBor9MwoaytgueLnmANTsPfpdcS01HrgkdDN9+MGrp6zfWnc9YdKCDyQYBxghwitvD4yIohOSkz2WNMKkEXW6hQUqMHlgBDm5TTZoqUS6Qk0uYsflb3nBStaghH9gJVW0iArpwOswhiqnr9lRFdVZRGm00Plj5NIvgpncttgwfoJDPGsASHnE1Inq+ndlLbAXtcC1UsvIe3KbAu7AeyBHRuMG+Vihp6qp1Hza3ixVbTSXxPr72Lra17SF6jsyS5mXzfs67ubT5xTaj7Qou+g5YwzAAfrNvYyIg1W5JTREr4kQcesr//0pfJbr9w+rxNjU3ZNVdda8cOH7FOu2ObGwNbW161jU3om0sbHeSr1rAMOlnkLsqCaD32DSJNRcxKvetIo/ap54z1Eoirzx7sb0xtA5AD2JGhCdlPfI6kS5H1ECAvgW3uSmLkLPh+xzpRchZtNRsbmpYGJwH68i58BDDgevAgq62OR5Xta2jFU90ZrTnI5IyMITU/lmvoQ0McDDIxoTo8jAGnu+H+my2CzYXzc4zWMU0N/4aa3MTEJCNwRPsXzp+nQcFgjEOHMO1riveN6B4MeYA83ndkGNH8OLXbsQ/hkI2NgwMwZJNTozY+PmITU6P8D457t7+iLhfyGZTF4f0MwYHGqivlDgVPOeJ+jj2aCPBAtK/n5kYrnauiW6GoAcY5jrMXEWGcg/JM8u+esgvbkADdjWNEPtGWJoepGq2XDncuLSnyyaTWrZEqLVgi9PIUJY5LmorlGbd8bp1UyPV0Y17UdXPavY6o1fbesDNlSbFcm5KMVn6/vr4pgKxFx9GGVToAfBYecMR6S1VRpU/+6X3d2R7nNsj8PZ5gD2SiC0n5nVAi5WomgnSZ/a1qFpT2Nkfy+iQFfp4JTVlId648o9AkBrgTAztTu7+s2Kn3TJ+nxjCeBdpMtNYWpeTY/4HncR3EodRyKX9nq7iPHKG8L6OFW/tLBDn9VwqL0V7f/I5XENAjygwxGcixKrIAoKfprEzBarE4CkdktKjT+gFTWsRz+6lG5unelDrwyLkG6OWwAH5OkbIuAR1eDQwp2o34OPx90kbw18Xjhx66wLwK6HHvpVPBRfPzGykvZiL8Kx+Q7QE9gFAOkgCo3MxxjSWgx8/DU6+yLxvW9oi9nvpBe1uKskMxqKi7MfPikqdx3XGvNEigWTqgE8hrgA4wx2ciUh0d7rDGTWAZQ1sUXrluIyOj9rV/+Kp95hOf5kSj6bEpO3LwkD3lqqfYxOg4N22/J+lT7B8xwpvckMOj0MGOEbWK0kkEdI3pBOQgYSVVwny4ALYwKgRzaDb3RYJTBLbBdrrEFPVFBhAScJtNW+lBnx6EUFd+C8U513oGUOO9MaDm7Fm0kkG0RW1nGMyDP+nwUt1Oh1qOhUh4UKLDJkbGAYBOZTpGltJxgCODejtKDMzG+PhX1OXh9GDYCSL1M0Gag/DMEIRnpmxyasoW5hYI4HjGiODxH9Y3hITg2ADYsQZ79uxlRiBAsjPStGZr3fbsnbJOB47OkO3ZN23TM+N0vHrISISj39JAGnqwOAs8R+JIIIJIQFpzkgHoYVy1z0qRqNyNUjGWUY7yP5WxiuefjXU4ePH+EUSUZ5nKfkVJKwyhxoJuaHJgQaTLRjm4KH4+irbXCnBuSRPH6OmsoBfXr9fJjkQNmv4PMn21VG8ECclwpHXNoCKDX61B1894inBrtit+r3x9sks4DzV/In4/BE2SXYxpmqF0l8i1PucjOWs1GzjkZD50SZUjs71sGzZNSnAZ0NP8kB2cwIQ72wB67BOutQM6wsHczy5mSPksLgbozPx6N04dQ2hfE2dL+wk4EvdG+gTEkRxr4/v6U+uFoKd0zkpOkwDdG5f56wR0kOKKQ+JtIpHIRm2NBjdY63HAofHNVpYcoRPA0sb0VJq3EQRCRkpXNy+mKW/UvZtSQo8PoPSKCkIDla4YgXo/dY2tnjxYv7foI91Au1KRsiprE6VRUV05e+WbtZqZfobhMM5UjbR8EW1zI8aA+lpPLg+aR+il758ikuKbZFQ3szShPE95cJj6FH8vHZ5kpJjWlsZ5EG3Kjafsu1wORpre5hMpyBgSsdHrE3gIzv0+AV1Kb2P23e9+1776D1+z++65z1qbTbvy0ivt+BVX2J7JGTkAXUTNGhVKIlUHo0dBqNykQl1EJaord8Qs9/UkIKrIE7s027hCdpXOCNOqeS+TZ9BApKzIPli3WicHiGh7dAMRxjc4CgBL/AexF7DQxcrXXG7UZXGtiPABEHAo5Fj0OGqTqV4Q6kj6a7PmjvQ4HAmIv7Q7o9bv9dgvH6NXcV3Ye4jAAfIk97mTAGBGex9S7RQKQtteq8Prw+eHSI2ieMybH2WmAq/Da/CF8sfMzIymwG32rNXe5NxotMLZ0MBm9kza3n3TBHhVaTyCcQdLgE5IUqqdwiAloEfGTY4/+S2lQ8t9vb2DW3mwBY/lYoBe7vs4w3H+U0q9EDApme5QKvvHAnp5nby7GrhoP0vqlytVDC4JwNE594x0If9Km+e2pbQ/pdx1xU65RnjiKtX4P9t9P94Xf0aEX74n/p77uLNjw3X2NqnScYj1V7kgSqPhCEX0m1eN682RiAqw/v8GdAVaqvm3eXs56i8BnetQI3XGXZC2Rdlg/YnZM2WgFBF6tltO0o5IMVw7CF1xiUr5dX1KrNPFAL383Aqgc/N5SgzkGXy1XNgEiWYxf70mxHS5AB3fjIcaWu5Ri84d5dEvWk2xK7rOkpMxhSz37zn9PzaSOwxp8kwIy2gFPJWTyWkk8hD8PUPggM56Br8fBimnZvhW0a7jh1UcZ917/rp4yl01nmoqPB0eTB2Kvt4i7aPf16eEShmIZ5wylpSFHNB9PGvKChQerjz4EEGR1rk+O7cN8lDFAIvohyyyKKHi1tjYZCS+gdYvpHgnJ21lddXmLlywT3/603bn975vo50xO7Bnn111xXG79MhRw2vQlojIfG1lRfPBQaJrgfQnaxY8gex0+HAVX28AW9Sjwm5qfaJdSBkISr16ayR+jjY0tjQWNVFSYvyAxtqgllQqhwFsc+/npsutDnivKDtw0pPXOXFhAEKM/QT7HKCJ31lFZDsAM0QtZ3CSQsgG18j0+yhGXo5znwF0OJp0DDVszD6Xxjwi+pERDFfBxLl1RpMY/4hrWV5eIYEO5QVFnSI44rVg1kMKdnpqWhP6Gg3+PhwScAUwqndmdlZRecs4SrPdAQBtcATr2AReD72AvSLK0dgUzi32DNd/k2PyAtCZzk57S21vLMtp1/G/0qGnvfHnXDWG/hKvpyoDsn2EzgB3h/MVTp6edbYxZdq9VCorfyelSBNbvirclGxA4cjLPjgpaxtA196rp9xl/0qQ1fvkNHD57/jccCLIBfEsVfysBNvtAD2uE3+GbkPdKQlA3/J5NUBPCpcM5nJ0W4KkPs93QSpRqPZP3s6/QISe1686rGQ74Z8AdFz7MO1pdjBZmEwTQ1Vira+B7HIB6K7noT0sIxSt3CljkPQSYiG8Jo9z67y0wIUyQlf3DRVD0jkq93N0YQj8axE6D5izmIMNC9IGwcIj86hloc+P05xBAqmk3Kvj+MSkzqmm0qPVhUu8Pi4yHeyCfckF3MjtUhXvEDMi41YLyr/Mh8RIE0GBXpQAPsh3vXW0TmWWfHJMHDg5tq7iwxV8gR1q6Alca6nDSsTvF9WMqVZbDrA/eM6zVsqRZKtEltR1AeTLCL2ekteoQrGqywg9r5kLaFBox5mmBVmOKXdPweE9NnoDEqomJybs9OnT9pm/+bzdc889durxU3Zw/wG74dqn2iVHj9rEyBgnxCGyR/90z0evAsxF0kPFpkGgCsa3eu5DwU73zxQ1+RjZWJQREO691LhPmR7QF93ZU0SmfRhODdOtEGFxGjOdAE/r4mfdXpczsZG6Lt8nDB9+B5K3iIAH68hAdG3Je+vBqgewI2JHrR47nAI3iHjXNxnRs16P2ecQ2OkrrTg2DmGeceqxgySIMaXjYxOJlBbPGQ7A2lrf1rriCjA7wDR/Htcaafy9e/cmeVpE6sg04J4QvWMO9MQ4HIu2DY8MW2cEYjHYA30Odrny+GU2Oj5S4bjkYFRE2g0H9JTK9p77MEpDabypA7o73SIve7dMMvJVgZoAnt0idOj2l0BaGsXtgDy+F07ckwH0MNTbOR1ByqtESTF1sBahP1lAjwi9el/bt59xCFGldhu1461CMzxHtWxCIfJXIdYJ2KpODO1aLRUf44aVcciEvzKNnQw0/1LwiLyW/M8B9GoWQzhT/V61JJmcHvVp2TBsRGCc27nSQSzvt1y7cAPYOh78EPKk9AkB6CAL8q4Lroe+4YacpLdqxip/Ti5beD+AXlo4qHXJ4qF3vuMV/m5ZrYjgEVR+ROKIMgHonEolgxxtBpTCLIALqeny3zFONQFI+ENRk/JaShgERObl4Uie6A6ATpa730Hq1Yv0O50J1fxSlJ40mcXo7g26urQYI+lscXo2FdJYRChlJL/pKfdIz+drz5tCqkS6jxzlhMfaSPPM3buPZ1vI3bLvPInJIEviRswV/dImLXpZM2BLfCf+iw2Rn4dqOpFiL+dF4/uQayWAkjLRtM3egDKl8Bpv++7t9uGPfJzRIdihlxw9Ztdfe53t37MHrr9h1nJvZUVjQ1lPlnQtsiJitmOoi6uu8XMKZzCxhT0ywxrwPsDp0P0I6D2lGf/m+QjvH9eM8bcA9Nxyh9dFVBPs9DBGeC2H2KytkWBHHok7Q3qNHAGNel0h8K91VxmhLywu2iqIcxB2cUeBynC41ya05TF822y112VbGKJzjH8dUA7Px7IOj1qjLZY8RyNuNmx4tGMjnSDTyYCjjr+8usLUPJyl5ZUVkvZw7WThs4+/ZYcOHuKjLksIyBqg/o8tPjs7xTPdGR22yclxa7dBMly1mdkJu+zyS+zw4YNJuKM08OSiALzpRKPNTcI0IBHSyITwhQNubOswTJy2iMg0kV7jjOAMZQiQo6X6fWRXSqBDBiE54f6yEuDqgcJOgF6Nzj3Sqkiibh+hwyaGvSod68x2r/aX75Zy3w7Asy0tWew1iCzWUL+fWe5F1dDXNa9vOCr53WSj8BpF6DndHu/JyLSwZOCeaP2DF5CzFOVVlkFYlL7iTz0TN4S1DKM6B6o19PJ9yxo3P8PHisZaRoRed8YYheNskxybU+5U4i3LrYUKZ7apPjSF4Cq+VQz1id9JEbqXqOqReqxts5L5ijJF1lDQmVNJK+CD6+XcEPxZ7r+hd938yk39ck7x0Nj6NB29QOkzRhWMsPImbrY0fCI9sJLxjh8UqSd5Ko6fTkOXdnShFOfs5bonuVOEXqZQw1dKLQ+eQRAzMNLuMET+IDC+bx3EH78melh+gUVqm8CehsxUjY1q6LneXj3UPlO7MAzVQ2vWcFJacgASoOdNRu+XPZN5UhB/H59duNjbRTKRZi5ZwvS0/aQHSYMGrfCe4+eaKtaiBjsIkpv9ddZfz54+Y3/zN5+z791+l62sdu34FVfaM552k+2dmbKxkVFrbW4yHY/rw9xzAHenA7IbWoUAlCYpVNSUnaSWPpMpVimt4cAoxS2DLvZ4lmaEh1C+rkyxxX1qL+VIpnxeyCIEmEekGzryNGkEXTmt4QTE72H8Kxjoa90VW1peTil5gpA7AXwdpFlx/ei9H6zb8uoqSYJ9kgInqFwX94D7A8EOgC7J2rb2JxzNRkMdAsMYiIMoHfV91OAVBQDM4Tzh+oHWWD/8LurpSMOzXctb8wDoa2srdMSQYMOzmd0zRcnYwXrXOp2m7du/z2644Tovk2gwEM8CHRtwFpBup4BqYo5nQHdDUyAK7zE4NYykIOySa9jbRsBpYNFWQMe1tNoqtZSAUdqTuN7S6MVzZJamMIjbpdy59J5KrdYy3Q4UUWw1vZ1Tv3EudY1bSXGlUlwOBKp2ZStJLtusOnCWEVzpBNUdD91byeDJ6xgRetWJy9O/sqMRDlUe81p3sOJ3S0As7ftuEXrIgGeNkwA9/cn2s3KPcdpnGTjlCL3cX1E6hV3bDdBjnnnsg7gHuk3ETfDklX8vbX8d0CNzwJxUBMDIQKJLq8hQVT8nA7zeO0fsW4cJeQvfX9z8itSH7luEHxh958J5j97ZApXVdojXHEG5VVAmA7xIdfrKfc6q3XrdOwC9HN/ovZUiNCmCjuvie3sfYcUDDWKB/wnnCp696uiZ3Z4BfdN6jJRyGoOZcKYFM6ElrQCfYt5A3OzbAHr9gJX/rv8dEbrWz1dI4Xzxa5Fqk0ofKA0pteWALvlIZwI72SuDnDZ4BkGvfWrpU8shPhFRJceXksTlSnSmGu/M5JRWZH3DRjsj9qUvfsm+/OWv2LkzC0wdP+366+3pJ07YxOgII8Z19IIvLdrQBmq/PeoXtFpDlVooAaelfm22kbkDxs9mKUW1cE4RckCPnl5GQExtkbFJ5rjWxbkaNFQCUhpwd3zUw+xZFqjYdYYT0AXzmYbC7z/+ZBYDYb6LdSAaXliYs5MnT9ry6hK7AIKApfvQSFdkMvBsEIGAALe2iklyfZ2vZstGx6ds4BLGo+xPHyGREmz9/vrARseQDcFnQyYSxDsBYGjDM9JwB5sgz7Q7gDY7I8ywNTTrnlkRaMz3NIcdDhtKBquryzY5OWZHjx1hXR0EOdThr732ajt27IhH4simNNWvPzTEejxY63DKUyuY13NxvyzheP00GXmPwDSdESlctAVqxnw27LnmGlmb2POaZeA90MxqBH1XkaeMY0Shkv6NljpN64t6uq4vtMTj8zNo7962Fge0rh2fLJ2XjuK+8/UHjyVLanPSb0Uxj74cv4d11dmtDmUqQasOCCUoBCDH9+qgThLmNq3BQQ4r34sOcs2AuSlONqYO3vUSYL6OSFpHVtN5PbUPCEDPo49z4In3IhenCCjLCF2fVS0zZEdCH6TXy37iO3UHYQNsNwcgmWUvQfteg+PO1sXQZOfv5HZKkHKFHznDqzVSDR2luGruVkyT+MwA7vh3+Rxpi9J+F19q6C/f+cqEHvqgoAmLZEMyHK9RByXAQQ/Std0TEQSHtEpK4FiXAnUzKcZvMKbS1Kbu1CXykpEsnAe9bY42lXLPikOEZba1SVAmetFFlFLkRPjymciVVF3hSdPjjedRCLhwXdiHXt/mvvwFMG/npfKe1rNCX8WzrEXqyTCUzwCLhAPvBoGRAFndZcQnhyt/LwBPyU96jCSoKfKKNh6AKksvSJv3ejYLQIcD09Nkr098/K/t29/+rtlm2y49dqnd8NTr7LJLjlG4hGnn5SXbgEY7onO0LrkgS3ABQtKz3QSzXdG4HDZNLQOgY901BU2tkdkoqg8aKWsACsmalfpdUaNChOxRGB+XR+Q82MzIYFKbp4mLsaZlPb3UXo/JZujzxn9nzpxihJ4Nb84E8MCFE4CIGAI3ayrxMI2P6XOj44zU4XiMTYxTJhfPpd8Tix6z61FTR+YIPfCIyHGGkCpEan5keKQQA8I+zZEd7gERM7kC6wNl2DAHvgAPvI9KBlCfW7eZ2Snbs2faRscgfNOwa66+yp7ylKtVNrINAihJfM0mSXlgwUv/XWsYw0+iRk1xqXRmNeGOz5NWbIOlPWgURNRcRjl6XrkMU+5jZgnx83aVtFRGfvh7ZCTKqDWBt4/VDUGQ7SL0HHXnc+PWln/UJWbjZ/X2qe0AHbY2MiSphOQ2ow7oMbe7/OyKXXX7mT+/TJfnV5XZC2WwqoAedhZDW7ZzGpIZdCCJgKt+/uK1+dnXs5gBtEHQdf2QgqCmqxYeJfubuqxCCMad87DBRcqdrwuhthp3IP4ZAJ7ta9WeQ0QrQLQE06iIAtArTlLqxtF+CUCH3ntlTUKxzmvp5c/SAJah2L85wCv3N94f8sUVh+w9f/4q/+3a8JNopUiAHjV2Nf+X/YilF1oHdJIBSkBPXrSzzH0AfLlYDjN6kBFZhV9RA/Q8RCYXdlhziJQI2+pcVCZq6ZTv9GljqOmS5a2URmyAEIyIg5l0z4PJGmxVdgHkCDuOTnhz+Shl0E8KbawDVDMPkeYN5mUyV8lQ++8TiLGYfVdoijp5ALgcK/Vxw45GKioLGyCDwUPtdbCIZAmkPsAEETSM89TYOIF2bXHZbrvtNvvS337RHnrgYTt86JiduPEEU+4jaH1CDRrs66UlTg4C2FGatnD6oLJGhTjIqzYw6nSYKWbsI6qrAXSc7Ahpzgqgc1ypInEOV0miJ+J2JCMUpJNCeAfrITBzbQDUw52sJ2a5PpsOhU+2Kz16RJ2olWN86RNPPMH+cES2+EzUq5HWhiEEqIEwh9f2XPAGE+WgZEcjHroAyG614OHrOQ2D+d4edgdTO2dlBYptwwR2ZAXgnELpDRH+WrfP7AilcF3alM8T68O6s/rj1Vq3ztd3+31eK3rc4dAMN9uM0HEPS0tztrq2zLo5/oOq35VXXmbXXXeNTU9Ncn0A8gBw2ABI6K5vOpD7/HfwAQKcWVf3bZ+yJ2WKdGiTbUNw+Eow1Z2XddnIAMYzdh4PVsNr6NsZ3TKrUgJ6cjbq3R1FhjBS0fn5F45w0XuehWWq3J86oGdnxLkfNBAZ0OuRbAB6Oos1wZYAXlF/q6JV+Wclf1urGsY/OSqRkSzuieewXjpl1rIUfisj5TLdXielRaYzO2a6hriWqAE/OUAvx6HSvhX7SY5iLYC8CKDTGkTGzmdCMHCJNHhSCsypfp6xwCMn3kbKPadaPbD1Gjpk0ml/0rr6nt7IGafymfrToi0pBdCyX6ILqE+rG3rvu16tJEFJ5yN4EE79Zn2yC8Nyj9Ld4yg9MxrLGpsvbiQBXWi3R5qnqJmXqaMAst0B3ZXtynR1dFV7Gp395x6J5r5HATpAGtKfpdxp0nL2zZ9Y17UgPDSBU8RR8ghqNZEM6vlAJUNRm2ebh03ogSXhmFprixwqHLKeIvQhtWlFZBmkHAAkHS6vLeU1zux2jgj1TZ3W28suSok3bRy121bbHn/0pH36U2hT+551V3v2tBtP2E033mR7ZmdtbWWZIgnd1WVbWVigrCKArBX6BNpoScuc8q4NjR7FcBYBuuq+AeiDfpBlPEJHo59H4wnQi+lzdUCPw1ltN3TdA6S2uxJliRGoIaQTxg91forIMDpWPzrY/XNzc4x8MX8cQIfadgeDZLxPH73oEMXAABqwy/Ef1nZ4WACL60LGCBk99qG3R6jiBqCGKA7mwKMFjOvSGKKMLVj0AH5qtLcwVa1vk9Mz1u31bbW7xvo5simMlj01CE15kBjxGQD0xZXlrH6GjMxajxrvUJpbWVm002dOc3reJceOkiA3u2eagI7sC0hzUAJD7Rxf/YG6BFSqwTVD0Ecp7ShfRIQuQ5ZbXMNgSedx64CiODN1+1JG6cpcIvVTjarKKDQyJPG9BOYO3hzaUrCG6yn3HKVuJb/xPYuzXq2x58xB9ZrLGq8APfdu59IlTamDlc60nNE4v/GzIB+WDk0J6KXtKQE9RXU1YZp4bQl0lffYhiTGgMHPZGjzl9G9rrU4t4XzEHtJczzKeQDxqbtH6JFyj+uGnSvv/2IRetmETMD1j4312W40dQnoaSA7u6cK3kMaiqXnzZnp3v8ed8byIR2QsjuATymo435WvR27eBCxD7YA+vvf/ScpQnd7Kxo/X1wF9ABzXZhSnc3ERvYeX695pyEofNB5qSIq1AVtQmRKC1GI8/Nn4YrUNlBkBlIqpxC6ofF24E13wI9RTaOUfoXjA2PTR1TunroOvd+5r4oOkddqfUF1/64nXbbsbbPgFztQydOLCDYRJnQBYrTLm694kvx9bCBES6oV6+AL2EtA53NNgiBOEPSdzrnjRbq6TOng80AaYwsUIsfBun3zG7cy3Y7RqPv37rcffPYPkt2ORVpZWrBOs2lrq8u2MDdnHaRnEREWKl90hDB/vKV6LiROKSbjjgcMAoEehVwns2khXGOZc8tl+PD84JBxaI6n5GlYnASJlwFY+Pv+fdILvWcT2QT2QLB7o0nyWwhJSDgGpK11MshRZgCoox0N/8YX2vewNuiRRtkAjw4pOmi+S3xmYBv9dZubnxOfwAeqiHkvwF5FlA1BHUxEw7AjZA047hVzyTdsfHySwIlUOyJ8cAkw8IWDXlptGx2bsLW+2udwXZDAVTue0uBYG2QOAOz4nDUy9FXHx9LNn5+z0ZEOQR2gAadgeWXepibG7cjRg9YZbtk1115pN95wve3bh6lv0veHghXT+QDvXQA9ZKGTFGqRRYFLg/bXENUoQWkrIDh3pxBpkY6BQL38/TLaDwe1BPQAdYG5AL2M4HUGtE+iZbFkS5flgQD0APPSISjPfnZMyi4gH69ZzENPpScH9Oykbw/o6DIo771ub7b7dwJzsqWruiAloJfAmByJQIsUKrq8dAHYOp9VhyYBejkcC8NV3DncCdCTxkEK2qpkQZDapLYXzlAN0LMQSgJJXbqn6osUf+BQuT5hn0u7yFdXULMs8XkmAvucipAuMJQi87A/qu+3MaOiIl+ceSA6Dwqmy1wL/+0XgAFVkY3m9X/gPa/JCfoiUmdt0oEk3jjq+npgehmmYYWBZYReA/QsLOEM2cI70wK6Z1OTZ4zDHcITsTE3/yKOAAAgAElEQVTrgM5Zb8X1IGrTV2hLKyVuFJRBRtjbtJjtHrKuT5UqvXp53pEq0nWXU8fjfokzTubabvNf7DCVnl75ntowuY1Q2y//OzkznPamGno6+B6phwENUlH0PUYGgoYn+AZRRqhxAQhA7WGbGBvncJW5c+ftYx/5qH3j67fYcKtl1137FHvmiWfYSKutvuvuqo112hSRWV6Y56APktW8L1e4LIeDdXNEqk0Au88O53UoWgZwYX1a3kURmRAOgSgAfZBq6GKrp+jdDQ5IfimaoQHLdW081fFRqN9lbgiuMSJMGH62p3WlEx/GGp+BPm78p5q8nCTWkjE0xmeKg5zWW12juhwmzCGSB7iGowFARNoc0XN8LpW7PDuEz4Nzg4h9nak5ei8e6WOW+Qi/vzbok6CGa4QzQBY+o3yQ5DBQZpNpegjKwJnC/QDIUD/H9YFxD60AgPrY+KidO3ea13vs2CEbGxm2y6+4xJ773B+wo8cOk5SJ2ne/vyYFO8yb9yEn20Xo2JwRofH6S0DnUBe1xIbBrBvOOFd4bYVDEdlCV2osz1r9LMfaBhCnkoCBFLeeAL005AHgAbA7ATrWu3z/+OwdBU08AFLpRxE6SIVxnyWA454zObPK5o7fT9K8u/B46oAf98l9GBmwKFH6nwHH5WtLe1Xa2BjOUj4flUxyfTuU86QL4r3o5F8opbwToCPLxfWtAXrcf7um5V+2C/J1FUD3q6ZtCI5BVSO/HAXMvbhNRkL2Od4rdp6vWBHgcs96KTFr+4cEegnopRNSPwv53/FJAnQ1GFMwLbLRsGMffO9rPeUeQJhJcXiDSIfVFQUyoOfaiAC9xjpMw1l8AZMKmdcpYKgKD7ncbPj7kwP0XM+RI+JJCxpqDVPZ3HR26YZYzzTAZtYt2rVKUlwAemxKbCiuY30DPckIPd6nbriQodDPyglzyljwPkKpIMhwFZIRtPYxRQt1WaXGgxSXDlB4yjGuL0lFqtSA5xhRRmyY0rkYHxm1MR+m8vADD9pb3vRmW15cstnpaXvmiafbpUeO2SbVy5ZtY9CTpOugZ/21VU6SQpqetwfNYrDZG6pRU+CFqe6R1OJFg1ED9JB+5UQ/9/zjTzyTgdh23tJWFTXSoc+1TwJOX0YkDgWuD5F65jxon2ovCFC1J3WwVBLAqFdNS0OiA04LIusBRIqYgnIpWCjILSzaysoSsxuIqiGlrOlwchA4mx2ZooH633Ed4BdQAayQKKanT1arzg2NBRjnG40E3ow83TFGrzvud2FJMrH4PqRnMeWN+wR19FbbOq0mGfpwOrAjxsZH2M62srzElPv0pCL15/+rH7PLr7yEPeutdsPQsgenoDdwQO97LT1S2V5Lj3bP5FgWtVk6qdDq3kGnPEWFBW+mChobPvK1arXrNqQO6ImR74BOKu0WTfaYuhX7zlOn6f60h9AtECC+HamudDS0H717hBkn6TfUAV0lmRyJkguxQw09jne9Bh9rh2vaLoKPn5eALnsTLO5sUyv3UAE4/12ftlY61NlO5i4bXocHcAmU+HnRGr015Z4i+B0idJyKuD+tQdUGRBty3VGMBEPY1zj/aI8uHbukXOqLEH5TBvRwDGTHoy0tlCzVBVa2G0frJ3cDu3iqzl+V9R+OU0To+T5E1MZ7l+qLQx963+tShB7AEm+CiwfpRcSLTKWnc8yUuxf5g7FHQK+mPKRNXd3WugC6F0RVZRQcWHysZ8C/XozPlkcLCU1tdv2J2wlvTX+JYkGkLhShhwQsZ9jCWDspDv4fZTBckITkOP4v16uSg1CUDlKUnDSucx2vDtqlp1rxsnDbVDDL61MeKBmKbKzosXsqTpsXrGN48Ug9KrJV6l0Es4jo9O4ObD4VKIYyQOyEpCpnY+foX21hk+PjlG8dabftrjvvsD/+wz+2IwcP2v59++xZNz3D2njfAcZ+DgyzewfQa29AGQ3f7jItLbGgmO/eseG2xoVuItXdHnVAR3tHvo+I0MMxyQclp9YC0EEAiznjMJCMAmMaEvr8/d9MrzoJEyRB1IPxuogOuEre/hfrEP/Gz7BGWGNE2fg+QRwpfYzUBTiDSc5WLCN3gOnrpSVGxNiBfJ1tMhpG2huvYUmlgdbATYq94AuAi/VC9MeWPmQpNjdtrdsTKa4j9TwozIGEBs14ZVz0hd5qMOpRx4f2e3+9byueZkfaHZH66NioJrtBV8KN4tLSgq2urhDU8SzOnH7cxsdG7NChffY//uQL7KqrryAHAIpyiODhJKyCDDdQexiB0idBSWgGYJ9rwYkYx+fhTiyHb2j8byh2VSNl3VNE6GVNnYDYxMo6sUqItIUnXQIumfhok0MmxQE9MiIysWrlpOzIljSyR1epNW+DnQd6f53VaIvL5KWq7asDOhw8nB31GMeAIGV92FdApUdIJedRsR5Z6HzTHoQ9lIGPGeI5W7C1EydsFEinW2wSI9OaXfVfSk5WilCxh33amhNpyZPBTsdQIrRtOYlaOOD92pwhgeyZl15jDycRLvyu9hD/xteGvLFsAC1ajYNUAjp+px6h5+cSjnu2rwwgo/3M5VjZtubGZDvHiHNKvZ3Pi6QpI6WNG/oZIYqFq4Zkeuw2Zd20dR27yCcoeGteU9eEOp0TrY4/b3aKuPTrf/vgmxxPwxwU+XoKPyglIkAnCnv/qI+7I3AU6U5WJVVfplynz7HVv/WFKJojPBEtIuWD6NFrAdrGwdGCAVYUSXIaiGEO6GRtwzMsx+MWZyciajmUGTER4dD4oYbumruqoUszV72zkoLlnzwgStFoZcQJiLpzjhyVdlWqX/363FCusR2XliP1eCQ1dmzMlXcHg4ABkRBnXjKa8b5zGELKdeLgOLFLKTr20qUqkVZA7G44UEw5cuiHWvY0sjBHwLx+n3EPzfaN/oDA/YXPf87e866/sEuOHbPrn/IUe8rV11gfGu1dRJsSGcFQEhxUARv6pVXjYuTtzgZlTZlub5sNidGO1Dpb2agIF4Mt1H+ur0wYoifM/eBCRTB42GeIPOVlKrODVDhYqv5vdiqAhIm+bx60LPzDT6AnXbb45TY3BhceGSNqx7XifVDXjrYnRR3GPQ3ABqgPuj3WmpWlMKbGEcmDSAaGPa4XqfnV1S7b2KDxvtbr29IKUvRtGx0Z473CWUJ6Hl9YPzxNDBYhsZN7jiLx/DlIcovLS9R87/cwJEZa9IjCUQ4B8W9ySsNbJsYn6HSBOIdnODc/z+gb5xwOGbINBw/ssR/9sR+2q6+50mZmpmy40yRHYqg5xAgd+yiiU/V6S1FPTo7bDT/UAqEh9t8yuuTauDBH6EgULawcF+FnPLTCuTdTMlC2SUkgOXJumZI1EF8BLUAugEOHXq/Dc5AD4buM9kp7FYReOHwExvQLOq8IdFB/RoSrzI86GygFugOay0kshrXAfiHyRqDiUVxKsSdAV9Iz9YUXBCqq7MMZYtlBAY6G5+CeMolPezsbR5Yeg2me8bwWmXqqN3F6IgLV+8Q0NhJe3eGCvSdJjfZKD0iOkduvyjXw4QOyE4cixmvT/PKiQ6U0OEwu9xiON5yGdWVxs6Pn1ymKlwvneDqcbxrFhIiUldKn5dbCuIMmh1OcKs0hL7+SHcf+4fPTfdLO4hnF76eMjPhN4viENktwviLKj8/eOmFNJtCjlCILLTabJrZRZv0TH32bIMzZjn5rqe8cwziYr48B6/4AgkofGtvlxWaPQzuJG9mdEoK5K88NIVockHG2pYamfSQxj/DOtTF189FW5O5DVjnzdIAAXZF2+cC4fZg2cwBnH6Z+l9/3KW6RckfGQQfaF708UDyd1XaM+Ky45vAwt9sM4RwpQvRIJq6Xa4IIUC1FMY+eQgtpOhOiPgDhkFKhiNBdyS+dHd/YEhKH9KjuM80Jxxbk0JfoX/f2CvrYiODU3jR/9qx9+EMfsq/+/ZftquPH7TnPfAZHpK7Mzdl6r8+0oSoHmwQsXCfHlMIYkXQG0hciDZUGBOggknVsiCl415qvRUXRBhnPPiJnGFuluPAI8Dlw8IKIoj+pzAaHilLFbiQ8gsMBxOvxuWU0Xs+mhIEtU5rJeDQa7O+OgSTxWhABKSDTUwoeoAGDDXIbhqTwLGHm+MoyUJnEIPSdNzto4RuxJcxzh976GEaojlJMBoBBoPCUIIf6QAvfNqwP8EUmwjXvEdlzmMzqmlzwDUXsGP26cGHOer0u56GPjADIJ8man52dJWMfIkCLixjJukLy23CnZfv3zdqzn/NM1tL3791jnZG2zV04ry1FfYes9BjAnohnhRJbeobcF3KosB/1FNVKGLOeU6aq7L4Jmd8QWqE2PhzeKmLxvOaDKMeCHIdCmtbLKGitLME8onKmQp2Zj3djaYTy15Li5D0jK9HX9EGOy0UbH0lmjJ0cqIJvFOJO2Jcx7UslA/xbzm5I3GIClzxA7t+C46J2shDWgUOuiY/bpdwViNR53NVOG3CKyq+t5L7Kj4vMn94ZrmXgDCPzQsSqPEvp3Ka30/3BMdJEv2rZg3vda+xy4BF55KiVZ3eoRfyojjxVqSJlEmJKJgEWnxmIoYxvaJfkrFB2diJDUmY8KsJiThDl+Ften9j8uhlF4pnd32AnkkpPubUu99fH54pPoLKgOzTcAJn4qXX1rDX9ZRWmeYo++fG3E9sJqqU4gSMCDgx/HkxrLgJARS5ttG9pfrXmzGqkanbHIjUkiI5GeM2dI6CHbF6RdnAdOY9wcRj8/XwCk6JWKKfVvBtmi+TSM6JijcKH0RcSs+o7VxJfI/x0eGAXS4OA9FvVMfBUdoi3VARNSk8/IvTtU1d6KDHIXg6VolA/YO5gsefXBX606aqADoYyAJ2gTkBX1JnaEAsyFcoMcKJkbDcpSgDABEu71VIanMDOg4mpY3IAIPl6y1e+Yh/8wAfs7KlTdtOJE3bTDdcT7NcgSMI6HQhstPAeqcjzbfo8doz5pIQsWZ14ni06Q+32hNfS5b3KiCqi177xEK0QKNLvuUecJGGrAiThUEVUXTp1cgh1qDDONKL/Sh97kdXBfak3PRj0ntZlwsNT3YWcLiLyIKkpNS+1L4rSrC77+q9TfKe/uMKadLvVsfWhTeti6Mpg3RpkvrdtY2OI0Tva2BCxA9DhKMCYjYyNWXezz97yNSrI4VpQ4pLSXI+kPqT2ZSDQY766tMy0OpwO/f6QTc1M256ZWTL2AfJ47Kj7QwlvcmLMZmen7fobrrNjlxy2wwcP2MQkxrIu8XMYiReAHoaxbA+rp9Dj2fDPIkKs2ofIXFXr4/Fa1pQprOSAXojlRETOE8WSShXQw+ng54Htz7MY5xrZIUVTjPBoRyJaRXbHIzc3toO+xD963YH1B11mFClnzXZZqOBhrxdKju6MyNivW3s4Z4rIbfBIPawnM5kpw6ZIndfLdluFykxWOZAW0YtH3BcB9FrkyWdVZEhCCa8MVJIDjGxRCeiF41Etjehu4nXpLNL/lzKlnNEomShTCqOIcmB22JQpifeBExSArvvXO4cjob8HwEamz7N/PktAAVcpzlJzLNyBDodDjJkIVN0hANhGPjQJq8lxUDQuR41/JlKvrjUAPWdNBOIK8rzkEFibyN/K9LATg9Lh+RkPfeoTb6U/CycpQK6kyDNkTRF6sK2VZnAIqtQMuIDbADoOvzwnLYL+g4etlFp56MO7KjdBAvRiYzBy9aVMhqQiXCNA588KJmB4oVgIkYxQa4lUWhXQySouUvDJuyqAPIRZ8kPPG6uM0MuNlg4I8SpP6UlAVqQxBeghjSnnKlKOAHQYDNbZ2j5itQD0lPrBw2f6QffKWh8AHaxzzksX4CKSZj0+gHKzwV7q97373fbZz3zG9u3dY8+86el27MghkuOsP1DKnyIm2Fh470Eq1SAVhOvCcBKy2x3Q4Tighj48PMkIPQg1kRss25y4VoVgRIpGWCnA3O7c4xprXEYs2617IlelUkNVbS5eg+cnVn5WWIu9xqw+aqAhB+mRAV7D1jEHC9bKE6AvJanZ1cUllixGOm0bH5+y7qBn585esM1mw8bGJxkVQicf/eZscUFrHCaWDgY23BwmoC/2VknMQjsaCVB0lFDXU20Pafao7VKxb2Ndw2dW1YaHaL7VGbYOCHKYojc5aePjY7a+0bfllSXWbmdmJhmdQwL22NHDtmfvjNK6Q9CPF2M+rYk75QHo9XOdIyfPpngNNAGRT76K1wXLORyzAC75fphlgLZLtTXG+QtAl0Mvh7yM0OP881qKLgjKRLvBpcPJQCBYxiodqIsmj2JFRI7n0e+rXTEId7KlcpyD1BYqhbpURZyQQ47SDzNXXr5MwBQkteivdkBj0MHSmxybEkATYNKuFHlu/0H5TJw6k5Y/1jCeU9nHH88gziqTx95BxdJdTeSldDLiZ+VZVODk+uRFAAi7lEsiAnS1CSPgKgG94YCev1c/62kufRGhM2hyQM9YtLV9D9dH6WD5GREDey1fET75H0J4xWeht5DGsEaK3cmB/Hk4FyWg588PMMe7gpcTeJwj83hcsOkC9oQnn/rUmzScJQkMOIs2akp+rWkuXKp5UEhVD1GJT0bnVIbjYoW75B5TRPweZfKh8XOzqH0G2ry/AkBLQOctRITsKalY7lTH9mWIdFrZ/x6bFUZyHdfqETo9oyBtpHYAr5373PBKvyPr5MW1RKrHPxRrU0m5pyRDcciYwsuRPedmU9nOU3dpVm4QJRSxREPByAiARuxrRHpikMMT9FKHq+OBhMQDxBq6/uQ6hKhKe4TjOtEfTnUxr/d0msN2/z332htf/6d2311327Oe+Qy7/inX2fjYmM0j7dpft7aTyyh0E6UZHjxxHGiwkGpndCLiHlP5BMox2/TPYvtX8nSd+OJtgfXvJ2EfqNwV7WqhD5AVmYr9FyQOJ3NiD4H0QgPFISWZjRoT7bBPlR7G5/jZYH+p6l/DnU5SS5NHrTqcyjc6H8qySGEN0XFMbFteWLSh9YF1hofZJw7hmLNnzluj07ax0QlbWl2xpaUVMWFDacrwnJHpwBS3hl1YXvD2Me0LOrA2ZH3nYLC1DIx3RuTrHL+La0OdvAuSHch2EMFZh+hNm1E6RHLaXFdE+j0Kyhw8uNcuufSYHT1ywPbsRTQ/SgcOwE/50yCjOQCxhz9q1SEiFX/68eYpKOd38gaqnJLtAD2iMXFoZPAjI5gdex9WUQP0dF3BanclQu2BFp3MbJSVUYxMGrNedMCz7jwun6l8r6HHcBo5Ufq9BOhlWyXvFT/LRExkglLpKwKXABOffREsbLwc2SH2yZd1+SJjKSCSSmP6qjyLIToiJccoAD24QJGdiHUVMHtXCYVR9OoA0noUnh3nnFlIDge7NqLtONLQCjSUGfAzlPBK/KaY20B7sQ4tA09Hl2lp/xAQhAV4nj1OmT6AajDsa8x22m/vhHKPR8qBmZwtUN6wRlOv1ZdS33n/+F7yKD0R9orsH/abXr/NNcCBCenZ9PM8XU33pexSAvRPfEJtaxJd8aEkmHCVVt0FVPxD+cGpP13CHJ5QUR2MQzPCC8nTleKBh0fE2gk+jykDkXqilpwXrhhE4gBV8fCxUXfoE4wDHi1K7NfbpjVlfRMZBQGvjLDLgiLLIB8sr4un7mlQMOe2oZUIj1UZiPIB557nuueY1iNlDrSKBPSiniTyiWc0vNyB20ZtGsYABCVsKtWlA9AVYYeHrHKUygok7VAwRYAO8IaIC5XKSFZTpA4QIdFuqGWf/utP2M3v+DMbWt+wH/2RH7HLjh1jpIgoD/POhx0IUQtG3VW8GLXlaBwh2nNCklYta5xyhqi32amwidPm9OetA5mn9CVPP5TvtlOJq6X34jX54BVO2LrYxRoQo1KAiHE68CqBqMar5xARlYbGoP0r5E9TO1wAlvcRc/qZs+TR186IcTBghgPSpxDVwduDyDa/sMxUO4B5bhGs8zUbRa98o0VSFzgIAF3kptBjvri2on3q9Tt2dSMt76zz1nCb5Lze2hqBB8PJgrzYG/TI+EaEjz0MFj4yEfg9nGL0zUO6d3x81GamJ+zyyy+1g4f229T0OMeygli3vg5teUVUsW/TWapIqW6NgPiCOg25FqGnaVuFkyyQQHTKAoPmsvuaxzMmDLuTUUboMSY4ART9oBhJzCk5tdZU2SdxnbBX8L4AawE2BaqouY/0MMhMMXlOGRNlTfD+LjvsJDJBAABZ4Mgzxz2YhyKVkVwaMlIoayL4ZnktqbRV0+tci2I0aDLpCdQ1M6Bs7SxtTxnJZ6DP6X3FngKx7TIEtGeRyQyOUOlcOKDnICmXT7Gnsvy2E8MLsmHK6MFZrozLVikzB4LKGKscHM+2qGEX+zbfr7e1FrMYKhE6U+waLtRoiP8kG6H1J0mc9+ltdCkLGGgZ94kMn2eQS0eL0bVMTplN0n7KMsn6sIzA/OfHP/5KbXtnRQZxAKQMgY7S5H4J/kE5EvPEVKbeR/3JJTpzX7q2E6NERsI6EPCwRMrDJ2BxyN1Mymaqp+ZrKdMPBFBnx8dmTVT6lP505iBr60FWid/GA1CLkFLQrukerGEXlGFJIFbAr0VMW0T4YqrGxt0J0FWjS1dZ8ar0mnCLvO0vHAMHdEVAqk/gGbb4mRgfieAtAzpqwkpxA3BAQpPSHVn9jMx9PURhYESOXkkAOiK/VnPERWoA6g1bmFuyt7/lLfbFL/ytXXHJMfuBZz/H9s7OWnd1VdeCsajsm4a3jxqi5nFLY19kEfxMrGbwHjSGEyDGVHkTLVhaS+f7cpF0YPPUIu3vLEyCGn8mXCIDoEglvjLwu0OanC39Bq/L6/P4XTgwfI44jHwr3BMMuDxxsoa5/rgurDdIfJrTLK5aNe0cGQIAqnrORfBkCxv37YYtLy1z7bDOaHGbX1ywPiKORkNM9+UlkPKVakdrnKfdEUEDQDAPveftauR6IBvgEWOf5ESpudHRoEBHtD3q3CFjgCwArgefoXa8Ic2BdzLqwsK8jYyCPNex48cvt/379troWMeuvfZaO3r0EGenY122Gh5nubvwynZAQQOUdBY8Y/QkAF3PFueOp1dsdTf2kRZODr3Xg8m99al7OROIGr56oxPYBenVu1TU/60wdKihbgXUfVlScDVBcm/4OXly3GADzi2IjIXtlDfgdlDAg7OaAT20JJwPUnBqZKNUGk1ZCDAmGKHXOkDKtQg6ut9gzk7KDoBrkYMtAZPKBcG43trWJtDCs0N3Cbg29ZnvuaVJZDGdXQYYxSGVtFWkLRN7N0W8qq1HvVqWP1w3Zj1wfpGSTmWRiJRLQI/oPNQzq5G69oKXU8L++54U3yvq+invLoKaAzqUOvGlmr/2UQQF2YEIblQmzKXANOlcOHdB75b3YwH0ZdYn9jBLa2WG5KP/7fec4SPDT9oFDJwLsWhFYxPG8oc3vsEUngrh0Ufi9HwYQqYqg6KfAV3RuQr/moSF1yv2Vx9Voh7wRVllxw99EYHVN+jWoQpZs7wCnCklDeEQj9DZ1eSG2UsGIeSR+tIdCATg+n32QftUqHBY4olEDaoEmhLWo7sgAXoII3gNXb+r8kZEKzBkiMZxlpstRCo+8KMtVnoeMNKwNln6GcxBItE16qmCVU2yGlPtba+hK1oAKN3+ndvtda95jT1+8nH7gWc9i1PVJlC7nV8gsx7z3NGjjvXo9aU6RiBk5lnp0Kidi/STMwck3lHP3QlwSmKlzAJT4nFGY9Hc0EaNM9XzClKU9kw2cvHv0tkqf66MizsV3roW+16ePt8hsZdVZpG+NvcsjIsT+Fja8GvF+6IuDZ31XGvtJznRFQA6eA+NJtvFFhYXkse+sLjI9jM8E7SF4Vy02h0OY8FeIXkOM9UBzOindsAC2x21dzabbmxQQ57PFyS7NtYftfV12+QwlYGt9tacH6BujsjqAAeQRQAzHqlgkLcA6DPTUyztPP2mm9jGtklpH0WjJQhEDT2yEwkwa+l3Ks8VYJNJs7FPZTDrmbmooZeAXvkdH5oR0wO3B3SkjNFWWZT9AnhcyAV990EwzYAOFT5I+yo6y2lpkYWpyQAFSo6QlRPOM5ecdPxbxj+4GYrQpSGR1encUeX9B6AX1xo927W9XtnnPt55u/WnZakpqYX9Sk5DrcheCVg2jVwO7KnoOkqZLWfpR4YrzhG7M5wWz/XgflT5YYuNlNeQSgY8V/57YX85ftezvTnYixJAZNocQ4htHqU7JycDesnjkquRM3rKzGWgzZk77Ikc2ctOiM0uIlykxLP0duZ6MKIPjhfPb5DPtRJlyTYBuJ8z/hsnr48uhyLl/sGP/N9E6VST3IhhHqGl7Z5V6V0yovaENGsgHlFHWsP7jUPmMz2qVEPLQvzqdS2tdiWM1Y15Xbn6E6VClVYKjmEm2CmT4kpxyfNSrZqv4X+I0oYLUp7my3JTe6odqc5Q7FIrhVpO8MAkcwvrjjGf+erUu6h7ClJF/nH8njtJMb6QAC4pXHdqdV2uJCY/zA0ugJz+E1LmUopD+xWMjww3auBe5yLQqWeQLTUeqasShcgMIDFsnWabYDoyMsbf73b7hvncH/vwx+yVr3ytXXnpUfuR5z3Pjhw6xPrq6vKKiHAAGk8TIv3aXVthpI7IixsaEqPtts89l/Gkw9iE84DWtXD4cr+/+CVKbZPk5aRGRhJ8ZvJ4ySFtK0UuQY0o31QJOvHzHH2EMpwxk8E9liRJwxHQocJzzim1ZHISD4aKd96ax5n0iBmdxMMa+/AII3Rop6ukozY+7KVBr8/BNZgvvrgMRbkVtrj1oN2+ukpRFuwJqMgB2FFXhwO0uobWsmUCPrTw0a2AylVIr0b3AtYLdXnsB+w6OIFjI6N8Phhxy62BWjna31CrA8ltDbX2TZucmOC6Y6IcjOrY6Ijt24fWtg73+tXXXGU//Lzn2uzecU5lA6s/Zq2jNx9rjhQCPZEAACAASURBVKwDn4u3XwUwCzQUvWJDls4VaVIu3KLfy33CYeT0p9LJyHCIWlVEUnpwfFhYd0ai3rZWsrbJZodtQeeHM4u5PykuJAdvGGvnoAjjrT2EzId4B8q2yhbKvcPegjaBR+tgvDuYK2UaLPIAdJBQc8YKmSLWqD1AkJIYTA0EaOAUuIiIt2HGeNhoGWPWN5wHpvujXOS4yExftrfkDRRlQl0rSnJex46UtCKulGHVazDPO5j5YutHAIeWV6ak6bgo08UyCR12/Ymr4IqmlLXOlwh2fobpubnTpJ8W+wXX4MJEHnjKKY2aemaZBxFOGTfvofaEiQh4vqBunv8/xt401rY9u+qbe5/dnf62r6/XlF1lG5uCihvscgq7bHAUYzBKAhJSlATSCiKITBLlAx8jRcqHCFREAWRsg4OBAAUkKJJtogRhO9hgB7tcfrZf1at67W1P3+3+RL8x5lxrnVuFkiedd+4995yz91rr//+POcccc0xfn0WN3dq5D4vsS++RSLX6J58/HUfLrHG3tfOqeVfwgCi7rt9GYTeo/U4gW7h1A9jTB8OC7wwC/vbn/ptrbSi9kX701v5sKtpwqgO4W8hXO4YpYB6LVIipIqR+wIfMQVSH9QB3/pOgQfo7CzG0cJbTOiXzc7cOVDaXRZN0v/WrJw/VvzYZaId6Kru6JpNItzgiJC2TjDpSWtSAuLPE3PACdANJAXqbweVi7GQgdYB1D6Lu17RoavhLts0lu5cLwxR5ZQjOSky1y7iltwrwiA8O0/G4snNq362vuZ6vHPKqhm56iKwUVbvGfqqO22+MTGZTeqgjfuxHfyx+9K/8eHz/Zz4dn/quT2nq2gKAmk4l5ho1zoDedAtmfs8u43q90qGIIxegx5x0RdWqQWdfOodWmqEUQ1HPsIJADGd0n3KD84duvQ5A7+oTXFZpAZ2fre+ve989wArQu8+o+/v0/DvCrRu/i7nkDaCnI5T64X1vYXMJmAAV27pSLnH0rnWoktO1DGYur85zWtpUynNc4wDGy4upfma8uRWbkx3Bxtk588sv1a4GC0ZGjp+6o3aPlS3DI5cErgM/CTJ05qczVW1KQEbL1Mgud9T2+e/y7EqBwd7evtXbcwxtLuPu7Vtx994dWd4Cxi+99EJ85vs+Hd/48ddiPr/Se2cd8bvUVjcYiB2w613bp17PwMGN64Giz0ulnoBe9ecuoHefSwE6+o2vVUMvyr3ms3cBvV0fBvTSlai9MNdX1barPc7P3d09rmOaZfRiqwCe+58ZY37295WDXN4Hawj1n9tFa/Qx9LXXs90eaw+7hZQ9QrBmDw3/Ap5Rl5moDLYtK9wc6lRZZt1LXudZQK/nVQFInmz5HF1urZ+h7dAMF+uec8kBkDUzlAhaQDf/Vi21BuqijNtsuElq8z6UeM2GUH52+n9Om7RmR2UsK7tN5GcZwKVc94c36vbGme3mmd2iS5UcyqMgg6KGRWjFcc4H6rRK7GoU9VmrTzag1URkK/Q6gtKYr6ZlsutedO9Jl3nusmE1i6D2Ve9vfe7PEpPmXbRATBefzerU5EzB1+VWFOp6BrXcqqd4EwF4ADqTtDYEGM1PkgVx8JTVIxC/nLX3UX/qAnoXtKv+0AoKdBFNjb1TB+tk5J1yhF/nxrhAi2yt03dY6BjGh5CaxTISrcy9nR5VfastO1A3taFg/IXuKtSfuw+s9AvVMuiSUWaisvRzNpKMbi7UsotdqYbOosL9C0DXuFPoePVMk4BRY7NzUQU6aqXR8+X7PE2NG8mwD43r5Bdeb8SH738Qn/0LfzF+4ed+Pn7oB39INCt9u4zhBCBQutOHyjxtKEYdyutlzOdT1dJFuaeITDVzUdMp+tGGx0nOlq9dAyDdo1oV2ogp3dBCu9midrN3vHQSteFvCmSaKNz9Ja79dQvvTT2vsyQ7LmEcqhYtlQ2nD3KVFfCor/G16jIYiE7ksAagMYfRu0pr2XIgJOCZa4rbme6rhIVresancSHr2KvY2tmNydaO9tXldCbl++XVXE5xUO58aAzrBjPdx7LS5ZRjzQKyV9NLrwVa7OiFvzhTDV0mREP7EpyfuT+eQI71gUMdLW9c7+HhQbz84gvxxhuv6XnRz04t/du/43fHd3/Xv6Y1CLCUoK4A/QLjnGeyulr/Dj7M1DWeCVkj7QYAuK81S+FGW5QzdCyGC9Bv7KukxCojL8q9FVrlmScxsMsptS9Kv2FQyPY4dTbY1Y5g1a5mKwd0jRLe2bmva6mWN0SiztbtzOhALo1PZIdMhg7NnjRt0bXN31uHMXfltDVu7ovH1Jrx8PUnGHX8PkpzcLPMZGRk/3cBve51BVRN0NLRP7mElyYv2dZVlqQAtpX73t82yOEcsNOnMvZkdMVppLFXOQzq1NU9NxgqINT3t8JYZ1/WtKAfUkKp590K1HytDoIcCWQdW382a2nCNYPrrKNXqc3XV/WI6hSoc7cod6vcvwrQC8PSXKaS4lZqXi5+GFNV+/dN/NKTlKVsmggli1GZej0zORYmRuks+pt/778o7rexyVNkaN5QRgkm5Bs0zEjIxzD1NB2OMrQoIEJQ5ZnWQ1TK+mGecqqt1fTujXi9mnUgvDxuW2Bva8tt9NMApiK8omDa3r4bC7QZfpK42qmX8X2mGpPjSVtXg7vpEdmjdoZiuMRftAqX1b5uF9Arq7sReeZu6b4/f1/xPKWS5NZYlMX1a2PYlC7ppuzpDw5RDmr6ucnQ6Se2UUxtXqvdcwFnZiB/6Ozg53V2drYljtne3VOA4zreKH7+n/58fPbPf1b91D/0b/5QvPH663F5dqoWKAwwqA+v50up3amfa3DJwN7otDsBTrx+/afMPA8sefxfr2MTr3dNDmqVp/X9ej4lFqzDvFrInhECdQ8ig0QJKTvgnH+s6F2HRR1InWfT/Ymucr0mYZUSWTtgbXpZCmWJClHuk1FpSL2ercaMLk1hlgCq1g2vDwAyevbi4qxxiIJ+P9MM9evY3r0Vg9EkLi5mcXB0HOcXTFYji8fMZK0RwLBiCPAmW9sawBJkXuzPwUDe8cpgrldxeXahg3A8pBa/jI0hQesqzk4vBA6UZQDmyYipawf62oMHD+KNV1+Nb/jGj+vZnp2dxK1bt+J3fuIb4wd+36fi9p0dHT7FPCD84x5pqptMjNq+7RtBbwJ6HYjaFwlE9X0q3yQ4dwFJPwPl2VG5N+dC1mZ1YmVAzbREBQr59/qdK/r7GrrWDm2N10RS+wqmdSQUnVv11XWMxgSkVr8HGbwAneCNNW0XQAco7YdLaT7jCNJcmkwGi53J+qH7RMFrtnvCdFIaSBOfes9+ZtjOVk0/j/Pyt09Qqiy2NCcFgs2Y644xku5bRxNx45l12Rbucwqbi5omcWDLu45MNdJ1cLpsms9N+xdYO0z///SvyCO1jH2sJ1DNoaPlahmCjSGBVrEQbd271oqDtW404DblppVNpYwUNDal3+p4yhmbBQ8N3e9AgPOZcmebflQ5tcUqjKFMw998D5UwtsPu6mdbjYQBvZ2N8mzm7vOxfBIyAPipz/1p96GLdk4vWv01RzqmeX93xKEjLv2E/JypwxnQM+vTVK2xvLpHHCyqT0qSGv01VGQOI1eGPs8+9hbE/WYqYimQ+xqAroWX1p4JijXvuonqG+OK/D1lqZiZQ1uD4ieKqbAMTW+jEcelmKHCm8LgRjTlV6xDperozwJ6N8Kq79crq+zRAT/pBkyvue2rjUSd0bDKFjEaut4HoJOlD7MXXeHIDWvTDXcSSAwHfEI32piBtigO8v29W3Ik2xiORff+3f/l78WP/9WfiE984hPxfd/zfbG/txenR0dpB5tAdHYelxeXol1tJYpd6dAjMbM/uaGXs+bmOpvV45uAj9TkGYk2aJpixjJ2yH+v2mJDu1cgkAKhlmpsAb30CymBEH1Z4EwGlQ+ueX5e2d4TpfjlVJDFbHrlWzMhgrvpcpCFrhiOytCdqVAXl6NaOhfqvWcGRlEU4LtShn5mmns59wjay6vY3t4RmM/m63h8cBhPD47j8goKH3c4BwoY82gC3OamqPkRZkN0L2BmQzCBTiWYdW6nONrN9nf39HceA2NKAHTR39d9+bpvb+4I0I+PjuPhw4fx+muvxmuvv6bgAOU7nQ7f+Ds+Gr//+78zXn3tRd2XAu4y1OGzM8ibgN7sk1THu4uggOhmtwAZ+rOA7v3iDL0AvRi0+t1FgqpHvjP+uGF+cp1Vn693fyYy2sfe4JS29DmHoGxQ8krBHHzecOzA28cFawnVdQp9ubM5eMVdDnaEVEaVB31cQ617cIf3QFrAElRDxes5ZoBIgpFr0oBEycZjcgF07nfTbVGAjtAqDReLedD6K5vk3Bw3g+Ccd9HRpDSZ/zOArmcrxb9LEQXoUO4CdD2hlc59KZOUMTuI0p3tI/rM2RJyJXXi0nSbVNtbAnplrnY5XLtslBqHxtEvzz4C7dL0WXxsNsZF+RLfMjGxHQJTWXmVhBwYeLFUaaiCI2kEvhagdyh3aaj0dzO+BeSOMmDRuomoV2E3MC1BQaeR/AbDax1Knldsib/xuf881QCmIIioNIksV/51TpvxiyQFkf3FyqwagRKAblU7hxjtT7RD0TdLnbjrtS3vXtFODKdmEdQ2awG1AL1VuCegdihzHbipii8caCKa/AIUvw+EzKqfcZKDKm5B177UOgAqM8wMk+pP+58Hc9TrVx9n/fuNB9L5qXqdFnS69aBqbWiOlsZNT7WnrNNpgZVIp7eOkaxebfuKKE6tZyhmsxRBDdqLMq0Is+/WgqBeLOfQhgDwRuzs7WvxUdd78PBR/MSP/7X42Z/+x/HDP/zD8clPfFIAfXJwqHo7tO2TJ08Cc5TpdCa57M7utmxCyfgnI6t2qbdLb5EHK8yPDhQCig1EaTYwKYBuD9ybwyVK/V7ZdZuttQp5Z0ItOHSBoPMYmizZxhQ3RVdfKwqu51kUYNV72UZuH8y2HYE9Qj8fzFwLynRF0rmhmgle2VZIn5nmrU8v5Z+O8QzUu6eZrWN3dz+uZss4PjmLB4+fxtHxucAdCp9ec5zNRuNJbG1vyzluPNmK4Rh2zM58ZPrujXYbHDa99+7dlejt7OJUh9RivdRUNg4TGBRKMNtbO3F0dBRPHz+N8/OLeOmlF2P/1l6cnpyIwr9763Z87OOvxmc+863xTd/09crqqyWv6roATDdDd728MhHunrP3lip1Ga+7f6qG/tXP0hk6lHu1rd34uQLsZlrXswFj7t/GOCQNS1SaqgyuBfQqeWkegeYlGEhgKKmtO8MBzDuALi9yW+y2/g9FmacBVwJ6dW1goa3SlAAdrwZU5NUtVM6WFdBzCwzmsDwKnsrfIz/z+nVm3CwlVKKUicszrFbtJTM7GWx1WtnaxAXKd6nEQK+VbZ1m4lLQ/Aygm8ZPB38BOo5oTOrzXqw2OJs3ZUk3lcLdgIz1Mxh1RaxfnaHbW7+GbwHqlRhWXb2r8ahsO4d04UKoczTb4NLAy2U+vp62tE1d91n8wu7Z/cFO5Hy2Z3ggIF5HOz7V9/mml4kTuputlV8LZ+oZ9f7G3/+TWUM3xew+R6uzFbXJk7gVe/iXpUaakqneXx5gMpXxoUamIhpJEuDWMEEVFYkleJOrxjqwPXA7tEXW8/1vXxvQ1X974zaZH9Hr8vUSHZTHbsdmVoBMBF1iipqw1gH0xiC4Xl+JmV+Tu+ChLTdbpLob4MYBlhvjWUAvRWdLzZR/uR9/tb6Y2quaLYdKpx8dU5kE81K5G/xMuXMo+NGZcipAv14gvFvFcLipYSAbg4mi41/5f341fuyv/lg8eXwQf+yP/bF4/u5zEj49ffBIAqrDg6fx+PHjmF1eqX5OLXFvbydu3QLQt2JrAlsw1PQ1ZcNlfpHaDK2TAZaxrm6UkMwHSEuVkrnoOelhlniz23fbUvUtoLfCuNo83edg2tsH57UO9PaYeJZR6VKPFUx0XQs1fIb3VYYgSZ1qGhyrlra87BHXtZUGQIYgtuFFIb6iRLGcq03s6ZPHuqdMQyOFPjw5jSePD+Px4XGcnU8F6IjgWPuTLaafjWN7dze2dpigti3qXQZPqNwvznWoTKem1He3NmXvSqY5nV8pCKQXHUCH4dkcbVqPMZrEwcFRHD49FPtz79497RWCDfYLU9reeP2F+PTv/V3xyd/9zVLSX15e6VkXiJcQsOxQb2aBXUBP+09RKO3kthtJRDciyxWhA/3/A9CrJLf+KgYof2H1HGcdkoDTianPD/splDuZpxrSwjdMLQXTQQFyE3ldQHd/9E1At8jVa8qGJ/1rfgGdEm32ZpGc6+pM4IN6dwa/IVV0gYK1SzntDZOgfwWg6yeyH73VnLge7NJXu/5rn3QBXcfGjX7oCrpS8NcAOsmZS4Q1Tc/ncNbO2cUSyeU0OJUvMWayY1yVKRNSMvjjm+yhfyOo07Hr4TZNxTQ1GD4q/P3y1u8Yal2vKyMuBfxNyl17tClXJAamap45GQ627JHhs5izpm25Kyq/Mr75PFsbmwFk3cQQTUR5vj9TQ6+EujLHpizbBmA+z6t10j/Q+xuf+1NSuVfPnERrRExJlVErVZ8f0bR5C7cjVDDCghB9g6e1o07+bJGHlZpSu9dwC/oOVVNxE+SYbKZZT80vbWiRJqLK7dVdWCItaCu7IaXzgyzHNcDK4JV4dgPQTRO5hJbRUQK11zgRsaPJysIVwGQdXv/OAm2MVG7WgfkdGgnavHbHLUu1ec8SlraggoKkZSzmuG7mdfsQ4OBwNjtESQ01pezQdLBtX7FTHagdS4CVbWJsMG/MtqNBhRJ6mq9mMRpvqfVtON4MJjD9zE//bPz4T/xkfN1Hvy7+7X/r3xEwn52cxIP3H8TB0ydx8PRpnJ2dxbW8sEP1ezJz2pt4/THvQaNTqbUzBnTTAqIctaxegf51jIap2k/717pXJWai7UuAnve9qPlud8Gzh1BzMFQ74zP1dG9KA7qtR7sb8iZyVA29wKirctcKoRzCCsk+4n4D6H6wqpvLQCcnLdWUsXQIo8Ymhbno7lU8ffIoPvjgfR2gd+7cibOzc1HtDx4exOHJWZxfzWM6XQYABR27f+eeAieEczt7ewJaQED2sqL513KbOz8/icloLDEbD+Hy4kLrbmtrHIcnx6LcmZO+v7vvvdrbiCdPnsbTxwdx//5d1cypncttboQR0TBeevFOfNenviW+49t/l9bd2fmZvs79J4hgHjvb52sCejJOomkbPYSpQ36+ve8351W3wXIOKVIwli1W2R5nwVrWFDOQZDpfHfRtAmBQ0+/MlrB2WkaV6EyXOmtEle51La8HlRsJRnIErDJ1A7npd6a7VQ3dojsbO2WmCKCvRzlQpxXKyZhESRCMG5R7ioxjQzX0Sm5KW1OUOza8HgENtW+RHAGFEoHGYKYVdvl+cG5zpBeT6fVfdeXu3mqz8hT2qduJkkrHvUxCM0ohrn1rjCr3Lx04RbkrgcrRodec36lv6LTImXg1eLkrqgVp+T5kKdz+Um1fuN5jZdSyXaYc4JZd33//zoaxZI+WzbYCH52S7WAU6VN85srISGWQ6rQRpf01AL1ofUyarJTndX3/fN2aFy+v9qzHd8qt3Uy96xaod5be/PUsNGmkw6D0furv/5ns8CiJvRfdkjnPgJ3qfu55rt7KxqUJwJDYjV0xYFy9h7wAFESY6nF8djynAV2Xc30dm0OAprZYieIs4tJM8qIqE3CbbEoHgmv2fIsj6WxvU+RqypMFLkDPBdWoM/lXJcKeUlVJmpseLPRzJp59hqXWrQ2lhQNgWgzo17drkt+ZHxgLwPFKO0FIf9ebVkFNyYAI8JzF7PgiI7FsD3SbYGbosgt1HWyAICRBXgeAXN+YL24AkXYoGQsHJTkUQ61s/Dwz6a+VSQLkYzzFz2fxv/+jn45/+A//t/g3fuAH49u+7dsF5gdPnsTTR0/j8cMHgSnKxdVFTMhApaBOqj8PUgCK0gpT1hgggx84imtFzQw8UQ95xEROWRaV6fBoXKcyIFFrXfrbV10ze+t9PzJhqRpljutUoMPPsZG7GJ29sggHWbae1tcl8iobqQCwpYB9uFVNzQcTRRqyXahSBQkVKGSZQ+stX1OHgpzo+D6eH4cp92Ol9jCyzcODJ/HWW78Ve7t7er7Hx6fx4OHjePDkUGB+OV/GxdWcCCJGk824c/duDEYjjUHdJqDa2pHSHSc5pq0RXB8dH+ka79y6pXUxn+P9EDGasD/XAnTtkX4/Xn35I/oeAP74+FjAf+fObdXVmb7GD25tTfTebt/aik9/+pPxO7/l4xrji2uchbQ2imJkKxmRM6TKdpKRQRCrjK28vPPwzsEcjStWM8ktn0PzLHMOOuWn/JqcHkXdttRrE4B1xh7LAyuFcGovlCF7UeFegy7dtQM3HDjb6GUwxOQHSpx164CwBHMCdG06QAiNwyw9ya0pMXiUUIv9SUmm9DnemyRCXkeAB5m6P1g73cCWbcC8+fI891CkZcilTu1sS9XwzeyZTvb8jZZCl3FW8ple3rkXsgvBBlGdRKTawqSFou147vZjXqdhQwmAskade8vGWLaC9o7MsavU1vNsLntbB2PelWIKsl3MiWd2injzekRy9YXrvnugTjmfCm4JMFcEN0W9V4Lmdt4aSWygb/e9gnHPEnQSlXolq/j70R9YaV8Bh36+0+6tZVXsQAfQ3dpe44I9M94zKNxtVYFMXb9DjCoV5PvLtUlXUfeE6/3PqXLXs8wDFfBgQbiFxtJ8u2Q6IhOlIvEVdpSOMIAk+aBrLjN0ohchYgnVm5h/3cyBLbpnHVsjty3VnFpvpAR0MuClm+09wtWX5ojekn4HddlDr01q0PIDrezYLUpdcY7L6vyOoo187DvaaeuyMnSQiKVjiZiwaMo9QbKZspOPJ8FTdKt+rxcGKUsKP1P05tcVNd6Y+Oc1NMY0ZU9Y0Wh+f58atCPEyjoHfahuzxfXoistQKd1QxtDo/ygvG2fOxxOYrXqx8ZorAzwb/7U340v/Pqb8Qd+8Ifjheefj8MnT+P48CguTs7i8aOHOrSXi2lMRiPtvlLxLmdzZYQYz+AhTn2eDH1/fzf2b+3HZHPi7gbVp9axORrGcLAhUZcy5mxVITMnC1qk6lpMTHYEiHlQTOThFrq36V1OGxhrRJE0m93Y0kJ2ZsZiVXByY+Rr89y/Wt3bjQWaOlWT8Us7nYKp1Aak650Phlx/3ly2m00nMFt2bsTKcuNYTKcCiJPjg3jzN34j7t69oz7uJ0+P4tHjp6LbL+aruJov42rGeFVAfCe293ZjPBnH/v5tZdHj0ZZLZjgCkgEs6DFn/jk+/QPV6fkzAE3LCzQ5U97IzqHTX3ruJe2v01ML9GAg6GZgTZ1fnOmeAujc8/29SXzv9357fOzrX4vJJs+HQS2u6QJK06sp1kXum84swjQlezgtn/FZyHjewJEOkhkAlKq71OKNH4GeGZPWfBY4Rjagl5Ld+6qtFbfg7mdR/y6gzdkGPjOKjjXwdhkdB4pZR5eXuldX1VQ9D9Zgzr5crgD0NNLS+WkWolTu1wA64KhLMNCI3cxOiWppQ9eiFqsMX3RebPRjsfBzJrCsKYeY3iAmXF9Txll0aGENi7aYLr0d2PPqMBFLWKGvB56I6u7Ms9czrNg3DzHMpGr/NWYemdG67F27L+9TU0wGTEPz5E3KV/ugN2v9lAKg6v9WztRqVnjPlBm7bVulhlf4oqTCtt6cI7BWgLoTtRykAsOaVrfFFDkTLgbV2jH2JuUpsnPveVo+CSYA9ApWE3+aYV+cJz2Vx5Dq8GffQuvUJLRVS3Fir5aAE8BiRpppbzc0XHW2sN4zgMyDqveTf+fPeCl12oD0sOVT7DGYpeQrQBf1lGpqZaOVMaWgTo9INNFAlIfMZrpzw6EppbS8ji31IfP66VDXQ6BVgN6T6ro2ug8FR/Q++6nXeTkbDEs84J/XmkyA558sDnL/qLazRA0Z4QosnI2rbc8rPCOudLa6Icjzw3MTQKtQb1yBcuqc703b5qJr6DgCWSjka5E5QxMYVKTokofBLA+O7PPkVzNso70neLebdrcYDmrefaZppZWmPxYpcqgxvpFa5+7ObV1LrzfUgv+Ln/1L0e+N4rs/9WnRY8xBX80XsZjO48njRwJQFPZiJLJ9hXL0YjqLk5OzOD46EiBdXTI8BCX9OO7dvRd3792WN7jsMZdzDXbBkY56sXrS80CbTDYFJEzDA0xsgOHIW4Cez9MiKjKFHIpBv7dKFabFvAbEjWt9eIhJS7Jv5vrr0lbtemsBwf+ea60D6GpnSsFOlWWsA/DJ1wUUfV/qSbqArg3OqNX+dZweHcabb74pPcLZ6Vm8896HcXh8Gk9PTpWhX83RpDMLfTu2d3ZjtDnWvbt//7m4f/++ukvkOLe0NwGz1EtBjQaCgx4qn585Pj3Rs98YDWNvd1/Ws7ubO0mZL3X/YVcAaNbgdEbNHSOikQL727e34zOf+T3xxusvxXCEon5mF7UluomhetpZQx6M5GBchkjJKmldLw3oZsKydak71EVKZYv6lOU3vhNmSByvGoi6auXueVbnWwF69+CG/fH6LUq0ozXxydR0RDQeBJw/UmITGGTG23x2u5pB0y1sAjxR4TWrwnPSnXhMBOhqjxXtXSYzlD0QWHo64YZmHgC5pR9xW6QYEJWZXRb1vZrbyW69iMV8mip8BxriHHN8tcLRNQDiOrXOES1xDHZ8Pjai0SZLd3BmxrNlOGvcqU+tYl3KQbOSpZIWp8bluh/LOcNVuPflyOjWZ++2dMZrAg21yXTU5j0NMuq6/zVT9zQToBwANZrA9ssK3LItmbMBCj71E+2aSVe8ZOB4hrBnlJoQICuBkhCZe88aTDObSijTaltzFZawKAxjQhib4041O18dBQAAIABJREFUYjxbvBuvf4FNDlvplhsqpWiTU+8kvw/hc4eD7P3U535EbWtdwYE2jvpHyw3JDkmap3y9yloS1JNdsbxh0llOO4y6umvpBizT8gZRg7HbhvoxTs/wUser7n4D0MtlyZG71aYWhPEzAP4NQE+qvgH0dHbTMoOCWqYWQPQMww3K4q+m+2QNPgOQitzVdtTYNmZKgUq85nR33IAqsCinp4o3WyejZ+oeaYJgmorrLx7Z98sHXdbQ8/55AIBYpyb/VCbRtGShX+jJ0lXvtqGrkxrmkFC2Yb3E3u4d3cvRaDuOj07jR3/0J+LjX/dN8frrb8i3/fjJoXrKiQiPDw7E4NCmVrVsZ/0Yl1wr0zs6PJYxyaNHj+L87DSmU1qwtuK55+4pUydrl5iMXvTJSAADWFCDVh/0ZMt/H1hcV+K4ZwFdB30Cutp2Fl6zPmirXtYOddGG1wY01U7AU9lat16ou9rZF93svABCAJXVmdp29XP//wC9H4vUY/Aced9nx0fxW7/1W6rTHp+cxttfeTdOzi7i4OQszi5nMV9FDCfbsb27H1tb2zHZ3oydnZ24d+++xG7rlQe99HtD3VMA3apzBzI1IpWDH1tXKeLROwwcCGwWUxLoIsaxs70dl5cI6xYCCU9kgypexv3nbsX3f993xiuv3FcwslhO08ccv/qRJ3mFZyU4UC7TEKvClSDI56JlRrr1WN1DbGnVZw1AGcBbHQNuOgnsqhdX4JtlprQ//lcBug7wenBFe2cbUQG8BWpk5JSxyt8hh7WolFURY83Gbs1lKktvgk55dWfgoIXCfsVdD0DPyWypaHfJkiw8rWClR6L+Wh4Y6XNADVru0w5sScIIlBeq3S9C1tqwBUoilkl5e4/YdtTjdtVxpHqpywUF6GX2rt2SDIr2hbn/gt38tzIKKt2Rwo9OjflmrxA/vppX22hrtqIsthKFhj3LRChHhrh1sC92qhvI6bzMfS8XOoAcW2TNG2LOQbd1rBfyBG7Yo6yNwyAlK2z9mMthiCEF6Bp7S9mF4UxFWTg+o9Qr7ikDCAIJAH0xZ3268C9hrNTtPZUstIQyKRBTLWwvdi+1Bg3lXuWZPPdVFi8V2Tp6f/sf/lcC9O7h1QK6ozZF0hJAWGBhdbUXuvrQE9C9NwzkXrquQesdNu8vJ4Olq9ZQ7Q0W0dk1yYIc/x4meBGZV/Rt2r1UhmxsHlL1b1q9XXR70e+mqZWkkqEn61D1aLzQ5b2c86vrd1S9uWsI4alVtbB93V6iXlwGhJqU5K9XhuZ7VKb/LetQtSZl9hLXmbEoHwBF5TkRqBEQNSNDMcJooYTv1aCEhq7DyMXvTSYVWd+14pyF40yWoGwy2ZaQaWfrTvzav/x8/LN/9kvxzd/0idiabMXx4XFcnZw7y1gsYnZ1YWU8/vECdRgBPsYKKOiRlpvZ5aVa26i5Y07CDG7maN++fVvtbdv0TA/6EsvJ750+evqpxxMDOr70k4m+LudBHQ6pTleGbp0HU8VWi+zDlfbDpQ0zH35ORNFenmaGEGoKYJpyTVtyqg3ehkoJ7n6ILZuVK6BBhY44RXsqqTnvCgOa2pJS9U+2zgGDfSNtfgDv2clxvPXWW1K5Hx0dx7vvfxDHZxfxBMp9uojYGMXW3u3Y3tmTsx9187t378b+/i29m+mV2zBHw01R7NwKt5PRX86s87Fq6ARYBHCb21u6tzjT4SmPQxzfw7rkuXBwAuimRT27na8hSnrp5fvx/Z/5znjhBdidWdaLnU3DEJGVoGKu/t9i1jRyUqUufCja+qwPZj8/i1FdL2XfLeSdbhMo/54kaiU6bf3faxhSfU8NOqnsy8lAgSIHfpk9l/o5Ga10Viy63WuwSnGZcaKfqPG6meG21q9FhbLuLGVzQmTmz4sSpozyBexGqbz9/mrAhwC9GSpidylfy9cCdDJaGBJMnWhhWzjDlmWtS4u0LdbQGLfm2tpaammVBLnHzwC6NE8J4MkkNFmtSgz1DOu+kDVm4JxzLeq0zN3oy1dtKB3uMrBVFpsZs4G9zrfSKqQYWBIHaHC3hUqwrS9R23fGz0uvlu5EYuifsmQydPXEJyDl+vPPmo3R+aASqUsnlC7oxhkOe6LcnaEjkCwRXZYqeDbZKcXrgk18LJY9lb5WS2uupLXKc56AS+lbk3ygyeoAOhhqijFvRN6QLHlII9bIwtfR+1v/4L9sjGW6VBQngWtR0EWIK2xJyQ+rkV+LDma96MW2UZ+305rO+yCz8tB/xtnMM7c3YhCjnL1NfQKhCbOgs57cAPrN/uKm77ej4i7VYtn81UrQNLSO6QgZpvodk/rub9RDq6EJmU1kMFJCDbc/AMSlRnWgwtKthdRlCkqdWKxEY28ps5ia0MO9zDnhTcmhPIeL+is6MuvomXnWs0Kl3p4QHvzhwyxV3NIwQA+NPESlRFtJgSJm47CymKMf49F2/OOf+T9U23r15VeVcR8+PYjF5VS958vLqfpwlQX3NwQqsCpQX+NR0ubSPpBVrZUFPnr4MN5958tuc5teCTBu3UJRvRd3bu0p8+d9AeAIvcgsNyfbBvjJxDVc1RC5rhLLGdC5Owt8z+d4n5Ohp2NWZ3KR9QvuzlDpR3QZ6wyGoJz02sCoS7+XF3lt+Ppc95+Ds4REFRh3M5kK6KhJev23CnsprzeGGsayvbkp4AXQ3377bQVDB4eH8ejJodzhnhydxBwGZXMnNndvxebWTgzGiA134vnnn1e2DjNydbnI+4UmYhXj8WYjRqxpTtWzrHuwsRGT8ZYEcFwT60T3f+z7jokMmflYpxe+/Fb5Uk/EUOZ7Pv1tcffebswXl/o+aZJXSw2lITMhEykTFQc0rp8LbGBWmBaVwitn2A5IDIE+6JSh6/ypQ7ttYfL5U4rudoxrPR8Nz8nSR4F8F9DLH6E1dWoBvX5O3SOpaleWLPBL6rnJVExpV0eQxbbU+M28+GI4fNtgQsF/Bjz24jfVa+YggVs2zC4hqgyYiRDrSK1cQYZOYO8k4Sag00bmjNvCOft+KGgqT/gkbDnjfR81uy8Nezzl0YGvgcQJRBuESfzXtClVdpEGMmJerCXwtxQz6QzemSX/Znpc5jtV+sjEKUXdSeNnVw/bRh7+bJ+0jk4KqPwf1iu3+MFYQbOvViSHpt5VpsgcWOO7Oxl6OdPZSG2RwRDOmAyZSkDv4Q7JYCyLxa0AcOuqtVsOHky182cYAtYxJQ7Wo/FNdyTbZptyXQmySyQn8VwCehPcOBgshiQ7+k3E/51/9F8b0DO7rY3gm1x9oQnoUs3mA1JEwejQEryU964zzBoW4U2ZrVnazDyMtMrcGMSwByCMlO15hKCdk/zAHZ2XQrZYBL/HnJed9LRr11yTf7YeEjal3lRJueeh4Q0GhW/WwZvBYpX67N/hBwSw3QB0I7Wiv26d3u+jsna/D7/fAgwPpVDNSaBY2oG2hu7sPGPiUrt360itxCunGVlgUgdgNwuxKDEBPdvaDDJ+Qzqs1OtNrXoSZ8cX8U/+z38Sr33ko3Fr55asQh9++CCu58s4PzuO2cVVbE0Q8izUbkNAQ5vU1vZWbG7uxBZZN73M2W5zfn4msHj44MP48IMPVX8HrEbDDWXoz9+/F+MhPvQIr4ZyRaOmvru7J4OTvuj3iea1O1vyeEnX0LmPRMCzmF9NBexk6mJSlKH4Hld9ViJInoWMQcjUyc+tNagIuZ6SD+6cN51fbPZGp80KhXr9fj/TdIVLUVdTQ89ivkdNpg6A6xmOYzqfxu72rvQGZ2en8ZWvfCWOjk8E6E8Pj+PJwWEcYvzSH8RoayfGm7sCdDoS9vZ2VROH4aLEMZ+tJXhDHMd9QDiHWI5g5/j4yKY6CInWlM42dOjwPY8fPbGG4bqnv9P+xn1/+vSJQBjx4mo9F90+ngxjsjmKV199Mf71T30ybt3eiukcL/i52DtYsPFwojMA6r8BdGXc1rCs1xZTGdBbwaqYwGw7S+hwXTiBXmG0N3ou+FbbYEFdK1CqwLYCqW4i0DzL+j2ZkdMTrt9fpTQxgi4vipEsQE8QaNrc0qvDvhYGTYmpPF86zwA+ezqgmTnON4vBwPJG3KXzOBMFLF91ibluNOa4OkI42FzeJGAsQIchcYaOEqvodpdQ+XvpEcQ+SljsM8nGMM7m+wo+PHO+mL9itHxeOrDxBLq2U+EmxY7oLZkKPVNev+x9+c4SEOZZqpJmlSRc28Zwxgeb76FiYOGHh7yok8VRkNk3hSK+r4sVDAx19L4o9+WSr3NupEZLWHwT0O1E2Yqlub719SwGfYTDECS8Fu3DTLg06yonT0UX2XWltm8EkWYGiPnJznk/sfRUS4kvBa8uJXQxJBthdU3WiBnQM8St00ifu+OHdZv+15/9c6bcMxRqUv8ODS8BEwe4Zm9WPd3RFYdkUSR14PKLFx0gtnEIDyMfirxmoJuY1rUV/Q0Duls0yhbUUYgotAI1gWOrWm0O4aSgnKuWatmZ7Xw2b3owPafYWYDBj1ICLUCtFBpxiurl6uH1WtGGo+WhXOY6WXFD9+dB04jzEjC7gO7AoqYvOWK2EC57wxtmIhecqQ1T+h1uvbE45BAgHuHfM3KuQKedQ2+9gUsa0OLc45zVm0pvnj33f3NzN9568634jV//zfgdH//m2BpvxdNHT+Kdt7+iGtJidiVAhx6eXV5IWng+XcR4azt2dnflara9tRubqK8BHERtDPy4msp1DFB//5134/GTR7Gcz2Uhu7ezE7vbO1JZiynoD/Rzt2/f0dfYJAAL2b91Fw78oId4jkwqmy9mEuPJO1ye1kvN+xZ1q8AjA8oiM3Rbc7X0UdfXhKscHPNM7bVAvhswVZBGtm8gyRouDBAfOU3tRqBABlwK2RRAaBzq1VRtaogI+Xj3vXfjydPDePL0IJ4eHsXjg6M4gxkZT1Q/3xhOdI/39m/J9Y37gVUvZQ7ObGrqu/i/a+SqWROYEoalAO6bW2ONZ+Vn6EZBgPjuO+/JAphWUyatkaXze8nQOURpLyRwGo02Ymd3S6WTl1+5H5/6rt8Ve/uTmM6wjmV+u+etjwYTOYCpfVSUrqeiqfwl8RYCOhtMVUmNvbJMt7C615QjiopXgJ2zn4sNqTJUBU7d8mFLY7ZB1LOUO1qLOv8cwN9kzHht9osG2aRDWJNxk5PLC96hhwJ1jU5ts13pjDoBYE1WU0CZwKP23CbrTT1Bnccb7u6wnGAQG9mtoAxds7eHiikgcZ2FG5h1zvE+ZKeaZVOCDCm9c5SvShtZzmwAPdvcMMsRYOb5kbqlmrqpmAPg17g1i98EuEm11z1BSNsEvJx96sP39Qg/1OZX/xnk2kbEiBllphxB2bQOyh3TTn0uwaCZKeH1hgFcYjTWFhiyEYsF4Oosma81M0I6zqHNc1L3E+9zIcxar2cxYET1MMelxlJCccq1Gwpq0nhILXTuvBLFrvgFthKDG94T0S5W0C5zSK6QQ2Gqbc2febZOTJWcNJqqtoxcd6w7K0N75mf+6X8rQC/xV5NJSg1ueb6zjoWoalGaSX8pQtOBlqSAGv6doS9Ur7bBgWuWZEStQp2ND6AP+xiaILSx+EkuXB2BWW228ihWJCOgS2qqqam1alVdWHoVayZz0l4W1rTOYIgd1oFopMbk5UQyhAw5qAJAbXyYq0Yv4Z2zflN6KVTISNoLI2sxmU34axWdtpR7yybkhujZg5u+/lJ162f1ElmBqjYYIgwWiQ7M3CBqQbFali9Sj3YE7cgTnYL93qmFtkyI1fGT+IV/+gsKEr7l478jTo/O4t0vvxtPHz2WqoSImra05Xwa56cnMi45ny0lXIMqJ7Pb278dd+7dj9u37qpmCxXMyr04s/L9ycNH8ZV33lYLHArqYX9DM7oRdKlOORwJdO7euR+btLhBxcu5zKI5eqylncjeVwRAZLWo7ymnaPY4yl5RmACr522zP7TOm5ad1D0EAYLtcTkkCB6kQM/MrGje2kBd2laHsrI2/25NPkJ0qb5yjz+tUksDLvl+mp714SCms1mMR+NYLBfqEADQHzx4FMen5/Ho6VNl6GeX89gYj2NCdr6zK1Ec73VnZ9evt1ipxZNrIUOnH537tZRI0MwYAiJYD54jr2knN2rkU7WvcZNu79/xz0+orW/E5RUOc8w6d1Y8mWANOxLV/8ZHX47v+I5PxMbA/dbsI/Y169aaB0SUdQjlgAop0ytDNyUvsVJ5vpd1ad5wnp8zSHuS16HbljecwdUZ1EBDt6um023wrNIdcxj9/mxbQ5Tq77GGh9cvd7XqPy6KX+8hE8gSDZsRSupa79lnqIKC6i2vqXzq0smEoRG++v5VaY8A19dmPUJP8wLsximBYAK6nNnkssdZnYkLRlTJWnBmy2QGQG+CpLZn3/8+j54CKs6LBHQ8LpR8OqARw1S1UwntXLIU5ZzMQ51U7orqiIkbR85iOy04a0uGSS+L9TSrCXVtcaGTGrXbIh+QTgjSqoIJ9+2zotBJC0QBc+rXK/QpUO7O0OUWVwwIGqWchiepl4zQnDnzHK2xmsdGHxDnw+22ADofcl+pgCMFeToLMlAlsLgGxCkB0CK4Hriun/rDRsORrHPpsdyemCI6TdlLM55qQ06g5tzuBq69/+sX//trRYDZF1fcsHrz1WaS7QMSH3GYzzU8wuKTlbGkBAnUedKRSf9KNp+ALpV7n0jKwCa3nd4wBj0yCLcoAY5tNGshF393gz6OPy0VVYxXOX5pOETj2dtSQBxaXDuLfLl0W00m+aIQ19fTzJoz01WEhbFOUadESc7YlSCklarrfhHDAeNhU/KRtSBTVCy8OsTSnUlpdG2CFOolLcyB4rq3hzIoahdIO0vviuuqjY37MhDwV8uNH7pV3P6P++pN5/fimjlKcmsXdGCseL9MHuvFv/ilX457t5+Ll++9FG9/8cvxlbfeFhgv1FNsURyuY5fnZ6JUTy7nGrAAHQyVu7m9G3fvPxcvvvBi3L59S3Twrb1byhTOz87i/OQk3n/vHdH41DcAdKJMQISskHYs2q8ICASeaZID5W5a3hS5MzfaKhdxdHSgPm6eG7Q1gM7BIyWv2iZRinKQ+TCTxp2Nq5rXQAK8Yi/IPC229Bz3bpmnCxYy7pEoNLUKtd5zSAVsAR+8v9pw+l0NoBNA9eUwh6Oa/uv14uT0PN57771474MHcXZ+Ge99+CAOjk9iOl/FAH3BFv38t2N771YDPBqCsqBDYSQgB7Rrjrxypn5PAEyAZVcxz2bXlLfLaRw8PVTghU3l/fvPx9bmtmrofA9CxunsXF0Jw1EvNscY2mxI1PjN3/wN8YlPfDwWy0tlgz7ozELJ3aw/VKbkunGWxBIEOMh1P2Jo4VCVSipYbdrYshyWPhQ390HtJwNE7mADyzOA/my2Xn8fMJteB3qJHa0qrwChPhvDMsFJD3rOBBmTCG6T0paIKoez6FoJou3ZYYbJTFmBsgOJGoua87wbJ8p2poYXiCXevj6PRRY4oQnJs1JMgZhIZ+u8OynfE+ThfwU4KUaDo5QXvrL2eVL0+A+YShf1ruFQaXtapiopShSt3wgYSxxswXwxibofyszLppR7laLWoCRaCUn2acvzq8pgVV5xUGMfAPei80xQmpttd6nTmS9ntl08qV2b+oZhYhiVVGC+b3ly1+hW3eESTZbGSgwE95FzDn8FElSDea+/jJGS1dJ2NKGMG6OvaQnmRpCVD1TPXy033JOuwMIZuDG3ghgPOVNpKfeNrifFiIV7pcXQjJSG4Y3o/dwv/w83KHffmFY9rchYEbBbR1DlUatUK4ymCWV/pdCnFXwIe5uGe7uylVG8Ii0eCiMfN7AEncR4YuMLv7lqTSEKS4Bl/KQEldmjmKKJckfD+Yv/EK+hem5pMYviWNBQs9CClTWt1jPVR5y1V5E7A4ilwQAhRUWZFqYAgq2LXEVIpsD8/njBGjDQ1pfy+lU3avsypbpPSs296O4/deZe7ykFMdkkUoDOgugCetUPfed9RUSyuhcZedqLum0FG/THsZyj6uzF/GoZH777IF547sXoL/rx5S99Jd57+yua/KUMeLmIq4vzODh4EqcnRzGdh0CGOjBZOo5ovM7m9nbcuX0ndvf3Yn9/P9547dXY392V++D1Yh6nx4eatX50eGC1QK8fuzu7sbe/J/U2qu2d7V0dSgi/2GSI4hDeoby2p7UPLsxtMGOZXU6V4eJgx/qU0C57mB3cMIQk9RhS9zvbYWNvbm2LHXK73GYGkatU1/ugqCytMhFtJOaPY4yUrZvanLI9XcR8NvXQldlV04NtihmwS1GoRIp4qrMG3SsPiH/wwQfxznsfxOHpWXxIpn5+EevrDZU2hqOJxtxube9pTxF4Sgy4yjaznT0FRjJ1Wq9F5fMeoeFZ9zBWDvCsfn/69EBudLdu3dG5fPv23diDru/3Rf+7i2AW21uTGI5oe+vLRIb2w9/9yW+Jj33sdQO6AmW3tIq5Uz/1UNmIGTczRG5X4+wwoDNtrDJ004tlwlJ96S2gV7Dvp5lZeYrBUhOVwklnw91yR/ffKwkQs6JpftUpk+pxQtd0t2t/R7k02uvbZQCet6FWA0oqyCxAbwyfCtAB887EPoYZZElCoUldS+P7DaDn6i09T87+ditwP1YLWqeymyXXoZ9vUtup1XGp0Sp3MVVlEZvtyD6HOOycNaOV0vMUFeohOKLfO23DvvKaw272RAlbPhv0LTKd4t5ImMYzd6lMw1w0M97CwaZDqUTGaR3bNhY6SUMLZ/2LA6wCdBsMubzDI0UUpw4SkRJQ3htBhxxfF+WuOrqT1bofOt8lus0SpjoXbOfbV+DBGq91DpAvYyRgryEu2UueMMDvt4TAZQDeg0VyvB8DeiWG5Urq0lS6htaMFGks7HJXONUAOus8S81iZn/x1z7bALrpxKwjZopn68CMQVfua6TthUPE7WyO9mqYS0WS9dp2BCuGw9lpMTY+2AD0cYzGtg6tDeRIyQ34LD71m9fAeHHo1UpkI5VSI0uMIPrOr+PRnF5Ms/lU5QKb7pGtkb1XvSv7vSWAK+/fdSxxYso6ugG3DqdUfWZrWiusamv8ziZadb/fiyNVF73XAp/SICgmw9glW/98CLVtcQ6sLPQqgd7GyqKZloLMmmDGAnVfZD7R0H/U0m38gyiRQ5fxhgdPjmI1XcVHXn41Lo4u4/jpURw9OYzVzDU52ppOjg7j3Xe/Eu+98048PTyN0faOsnNqwaE+XbLODc0FpxwDoH/klZfilZdeiru3b8Xu1pYmiz368MM4OjjQOE8OAdHsd+/KLAVBHKUC1hRUPutAPvPpgKfakrLtZazmV3F6eig/evQSYhMWixjy+n3aRTySUVF4iq1EHTLiVWLAjZhsouNw0AQLUAc+mW7Z1Vbkri2V2QplJPq4AXYd6hyWMrhZCtBpDaNW7ZKV94gBvcxKXFcmENGhc73WZLP3HzyId9/7MB4fHsXR0VmcQofTUUCNezBRZ8FgNNY9mKrrgMDYQRolCRnCbLpLgGvQ9DRl54u4uDhP4doqTk9O49HjR3FxfhX37z0nb/jdnb24d+85Ne8+efJY4jcC+e0tAip6cXsC9JdefD6+7Ts+Ga+/9nIslgzo4cAz/cj6tJo/AV2SoSxNpHq4AP16bUAv8WsjimtEXrmen/HzdkBnhbSPOR+mpmTbxELsTEcPVKUVWyPTB9xOW3RWX9O3/DxdcqwgvAIS9l8a3TQA6dq5O1jqd1JnbUf1qstEnuCwFwYPsjcF79n+pr0sYW6q/7V6kzGgDSsHxfgUByRwEbUjZIn/KonQ+GUZc9VHWq8299bvtX3f7l1Xe50odzQ+1hq5HdaNyN4LVb8uhtav76kZ5RxpdbvLAO5+cKBEaWody2t7SEisqqDPZ36deTxXD5VqRYW+b1a7A2D4iPiINMPigIEk0J8lhlMmTIZutbsNXowhpV3QGO6cTa/3ofWUbKoAncCDNU5CmN74jK8ewGJ4xoa6DlL47fdUFL/fDzV0FPdSvJdznOr5rde7SwvWkTUZenkXCFQTX7L0rMRCO4D7dx29X3nzLyWge1s8C+gCxhSisGkN6NM0q7DRgw8rMng/LNHFWe/SphP7kFaPyoarfQUx1sSHtZr224dXB6iomY7PsjLkVMGbsqtJRC3w10hU1ZREBRag++BxXGZHJXWFJBVU1oDUIm0iY7s+LdO0t61Nr8CDf1q1E3j0tarN5MKr2rkWZWPknzawAPoSyt9tG65fpCAuRRHuyW8fZNFYVWfrLUrVX0ITkzXeiVBDZKGel2cRSmdiUA9A3xQNFctePHnwNG7t3I6XX/xInB6cxfViHVenl4qm9a76/bg8P4333n833v7S2/Hg8cM4OLqM8yl2r1cxhRkRlc3z5aBCcb0Z+3u7AvTXX30lXnrueSncr85O4/T4JA6fPFEv/J0790S1jzfHanlCJc8iHYwpDVgIZ8c4vg4Ikjku4noxjfOL41jMljED0E8N6DAnrD3q2K5pWROiwQ4crASPqe4fTzwAhv8K0AFDslop7fNnKuCsvwPkWOXaF54o2oUxAfp0FtPZZUxzGt0SBb7sqgiQPfJWDEK23kHRMRL1+Pgk3n/4KN5970E8OjiIk5OLBtAn2zsxHG3FkN7/PkI4GIlLZeRoDAw+PV0DVrC8f94zn3kOUOxYv7Iu6DR4+PCBsnAGSNy7c1/ta1D2zz//QsynCwH67dt7cojbnAxiPMHIox+bm4N4+eUX4ju+89vilZdfkIe79pVAwAd8AToBsVwgdQAp7FFfb4HempqitLapK0maumWbfF8b6+esHZY7WGlFG0o9HQHb0l2r8dEuymdZQZtEvk3202bqTQ07r6eEtNU/b4ra3ulSZijDzd56BGV5yjgjt52rxag1etV1cDJ0CXl1iPscaDLoNNKpM0VfT72KoL1uAAAgAElEQVSGzzCyTY98Zkqc6YJWu6PzT33WZiF4ALJ6LkCXzsle842rnboPaq77Uv3XiIYFLzkIRfcwBaZNwCNAth23Ubx17qM0QanLDBZ70Q5ny+tklzJokSNejt+u/YhIU4kIASJArn2TWgoBeo4wzXXhgMjlSgniyIjBI2rogHm2sInuLkDX0BZ+J3757rLSlLgm+SKgSV2BQN2je6O3iMEGz5p6qZkG26Q7yCDgFxzSSQDtvypgd42f90m1zUGIk2axWTJbK3G4R+Y6YyhVb+0lnkN+Td+zjt6vvfWjjbGMa7XZt1lFWIGvl6dqM4uFqOvyVhY05XQl6njlSlXj7nh4WnwZ7bjW1Zp+WHXtkYReHK55FqCXwtxzbbnpbt7XeBdqyGlxymJlQ5Ght45yKB3dlsb7nS8IRMjKM0NfzRoRTwnfRNnrd6TNaD7gVn1f0b8zOsBS71fUR2bTumeOJFtAz02l+9CaFmDIodWvQTRJw2QQYWFOO+7PGXo9mHQ7m/k1b9b6LAKTqKTuv0lKA7o2BVE9gL4VtA+v5+s4P7mKN155I/a2bsXxE0BylYBuiQb1a+48rWi0Mx2dnsbjpydxcn4Zj58+jYdPH8fh0UlczrB7NYUskBxtxL3b+/Hi8/fi9Zdfjlc/8kpsjUcS1h08fqxo+M6duxrRSebsTNmBHnSi/Aroo8+JZlwrgjyU0jTMX1ycCNBVEz4/jwUTjhhLOoNJymCzxlZW/VH2saa8JpsGw64ojj8DlIAhfwbgLcqzAY7a8mhlGo5jQ4GGHZ64PxKpCdCnMb302FKXqha26JSHszcwhikc9AD65dVU9PeHj5/EV975QJ8PDk/ifDqTB/yWmIstWbUC6FwvS0c1Wc1OMM0Nq0DHAcEI1+DPtnAlyGAvHB4exbvvvtPstb3t3Ww73IvnnnsuTk5ONZjl1v5+XF6dSgy3uT2Irc1BbO/QsvZKfNen6EG/G/P5VwO6g5aRSmAAemk4xOoJ0LN3XLVFH/6O9IsStllIDU8pQG9dwPx9jd2GqF4H2d16eTFUBRD1nOt88fOyx/dNvUT9Zp8F7t3Ofu6sSZtKdlbbKvHNvln5XF09qOTJyl2uU7DTzDgHQDyMxe+7WvhM68PalGtYF9DtcQ66I8vynCcHTJWpZ6ts1rLrTDUApECUBC3PHwmE5Trmckh9pl1LmboTzuoOSyDx2vOR1L6uwafua2v6oyAtDXSUBF5bnLlMpzPuz0jmYm3rsUuaOeUsW9aqlc4qfPtA1DNPlj/pbJ+p2EdTRxe4EwApU7fdj/VZKR0Qzc+42gxAVT61A6AAXSUlf3b/PWzvLP+8jB5gLkCHmbFIUNk3KyHB3NR7ZuTrQVxd1SAZPz91SUl/Yi2Hhuc0SV4Cu2j5rLsTADRGPOvoff6LP2pRXOKEIxTX0EvQISqjAXSL4xoDiIz2AHOyIT6UUTcZug8uA3pRxQZt+yRkBJsj6WqjVzTr7DyHTRglso5O5smhgSrVm4H3i9uZN6Y/OEyJqG4AuvzboflmbTsYtZeVqf00GssJVBb31DziPHVy7ntrrO8FdZNu99xs03SOns0MtAYOaK4T0BXFcZ0IFJ2lO4Jvjqwmi/TBl5tobkCv/2zgkwdbn6i0GAm+zQ+5KMn+9UYM1ltxvWCR04IxjI++8nVxdT4ToJ8dX9qaE1aM6B5Kl6y251LBfLGKo7PLmC1WcXJ2Hg8eQxW/H+89/EBtatMF0b9rGIxT3dkcxgv378a3fNM3xkdefinW1NOPjtVqRova/Xv3VIvn/SNUw5Wsxl6qZaczyUybkPLJeq4MfX5FSWUWV+eXAvT5bBEX5xea880aWGSQZhcp16TY0AQJAHoBNeK8qr+S6QKG/Bt/5gOwlPEKbV2jYQzGmwJYTHFEB+Y9XqYobiqVuAFdAr0EdA3pIUNZsgb7sVhfx8XlZVxcTOPRwWF86cvvxVfe+yAePT2UoQz9+WToChnEvlCPW8b25rafKdPX5LO+lcyCVe7VPYARDHvg8upcgc7h4YFq9aig8RBgKh4T27AAvnXrdjx+7L704QAr2bPY2h7H1vYgtreGsbM7jo9+9LX4vd/z3fpZGLvK0GuN26IXU5l0JWw6QVyj5dmxNBALVe+xVnS2wZYVKsGcgK2GM1WyUt7njUNYCuHS69yHI0YgFRB7hzRAnqI5Mk2DcZbwEvAamjtd6DzspK2Tuy2McaUWk7kGbe2Ozh4BoZOQNojIlrik2xnxrMlqfSyObbQlLCQxybZfPnurOwOX/7q84ZMuXhP0cl5nhqySYBvUaPx1M/7V1tAGdLLkJRxhes+7zY0WF5VDqKf3UL2XKMzPRlCbNt4uX2SffKcUVYDOa1RyhNGUNBIKnsxikWzM5vNYJkPJHh8P3Ebq+7DWecPr2JnUzJYE1XrOzBkxoFfzYGW6dr9rE7+F2tfIknPqGup3eaFnjV2yA34rr0/SaHypVkumWhZYO0N3WSJi6i4paQGW0RswfdGmM5Qcee/2NSmxHoGFLWnX62EwOVneKZRMdF9JNKylcnqQ2gBdcSVviYNGCQ+SqbLSv/ytv5wZugHClLbihAT02hBQJfgE50i+dEsylWm13lxZUhp75MZq1KL5gJoMvRvtqa/QNEKNM60WEWjUmuLmeLxcdjxelYOd+mG1GmnaUsMCfDWg++BxL73aNMo9TL8Lisrq9RKoccskvMNVq9SvnXoPh3hrApNwny1QLL7WSazNzCsY0hCHHn3wrpMBqt4AfrA6EIuKT9A2WGc0zHdlDaYEdFZwO4jS8IYaXJGUu68tvYWuB9Gf4wWwKTpnZ7QTz916Pr78xXdidj6L0+MLqWcn2YXAAS9xRk7E4t5fzRb2m94YxHw1jyNU7B+8H+++9048OTpQS9nh08fqjhhu9GI83IjXXnkpvuFjXx+39vZiPZ/H1cVFbG5txv1792OYIriqAY9QW6dDn5kQZ+wcYrqK1Uw19MuLS00Vuzy/CsyEplezOD4+iwsAXvQ8m5dA0/VI/k6GwIHPa7B+AGwCi6Ld+cxrFtgjmBOYU5cmCBiPYrRFxjyKTVruKAukYGc1n6coDrAD0N0yaQOQCm4JNNyPfTUne6bVbRWHJ+fx5he/FL/9xS/H+w8e6zCnTW002dL3zDRByyWFzbHb+XDWI9gA0AlKdvduxbbU7q4VA+i8FuwKtX1m2R8cPI2T40N1IkDxoZ6/e/s5CRLff/9B3L17OwhIZrOL2N3jugcxGfdje2cYH/+Gj8Xv+/3fq32xWMzSJS4pZ4Gsy3eo2FOemUCSQJgDh67L613VIPuim3J2hqfuFQC3mbboPVYCMs6jEqEq4CtfhwRmOi8y9E22zIlEZXRtxnozXnbWbibRzB8DT5JmV8825wyZLPoHyilp5lLDltSiW62/9oFoTaS8t8vSlfZdeXAQfMhgBu2OjZE0bSuDEz7bgTPNeKRfSoMkRIhKklpAl49ctmA2pjqqD1cQY2GzneTyz9ectwsou7juMYYV2+A0uBagE6y0bAjJTp0pjbZE7K9BRv3Y3MuF75lLs3zg2EnJcZ0mZNDnBMZjZacS0zFpkamR2KxqlCxnMViRc9aVNecgHHPIjQA1NfF6zmS5Ur3LV92mLwBqufNV1oxAlgxdz4XuoRQneg46ZwXJkDN2K9sJCRgZXCWKVfQGq9jYoN3N9LsC0sbbPdvpaj77ir3j10pqycxzJq2FPSrLKDDj2dX8eke2hUkNoP/Kb/zl67rRqrHkHG1FdpqFng9Pz8gPRICpTeaHpdwzaXcOJInSGorctWGr9HzDSxTHZxncp/ucqapSFjrTRrGumb/ylyGKtd87F0mNBEYAYxoWrqIhcSlF67sdBuBUD325U6X1pOvpsAXQz9yoQcTKlD4HZmX+pUzNMpQPjVShuz0oqfUO7VTZuTQFOf7PtazW3lKALpGFa2cNQ5AT5DT/OJX9dSiWeMvA7qlHjrizzaPrLFdtcnmwlLiv8da+HsRgsRlbg60YD8cx6Y9jNV3He196NxaX81jPOV16sbu9JxADtOXQBuW9XMZsvtCz5oGSrdKpwKF0eXUVTw+fxPHJiSZ4vfvulyWAI6sHeEkvXn7pxXj1lY/EZLAhQOcwRkBHxldDQZwJb+VJ26kB+YSW3SWU5+npkWr4V5dTUcWA+Wy2UG+1BFfZlkR939F/zSJWs3myPDjl4YDm9jgJBqH/dRC79onQT9n61mbsMHd8PIzNnS0xF+OmvW4kVzHWIJS4DzLuk7M4G0m0QqWZykAr1bHnaim7jtPzq3jzt9+KX/v8F+K9Dx/HmME1ky3VWef83jSbUIlqda2MfH9vXz4A3C8+Q7kzPIdnzgEI6EO34xan53CFz/5D/X1vf1/P/979F2JvZz92tvbi8ZMncef27Tg6eqoe9MGA1xnHYHgdo3Evfs93fnt8z/d8t8s6aolywKI9nhDukpEB1exVBTMekKRDSIdmGivVnO5SHudPuZOmbQ2Sx1h+bUYZY6MfIxzUsvTgQr65gjLeaMp4vLc0uHICU9aa3mGmSfHd5hxL4W/T2w14Z7ukmBbSLIRdbgvTfUhVeVGySrrTf8Nlh+qU4bwaxIbqtlDyiDQtxgLoZADTYU7dwprtqKoPG/gXitu9Ri0Yyzp01utH0om0Qk6t5czy+flyhtPZCEAx7pUWLX2gRodSTk6aqn1jPZ3OoD0PdyljGQUUeqs+l2AcBegJ4m6bhOGD7sdNDUB3EMe5Kn8Mzt4UArLflGBKQG1A9ywBXYUYBuWxIm6zlVqsQjuZz2Zhpt3xUrdzm61ZOcvsIsfBRvDJJEF+N8NxmLVghpd2NW6lMm8382Rmzn3zvZIavo+5EuNW19EfrIVLZu69d6mZW3nP2kcH49fKLKwtXyiKszVwdVcB6LwnF2GsN7NVr7uU9CP//PP/07VvstXs7sc1mFVNKfPOBI4EZm4SAN9kG6lkrOhLAjmrFMW6psisIhFFk9RGRgDZTIBr1aJrFNR2RGOxzAB0aYlsfgJNJT/eNZQy3z/wxpXRg4siGjSYlDsRp/zbUbRLKGdvaBTv/GKXGBBbjaJ3TYRmmt1q5BQwCciyHSetU1kUgyGHpqkVfW/jJsXtrpaOhhDye1QdkcfgDN00I7UVL3YOeBOGFjmpHNJhBSzMcyBU/ZjmVGwZmw9Ki1pOaTVPWI5UUElWefZWg5hc78TWcCs2h5uydz15fBSHjw5ieTGLIffgmh5xZm5vWcVJxDwcxHy5shDu6jIzNEZm0tJErzgtI3kg9kL0LqNAocSZs42lKRt2b3cn9nd2Yzm70kFZqmzVgGVKsxWbWxNZ06pnW/PhWyc2akfLuf3PL6e0ic3liEYWSxw1RxyHuC6BnEOzDIwAYZT5ZdVbXQoF3ihNxYR0+jy1hrnLKh9sx3Ayitt3991nnB7zDIuQQU6yVpodIA+EDqA3gzwiZhKZIjYFDDze8fJqHr/x5m/GL/3yr8R77z+QWQ/iO0zJYBhmy6Va3XivqPlhFegSANjJ1LlveLizRnZ3t5vy1sXFWRweHsZsTobOJLyHyjp393Zja3MnnnvuBYnrxqOJRp8ipHvy6FHs7k1ivZrqsywvh9fxB//QH4hv/dZPCPSkoUl3slbLUarjisdaqreyCZ372URTZaImT05AFgmjwC3FtFlOMqBfxxzWQ4LJke6FraPbLhhNLFPZK0GtYbCaqCP1J6neZpCcLGmZLudATJSm6uZ8rZ1CKfZL0/5Kxc25kk6QWEpTY93gBMPAKtX4olOtgZDnRDnTqQ3SwKhWtWQprLpPkW6nm0VCMznr5TAmzm2BubuFpDfhvohx7dD+eg17Yet8VwBm5z4EcqvVlVp5gw/Op1S9ey56Oy2tmUGRNHCdSdYM2YtegJ7aFc40wL0AXWUwDd3hjCoNRVo7a0AXyInPR5aAs/+8OY+zvEWXgp0wiWzourI40x9mKUkuVUOH2pZmo2fFuyKJnqYCLheciaNYr8bqFxcGDOgfT7En9XOYgqGDCjM8q7hmWmdQmiBxxPqYD8SENqHRZEK1wcGQoeuBfTFTgCshMpgaHd7uiwqQnLRyLz2F1J/NCJfs0gZAut+s8Z/75T//VYBe85MVNSWF004RyxYpxQcGJha0Ii5olBQhVeTNg3Ek7npSucApolOtAarbgK55vQxL6REomMbSBtJruKXLc4HpsbVPLwcch67E+zcA3XVrb3wDujaW3JSo3ziy1ngVZRIA+SjimklTONiZ6uGBuGZDyYGMvmrbLFYiN08BIzJltriHo5QvcwF6Zpcp+CmdgDI1AJ2vp8kAjEMJCyWREO1eZQDXIyXGy+jMIx29KCzm6NQMe1ke8Xc7M2X+McC+GgrQt/t7sTnYikEM4vL0LE4eHMT5yRlnkUavDjcY1kH/86YU4hi9AC48D8Do6vxc07hOz85kQtKYBqWpzoYHtjcROxv7cnYVV+dXcXV1GXdu3ZLy297TNuEQxY3QrI+ieiLl+/aYQM4ljHm1TcqRbRYnx0cSlE2nUwUMrBkxJxGxt3fL9WeNYwVsx2r7guIfjjd9quf99cGZBzpBZIRsWa1uH4jKn81NFU4QyI3Hce+5OzLUUZueMgnXsisz9GAj2nTY8DUFrhWKAuJQ4GToYnr6G3F5uYhf/fyvxy/84i/FkycHsb17S3W1KxT7PUau+jAfj0dxB5OZ7W05xpXnvV4/tQgAOnsAEIduR9V+enZsL4HTU3UkMP0OdTvufCjdWX8wELAtDz/4QHQ7GdvOLmzUPEbjjfjjf+Lfi6//+jdUk7ce5ZnBKOlJYVFsiqwL2zvTtDyGswRByTaVLVJuG9PfPgeqxC1anj2p/mh3QXDN1Fytq0kxFcCQXSwWn2b/eIrhnEhawOaWMh+UshDWPHEAvbVUrbHSZgz8fWIARaMC6FlnVymNhIQMbsFJmVefh7Mc6YaNgYr2tWKeOqhFuwlUdIYJUM1MSDGumvQ61mTmals0e9R8TlDHQY6zVt+j77P4uFQ3mr7GhLYVok0Ek1exXF3F9Xoq8eKGXP2ofVsj4HnpIoPdonrDBrvTJZWlWwM698nlA2XkBewrQN01bbMR2c6pZMqisPLPd6Ddqtz5u/Tjai0kqHENey0gX0SoX9xdPTwqgmGdfenYpo4sJnXGhsxfFnPORPY4Qk575LP+xcLk7yI7J7Ho5xhdGe/IGRFxnDP1Xs+gPlAr21Lt2Eq+Ugw3XcAIOMAAC+eaSNhqwG4GxD6rYYxbQAenqledyysTtTTK+Zmf+++uBZoSSLg2YVs9pP/UAFLVTXSQvbpVs7LQzbV1AN2OVablpUSXICRFE7WeM/O0KM7OPywcAa6ydAM6GbqAV32i4EG5qJFJEzlZmchmFtAoWHCGrpFyOgyyBsaClXhlwdZrAF2OVggrVM9C3cjNmsRGjwPZgM4gCtEsOgjI6F2zanzmUytg4UsZWmRPstTs1TLiGqGCm+7UIdVf7FRVTEmNjDVdWl7YqZzPGqGjOSYAlbteAnrjGMXGS4OdCiSgNwvQ16Porwex078d45jEcraIoycHcUYv+gwHpKE+Jji0CQwnmhcIIzGYjKVlQHAHpXx1ea52K6jvi8tzZ+wSPbn+5+zaBwmDV7Z2sIPtKcPHgWyUfcOItURzcoeWBm4OIUB9d2cnxiNfqwR5iGlWVrVfnDNvfa4RoGdn53o+GKVgGCN2YdPtWFyHHPKwksWZUK5z2dCTGVH1RJcVKcI66sS8d0AXgEfIoysabMT2Pr/fQjnTmRs+WMVy9T2uUpS/MxyvyRKxsIB7qcYv++GNuLi8il/9tS/Ez//fvxgHh8exs39LYsE5w06y3x+2QbqDO3dlHMN7NBxYkU8/erFG7Mfzi9OYzTDfmcfjx4/i8eOHbiPqX6v/n4z+zu17sbO1q6DolVde0fc//PCD2NmZRG9jGVtbCOuuYm9/O37kR/503L6zryDBNe9nBqPUNKkC9Cb1Ls+ErAFKiNSCuuA1FbqmYT08RGXB6tiof+fHCLbogoDFGY40H4BrN3W7EQOVDks5by9zi3pz6mFOP5SkVR0QCeisbc6fOTVlnxnSwyiwKJ0OYOTEoJT6Ni/ilDENu1hfJaDbJQ2WUUDOWZPip8bHu9CyEwHJGz+v34GFgyedFfI0GMouecwo43zuBJg4WKp7KMWk5VGgLD7LkzqD09YbQJ8vLmK5uIrF8iJWcv9jylh606ucgFjOIt8NjQElc0nr6YbWTzc8zW+3yrwA3Z1EGfikrmVRtLvEwMUk+Nk1bJm6nsodzm1rXjLwjdS3wRJAHOdSG8AE7WTZEy6MAo9gdaHem4Ep1krNZoAsYjUAfShanO4BdypdxzV0O8knltmauJaW2RRpAX1MZ8jQe4xCBdQX6k3v9wh+odPdvaS56GTnALoSUtfx2yTMwY9Ge2d5xtk4GMyayTO+Zn40A8p8Hdr/n/vpP3ct2jwXi0QigBMiLSjx7FUQdYVhiD7jTFR9eiWWqyw91YzpjUy0rCuStWKKUQSK+fd+uSx5SpG9fcnQ7eBGXcp0aPYgS/2HL657iyXK6KjyqSkr08lNbHN9R87U+Rai2nOEqm6cJ56xwfpMfuvR99xm6AyjkMBBGx/wtSWtJ/oQCNnApqJ7b5Zyl/PgguoBbcRqeaBb+V6tMO1GNduRgVFHPe8aYTnV+eBrhj+E1f4laixlffW+69DNGpK9jIfRW49ir383ruf9uDg5jYNHBzE/u4hRfxQTDsTrjdgcQd8C6hNl5jiV4Slu+1XaOQhEFjGbTgNK9+zsJM4vzuJqeimr3aqb8qzYg8zb3trejslonJR2LzYnBkxT+FO1ci0F0GQMS1vKjvAxH8VEAjaCTc8JePTggzg7PVb7C/oN6GtmfN+/97w9z7f3BIJMgMOMhc3IQJLWfCRbcbLtyQp4apgczAz3mTX0H2sOkOM1RMmy0Ag4sjxQoiyCBrzZ5fMvsDMNy+HpfLDt9iDbUvDA96lMdR0XF5fxhTd/K/75v/iX8eTwUNdB2xr1UqxxEeJRK9/Z21ExlXsnu2I6OsLiPp4ZX8fml4Adu16NmV3OZC378OGH6Z3fl3YBmv3Onfuxv3tLZYuPfvSjcXBwEEcHj2Nzk/ruSj3oy+VlvP7Gy/Fnf+TPqI6IXsJOisWGJd3RZYpSvFOY7mA0M2MJftoujRbQq40s5yt0XqMBfPYdQZlAypoHprwxNZC2QvV+Ny2dZWjCmVLDS3IuhdTdVaM3lQp4qWMmp5YJpPHpz8Embj1194xNqhzES1ir88U16dmSFk4AHvq6EhPOG5hAkiRYQWebLgsUneH3U650XRW9MnMxP7aeFqBnWyWiMnk2pFCY+0Cww/MlyHGfd3rVy6Kac8fBMUC+mAPodIbgTkiTNGtzHte6ZwB6tgvqfW6oNtz6oqeJjrqCnGU3XUrZrWSxo9eqMna8IpS1c285Z7knGQwj9GvGQdvD/eZaISEDA0h2YK9SZExGLd91mziazXGpUUp3atiajW7l+RyQnVPyHArQocEVqIix4ci/xjMrBqOegmdT7s7eXSOHuQAbDOgAe1/DbRby3NB+l0Yqx6pqcIz9VWDayqPB3velKatEOkXXAnR7F7ilzWXxchVtxvL+5D/4keumZqOI2IDuxvoMhJJKJHNX+wDObFlbRBYuNWZapVaWKREbgCOvc3CtvJJbF6fkbm7M4W1MJzQwBSD2gcVFsPg18EHztqvNxExAbXICEUeeeSCoPs3CgUWYSoldtXnRFTnCdENgTstCAnracopGF6DXlDar3itD1wzonALnBVQexK57aYOmu5P/LAlokY9NP25F4aotJdtRYsWq7za1MTmTuQuhNmdjiFA1X70W9463Vx7K5WE8lABkYz2J7d6tmJ6u4vjpQZwdnkRvsYpN6qj9kSZhMaSDQ4EsF6cyAB3andOcI43asU+ebA2cT+Pq6kJmJGTqcsObo4IGbFrjHURkGKSoZQz71Gvats7j8oIDZRbXEtNAeVJ2sbiMa9GgFmyCdWCs4/LsJJ4+eRSn52e2Eh4OY2tnVxk5m2g02c5aHYGj641kt8qge0TcjsJF1Q42dBCWcEiXJYGlAUf1TdGHztxmHEQ9XoPDModo9DbMQmzCKEBRt0Iwj4vkVpnGtB3xPAdREBg5IEGt/6UvvxOf//U34/HBgQAdhoo7iDgO/3iNNRkN4vLiXFlCTfGiBq7xqel4x+ux3k3rz0S3v/POV6RwlyENQRIliPFW3L+Pwn1f6+/FF1+U8czVxWko+e9BHxLszOK7PvWt8R/8+/+unjFmODIuegZwq+vC1GibQXRBXff0GeAvQG9Uuw3HznVUIFRgR8JLPdpiKsDMgO5RvAqAc/yxf6+d01zK49wCtKkZo+bmQDbH34jclhZcVXYulbuAKGloiWvTuKgxhElntAT0Ob9fNfTqs/ehzFnjOjpsV06i80Fp0aSEwgAfpUfA25/19RwcoimJADbXXj4JA5gn93MD5HRwUIeeENByfsq22n4jEiWTUGWSY0CnK+RCHzzr1YoZCQA65+bCDGhNCANwr9m7zljLTMhtvs4oyzTFDIazdQG6RIQuBUrpjqpfDHm5cbbOcc7U3eFSoV+VHAH0GpgC5U0JU57rG5RvOR+zq6dnzZV60cmQ1U3UVy19RnY+499HsZwPYzaH6a05DRZRDge9GI7NvpGpW11OQsMLwOezO2HuCPCYe0HGvgwqjhKMc6Wp17ZbXLbMSZTt5NZMkj/7fmatXvopG6rp3goLWUOUWMyWlhNj76/8rT/5jHw4FdtK5013+RfXcIGyDU0jmPQir3YEMhv3Gzq+ZBHVYWhgKjP5utH+Pqv1avQg0S1vi69V72gKAprewnaAQm10xYyqh5eiNtWPgI0mUl01gN4q+O3rvdFPQCdDh75TmwQ1newpTKpepJmUpKgAACAASURBVCZq76x5s9jld1/Wi7n4fFU2xqjRp26RY/E39YcUDLYZTgVE8znzvXNGcVrymjbjYRYwWhla0ZqmMaVgQwtf5YRcKKkmBshRVVJiGKw3Y7zcjfPDaRwfHMbs/DIG1xsxAfDQKwQzy7cFngDJaBM/bwDdNKfU7dIQtJkF/asAsmj3NDJhxCl/1mGZl74FiGzT8sXBZoX/dHohG1Jq8YAnYIv4Z76YxezqSta9bHx3JnDdq+ivF3Fw8FhDRkynUyJxjf/icqq2OtT4V7RULunixa7VjAN1+s1t6q52VyOrZfIbg0mgbiUQVfnJQqKh2BfT6Kw5MuYF/2bES2EpwsDN2N50H3j9Z2FWsjXpmkW2B3jaTtjUO++V5/7+hw/jt9/6Ujx4/Fj3HjsAAgiubbFaxsWV+9opCZGF1/u3wn03JimKOzo+zBroOq6mV/Hhg/fj/fff1WuhgqcOz/3f37sdL7zwQgw2XD7AKvbhow9jMWVaIRnrVIA+HF/HH/kjfzi+93s/HReXZzkismWk3HObdsnq829LAc3NMMRbgX8zOW+CcwfobZZuESgsk2vH/g8fc2d0srwlEBWgew/zM9SQ2yAi1eNJWZM8iF5GEJazKbxG0QLZiVADieQIh2fAPIWrafuqyriHa6jvme9uxpEC4g5G1z2XkdxuyrlK0EggQoLi4NhUPxlUtf4B6C47OXu2eQ+AXjO45aSoTNz1c4G6wH0oXwF5LNDWqMFGiEvtvuj7nmK5HKaj4HlxGcvFRcz5nIC+WFxIN4H6Xa8vcWLdf9I+i4gNxH4WlCxL08O1tm6fPouaspZa8pgTbhU8QF9AJmcs6Rqqy6RmoLdOd2AGVDiZsAdSzZQdW4xoQKfDQ0Fl+ryrC0sGaHaSmy0RzwLolHEN6POZ2UzSc5twXcdwhNnVwBk66boR2Ey1mF4L8TZSHCdAV5aeBkHSIchTzkGFxOOePGjm2jBcoN6Aebrouc7ukeOlmeDeDvr4UBSg96L3P/7kf6zf1KUy3OJhwBaNl4DO38utq2qE5VNdmSVe1qWO14bK8W5eyA4MzNa7Hc6zTEwzeOiIKR4JVdLX0RFaWb7mLNtyyyHak+gowT8nz6haqT5WNzfwZzL02dLqeQvZsmYj+sLZuSh3DgiJTTzD3TV0j5D1vSr6xqI6fp9qS2ktWoM8nCGX4QPXbutRXVtmHo0TnqisVILiO0+9E7tQrHfTAIVIW20cdQo2GzM3lFUj+bvduiFjSLUZuGUDimwD84TeWKYy/ekkzg4u4/z4NNazRWwgwLjuxbCHqcgwdrd3lUVBVyMCQ2BGixotbBbYDHPUoDMLwlDV4/T+Z5rB7RnlXtj8DBk/WawGr4zGXgMcX7i+nV1Igc1/0i9kYMVSICM8Oz2Ns/Mz+bZL7Dg7V/bJ/QdkD49P4vjkLM6vpgL0s7OpqHGyAfee2yAHyprfv7PDLIGeerZRie8xJGZ3N3ZUbx/q6wD5SIIiC4wkMiLY3ejH5eI6+iPX/OpAAlA4RKVCh83I7F5lpr5ByR/0p9Pz6/WJqG+aPg4PHz2JL37p7XhyeKSJbFfzlWro481t1fYw8wE89/dxsmtZL0R/ADLzEfjv7PwkJ8dt6L7+9lu/KXW7OhIYX4u3wHothTtZ+WLBn59TNnh4+DTmUzI1grTLGE96sb07iD/1p/7T+NjH3ogLmeY4r7Xw1eLNrordJTfX9rtnjDN42qBamO/Wzut38N6sTzEwN1PD9JqcHwTeaCImDaCXqJczpwBdZ4w0Ns6wXeZYxHx+qmDFWp20n+UcUteBv6Zx0QzBoRd9SVbv9jVbE3EomxaVl0RmWBrTixhOBzy13aLUkzLd8HnjdlMzLNZzODu3pSxJyDSWK3QbgCz1eDNVrg/b7bEF9GGMdS8s/mQdooFB/4Io1IDuriOZm6rBOgOYNR4IeDjAupzHcnGe94WSwSzWYgrI1FM9XjalMWm0AAZfZ+b2H+jHeIQo02p3MzlQ3Va7ayRoDyBtRZUC9BrAlbMsCotczkwP9jRmGtCCKDCFLaHlbmpR3ABA9/lf2i/Wi8zP5pzlMDEbMVv2Y77ox1IZ+jAWs4EAXW1s0pO5e4kZBpo4ODa7V//pPoqBzWmDKq3AupWBUrZMa/pdtSeHgnJ3luV48WRuK5A1BjuhLvbDmhizk3JY7Y9jo7fjen8lyn/xr/9H14pgJG5z5FVta/y52tm86GpSUPvZtqplGEAk611dfYlVU5YqUnaIRDcAjRdwtVmVR7LpJrub2XbPFya6KD3c5a/Ohx0SBOhEeF2DA1vD2jhEbSXqk5+rPlu+zKCIaDmJDcYS2D0L6PTfmlJJJ6WKxGXlR2ZuwVP1n/LQ1EYhGrTmmNNalxRKBhEagwjc5vhE1yE5bEyzqY6e4h1NFZLtqRWtnkesgpwoYkfdFeFbtGcvYTYQWUZP9DmThnrXwxggAIxxjNZbMTu6jsvjaVydXajdD7W7NP/oCAYDUe5E27JeRXxFDR0FemawlB7IZnlOALkPynnglCYvc4019US5CvCcUVKLJ6Nm5rlZD84XproRBADYXAMBALalE8bAxkqtaVD61JlnZPSnB5pohjf5wdFxPHr8VPazR6dncXp2HleXc6nD5ws6JWoYHlQ7A4E2YmsTyrIX28pKt2Mngf3u3i1luvjQYxqDExygTvaukhNZ9XAQM/pE9d5dFnIXRGvFCmAW4AnQUoRlQF+LecBfm/uDhoD+fj4ePnwUX37n3Xjy9DCuB54UBaATWPHBQcgasGVy0Z2uJdf+Lb00AH96ehIPHn4Qv/3bvxkXFxcKLrk+t4/248UXX5bBDIfrqx95VeD3zjtvO1tbkyX6YP+Gb3gj/pP/7I/Hc8/f1XNazHNKgEYwFzPWWhG7jYzt3FqbthkzJZusHzsfz46D1vmqAN10a9miui+d46q/YeBiPQFc4wEai/KQ4NSpmnHSvVnSKhp7vqArwmZENYXOfejpiElbnkRvKUTLfWnrUrcMCdA5m/CyyIDGgA6QV/tUld/83oLWNTLbbEMS06bqhNlKjXaGVVxeaR69AB31OQKsxokOpxnORj9zOnJUdmA4jxgosxZ8pnsBFkPDn1KIKNFa+pVL6Q4LsEDDQqZuQNfHiq/PPHdCxlxp3c37j3Ge5VXTzevS9UFR4yPRthFaFMe9TQ99aZHKarv67MtdzSuFNeRnanFtU45Rfzj3laSF50TwlH308lxfNvvDpR9YNI/GVqa+6sVcs9IHUrkvFxsxn/FnkgurZenC4keHY8yZmDlix8oKTsEOecyTvGnMLAc6iV6WjAmESDxS1FkulRaiWwDO+zd7k8lXM4ymY4mcFLyni9a0zM3oX29bD1WiuM/+tf/wuvyOC7xlqJF96FLCOsdo6sNd9aFNMr66hubkGtGWN3T6EyXVVplrOuAQuUkw5Ck2usC0Sa0ggtpBE51lPcbZMplX3pyaoevpIEnZWEDF96gOlfVLR0J2olJNgmgHCkztJKhDnaHTcytBU2MG4iwEtaRqHQpgsieU6F9Ws6iRrXo3laaG/JwS5D5GVoEWZy6cmkLUZA9S06ry4lYwGaB0bR1NTwHobuErwIImqoCCt4dSlai3H+tFP/preqTH6rvfWIzi4vEs5ufzWExRaoaU7ZQbhgC6smkL4CSogcpUDalag9x/LaYle5FVH6Zdbj6P+XKm1rQyHLG2wcEg4DnZ2Yn+GAX1hup+HEi8B2hGAgEYCu4etDAZB8CrqPXaavOri7M4PXoap2dH8fgxPvLHbitbXcfZxaVmi5+dXcbx2VkcnVy0gCmfAnzYbboiQJ8gNDMNT32f/ngy9efv39PnTWxgJxNl8ChXdY8Y6jKZqLbNgUymSHYhIbCsWD25rQ4gczitOZPqkYulyijcI66ZPUi//oOHD+Od996P9z98IKp9vljHdEnfLuexjUhoCeTeUJqoefFE7j7c/dn2tZvxpS99Md7+8pfivffwb/ehCoDDqEHVPv/8izmTfjtee+01vdNf//VfjbnAnFYm11Q/8/3fHX/0j/7h2N3bagC9MiwL3TKwTHGqs5kyjil5stNy1SBzrrYp+I7T141aIvfTa9+eFqZn+RiNcMODbgbQx0k1e6BP1dB9fnnWA221yrCzhj5bnIp9ANCr113anfQOwOfAZlDZ7qrMHerdgE4Gp5kABHY1CpU1kNk7ymtNE0tDFkoEOnxl99mPjeEkWzpt/en7kqzAuuZPkDVXhl591haZ0rdn0xUH/NwLnjkBKveDOfcA+eZwW3sZVsAlyQS4jtGRRklTLltdSuVOOzGBHHV0snfYAmrpziqTdYlxBmvlfOfabqn4ySLbCWrO1KuDxGK1NkjLi1cTYT1frRwp9X0ua52UHEFDUJxwce6QmQvQk/aO/lwOiXYd9c8SBJKl07FCgjxfJ6DPGJTSj9kcpbtbosVk6BzHLwX9DnuKvWdhtIKNHNPMeFmAfSDqH7yQ6k3lRwlfGyFmTfU0rnigUbK7yvTb0pz3aXe0N8miJ0/qPNzYit562+3WacTT+ws//scbQDe9a7e4spQrQG9S+hodWQX7xqoxaz/lseynk/OrLSgy+Hvjug/dDfxlhVkirrpAaRMz+2gmrOUkNNObHMYo3rONRLSDxxPWJAFApCwU2YiODD31R+9Do1epmUORsiizDUa/hwwoAbkUyiIg3FcokXNGn9BH8ovX6NZlXOMORVuDApprBfCqx6jGnX7I6QSkuCBrgyWWqvqhjiItXBZRdwACgj47BtllLhvkxKRgfuI2HBgERZQYK8wjNq7HMYgtgfvq/Dpmh7NYT3kDlEf6McStKUdfjsRYZO2GCFkCnMENQJ8Mxw0QASzcravZZcynV6owSlm9wAaVgRzu24fq3dvbj63d3ehR6x24d1s9/xqNSsmBn5spi7VDlC1MdS19DGUWsZhdxenJYZyeHscB5jWahU5krGnOYnFOzlDcz5WtHzPh7eQsTuidv0CtDqMwlZMXvgO8Dm0+ADzgjb3ri8/dl2nL/jYtcNvO2GlTG09iZ38/rscjeSGo3xdhXLansF6hvQVoyc448OWwzrIUAZnqYviyE8RwgHLtV/Hhw0fx3ocfxFtf/FKcXlzG5ZSWS6j267iaM9BlEBM82KmXjq1ixuWOmukWbXopjAPMYS++8Bufl7qd/nPuM+9l/9Yeo6hUVti/dUclh/v3n1fL2vn5aXzhC7/WAPp8cRq7+5P4g3/oB+L3/8D3qq4uU5yZld2mVDlpcxJU7g8YpUaBW+YXAjSfD6qMa28ZcM00eVob68XnTk1BM6B7DKcDAnUvcMBRO09Ad8uWhVmjtMjV/oBNQ90sJowzYx4X0yMFLGoVTWGcZ8B7GqO0H9mmphKJXtvtb2umkA3SqjMBnRNBV8XPaMIkbpCVnaf7V3bJAOgSDSe71pbhLAh1XdtrlJYyZcjKQC3gU5KxcuuvEx+vJUSjZOisCRwElaGPDOwkLebZVaH29DYxI7bkXS1pOWXC4lSdRovFudt9F2TqztA9wdJUMONv7S3ijLxtryIRsIlOUeaKP+Tj3noWYOFcNr9d5sZ7JcsKKon6Q6smZ5l7RKkBUA6MKN0RxqmFjMBj4b7x7ELyGrPL5WpOcNyL+Zqxqv2YT/uxmEG/b8RqQdLggMdsKwp3AJ2zL93q8r14yA773+ftUFFWlTphAnyG0V3FZ6Wq8lXxutewl5r1kYy0Z7A7qTXl3paxxHLqvETsSPvvpliScubrffYn/oRWm9hrGet49CYZtWbFkkVkhl196vy7rGFTDeU3aLVn1vYdPeb0qYpO/QadGftHCR/wAs6vZV+62ZEE3HrKvB9AWO1cGdFcY/ziGqB+r9oMbNdZoi2i51LguvXDClUVUXgZZX30bW4mZZqGBkmBQMvWA+KCW4tVR6SjPpSTgwY2Oj7bispSTc+GBzCqFuNMvWroLDZc77LXtvytVZ/TU8zSQ+Y9xaqn6aFmIKvf31Grrkh0O4vOk3/4B/nQ064xI4/YjHFvJ2aXq7g4uIw4XbEP5FiFTaTmHsvgAYqZe2vhnbwJOg5UolK1kKGqoAGpM+GGtIjTM9zaEFPRIrKQBSyGJmTh9IffvnMntrd2YjCZCNBRzdsMxcGEh7/kYUZPSTP2tayJmV4ELTqPs9OjmE0xTTmP0/PzODnmtS7U5kWdnOfv+msvrmYziecYgnJ+fhmXVwxvOYmr6UWcnZ5rVjilArWjqOVrELf39uLu3Ttx79YtGbDcuY2l6kQZ0P7d2wwIjx7vH3U8YpnVhmr22kFpeCKhEJ7k2UPMgVZCu8qVACnVaNcLsRoPHj2OB48exptv/mYcnJzE8dllzFfXgTHFdE5WP46t3W2BE1k67nAA8q39O2pDY6b8/8vWm/9KfmfXYbf2verVW3vf2E0OyVk4m0YTacbKaOQgsg0LsoIkSJAfstmOLSNBgARRkH/DiRNPgrGkGVmKnR8CwxsiSAqsiUbDGQ6HzaXZbHazl9dvrfdq3ys459z7/VbTboBostnvvar6fr+fe++5Z8Fnimbq+fPn9v4H7zIhD3wD+gJkjZM79MRIVINGH19369Zt297esmfPntj7H9wFLYtQ7GhyZjdvXbZ//z/4NXvjS6/bYNjlvneCfSQbUkxJQo2CeCUemCZSwaW+DloLMVJ8aUzArtUmKqWJPHbLabFzFjnZ1itpzpmGh4AdkMKc5e5FHdeF+1qQrmh1GqmMKM5j649O2UzhvqUXh+vT5c0uLwWt1CRZI+GXCWiA2nHY4/2KmMrhxK06tYjgFtyzI8QclR0upE5ydZTDpT6ztKBF3KiQBBb0eZ8FXSog7eU5IM1FfOVZiuID1QUaPJA8UdB5HwByr1kJaEawookkgVSIhgQv1fXzS0zoIxZ0TOzz2VBwNtZ/lK85290JEyv4kLP4qXEje5+FfI0s59bJKug6f0NvrYKu/bLvTBNEi+uWRJ4VsLITgsm78fAS9pCC3+G8KXI1nmPwDYSOaKAUKZcIAZj1i4yN4TbqBX06lhZ9Mce1gc21o6Mo6AXjig46dO7kPUhHATsYBITGYn2mzYk8JyB7xftQI6hayqY0jMFofqPmLJoTnXeSNKugq74pRVRoDDkSLOhlX3t4Psff/e5/tqKOG6/BQ1kYMkObSWpetK72jHM6sjEP16EmN+YI8wYRvvyx5nQMQFLwUKq/TQt6qmEE/OlOayI4Jp2x8nUVAEPHJHeX4qPknvM8S/ChQj/N5CKMqMq8XSfYyPFIuns+ENAYEqYsy+6VDE00LHzzisHjbkTVVOxNXERA10Ur5ip4LJM0OU5YkMdB/oGbH/pExu6BDe2TeRR0QtDaOemXbmze8E6iELdX04x+xX8tWXgp+2FBz2CdpgMDGwc2DkpUAvMVO/TFBOBMzYqZig26M+sdda04ylgeXT6mBRRt7ttBBJRZBZiYImMo4pH7WULu2uWrkdTfAcyIG3gwHtoUlplm1DKfdc+ZftZqb9iVK9dsZ3eXHSam6CJId2TvS4uOQoqDCWx2fI4T+rHLCIQdMH4+MLDQ+zqsD6c4/GwYy+Bn9gcjXvdqrS5ZVrnC+yJkhbQNns8IG0Mud3p8Zscnh/Scx8QPw5rpbGz5TMba7Zbtbm4yr31nZ1ORpOWytTY3qAlHY1Ll6gDa/gwZ6Qxc8OAekAvp+EUZku4/TlTYYdKESTtjPCso6jCBOTg6tqOTE07Vx2dntn9wbMeINB1C04xDG6Q+KA6QTFdiAUfDAf09EIVCETaWS2aaP3nyxB4/ecSpOw4I7N4Z6pIv8+/jeiDC9jOvvsrvd//+PXvw8Ye2zOI1QYZ4bl/+yuftP/yPft2uXrtgZ91jTqeTqXbZKnR8CD0NkQcKz7WU9BX7bDfBwDPlsaS831/wbA87ZVfFJD4BEcupn0fSJAxUWMgxqTurG1wPnAWJGkXPDb3S0XhPYKQysiFIcbR4DW26nw++O48piQYy1KCrUEfAC9fhPpnyOWYh0+SLX/MlHOPwZITOXRIk+nTz3FUDnawqvOgIsdM0DE7NlGsBTM1eWD1MBc83CzqRPDUaaIyxFqKVcqlCfkGlXGdRR8MTwTDY/UMCzNOZE7osYNFAaEKHS577lOPnQn7HpgZ/7nLFpBlxJAasdy/opN69QPjz1SwIf7jn3W+d5zF1/cwWk68l17B4PzoXQpabGq2oMaK1DEmqyiGnmRb3157rTstvrz+ee897Fbv0JZQjZrM5ducZTugo6OHlrssChJN9O23KC5C5evw0B0J68weqKT99uZbqek/HKujKEkFB98bCV05IcQu+mNQDeGAUwcuC7ln1lP1xaNY5DbZ9IV+1rFVlisbo8ZVl/ufv/udUNUI6E5pRErwc0o6RP/GKdZvTmOQF2awxW4PIxhtM+yB22phg3fOYE7LmYycXoGCiWKD7CBa8IDUccHyAGD8nuIbkNz1GSaoPQ+DxYWJieqGgpwQdvmEeIKlTFwq6/OtV0AUdobCIpMAAFHa+0ZWJpYqJPp+tWMEqIprwxwvOg/aUsDPILMgGzy7o6cy/w/sPaIJuBls4nOTyKLxGpdrpgEvYuf6aQzLCa8bC4TMeuj40DV7QDexPaEzn8BXO0SQGVq8FMNsXReudTWx43LP6Imc52I5ize9EPRb0tQldxERI4uTIBYMh7o4oC8IBid0k3rdL1WZj6/X71hsO7Kzb4wMKXfbexYu2d+GiNZotQo2AqivNDTq3YV+P987JNYcgBemxh70u5WqYVFDQS8ghZ4CGIzgZoyIAMhC8Tui4obE+Ojrm1A7oHtMKCGCNeoP/LhKoECn8bHzO+LrhcGD93rmdn3esS1ShZydHB2o0M8Y9+ka7yWm43Wrazt4uw1kq9RplaiggDCLis6wQBaAnZKRSO+4TijdAfOaiR3NL4vF4aGfnp3Z82qG2fjge2cHpqT148Il9/PipnZ8PiQiUSnWuPgpk6tdsc3Ob7HQUdEzqeD9IVNvff2bPnj2z084xjX90eC6s3lASW6MsmRs84MFyv/XSLWrjP/jgfdt//sSWWSBOA7OM9ue//ht/xerNgp13Twndg6wn5nIUdOmcg6iJQh1y1Zi2wlfBS15SyANJ85OBz8sLrmbBVKeiAY29UkrELxH7F7I1wO+a2EtsTgV0acWHMoACSUXBbGij6cCjT115wElVVqcxiWtNoh17/BkbQx+qU69tIIOYmBBxKw6PHBMR/uqmQo5YsBDgDGOjones4UawsBo/7fKBRGE6B6JAoqwXK8W5wmoUzz3OWzHv8QyhYeMkB1OZUsXT+KpWAhKJdQQHnjwd1CTpck09Nfoo6Pg5MErBuQV+jUy/SCaEColOekpKY5GlFl1BI4LdJeWU5l5rMl1fSZP5MHAloYwM8pG8CdKAKz4FdtmJYVYk1LGBkp4f+RuIRNZ5LYIZVxJ8vfh8JBkEJC/yHb4nDINg6mI2ma9sBve4aS6xfwVrXGc63v3UcnkgQWa5AtzixFESYiQ0m7WLRFjPufehCO8DIVFqVOM9ekH3FTSMffRhyHcg0u80KeEzwOele13IhiLHxZkoWSFX96bHvQD+3nf/C8anAh7FYY1/544hiQ5UZ/vCDt336HzDOZGAkgn9hYLuZBAi6IKt5BDkiQze4WgiziY3ITtOEl6XNPDgz3eoTJOrQuFV0FScKe7y1CLgI3TQ4YQu+6Xg0iq+MjX7gLm+iA2A2nEzqtPUDSIbPoVvhGRCBI1ioWaFbNUKVoOyWTAMB0dBZMPJgAfGeNLjrg1aVBZj7yTF2gUpTrrUyH9XodFagc1U8nrT1+3dEB8ffvgO1y1DFkjSnRNXiO8g9rBghUzZcouSzYG0d8Y2OxtZAw0sbzolU9EwyI1yKNPiQ+Q3sGtCYydMBkQO4QZT7bSx+6Z5ybmdnHWsNxhYq71pZRTAjS3b3N6h6Qt2ndxzYnJotvjf8mlX9jMOaBX0sfXPz0hmgxYdzR7MWkgO9KcfU4xYvpKNAVKGdWnvHFD62J7vP5d5SybDQBVKupCqhh1jBf70mJ5VcPkA4aHBNQSpj7nhR4TmUdh73XNOKPherVbDLlzYs0arbo1W05rNNqfcNCAHBV1NoPgPmiRif+ZLTCsXyyqyuNcRbzroWqdzwmKO5xBMm6cHh/b+Bx/Zhx8/srPzAfE/TFuIb52vFrRuBUsdCAIgd7wX+LSfHJ/Y84PndnBwQLQBLn4xoW9tt3kbbdRabHLwdTdu3LDdvV07Pj60ex9+yKK9yExsuRpbvVm0v/RXfsW+/Re/yeKOjHTlUOeUpuUQeBQmEeTkI6Czwz8LDyMJv5hwSoydqV5f6iQXiYchBQ1ZXEx1kJOp4ZT0q4BDLg/ZFnaMOPCCrOXDA5EZ7P6nNl2MbTDp0/QloHU5ZrrWmkhluLKF9hzImGTIIoYJ+kXsJiWcNKgCYic1jyytFzb3lWQk/mmpCVIrrTKTVQXOtcRJjcoceVFQh87wFBV07vFNZw1TwEiYDUMayEPDFx3SSezQvcnJwQTJvdIhm4O8zM1/dP+7bJjoAEyzUGg1pSuNTRbacsMT0smpEwMDkUagfDpHUwMbqXJUkPS1qYGOhj6iO7GvjQHRVzkyVInJX9A7hy80JpmqnjPu0kVe5oTLyRzqJzn5MYfdU0CF8uJYRB6FXP7gEgeoHQEtKOiBoOAzyOYXhNrz+SURsUBneNVohy6/CriohlFSzqNXp9NwAvUC7ZwQ3Ad4XdzYhD04PQjEfOe1iFjbxLo4HfJUL5C1UU8SSLl2+c7v/I2V9qQgUmGfu6JXNd80IVVAI6BPuNAeRynIF2R5wSFP/lcBa0uSxlr6gmCe+mRoOLkTcp9v/j2Xw+FhLLgTD41TBMHAYjN+sdOBVzz3bnqYck6yU0GXsQFlROjesln2PWwYnKxDa1hn5hM9wM/yYuzLPAAAIABJREFUQhgsVRIPgoDGJB/JlAQnSntdLFStmKtZOddW1J6TUhjoN5/YYIJ0saGNJl1bZrAbBWQFFyPs0xVCwpt+6bpNwlTxTt2YA/pph2i1rohuTn+PRwIbW40K2Edxh86CLrIFOrnFdG75VcHK+ZplpwUbnI+tdzoxG8ysOJzaaiy3O0y/2EOy+RGIQLhO31yLk0AH4/MHaEe51RRTxMzOemfWOT/jxUHxvnX7DqHuEiDiSpUrEcaNlqpWrlSt3GxSCkfZ2wxkG0jVYDYxt/FkbOenp7SSnSAkpZC1ckmSDToWUvuNIJbweIe3vE8OdFyDa92IDPhO50y8Xlc/YMrGCsCyZStStwvDhowV0TSUYf0rUhasdUFsOTs7teOjQzs6fG77+/s2m6LI1WxnZ9s22hu2ubXDEBtISuQjXkgKuvCkOP21RIv4UBy0obyYTkd0ckNBZxOCQ6JUsvsPH9l7792zh0/3rXPWt8l8YeVyzWogFeZzdvHiJbt8+Qqhc/x8NDJ4z/HPWeeU/AZA7o6n2e7etk3HU9tstfmZXNi7aHfu3LFqrUInuY8/fmCjad/myxEznvcubtqv/8Zfsp/72hfYpGKKw0oJ97AIoWo44wYJxjvXYw5LrhtLxZ2u+M5UphZQq8xpPL7ZvbzFuQlSkatrYDTkiB2fCLpnFdkk4ncQOzVBCwFCgyEtOQrSzCaIC/UpicUpyV7Q6pB6cJ/aObk74UlnnM/WfH8wSEKBQSKdk3Ixb7FYzZOCjs+CDnGuyCkGs53W2OLD0OObRiuelQGyLeB2Stnkv8CCDh39HJwIFBv5XYSfRz506h7eUsyBoKnJHD8fcis0s9l8WQNP5Kiv2VFDT40CDn90RqmiKfFMDE3aWoMl6AJzvVXY5Wym5kTTbDRGMTWjEfOp3RM7ta7Vclb1RNeaBdyHLTl5ygYcyqR8ru5Dm6ZcnEdk4fseOmoNUw+Z+JYqJJjWR9UCJM4FhrMgnIt1wFciLOjQs6OsYEKngEo1jqtoJ5DTM99d7lxxzfsS8ri4joLThUCzoCOLg0YMoerSa5d0W1Gw8JhzS6U18qDLuTNAiuseWiYVWOa3v/+bK/rJApICNXppNsX+iOb/sLZDQceeD3ew629JnsINAeN6kUOSgi4g3TXm+BJp3MXelt0linpM9IlePQo6WeduwuJGEug8Jc2KC5KyhNF/80FVYKo0obQJ5CJZQSos6Kn+nSQ3fg3+igLj+frdb9yRFN6nuL+Sgk5Zig4NyGVU0Dctlw0YSxIuQOajcd9Gk4GNpue2NOzTh7bIII1sbiu6GOE9ooHCVKeLoYLjiIiqKA8EEMRI0Ilnx8ly6IQLC0ScisDIi0Q+B4q6Oh7sWpZz/ISClbMVs1HGesd964MQN5zbqjeyzEye7CDB0fuZhA+sJ0AEgdmOoEAyVJ0Mg3uG13AxoQMZ99eDvh0eH9t8tbRr167ZtRu3WDTHLNTY+0DrLwkaSXFgZrc2JPeiN3xqSgRyIdPTzjqGQjceiaiDglutgs1dlBbcZRyEN4lE6HWC7a7Jd0XoHSQ4mN2MRpguB/x0i+WSVWotNggKOIH8ywlFcOTztDc0Eniv0LsjP/zJk8f27MkT6/a73GM3Ww1C3q2Wks/ANAeKwx1lQJLerAUTQjiwOCOYIvD60TjA2Q3GOfiFBhuP9Xv37tv9Bx/bwXHHDo5O7Lw/sFqjySZia3fXNre2mV2OxgTyxe6gx705oPZOp8OIWRLkpnL7wkvZ2GhRcggnQFyPK5cv252X77B43fvwnh0cPrX+qGvTad+K1ax9/o3P2F/9tV+1W7ev2GjcZUGfEq1AWuJaQQ/c1K1QtarzBRnPaj2PSXHm4Rse0/K3TldrzsdJgjkkaY0DktP0TM09ngE8m9SduG9C2GSGTEsFPSZFTUAk37qBlSxV9dxpHaipjsVojagUPBaiiMtAB4DSoaAX1VR7saerHU1P0pUEUA2uCzPGYCLR0hT4hNsFPuMOzrk/CIYhkBOBlqhB0IGMtDI0VT7d+HTKKc/tWemZwFWZtNwybcHeHqRmNIwuG6X1sRpjLIe00gMTHOQ4eLhjkJrYCqFZbCgEEXMgc14RBxRNea52UKS1chdk5KOmyGH38DBJDH0cCaQeO11vCN2RAx2d0ohoAtUD2iCLZ586EnKZUEU8U/qZso8OnkQ0n7KdlWcJpnMw9lHUQW4Uz4NDH9eyK8sUgGLirSlGlreyyxCZRc/GI4xxRBAn2dIVVVorSNfOpg8/hd8Qr1VnlQZZQe3iVKUFPrXwjnhtIJaNVFmAwfR7//C/1rocXYpfDOYPw5puqWhPQRm6ybkT4Y2Lgo4359i/PCH8QXDmpJvUcBcSWnXqwYPZuiQCkBRN+OVCZsDMXkFaYXeYSrskj+ENF3t0vF4c5H5IYlKlJI77ZOXqqiPWlofTLV4T3lUOIfYexsEP0Y0KtN0R8YYTupiPmtDzJN+AZVjKb1oh37RCVilt8i82m4w1nY9n5zZf9my67LKwLzMTW+WQDEQndFsuYN0H/bI6fkFHvBJ6LTmT5SkOfTQB+ExoeoxbrmTFWcWyZMMJcuL5CSJfQQxWTMO4QYso6cuCLboz6x50rX/UtcVgZpnRwvIgWjCxKkciHH6Xj5+MXTAJ40PUZKODiesTyndQ0EEsg7HLqXXOe7a5s22vv/5Zu3ztGmNNRxPIrAqcyNFdw7UK8ZxoewsenoLr5EIcRbMi8AVWqOOhGZjfg771uie2mk+sUS1bjTnpaBLKVq02+H2xSwOnAFM5LFQxkWCHDkQJhzoJi2MgCZLQSREQpCvJTkQABMnKgybIr9DOCjAmrhEagsODAzs8OrKTszMlwlWr3NEjmxz/zjhVZ/AKFfhU0+uOczjB5zPtQdHsogBjwgYXBM1wtz+wd95/3x5+8sS6g5EdHp/aOVYZG23b2tmzvcuXPRpWahHIrQDXf/L4E3v8+AmLOKSfDJEAhDuZaP1Qq1FfD5VGa6Nl165fsxs3rpEQ+N77d+28d2q94ZmNpz1rb9Xsl771C/btX/mmbWw1bIK9M8hTXE+o6Uwm9ARkEklH0cQqcLHL5vPnRY+teKzwnBAWBZ1wvRNIpXzxqcUnZjrszdCcY02EnycHxyBl4TldtzvleclDyg908mOEQAYKhftc5SymyiDPaqJMGciCsVZLTaNc25EH4w1Mwqr2FiHhwPCpVj2Ogs7aLvkpCYYoMglRTgoYTpi+jxevR0MPZjgFtahoKgjE0zNXc/n8Y2VI5Q8gB53FXGGiiUeTDWTOkTPuuwP9Q0EEQY4SOkgqkbHgBZ2RoThHIfld827nGtCvNa+9sgQItTNbXXt+/jcia0B0pjPei42UkAYklml6DZgd8mIMULAozmBCz9fUyEVRT/JH9LPltilEBusJcj1cZYWfqHWxVgZKogw/AX9m0fO53h01mFazUBCxGfRVg6PMJLquGSWxSXc0WpJMSf0kv5X1LhA2FfR4/76CcOdUFfd0l657NwiWcLCsc90jvX4WBf2/WYWuWl2iClKQFwDrqKA7ByCx95O+GrtaFb7oNDhbJJau9D1n8fy0+Yx3YNyxSTBP8hFlZOqu8EEykOCFHYIORr4cFFviYpgcsRPxB5PQs8eKcjcaBd2JdL6xYhMQkyFIaGSQegcZVqzLuXu9u/XsSp0uvZJzNauWd6yYb1kBbHfErroTE0wYAE2OJh2brno2W5zbfNVnQV9mESKAJiRri1kJmxTVY3bHjgq4VACfBRjj3C36eoCwJAt60fLTguVg/+jTOdE+/L08rElxkIukUlgVLDvN2ORkZOf7HRscndt8MLXSArt17B4lrYIuWmxzkTx4HPvud+qZ93HgIj7VVjORx846dnRyTObozTu37bXXXrdWu01zFxRVuJthb43CCxgfJDKuSJAKBngUBCasSuiTnLMpc8/RCODwm9uo17Xj433rdY44OaCgYx/eam5arQGtraBDOKiFJzrWLzCQAAoj/TrFmd50SnHAgs/3FwZJCr/Q/a5mLgo9vhw56PhvdP6E849PuKLCgaGJvsJ/cJCuF671gs51hRd0vCJ8Lx7OKMZdTMUzFnR0tXCKe+vuz+zjR08ItcObfjyfW6PRssZGm9GqPJRBJJzPbYR8+PNze/LsCeVqUA3oeqqRhZENrie05yDDlbJlerhfv3XdLl3as6fPnti7777N6RyGK6Np127evGy/9O1ftJ/72htWqiK8AgiHiofiQkU2Sp5Lfp4eHuS20VqQpXyPKOgElkjqIl3cSYWSbSV2ym44hQN+3SKaKNscmdiSJdIbgtOhZFMvFvT0Z8e1wL0AODX5xZwI/XJQNdntynM7WMihDcZPjd1uJEimOQtEDkjgfJGYqwNc16MQcPdaQQeKEMYv4Yym496nYpepEV0gjUZrTJ3ZKpZhbRuxo+GUFvwhwvtwYi9INgqVgHbrKfseLxHIAGB+ukAuxiTohXQOQxHREBJkRVRTLRGUGO8xwm6WmPDZgIi9D35BNIVSHTkfAcOOn8MonGJIqVHLZ6S/zuO8zeE8KUsz7vUnfm400bLp9RUL/eiDQR6E4yBxgt2uos6pyJEMICwaLtX8MfCF60xxN2in7dK1MFyL0VYmUnovKuhamabGbFkW9PicEvOhJHZb11vXVA1OcA1UHvC5w5goIrQzlvm9P/jvWPBpp8oPRc5ugkaCwOCaba6b1/x6+SX6oUFRDPYfp2S/WYMIFOSfgOfZwXNCjzcpFrg4GhLXh+4zanX68LnAQaa8gv20TNPBnhR0TQcUE3jMqi4Eo1M4nUe4C3ZUYbsovaTsH+Ukp52QZBSKJwTLvVrZtWK+aSXsp1nQYa+IaXBKT+TRuGMz69t00bXZEgSciYhGznudT0EqFOuaSIXnrYtVr9cuS15xF+RKJR4AL+gU7kRykZM1LCZz8QKWPMwxeZdY0FfDpQ2P+izow+NzWwznVpxrKoe0jZ0jpHCcHMA8l3mOdonQHIPFrpuLyWCQ00xHZLSfnJ3aSadjuULJbr98x27feYXGJwOkp81mDERBoQPYCIgb+2ZMCAgbyZUrViwj3rTIdCgUMzRn+LpqBW5rK5tPRnb4/Ik9efTAOidHVixkORFvb10k8Q4sbeRh5xlesrDpDFJBELbUvPMhYoKes5PD3MH3lMGwlmkJWLA4eLTf1f2oiQj2rwzIcZnIAJGv47ENKa+bk2BX8PQz7uBpi6uv10MpAqlgRCBSOZuMlUqHew7MdOYn5Apcb8DT/cc/+ykLOrkh+SKRFyATSHkDfFuuIrGuyAYI0/lpp2OdMxjt9BOeEZA9oi5soDM0zakhL75U03rk5jXb29u2+x99aB98cNeGkx6NRUaTc/vSlz9n//a3v2G3X75uqyyIj4NE30sDFq5ewlZXfIF0/6ndcFDCceDHucAG1oNpgnTLwrzGMZAD2PqU4sYu1JTDl0JwO1n1nldAwqwXdDGhA5J1LoNam0QatF5gVch1vcQ6VnlHAy71sF6P8Cs8KyrooZvn13kBF7rnZihJZKx/dy/ojNXwlQRJhDKeTMi5gSkqm1uNACdtJ+ySbEZ+ErzWnayGc4uFWBGiQUCMa5LsqrmaqFoOkj83QdI554MPm8woiGNO6zCewaTNfTVlg+nrZ5PgIVChZOD55egCUJ2YzmmcwzRN3T/8eHl0B7lPZDx6ojsknxb0qiRbmNIzJR8mXXJAkxtdQ/JyaEUtInbIXyljc7OixAOAg2w0hCL00aDKszQ0pbv8GITjpKC7/t4b54QDIO1XUshTWXeEnbkEGsZTnmcSBT3I2MF3SciEyecgroEyRYQoxPvN/P4//i0WdGTDqqALcmHRNU8SozORCiU015IiyL8bjmgp2K7nQH/ue3SH4tMdUkqAwd+lmovdT4SYSG4V5ADB84Kg+Ai5NEtowoKELzFkIQzRA6ifHx1zQKpe2B2aEaCWobNbFPQgmyhWUQcHCrNMMdSByhwj/N/hGLZtxQIKusgJgN5JwOHXjmw8O7P5asCCPl/BTnFsi4z06WyZYFVKJE9AH4w+uIthE+FQf6TUoYjQCEILED6YswVRCiXDOTzu+wrIwvBai/kqwHmbdafWPziz8/0zm3YGthrPLTtdMV0NDzRzhbETNBQusIUDysIKZkVdOHTplOZNpRM/78I3/ZyQO4pwpVa3S5cv2/beBfEYCHXPrYwUs0qFUB9eJ/bM2DFjKkcsa6Vas1K1SiIdoHlM1bj23GkXAaku7PDgiX1w9x17cP8eYfhmc8N2d6/Y1vYeJ1YUOOSt431jn879rhcI3DdMKcIKgpGRKqA4QcmAdfcq/Tk4JB5vOgUpRjwKNjyUbcZ/Z/meca/IShKHqB7kIN/JgEITlzr1kHLi+5mV4Ac/HosJPZ9bfwCLT8CRWZvMpvZs/8B+evcde/L0OVUB2HniC/H/mXowN2tstKzeaBCZABHugAYyQ6k8XCXCK4H72F8fCJDIlt9obNjNmzftwuULtndhxz744D179Ogj6w3Pea+usmP7xjd/3n7xl75uexc2bDJXGhebcPjo0KIYEK6MpsS30L9rUnOik1tlCvtwZzMiBzFdRMCMNwOOj4vNrelGmQA6oHGdMCHSKY3X2A2WfFqLkBBZdOpnapcf/+5PUThAcuJxDk46NbgkFwRh7aXh/saTgzUDr1+RzpJR6c8CqdDKIS3o641CTJAUvvjhHLA7JXZsFPT9ZOykFRAPcm/okyCXKOgObbNYemaFmPg6W2I6j8JJG9hcVfJbz1Hn68W5zM8rcjowoacFHcQ4unrSyTNev+pHuiqQrFUDiZj6YujrGkr+5gRW2qSmRViZH2icZDPLyZSNNxpAnEuIdK5aLlcxQ0EnKhONmBd0bxxTMzG9hnTCFYyvmodzDisr3K7phI4/lyLL1870jsfQ+akJPYyT4v5yT/aYyNVIhVQ7ijFeb04rYUczWAc9nVPXXoouSgr93o8GUwUdKhI1H/Er8wf/1//kE7ouRtpdS88nAsaabpwFHbtiFfRkrxRNre/ExH0JmI3zxws3uj5YFPQgvjjM7m8kZA3S8Eknzc7RTfrVCWOHJkieTFvu1tV4aI8eTYp3tj6p6zGhmosEQBV0yZVSOUh6eOitpZm/evTJAbdSoWWl4sYLEzpfIy/GxMbzri1WA5st+jZfjWy+AskExRzMV+Rfw8BBOc1UG+Cmxe6PEYvQkYpsIymMmPwyJ8BjOmehUzBA6DU9uSmbZ7QkbpoKDCWWBRudDO3s6bF1D85s0R3DyNhys5WVEL+I3Tk+s6U010z0wTTrqVic0GFDiWCD0IhPRnZ81rHj0xPeO1s70EJftNZmmzcqijwmVkxxcFZDQedBnM1SRsMOM5uxMibFesPqzRZh+kZzg4Q1/VpyisUDfnjw1N7+8Zt292dvEfrb2ty1nd3Ltr17yTZabcrQ6jCqyRdthoKeVTQjbhWa4jBcAYeY/P1JspyqeEseFPAxIhZFRMTUmyBIQI8cLg+/dOJTzg/B3wWqwIOc/tqwdI1nR5O5CDLxUAMJgalFWtBH1NQr6hUT9idPntn7H96z45Mzy5crlKwBgcD7w3SD6arZ3iDDHT//ydOn9vjpE9rH0nbYd7e4ppRwJf+tJLidzW0W9I2tDTLf3333HTs6fkbIHffv9m7TvvHNr9kbX/msVet5myCJC5MW7jvIND3KNLF3dXkny544PtL9uzQq2CFhrAOkS+dI/BNkJD+6fC+spl5Nlg5pFXRJvsRQ0sEpAh4LunM/dFa8OLn5F9HYhggUC5ggX/2usyskbVrFuT0Mpblq0gp0RkPRlWd4SEj5klghUv6EfqYPLkG6YkEXnBzEOHw/ybQiiU1GTvSJIEKHz1XWoWBBR8HU+YXzTHtjMeHlAxJNUexfZdYCZj74J5rQGSjljZc20DoXUYgxnUM6t6QMTOlmgMOxWcKUrk9MSW5xDYTEqKDLuMeDbrw4kXvBs3vNLIwIBK7t3O1bZUmL2FauMKhigHkQ+DgVy4Do6xNq+vmm11ufQwRfubeAeJlqupMCHoUxroPeEws6XUsR9oLrDl6H7n01VxHIJI5W3FefViRFQV+/14nI+CrBy5aa7rUBV9fQ14EBufv0L0QkGkYf8H7/H6ugYxegm143YBS4ZG/kL1XGK3hYnJmd7CVjF6UDFMzR6DJ0LLuxQhK64B9/5K27RV8c4lHQU6tAFQKGhPhenMYrJGktyazmhaP7W0jRwuTDYSEyyfX+cBjgFeFQlG+zEzdc36kiH/nssvJUExhZuPjM4BXdsFIxhdxBjJN+G393ZpM5oEsU8oHNEdOInFzuj1jSCVkTdmL2uaAnEGwKCIsBacxlUPT7JtqBqVZEI9hK8iajG58eKJD3IOkAlA0ZDSaXGkxIFjnrHZzbySfPrXd4Tslabm6WXwqyh7EL4E/6uPNAce94Py/B9sUOHQVrPJsysas3HFqn32VUKQrptRvX7dLlq5RT9YdDTovY+eK61OB/XqkovCaToUkLmJ4ouoCMMWE3N9rUqiM0pNaou9e/WLIwujg62Lcf/+jP7O233uQ0vLeLhLALtrsHyZb07vg+gPexy8eEit8ps2QATMGyBVRl35mHDJJhDUq3SkJySKIRdyE6e04O3oCCNQ79NnUsfF5kV6sYThV0/Ez8WfwKWH+9oGPlBHa7itXCxhPZkMKiFisMJK49evrEBsMJJ/TZUl7u5NmiGao0RMhr1nlKHR0d2SePH9vZeYeTM3XOWKQBqcH75/pEayq8vu3NLbt957bVmw1rb7bsJz950/qDM3j+MS71s59/xb781c/atZuXbWljmy1Hhl0oCIZ69OXuxeITMae+Q6eBEw8sFXQVI0fK3ClPSYdr05mfPwGbru8etQ6TtphrKP4TW+/1CS1FuHw16ymPuhLhYcCCHXGgaz9Xr9O/LyFt3+lzKME3WJ/Qo6BrQo/Uq5jSXVaffD+x/qXNJ7Kw0HAQFrkhsaMzI6VfIuEKsdNnqUlbfvFz16QH3E6UceXwu7vMhZxNTUYK+aKgWwY6ZhV0rqNU/bXGoKIgdPC4L1XQlRCGhhmyK4WSxEoyduhRR7AGDGWTXmMMTm41y7lMHIwoaiyaUdAzqe5d3jNYIWLfX6FEMF+oJ97uOqAd6fHzWhwsXx14jodux/CyEKs9milneidSYKCL4ojpfcOJDg6cUimhrigmVhyFdQJkJKe9ONjGZK2GImdzIhMp/yzkg1HYyS3wfUQqt9bULp2/8xa8Uc98//f/R6k4aaii6e7Fgi5mp25Qx/1Z1JUBzcjI2HGFdR1uX5JN1MkKGlqHfdI3znRSZ7SnUFaaOEOWIokFaUHHdCTiHo15X5jQiQTg+/EgC8qjyF16iKKgK7FWD+s8kYYlkBD3FZ51jocA06tr3fVQ4UbMWW5VsVKhzn9wceGJTntU4tdI2xnwICTcvpqwx0eHS5clykJwOMLIxMMhyH0DTO6fL4otGc8wW/HVAzppFHTcYHCHQkGHjpUFHT6/iEoUE3Q2XVm93CAT/mz/xI4e7tvg+Nxy44UVAK9jkiU5RyQ4+rnjsPUVB2UUK/kfg/wFfTSSzs4RdDIYWHc8tkqjaZcuXraLly9bu73JSbk/GNj+/nN7fnCogl4tswBCOsIdLnzcfe9UqpatUQPJq2Vb2zu2vb1ttSYmbez3i2SlI77x+OjIfvzmn9mPf/TnRDYu7F6y9uYlu3Dxqm1ubFqlViNRDPA9LS1pbQnuAZLQ8A9c7qSlj0Kxmi45jU+nsmjUoaeDXj7aaGLEiudB4GQOTLcq6Onkl3yt55tHAWeBCAMkd1TTYYDNAe69tYI+RlTmxM66fTs4PLSHnzy2w9MTw6AP8iAUAyjokPxhxQAZIB4gSPnQBKHp2n++b8/299l0Ib8aPws8CbxebFEYNQwTn0yGrPzXX3+NQTn1RsX+vx/8K05j1UbJtnea9gvf/Jq9/Mp1q2+UbYipHSoNm/DzkgEUSrQKjTgKOA+CCEaXIC+mXoy4stBBRJ5I8kT6wZdMxz7rrJFnhHCgwVKWNK+XV8xoAHSgK8yHygfnn6xPzkmHhbnVTa4CTYxduEjmWp3gHAD5T5NSsK51nsgbXe9Hh7QY3mlBD/lPNBxaRYqPA5gQn4Cv85xYJp21NOMokGlB96Q2rhgE49LfgjtiTcDUqntBZxjVXEol9Svr6JD2/yvDpIsCKQ6N3i8GC9/TU66mgCUgM1HQFQ0tHTXJzCTfuu0vj3eds2gatb/WPyJ46drRFjv4TOSiRogNZNI+oWfQVDvhDwgmzriQrWVwpjR8GFWrFtdfzYHbhccazYnOXAM5EROrDU3pOj+joAeEj88vCHo8Z+H6GdA7We1KOovJO+6ReN7jXlufzBNCqGXptJjem2nQThR2vg+uILQCCTQwpJvrtZCf3+/+3v+w+nR36I+SIF3SrxnN4/sRPCjQAsoqFTcCITBeLEEx1IqSLAfYWRrbf72g6+bK05IxZCwiK2h/rwcHN5JevP6ObnZ98HzAnQVPohb+CekZWc0pjCfplSBkvnEwYqmfl4expnRnX+LB8IKuSFmxSXlRfOengo4OG4QyyNdgpVmyPLSS3LfihgasDkMITOHKMlaUuxj/OCQwjfFnoGFBk8LJcEHyFWBpkIK4+4UXuJOFaE4BkhWiY5kuBNwA+KcMGIp57MQkqwPZsVluWW6ZtZOnh3bw4LENT7pWmC2tCMgbGnGQW9AQZDP8MzrjucAvIiVZ0CdTwu5wYjs9OyOjepbL287FS3b92g3qoQFpA48CA/z8vGePnwD+hX5cEC+taHNZppXFbhpQOEht1XpN4S1bm9wJwwmNHuwoIdOJPX/6xN5++y2798H7Np9NrNnYtGZrx65evcVGAlGRbbjR1RqcBGH6MMO19mAZRNpyOo81Ks7TMSbl7s7RAAAgAElEQVQ+FdXUvpSYJq8RoGvdf0KY2CK4tI2NG2FK8TV0zQVDUyYDu9pAvAJBShzVeAfLmwGJdAgIAQIyn5Nkh3CWR48f29P95/ycYdEJRcYEK6ZMlmEq+Hym86WNJ1MrV0oMV4HPPtLVDg4P7ODgOfX7+AV2PpooIDF0zPJVQKVasVdffYVSw1qtYj9560fW7Z5aY6NqP//1r9hXvvaGtTerli3i5/R0P7sFKQuTk+zEKM9ZhkxpMaj5zLL59ikkMpvD0dANn7gLX5tuBNX6PR42ufiebjErPwsxZiD5k3Ih1moiG0Zkpwq6vDBU0uKoluIhLK5Z0CnRRdHU6o7KAx4STvxz98qkIBPZwoGergyiqdN7XsuzXttzBs+IN6IX9GgKVLwjoUxSWZlvSV8fBLzYh4cqh3700FojIQ7Xx9noKJ6CiqO0aILSIwCETGReNmOePcBsBr7esOtW4BRNZgjhRzbHguswpbwJQaDCyREEfOb4vuSouBENzrMwySJq6wooocTR/OBZA7SPPAj8Ax28BjdluTtCbDgfmh4M4w+133dxldMCGME7anAp/eMQU3lBUSCEJW3AUX+CDKl6iOZIu3SdAxFHG82cim40dXEmrBf2lOUO6+RAW3R/ks/t6F5a+FP0OxoFuaXK5yXeI+va9/7hb4XnmsMMeiC0pnVGZ2T5Eh5A5yhiglyxSjy8GBNHj2F0MAuGOhBaBoGCU7PIQvGC4ncWDmd06zz0id6NBcK7PZX66MYTezUt6IDiUBxhtEAGOPXszmxnkfK0HrmpOgnDNX0OqwUcxAnA909xyLNh5YPgC5iAvZZqcBB6gEKKqVjaW/wQ7MrxgCFPGo5UsPIU6QSRk2DY47AhTOshHRE6gkMOnS8MVBJiIKEuFQ/CSCjwfO3IOQfhCVB9ha+jWJS0A71Cu9G2/CJj+w8e27MHD2163rfyKmulTE4dN2BT34ViMseEDogWUCh2+7gXAEmjqCKx7Pj4mAlqmL5qgMh3LtB6tNnaYIEDwxxmM9B8w3YUsjbELpK3MIdqAAUGcJ9IN0xtgw93pcJY1fb2FoNCUOBhdANiXK/XtYcfP7BHDx9Yr9sVYpNBI9C0a9dfsnZ721Cctnf2VNCBcpRKNgFLmqE9sgKW6ZDWFnifmNDxGjSJR5oWHnbdi5hEydHw6QITehQcfD74GWkB0b0VhLvgC6xP52oOUtc/kNZwr+DARBM0nk4pO/vk8VN79PgTO+7AdS9jM2jzcY2wjmEzVGCDB44AkBOsE2iOA+SgUrbhsE9HO5jqwMUP0HsdxEOY1XhBx3WtNWp26dIFu3ztqjWbdTs82rdHnzywWqNif+03/qrdfuWGZbIzsttDxoZQk8S+0ws6ZY4F2egS5aOEacXoTgUk4V2mQStxaJLl7pU2ZQKL8xBySZE94VMgjTYLuhubYGUV+2E2XGuNVRTX+Fn674BAfVJO/lvTofgpGiA4UPjPiYk7GvsgykKDHehA/B678zho4+fGoa6TW3v/DDwkYpr1YUVnm1agUkmEeYuUNnKPEnyuqc2laox71b47LGKTgSxcQsJEh98AZyTytF3BQxRS0LGaLOmfsV5Bs8DJ3afosFOV1E1qmmgIkoLm/Al+HglRLFavqgcJ7ymkfR4rqj09BiwgQvCSFzclNONy2cxbpdLw1+/kR34fv9/8WRVSFhasaUEnxTtXTab6WH3EM4yv4cqM5y6umQbckLDpHIDPR9xTgcykKA2GmLTJUzsZSAiuJVaC8h9I5ZMxEEbhT+umDGWEEsXvwc1RI5H53h/8Fr3cpadTJy04BS9ShLTIk5WdHxy6IOgHOxKGBGURpTw8gP6/kGQRmtNeGh+IX75PFXSzolsECpKILtrNHHyq0YPhph/eCSbsYSfLkCiEdC7KKnAn+dRPz1uQzFx65vCKPHcdQkNh8YMWnSR/XjQUrh9UJCY+R7GWg9zErtny3HkDfpNFIT7LcIhC1zyxOW5MZusWWcDQ+Usq6BcfrGpo3mX0xkMXsHKjVpE5AhyhYLyD8JkctMtgmYOBDYvRHCH1zDJveStbqQDP8iZ/R4OxtbFps+HEPnz7rj25f98yk6nVMAWQhOcOeXJYQKZLGjIAOIy+xyhsUxtPJywQiPWETKtcr9vu9RvW2NikUxoKKQonGOaYElGgzk47tG5dArZezmw6HrIYgKQltrx04PgFtAc53pjQkcvdaLWIVKBB6nRO6X426PesVMbeMsNMc4TkXL50jT8f5LrNrS2rVOuWBcRcrtiU5iSu92QhdydCZK8DbfGkMDWlCp/gg+ETmpymnDDH1UZ00uJlAJFAI8qdp5OiCIHC7QvNLQ9IrUp08Cp8h45lQIZgaUv0Zc7Y1+OTY8LlT5/uk2wI6J0zDZovL+aYgtE0YZIHryLuCaBMOAxAKESzgvd02jmxQb9PZAQFHeRENhxus9vaRGBNwa5cv2bt9obV6xV7+Ogj29xq26/+5b9ouxc3yTaeLSc2nnRtMO6S5Y6JMFZxDOnBgU5P/JB4qujAU52ENZ8JY8ccAUmAzF+AKzl44AB1gxNXbigP281XgIC4rHSG5oLnjJ5lnSHOkaCTmcroGnLvU66qqq4zq6v+oq8IGedJioBOrvhvTrdcl7g/Pc8v/14v/Cw913JUEzkw+R7+vbni9EAW/B0623FSTolZaJCi0Iiw5vteJ+2FLl9EQaB7MPzReUHbUt6TUSw0uyXTOn42sxqC4OyDHGc5jH9CScUviuci7FnFJwioPYay9ek29Oj8dJKzXeeMUFitVvURC9HR/5OBECxnlf8+swy165rQibS6yRcspMNDXh+0wm1C+08muCNsqnOOtNFeHBO27k81Sr5ySILAtNqRuZHCb8IjJSXFhYoibdcCncHP41ouIUgGyh2oEX60x4KvGQ9Fg4T7DGdD2hDo6/QedK6s+7Tw3PqdP/jv2UAFeUMF3V2zPD0M/w2iF+z2BLWjeMlIBek98xn8y0fs4AH3gECggi53IJpQOLwthqbDEpa1EnYQ/ED9xgs3pthlJkQl7Z20G4sYRhdwrARVTmcTaqMZhMBDIaPkNZDLGI0awQHYW+FB1KGq3FlnjcaN5tcHBwc+IJDudL84xAEb1OU8CX9A+Am6NUDfsU9TIAEkalOqzrkz5sGv4A7ILZjtjk7ZDxPDTg8wmXfC9Lp2mCtL0x10dSqE8CFmMcfPhbnMqmzFXNVq5ZY1G9tWqzbt4t5lwtsnB4f21p/9mT187z3LzmZWw8QzmzHsRCeP/iEywANLpDiFGiw45aGgn3U69vjZM97om3t7tnv1OhPTWq0NwsB4wLHrx54dBb3f7dpg2LMMC+XcJsM+Gy9AaGhUAlZikSHhDHByiUz3aq1KeRt+9Xs9NhMwp0FMKKa0TuecDoc7Oxdsa3PL6vWW1Vstyt6g00ZBp9kQ/e21gkG3RO0seQ5w/CuJzxD+3pRhyeoY90eqYxVxksL2ZBeJJgTfB3pywJYiuojgFhpUHBL4Gv25okYxSUmGBQ4DPmMk1UGDDjMYkNr2nx9SU37WAwcD76FgWXjOlyr0F0A8LHbkcPnCoSGHMDUvaELwukAu7PXPbTgY2mwyIdrRqEHDm1eYznxmtWaZ7317b9e2ttp266Wb1ut1bO/inv3yt/+CFUrwSYBaY2Sj8bkNRj2bzOAUt1bQnQsRnBoRpFTw8LnEflJ7YzXECscAVwHETue6rMn6dGDBySxIRwrk0PQKTofv0hdoEIWssBn3DGmmVDGJLcGakxNXe3IhbSTkOQTtpd9DVdYJTqm9dXxtFHT9d3B10kNdBcoDlriGWZPrBlIgEbB/kUv5HPoOxjg5CV5wFLa6XtDBA3LXTXcTYxqbM921840GVI2Jdy1JExIyM6GP6S82rl7Iolkix8nNctQkSHala5oiHykKGz8t3TGv80nijNbBGrJDf51c33quuU/oao68oDuRDXK7KPKa3jXtSsYYzR1+QKisvIEkxxn1BLK3lJimhiRy23X2+a1C/mv4pERASwxk8cmpV0s/SZhoaUDQPSKdPl6LfCmwIktg9DDX8XRLfCdM+PE+1OzwwwqIJ0kjje+R+Qe//98ynAV6TklUcWNh74jC7odODgVd07ig9goLO0T95XyVMBi6dvyDoi6t9cQhE0zoeNDUeeMVRTAFyAhwqkpcfpIouaA8roWTEG3wgu5Fnbt3ds+Q+SCoQAQz6BvdZoYRk5zQEenHGFEdEMGujUQhTeV+AyQ3Z+ovHi50xA4AlzObfUaDE90aahho/xoxptzBYQUgjbx28IotVBAMDrySSH8ezViIVdBM/sO+0VFnzbMQMKuTtXhI4PvkrJQp2UZj23a3rtju5kVrNLboAgXP9Nl4bI8efGQ//fMf2uMP71lmOrEaDg4GmwAycitMkk7U/7riXosD7IMnU7LbkTX+5OkT3qB7V65YY2fPau02d9+IrMRXEz2YzijHUurZwHIkNa5sOkoLOhLNAHEGAQQOafg6PJDYqxNuB4/Ab2SmgrWxX69Tc90969pkNLNWc8O2treYGAbDGkDS+DoQx/IlOa5xMvSYLBzyaKwyhRxRBXmRS7KmoBQ0VHpwpLPWhM6gB1dV6F5BqpWsiiX7CWKNxzRSbinkiYXeLS4xRc1mks1BYYD3Mhz17ezsjP7rn3zyCT3bKWFD4fOCnoHkLpu3yWJBFvxwNKLMDw0UIHasO+Aljz8HbwFOcExl4upEBa5Rq1mr0eR/n/fPaZAB0xR8Tpubbbt955Ztbm6woH/jm1/nmgi2n4gZhYc7JvTJFCY6aNbV/MQKjMgeG0ztfblX9b05XA0llfKJBnxWJ52KTe1rDW+sxe7O0oM+5LRoFkkQzYDsplRCcFPQNAvFkglKSLa4zknOFC0oxch3Vn4SGe1EPXVxniKn4kevAj9CBdfr6dA96zCzn99REuXJrb29JtF/U0HXWQMOUZhE0TM8ga7FtA+iVvjRq6BHAUJBDzQTP8vPPqKKvu9mQY9Cvjade9FZQ3pTZr9D7hG0lVqlyp+c0Dr36KGjjuk2kJC1vbCvKaNxTwu66gHeLz+h8H+PgkVSHJ7Fse/Q00AvnlC03PXPn+hXKlvU7OX2s0mPkjY2Ood1amMYSt3tUqheihelCGqN494TbnwWBEgNgikJMqbzKOA4F/Ar3YenBlMq6IquXW+C4v7E1wXpLbTmsfrxnQ2b2EBg2Dj8H9//OyuRy1SoBDsIYoDNHbsyekFjRwdGN2DcKiUD8CBHgpfCMBBxObTJtE8S2CIzNsvihwXkjsumLimcfyAXKBi+TzBEvfMI2yBYSwLyhGsXCzr2u9oTEi5lTjmGpim10YjvpCbTJ3RM1ehwONmDzYjfvbOT7zomUGT+6p4Ph3i1m+riued2iRtvEie6wJpUBV0QkjKAYU2og0tObziMpQUVhUe6xRX93rVnxPPI4IzJxM7hC57J2NbmJtndo+FAwAqLCPoAeLNL6xkTOr5ftdK0nY0du7R3zXY3r1ij1uZaZLnMcqo975zYx/c/tA/vvm1HTz6x7HxitXzOkPQUAW68UTzbRceyjhD8Ow417tAnE3qNP9t/xkNx+9Ilq7S3rbm1Ze02Gggkh8EsB+lQKoDIMx9PhnjX7HDnkwFhQeQTo6BjRxmGGWLSa9rCZ8ib2RERfO+NdpvSNlxTar7HUzs9PqUiYHN7y7Y2QcpD04m0LbDo4aJW84IuhzgWlYLkjyiA+WrV96Z6KLXflqxL5J3Q4kZBT3XQ+Pvk2cFiF17YTLzCvaxwjYDao6ATIpsDLp7JUIg6eKFDKOiYzj/66COuFrr9Ie9H2NrSjBixn8hXns5tOJ6QHIemEtnnaL6hWQdvoQw3Pmjbp0DKlLaHv4PGA2ucjUbTdnd22UAenRzaeNK3UrXI3T0CW27cvG6vvfYZ29jcsK989Q0rlvN8vlTQkc/es/EE5jKSrqGgiKwa8cIipOXhb46myU0/+N++9uKUBftikEbdMYyEQBITBZ2H3wRsbYkaQlKJ60r1hjOq8R1IOtXumP/A3pMTu9Yn+LP1WM7QowfMTzSBRRS3CfdNvi/VGQjkT/BtTJvhCqffoZ5Q+Vib0l1/vzbwJta46YHs38+t4cRmjzwBlWBNdrEbjqKpACgVdm/2nHLM1aazyMXMjhVEWtB1vqevLEJgoqDoJyt8RCcivmLN3YxWvd7YeHKctNT6nmp6oqAKcdOu2S1OfbvBSRUF3d0oEyjdzYh4MKKZnItMrPVtrA7iHFdzxtcOkjOf32Dap28yrjVflfPBiLC7gkDTMi5a7L712YdKRQ1rFPSoj26a4/r45PNLLND1vuXZHgE+Lt3k61VDw3CzJJwGn3YgNn5/eEO8bh6jz1lcj3C9iyua+c7v/ldsMdTxxo5C+1+5QakMCZ6EoL8h2z1oGFdFK+Wq/Nr5HIEYA5vMerZYjGyRHXPnAGIDbzQy5QVXJhM6WNlL7ENFygjmYBjZ4EhFceCURDs1ySPQpcfOEmgddtQo6GCmL3ETUIC/tNkKxge+6zIV9Kx77yaTNHf83siAwxxBGl7OtDLFn8f+XOEomJLxc3NZhBRgV6eYRiEBKujouJnS5HgBU4GWSHdTUUfJnE0nnKQATb//7nvW7Zzb1StX7JU7r9g2imQ+T/h6OBQLOnLrpRlFiEjJ9nYv2bWL16xRadtsZNbrjm02VorQaDAk5L3/+KE9/PB9Ozt8avnl3KqICmVevN84/rvSzzWlcw5wYxkw3JU13qWcCjd7HfvqjS0V9I1terTrXpA1LM1aphO6luUzOKTNFlPsXyeWo8MamrD0sMB1nnlsZHS1yo8WqxvmM1Xsx7l3kmb/9PiETOdmq025G1inKOiY0HHtALuTCOfOgSRYFfIkkMHDeokdFddJqZaUkJ1D73p4gjg35WQrCY7ISCro0pwHMSg4AclD5qcdHnoxtLFuUEEfD8ZEi3r9Los5ks6AgsAcB/r8MhAWRMnOljaczQS1D+FrgNtZ8DqkZ/BeOEXU7HDAhgeMdRRz7NkRFQs2MoiOO1vbtruzwx36yemRDSZdFm00qFtbm/b666/b66+/asVy0V66fYMRsSiYYyBw06ENJ2gc+rwXpiieLifl55tYGINUqRhZ/BknIVoKK2JSE5ZsWqaLERtxvA80CeIsqEngdUdyHZMYy3Qzo+c411aKoYSMjgXdCWEvFHRwNmDa4/hglOSY0nmP+fOaeN94QY9QGElF0x184hgZO3Tokb2YJxO6D8UJVOqF7sVirsqG1RObRw4F4aqXTmwRjZzae8a+GwOEoqsF38WkHhB8hGb5oZ/UcEGAUYDDg18FzJE6xpBGQ5pKqVgYfRXFxpXSYJyNa8VTVdP5RoLAU0Qk/Xt0dyNbPDoBkQDFKdDPJuSOFS5Xt2Gwwiqg+4oyOf+sPH+cg5Jjpppi102LUp5WFHStyERkTXbfyffSZyLWeagnPAgr7Ync5Ed1LW0YY83gX0fjIb0WSvXY0MhgTG2Zf/ZrnvT8FBL6g39t8nO1Q491gD72jGX+/u/8dR7l6YWND1OsQGTtag2J1KkK49rAoo6CDrN8kKbwIE0mXtAh0cqCsAWGsXYh8kJW9x2TEIpbZiHXOYWzuM/2mk0hMrJ5CPKpElJAz27m4cpnm505DPjd1Y4+6UANSOgTzJfo7F0GooKO21E7Em2x4cKmDo877jBycU2zdxy8+CLlgHgypFMbiSXYiUVz4iQ/FXRno+MiLiF8AtNdu0VkDkNyNBlO7KN7H9q99+/ZfDy1l166Y6+89IpdunSZe2TshcWIB7s7R601oi/hK47D02Y565+N7OSoZ90ODCBwzQpWrZS5Fjg7ObCP779r50dPrZQzq4AkCo91sjC1nWPf7w9npNLh4MUNDcOTwXBgg/7ATk5POK0XajUrIhxlY8ParU2mfml6gjRKE21mubDRaGhsY+DJDhLTYsbUIu5hEy/vcG/TOoMyQuxA8/B9R5Z6jU2lkCLBZJB7jXpIYTvnamFrCwUdUkp5xeN7wAo2vNyDnZ4rwo+9yII+QyEqwBIW97e6aR5u7ukezQMds2BoEv/4JEl3vZj8PQAmLC/xvWgWlEwvKuhKfsJhhfQzeBAsbH//qd19912uM8Dwbm9tW3OjZQNA69OJDcdTG05nNhjh38FPQR9SYDIbDgOYy2ANcHR8TGY+nOMa0KVPFX2J17TRaNjFvT1rNZvMQj/rndoQiJrN2DxcunTJvvXL37IrVy4Tzm5vbVihmCMPZk6eytjGM3jXg/A4sAncw7ADp3c9ijQVXnzWlAVQlM7cAzt4lzlszSHCFmwU+L1h7jMbE3kRjKi7slQEbwCWvnUrFSENjfMCkzVWg2jgwex2hzRopcHhoVJlxntEc2bqpRGHnxpXZ94nvCEcxGGKhaMgGOXR+CrPXEiMk+qiKLFGfzqIRUYtyYHt7yzIkvjAYkcdyXNU7yQkPy9wQQaLZK81CZsaCmVopzponDv63unAEvs83ZC614XMqqCnCCpDr9bTJt1ASei9VgNyXHQ0gStFXbWAo/n93dI1nTzjYdBZHxwHJOap0QNyqevFuoGEOaCcIP2FRSwJk/5ePM5Zu2k+Fc461/VRHvv6Dj+g93itnmYX8kZvvmIXz9fkMtWQlPET8HUK3CB1rYIv8Wm+gD5n1aBY9TjikwFy64Y1QZxLCrquOzlWyT2z1kW4GiF2+YFCZL7z/f9yxWmDOmTvjVyyxQsHTNt1z3hQwSrGpI5JCLZzKOg8mAAjziTPogc0J3O4Sa0sm9fNpvATEDWc8QsN3gwaaxgbODThpx/T2UA84z/ugQ2dNAwXEPdHy0hPZEMx5/5MFz2sIVEQKH/BQ4sbkKxSQWxgozPJy00GmFDMBxWpO8h4xt5LsgR+bey2mG4Uu30cJEqeCuvLNGxCu7jA8wnnL2GD6DcuHIYAya8mVizlrZDJ27g7tKePHtvTR0/JIkfxajRbtrt3we688pptb+3a0VFHEZEGl7q8bbc2rNfp2eOHB9bpDGwx0xoEGm2YxNy4jsk9b8eHj+2DD35q3dN9K+bhICbEpMScYWmpYyrXhs5LvLN6wx0ORR1Ten/Yt8lyZfla02qttrWbbWrGMVGVAHdjAkMCGQhf2JVjL80dsksbCUtjhw8zEkDW+JzF/sfhPMHENocHfJXMd7BZJeV1uRkOotnMBmdnlLGBtLkBYl4JkxwKNsguS071fPTd156TH4iSlLFlbYHOGwWeki95HOARkuohldiIHAgIECY3KMbYHy85oatRgI+x/N4pk9OSTqscBDz44YLVijTU/CE2Hc9Jbnv7rbfs7nvvEsLdvbDH3Xi+mLfj41ObLOY2GE9YzEf0/teOEkf2eDS2wWjIzw9GM1AX4BrBlW9jo83XjKYDr3mj1bCLuzt24+p1atQHk74NFiMbzobcn3/mtVft29/+ZfIRYObDjRBWWJyllYcNZQVWKKPxUN7+q2nq98CGVXwSkFAZ2YlJimRm2Aqv7Rrd0nmyGJKVDWgbkLssQlHUsWZb8X3g2teqDSvD8ZA52LFywzMGfo43/YmHuRzJGC2K6+UFPZEXralpFLYihC52/JoaBXErXEUoA/8OdWup1IzTKGBT1gcdvmwgPqWtT3TWXkg1QDg2Ty4C77pkHxswbIr24DU52hhBIM5XUHELCRvIkThrxP0IkpZ4e8HIDog81Vun0i6H3J0dj0KF4q20wiii+kTAf0mzyJ3JngRtqXBje6UeIKbldUh8RQSVq1QgpxymNAHLjGyuTwlyX6BkzH7VxljUCC/OiUdKQO5qBqPwypbXi6nXRHEbVD9iB65dehT8tJFbXxmsN+f4HtKBuxTVOVgcjcKIjDsIX8nwZ69B6lR/yVo22Zt7QQ+0APVvvQHVe1JT9a+jDxnL/O+/99dXcP/CDccdoOcyoyiqMxH+z/MHUYUo6oi7zIGYAoi5xAePZDR0UzwInZ2ICTm3skJRDx4geXTPgP/wOwItljOEtEM3DfKLM75x0PLnYW8ie1bKiXNZxZYW3UXJb2IaPzAMRXCmmJ66sVlcuINL7f1UnOWMhk9HO0BcdB0WcICDPBsabrCgCRW6+xsultKNJMmDt7VyftWh0iAugVbCaco9vLE3JFSkiQbXbm5jyxd4BFoe0rP5ykb9EfXbgLbP+30iElvbF6zZ2rKP7j+25Txro97ccouMXd3ctrPjczs+7ttiVbJG/YJd3L1m167etK1W09qNmtXLWescP7aPH75ng8GxZbEmyAEuzlhpiQlfnw912bTylPUjb2SXTYB0iMIxZLLYwDrnHev0+2Y4bBHlWYNMDoEfFdc7l7iHh5UsrR2dyBeuT7ofBcOjiNGWFfcUEpK40ljyuiOsRb7psIqVKoC6fRijLFfWP+vYZDjizwDhCxnfuI95YGaMASR6IPNklBKuZTY0kBKwTjIq6EB9cF+5Xp0gGHOlHfPyJg7e71HQuQMMGRMag4hCdNY23iK+LybmgGPHgyHvFcrKZnNea9i1/uBP/9Se7j+1azeu2dXr18iXGIxHdnraIat9PEaSWt8ms2Vi1oK999l5l/c6OAthvYprBW/+rc021QG721t23jnl53P5wp599ctfto8f3LfTbsd62YnNMwvb3du1L3/5S/aFL36B+3Nmx0/HfK6BrqE8avcP+dqQhD1M6EtKixSuwUN0iWepwNUTp1hmAzgC5JMg1xksODObLob0jkADge8fVqPhBgekBecDJ/SSZJhA5zBQEBXwPaImJJg0YfXmJiTYgdMmV0WK9wFZ7+JKAO5U8iEQAXdk43Og9Rn+jDpzt1Tmc41drQg30gOjAaS8K8h0bj+NguGTPgusO6EFBI0mWkMwGt11UtT6v4dELCazFL5OSHn4PoEQ8JXpnhWpS42kOsu1gCn/M/JjEp39GszvZmLRVC9EPlIAACAASURBVAhy9qLu/gK43qp9AaP7bpmoqTe4KFdUcehcT9QFK6XK4b4tOOeIAwWJhj5UOpqrgdL5LHh/IG+j8fF7CQ0WxzIv7mK6q4FURRe6zKEladQclZAg1AdZFPOUBCmZpCRlgewJkfFGwdc48AF5cQfu8/Q6UYH3WxThdMqWygrOmXqNqEsJQTxh6fvbCBKHExxFMBeqHE0fX993vvc3VjRjYdSfE7nwELvsizC4vzgUdN7knKZznGDzWRR0XRyZTehGV7ALXuzSCzp2ZCO+ARziYJdPJyjoyuQNAX4UO+q0+eDLgAWdIFmvSAHD4c8mA7GGYrmHbIUQfbgSsaBXnNka2k7XpUMvi64zjEJ4YwnOw75qPs/YYi7dtyJItRvn3s4fFrzf8Wzg1oRaKcQuLtAOfB78bPiQ6cIGXAdCxLIg4538qmDlLDgJRU4yMnKZWm84IFownSJ5rG6do76N+nPrn4ytVqjY7PjM7t29Z90h7CmLVqtu25UrdxiScuXiRRucn1q9krdyAU5vpzYan1q+sDKoiZaziVWsxN1qkJAU3hFezoJ1USy1x4VT3JREO+ilj87ObEJkQxMT7otKqWqNap3RpojorNdq/P4gZfH7gPhEO0XcxFqZ0GedSWhFW4Fk5AYX2AvTRMWNK3AvYzcPuH82RlAMZHADGw1HHAWa9bo1G3XFl7qBA7toqiOA7Pg/LAieWoeCDri9ILIlpnT8XGFKmqKj0+f+HH7tcGsDqoXrRtKLVCH4ngpPlhsdWiMw8yHfw3vHcwS1AI9BeLKPxzbujeydd96xu+/+jIX6pdu3aKyD5phe+WdntshkbDye0E4XVpFoHPDs4Xp0zrtkteP/VyvyssfPgm/71uaGdU47dvPGNbv/wftWr1Xs9ksv2Ze/9IYdHOzb+x/ds2FhbrV23a7duEHHuOs3blitXiFczX22R4cyHdDlkijoaCamMDCBogWHosdmgqMiVQmeJTT8OnBwRag5d5MekAOXNrUJVTEoxO4/TrOoYKpjTVNiU41iDmIkFDbKc0DzjfNAJEQWdPfD5+oNzzVz61GwNdKxaODMdPIjoPp5Bjr2mfa3iRqmQF4D/kxOcGoQeQ5GNGqw8QE7uzUnGh8aPQmK8IKOwqdCxGff/TT4iaBwstK/WMTTIz+kYCmyEdOaJjoZzkj2F/dpWtBlQBIT4YsFPRCHgOR1xGs6lXumN0WOKJAjwgwJn1x5vYV8Je2Ga9wVNapSr7hlrUsDvg6JGv68iIAYJ9WFPzqhekc7UCu4FuA1dmh7jURG77N0WBdNy1cpAi58YPPPaX1yZ2NH5zehpwGbazjzoctNY9KivoZjstFN18gBvesaRSGOVU96LZMC7GtHoifu0y8nPCFAeh3RMKXXxg8Q3p/cqIQDI3fo3/ubq9idkJQWrDuPCEyIai7XEvNSmkF8s0Kmoj0KO4iQZsXOCtPyxArQYtHXXAUdO2ccGCzoc6RAwahGBiIsdrTnhGUgTDhETIiCTmIMQybUaePhkaGC/Iy12/YQBY8BFUlD3YwgWxQfmTiIIIMJFd8TRVu6eMTJLhdyaooJXrCToOIwK5jMIeEBw1ZklChS7lOQ3CRsOObpHo8XCtNp1fgZ5ZeyesVKQUw1hWegmcFEiXVzvbxhy2HO5sOVzfoLK8xz9tGbb9uf/+CHdnDct/4UhaVh1299xi5evE62fO/81Eajrm1tlG2zXbLptGOF/MqqtYLNYcnKyFcVVBZOv5bqcNW8kazGnSQmwRkjU+EX/vz41HqTuY3GaD6A6Eh3jKhUELVA9tuFL3sVUqmGAllwNxLJwX0EPgCmWPjPl1jQMUXLhhIHCMxK9ERLliJDFBC9QPZDYUexHPZ7LBbNZsNaDTG6SVhmMASaLG8YUAiKgNXBwZD+ZInmwZPYOMGjWQVKFVQq79BZBHz3zQmdOzcUHBUUQDP4/CSRgy2vHmAYz6QF3WxF570MPdzRGHVPuvZHf/xHJKjduHnTrt+8brliwfqDLgs6bF2nCzjvjUmGW+AbI3QGSM50aiedMzvvdm06mdhme9Mu7OzxNcF7YHdny44PDu32Szfsrbd+wmfvtddfta9+5Ut2eHxoP7n7U5sWl3bp5lW788orduXKJV63fFESO5JM3bmRBX3hXg+Y0unt7TajHG3EvMV6C593pJChQcVFhwOh5CJYpcm6FfLS6XyYeJEr6VDPc+jJZbaieF9KAxnMAYRQEzrunfC6DlROFtT4nBzNoWwIMCiec0GtXOcxW0EFnasCsvPRKGANJUSvBNlRJLXpsXQlhJtS8axSFWEhRzPoeekoQixOXtAJJsSO142tNO+nKXxCrmRLGtIq2mC7vC3Z4zjnReelY9BJ1OaakiiZoNcEqa7g0WTrU/+avC1S2mS/rZ147ICjQQiiILM8/Jem3VhjCrEMOSih96QB0DSMn42CHr9Ua4QGQL4kLor+r1bx67t+R0jCSjnZoTs5zBvJSEeMAh3coPgcee3AP1gr6NESxF5aBXodQVA9YQPnroKxU0+Jj35P+H49GrEXfmePqwk9+Wxwr3lc9/rfDaZCoEs84LwGJ40SXuff/97fkmCLBVk+7ML0BYkqtzSE8c4XdUYgPoScVeQC5dC1pljd+XgoJxNEaOL7QeMLKFzWrLQoxKTj5C3ZO/pN5zGhhIQSBqLsBcV0DbtFQYEs5DxsnRHPrlc3qtCEtJjjwsI1jhMbSVYyRsCf07jC03NQzOHkFszlgJ2SsBlGtS5Y4MSw1d5OtoAhj8CA54eXB0rItU83KxCTfB2w1xSRLlYpVQh1AyYUITHPYjgeTSwzz1mjtGE2zFnV6pYdZ+3B2/fs4U/fsaePnthhZ2DjRc76s6y9+rmv2Ld+5Vet2qjbO++8bR/cu2vNesFu3bhgyxlsU0fWbED/Pod6np8BzEbYhUdzRjwN/y8nBrJ/tuPpzE7POtRLH510bDhb2XlvwMQ1NF/sLHNZK5dKVq7VbG9nxxr1uu1sbtn2Ztua1RqnKp1BK+aBY91SrdQIeVM2FKxhl3uwM+dEtFbQ+5BRQYs9tH6/y/+/0WqyoMfAglUGXe6JAKBBAKQurgSczWCKgYJO+RoaCW8mcAE/7S3OO9rZ+2LAi+yYsEwjN4CIltYpsXvDSiscNyFBxL2Ea9w979rjh4/tT/7oj61UKdoXv/hFa29vEs4+6ZxwCkazgd+RXgeCHI1pViubTGY2RP756YkNAOMvFra3vWOXdi7Qt72FXPqLe/S/v3bjqt2//6GdnB3aq5/9jL3xpTfswaMH9sHHH1quWbZbr96xlz/zirU3WskuGFDnCiRGNscq7iL0IXULvg9ORMW9HwWd+3M9pxCk4mAqMbzE87X9ZEZgDA96wvjg20QTroIu7oKAchUSadpFeMSUDoMrNV7MaKB8VZwC7UbVNKEohNSJhzOaLv/OzLtfgUCHISN2zco318pAzX+JxiVuPuP71ZAzhTQMhVvT3kooqCqg6gJPa997sviAV6AZkv/bz8kwHOHhzFxsJTaGxbWscwWzJr+7z33cXNibR9FLbXT1OijnEisg0dATOcmWkmEs+ARM+AreAVdXIP3GTjnVmKNkoLFKC3pA/E4EjUbHuVCSRa9Jt1YZK6wUtMXXxrNT5xCDlJIVSVjy6nMUgiCPfflCuAwscXjU+kTIkN7/CwWdvaWvXlDMcd2c35EWZH1aiSMpzyRdS3+1OiPWHPAS6N+HTd7uUdDdj4DIUXQpfGkigOr7pmsJDqDu6558wK5pCG4Pv38gH/GqvvO7vyl7MNqZqjPmlOkFXV7sHkgBBpC/SBXMHMNJAk4Jer86DhV0uILh+2FCV5IZmOFpEV4xE1TdDyecYJdzxw0GYew7ZCqDLj1hIwO0m4NkJHgwJC+ygNSNIy9k7YjDvUqHgw4IQPjx/xVZKOMZFXSHnxMnrCB+pEz92Vxsbe3t5X0fBR2fqSROQCdA+PGDwwsVfFbhPIgdXiGrCR0Tjv4e9stZKxfKNuoNrF5oWjVTt8nh2DZyG1a1mv2Lf/R/2+GHD5hn3umPbWpFe9oZ2Ge//HX7T//m37bhdG7//A//hb355g+tXi/Y5z97x3Kroc2mPWvV8D6XikrNQf6mB0kEJhXb2I9NGcqirO/+cGynnY4dHR9Ztze0XLFqZ90BHc3Gc0yTS5uo3WShBOxeKZes3WjZzmbbtjfa1qrVrAzpIdK+ag7NNxpWrpR9Dx15Alh7yHISUA4mOzicTQBVD4YMLRmOR7SWxeuFgxyY3HTWA2GvgPAMrAOUtgZDHzZSEQ8LwhMKPAo6IXkUeU0HnIjcllKEItmJkqSChxSHEyaQSBSkmZAXDfIjdP/F4Q8UBPcDXj8+2elYrntv/+Rte/fuXbtx6yYlY8gggPQMEjRMJVgTgLtw3uvbAE3TfMXmajScWH88tAP8PfgtrLK22WrZdrNt5Vye/Ikrly7a8eFzu3T5gp0PunZw/Mxuv3bbrr10037ysx/baf/Mtq5dtKsv3bBbt25Swz4FRA1vgIIMc1C4GV/rBV0ab6x3lJwlLbqMGtTjCDIkyRQIBddYgtxTyForKLKynZQmhrZ2mjpvfBxOkqw0+bOY8zkFmUqHLg4r7EjjemkgiZhhpw8llq2CwGUaArUAmqRAXGQ4FQUd30Png+9ivWGIFRobHViSOuQPGVZEN9OdkJOWDmqyvV0vrf27SHGa4DUJx7m1ng0gUp6eRRVpX2n671oYqwCnRTzkZ14rEtJYWtAj7hScBDHdvZFyNZKm05SAFStgwdKRxy7/BTUMGghVPWMvDQQO56iH6TiZU39fX4NQqIDJOd07AS+QUTybKsgptK/1ildBN3qKCVkqCtUmSnyjcXLOgoqp8FreYZyyhQLH55y+H1nbBvrMehAysqSu66x7cZoPmDwt6OsTfLIOp9w5VDB6XSnPwJERefcGC3Dtc3YIHs9BpE3hfvrffufvYKDiRQC7GBAAJmoSCKDpRsIOizwunpiIugExTBVtOQc0HnvhFJbgDcILrG47MT1gUY9/0GHFh6kdeVLA+fDKEYrdk7vERUGPtmY0wQ5OVqgkwIR9nud5C5rTjlgifzUKIL/hz/XAyvQCPutBnsOOMhj2ajaC9LEuvwNhT+la4U6lqU2aUrxwHnhrBR2HiYjQ0D+vrFCmZo4dMJKw1HgIpkMvPhvPrbDMWj1Xs8Hzvj27+9Q2sxv2xp037K0/+YG9/+dvWqVYIPQ9L1TsWadvn/vaL9qv/cf/if3s3n37l3/yR/bRxx/Z3t6GvfG5V6wIEtSka80yflbY0QIqd5jbnxMuIzLGfTFMUDAlMkGtN2B4CCZGkAYbrS07O+/b4WnHOoOujWYzw9ZylpjxoD6iMSlYs1zi5NiC5K6EEJk8Xd5qlao1Wy06wKGow94V7OZiMW/T8diXaNhf47VMbToa22Q0YmEbTkbWG/TZHOzs7NhmsyEuB7LAUaj9PmJBd0IP5g1eUxQGQLbcf2N6RxHAf6sw4WHnvZ3kXEduc6hCaHeh6+XdtIhpConGn6MJwvOChg3XFDt43FeDXs+ODg7tRz/8EaH3L3zxDdvd3bX+aEDkCvG0YN6jxHV7fet0e9yVz2YLhuT0cR1GA+v0+lYsFa2czVslX7R6vgTHBWvXa3Zpd5dSs4uX9my2mlp/PrSXXrtjuUre3nr3p5YpZe3KKy/Z9oVt/mx4wDMmE02UI03g10RBT5nQgKsFXfP/kyjikxutjKFXVlOEhgqfNRAo7GCjxIWxiKzH1CiLXCTWuaZUFF8ZO9EUyqd0Nf4g1rqpUzjQsQnQdYsJLVIKg2nMa+UHOOHOJE8c0ij5R/Dn+HMItj57Bh+jVNBAyhLkDsSC9wn+nLtjoTO0bPXUN7nG+c4ZZLKFoG4WCp/W9Fsa3BGaZb7XdCHrXAHZBetIT5ugF4pqOtb52k8E4GRSDTc/FnRZPMsG2xsq34Ezd/6F7+WvO1jr9FT3v7BmCBYoLZ6FaJjSohY8JKReqo6yaQ6+Bff1HvoCkmow9KOBi4YAZy1TA7248X7QARYTrhrpmMjX9tiOApLH5OhfNA5x/uK/gxCeoDLBkU0KeiBxqVwtbcDS17W+nw8Gu16ndvhCiYNnkL7e0OkHYqh66usG3DGJnNCRlL/3D35zRcISpmlOu1MWdJGGpGHFZI1DDalXLLr0FkeBL9lqjoNqXeKUTvGcMvMykxfFSF1gpJqxq3QDknhk5HUNgxjtY/Hgs3vixA5TGemMo4ua0KhkbtMJWPNpQY84QLK3OYEWxVR3RreciwApg3QlUhfgfPx9apwXqWZYN5vkKfpA9X742th9A1oPa0IdRvFeSfZhEpwflNAE80FH9GaGDPdoNCDxIQpRKAreBIFqadbIVWx8PLAPfnjXPn7zI9vKbNi/9+/8NVueD+yP/+k/sflkZJlK1Ralij0969urX/l5e+3rv2j/8k9/YHc/um+Txcxu3rxid25etdX03ObjjtULKNjI1VbYC5sJfDY+lzNxHexqmJgssDqZc3I8P+/TlQyXBGTGzc09ErM+ebZvT46eWw/WrQiPQdSnw8vcrcNG3TRJlrHjhcwK/xSrLOLQkdfrVavV6tZsIka1bbU6AoAUowNPe2jAMZ2TEIdrvVqyoIMshubgwoU922q1ZN26XHC/iq/Hoc5JJwM5YqAu2M+jeGuXTlIgfN55EKuHx8RHHXkczGsTC9cCkB36vREFHfcdkQ7XZlNXDfmer6WwO6cP/cmpPXn82H761tvcW3/l577KZvTo5IQrCHzW+FyAQpx1u3Z6dk6FAYKQsGqAdLA76BsodvV6jQU9O1taCbyW5cqalbJtt1pWrZXtwuU9OxudWXmjanc+/6odnh/a46Nn1txu2cVbV61UL5PvUCrDGGhpE3dd47PqOQdkFidaWykh4A2CiT5B1cjxck9+36mroGvNhQYdDZZ+0bRZh1gSYOjPFdEpMdKD38OW1zPO1fir2OP1ajcu1jhf2VpzhabohZoUO1lOyQvLwSaaKzs8z1oNxA6d+9yYsQNaXXMS1MoA7asfsjyPJXUh4ZbJfgUpANyrHKQ4TXquAXcod72Ax7THzyYkTwnJSqzxMOcKzhOZ4L4GeqECe/HzjJhPFXSsG5EDoL231hxO8nKb7rC+1WvR7jgKD1GDuSbLZMfr69pIeVNBD3186sQYu/VgoydcpkBqI4TLndYw3vBzgVeIIxZsUHD9Uxw80YdznqJTooxjIlQpqcPRSOUjvEUoSCDF0Xzguui+F+qRTtfuUhd3syNyCTodMd2OVqv5DMQj1gDyu6CBm68IUtKePtPo5YL0uL4e12MUWIOWSZn/5bt/e8V9GeEjMU0xmROCZ3KaSAN4Y5iY1B27NSzcoGgBK39hf5kJnELojo3Bi3AOjRPCEIAPE5AB3RPMCEH3yR0S2Lx6+MPHnS5xHqWID5jpQtCtEvqWgxelBjTe1/4NkwEKug52/ZlgNBR0aOpFvJFphd4Lvw/19UAT3Nif8Xlh1ODaeMDzdP3xXFaHUAI6lL90aGyVGa/dqqYBsJEVOuE/G+/bXwOnzFXGWsW6HX741P7w//xnNnk2sI1lzf7yN/5du7V70f70D/+ZjUZ9q21t2tAy9vSsa1s3blvpwkV789592z/v2oVrV+2ll65bqWDWO35iq9GZ1Qp4vRM6giHFTWxhHDyaNkBiwmsE3A6ewGg0td5gaP0e/PqXLDb1Wss26m076pzZx588tgfPHltnBJdA6LtzNl0uGbSCSYu7eRjNTKVNx6esw117bSAvuL+Q8Q2Xs1arabUqiHxt7oTLuPdg1DKBgdHEZpOxIyMil9WrVbt67bJtwioVxjWrpRVLBRZ0Flm3ngwVGroYvD/moTnLXvkFHtoRbHW17bz/obvlY+8QG/4cRS3Zz1LjroKOBhRfw9Q8GMHw4BEpDigDZImPPn5oDx58bC+//LJdu3GdTPXO+bkkjWDEL+acyoFAoKADesfuHP8N7Tqmp1ITGv2SZWcLs/HMysusFVcrqxeK1gZJcKNh2xe37Kh3au3LW3bjtTv2+OiJ9ZcTu3TjstXbDTg483vgs8cvNJ9sRHgW6GCMgh6wLyU3QHDgb8+/Iw0v9foo5u5twVhVkNpQzPEMJgYbsWf2U4NzQIrq6TOO0c+lQ0SwJCcTUTZ2tXgBvpv1tTUhb9xdJchh49CLAzW04kvLYdjAuQHWPQioLq8SKS4tBOHJpgMVCI3kufisZOHp05/fA9HQBbRNRjI3cg6h0pOCP4Hoo5rGQDhTVzA2LAQoUsg5mRZxgBNNStMsfRzVa3fMnJA6UQGtIni/+3pxtZSxVHCmwp5bxDiFk8T34mtM2OIyh1668immZH2fKES6PuBIBJkwEI6A4bndYrHzHX/i9xHEWCGWIc+Ss1vCcHEHQpcNasrznbqfY0zokwe91hLeTkalpDmOxu44lzWhawrGykAQ/7qsD3/bG8iITvXGPgbNUEPEqiAahBhcyTXDM4TAJ29Q1LCsh8qsGRw5cqK/m642eAOQ65ZM6CDFCXJn7Cn3wWPXc8oQBKET0gLrsOKL4Rfl6O2Ogp449/g+Jd31iKQSkq6Ao/UGYbHpoQpMp5LMglpv7gbgjObwiU9RhNAZdOG7JPhBQzTuexb5jisUg7t2J4FgOqc0ytn0+vlwnit7MRfRRiSU6KLBQBfhDRa0QCyyObDOOZ+41h16ZsGLsYDWvRKmBa6NZ04xEAR3wcqs6CqHtDoCklkgBSCqYfIAGa5uzXrTqoBRMyV79t5D+/7f/a7VBnmrTfP2heuv27/1hS/YB+++ac8PnpiVijZYLuwc7mob29bNFe0UrnLNlr38+c8Tdj0+fGr7D98zG55ZLY8I0xlzYiDbQl424R33Lo98dBQQFBoUdPiH41rDtQ6TNIhswNZPT8/tk/19e/T8mR10z22EzwvXKJdlxrk/juqmobtCV4rDGOsKICK6enLTAus9n7NSCVbD8KmvMkIWhLc6ksK4k5u7dGxBK1ZEqm6123b79i3bqNc5yYMPxwbU87ajCCt+Rk2idmh+wJHd7odKkFG8wCsjW9OXkMYIlAFxTMz20OlGQcfX8CBaLm0M2RomfawhZnMbDgZ2eHBgjx8/tsPDE/vqV7+q702y25SZ8zDEgetbt9clmx3BLd1ej2uP7qDH4llr1q1YlaxvMZrYajS1yiprlUzOasWSbTTrtrXdtlKjbMPV1Lav79nmlT07GnRsWc7ZxWsXjSRjyBjps6B5VDIyNbJxQInN6wYaPvKGZEf/zwlooUoJJIRNc4HkMqIgTDlMi5fzzNYsLH2lpavjUKx78PP6pGYoXEvRmMT3935l8f2pXqCbnpNiA65d20FjJM8KXlOsLa6RO5vJQQ4fhu+jwd7lpfdzi8+J3PMosSKCJ8UE7gESLHlmCf0j6oezzIm26Iag0ebQkvAEUkMSFTGhlUIH/X7i0OMkUbSjHMb02lxomUDQ/Bx4rYJVrvue8jznEC0ZchLnuXgNQj5whrqbIwu+Iw7+u+hmuL9j9+sfPj+k2Ed78Umg+JSlHlM7Tk8VeeddhRMeCjv+3TlQAUlr5etIDJRAhDAc6aF/xot7awxNWkXEnl+vU4wWlcbIuI/PPOUOSB2RTuhBHldjFL/0dSkjX4IvNQVs7tfu2SjoqqNotJwjFK9vzWlQ95tjH2vrkHi/QkHcitbrT+Z//e2/5e2LHtYo6LJSxOQ8JfxFuMwLYoRp4GOB5AzUAx2Yqcg9OhIcDCK5CB1AMYxmk1p1OMtxzxxEDu2bMDmFfEwEJQWzkN3quwaSn0j9j4ctJ6h6hhvTjfGdcKcDNyZ0v3mYh4sdO27wcKtTZy6ZBYwRQLbz/bwhuxsFnX9Dkh4YTfDZC9va2AdpwpD8xhn4/DzTgwFc4NyqaMVsxfJZ5FQXbLUoWqncoDd6q7FhDZhqWN56j4/sn/z2P7LO/We2Ohnb5fq2ffsXfsF6/SP7f//V/2P98chGq6WNsLttbdjxImuresu+9Wu/bptXrlq5Wrb9Zw/t8b23bdx5ZmWbWDmvzGF8hsyzDptiNlq60bo9sMnR1GAqr1m7vcOAFK49lma9k3Mb9AbUpO+fnNizk2M76Z2T/b7KZ2hJSnUC9pKUfi0Y2xrGMKtcjkoG+QhIJoVbmPcJJsDFzMrFgtWq0LRXrVouW6mI6wWkhuOkTYcD29vdtZfv3LZ2q8nXjmOSvACvxUlBX7NWZEHAgeGF2/9qWrD5A0gW0W404FqgqoH2ELbXZMWHlCx6hyVxn8INDn7iLteawJd/MLDO8QnDWIB6fO7zn2NimjwUFEiEpLjnhwe2/+w5IXAw4lHIgU6AoFhCOtrWpo1mY1oHZydzm/UnBlplvVC2Zq1GgmCz3bQ5cpzrRbt057oVNmrWW4ys1K5boVawbHFpmbygSU0NMk6imx2QKa+WLCJJWI0Otkj6SqU7DIRwaNIPORhWUXYG7TgKeniR6zOTNa5Dy94IJxOITyJiPwdpVhdBh7S05mruHdKMyTSISsm1iP2pVoBgB6upFMkxLeg8RuUuyeHXD3FnkAe6yJ0zkLf5WGWBCNCKqxZkBTC2Geseb2R4prGge4Y4hhXPp8B6UX2iM6kDZVjDPYUMxbnlODr5Bxou+P65y4/hzMsN/yAin4WkhDQMqKDO7oDRvaB74mBM0Xp2YkccA51WJzAQ+jf90hAXTZmPxXx9aVMotrZMYqKgY+Jkw+dQOxoiOZWG1W48W1ryI7c97E95CrPhEX+Jk7k6nTXCoF6tq778mVYxjoK+/n40rcc9ncqhVWzXwP61Aq8CorNDz1SKHsUhotWvCvr/z9Z7R1t+Xtdh+/b67ruvzJteMMCggyAIgp0ESYlyVFhEUcVVsi2JMtey/YciR45XpGTlj6zEyylK8UqUhI5t2ZYlNjYiGwAAIABJREFUUQYLCEqsIEiBqENgAAwG0/u8/m7vN2vvc87vvqE0XMOHAd7cd+/3+77vnLPP3vsksLre64xIa4iKo78Jyh2e//7BfP8nycXv/4HJ1uyQGGt1RI9mjiN08hqzlMT8gxrecE0jwUwbwrIpY3Um16IqLkJ3Vp37xBq6eEVyQ9vGMVmmEdA9XaLDujIV/jaoynoo/DmWOATrk17zCdzDa5ybQwfFdMxMwOOyjUQk2KB8fRqnREC3/26sUsGGDOgkYo36cvui9aV9FqOCG6vWoENVgkkfJViPlmxYUI+hCQGxUFxAmVgB+VRFX4dDXngVVKvLqFUWZYpTQBbzdGMbp/HS17+L1777Avo3tpDrjvHXPvoRFMspPPGVL8jVa5LLoDkeojGZYn2UxsEHHsIn/sYvA5WqmLjra9dx/fwpbF8/h8ywgUqOFyU/qLsCqtg00iP7imw5NNucc88xh3ksLC5j7/5DmJtfUIDvtjpob2yj2+mI/b7daePWxiaurN7Exk4Lg8kIc3M1g7y5PiKFjRTQDW80uJF9bRt7ywTDxtgaxCXzTl2UvBzZvslnMigUCcEXJXkrqs85sYE2d5+QbG3qkLug/tDFxmUZYy39kiOhzHqD/it6hR5AuIdZbbEtIAyLF7m082TFG5GSVVICl2oP2Z/5i5+XZ4AXCKVSDObkJTSoFFhb02sdO34c/a6pCNjXZzDt9oe4fOUyrly5Lg4DK/O+kCjzuafHOuedt7oNVMpl0HFm0hliLl/E4lwdC7V5mft0Rz2k8hnUD67g8H3HMS5yj3RRWmSgp2Ng3whokdTodjH0aQZRuveC96xDisPBLBqg4dV70jPTZWdnNAJYoF9JQHeORlSgdkHqryTnOeQ5EdB3r2sE9GgJzCBNe404ixEIzfrXgrVBtpYASM3h1tL6zA6D25CQ1O0B3ZMIqXVU1fs0N76QZ8NWnfPuMRIghwPpUtc9xjNvFTLZKnJR43n7kYho6LD9Wxuf6aOdPbDs3q+zRDOq4lmlHgHBjFzcz0Ofz1VFgs9tSFSgjmq9Krnm+bekPpLhKNoMobUKXcY7ken+SBUcki4r6GxfWbMjPOONTGwtjHB788TBW2QiF+qx+blysmI4uU3pkBhoWARZQezxM7xQTHzqZ+tk8dORmF0V9q7lT9QWtr9ib86IguTQJL+SdQh7YNYCobCKpClaH27tE20jf5FAuuyMzeTkwUGzcxLJrCGaQY/Uf/t//v3nghqYyMnorsSAHi+qy8rJPqyMWK0LntNlal+NPRkncmbFx0vKIAIz4jfzmlgY2h7y51gPPaAKbrgI6Hxdthms3xTkO+ecTgnPhtXqbo/gmSuSZs6G09sul6h4QNwwBosRErT+ugKKy3DE+h2zp0gkgbpVbiDvozOwe69VD44H1S/0gGHUI1FmamxU67WbbYkO97So39NhAZiUUSoso1xe0tCaXmeIUraIcjqDpUIJ6+cu4c0fvAxstbF1+Qbedv89OHHvnfjGt76m16X391prG+dvraGdK+NDH/9Z3PvO92FnPEGPVp6dHWzdOIu1y2cwbq+ilBmjRLaavAFMrWUQU2iOzTSGVUalOo/FpT1Y3LMPpfKctPEtBm06lTU5VnMoxnez08M1wsk3bmGn1TDNt9o1Jh/jgyYkTgmaQXo0D3K/fm4fTaiDJnAxcOlPlnabTSWDaSatCWJl9n3HE9QqJZy46y7cfeJOVIpFjIZ9ZOWLwPGmvHhiipWhPsmBdVObuFCtSnJFg8uO+O2UjvEzMDUjs57vj7p1GuFwroBBot7/DD26p91sCXBAisgh44mSH7L0G9s7WF1dRbVWxeKePZKh8SJli4Jn5tbqOs6dvyAvd0GDk7HY7Exmem6/Sqkh5yVUSiUqppBHFiv1JSzVl0wWmM3h5sYaFvfvwcrRQzhy/wnk6mVs9psYZVLoTToA2pqJbkTNqH52X17eQ3czpZkGW9YzHtBdS8t1TnS2fjGH1bFDvRpiFOQq2SjP+pe6kDzZj4BtASXGioalqN2iPIfRz5YbmwdcIyjuIi0lRi0K79ba8U2gu3F3hRjtSR+GYhCuMfDtkuK3G7GRf2YBFL+o2xcZV0RXG17C2QJJQGePnqgc0TDecVLvGGlrd0KSVISY6txYMA6Y3Rzvoprn3RZxxNoBfDdmB7Q7oIsTZWDELpmwacBt/xoAbT/L1E38jMGyjqA5I29ZwiYjrORM2fp6BJ4FugQS/ysCOl1K+XOTgO7PbdfYVXvYVulaYmheB/w9HnIy3CyBjopad6xkgjOEJeFtJYHZYWOiFjME3e+HuBVu/xoKrygixzx44d0Rnz2MiKSocvROM0EiRs1ekxMvY99avJ0hAlZYWvzw5oBDCxZ/zNBoinH4xHCZPv+HswrdoDYSuFgtWEAPhxzzPqee18hbtqlsUMZuSMYy4Fm/wliSVmXZVCrvQ2nzcOoWs8CYOez98iSgG3uVL0Eilvn02s8NZiWndpllrWnWlX06oS7IbdYvsvnpobe0RfSeF+FgEvzU74gq3/roNqPZyC82NMKqJC2yIDZj6Zp1akjjIhtzb2BdWrPhCUH+EbNzksdknENqXEWxsIyFucMo5RfRaoyxtd6U8cuw3QGZCvnBCBvnLiDfH2Hj4hXUqxV8+Mc/gldefRmN7U15WG82d3Dq/AVkF1fwS5/9hyjuOYjrjRYaHVrUdtHZvIJbl95Ae/0y8pMe5vL02+Zn4kVhl2e4dNnUs6kg9oXFFczNL6JUZcVdtL56s41ho4HuDhnYlDtSipdDo9HE1Zu3xNje2NxxC0yDFaUDF+FyrP4kWa58JrL31eYcmyPdmD7fI321S2WqUZ1cyVwmpf59pVhAqj+Qvv3+++6RxWmB7nqjPnLSJlsrIQJ6VBh2l9uhotJAUkIVWTPoXBeDdLHcI2TAZwQx99lb5loJWuUAEgZ00zxHQLytYphCznbeVxBLf9DtY2d7WwH9wKH9yJdKIrvxZmZAb7c6uHTpCi5fvSp1gZKtbEoVeX2hhla7hes3rqHTbqJSzmKuUka1WEG9Wse+5b3IZ4uaitelf8B0jAPHjmLh4F7c8dB92Hf8MDb7Ldzc3MBG4xamY5Lw6FYV0sxdBLKoHZPZ0DEj2qBHjX6kl3vaYEN9bg/A0SvUVyWuvKhZDe5umVnVZpW5oySBPyZV9CwZC9fKgEbl+uYachuWMzOVMUuLIHtZohZT1Oz7bA/o07rETnC0tkWw0o3nMjMHsaojcYrUjAnnGWgzGeROcMICOq2jOTvAxn2KdMeALgMnk+iqQvf7MpKSJBBxr0eFvstxLGk/eCFlBEAfEhPcpCTBsc+uPe/2vGHuooCoHr1j0B7QNYvD1/X26tygd9vnpn+mLCyR4OmH2N2cwMx+ziwB8YCuYGv24LxbrRKdFYFef9p94U50kgKKSEwCs933Kr7YxmAc2oVbGwJjz4XBwxIkt6BNSBtGJLPpmkRvZlW3veWA1z090XuPZCV4YRZMk+o9gVpm7QlDFtnuNWfDQEusRQIUScpLzMf4MwP+52vYJNHbA7oXh9yHvp7hSqkW1L/6o92QOysls1FllcCHLWMWd9tSBUpIWvCps4H9ICdZY8LSm2X2EcysNxKZtU2ayTKgy/fdYWqH1uXlPrGATniXAd3cNr1Pr01KFqI5qiUBXdIvk8owjsqe1issy3hMhmcZvvVArLKm9tRNZbhYIzuAXA8tuE9ymunNycRng5BMU/b3LZgHq1XkDb5D9oyVwu0y0gg6hvozfJ955FILqFUPYXnuGHKZBXTbQHtngI3VNbS3tpEfj7BvroqtS5cw3t5ButeT9OvDH/txbGys4/Spk9hp7qi/+tLrb2Dx6HH82m/+U2QW9uHC6jo2GzuSqfWbN3H93CtYv/wmxu1NzGVZM2nm5S5DHANxCCdxglp9aQ/qiysolKpIZwpCTzrdAXqtlt7HsNVCp8ONBxSLc9q4jVZHjO21tQ3Jq3YaJHTR5pPDRQzN4eVJGRs3N4P1cDLGQANvBugTzpyM0ZuQt2CjdcWG5wCYEsejVqW/HzQbcqA7cedxOaORYkdUJMtn4gGdTyJGmsa41kgIeQlHr02Hz1m2an+7/e6EU/k4TIW6YyYe3Pq6VGzYy+6APuv1OmsWKfW9aVhAyRr188P+AO1WCxubmzh05JCJIKXfNiSMJMOrV6+LvU/WIvch7VgP7N+PfQf2otNp4cLFC9jaXJNP/3y1ivlqDfXaAubKc+h2htjY3JJssL6yB0v796N+cC/ufuQhHLr7ODqTES7duo6zF0+j176BNEcdq/KxhFjndVdAiAQoqkQ5q5GlTdVHmm52kazboAxz3who0ZUqui9n5k5xsc3g2L/cwwxGcgRwC8h20Wm/GstQvX5To5gVp7W/rO8uErCbpKiC9VkTIWXTa4tQZD1htsEioHMNyHbX5evroY6mArkNQImGn76He0kJ4Cygh6WyiL5i0RuXxxJZs7ROAroH7ajI+X4YDCxARTjZ1d5RYPUec1JlG5oTVX4ghUaM85+V2Mbaewquj4UuVyR5hc+fHMhVFG7RF/YcJglSkbxZ0A/PEg/PemgWCC1hsIKOiX1Y296W0HjwTIrFpNJ1pRURJVLbOHkyIfXZGum1PaCTIxEBXfspefB23qRc8Qlv9vkD6Qm4OwL6zOHN0A+rjhlUDSWaFQlGIHSDpXC+0z2hFCWKexWYsvdSfLE9lcRBv4+JDu+uzsOWV3tdyAfNjBTFLDn+//54BrnbRprNa2bwM1cmC1R6SBIcmfY6ApXgdJHVeHgY8M1cQpUeAxoNTLgxEsg9AtzIKvQYP6oMjAx2wt6+0FP6Vts0Kfag4gNL8M8DPh3bpC5maz7Vh/r4CPDcxAzo1CRHQLcq2zI+eaWrQjdTF9m5SAu/27YvnLKsQpechxuT/V71Ie3zS/rGjNKNELSt1IwnTGdZaRgDKJUQm4OPtIhybgnz1cOoFg8gPZ0DplVJAi9dvISNmzeR6vdw4uA+rF04j2tvvonlchmFdAbvfPd7NWHsB898G+u3burnfP+ll7HvxL347G/9MxT2HcHF1Q1st2hAAow7a7h85iQunX4JzbWrmEtPUGCPmgHTvfwNSSHskMZ8fQm1+hKqtUVk8iVV4FzmVruPTmMHWfaHBwN02pzC1lXff36+Lo8CBeb+UANGVtc30Gw2NT9buTkv4MEIRTcA4pZkQFdrgCx5VuPsBnCAAQ9MCsgXCrLCLZWLBnenphh12pKsMZgv1WvSn/MBis82HknrbvszEsGQBJnMQ0xTG4Wlz0w9Pi8IJh5sBUjH7G2VkUiOvAeMN6FEQ1PF3CEuFCChAvGKlQoJ6mDpK0CHO3mZ08u93UatXrPeOMloYwb/gZIgerTTZY8tCxJUuX8PHz6Mo3cc0dpdv34NO9sbyGemqOTzMkjKZ/OYDMbY3m5hMBprrG1tzx4U6/M4eOJO3PPI21BeXsC0kMV2p4WTrz6H1VtnkLktoPPchSzLLuMI6AFfai+ruhwhnRspoOv8aK7O7bpdrqVJwjyge4vOeEte6ThkqErS8eModmxmg78LfZ9V2jxjxk01Pob2VRiGq31gSZdGJOtesr9jAd0kp0ZDNoWOVbHWQjRjHCc1+UyJmQDZWlIkyylAO4vaFBq8XO1Y03+DP9gCun0GBU8VHKzYLaAHGTiB1QNedwSR65oEc7eMlnmRFpsFT8HQDQV0W6lAFPT+Egayzd9g4DDXuoDaI4gbTG82r8YR4rvmzA1rpAY3xMlp0bdW38Be2xbY/SzcuMYq0RnErM8pRNblwDHDXQRj3rPefoh954qT5I4Obosm+HF+ehCyvXp2mD3uW415DZKclidkeHxbGYwUp2YVetL+iKTWNEy7pKrBN3O1Q3ACSHr1lo8llLZOtBIOY7PYY1FMal8KQbDYYK0d14v5+oZTq50A93BhDPLkNZWxuzGxy/5X//FzU4NDbINb+c/+pRE/jG1oE5REfGMN5JsxYEuNwWT2LVvljEEBMl0xC07+WaCQM5fNuINvnuNVbcC79J8ynmDGyazUMlMzeKEjExMNZnRWPVi2w01HRzCTp5le3TSWnABme8LMQoIQl0Du/pDoS23B2HoyMqxImLoupfOAzMqPG8XgKKu8R5KxcUiNe6InzZgpKNFkkBJEm86qUiM0VMjmMO4PkcvQu72CTIojTheRy9SQzdRRKi8jnTdoe31zE+1GA7nxGKVMCt2bt/Dqs89inn1ppPHg2x/B/XefwMlnnsG1C+fkQPbS6ddR2ncI/+Cf/VeYO3YCF1Y30dNs8SxGrU1s3jiPs2+exLnXXsRceohqhnOJqUXnBWHORYV8AelcHtX5RVRqiyjPzcvmlaxwbulWs4v2zhamnQ6yUygQtZstXXRlTltjNc/pa8Ui+j1atPalZzczDpuYxgBHkxnrM3HfTDFgQsk9qGoqhcGYMq6eJs8xiDLAhr8y179AJnEmhVq1gmq55BOsuN84C3soT3mjVNoFG/IfoTNe5WnMpW7N6NE6ekMfAOqYnaupe9BwQC+X2Av1Cin0x8qKZkGId+xIJMApJoTAKWHjCFQx+GmhOkS+zORnqFYFh7FwZCrnmi8vL+sH8oKgLevevfuw/9B+revaxjq2tjaQ4Z7sD5DlXIUJ0G/1BEPWFpaxsLIP40IRk2Iejz7+Qew7fhQT6vmKWZkNXbr6Fs68+Tx6vS2dcTLnE5tOPqkR4diY62DwuF3IrivmvOrcWNJHQtOCnAWdu+mLe97PLDO9QnHjTXn/7/Ze3x3Q3YQjSGF2mHcpZJz4ZD1wQ9KY+JlZnPeZo1IWadUTE3McSUhxJi+cEa40x94heHvINugnCFEWuNy9LhlUZSTOCfXWDn0H8zomWEZvN6l2BYGzlWhageCISMfvvXreZSxwuFzav6pKLXm09WbgIILqPWRtu4CAd/XQ/Wclpl3Wb/CEg/esQ+AK5hHQjTFP9CNaVcnXCHCq+j3AGe7rA66YcDDR0BNLyJXWKw9XTQ9knAnuBFgFtQT292RS/DLTv0f/fKam4qrwng/Hvd1s9Kii7bNy3aTZcOa7Eft4S2QNuQhFhZ6/G8n4xFHjTFmlvpufIF6FcypMOWGs/ejxR8/f2kzuiRJOoIHaciJpoGHJPnNUQG/dJhRa+WyeCeJwcB35Z1c6WILHeej/zgL6jIxic77NyYeysMjM4k1xnCbPUIBN3P+WORujmFuCsicOdhhZD8jhIsssQ5ph/S8QsqOshr2lLCtcm3ak/HuaStzfmGCwN2oDXgj5WUYp4wrvJWnyj1u6Wr/O4PcQuUa2n2x6jfdjMItZv4bImP7WPp+IWa7Njl6JZfg2Om+iGfIkJJEgkgavf/5NMrZZZfb4PmnKU6hgZ7vBliPmClVMB2PM5xdRmC4B4yJy2TKazQ5yhRoOHr0Lk3wRO5SLpdKoL9RRK5Zw8+Il9FY38NJ3nsZgYxvVQhEPPfp2PPbwwzj9vWfx1smXsHrjJq5trqNRKOBz//V/gz0PPITztzYwTWfFEO/ubALDDq5cfgvPPv1VFEYNVDM0YhmjXOBsdIPgKtUqMrkyitV5VGpLKNfqSOeKSrq4NwgZd5oN9FstucCx4qCBCitQmqnk09Qec5xr2ap/T6o0HCWY5LwQBv1EhcANSUtRVhEjn/RFExX6tYvF7xgsD6aqabWDDCLMplIoFlmpcu+MGS31lUHKkBE/kW7iIYKKLnNzGuMe0o6Ki873RCLJ8IDgsltH5wi523AiznHnRStoYJcJCLe7JGBsYfVHysgpteFGG47H6A27mF+uY21zEzdu3dCephMcLWKXlpY0TrdCvkBlDvlSEYVyhSQCbNMOdnMTo3YXg2YbZWRRzeXAKfSL84uo1pfRm6SwORghv7iAn/7rv4BMrQIUyARModNrYzRp47VTz+Pq9XNqs9FxbjikwmWITI7mSnbZWrVrPgsBX8blRl8Gfi+vVnN+M7tMS8ZNzz6r8l1WFeCrs7ct1HoS5HIf66mS5R1e2kycTVqpa1UT24aylDXZk1eY3pu00dezCtmsrO1CtgrJbFBZtBiMHzCx+/j70AsNaIoEzYeAmHGKV8VyrPPq0qHYhIWsYOTtCL2+V6rKEOxzEHkM3F6J7JCfi0E1psPl3KueyJ+9F+59IoHW9gmv84g4s160wrsHC0G0qiJnz0DlDscFh8aZSF3A4t5Dt2Q7+A/ON7C0xRVNM5mietyqSPl3zLDGnDddf+4cLWtjuopFJmbh4x/B3bXZCqT2c0xF5UWlB0dDa3waowc/KzLNaCdpG3kF6wW0F3n2dzX+OwjZ2jIuWxZaMHKEw9qr1vd3jb5zFXjvhSnblL6NRK3Y7nMTJDnb0TqT1sdCgllsGjrF/cvevUyLkuEwswEwaW/1RAJpxMwoKhllGWOMt0HjJu6H1P/1bz47DUaomI6K/sT0GTQJh1uDXzIMQe42jCUgFjGPPWMzbZ0bdrjERcL62MfOpE02mtTmNjPdCGUcvEJyGt3FrOJmdceF1TS1MV3hbHiEaWR9uIj3PZkUqFyQbt0y7TxhYu31JMXyPo6lGbJ7dMakzcUNXbtllnapmd2ic2PtQuGFzCX1i44eWwVWkNoU9DLnyBUbVEKTHGo+e+0hBs0B5gs1rMwvo5ZdwLhZwNrNHXTaNoK0trQX+48cw7RUxiibQ2l+HntW9qr/il4fmxev4PRzL+DMS6+oun3Hex7De9/xDrz81Nfx+nM/QGt7C7daO9gpFPAbv/s7WHnwYVzZbsq0hgSWfnMHqckAN29exsvPfRO99YvIjltITwao5DIosqeey6DE6WfFMgrlecwtLKM8vyQbSzUNWGFzBne3jXaj6QEdckAbdnqyZWVFmvXeloIv19jHkxq874miKgKHwV1TaWS8oSp13uCEnDX8xi8oXtS0RyWK0Om29H7oDEdYmhtbBkAMmuJXeOD2PWoObhZ09VV7LzTOrmH13iX3fUhCoo+7S6GjpJOJWFLXSM7oxiJeqYdBhyxfBz7djmjEiP74feTzGbT6bdxYvYV2t6WJc7LVzWSxuLiAaoH6+ypyuaLGqPIAD+kiR0nlYIjedhOZ/giVVBb1QhEL5Tn10bdbfZy7dhObwxEefN978eFPfhzjQgY0BsuVbAzwYNTClStncO78G9jZ2dL66YyRVFjkbPiUzp+CqKDr6C/GeSJ/hExsg2Stb8nLzIKK+DhSKux2CvOKzlXsNqHPCFv2y5KBYE4Huc7sMW2eud0fpoxIjW7X7VoCYkGIdxEH9JgFq5EjHWv2gG73WFSeCtwB+Se97TB0Ma5HJIdWBJHsF6S2Wa82gZhV6LhXd4L+eLXlKAHXx2OPycV8MllYrEorrkAe0LIlx+F66Yt2+/3mie9fBeMnqKr/RaI9ISNjIDRymQdbnqloI91GrLPnY+sW8ioLusFfCrfL3axtU0iYgiaR8XpAj/nrxqfaJe11MyGlEI4QJ8mXt292x5PZM5qR1SK+zXgbM9JaIVvxWOacFw/ogURJysjP6GsyC+j+vNkGVgJB4zEvTtO2By3ZYLy0uHlbQHeiHgO6BWq3OA/L2OhUGHHMkxOLyaYQ8oKSz0DulMYtSP3vn/97CuhGVjPRepDA+IM4KIJVur0Zd1JzoX+I4O1487DNmL67N39sIm1Mt47VmZVHkrPgObIwk7e5xzlqN62X2e8ZccJsXWfaeJHM2Jv3XpBNXzIYRS2BcIJz33c99NuIHg7haRLbTEMe/W6TyHl1ldwDkeXPAvqQDyQ1QY6z11kRKKOciEClsTapDPpDmoYA1UIdhWkRK7UVHD9wDMPtEV5/4S28evI0traa6lXvPXwUlfoicrV5HDh+J5YPHkR9YRFb65tYLFfQWV3HrXMX8K0vPYXm1ibe+e534cc+8D4884Un8Or3vod+p42tfgc7hTx++bd+Cwfe/ihWu0Nks2Ud1mG7iWx6jM3NWzj9yrO4dfYlTHqbYrrnUxOUGMw57KNYQnmupoBeXVxWlc5kKSRmHJrC0bjj/kDmHORKMKCPiSowoNN+l4UoExE30YteX8ym5n7gJLbgE0gK5ogOe3eEI/l3YzhIEkyZIORzyOfyaDW2leylSITTMBYmlCNk5P9vBXNSTamKDlLNXw7oQZKMBJV/VlIRyYCg99ke4AVB9iqTXqNvGDklMZ2h5ziPOv3tGXz4YUaGABnCkMGw18PFyxex2dhGtVaRjI2z4efoac8Z8rm8iIk8g5yP3qSfO/vHeUvQyuMsskwURhOUU9aG2dlu4vKNVdzY2kFp73589Gc/hROPPILtURfj7AS5Ug5zc2WMJh00dm7i9JlXcf36VcnXuHZ0ikznmDSlNQhmxhi3qlmXq5jB7EFTwueWlQ5RiszrAZ3J2I/ClBaww67UZTqJbMkrTu/ZiizoFbVdkvyDBVZB+QNjLyeIovdcw9HSAnogg5HbGwSvhE1FYHhbWG/F7q4Zqc+IczPP74QcRhRHLUhLMJLfu605Q+HjxDwLlg5ni2RpfB5bL95zLj2LHr5XvNbDtoqcqIVkoFLlRH86Ep1ZVc7XNITk9n8XSYC1nWyOh6BdVujON4jPQmtqC4gWBMNwy5jyBsnbZ7KAPuNaWe9/N6s7EowgGuvnas8ZUdkKSDMis8TLht1Ez0szQxTUrT0ajHuh146OBA8sIeDxHnLOQRCVZ8lIBgzo4Z++u7VgSoipWd8Gm9yHB6nlKlSDvhrq+QBSilj7mOfICgC+d+r0yc+yXrqtTySvNpUudPi8W+XiKo96f65O6iPsbv4HZk6mmQnigKQ9oLvhz//y+39nqgeZ9f6UDovJFhjQCf/Bp4DJ/1ewdjYZjxgZbZgT2Jxif5B8UNqgBnka0rqrp8KZ38zm9V+NJc55xwzqRrIjocYqZtN+2ocyiMjNXTQNzhKl2Z1oAAAgAElEQVQK9mDplazOum4ekwQox9nFfGRgIKGKi84jaQE9Nm2wFS3zNqKNET4sEPlcYBJxOO89NQC1iNQ9M5hrwiyHevAwybIng/5gqjGzdxy8G/vnD2Bf/QAWi3W8+cM38a2vfAuXzl9Fq9VDsVrD4r4DKM8voLy0jLseeACH77oL9cVFtBttVBk8Oj00b9zEt578M5x/80089u7H8Imf+Bi+8yd/gpe//TT67Sa2ex1s5bL4mV/9Vdzz/g+hSWAyV1aQHXXbyGeAncY6Lr15EmdOfgfD9hpyrFRHPVCFVy4WNPFscc8KynMLKHEkZ6WGKatfmYFNMOz2VR0XMmkRvFgtamDKcITJiH0f61fJSIaHQ8/OLrLYB1x/Dg9RNCS6wZZL0cZtsl3Dy4hT3nShk6cgcmPOR6zavtnZWLfhJxMqMsif4CVtf+Yvog38lUjKFNDdPztRXcyYw9H/jkuPAT2qc7ufZkiP9pw+j8GhCapPEimTW/U/GRSZiBpkzPNALgEvGWrFz50+jfPnziOVS+HOE3dhcWlBPvn12ryeQ608p/UgDN7odNAZDDDNZpAvlVHI5lEb55AbTjCgJ0Czie31bZw5cxarOw2Ul1Zw/3vfh49+6pPILy+jRYJTkRcAB7qUMJ70MJ20FdDPn38Lw1EbzH8Z0CepPti9sMFMZpShAKBK2n0emCzJFtqSozCCkUmJWic2MCnp/3lVshu2N9mWDStRNRTzuj2A2VhLS8dnrbJdpiE01PGAHhrhWYvHlBFWsERV5qQjN1Fi0jgjxVmyoqDgzpVq2Skgkiwb+9fmZMtsK82WjgVh60UHx8BLLGvy76pmTUJlCQOVHMYLsrbeLsc05xDdXqFbC5H3cCS/1g2YBfWAt6OIsvX373C2/IzgZxTd6KEbwkotffDYQkHkkLdLku15GDlxTFmVZKiGiMSY6kA/A2GZrRF76CZVY1BMZ8RESiZwJgHdW1zmi+GSO4UR23uhJuJzVUBP9pa9ro03NvdFfo8sw8UHs6LPUA+qZioJAXK3HDpWNGTXfIb6n5utxbNma9lUXDwnnGvASY9BnOM5YDP2Lwd0Sx7sXlLV79bntAbWswvkapdKSvwtzk5wFF2fkfubvxWjU0j9i3/5N7xCJ9OZF11MPLK+BvuX8qr26jysUg0ypYbZSCN6wNKEG6vYHiQDum2Y+O/mIBW6w4n6rAHfi/iQLVp/SOxhq551YENv6pvBbnmTQMRmsV6WH31v3GsCG6FxH6ag/8r36QQTf7zJAQ1WqAaueBUgSorDstYKiAp9jAH60k6bNEoOkPbfFczT6PXHqJQWsVTbj7uP3o+DC0dQy9axdWMb337qm3j5+8+Dkb83mqDR6SFXmUNteQXze/fhrgcexJ6DB1Grc8RoFdnJBKVpFp2NDfzwBy/iue9/Hw88eA9+4Wd+Bt//T1/EyaefRmdnC81BDxuZNB77+MfxyMd+EsNiBbl8xfpz/R5ymYkY0lfPn8LL3/8qhs1V1MoFTAYdVbqlAqvfHPYdOoz5xWUUKjXkSlUxgnmQuC79ThetZkO8AbPOJG9iIktXKRs0nGOiIB8BPS6ZWQJFkls2GZFpphyWeTOgS6OqM8yJaSSGFVEuV3SZseqlpnvj1k0Z1RA41HQ1DgPiflNlOEU+TzzYZ5WLRGQQavhnM5HVVmJypwlZtufsEjQrIAWygDF3BXR+D3X60pm6ysMudmfgpsmitV7ukJ4G4wlyhYJsQbd2trF2cxUn/+I5rN28heW9y3j4kYexd99eTZlbqtdRyudRKZSFgPBiGRLC5t6iax0P7xjoXtvCfLaIzRu3cPPKZQX0K1evYZjJ4fiDb8OHPvkpPPT+96LBz1gtojhXxiQ1EpSK1AD53BjnL57Bm2++iu3GGrI5tjkGGE27yJLtGMY+rtel1bEFdIf4soS1Pdj7FMbwvzZPeLvww3shgn58FQXLA7otcUxO2y17mlX8s+rOIM80xy87/B4BnRe4aX/djtedLm9Davw8c3pdPP9I4qzKszZbXPLRzpQ5nkY5G8zJHqxt0tkAj2izKJB7WyfQzwg8xge0NqIFiUgKIoCFB3lMiKSSx73hNUjK9Ni2f3drqGekOH6eCOiWlFiYSnT1/OfETtZg4phyx+Ikkij9e4eiY42M5DUL6JaoB8zsKKkJ7f2vmP9EkCANQSWhMgK6V54anxtEvHjPLrm7LaCbusQCYnzmKESj/WFOpXxWGuoV46mFNvMu4LyIWYVuScjutpKtVQRzwd0JKdr7/EIA+OG5j2zexwyB4eKa3XGafhWOLFiCaQkQ91DsN6kgPKDHFDpZZbsRmbhb4h+YsZGIfLumRKqm+B/+t1/6KwK6VcGq0Ic9zyTMBY0BPfok0miOaY5i1TA3tU3jMdmaBW6DdJQVKSveHdCNTT0L6My8on/OXrgFUiMtGLRmHy6gM7KF3fnJ5R6jBH4jJBEe6rYAshn0C4rnjD1eGl4QitZD5yFxiD4yJoN5XKsu6CZIE6zAGdB70uNaFm4e5AblEfbPoN+b4q6j9+HuYw9h3/whLBRWkBsW8Mpzp/BnX3kK69euCSZmQN9qtjHKZJCfm8e+Y3fg/R/5MeRKZbR7PSwtLKGSL2KhModhs4Uzr76BJ7/0RRw6uBe/+NM/jReefBKnn38O3e0tWcBu5zM49MijeO8nP430/CJy+SqGQ9JqB2pzbGzcwtXzr+Hpr/1HjDrrOLC8qN56ejJEiUF2PMH+Q4ewZ99BFKqE3slaN997flYF9FZD5C3zgbdZ1yIrDYaqzCWRGf6IY5OK8XCD4sJ6l5oVvXTD1l8XCQWQI5xNQ/O+ebGoqrfbaqPTamFrdVUwFH3iGfRJcOQeYWLC56EBPc5u5yEWM5jPx4lOvBTjly5p92hPmErOwkouw+S7/XLkzqeBiFQVpsjgfiYLecrqfDhGtlhAn259JAuWy5hmszh95k28/MLLuPD6Gc18X9m3ggceuA8HDx7E0tIi9i4tolosajgPwUsZkUynGqfaaHew1SIhsYfKIIPlUg2Xz53HxXNnpXNmr720uIS3vff9+MAnPo7FI8dwrd1Adq6CYrWEXIFni4RBJkpjbG7dxJtnXsWVq+cwmbaRyg4wSfWQyzO4WGJkel0+XxualI6EW20S40PonCdug0b6sdGiDqEmI5S9hyVZlNdC3ou2Csr4M7uREfOEYFvHHPUSnbHLx6ziC8Kb68DlThmB3ROQxIHM7hZ66CeBPtpyoV32Ea2hMQ4YPgykNOo4XfS7zpK/8HgP0hf3X0wfCw5CGDdxXYaTjveVLQiJi+AcJd5BHNZkCWMEJP8qd0vuvdla+pZOSGjcqnLqVDCPKpbr6AHPCbvJ/ARvA2lmR9xjYyOGRSEz8yfg8+HazdASK+KIZFgrI1AOI/15i8ZTZQVPqiQyhrpaweYjqDXV0u8IJSEOX3MMreQD1pOOCtdIdYaMJPwq5zvITjmmy7mSSTNBNHM9ixwhd1c5iM4c3v1O/CMZO5w+A2rXVw+oSvoUU7j3WIDYeTHZNvuFJPKRCGcBPT4X7zO+L1rnJsmiKnNv9YT7nir04FkQajd+m3kuMPnmqGabcyJk5b//vV+csmoxW1betvxGK+v5xnujvqGJgpjMMSsZaMKsje4jnl3yg0TmNpN3mCQgCeiqZGY9KnNCYnYX0jiSQHhpmDGMBhg4nT+gWkE7gtDMoc3kEQbZ0ZqTfT8+SFYHJFNRo0rJGz3qNQbS9ccM6AUZytjMbBKtOBNdldfILpAgo9ghtveoLJeHjf1GVujKzIzhSzawejValyzKxTredu+jeODOd2DayaKCOrLDIr7759/Ht77xDWQ08GUqy9Sbm1sYZbOoLCzhzgcexH/2iU/i+uo6zp+/hIWFBRzefxBzBdp8TnH1/EU8+eUvI5ua4Gd//KN44cmv4uIPT2LQ2EKhNodWOY/CocP41K99DoWlvcgVaxgMJmJZ0+r11up1XD33Ov703/1LjLsbOH7kIMp5rscUpVxWpib79u/H3kNHUZ1fQKU2r4Bu1eoEwz4nsHVAX3IbkWlsUyVOhNnl1WvDKAziswpEyWwS0AlOjFwbPIPirbKy3hC12CIAqSVk8CkDGz3RO80Wmusbsnrl5+IeVtCmdMTnzqv6kpOfKxmcjBfTuAwqtqASAd20w5Y5c78n1Q19TKJSD5hTBibOhKayY2SSTYP4OEJ2qnGybLUN+RXAjbVVvHDyZZx65TX0mpzENkapVMS+vSua6X5g317sX17GfKmEee5HIiu9oaRsnI3eaLU0gS0zSeGDj7xPDPc3Tr2Ka5cvywNgkk5j6fBhPP4zH8fRt78d6YVF3Gg3kamUkcqmUZ0rqXdfKrPqo5JliEuXz+DNt36IVnsN01QX41QHBcYqEpRSvHTNF2LMBj5JPj7mN50nBGzPRRWykwz5vElsNIKTV5BiLc+qyThn0W+MXnVc4D8a0NmCGQx66mtqJCd3FXucrme3asrQgOi3x3O3IsQqyEDbLPHeFdB9EMYMtjY2fQT0eHkGAlbIZHLPArrXcT60xeD5sVpEM1a84z5OGCZMO5pQvWHtxAjo1iq0O4Zn1ooNToUM6NZMjQxIYu/WssxYr3j//HcGGVswN1Ka3WtmsEX+j6mSoh/NMcq8B3neVAHvPq98HSFv7sLmEtdkvVwCYsUQbSDcEEcImRV09h7583iuePb5PqirZjDmfrEK3fr2dnVYkmf+J+ZVEDM3zE581upw9rwY6uYtwYBs7HuzXo3kxJ4f73QWCOZ8qoTE2yryOSCypoQoSIIhWXaVFWefSNpp+zrFws5jiyU3rPh5xqjGYQISigQW1nYfFXNFD+gzpIrPy2YJcA8EKU4de3dGDFIcx/ayCPKAzvX95//r37JuswY0sEoyYow6xOOhKnRjlzrhjYQMr9SkHScE5/0fuxjtcjQ4JKwFA9ZMypukjcMep1iortXT9DJV9zbGtNelE5Re0Ca+CVaNATHMsMyDXRfKZIrecIBer6vLr9fvYDShjS010GTv9hRABOmkp8il0yjnCrqQSETSRk6bTCb073x9+ywe0B16krB/OtDv8XTgvrpkHBrLfjyYolKo4diBu3DP0QdQxDxyoypq2UWgn8Off+Vb+MFffA/LyxUxijebLZy7cgXdKbDn0GG864OP46FHH8XT3/sBzp49j4MHDuLRR96hi32uUkFrp4GXXnget65cwkceexQvP/kUzr74PKadJtKlAtqVIiaLi/hH/+1/h/LKQcnheoOJZpGzD3Lj1jVcOnsK/+H//Z+xdfMi7rrjMI7sX0IWExQywKDfx9x8DSsHD8u/fX5hUQHd2hAM2twfI/Q6RHBcrugs1uj/EPlIJikaKplk1aIcplMY0C3KLxwe/0jWKLEjA5d7g0kfq++AvtVbJymv20FnYxv9Hsl5Rt5iZaELPbl0nCvhAT1mEMjRKyA79zXQwfcKPTyrae+qC9GhuMCHbK+bz7ybFiq4jKkx9/YUIb1pOoMuFRo8C+kMbmyu4+Rrr+KV109jdXVd7SXCvvzstHCdK5ewNF/DvoVFlFJplDmuJ5PHoN3FzuaWKqVCuYRydQ779+zDT3zgY7h55RrOnn5dPvGFUhG96QR3PPgAPvbpzyC9uIBJrYYGD1E+r33KefOjHs81gwUNe+j8t4XXT7+Ic+df1cCWQpkIV0f3gcHlDDKcGMbFYFJurpFptzY1pMONSRyutXaYQ4N2PSWjNU3aFfJXS+gtoIud60QlR9/UWw7DK1owu8EG9yJJX3Jci8AVVtMGGeviFJHMSEmJ5jwsq1UA7hpPGqQ1r9Kt0t7dV7f3ysSfhU1OkHu0aCwo2/szSJYjfLXPjG1m6pwYuhEBXXdtSNkssERA58fjvlSCKPttnx3gSKdYlr6WAZIbncN+nqxp9XPpO++BXCoSa+Eo6KtVkhbfhCilcVUs4OgM63mYp70QOM3eMHKfhjvF+XVr2Xjvhqxa20L8K1FK3IlQiC75TQEhM6g7Pyqp0A3xtavCCr0o9qI3/5cDukmKo6Vj1rZGerREztpjZgXON0Q6s7UUZq1ii1fClvkAxFSbSdaEPHkLlz16W3/20GMmgiG6/JnkTpmE2mR8el3eU37PFHJF523Yfwu1R0DuohcFRyNMeBjD+CxYnrrk3H7eFKnf+5efnZp70AjIjpHJWrYxmph8pTfsGbHEZTgZOlIVDHqdcNINA7A28O7NbGQKBshYUDu8NIiZTfBhEOZlog+Xzpln+4AHN8gxOXTahNgIXlBOVdRrKvjmGIA5SrOiw8ULX71dXfZdNBoNtDtN9agY2Pv9rqalmZiMZAxKg9Ioky2cyek19ZDdujZ0sHlqrz2g24awCt0OLQN6T69rfRwyfkvqg4z6wN6FAzi+/4Tkaedeu4I79t+Duw7ei8ZGF1/8ky/j7NkzWNhTQb6aR7PXx6WbN7HeaqO2dy9+6pOfRqZQwJNf/XPNzH70He/ERz/8EWxt7oj9TGLV5XPnsHr1Mt559114/VvfxGvPPI3csIftbguNQha9uTn87u/9H5g/dBy5HAM6e/2mGF7duIVL517Df/j87+G1k3+BE0cP4ZGH7kVq0MV0MkCR65HLYmF5D/YdOoKFpWWr0Jnq0eef7mXZLHo99shniVoc/t3EDrd/Soge0tK6sctIh/p2/beR24zoIZREDm52sfDP7Isx4RjTia7RQrfdxLDbVcCIHjoDuqovrwoSDoTLcBjJ+HphOBSogWmdrVfJf8fBNHFh6blbujoj4YgMYygViYE8a5T3ERYkLkVImeMxh+kstlotnDpzGi+9+iqur22YpItKjpF9xprmvafknrdAl7heH8v5Co6s7AP6QzQ2t7G8sIyVvSvYs3c/Hn7oYSzP78WLP3gOqzeuo1QqqCdamK/i7R98Px54/HH0OKK0XNFY3faQz2qCYiGHIpGxICdN+qjVizh/4RSe+f7XgHQX9eUSWp0NZP0+ELDIXHBkzloy9GCAdD20oRpaKbu3XDFjITkufR9O5Kx1Q20sGCaBNhnnOZsjLcnqyLkYnlByD2hmu1AAC/iRUAQiwM8aF2dCijJ/OSfpmhe5tWQs2UzkSbsCugVYEpcsqEVAp7yWpDiDgO3v22Anu+M0UCdv8K6c4/zeMG4I14lQc084nwhOAS17+8H6+PF+fV8qoHsCwR402xyub49K2favff/uvnnYefPf8Z97Q/bvrTXJRJHvNdjzbIUa/8RWi6hgcBWEfI5sgIsMOBNIf+YXb+3RtJBRvhfOFyDXwhJqlweb6bEqc6I5Fiijh26qK8YFcWBY4crN0wJkBHTbcxZ7DOkwD5UoLIPlL1dHkeMMWRHhWu2ynFA3qTZUNNq51+vJD8CSVNMTWCJpP8P66SxsDHXiPWBoHSt7tm6FKpAUx/c7jbHBRj7nHSdSZZaC55kz4UwVMOMeaCKgUQ/dkM1IxySB+8ny6n+C1P/5+785tYUc2ZCF9BiTFCVDPQvqZMYS7lTDgkG1IK0sDzL9qQV/sTJxvTY3CjdJBHS+6dhotgms32Gbjk6iE8E71KALYidjd0B2Ir8vI0tR9pHYfyCxgYG3WCihXJ5DuVRFuVRTlR4bhRB9f8CAvo1Gq4HhsCt9b6/XUjWtxadOkM5omTSK7FHKk5sHIBY9LhhKi6xC353hGfud0BWTjZYPGbBMPpMqIJ8uopSpoJSeQwUVrF/axGBnglpxCffe8SCaWz08+eWn0O61kSunUJgvozUa4ObWFq5tbKGytIRPfPrn1Sv9wheekC7/M5/5RXzg/R/A9lbDAhtSuHrxAprrt/Due+/G2We+ize+912key2sNzdxa9THOtL4J//8f8Te4/chW6jLa0X+x5ii0drBravn8W/+7/8JJ194Gg/ddSeOHdqHYpos9QEKzNILeVTrC+qlLy6vIFcgYZEwlM2wJ3FuwKEi7A3tntYV8T3RGLtmWD1Cc7ty008RCiMfsAPllYEjQiTYqSXk5B0eJE4vE6Oe7ZVWE71OB6Ne1xjZejbGcjdJSEzrcoTJ2wOCqpKAbrCeIVH2863K9n6dnr8jBOGzIJiXVY4hWMxqhtyzTNjVzDLiWq9PLUQaO70eLly5ipOvncKFq1fFmcgX8+hPU+bipyQ1jblSCTW2VeiiN5ni2MIK9teXkOqN0Gu2RI6k4cy99z+Ixz/4OF55+XW89eYZbG9vSD5WqBRx4uEH8NhHPoza3XejzQS6UsEgk0Wz15G0UIms7JKh9hQT9/piCc3WKl546bu4tXYR2QIv2TZyvG+E2pl9K+1pZY3KS0ptFpsqpnYcP7a3OKxANA9960EGUWm3AcxMb36bW5tXN3Gx8s5gYIjX4KU60PseiWWdDEtRD9+RE68aI6BroqJPBguiG1/fArpTgNQKNEOiqEB1d7lGWJIyGc0wQLPVYAF9BqX6xasvpu6xdpEFE0tInc/DgCDuzdDaTq7Ksdp6NoFtMg6Oh1WXMlhxPoPeK53GXKMfiXWSvDoKlRRTwWvR0Kmh2qk0bGKFzlYV79aYe1HIFSQNjbCSOLx5ckWomecsR+dBcQcMHjdjrnDbtMJHsUDFmK1FEjCdYDYm5M5nKdMwg5gjSUnY7IEI6Y7m+7J14esJBZIDnQV07Qd3V5OkVQqlkLp5le/EZe5hk6i5YU/KZHrBOaAaStwwS8cSjkSgFJLoqv1jiZUImbpHSIbj4bEeOi16AxHk6/OsSoLoKorEd8FnW5h7nUsYI2NS6I+WlTsMenIXZPPUv/78707VZGe24U43o2lPAX3I/o4a78YoZ2qhUZgR0FWV8GI1iZHMVtS7HllWls+jVCrd3rvxzFdVGm1T84RtCP3ZwWDfZdCfoNPpYTiYoN3qu78tmZ3scecVyOfnFzBfXUC5SLtUVtc+75iOZcM+Gs0dbDe20B900Go30O011ashq9IyJGZS1CHmZK8Y/bVoFUSGy4C+u4KIPhUPtyD3cUuZthyfJllgmEE5W8V8YQHd9T42L2+gcaOJ++94AN3GCN3WAMPBFKdOvS6b04V9dVVUO4Me1ltNXLhxC7U9S/jML/0tXLl2HV/50lPYs7yCz/2Df4QTd9+Dzc1t7LSacn67dvkiulvreNeJ4zj3zPdw5tnvITfsotFt4taoh2v9AX7lN38bh+57GKlMlSOzdVnw+fRHfWytXsOf/MHv4+xrL+GRB+7BqN9EOTtFpZhDpVxSb5vQ7j6S41b2oky3snwGI1boDOj5grzadRknjGInM7ksg4eJSZ+gPw67CPMhn67Gyywc4GydI6i7e5v025aFM7gng4OYOI65ng3188ne1yGjHp6oEn9W1mSLQZ7RM/bWySygh5zJqxplzTG7wAK6KpTgTjiCYzJIDg3qKeFghUUWewz6IIJKP3V+7PWtLQXz85cv4/L1G+iOrLdanp9H21EletQP+10s1xewXJtH4+Yq6vk8Dtf3oJrKYdDoIjUco1K2gP7gQw/jnY++C1/50tewvbWNKfcixijWinjXhz+Ad37kcUzn5zDgONliSSZFJHFqnhBvq0FPZDxePMPxALX5IvKFCd48exKn33wZ3cEWpughnTVd7ZSJfjCxnenNCD5mgPMkyZK6WVtF3AX9CwtuVkU5sTWGZPhVGQkTL7/ZkCN/8t73DW20oTQ9BXmN4vXhFhaMbWBFuNpZr5Qwq/VMQ88tGJR7Tfs0UIUYbfwjAd3HKZtG3G1IpfhgD50WpyGDCn6IIQC2b1itzZwo+RmisGFlbPZUxnIPIqBPynbqiclnTfbrPWRBs14xjoyDE0iT/cyZH0j8c6CjuwsvVuidXkv7gjwYVuVWoRNdtYBOnpEqcwXcISY+TloSYkpFaRMZsrIkoFvBY4Gdhk+GgLLiN5LqjKCnytx9RqSzdl17QiQMZrgCLdd8Nu0zAnq0YCygR5/bYHKiYMZxMQjckhvnFGixqOzSP1iRqbkls/YeCakic3tAlxSXSYMPmOEe5P2fkKLdxEitEZnJMJizaLQxuvbbpIEK7HLUm+0XS4wMDeMzDw6ExR0jk4XXvv21meGQcuc/+rf/go/L7OtSzJAGGE67GI66GLAC5YbTxjPXLsEEuTCYoXHIQFmy+jMirbBnzZGX7MnkUalw8Kd7rIUcxGUmzGwyBS54OMXlfEAFrUW76HYGaLcHYF+diyNDhWxBLmb1+hIWagsoF+bFFBQpSw+OF+kIzeYOms0t9PpdtLoNdLtNMxzJ2pAYcp0Y0DnQwhyO/BDIIGdGnCFfwKo87/H58tukJELtHavUyHoaZzHusudZRXFYwo0zN9C8voMHjt2PoytHsbm2jdW1TfQGQ7zw0kvojkc4cMcRVBfrGGRTaI6HuLm1o+lYn/q5n8ep197AE1/4Eg7sO4j//Dd/G0t79mK72cS1m7fQGQxx+cJZdDZu4YGD+/HWd57G+Rf+AhWubWqInWwKV3s9fPzv/rpmoo8mRQxGDK9ZdLs9DCYDbNy6hie/8G+xdv0C3nb3nbhw9g3NSF9ZqmPvyrLupHyxhJX9+/Sza/V5g3V5kQ77QmtUlUZ/imsYFa64DhxC4e0JN1YJ5ynre04xnNrc8yDscHl5uYixToWDgqQfoiGnAI6UULBCoK9xp92wpJIV25imNkMMhh35mjOgJ9po37uyj2SQSSB3v4w9KBmj3gbtWMVOToUdeF3GiUWjZc+mIzZyjKA79s2RRqffQ7PdRbvdxYVLl3H+4iVsN5qagZ3N5zG/sIDa4hI0kXw4kEUuVQP7lvZg7+Ii1i5fwXKlirsPHEO6N0JzbROZaRr1+iIOHDiIu++9D0sLy/jaV7+hz1wsZpDOp1Cpl/HYhz+AOx97BzpUEMxV0U6l0FczLo0KW1WsC1tNtHea8uunIQ4JctW5PK5eP4vX33gRO61b6PS2kc3zfIYBiJGqRH72hwMAACAASURBVHbktZJOYcSKXaSjWEfX9PtgFJ3L6LHuGjxijGEbn2uJnCMm6eDEhFzL2P2z6twu7UCJFNRZ9ap94AQ8vaRVetF7jmBg+BBZ29aLNiNBlz25qUniWpa830AnDEaOuRYR0A2y94CgpNF8MSRlmxipbdaSsPOgoE6VjBwQA3KPNXSDLFmempulKniH9oVBCI4fYzToJXdXBCKTXtpziMIkyHBBjjPIvYd2rynIn2dNVbSTxaJSZ0+dhRB7xTxfTKAiieI+MDvbeI8G8Stg7qrYDa21gK4Ry+58piTDDXl2M8ijZWJSP3MotbGpbPVau9cMZsz7wSyGLZBbwmIVerSBgwinXUHiKu8b1l/cx3mfy+CKKjPHsfVTcSfDnZgFICZJ4oti8DuTRyPOJW6GuktomGWyRjLcFdATYqDZKTOo866L5G/G1bCgrvvFjYHU1nN9V/BPDA1j4hA+G2mkvvxHv69h0NrUaS5ID4NxB/1hW3Bib9TFkHaQ7LGLCR9ZhkNsNACRgxszT2qDB4LD+EtVCGVHyUxYO9zRB6XzWypPkw1aDpqXOyG8wYAX9VCEOH5lpseALtgsXUChUEJtbh61yjxq1QVJhnRx6CBPZRXaajc1ZpLwe7fXxmDYNiaiLiebxsX3xd5OHDhluZIWeJZLSNbnEUeO5vHcZQMDTNNdBcfMlANXMkgP8ihNK2hcbuDCyXM4Uj+I9z38Hpx68VXNqC5Vq+hPR/jec89iTBSjUkFlcRHlpQWgXACKZRy/91584EMfwXPPPoc//Pd/gpXFPfgv/sl/qRGmo1QKt9Y3sN3u4NqVC7h29g0cnSvj9a9/A5dPvogqN1Z2gnYxi6u9Ph7/9C/gQz/1aaRzNYynBhM2mi0d5htXL+Lprz2BG1fO4vCeRVy7fBa5SR+lQgbHjh5CrVZDLl9Afc8SFhaXUV9YkMPYZDjEoN/1Nc+ZFjIuNY04NbieX6MXRUhM6QTXlPCXKxuHciYba4CJwWMR0GnawWE5hLG5twb6HvVOCbkzM2ZA77RsaI8HdI4mZUCn9atV6Eb8iT04C+jeM3NZW1SZPxrQyRmxnvlsbrvBoxaIqKDgfmW1I7fZbBaD0QSb21vY2NzGpStXsba6ju2dHe2tYqmMen0Bx44exeFjx3FlYxONXhfFMofYdLGyuITleh3bt1axVJ3DnfuPIDsCdtY2dc/V5uu4++57cc8DD6LX7uP73/6+2P5MVOfqZRy44yDuf9cjqBw/jO6oh0GpiDZlhmInT1Fkr5Tvvj/AqNtHuz+SR3w2N0WplMHV6+dx7sJr6A62cfPWZRRLRNJYoXMd2fudEY7Y/mYbRwNOfMJctDF4btgnVPIUHc3dvuLOuFaGsyugM9DuTqg0dCKxGrR2SvTUrSIzmNUGN7lkKIHdCXmbDNbgavUPPCCzcuJ+tOAvaF22o04KDv2xczEcYPJpYiapVS+dF7erZFSNK1G0BJCvGxwQ65kG7G4tSo0HHhIFjURpFoRn080iSFpLz6B8n9LGz98fJITlCOizO3oW0OPevT2gd9EbWoUuPlO+iJwHSybj0a4QgquiLWZ8GJHN01w/C9632GWZayZUhrgJ2VX1H8Zi7r8v3/8gOVownunqzddERFnJ9hgYGdBtpDf3mqEdluhbImYtFysQzIp4hlJMlZjoe0UqgwK6Zq07tyICeSLFFZHXPEb0VetviHaw6w1yt4CeILwM5Azo2ZJ5NjjkbshDSJynmj0R90kYC1mydntA1xtwnoapvYL9734tgcp858k/JhHX6P9psh87esi9fhP9kVW3DOqk/2sIi55bsL55RVv/nRmRoNx+X4YfzKqZtTOg83ALdpGNIIkSY/XuBoMuJhnK4ig5Mh9gBnRCW8wJCLn3eyS+8MMxmDt8kckpqJcLFdTn6siL9c7LnxUUs/eBiHA9sp+lRbehLpLkCSYnK91gqnzGZFGE8026ZwfSsjLTCtoh2MX80ohC1uV9TPMDtLotlAs1DJoTlNPzKI3KeOU7r+DSD8/j8Yc/gMXiHL7+5J+jWCqgNFdBqpjB9c1b6AyHaPfHmNLqc88yMnMVHLvvPrz3Q4/j6B0n8N1vP41/92/+A6qlOfzDz/1jLC7vRX6uJrOS1nCITnMLZ199CQuTIV792p/h+qkfosIqFUN0FNC7eMfHfgq/9KufQ7V+kKNKUMhzCExL1cHlS+fw7LeewulTLwK9NlKTHtLDDna2VnFo/z4sryxjvk7J2hzm5utYWl7GQr2myqDXbmmNcgWbwCYoTcx0O7wcdarRowGtapPSOMElYrycCHdlLGMOKY3cRNVbsgqdQZzOc3yG7P/alLahUCCSaUh2ZAI5JVLEoUJDBvSeZGy21whJ7kpEw/rVK/TQqf/VAZ1Ja0BiFphEcgudMmiv3xe0zq999vcnUzTbHdy4dROra+u4dOWa9g8dCUnkrJarOLh/P+69+z4cPX4cz596DdvtNnIFIyQxYaoUS5h0e5grlFHJ5lHNl9FpdFTN0pjmvocewiOPvQsbNzfw+oun0N7ewWDYxcrBZTz0zodw6P67MK2V0JoO0MvnMcpn5fJHuDBDIiunsw1GIm8yoJM1Tz4Iz8Zb505hdfUq5up5XLtxHsNxGylyazLs18jM2LTprD41MS68QyyABdckyFV2nqITG1AsCWbuHKghOrqq/MwZ2mas9CAxeTtNlWn0oC248FI1/3nrwc76r5Yo8HUSQ48I6Al8m9YcgsT1S9C3fUYLWKFtJuRsF6wFEkpqjY1u6GB4q9s+ix6xUgWR6Bx69z2ne0oTLccancspcSGf4943tNDZ8U5sC6g8yHZS4fC9DlwnHqx9ryyjMo9E1t7L7YYrTCYG45Zc9fmeGdAZyGSc4+1V+3s2OyMIZ1IvOB0r5s34MNvbRqlalW4FoIiuu0bJmskMvz0QHFcG7EoY+Q1EZU1RYQWdvoq3YNA9k2mTJFvrxdASe20L8P5MSFDlGG4hyN7iIImRIcen2QmJdVQkpLh6yiLnme6erH+Tj4U+3Dkbbg8bAV0IEFHlDEnVu1nuRPF2VejuI2AeD4ZuzAJ7yA7NO9teO2YPGGrMiepmy+5S7he//fUppT5ZmkikqePuoNNvotPdViDfaW6iO+xgQNq26+0kLyKRTMzNcPixi45yom6vq6DNB8mAHgS5AmVhJCFMJrqYeQmNKI3hPGVpy/nBmbHQnIDfR1tRantTmI6NUZtJ5THhJiFJLpPTmM4iN2KWQzxG6A9I6GOy0NdXyi+M1c6FH6vnyQqOh1i9opwbl0hW4faFCRLhUgKH3hI9tXpY7H4NkakCG9ubmK/sQXOjh+XyfhT6JTz5B1/GrTeu4oMPvgfp7hCvv3IKlbkSCrUipAsrZbHd7aLZGaHR6aO0UEeqXML7P/pj+PGf/EmMpmk89ZWn8MQff1GB4O//3V/H0p59cpLLlUrosA+bmWL1wpvINrbx8leexNrpUyiPBxgQZSnncWM4xJFH3o3P/dPfQX35KAZDHqqCgk+hWMSNaxfwnaeewCsvP4urZ8/gwN5F5FND3Lh2CQv0FC/mcfjoUY3upK+7dNIre5QsdtstBapsvqQqngGcEi/10nl4ZTgS2l8NHVdwVr97NCaXWQmArAwIa3n6qYAuKNQ2bq/bk/ZVAZ3jR7lvegzulLmY1wD7qUQNdMEpW+ffsd47s3e7UMMC1BQb0UPN5X34xS5CXCSXIn7GaE3voTOgJ3388QTdPttRkEVts9/FTrut0aZXrt/A2saWDHhqVQ5MqaJcKGF5cRn79+5FqVDWZX728lVsthqSfy0sLiBNVGE8QSmbQx5pzBUrmK/UMGIlnadmNoMT992Hd773Pbh28RouvHpWcwRYbxw7fgiPffAxLBw/hElugn4xhxaJb25hSPZtYTJFejhCbjhGmvPXCZmTAd9qoNnaxosvP4tefwcPvf1eNJqrOHfxTaQ4ETE7BNK8yAdmnuFkxpHGJBu5LQykFAxyHLJkemFdsh7Tw+LVdNBTVX4y4HDUI3roEdDZ8lKAcwMgtQZ9tLMubA6RZBLLwDgxFr8x1sNbgEHAYFtjGpspjio93nsqer3lIz20aaGjUuR7VLJJR0+Seb0XqwpqgkQfLpfCsMAVtGvk3yAFB0rEtRDXiBUviw9e4j7DXHS4BJ6fDQyyijxmZrNoIRnQA6B00G644hwUS4R8mJZY126m9CMBvT/soz9qyhiL61PIh9bdJljy3k7IgZLb3T7DXK2XRKkcumvzKwhSmSVT4axnZ1AyQZtza0O01JLhKoQvvCUe/CXlEREW9aGjJ238BSFkVEXx+Q+ZiHngFYrOyY10rTTLZW5R2vxSHUOFkAxy+CzoVKe3YD4KTHIJb6vtpzW0CXQ2dW6mhEj9pYBugf32gM73zsBuMk/7KQa1G7eCycLMCz/R7zNZ84FgTELi/ERhYn/2gC4jNpNUCx068/zzU0KTZJpzni+DYLffRKuzjc6gje3mBlq9BjqDFiYizTGfG5u3Ni9GPTmbF8tNx4DO/iH7LIThaAwiR5xcDqU85WXcJDawggF9ir4CelbEKm6krPVkaSxD2v84LTKXkBjCcamC+ph89oQ9itJM0ls+bRVSnxe6San4Pgsk8PHgCiXjBdJDj8jA2OZr0zveSDNkrvJAmamJ1oQmJsmEoJkTlbnTAZRcZSsZbGw3UC4sobUxxP7aUWQ6eXztD7+C08++gnv2HkYFaVmU9vptLB3ah2k+i3y9hmypjM1GFy0OoEmnRY77xKc/jfd+8EM4/eZb+NMvPIHXX30D1bl5/P2/9xsoVeaQzpcwyWTQI0GqkEdr7Qa61y7h5a8+ibUzr2FOsOMQg1wWmzyU+47is7/9O1g4cCd6o7TQD5IY67U5bK1dxZ898Yd4+bnvYu3Gdezfu4RMivyFHWWlhJMPHT2CWm1OcPve5SUc2LeCKqu+vpn3pNmTLZSQL5WEwGgmr9bPqltODdOBIpYz6KPT7uhQGccyRRmo0ElTGWjas48TtANNeF2yFk4W6/XQ63aFAKlyd8YwgzrNbMTzUH/M2bI+1lIjLHWpO/Iigw4byMN9mVTwiVad/X9+FtNeC4bPccziVHPLmeGrB0movU/uCdDq9bDe3Mb61gZu3LqFdXIlegMQcNtLvke1hvnqPJZX9ijhuXz1Gi5evyJt+lanjWk2jbl6XdpgJqXlQlEue9ViCfXygv6Z7yGdL2Bp3woOHbsDO5vbqKYqWJqbFxR48PA+fOij78f+E3dgXEghNVdCOzPBgEFdlrwDVLI5FDnNbTRFPpUDA/KQLoXbG7h8+QL+4tlnMJ508b4Pvhsr++p45i++iQm6SBdGGNMVUc6IZEYPbTqbGZGpTFeFxJpBRigFyRrDNzvmM1v/19QxemJkr8vQw9oYCgCZnJL1YAHHebQ2Yvhp+7AKvko4QkoONoNZNT6ZrGpBnrwAYgQ0K5q8GQ75RLTEnITJAo2ikuDn8C1bFjLOigFQltSzAlPAUgUa5NoZErE7oNtF7K0bVpWsehV4zL2NB8H4I3ZB7/5+m4BpVegwbJHFL/FkOLFYtfZCtC34XP4yamCVKgub/rAhZNaIcEaI06QOoZYclWwcEWY0lnr45DznKJj8fzZy1vrnztL3saemI5/dq7yPBV37uG0L6Pp/MzHytY+2lrVayXWamY4FuXE88v0gs6GJ4giztDQTTVbghDP5oCdTDGidzJYcW72SfQETTtj06leEs4TMG31pBnOO6TaVgeUfJhuzPbOrBeX9drtPXB5HRMd/W81ingRmscs/u4+/wqgRCRlOlYzoOvM5KOJkxHuKvcHnZCRBJR+MxzfeOD3VP5Dgwux3QgZ0F832DpqdBrbb69hpsWe7geGEfWjC1SZx04ecZsSEFHGfAZVZH+FPwtrTqSpBEeQyWfm2M/NWxjmwajlDpjsXjI5tZJzr1iU8KHd0Gc5wZvl4KBs2ZFI2f3o0YK+cGnlz6uEiDCh5I4QtWZwRMHipaAFpTMIkaToUq3fEuc/joWfvttmok+R0Jmba5kxml5QuH2fxK9PW4I00JvQNzwCdHhGGeYzaeeypHsWoMcH5l07ju1/5M4w2NlCiWUt6gmargbmVPejxQq3VUVvehyF7TtksNre2cOjoYfziL/117D98GH/+9a/jqaf+HIPBGIeP3YFf/pVfQ7tLAk1GX7mOtXIZA3qCn30Dr3zzKdx8/YdYwAj5zBSN4QidfAmt0gI+8xv/GPvueRsmWZLYRprNvVQtY2f1Mp78wr/GM9/6GqrlimaHdzi8JZ9Fs9NSAlStzeHIkYM4cnA/apUq9tQqWKnXUUyTXNdFjggM/QAKJenWFZCl92T1nbOtzGeQMnY93eVIyhtxShaGGgbCedpMBnSJiUTHYO09MJlZWBBtt9votdv6uUnFMnJtsyRFluklMD8vIGpJfZRm9J529xh12ami8alc+urtHwZ0XYhZZHJ5QaRdTpPTXhug3Rmg0xui1e/j+voabmytY7u1baxzzrvPFlQRH6wto16qCK3KVUrY2NnCxVs30OU85GIBbV7umRRGaQZesp6JP2WUxGSmKSwU6yLE5YtF5EoVrG5vYpxJ48Rd9+AXPvELmMuXcev6NXnrnzhxHIfvPIbqSh31AyvIL1RQ27OAcWqKTqeN9HCoyWz5SQrVQgWpdE5S0Z3GFn548mW8+OLz6A/aePDh+/GBx9+NZ579FrYaNzDJ9TFJdTHNcXZBF51+ywiSLNz5lF3KSRMMriXloFk+U13dpmVTquZEMaJpFtCMMGs9Q96wtt7Gi6ECxUahsgWjysalZSZVoyTQAo0FxYDKXUbHedfS+Zq7mAJ66Nypo6c1cMamaYURC3v6Buvb/pN4yIlbM527BR+r2EMFE8VA8AbcUNVbThGcI6BHD32SzmAo0xxzpOPnNmg6dNEZfTa5XZKrpLHC0fpwOZWKKmdG0ztcMlyz6La+u1luG/GQRCu2PKlkamM4bMh7JPGG9+reSHEZIQnSzVP+6Na+xlJ31UL43U+JqCqfNmmjm/gYmdR04SK65pmwWdKutqyTJpO2TBLQrU5kEp2M1E6TNE301qF8EhzDHDBMjfgklSiYdDRNbhP3Ju9w51sYksPEzYK6udFZ21mxkGwKT54YvFnYzVoG1loyKfbEdOj+58TtT3JYS8poHBUJjyETPto3jK0yKXPJ84Qxpv0ZiTGG9fBHGAJiaIXZ1tpMAZuCKjSU67p+7vxUg9GZOTJrIYFmRL/oLWmVNxtr2GkzoK8JnplMuxi5vI3aYAZ0LqogAnVjyNw0IwhuHGWtmTTy7HvLxMWnE40IXQ6U/ZDQY+YwoQf3RfCpTpI/6EHyYNomVZAfMyDYyD31R/qEVBjQDb7nRigWC9Z3IBzGyT4+EEEsWR5cQpA+lIASDD24XFjhmmzAXKoiUIhbaH1BJhi5HLq9NMrFvZgOKqhmVtDb7KN1bRNXXz+Nl779DXS21lAmAjIZo7y0iPVmGz1kUaovorywJONYQoaPPvYYfu7nfk4s+D994gm8fPIVVCpzeOd73oe/9pMfR6c7QKPZxc5OS59vnpO4Bh1sXHgLr377a7hx6mXUxn3k0xO0BiN0C2Vs5Wr4qb/zqzj+6HsxdjOeca+N5UoZNy6cxlf+5F/hue9/W/JCTljjMB4iJY32jq5KEiGPHjmA44cPoz5XxVKljL2LCwpQct3mdDRfayEs6v9ZhcBRpbLcINztlQgra47EJXRuLZEUMvmU2LVMvuRqpZ6Y6Urp+IcJK+Ixut22rGZVocugaNe4QZ/Kwyw9oC3BaILcZ1WK9uwu9q/6Bxmb164WgA4aI4eANlehGdOdHumEXnvDIXaaTbTbZAkPsba5hQs3rmKbBjcMMYOhUJmVah1zkwz21+ZRSudU1VM3stNtYou6+VwG01wOQx5qoi4Yy1WOMGSKXBL65E9yMj86uPcQjh47hrWdHXz/heexcvgw/vbf/mX8zc/8Tc2ev3LxIl45eRJXLl9Eo91EZb6CfUcP4t4H78Pxe+/CgQMryBZz8sCfDgbIebAjKZR9yI3NDbz15ps4d/aMKp277z6OB952D14/cxKXrr6F9mADqdwAufIE0/QAO51N5HOc5WDVuSPc6knz2ctSmUgNETcv4rmuAS9TicKAziJCd3JMcXOfeAvoZsvMoxZs9KiQBJNbGaFbJ0xPLJmLCsnG2xqmagE9+Wc5UU6Qy1pAD323yZKiSjRb2WC97+7P+6gRQaq236wAiN51LAjJwvHLNPlhWmKkuBHvMqIOcoqj38KsOuffI8IlaSe19wzoZJwzoIf8N0xlnESlYSApk/gqoFMh5MZYqi3d3Iv3n6bqjT2gMwEgQul+DKaft/uP9yxbWJqR4HBveItYS8utuumQKa5BTDMMcyBTHLCoSqtQskqcZ0rmNV65OtTjFXqsEwPtrG9uTqJc75yWmImv/QvXryfOdnxdIkXkh5glM5FbKrLGU/JF3AHOW2kRA0z/bgTvaL8w0IefAAu5IBYqkdQ0SfssFiuMM8HCVFwgf30L5jFiNpzkfIQvk0PuuYTM56OBGVdDxqapbnyWxi0JK1vz7TAnQdn1rl+4IAqf3qhDkvRDJ9S+3dzCdnMdjfYmtpqr6PQbGI7IiuzLg5d1OWtoyYq4cfmPdJnjHHUnH/D7uMlpcUezAgZ2bX9lXyNkqEHn4A0aGaiCj3mxfLGwgbVgrsA+ssEn4RVPdq4CugxpSIhjpmvGD4TBmESI8q++uGffEyYbZiEZ865lcuOjIO1rwGNuqiGXKJOv8Gcro5+mUcxXFNDnygeQHldQyexBf2uAVHOE1vUb+PYX/xQ3zr+FKgdi0G62WsFGs4MOCU5zdfSyGbS00cb48Ec/jJ//hV/ErbVVPPHEl3D1+g2UylV86mc/g4fe/g4glcP2Tgfb2zsYDkYoMQka99G4ch6vP/0NXHvlRZSHHeQxRouOeYUKNjJVfOBTP4+3ffgnMM7lpd/nTPSlcglvvfI8vvhHn8fp117G3FwNtfma1oM+5zutHSVmO+0mysU89u9ZwuH9++QxvjhXRb1c1sxuwq52yN0QxqE6QY0pqghMxiVuK3MhmgdR3kjoazhAsURomxd2kIls5KGx3s2/nI5mDDpkgRNyD5cwOSdpWtasf2WkGPeO5skam6+3k62TDNmsH1MYS/lgh8/MUfi+M/JIlnc5WbqFvCEEfM+DEbZ3GljfJKTeN2llf4C1xgba/Z7BiNOJPNgPzC9hKVtCnb3v/kCVO81dejQTYbArFSUnS5MEl82iQ5KfoMjY6xPkUjkcOXAIH3z/45ibn8fXvvktvHHuLP7axz+OX/21X8fhA0fUvuK6rK+v4vxbZ3H69Os4f/YtrN66iTuOHsbxO+/Ae973bpy4/wSq83M24S6dQqfXR7U6LzfGK1ev4tL581jfWMPcXBX33n0ch4/ux+unT+LG6iV0+pvojwjP0ud9gE5/B4VCTuRWQdEiM6ZRcOhZCZI81d1KTKfeEiQGTBIJ1UMmoVbGJEYykw6YAcn1wKrrCY0L7nabXVkE04fceDE6oc6aD3Qm/AbMpcsCurmu2ZwFG5o6QZ4yVk2JdCa8Iw3RO7ZeuCX1EdATRzyx78n5Cc25zQMIZn8E0OgHR5WeBFbppG3MMpMyqhCIdiTEJ+IJMj4xGRYDOxGJgMFF4nLfmQThiIRI1rQM6GGqYmzq4H/IeY/tinFLKKmCZhLQrR0mpDpsVFVBOrzvnI2QVZlu3iesicA8C+j22e23IGb5gDiRDCTiRUAPA534mebtIIWTqtJwXrOfZUS5FDKyCjboOnrYwZPg9+VzVQV03pdEG5jI2ES0WUCPhF9CKULwQnvCipb8Ak/U3K0ykhlLjozUaYN0zIuFvzT4y21mrW/uZEMpLsJTINrVjCU8D5FImKKB74v7IwhzwmNE6LSAbsg37y3GKwb6FFKXTr8+NXY3KypbPELSO80tbDU30Wxvod3ZwVZjFc0OjVpacpCTxIPTcpxCb200bs6R/r4MZhwCY5Au5ksiXTCgKxv2pj+tAwnFyNKVI+6kUwy4xSAXI7SEl7T1GUR04QfRfmCGy2wy5BxOuJKHsA0xsGSFG8TYsAHPSY4n84AwnCHcbtZ8YQXJhY0JQtazsU2bnmZRSFdRzNWxuHAE/VYa2fEc0JoiP0yhde0mvvfVL+HGubewd7kuVj8rsTFZ4eUasgsLWOWo004Tt26u4fiJ4/ixH/sYNrY28Z1vP43NrW3sP3wEv/LLfw/79h1EvjSHZosueE20Gh3QpCkz7KFz/SpOf++buPLD51Hqt5FjH5zM60IZq5MCHvzoT+A9P/lJTAtFLCwsYtztYKGYww9/8Ay++Iefx82rF1BfXMDy3hVk8nmVQ01J/QbYbuxge2cb2dRUAf3IgQOoVyqoVUqYJ9mrSHmGkVfMQIJkKJ85nmTgzs40HzH3RbeRtrQRnvEUrLVh0jSzl2RWrcqWZEv2z/veP7fMyoaw2MvezmZXEDfV8ewidSKJZIvE+vnGefmEl/csoPPCF9yeLSgIkbm+tdNEs9XG2uYGNje2FEh5ERfKFXnSt/t0q5uikMtiqTynynw5V0aG8ksOVdnaQof8jkKajWaMszR1SSFfnROE3mUylcthJP4CL8+MVBwf/MCH8O53vRen3jiN//TlL+PQHcfw9z/7WTz67vco0HTaXVV+rDro976ztoarb53DW6dexZWz57C1voaVlT145/vfhQceezuO3X8XqitLGNCqOFtErzPAW2+9hWtXrv7/bL1nkOX3dR14Xs6h+3XunhyBicDMIAyAQSABApJIihSDRVnBki177XXtlr/sl/3g3fVubZVXG1xaZVlbok1SlEVCJEgxgEgDgMDkgMmpp3N83S/n97bOub9/z0jlqRoCHADdDXamngAAIABJREFUr//hd+899wQRDEeGhrB3705kskncn7qF9cISytUVrKzNqqiziS7X1uUgR68KkU61Ow8iEjZymFnqs5l3XviawjzZqttnsrBrZ82DzdjjmlC54nB56KrZlAs9RHZTAXZ7TzHEvcmmY9C79sZegWY8paZ/FnReIwbMmGSJiGKUfbYzf5EtqNkLun2mPY+awHhOeHIjFTsjAlpoja0NHl7lWIjIw1Gmhut6U7qGINZxBiByOmuZcRLrn9qPDba5MZylKjAhnDMB84h73vzvhhxX0L0JXcl4LjaU75nnE7Ihz+vUJEs00qg1ZdawGPFKBYo/t+f6qL2xnbn8pTQyFR9rgD25lcXieoE9drbq6+p7PXhfWRvsu/3XCrqtEYhWyY3SwegP56EH+XJ6UjCXcW/3wXbLPkSsoLd4L21lwbpFZZXMh8w0wOqYkAMzblH4j/NvfyCjc8OceenoNOMgKeaIiLsPFXRp2alDNzMgkdZE6rZzyX5ojvXWMPDviVqpbjq5nXnws+00Brw1oc5K2Kl1bLf/IPrZd+XcR70A98b0sHWyLe5raHJB2FUs90YZ68UVFEurqDfKxiYVpYXFkJm29jCzOFIKwa6d3ZDSfAgbUY8eTYiNLrKLCjqfiR5iEU7lVtBZEPh1vE5yI5NYZCnuaLydgrejMDhOv90BoE6RBdftRkz+0dWuRA/oRp6tvRBsPmw3ZvrAjSld+xRXDIybqKbBoH4jgQR6EaTDg8jEBxEJ9WN6chnhXhpDyUFk/TEs3b6Nkz94A9WVRRzat0fEo3yxhESuD+nBUfizGRRDflR9XUxNzYCs07GxCRX08+cvIr9WwKP79uN3fud3MTA4gkQyg3K5imK5gnKxgih3+PUKqvNW0O+f/xixRhlRP1DhvjcUw3QT2Pz4k3ju87+CcCqLvlQaQX8PKT9w6r038cZffx3r+QVEU0n0DwyoOPkidBVjtCP5FE0UCusorhc0JQ3192FiZAQDuT6R8vpjMYRkCUwpIW15uVZxQQcqGLYPNG6ER3PxJpmATSgs4nyQ1QSazlgGFp2OJnQeQrR35f7dJCfWFXM7y3Qomj14Rfsf7sfVDHre8e7oMEMMWpdCKwMZTOjFME09X+kmkQRKE3t+achX1tZRKJZU2MvVish9rXpD0HUmy4SzHqp1KjZ8SMfi6IvG0R+JYzzVh9LCMkr5VZEBOcEHYiF0gj45xvkDMUSSGTR9PdQJaUYiKuyc2ni/9+8/gBdffAm1WhPf/f73ZSj0pa98BZ/6zKuIJokO1Yz8GYmogNZLFZHemit5TF+9gSsfn8YH77yNu/fuoX/TMHY8vg/7n30Ch184jq17dsuqmAXuytWrmJ+Z05M+NjaKPXt2cUmCUmkVtRoT3lYwNXsb1Vpe+Qts7uvtiqSbZEmTLS4kLuzIpQ41oQujNfsPF3Qzf2J0aVtrPpvQpeeWCUdQaVMmI7JfBOtV2BWGw4JuDVzLpYl5xila/REt8Ap6kFOq+wp81oQQOaKbSLW2n+e+X3tkJ6NiAdNUTEhVDFwrAPr+G3a23H8+KNoiWjqDKk/XrJ9dP6MRBr3duFacfHK1PuyizQmSBkkM+5AHkHf4W4KjNOwuYVJLhg25ncHgjj/t9PGWjWFmOm537vzoPSdPTc4+NtXMQGCzYgVcKw7Pa8Xthk1/bcekmm+n9TakwZMduqnJ5Rx48k7J8czHydAEBZhY5LA3qW4UdBUwu39qBrRqNbmgl7Bm07qxxjWJMyDGTehGNjOkzZzayL+yoBsOYp7FuUJUqHpSPWA1t+Lq2QZbDLbzZnGxrJ6slp/pAR+C8bv8GkR9OFS6/AgiB5L+BaTrl+rAIYCc3D2+gNIJu7Rb95qjjp2DYtCb6FzTua4p2wqD3GWFra/Lv3qySJfk9uHJH/RoAkLCGh8YPhg8VHlQ0JAlv74i+9RiKY/14ioadXqX296JLnLcM6ig+/za8dRaNem/GzRMcLZ/kUhU+lsSp0LsnPjBXCRqkgXBMyMR49ggOe073MvqAC0H/9jB4O1BvaAC+wEN5lDxdd2xpgLX3Xp7Fo/QIA2rI5h4hJcNW1hHitML4bSn3A+poMtxLYAQEhhObUF1nZruFVy7cge7N+/Ds0eeQdYfxcWT7+PUT3+CcKeJVz/9AhYX53Hjzm3EMhmkBofRScdRjUcQ6s+i0STJinK6Hlbza7hz5x5W8usYHR3Dl778FQwPjyMeT4rFT6Z1s95EPBxGs1RAZX4aV0/+DJNnf454o4RYwC9v+GowiulGD5kde/Hc57+I/rEJpGIJ9KeT8NUqeO/H38PP3vgOKuW8DGti6ZTyuruE0UNBt5s0eKywvo61lRXEoxFs37oV42NjiIcDyIaCiAb9iIkYF5HqQPsmJ5fR3284acnWQ6sHsVH9flRqpiEmlO2lGHl7Pmp1S4WiQcqNuuAynavUcbppPy7IzjFB/wHc7u0OVUSlTGBL4uk5NY7AHw1RSOGSw/iykKTUkxyt3mpjYXEZS8uraHAN0O0qvlRyvWAQjWoVwW4PSV4zH4lLbe2V44EQYj4fUsEIHtm0FXO376CczxtBM8zfAREqK802AuEkYskMGj0ardKTIIwSXfjiCWzdvgMvvPQp5HKDeO+DD3Hp0hW8/Npr+OUv/LI89vnik2Qk3T0d6DgRd4Bk14fS9BzuXriMi+9/iFvXruLWvbvIN8uoJ/3o274Zz3z2M3j+1U9j7459kjJevXoNK0sruocTExPYuXM7CsV1rKzMIxwmEtbF7MIUlpan0WiVUakV4Au2UaJFrAiyzvlKqyu70nb9H0yQtkM3eJISImuYGGDDNZnJtEKONe4TZ8YmO76bVsA9Qw4jx6mgt2x/KZhU5CKbZBUo5UxSVHiE8FEuxgbSCFJE6yIkwnoIIZMbHTOfX9T01w7KVUPB4mGnkWdiwoLuFXXbkXqZAd7k6ZQybv8s1MitlyQVYoAJpZCNtqx4Kc1Ugpz26Q5l0vkYVIaGEEyqdcgfdOEmDzgihkIIkhb5z5BXz3VMjcUGP8AKGsNhLLbUpI98Tzz3N8+gRaRRt/v3+AVCNdVHuGAlrR3ctZENssv30NrFpnObgM2n3ZNueXpyj5e0MeGLLe+4U0Km7X5qLSZ2sxjOaur1LGht4tz6XH48p9lWy1jjBug5HoCfvuuWlGiyVHt2zdHUW62YhbC3L9czQ7RG19eaSXYobfG6zLteXiV8ZiW7tamc9Y73ke++SHJCbryoVCJbhnRriBXUTwTZ2CH63lpf2ApD91VhQPac8XIH/Z6hjZaa8H3ve3/aY+QidbG86vZiGNSpIlMpoUmDGbJ31/Mq7t4uSV7E1KO6kPtWtyW9eq1eRa3BaaopUhfJVqlEGrFoTFZ42g+o4fYhzqndg2odzM3dKf9buYE5g3qL7fwHrlLc2UXijm36wK6VRViQmpeYY+RZd8OMoqPuyEErZpbBD0T4w9iOInDoQXzwAKmgNwnt86EPI4wk/LUUZu6t4vKlG7h/dw6vnHgVX3j1c0Cpjje++Ve4fe4M0oEAfv2rX8bS8jw+PndaMZYxxlomE2hkEugkoohGYzIN4V2qNZooFoooVWsYH9+EPXv26prRRpS6XPp58wFhjGqLmeBz9/HJOz/BndMfINEsIRZksWii4g9hutlDcGQTnnrts9i6aw9ikSg2jQ6huDCHH33327h86iRazTLKzRaCqQT8kYimRQRCYt8aokWjnybqtaoKdV82i9xgDplYBEOJGBLBgMJFGOjC2FN+NhY27s+1znGvOq+pvIslH7QC2dQBa+5NdiBbEAefPcK/JMF5gRa8R+bz/QC6JJvaYYBuEvR0rvbCOSxULxVvqJi+etmoUPCjS0Mi+TmbJpa6YCIgq4LXqyrm1JiPjjCCNozbd++J0Mfc8U69ijCLO5nDDIRRZ05UsYv+eAJbhkaxOTeEe9euoVIoIJGIG2jKZ4x7eSol/HEk0n2kmULJCcEASs06BsbGcez40zhw6DFcuvIJLn1yFRObtuCLX/wV7HnkEVRp39uoySug26oj3PMhRgSv3EBldh73zl7GrQuXsDh5X/Gyi2urmCkuY75TRjnQxdAj23Ho6FE8fewZDA+PKsqV8Pjw8LC+D3PZ792fxOTUXSTTMYxvGhSZaGllDnOLU1hZXUQw2kOhtgh/kFbPPGdclnWgI9TGMrU3KHGWcOUOvzb9JR4q6JzE+N7SeU1NORMiORC4lDIjM7pioAbMGgVCnp7mWfwPNzDS4EjudeRD6Jx1SX0yKXIoUKdlBT3Ec8TSGw1dYmG0QqXVwcb+3iZVqXQ8CZlg/gchGhuudG7Styn2wdll8KjntW57fX2+ljPlqtaE/DDwSo2ji4ymzwPvNW2DOXhxhcgVJxVHFm1tE6tXEK3wWEG39aJdrwdpklbAaRIkBzjCxXy/vOKrn/shpztB6kSWjZFte2wWZoPVDYb3Cjrfa3N+NFTDwe0+orqeRar9mVLJHAdHV9qR+zxOQJsF2U3oFrDjncfmIkkPFdNkux29k8d5xi5dXt+HOFde3jqndONkOA23e1aVzU7Zq4v+tZwGI6mJde64VLoW4g2odTWTHEcNUAF3LHeumBV8o89uBd16RMtsp0yYDZWI16pJvEI9DRUabHSpjYCt4dUXshWhCjzldBYK4/1/3198/X/u8WGW7OghVzROribXIhuypShS+qPTmYsPggKm2MH42WXb7oD7c6+gM+GM+04efIlEEulEGtFo3IxhGHzP3zyEQlEVAxp88OVV100TETmBmRvPAzmKK8qOaMEfIh5Pu4WGs010MiTPyWJDky4Nq3e4bDx7Yl3yoVZfz5x0we4eZGdogHY3CKPXCaLFgt7i5wwh4kujMN9Fea2D6akFLC+t4+kjT+O1F15GdSmPb/zBn2D+5g3komF89Qu/LCLPux+8j0qrjkgmA18mBYzmUCDK4Q8inkggFLFQFKEQwSCeevI4Eskk7k9O48KFC1pZ0Mt++/ZtSMcSYLplaX4KNz54Gzd//i6SrRKCvRYa7R5KvgBmmj00kn147MWXse/QY0gmEtgyOoyFe7fw+jf+EktTt1AnbN9rI5hKipxFIxLKaegnQC/nWrWuzjOZTCIcCQkGJz2nLxHD9sEcUpxKozHB7SRFMfAmyjWO021q/8l9t2OLckKh5JBJZGTCMz3NQ2R4CBDhoeacULudQjxYzV5U2mbntcx/xALwEI16I2jBnhQXe6m1j+3CeRJSXqfVTsAvuRg12vxNw51CiahUCflCCcVSRY8M78uuXXvVGd+4eUOfLZVMIdhtI8EDjY5/1ap03iaMAnZv2Ybnjh5DeXlFMbeEwuOJmB7LFv0LyD0Ix9DsRpDI9sMXCYOixIYPqLZb2HPgAA4/+YT8Cf7uJz9GMpPF5z73eezbu08NMhusRrWCMJukTguxbgD1pVVMnr+C2es3UJyaR35xEbFQCPVOA/OFPOYra2jGguhmIqgHeqh3OkjFMxgfm0A0nsTOnXvw2JEj2Lpjl1z+Prl+DTPzM2h3m9i1ZxtGtwyruZ+avYebN6+h2S2h2l6FP9AwwpNsldmEU1bpEUttHeJBwmyaCH+yV+fumAWeBVHIC5n3isf0w08SLNPKnC8EjYZY5W2ysynIGnZ7rVmAVWxkN8ppTbChDkJNaK6w0pbX42awcYwQcldBt2hmeb+bHaa+MBtY/uIUaGlyVrzljcDBh77y9PF3BiAG91rkp/3cLLLcexsxSHCpsiS8xsGZsDjTk3qlikalJr00fx4WAroI6vPFomoq/SEqMmxSZ2iB3geuGBwxjRMekQpjg5uRl2qw1vgei86GGs6CZp1rXvi2S7Y1Jv8DnsFCQz3Sm2tOxE5RyBXvEydXdx8cskFuhO2rvQmSDQQlmQ7pcE1ZOMI8cF1hK+xe0pyMxdiwWZ3gn7OgS54lIqJr+CircOwC2397tt10aDNnORqU2frG/bs853XdjAchEyxeUxK6O1wXM+HTDIa8xEaPQ2XacPNw7/Dr0giNcLqzjhVbQwU9rCld4V9yJHVOpA4p4gMhxEAOjZZQSpTPVjEkixLFot+/fiBbB+qfGZnXSIh8P2wI9WB83x/8+b/pSa/NDyDG8sPeweahzQer2WyYqQeJXdTPsmPmzeQj7ryTW90mavJOr6Jap8axhXQqjWQihXQqi1g0Dl83gBatOxs0lejJvpVsab1M0n/zgCf5qeEi9EzexofGNIsuj5sXmyzGcNzMK5w3u8Hu3pRGvTAfNi8EwLpr6wht/86fwevaLALPstLNd9n0m+zCSK5AL4JOi2YaZE8mkAyzmE0g2Etibb2C1eW8TBkO7HxEE/oPv/ltzFy7irTfh+eefBJ7dm7Hm+++jfn8IoLUJOey6A72o0FrTu7NeB8iUR0SfElTmTSee/YFbN2+DTP3Z/D6669LErW2VsAvfOYz1r0jgNrqIpY/OY/bH7+LHJpoV4voBUIq6HdLNSw1ge2PH8Ox489iZHgQI31ZzNy6jr/+yz9Hs7CCtfVlNHkgJONo8OeOx+ALhVEmIhAIKsI2Ho1ieHgEvmBAtqaLa8sI+3rYPpBDLp5ANpMS9Bwj+hAKI8KpAT01adqVuYhDL2KQpjBybFLEaF0ZAHzOjABHq+EHKWnkeHAtY4XcI7FY5y72KyVejq/h2HHqmu31DujrJ5JpHfTc23JfqoaRTO9OG2vFMoqVsghvhVLNOmh/SJ7sbICIiNBDnTpv7vnTyaTYx4lQAPGAH6W1VSzOL6BRqyIWDGsV8tSRo/j0c8/hw3feRXEtj0a1jkgsJNc9VXyiF+E4mr4YIqkMwvEY6jxEwmGF9Rw78QzCySQ+PncW92emcOL5F/HCCy8gHmLIgw+dWgvtWhVxNiZk/i+tYfLsRVz74BTK88uIMXWQawp0UOk2UfZ10I4F0DcxgqFtE1hcXcb7pz7C1L1pHZJ9/cNSUnzqlVdw4MgxHSIziwtYK61jZnEOY5tH8MjBPcj0JbG8vohPrlzCwtIkWr015aczOZFocNdPOWhDKW2K1nQqF75HJJN6HBfaOlOeaXtkDxK1XGge3jKactwHuj3SxIrBUXx+5MhG1K3L/9oKokGeTrvrQnJEZtX7azC8Jnon2xI5rN2U26JB7oYUeuxhc7nzNvjGn3R0jI1Cp+e100KVUHnTCp+xjY1Z/2AFaBQqLyiIj7DWL24lIDZ3i5B7A41yVdLCJr0aWg9SK6OxKKLxGILRKIKRkJkM8ezShPbA2piFxys4xlB35DQHFXtohg0ppkjyWPwWx+pWDJ4rmou69ruvs+GP7lQtNqE/CFfy8sJbjh1vrHJ+DoOWvdwQaxp88r7Qnt1NoJZHTr4STbC4+3ZyLcVnm7SZBd1DPViYzcHO83F/UNDlReInR8RhEx7hj0Mb73vIiHxEc9hk8VmllO/hgu4x2r0ENH4eI19zwuZ/z+kvuKHKIGdEBd2FPUWp3uLKRB70ZoimNY4jFtaq6y6DwIzP+MzwLDMXQSIaVhPlF0HFBU2ShGTz+rABo4Gbt3IEfP/3H/2LnvmsW8qRMlg94gN3LC6VgDsnFnVO6PJ110vDiYlpTRp9FOZCYhD36Np39roiwmlCT/UhFknI+Y065Hq1hU6zq3znVIopXtzBGjGO34MmGAaF8zPwoSBjlhfdUfudvpgsXS/ZyAq16y4lDXigKW0QUnJdq+3f3ZTmoh0JtxMy5MHk7VT49aT3owlFjyljIXQ6IURCaQwNTmA4txW5xDZUi7b3LhXLKK8XEEUQ8Y4fc9dv4vbZ86gsLuHFp49j5/YteOvku5hbWRDxLLN5HK1MAjVOiY2W1gKBcESEIWqikyroz2PvI3sxNz2H7373u9I9ku39hc99TulISwsraKytYv3GJcxcOoUhfxehTkMslAL8uJ0v4X6hiuT4Fjxx/Bls3bxJ5jBzt27iW3/5Zwh3G1hdX1JmHOIxOcwFEgkEIlFN0OzNaQK0c+dODA4O48qN62J5L62vitAxkUljMJVCH7XWURbygKbCBBGXgF+QJscoJ/c27gWJbxqt7F426VnAw91Z7AqKctA9X0U+xnZYPvDJtsaMzFEavtghpl2sSC5ORsNdFs11ymWlxvHkZ5Fm51sql9SM5ssVrBQKxl/gTxuKIRKNI0JHPvgxPjyiQiCkolKW2+Hw4ICsaWm5GkEXVy6cxdLismDmqD+EkYEcXn7xU+hPp3DyrXcsU6DbRSQaFpEtFCUBlf7qYSCaBkJR3ftqq4HhiXE8/cIJjO/YiunFebx98qS05MeffgbZdBpRXwipeBSdMl2vGggWi6iuruHmz8/g+oen0V5ZR7DRQddJ6Kq+Fqq+DlLjQ8pJz40NYm5pEWfOnsGV69cxv7ikkSwYiqF/aBSHjx3DkSePY2BsDA02SUE/1ioFVDtV7Ni7A9t2bkajU8PU9CQuf3IaHayh66voLgVClDzyvW/AH6IHhU3TWl+5xtiw4oBxQZptNEUqMjazKUeM7c4D0VMpyOxJGdVsANk48OsZJG7Jp7bD1D5bDHa2cpTIUe1ici1p++08dSRMW+nxQFRBD9E+2iOTGaHpgfzMIUTeo+VY9SSNsqAT2WFBtwbErA9NxmnT2QazXSljrO0mpfTUMzLd4ZnbbFlBL5VRLZfFk+EzS/QylogjlkggEosjGDM0wU+JEPevSo703g3b2XtF3Qq44/SJoGjIgcHQvC4mRzMzHbNENa6CnbXefl4kRTeF289mPgNCasm2ERTtgnMYWKRcckPbrJ1yoSsiNXo7dUNx7DNxaLLVgccBMGWTFXQxxt20a2sUM/7pMJtDCIihxOYHYNawhN1p/GNENs/Fz8iVfDYpu+QO3FYCVtD57BIhVv4Hr4f75TVGbA6EAnlkOEYdSW9uw4YKOuuiV9Bpje0MZvQc8H5owpfbjVxZmaGgFY+IeDYgs2GQR4OUNuZ2qGQ6FnSHQpvpWc0VdFuB+H7vD367R491wu7qDgglKIjFc0qzAqeoS6VdMVrV4v74zcOhmBlyyF6S1pwVeb8LLpc6J4x4PIFMKot4JCX4o1FtoVbmDpDWrHFk0lkwD5pdKA89Tmhk2RuL3uAtETaYiakflnsOXmzvBeLns87Sk6AJ8qKmUO5FFoJAQhtvrnYZLh5Tnbs0jN50bt7fHtOT41QoGIcfcXTaZMxGkUkNYevmXdg0thfBbh/WV+qYnZuVk1m1WIKv2cJQNIVgrYGbp89j9vpNvPzc8/JBf+f9dzC/vICmr4uhndtQT0ZQ6nbEnubeiQzDGqVNPh/iqSQ+/elXsP/gQczPzOKvvv0tHWB8eH79a7+GRCKNudkV5GdmMHn6JG5/9C5ilTXEOBWFQ6ggiEIgiplyHZ14Ckeeega7tm1FMhTA8tRd/O03v45sIojl/BLWWg20wiE0IyH4Y3FZjPJeUQ880DeA4089I7/2b/3Nf8FauYhCrYJMOoUtQ0NIELLiAUiI0OdDIhxChHp0HkZ8SGngQV6C3l17vgS9yVDHHAU1C3n/o0ObMBgnHch5kP8GJzVB1iJMEgLlS0orYDvEeM34RViIdbhzz0XuQbWmE6RaY6PIDOg6ypWyPOjXaFRDX3NfEIlUGqlUn+wUJX3yBTA0MKCwlL5MWgcuVwr0uad3vK/bxtrcHK5ePA/S0rl7y0QTePzwITxx5CgunDuPWzdv6v3g/jOajCttLxAJ6vOR5V7pBuELRlTQyWXZs/9RnPjUi1gqrOHq7Rti4T//wgvYtXO7wfa+IGLMMC9U5ca2euUabp+9iJtnL6KysIRYC4hwGmYSHY1IEkGM7tyKHQcfxcDYMKam7+Ott9/C5O27iKeTWCtXxLco1xoIRuPYe/AQjh1/DqNbtohfwJVEIBbBzPIM+of7sO/wPmT6k8jnV3H23IdYK06i3SFRtgFfqAMEuDioy/udDmSCl0PmbqWDukcZmV/BS3URD3loub0irznBSzrFuYZbSieuFVjAnZGM5xgnCNvJvNT4SwVkTHZPC03TI3uh7UDndVbao8I8OJjYeiBCQpyTd3lkMg0ITjZnf0ayn41ZSpdk/GmbfuhcTzqPCu1sjXvDyNAHhY/PrseIN28L/URtl4vBB53NZqWmM6RcLEqq2ao3xa2hH0U8mZAKhVkOERpmEVH1M9aa388aII/EZWtK220LvXArDfNG5wRs1yEQIkJiOnulX3p8gQ3o3VAKQspWGA3+tfOTpmFmfWo7ZmeLrGvCQksfCQ5mDu8Xfd/WDhY1SqDKRc86RIZoqNZiKsqcxG1N4PmVW5Plfs4e0+qq7vMbbK0lw0NWsUrY6xmZTnC2LgTRI59WV/p+IrmxM+R9YZ1gUaffRd01dR7EzUbIGhuejWLIy47WWOx6Rly6m5cAylWkQr6IOonqTy8VS5dUkJSUIvbZjbBrihBbxzvCoZMEGgppfgkiykmFQcmqodWqff/XH/6O7dDlqMZ0Kuuy+JUFcTvnLT4oLOScvLkfIQQjAggj4qgf99NBixN6GbUGd4/W/RHKiscSyCSziMfSQDeIZo02ngzZYFxmCKkk9+vmVEY7SV5IFkcSPuxqs8jyh3XaQZkr8FA3ra4Hv1h8ou1o5CnupGskcZDgpa7IxR4KqjVM3RHiWNC5SjAGpE37/AIBhMNJBP1J9Dox+JFAX3YUW7fswfjQTrSqJCX5MDu/hOWlBRTW1xDt9bC5bwipXgDn3j6Jpbv38eqJlyQx+PCjD1GoltDytTG0fQsKYeagt1FUQW9rd11nwQJU0E88/wIOHDiA6elpfOMb/0k1LxVP4J/+zm8jk+5HudLFwt1JXHn3x7j27k9QmbyJCP04AwGUuz3Uoxmsdn1oRxPSLe/bvRepkB+rM5N4643XEfI3sbK2jMVmBQ2aWMTj6EUi8BEqCkSRjKbw5NEncfSxo1hcXsH/+ycOgvwpAAAgAElEQVR/jHXawkZCePzxx7Bv9y7USyUsLyzKr55FLxOLIsH0MOrQg0A0bBMWXZrYSWuNp8LesQaF+9YAyT5O2+v8uNmQ8R3l88AJix017wltK7WzDAa0x/IyyqXXdFN4vcGXpYtKtS7yFfe1+eIaWvTdDfgUdxqLJLFWqyKVzCKb6Uc6nUE4kpCXOtEjTeMDgyrmI/05tOo1+DstpGh52mwjhA5m793DlYsXkI4lUauXsW18M048/axWTe9/8IGkf5FkQha6kXQc4VhchmXVWgOFWg3FRheFck2Stp27duKJp5/C6JZxfHD6YzQ6Tbz4yqf157FQEI1CCdlwXNe1cH8OlcVlrN2axMz125i/N4ko285QBNUizZ9aSA30Y3jHJjz6+CHlB9DW9fSpjzF7f0oxadmBfvgzKSxXSlhaWUXLF8T2PY/g8aeeweYdOxCIR1Xss0M5rJTyqHdq2LNvL7bv3IK1tVVcv3kRk/cvodUpot2rwx9qwx9syuu95+fKrC3XRUWHehnWPYu3onUzC3q1SSjWGjeWDSvoRq7UJKIVIptBU9Z4Uzo5Ga51c7tRm/IJKCrwxJmbyJNfDoA22Zjci4oEIyOR18KazwNYJDqdD7bT1S8hAAYPSxalkmfToXlutJy3uhVNHp18NhlTrMRBrTKdc6LW8g/kU7KrbRvSGeDPw6ag3kC9XFEkLlectXJVRDgqXKKJuAp60BFoZanMAdFBtVbsvNWDV9CNfS30Q1OuFSCvoItDtGFl2tI1tYHGFRfxjoicGHP+ga2sNynaLtiUKZaCyPdVTQ5J0s3aQ2l2VrTMM8LUKlzLeDpqQxIMXbPVh+3RDfkw4yq7OQ+sV6uN6gYPgFwFoap0yfNHBbf76SjHYBcX0CIHuF4L4bBf9SYYiDmGP/9bPmMWB077479f0Cm15mez8DBasbpAaNdw2A/1Dws6+WGshWYYZGsYTui28mHkMqdz7sqtMdL1cbawijjQYGKDqDwWPBMfj5zphabpO/fg+w9/9Ls9mnuwoMs5iwQPkdGclaFjmfJWkLrPrHF2p+o6aO7S4QtLaMnIbBUmtTUq+joybojEZSuaSvQhEU9Lu63uvMpMbe5MgRhhJJI/wkEVdk5wdVqQionIDo4PmXVWnvSM5AUxM9UtOfhFHr3u35EbkT3IesjV1T3kPkd2op5V61AFXflIwrJJ3aB7IhBxN6En0evGEQ72YbB/Aps27cBQ/2Z0a3HEowEUyh2sLM9jbXUZgXYLo8xpr7bw8x+9CV+5iWcfP4bZ6fs4f+kC2pRdUfK1aQTFkA/s0WqNljS5vWDI/Lz9fsWWPvn0U3jk0UcxOTmJb37zP0t3yX32b/3WbyCVyqHViSM/O4d7H5/ErQ/fxtzFU/A3KrpX8nOPpJBnwE04gn0HD+PJw49jIBXD1PUr+ODNHyEabGNlfRkzjSKoX/Al02gzFS8cQyKawqaRzfjiZ7+AbLoPp06fwde//S2xsLMjw/jFz30W+/bslWHKnVu3cef6dZRWVxEPBZGJ0hXQp8KeThF28qNWK+llMXe5nh5q7hJZ7LVjlae27fa0+lE0JqHUB4iRGkva9nJ94veJ2MUCbFayNCqhlrODmsJ/eF2JdjDgp4NKs440n8NkCmsun7zGdcLuPRgfnxBpkx14pVKFr+NDLpPF+NCwUIdkJIJWtYKIv4dsIq5Dlyz3G598okZm88iEpuKdW7Zi7569WFpaxuLKCsKpBELxKCKpJPxxhquYxr/W5LvSRK3jw8LiqvbvR48cwaHHDiNfyuPytSt4/NhRPHH8CbHju62mDvtYrYMSyW8XLuPSyQ+xKZ5FOhjGWn4N1VpVUz7XB7F0HI8+/hg2796O1eUlXDh7Vtaw6yur6NQbcrMLMap16yiKvQ7WShU1FsF4Ett2P4JHDx/G+NatKNXqiPcltfZYXJ3H1p1bsP/gPiwtLWBm7g7u3LuIenMdjXYZvhCnchZ0uslxcmjJGYwFPaJCQm9tWqUG0Gkwqa6DhrJUzDhEh7ZLRuMOXdwLR2RSQefRTVMo7tKlP+ZByaHAyI5EZ6lAYYNn+mILiWFGPQNfHhR0HpLWHLDJtonfOR56aI/jz3pIpM47t6v25FxybWNYsbP8JBzLs41IIAs6iWxc1RjaxO9v0Zs2jNg5ymZTMDebWw4oDP6hgqFSky6dhZ0FnWoeBiCFOPEx5Ipfj658EU7JDyRb/7WCbp2JMzZh4yzI3QijJt2yH1YrR0+P7XhRGu5ctoDle1vqGadgQy0sJEsrLzmxsajb0GcmXpYxb2e0JRNqklRVJ0Jg2n5NnYoQ9Zw4TZHiOaY9cOBzs6sSUrs2/AhuJ4nNBjF+Rlq+sqCT+ySbWLHLjX/FPTnRPvPNSKvg2nrBTehMq2wylbPuAHc7nywG1eJ4jZRmQT3G43hAuFbdILnS6c/ti3jKBpE/7DoRnSSRVLG9RlD0OF569sUb8eKlnTqL6KOD7G0dzR26kR/F8fj9P/6XPWpZtZMRy91ka7rk3OnaIkx/rwfQ6eTEO+QLSJtVwTBEHZlDXkatWTWXOHQQDvKixZCIZ5CIpRHyx7k6QMsV81qd8EfYLAoD0L/LG8V9vTnY9eCnPaM6a0t7E5mDbETCFk5XaZnsZumn3bvTEJrkhJIkuyFmJ+vJO2gMYZpSEm64P5GLkDM/4H8XI3QeSMDXS6DbjiEa7sfQwBaMj21DLjuObjWqyD1OYtTfot1ExNdFqNHF/LU7OPPmu5jIDGLP5u24cPYM7s9MIxgL6sCNDvahGgui6udu12Im2j6/9M897tD7Mnjm2WexY+cO3L1zB//lb75tu9tQAP/4V7+GeLIflUYIleU1LFw4hbun3sP1934KX62s61/p9FCPp7FYbaMeCGN80xa8fOIEdm0ex/Wzp3Duw3eRTQawmF/E7dUF5NnhptJoEkoLRZFN9eOpx5/C5179HO5PTuEnP/0ZPj5/Fu1AAJv37MKnX/sMBgeGBCGtraxi5v4kikvL6DRr8NebaNa4c/YjlYhqv24++pZZrd90VVOABPdKppYwdr8zF6J8hGuSgMGDtQbXNJZ7znvIBqBKvT1XNAxuabDTFXClQ51/T1mc1lXMbg/HsHXbNviDYdy9exfVWgvRSBJPHX8Gu3fuEdLE3Vi91tAud7g/h7GBQQRaLZn4tCo07ekhHgphdWEexXwejXIJIwODSEZi0upTdZDLDWBxeRmRVAq+qHm1d8MhTcmdIBGFrsJSyI6tN9mwAIP9Oex7dK84JFdvXNUz8uovvopUOmmmHLSwhQ/l63dx4d0PcOfCZcxcvYmDY1sxnB1AtC+FcruBcreJvqFBbN2zA7nRUSwuzOOTjz7CjUufwNfuKFSnXCjKqKeXiCCwbRDBXB9C0ThWi2XMLCyjF4hg78GDOPDYY3oOfWGGaoQU4DI6MYz9h/ajXCpgOT+LO/cuo1xZRqm2jo6vCl+wjq6/pt9kvBNlYwMXdoWAYRmEKIiAsKB3uXN205gKhSNHGWvYduR6JzWdmMsjpz5aZSoHQgXdyF+a0Bm57Hm3+4JKAmRBVyoVJ3SeDjo8eUDa12BBNG2zPYeCPx2LzqBqFnxjp1sKmkuMY4xsgM8YIXcersbKZmGnrNXiSFkEH57Qbd8rKabITwwQ4ljfhZ/pbfz/lHDWLBK0xWeR6YyhmPg1/hCdHK1B4SUKsaA7qa0mdOfuxubSg9x5rpNrwp23RciyANgqgmomj6AmWaBT+xgZzLTXXkHn/QmFOPlaRrnKlKZI+/cUY0pmtlALz8nOvo6uuc5oK8Rm3UnVAtFgNhKuoGs/bV4kViQfjl41UrNnQcuds76fMwtj7ZKXAS3GQwn9zOI+daww2jBgBZ21hs6kLOjGZ2BRN+Jeq22SawvDIfHMkAmRGGFxpV5Rp/TaBFQeEuKaCjU9XH2ZXS79LayJeUDg5GTeDbBW6QA0Izatql18dJDrB3ot0BrcnAb5nJvb3wMiot1/fj8/fH/4J/9tj8Ellq7D4m03yHTcXXWBeiDYLShRjew704oQIGMEo710ZtLC3UOLVHwlKZFkT0tQHugpxKNJXWhQkkDZSruHSpUvVVAFSAe8ZAzsYFggeQiT5Wc6Q5IHRK4QMc5kTSa3cMEwemBsStcra5mrupjS8clClkXdHh47BPibCWx1tDuU5LGgO/9eefFSVpdB0J9CtxNHyJ9Frm8cw8Nb0JcaQaiXRLfBh6WJOFnMQT/6k3FUlvJ4540fYerSDRzeuRcjqRxO/fxDFEsldPwdhNMx9FJRFIJAM2jSKXbrDUA7dL68hERffvVVjI6PKTjje99/XdrzaDSE3/j130A6M4jVQg/NYgX5axdw/+yHOPPDv5VpDO9IAz4UAhEslOtoh+IIRiJ45cQLeOrwAVw7/THu3/gE6bgPs6vz+GTqHpZoXZpOoUFoKBjFUG4En331szhy4HH87Kdv46dvviWYOJHN4tGjj2Hrrp2IxFJCaFhwWrUq/HQJrFexMjuHhZn7ACfyoA+pJFGamLretcKaXnpq4pn4xbPVWKNmFUpnLNrOMoyF5CkiN0SGaENba1CLzwY0okK/Xi2iooJeRqtpoUTmQ2AJgAp56fkQiSUwODyqgr62XsSly5fVFAwMjOL5Ey9h27btmqy4c2XhjAWjGO7LIRUJgzoKHrQL9+5ibWkeIT5bzSYiQT+ef/ZZZBIpnP34FGqlCkrr9DiPotHpIJJOA7EwKoQeeZjGwjLwabD5IxE1Fke745dxzJFDhzA6Ooyp+5OYmZnCoaP7sWXbZsG3RDdKS0volmtYv3sfl9//OVbvTaO1WkQ/IkhE4xjetQXpCZoVxTAwMYpoOoH1hUV89O5JlFdW0StV4admm7t/l6+93KqivSmL8MgABgaH0EYA96bnsZwvYnhiE/bs24dEipG9HGFNPpjKJLF12yZk+9JYKyzi3uQ1rBXmkS8sos4ozgCjYEnKZFHnFMoAnqCIXfSgCGpCD6LTMPMeBBmvbIYp9Ciww5LQt63C9FlZdFRZediSmFsRTMnzLgCLwlSbz0IgKRFVL5T5cDImG9zpt6kOcD+7V9D5bBopyghjHlueTbr4Ox3PiYs20uZfIG2ymPNtycakuW5xSiU5k1wnDkMMG4o420/LFrcdOs8mU97wPBWTmW5hHS4euqTf6l3qEbETT4O0GjYEUSvmAfrwu/AgZkOYP5Mbfhzk/lDELAclnu08g/Ve0OVSVs00UfLLAMxzojNDGZdiJ705d7sGuRM5IQGak681P9Z0e4mUXkH3JMYPnOw83gDfQ/6snsyM15HFz1jwnoZdwVstQtJc/XrKAedn4XxSLPVNyWDWKKiY2oTO54hrXnq4c2XYavmtyXINggi5nbq+N+uOFXSrb0wSZcPIGkZo3hDC5kZBtwhXrqbNV175JzSSecj/3/NKMROcgGqUQe0WUuSx5m2lqxQSF1Zj10m8DhnG0BnQHOGszlmzwkazRjVEnWoSa3qsiSGhPAjfH/7Zv+rZA2PMRU93Z7atWmBIt6skLEasku3OH9ZdoIifk5djOrJTEyTmYBY+OD1jJxK6JsudfxXZgZZ8baBS5QHjl4TJjCSs85PJQcCYiPRrZxftTeB86PRit2yX6ugleqPVSFCo78wOTAbgJWh57MeQ7dj01Nlut9Gpot3lPobSGEJxpr0ksz0e7UM83I8ejWR6KSQTgxgYmkB/dgTxYBrpYAK+SgWFxUURzoYGcliYm8X3v/s6Qq0Ont53GO18CZdOnUF+Pa/c7Fq4h1Y8hAo13+GwYlRth+5HrdWGPxLG2PgmfP5LX8Tg4AAuXryI777+N8ik0xgbH8U/+a1/gtzgKFbLPQRaXZTv3cHStSs486MfoLayjFg0ArpslwJBLJaZ7ubD+noRRw8cxFOHDuLWuXOYu3sbg31RzK8u4O7KAqZKq+gmEmhzVx2KYPOmbfjKF76CTCyN7/7N93Dq1DmEEkls2bETjzx2GMF4QkXJ5fKArm19yYTIcQuzM5iZvItKqUjXDGOVRsN6Uaan7wtlHRkeRoQHr+6FsZTlCU8tPDXhhYJSwFKcdLmaqBR1z+2ZCIrVvrK2gkqNjZhpzQnBydWJu3c60DEqNBRFOpvD7j2PIJPtx90793D1+g2kkhkc3vcYjh59En2DA6i3ufONSHExkM5gLNOPTDCMcLuNmRs3cfPSBdy/fQOpWBSjw0N49JG9OHbkKO7cuIUfvvEGBvqYJx9AkxashE65O00nUOKDHosoKpX+6QQeOTVGGama6cPmLVvwxLEjCNAC+P5dJCIRHDl6EM1ync7NypG/8fFZlFdWkEIQ9dU8GoUC6ivrqC8XkIrFkds2gbE9OxAfH1Ki2+z0FO7fuYP8zBz8zTZ8zSboe12ulCyqNhxCvlNHIxNFIJtGKpNFOJGSwdDSWlHN39D4OJKZDKKJmN6rUDQsuLi/P4u9e3ej2azizt1rWFyaRrW6imorj2ZnHb4g7WAr8EcJiTKOl1rqKPyBKIJdIykxG6PZ5IopspHWxz229LZswp13M9Efvs9wdtOczpsNOiqSRc/32g5yFQLZtTqJGouOC8dg9K2kPy6L3DNC4degAZJn9sKp04qDpazp8N1IK7OibIZTVsyIqfn9HHDIirY8CWNA81whY94GB0GvbrLnYbmxs/ZRVmuEX03nPMjJgOeBykGl0zGjG+Vs8HNSURREjzpsaZJJB/GMWh54hFvynPMVV54CTXMsrEW8MVnj8poQDWyoMHpe5iwxPL9ZyNRoONkfCzp5LuEAoWy7R0oWczt7aaY50boQG9sDG1zswdFGXPasA53pEO+fc73xplzbxbN5Mx99c1lzUmRvQ+NcXBjH63kQ8P6yiWJBDwa5xo2g2XCuhHyOpI3nRE+uFAskrYqJgFkiKJ8lK+hVK+gy1iGvwHgdSjTzxxBgo6bIYFvneqiOIp030vXsftBjw1YtrEMGm6vAS3rGz+7Wu04mKDK5K9JKUQsy3pjmPzbps4jXqzRvY+IkESLzNJDsmwX99//snysPnTCu+f56XYS5hPEX9Xqq/vJrJ2GAEBPJBZRz0IqO0699WGNL0rrQ/j+9mSWLIQTFxLVwwuX0WrdRr7QUTCBzEbHneaEfpNuEuQ6IWKSpQW4s/JYNTIapiCXybLCLyd9i6XvOPY4pKR61nz80O9Owk8pwd8WumhBRWdGwXX9duz9bLQXgb4cRi/QhFsrB50uRqoZYPIfB4U2a7mgyk/PHkb90ExfeehdbB4cwNj6MlXoBF69dloRp/9YdOPfjt7Fw5z5WVlawWi+jnPDB35cBokkVSb60NWZVR6IK8CBze8+jj+KV116THv3Nn/0M3/72N7U7O3b0CH71a19D/9AIqr0wIr4wanPzaC8s4fI7J3H78mWMjwyjzekhHMBKrYy1cknpW9tHJ3Bo9x7M3bqL6+fOIZeOoNqswJ9N4NSdT9Dg2JMkcSuAR/bvx5e+8FVM353Bj//uTUzdn0P/4CgeP/YUBscnBBkzNYzdOafaVCKOTCqltQAlXhUGu6zltVtbWJgFzYb4gs/OTWPbtm3YumUTVhYXjanMvPSWTQPJRFL/nwX97r07SCbpphYXkYXOhMwWoCUxIW7uu9l9E/pPp1PIr9PRsGCwtsiQPaSTGYyMbcKxo0+j2exicnIKq6tr6M/k8MTBo9i2Y6f89SPZpMw7+CL1JxJIwY/hYAzLt+/gJ9/5DqqrK6hXihgcyGFgaADPnXgOuWwOf/eDH2klQkiNBk31Li1RG+hEgpIBltFBvL9fxjEs9NxzK3o3GsPI1m14+sRxbN+2GcuLM2hWS9ixaRPG+nOEatAu1DB7/Q4unTqLYKeL0f6cDv4ItdnE6qtNor5IDucQSSWwUi4i76770vwcQt2e0vEocaNBSbFaYtVAN0R74AZahBKjUXS4b47HEU1n9NnzxbICY8Y3bxI5U2dEOCRzqVQygUMHDyiHgXGr9+7dQjDYRKuzhkJpHl1fGfXeOgKxnhrlYIykWzbyEfhV0ENq9DmTkjfCzp0HsZjBhMaV9WCHD13TBNUSzmUD0qS3f1W73lCYqXhutyiPgQ6asnP2vLBt8g7SblfoHM8HM6WRL3mHK0FnySl9M7+e5VMLMZIfhGl++c94uFrwEPkeFsUMX0Pnhcm2DLK3XbAhgBw4LEbT6dqd7adZ1LDpJHmQE7BxAgJaO5n7IGsYi9MGY98XRo+/pd03/T3/HXO99H5ZQ+LFPm9A0DTv4tnnaNQWEcx1lJN8kZAlCRuRVSKdlpnABls8ApHqQggH6fZJyN0QjU7TMxVzMatunWY+7bb24i/P30STvbFi1bjwGppZj0mkBaHzjHfpbjQns6As59zHZ0V2z6aQkQ2LLjzRE/KwyFuIuSk6JNSNzwPzRWgIJaMx5Y9YJCoHTCM8mhMhh0aD3DkBc3C1la2tG2IIs1GQVNrkkBplndGMfBH+XlqfIyh2u7KO5iBMBDAWJ9oSUuCNvN03VgVcP3pmPlYDycEwpzojEZtPhxV0oph+xk+HAlofCAX6P//wN3s8wMzYxR46Y3FaihG/ATs5shHNutESYdjFyRBCZBJvP2B7UWP1mYSIkIHdPE5VYTB/2ZiWzFGnhK2JTosSFmo52eE5HbgziInFwwhHCNsrdt7tYSxaUyxB5+7pfV/uooyA4SwatasxbSs/Kx8oo9GYPIIFXcYEvipADS13f2jCzw697UewG0Us3I8A0mi3YwiHs+jPTaAvN4poOC5jnMb8Kk5/+wc4/+O3MBiLyRZ106GdQCSArVs3w1et4u1vvY78zLxp9/uS6A6l0UzGEE70IRiLq2Nu9bqChqu8Dj0/9ux7FM+/8JLIEd/662/jvffeUXfHwI7XXntNxiMVThBEQQoVJOptXD35Ec79/EOhBPFsAlV/C6V2HYVKGTMz0xjL9uPArr1Yn57HtfPnEfG1kc6lMLprG77z5g9RogwmHkYvFMD+A4fwyiu/gHOnL+DsqYtoNNp4/MhxOYklsjlZ0/L1YLfJSYKFXHyKgA8RwViGflCLevX6VfEibty+qX9+7NgxdBp1rK3lddiRGMlnhXAlI28J0ZL5Pb+wgPX1VR3mTP/i87BWXMXM9D2srK5qN9vfn8PIyBgWF+fkDc/gFDZ6nNj5psaiCTx1/Dns2rlXsCinlSAZ/LEkYv4wBgaHEUrHkR4eQKovo4M1wpe1WMZIMIZ3Xv8ebp4+A1+zDl+vLQna9j078cqrn8Hdm3fx1s/eUXiNUIJwFBWSg4J+wew0DSq26wgkUqhRs9xk00b4OSRP/x0H9uOlV15Gt1NFs1bBppEB6foZudper2Lu+j1cP3sRxeU10XFy2QxGRoZkx5qmOVHbh8JqHqVGDfV2C5V2Q0zuJuNUuccHnNQuhVgqjkqnjtmVBUnRyjwsQzEUeL24q4xGhSIEEzFUWh3p1ZnAl+nvQyqdQjKZ0sqEKovdu3bozKiWq7h+9TIKhQUEQ3XUm3mUqguodvJooQ6EGQ/LQ5iMYkLQYfhY0KniZwHlG8n89CBNQyzDWzwXz5FMpCDuEMmZYU4EZYZVmRaR+0P0UIOETGOoa6fHAYcNIxlxXWi6dZ+hihoYxOTSOcXwDC/QQ5O3PDVMESO42bk2ahcuxjrNSjgh83zhdOUKuvt6vPiee50KXoP/jmdS8+D7blC9xefj+tKkswG5k5ElbzJPxT/r7DLXM8qkuGvqSt7lDTIWJONBtp7qR05iREdFqqNxDp8gj8DFwmrGYW3KpngG8pr5jSxoCXYGbcvASVrwsMn7FGVq6AN4fjoJn+dv/3CIjXd/jLtkXJaNSVEIriMvqzBTV+1lOhipmkgdb4lHklWRU+YH9+IMcSJxjU0a6xeJgjE9Z1qtSr5qvgMV+qMo3Ik8LDOXElmRqwz5FbBwWzMhcxmiv47DIy97ohOhhGTWDxd0rgk9a1itqF3DZvwFk3qTT8CoZTpv8s8i8RgiJDjyZ5GJkg3MPJfYCJl6yyJ9iaZ591MNDwt6g80JvV6a4hExt0Be/yzo//v/8496HNWpReeuktCUNtIktTlShO1YnCGBx1gUxd5nWb6SrzmygyfxcD7KdDLTw9szUgEPYEEXZJ2S0tKglo62m3QLs6AOs5Y1Vim7GU7pVtAJqRvpTQWdBCv6Gm9sYHivvGxkK+icdM2vlyKjgF5Uwp72Rvr1QIpBH2jCF2wC/rq0iJT1aBfWIszUB38nJcg9mx7HyNh2JJM59Fo9hLs9rN2Zws/+4zcxd+kq+mX44Mfzv/wqxreN65quTE3j3I/eQbtcMelJLgPfaBZFwu2hODpCETjNdBCKxDWpU4++//BhvPzKq+ow/+Iv/xIz09O6yQcPHcLTTz+tQI98tYVSsYLAehm5QBj3z1/G2Q8+QH8mg6FNw1hvVdDwtaUdJ1M+HYjgwK49qK8UcOXcGZGKdj26E3seO4Df+5PfR52s03hUpiJkf5949kWcfPt9LC2sYmxiG15++RcQS2VQqjWxuLqKXigow4t4JCrUplapiO2dTiQ0WRPS5C58bmEec3MzOHfxArZt24rx8XGsr63KgIEvMn0IWDB0aLr7xS6Zz8PCwhzy+SXJi3xoI59fxsLCDEo0jHGRsFu2bMXZs2eE9JC9SmZwrVZHMp1FX18On3r5Vb2MTC3ry/YhkcqiUWmgL5lBLJ5ALxxAeqAf6WwGyUQMQ4kUIpyyl9bwvf/0n7E+MwvmspG8kkgncOiJx3Hg4GG88+ZbOHPmHMLBkDWj/iAqrSYi6RRq9EGIRbFOM6ZQCBVOCdyH8cXv+pEZGMDTL72Eg48fRqNaQC6dxPaJEST4Ire6uH/lJqZv3MXUtduI+INIRuMYGxtScEqjXVNDtD63rAaGzYLoS5EQkiTS+YMyJ1lbXES5WEBfNo1MNo1uyIfZ5fbq/oAAACAASURBVDnE+3gPa3reStUGfMGQGoJ8uYRoOoVYpk9N4MpaXlM6ERXes2gkhFiUMbwZIRK1ags3rl/B3OxdDA7GEQg3Mbd4B+XGMoq1PBDq0n5aED9NfsSRkFWepWbxsFLR4WpDB5ohd2atydAXatbNjtPyJYx9TCtgTugsUjp5RNola57qhobeGf73svnl7lv8H0MORYISgsdC6iyjnTOcFXTz7tbUKKMVM6Jig0jCla0mzXoTZL2QTOWFQZGsKb9OY2t3W6YRNj24uYRp4HGSWe1WlVfEZqPFE0o7VdvX+5SPoJ2tnMY4CLFYcUJ3E7JHjnJM8wcBRyb55fXhdeU7wb83xz7ndsbhrF23nHWiDWxkRDqmYYuR2Dximt5J5lfQa58kMRV0yu1s5apUenGWjGthMmOS9uz+mHbc1gQ2tBtHIvSQDM308I48p4HR5F2eqkDNmAq6MwVjWmaDLoUsA2zSw+L+cHVCj3xryGyPTZ4NNfF8hsxtkA0aESHLDiARWj7uJEd3G2jzGSIK3DC3PnIQeH6ooAfMVlb3WDkmYuCqzKkSumdhw7uFnhDVKkr8/u2WzqZkKqlsk4A094T+w5LRibjpJn0V9KAVdA+9YAYGC7rFSLuCrqbVyJe+/+X3fqUnL2PuWaK0qSMpyfnV0pvdXVAZtXiiTLsfKuheeJ7tm8zIwKQDBuGH/YQRZA9hlo7Oj5f6TBEHaDLRYidWd5CIdYoeszQSJdRBcotnMWi5xHw5VdDFaDGmoaAT96J6uyIlNT80ofOhIrKr2DsyS/likHlCP+pgE/4AdycdC0fo+OFrRuDrphBABvHIEIb6tyKX2yQpW7fZQahZw/SFy3jjj/4CtdlF5GIxwTlf/t3fwMimMZw+9aFISbXZZSTDETUgVfpo98ewzlQ7enCTWV2vS8YUCEW1y+WkfvTp4/jsZz+vIvDHf/pncjxjd/rSS5/Cs88+gxptS+tdLC8uo76wglQbmLt2A5c+PoVoJIjRTWOoooVmsIPVwjqmJu8h3Alg/85d8NfauHDmYyTiIRw7fhQ79u3F//A//Y/wMSgmm5TRyNjEOB7Zsx+nPzqLWDSJZ577FJ546hluDnHr3hSW82sIxmLymmdqHqUepUJJoSG0PIwnqMNlwbawlfMXzspwYvfuXVhaWtKeLBqmN3wF0WgCg4ODMhnitM7nkAdyrVrB2uoKqpWCMrD51/tT9zA1eQeFIne9MfT192PXrl34+NQpvXzpdBpJQselMiLRGPbtO4i9+w5gfa2oZ40T++j4BFaWVhUC0tefQ3agD4Ojw4jFI5KojWeyCDWauPr+R7j4wQdorhUkwas0q9i8YyuOPvWkCvMH776P23fuoj/br8NC2vdmS0WRcy9ZGSWyVMkLIP+EMrsWPd8DGN28GS985jX0D/RjMJvA1rFRZCJB+BoNlOYWcebdD1BcWUO32pKdLgvqrl3bEI6GcO32NUzeuS0JG4shCznJJrQGTWZSapCIfBTyq1hZWES72UD/YD9CiQhavTZCiZieCRLH/GRjBzmxV+Wax68zOD4uXsG1mzexbcd27N+/X41YMh5Tk1Wt0c2shlKRu7wmZucm4evRwKeGSiMPn7+OueUptHo1dPxMlfPLEIUonfav5OZwLqVm22/ThbfW4yGiaZF7cr9fz5Wxjp00qtOy6UZwObsFKxgsQnxXWPC5vmOhklVo0DjJKuic5kjydSMIp3ZPkqYD2smwvF0mpZDSNgfMTZMNpM5IIo/qCixK2nbjFjjlFXflhMsc7kGohzLPNVGaXRpRCUU7s3h2LH2L+10ZMTl4WfvbDRg54nJIjWnN66cD33NpU+a3c2WTw7BZptqEblC5VlGMa2UTSDKwm8glC1SBMga+ucexwaDRj0nVwlybcE2j8zxET0wjyDnHOYPXTVqmSV0SDU/SZclhXrPDf4cTunEaHujePec6/jnrz8bk7/bPJkdnTWGGfNNqhfbb1vgYGmDIMLFiTslUwpi0tWFkb5fMGRRrn4gLf1bKYU3pJH97NZBUW3E6j6iYE3YnAqDmit8hyM9uk7meE8+RzPE5OKgSdShvKHHqIJuTltI0XCPioVUdURQOg46fwaldyJEaMFv/SDlGLxgFV1EF0TAlmjIyuOcPwPdv//3n3A49JC265GuSDdkNFbzubPXsonPf4GwR2c16CW0u4J0viBV0c+fhwW4uNrajYvfEjtzSaMiBD2rPJFvZesOxPm0nxAtmDFmzGdQujQQZucXxgTR9Mgu6F6fIx8weKnMA6vKh96wl3eRHyJ0HO33eudvXC+kj25M7Dkt4I3MWbeYyJ4B2ArHQIPpTm5FLb0I03IdeN4hAq4NIs4Sr753EG3/+dWCtiL5oBPFUDF/67V9HA2187/XvoFutoi8YRTbJ8BM/8u06aukwir0uGr0Aau2eGpoaHcuCYdSabaQy/Xj2hZfw6Zc/g5V8Hn/0x3+K1Xxe1/WrX/0qnn/+ebTJUvVHUClV0VkrIFCqYeqTK5rQG7UKBseGEUiE0fB1tFddXJhFsA3s27EL6UAU58+cQv9QGq997jVkhgbxL//7f41uKIBoOi7b15HRUYwMjWNychrbt+3Cq7/4eQyOjKPe6uH85U9kChJPJEWg4gHLB6zGcIl6VROUyTYsiWt6dgaTk3fw5PHjkmJNTd1X88dGhlAYrVb7+/tlE8xJnUU5EgmiXq1gmYY1NIIhH2BxHufOnsbk3dtmjegPYfO2rejv68fde3exc9cuEY3I8yD8HY3F8eKLn0IwEsXaWlGNK+NCH3l0H/L5Am5cv6kAoWwui4FcP8JBH5KhEAbIZVhcxjt/+waqyysIdjrywV+vl7F731488tghzC0u4L133sXqSl46fe24GP6hpQ1QptZYcah1S1MjG5r7tEZDiMYj+w7gqRMvIZfrw64tYxjJZBBuN7E6PY1PPjqNyes30ao0kE0ysTCGg4cPITfchzPnz+Djcx9jemoSATaVIqwGBZkzAjeVySCb6UM2xfWBD6XCOuZmZ9HXn0E4FkZuZECrqvzautQAsWRKKotKvY5qo6mVz+DYGA4cPoRwNC7Ugp+RZwPJwLQeXpifRblCGSGwa9dulCtruD95E/m1OQRDbWSyUayXFrFWWkazW0M30EMowSmdBcw8BBTV2TbIke/3Rjqb0hGNEU5yKvW6FtZkvAiFr3DnzwIlfS9rHOFVc4RkA0BCJPfDirKkeYnkQmZMZZG+jpylzABHbiKi5w5zI5X19BxtTOiCrmMqkFJDSP9rB7r9MuKOt1vln2wMGM6ZjQeznU+EeY07IC2OzjYu4s2tjUVLKV0ks7n9rcywyIP38Ty0vG9Tf5pXg6cB52e3JDFLdpPHR8gr6CxwbTQbLTToDkmkx8l8JXnz8dy3TG5z5DTlCSdFNh9hIQVcr7GhiCLsT2kFYNkkzrp0Y1ons91Ie/qZVS9sFWvXXDKUjQbI1AZmYetN6zwXee7bNbN//qBBsJAw77y3OsOVja1YiSTIPZDvpThaTUV8Wx2xz8TJnteSqCxhdqqk2FDx+5tcrKNEODH86SVPYieHUa6PlBbnCrr7mdiAWuExpLhSI8eHO3xDCRhLzpaO3iwcXFLxlM5B1kM+z148Lx06vedU8D0RYz7/bFR5/9jokLBHL4UNOaUPvn/7f3ze+GLUvinVx0JStEnyHIBIGqPZCbtZ7kZVYA32IEFBxbXFC0CzFyvo1j0HEeHDz//GufWYAJ4kEUIe5jTHLtMc6rgbtw/u/eK+VaEJ1PJKA2/ZvXx5pYnXgkeglu44c3u9F1A3OkCvb3McI4OcL0dHMB5tG3lgsKPjK8XpgqxVQwDUWXdY0FOIhgbQl9yEwdRmxEMD8HdiAD3d2ZkVF/DRD7+P9777BkLVJuIBHwaHB/DZf/RFXLt7E++9/Raa5TL6owmlyoXTSZQCHbT642iGObVRw257KppskM1aqbfQPzCMl155TbDujZu38I2/+itFXMZjMfzqr/6qYHfGbzbIDOaG3xdEpNHCzLXr+PCttzE3O42B4RxifSmaGQpyJ0GtW2ti9+ZtGMn04dKF85jYMY5f+82viYj3z/7Vv8B6qWjEoB4wMT6BrVt3ynv/6eMncPzEC2hyZ1up4eInn6DZ9Yk1rpdUDR1z2rnrNOMS/rGm9lIRH58+paLwymuvolgs6vay++WLxntI/wE+wNwN8bkisz1OMhVzw8sFkBPp77Vx9dIlnHz7TayuLGmyjmSymnQJOyeSCTzzzDO4cu0abt26LcnV9u278PyLL2p3TSay96Lv2r1HITeMSrUOuCUfeibVMT0uVG3g9oULuPzBRwg0W9g8Pob+wZyK8+DmcQxtmUC908bC7IKkarVKTZwSHnaxVBJzKysoNuuodrsoNmuoNluoKAehI0vP/kwfnnn2BB5/8lns2rEN47kMop0uArUKrp4+jXMn35emvV6uiSQ4Mj6OA48fxMzSLL7x19/EjbvX0W235C7G85Jbt2RfPwZHR2UTygYg15fTMxeNhHH/PhsoNox+DI1xB58SHL28sopoIql3hP7bxMfZkNBU5tixJ7Bl+w6sFdbFT5iembEW2e9HobCuqb7d9mPf/oPIpuNYXJrF/Nw9FEurCIe6SCQCmF+aRqm+jkanAl/Up316lxbOlKSy4ffFNC1b8IlRsI2Y5cmQ2CiSdW3eGJZaZn7d2hlqt8shgw1/B00+hyxUIsl6Bdz4HGY8wmRgem673bAbUjw/8Ea74UxFeJi3NfGbrImQO/MmyKNxuenunFMpc6xrEe+8v+cndoVD7HmyoBV75hV0KjqirqA7dQ4LOnfXLMayO+aK0ppQg9xtl24GL4TfbSfNKVbvn0yXqC1/KB9cn9/sWnkNeVbXayQYNkRaVFfgDHaIFhhrn3C8+aTrZydpkasRNwnLVyAQo8+nNRliiXv7cIPf+ZtDl+6ry9nwXNC8gk7HRY8FbwQ+M+AR4uLyQwh965h3nuua6DWt9zTw2S/nNU/dqrLgTSrGy22kNedmR36F0uXszwBbRZA30GxRPWHOgfrsJCw6hzoVcWnRrcEKcEqXepDPpUnXvNx4PQ/u+5EbJv8WQuWtJuo88zr0ZgghrFjxlNmRuwZVXA8pHoyEycZTiI+ri/y6PEOY6cEdf6/L9ZO5DapJ/Hf/4Us9c4ajTMzvCGhG4uBDyBeMXQ2nCnVrhH8oQ9GFtxxhXiDuLjlla6HPB13QujFC+fBFtDc3lqUHd/BgIOSttCFHgvH+6r0k6l70vbwbY1IGmdeTAOPs8jxUxwuWt+/NsI2oRQcSehH13c8NuWlW1VAbGuH3sTOjFaT51Mt8v80gln4M9W/HcN8OxAP9CDTjCLQjcryKspNdmcQPv/l1XHj3JCJNOua0sGPXdnz2y7+M0+dP4+zp06hXykgGGbrSRGooh0oYaPclgEQcPR+hZZdbzIcwSOlVF2MTW/CLn/8ikqkM3jv5Pn700zdRLJQxMjKKr3zly5iY2IRmz4d1QS9d9AUjyEXiqCwu4oN33tZekxNZ38iAINZCuYRSsSinsImBYWwaHsP1q59g5/6d+Kf/ze/g3r37+Nf/5r/D8sqyhcP4Ahif2ISdO/cq0/7LX/0adj+yH6V6E4vLq7hx65Z2r8lUdsOiUwzMWl17LZNj2LRy4eI53J+awvMvPIfc4CCWl1eQGxzQs8WDip7qnMj5a309j2q1LLMadswRvw+JWJicUizPz+LimTO4/sllQYW0bB3avEUsbU6Pz71wQlP+D374Q0xPzYqF/9JLn8auPXv1zNL7vlgqI0Op2ObNKuapbFYTZ7VQFOmtV6sg0m4jf+8e3vnBD7A+MyejnOeffR7La2soUfKSiqITDkqr/eiePciv5nHz2k0hAiNjY3jkwAFMzc6h4fNhcmEOpUYdpXpVKwKiESTQ9WeyePnlV7D3wGPYsXkbMvSWbrWxfOc2zr77DkpLXNHEtHvje3jk6afQNzqI7/7d63j9776PQmVN2QcynFFiVAgDw6MYGh1TnCcb2MHckN6d7Tt2yEp5fn5GREOSxiY2b8L2HVtx9+6kSJdMQ8wNDalBo1StLzegtQUL2szCHKbu31NBz2YzGBjICVnhP+90Ati2cyfGR4dQLORRLq2jUlrD4vx9hAJm0rFSXEChvIpOsIVerIsOeRpRwowxxH1xhGTcwTOcu1seVHU0CX9Sf+5UFJQ0yu1NxFYOBXa+KLjSs9RUATH3LI+UxEPXjF1IwHMSL8cHUp62m85ljtLx0iIrInLKwIMFyfmDC/GhY5tWFEbMIkz69wq6zlJDF9RmaXp/gAD8vYKuvXREqX+c0E0jzUNauh0VCQvNsqJuxiYk5XEvbmxurTKFNhiviOsG/vzG2raz1gJLnAc4V47NDmo128M2u1ULS+E1YdPjo01yQxOlSMcdygNdQeekr2md8DM16XEEeykLQNH30mjqpmvbgctIyqz87DxwQV7egG4eHlaS9X2EoDl+gJPecSjgeW9Nn11bFU96/EudIINgMxbSMM/xzsuCf2CFK1mZ862XlzrPeJA7xrUw9/VVDXPkZrAJ4fel5HFjQJTTKGuRESSJKDFVkE2crrIgd7dykUTOGe441QFRD5PSNm1vHiVqYuFiapqIjrNpZZ3VM2dWyGp4HKGTHa3XoNDjAd2aRcF6wWT//o9/rUeXMz4M1tV5+2/uRUwzSQiTLzC7DO6O+I0tOziAKLWpfBkc+46dj6zvyIbkHt11OJSsWTSe/eAGv9MRR+3QBlS1ITdzIdecqiw21Yz1PWc4Ft2WyyTWvst1vizoRhBwv8N0nuODEEJTkIUob7Ys8wfQaFkwiK/Li0wI3nPm4c+QQl92AuNDu5FNTKBXC8FXIdQeFFQY7TZRmruGv/36f8T9K9cQ5Weq13Dw0AG88PJL+ODn7+PSxfPqrhLhCGrtJqK5DMohoJ6KAAyjoWwiQFJEArFUGrFEGrQjzQ2O4MRLL8vz+/0PPsKVazd0KG/dugO/9Eu/hKGhIVQaDaw32iislxDpdpEj67newrmPf44L584gnoxjYtuEpDwsJhV6ds/OIRWNY+voJty+dQMHjh3AP/vnv42PPz6Df/e//a9YXl5Wk8SDc3hsDLnBYWzavBX/+Dd/G+ObtwlNyK8XMDM3j/mFJcdetuaJoTqtBokkjNqtSC/O5+bHP/mxCsiJE89hem4G5XIF2f6smKb0Tuc0yaAXyqG4M+eBxMjR/MoS/N0WUvEYVhfmcO70Kdy/cwv+Tlc6expt+BMJ+CIRTZO/8pUv48yZs/jWX/21MX7hw7Enn0JuYAixeFxQNGHiHTu2Y3R0TC3/yMQmI1iWK+hVimgX1tEpruHeuQv48Xe/g8pKXnDcp156BacvXUKx20I95MNqpYLDTx7Dk8eOYfLuJC6ev6xd/pEjR/CZX/glLK8XFJG7Ui6g0SMUzJS8qohqeU7FoTAOHzosLwHm2ifYUFfKeP+NHwgZGE6lNcGyu49nMnjs+BNYKKzi//vW13HmyjkChBYyxGJGg6dIHANDI8hkc0IjSKQaHhqRXGzHjm1CPFZWlkQwvHv3NrZt2YI9e3cjxnVJOIzBgWGR38j45z6Szc6NWzdx885tyW2I0PGVETluYkxNEA+nWCKj1UyuL4vFhQXkVxaQjsdQWJ7H8vwUkqkIVmk8sz6PSq+MZriJbrQHf4I2z3FEezHxbKQz9nMX3FBRqjXLOlBlEcWDmOcOzxDecxZ0F6aibbjOExf77Dg03hSsgk4/AJ0hjqzlSd1Ik9UBbP4V/L70Bq9UC2qkOKDYLPj/c/XeQXbd2ZnY99J99+XUr3NAzpEASAJgAgnmNAzDCfJoVlqtbElVXpXXVXbVusrlLZft2pX+WK0syePSzGpGoxlySIIcAswAiJxzagCNRqMbncPL4b7o+s65D2QZUyiQHHT3e/fd+zvnfOcLGtOrDmQ6pbMJFc954QSodEwYzyxCQjBTYyvacSmMbLuJ0SBBjF0005wFWr1WdGIUZjW/XoBHtTElq5wIp0Q+Uy3EAcnwqacHJ3bZ53PIabmbWVKctdB9u79m4eD6UUjIJR3AuA7hdlKKB+NEHUwjpMcH1xws6EQtqWLRIU4LuiGrVLK+PQ57QpdMdr4zkstaTRUVB/a1aJm+yrSu0DyRhVqZBVFXuEICE44Cr4vK+vjX+DrJiSCSqh7zygCXYs7EN7G+U5tYGcTURuCBtI51i+hyq6BrXjwLOi+PejKomRklhHQupe5fORdU8ChhzA6FaahBGVe15GY4Jf9DM9C1lbBlhDb5saWp53UQGF/sqdVshveQpMKJRbHWVH4fkUvanz89WrSg2xw1GTZtn34u8pw0ydGgMrm///Mv/7hJ5zdhFBPO5gdAgwNCKJQdyV5QtW8WTRAaypzkIUx4nhpxidBrNuUhpwStRSLhixbCzoOcYIUF5IaWEAQlA+gvO0nFDrpvOQe17As1eEFlJ+o2pD+zUmc+e00gCP5dngvqjMQbnwQ/O3TBhhLZwdVa1oc8MOv6gdWsgkhHTLdHOnMaCLQn+5BIDCDs70TT8qKWc8LkdE50vtxA2ANMDJ3Fx7/+r5i+NyouT9wJPfnk41i1ZhXOXziLkaHbci0JfToZ6hHwwvK7kTOdqIp5DacOF6LRNqxatx69/YsxMT2Hu6P34XCbAp+SuMHCOje3INPlkiVLEIlEMDk7i6rTkMPHzUaKWuNqDXcGb+Dk8aPycHYP9MhNv5BOyTWi7ttZb2Jxb784km15ZDN++kc/waeffo5f/fJXEgJTETtIt/xMNhmP7nwMTz7zLNo6OiWqlFp5xr3eG72vXsu2FCZHf3R+jPUGsukF8SC/fPkShobv4MVXXkaIUPT0pP3gemX642qBvRhhxng0LAdgWyyCSjGPHF+zVYSjUcXVCxdw9MhhFDJpKfASeuD2YCKTwvJ1a/HDd36Ezdu24l9+/Rt8+tkXYsQQi7dh4+bNSCTb1bCEDxENU9rbBcYlWtDR14dYJISI1ws/zVNKeUwP3cKxzz7DyYMHpNCHQwH0L12Gq8N3kOJezWdiJpvF86+9io2bNuCrr77C4LVBCSHatHkLnn72OcykUrLaKdUrstem9IufWYBoAosLd8GEyzl1VeuIuJy4f+UK9vz8F6jnsggbXoSCQcSSHdj22A7kmzUcv3QaXx89iJHpUdRtpi7TnHgwcmILhmJC2qGWOxJrQzyZRHt7hzy/iXhCmOk3rl7Bnds30d/Xg/7uHuzcvl3QCj7T3HeSMHhneESCeG4P38HM7CwiiZikxCU7k+gb6ENPX59MR/xcOzp7BMbnao3T7rHDh1DKZrCoIwm/4UB6dhLVRgHZ4jxm8tPINLNoBh1whtzCvfA2fDC53zXIdeFKjUqAIoqlnKgjSNwS7o6YU5ly72kUJidVlUvq6WHrsm3P7FbKmWi1ZZKzveHF4lMndT2KVB7FM8SqlFAoF1BgXGxJC7rugO20L2k8tJh6zYAtw6UwUL+PeHOIXahqnSUNTljr35rRqCGXbdUpaYKUpCnE27JN5WkuEZyy1uTfIQGASCbnNy3ocs0oAXZRc03XNdV0q08Hmdy6wuC+XH/p9SG8yyFJcjQ40Tdog6qGTizo6r5GMpjmxesAxcZH3ci4S2cxZUPqdQdhesKaoNea0O04aimiIh/UQqbCQr5de1K30VIrT2RUc+jZdLFh+24uPWsE35MmLKpNLQ2FWt7uWnD1DtB4V9YsRVh53/BaCUQvyI26z+l6hZ+5IrQa2UrYWqWDEsLDQCk3vfvsiVjlXMJfIA9M0gN5D6Gi/A+7oaRbmqgn6L3ipsMlV5BsjlRJwHOJyLI0MHRM43sXLoXKxtX6WHnaArU/EA6wWbGbEnslzULedBXVYrmlsvi79/68yYtPZjJduDTH3P4AeB9JLquaydOOT4wSXB6YXhOGlzAmoXTdebAQtnboIksTCEKnt2+zbHUgF9IZdZIPLqZq2TVaT0Auu+vQXZf6+7ZMb1qhDfRRZkHXlB8p6EKko/ZSiQwUjagvvVvDWCn5EI94N+qS8mTITolRnxqAUUUknEBbWw/c7iBCwU40ayYalguusgtmxQ2j5oS/4UTQ1cDNC4dw6It9UmiYiEVS2HomUi1Zgju3BpFPpzXgno2L6UHR60SBrmc+LejVIpncFsLhKHY++RS2Prwdo+NT+OyL/RgcGkZnVy8ee/xJPLrjMdn5iiOWPCwN8dkuUctfLsPkDVUqoVYs4v7dOzh+9DAmpybkEA4E/RIdSnbk9OQkXE0Hlg0sltCO1WtX4A9/+hN8vOcjKUzDd0dQ4mREONEfQKyjA8+++CJ2PrkLhi+AQr4MGqOI/r5SwdjYJHw++txXZS9HsxfeXIbbiampKZw4cVwY6Bsf2oRMLot0No1oNKr6YacLkXi7HBrlfB6OegV+w4Wg6ZUQFD99LWsW7t6+iUMHD+L69avwGQYikZA6sjmAuWIRT+x+Bj/96b8SRuvf/M3f4sy5C0K+Wr5iFdat3SB2mYsWLxWDFEJ1uVwBk1OTWLxkibDCO9vbEPEYaDPdSLqdGL50AUc//xTjQzdRt3jgOBHtaMedqSnkHEDN8KLQBF763mvo6+/BJ598gts3hxAORbD7uRfx2BNPYS6TRrZUgtWswQzx8CfXpA7D6YSPjPRqXTTcfO/xQAhJr4GL33yD8/sPwKDtcb0u6oElK1ehrb8XtyZGcWtiBF8e2Y90KQOvn8WNzTBJTyz+YYSCMT1snAY6urrRu2ixGLdwIgn4GQEbwszEOFJzs1i1fBlWL1uKJQMDItHMZHPyuSbbusQWd3J6Vgg9bIBoDEPveV6/UDyM9s5OxNpiSKfT8rz29HQjk0ojHAhidnwSh7/+GunxcTzx6DbMjN9DOOgBPDXMl+cwX0+h6msCYRqRRVZeQAAAIABJREFUe+B3B8RwisQ1tY6mxjaPAi19aUQkRiOSRyrws1i52r7aLAACU9qMYOXNaxY5/5tApeKAaWvRebbIdM5GqmXpqjt7MvW1oOcFySqVKXGiNJaukUpCIyFK/yTcquxoIpHyPe1YZ7KuWRC5kxWZrdiXKpnrwQEtpD6PnWdOxr8W9JZUWFwyhHisBGLJIucAJBR8ZfbLLlteC6WAGswhfhqUXrUaCrRkX9rwtAJFxGyFHCLhIFHZo17jRDKoGGDh4Qr1u97sbCo0SEn5BCbPWI8PPndYWeXSQGgd0Peihdy2/XpwzcX+QwjXKg2sFHioa5KbkKVFGqiMdeF1uYlSKTmPDYKSslv7dHVck8Ww8JA4ebfkgVorWAuEqCiZHeovINdJpnR6F6iPv3DtpNmj74oDDkF1vrU7FydAWwYn7Aa5vzTQxkW+g/35EvP/tqDrWS3cMBuC5wqndU8J1C8ER/4sTYRjIyDV7UGOPVc+ctH0vQkplBA/m6Mqmm4WdFJu9f06fvbhv23yB5YtMvAKclO3yBBiIUgWIrukuork1c2L0AghAjciIe4BbAKC7ChauwQ7zcy2PlSS3LeOP/qB1h+QRhRy4U5JPfDEz9k2xW8VdHFMkg/OtnIVaz7dtUk0p63fa8Ht/Hks6Op56xRSHCGqJkl/lG+QkFc3ULUaCBDK4wWzGujtWoRksg853mzwoW5RXueBpwIYVhMxlxdmtQErPYux25eQmZ8W97BmvYorly/DUasiHo1iYXISpuyf3HAYbtTozuUGcu4msh6gRh16DQJ/sSg+svNxPPbELixk8vhk3+c4efa8SO5efe17eO6Fl7TxcBvioEanIH8wiLqTdqp1hGgKUqlIlGl6fgYnjx/D6dMnQNkf9ccqVSljZmpaTHN6OrqRWVjAtm2b8eMfvINf/+rXGLw5iNtDw8LGpMyKQSLBeByvvPkGtu18TLJ4y6UKvB4Dfgme8GB8fFr2XoVcXqbeLMlSbOA8Lpw/f16c8Z577jnpeGfn54QAF4vFBNIKR2No0CjDRjbK2ZQQ0pzVEryUvNQrUswHr17C1StXZbfX1tYmh3SRpB5HE754Aq+//bbI+65eu4H/9Fd/jXuj42jr6MAjjzwmhjNmIITunm7E2pJyIFBmxteRSMTFR6EtGkLQ6ZSCHqyUce7g1zh7aD9QKggkzYPPEwxjzrJQYRqg6UUg0Y6X3nhdDoB9n+7FzOQMorEE3nzzHaxauw6ZQgEz6bS4w/lJQGNkq0VOgFPy1EllLBeKGBsZRSIQhFEu4d2f/T+YuTWEEOWeDie6+/owsGIFUtUShqYnkamVcPTMcViglpUOaLRUDci0Ste7tjiRCOrvq2LJG21LwgyFdCJp1NHT0Y6OtqgY0vR3daE9Esb06BjqFQvZdA7hWEwaoKHhYUzQwc/lEq06DcOrDFry++DwuhCIhNDV0yPT3Oz0JHbu2CFpb7SWZVrY0S/348Dv9yLu88JZtRD0uZHojqKtLw5Hwo20o4S8s4KG4UTAF5LBgNOJSq8qKJWLKLKgF3keKYmIv6Sg27ycFimOplMy4dgFjvKhVgwrn3HCp5zkxUdD2PDKC+JrF0c2nvfktrOgWyXkiAwUc7attBrVSBSqbYjldCpCwMmKBy0RyBYMLMVUYGoaQ9n66apaf7aQSZ24OGFSTmdLksguJ1JA7bvNFNedN9cMzMrgeaWFnfIEZfZrQMqDgi6IsOor1IJVvcjJfZKfaEt3ZaChOyaJyBKgxTVqU7gKfK6Y69HyH9EGi6zqiqBuSlJXKJ/peQyf8bqYxSChqw/ep1jbimzLTnOzc76JBNBEp+VkJzyoEt+3ZmpIg8RVgr3OEC6Wh0Q+tUMVZz4hP+tnJ0iyh+mF/HpdzdBXRJUGumzgWdX6pd9DbcVbEmvK95RAZ98fdrMgCX1EPezax7WTUBuUkWBzAcgV4zUh2VotaJWwxdFC/dhbjQgb6xqNpSxKKrVJpEy8hTQpovTthG6HJ0j9VY6EDrXqhGoXdGcNdXcBcFIZocEvjn/44L+Xgs4HRwq6VUKlqmxcdYXTHQqvDrsUFnR+eGKD6CaZhgQJlUboD1ahPH+A+hpzp67BBvowaichubT8GbIbaRnMK/ygsobW9/xOQhrlETSKEUmayhfI8pMP3JYiiA9yi0XK/RjtSaW7I8tdiSF8isX1rkFNpheNqgumw42QJ4hYMIFopEMKeTpTgctNk38fQt6gJohNz8GwKmhk0pi9dwfpqXH0dCWxlV7cLge+OXgQNy5fgYfNRa0KP9mRZCLwUDScKHpdyLOguxqwuB5w+ySkhq9n5dp1eHr38/CYQew/eAiHj51CvljEjp2P48WXX5XdHd87WeP8XDiFevyMdQXCZDYz8Y4PcM0SBvun+z5GNpdFJBKUA4UrkdnpGTQIdUdjqJUsPPXYdrzy/PP4p1/8E1LpDAZvDwmBi0SzkhMwImHsfvkFrN24RZistOf0e3zwiJ2vG4Uidb81pOcXZMfPz533BQ/4G4M3sHTpUqxduwb37o8KckjkRGRuhhvJjk7kyzXZu0cDPpRS8zCpe60W4aqUMXzzOs6fPomJsXtC4El2tYsNbjqfQ75UElezjoF+/Pinf4S+vgG5Zv/4jz+XFLX1Gzdj67bt8PlD6OzulZ0gTWb44NwduYvlq1bLTlsUF80aooYbUWcT0zeu4sinn2Dk2iUEKGEL+tFgsTEM1AwfKmZATGIWr9mAZ195ERPTEzh48KBYYLZ3duMHP/hvkOzsFL7GTGpBzH98jFD1uKRo0LObSI7YbdA3fXoGUa8Xxckp/Of/8B9QmZmDwcx1fxhrN6xD1fDgxJXLqPkMpKtlDA7fFF97woP+UAiRRKeQnEKBCHq7+hEJxJAvWsiXmXrmkoasraNNzHIW9/dh4+qV6Eok4HU4kJ+bxfGvvhb3OYaRmIEAtjz0MKbnZjB8d1S4FwUSp9AQf3gj6EeVlqt+A/1LFiMcCeLyhfN46YXnBXIn6tAsljF9dxRfvr8HF48eFR/8fHoWkbYQNj2+BX0bFqPgrSBFEmqQVj11IeLS3ErJrirJ4WfD84hRsLxuQqDkGs2WzArq56FTnPpwS0GnkobTE5PFKJPlQkt4POpeyCKup4PN6qbsyKMpbpxGSYTLl/MoCTLAAUFKk0zmlJep0x1luOqnzoNdIH9h53NyUm0wv5arA5HDSqjGtwWddtK6klRzGu7t6c6mUS02eCxW2oTRtWGQguFQ7gDdNTWDggcpGxU142Hx4f6XBV2gbmZq1FXu992Cznxw8Q+RdDgWLBZZFmsnHJxMqUvkK/9OwItwCeyBSespdfJ8bV642eDw9cgO3T77xYlPjcD4PYX5Ly9Ck8TkrOb0zoJeJurLeqAKKvICxIvdrieiZJDmSx381JLW1v3bBZ2kYtXicyJrqQf1a4j+yNc/8JDX/7/lrMeCrm6AWtBV8WWvzHmlONgI458kN+HWP/hs+JcZnCTXX6QmVDWojE3uDp7HtlEaBwiiTzyDiWwSpifKraE5vHaKJAmiLYoB25lVOGm2BFv25w1USTwXfndVEw5dLPo2sv1372tB54dWtgrSHZc5pRN+5sUTKZVOtOwuuUNVhRh/cBN+n0P26NzpqJRN5WgyEdO2UXSc2r0J21TMh/l9CEMok5kfhhDpSAqgdlkQNk33UfEG9xbsVNXOj3sk7YH4wZYF9rBVjUJzbDnrtHZvmsjjsCd0l7BK1RaQhwjDRLxiydwd68TyRWvgaJiYmcnDqtIFLS67u7ZQFI5iHiMXz2P0ymXkJu7Bmp9HrVgSm9Xtj23H2vVrMDY6imOHDmF+9D6CnByEeNFEze1AzXTDCnhR8rpQ8DRBk1nxZrbdjAaWLseLL72G9q4eHDl+El8fPIx0NiuhIq99703E4zEUixZyuZw0RzQxcRs6MYR8AQR9nPuAgNeN0bvD2Lv3Y1y8cF52p9xnk6w2NTmJbDqNIJ3ZDC8ef2grdj78MD547325k6/fHsJMJsUcW8nJjvZ24eHHd2DFmvUwaSLj5df54KH6gOhAg4EfRZFuEWLnZ8hfoyMjQqhcuWqVELIYG8tirA+LAyHb/KXadMrrSYZDqGUzcBSyCDqBSnoBBz7fh5GhW8hm5uEL+NHR2ymfHV8fP3FvJIi2nh782b/9S0yMT+HDPXux/8BBtHf04NnnXkRf/xJEYkmY/gCKZTKW9dAkQXBg8RLZ0RL2quQy6ItF4auWcOqLvTj51eewFqbhYSITi3oigTyhOX8IObhRggvbHn8K2598HNduXsXhI0eEmLZs2Ur84U//GKF4HE2XG7PpFMVXUtCDQcoW3Zp5TWMUriUcDkxNTiBmmsiPj+Nn//GvUZtfQDmTRjLRhrWbNmIym8UHX36B9iWLMDQ5hrnsArw+TkduYdRHk91CiqxaTYQDIYR8lBG60eAhQEg7GpF1R19vN5KJCLoTcYQZEpPL4v7N29j/0ccY6OlGWywJfyCAzQ9twXw6jdt3hlHhwe0zkatb4n7nCHhRJuxperBs1XK0tydx9vgxvPjcC0JqZEGvZQooL6RxfO8XOLR3Hxz5PArpFAKxADZs34iBLatQj7gx1yyh4LQAswaXVzXlMunZrlh0+SNaWMoXpECyOMi0LQx1m8FNLaNM3poVIQEiZIG76AvPnb4m5wniZ+uX1VuchYVDBD9fEq00kMSyisiXyHDPS3GQ1aDtXcFJWAq6xGdq5KuymvUckimfcq+KGu1wQhc2Ng95HZ7s6c4u6DTcknCWvBR0tbxWnbYiALoqpPEIpzi+Hzns5Vy104cbasfKX04ynZ36XrSgq3xNpVlqxCIELHE406ZAeElikWvLyrjfthFSXicl9zHj3S7oLMISlqNkQg9RAy452FzYvuNUrQgSKycRQ4h4ntsrQlp3C3erYTusNVEtMtlM3UKJvAoawvPFtgEWhZNMzTaT386SV8dQ3up20JZ4oH9H7mxzAU2ej+IXoJwtFWRr/C3rA/ljLRmcNnoaGqN9gTrT8RpqeJieXTJV27JtQzgc6oMiwI+dt8skbQmnsQu6kC7ppFkuynAi/DJRTZDsaCuyiCTZSLY0fA56MOhALKRwAgBU/2jmNxqCyFBapzwNKep/98FfNknmIKNUySgq2aDpgJIQ7ImZOL6EJsjCRa0HHTV43TUt6IbqiMXaVYgI6knL6atlOMApxUO4m1CEPaGLq5PdRco+zIYpJAiAH4awWHkBTdtDmDckLSNtmUs1p2/IfmocnPofhBPwhmLx599lIZfFg43K8ALRVi8ADwLwwcTS7mVYuWgdapYbM7N5OJxBuE1GdDgQoQNcMYebp4/i9Of7MHXrKgxafEKds5avWYFXXnsZfYv6cOX0WZw5eAjF2QX4JNTAgbrhQt1vwAqaqAQ8qPgMSeMqVRvwmAG5wdo6u8RzPNnZjaHhUVy/dVuYxGQqP7x9J2LRqDyM1GrzsGEhNf0htXb0eGT3TJZ+kJGd+SxOHD2Mf/7VPyFIclU0IlD4/OwsJiYmBEJLRiJ4bN0mbFi+EsePn5BgkpvDIxievI+S04ksquhZvUJMVDZsfgidXd0IGn64GFhQrqJWaQjpsEQzklweo6Ojut+vNyTEg85mXM2QYU6nJuou5ZBzuxCNxQTupkCD2dxxMv7ps5zPwKiUMXrjGr78/R5YhaxMMZF4GKG2OPLVMrLlEvFXOHwm+pctwx/96Z/i6/2H8P7v9mBmLoWHH9mJ3c+8AG8gjM6uPswtpIQwli3kkc8X5aFRAhiTo2gAUEJPJIzK/CQO7nkP108dg6dWgpMSNbcDPYsXYSZfQsPrx3y5jrLDjede/R5WbViPo6eO4OixY0Jw27R5G/7wD/8VzGBEpnrK3Io1C/5ISBLKouEg/CQVsThxJ0mJULmMiMeNueERfPjzX6A0PY1yOouVK1dg0coV+PrUCXzyzTdoX7IYg/eGUajQf92BSDiIzq4e9C5ehkKhilK2hJpFGZYPEerRO3sRbW+T3zTeCUcC8DibMJoNBEh2LRRw79p1HPr9PnTGYqKeYIHesHmLSPtG7o2iwQbE60axUZMI2KbpQdrKiznS0lXLJS3v6rnzeO3Fl2ViozzT5DlRtHByz6f4es/HCNaVCxGIBtDW34nY8h4YXVGk3VXMVOeBQAUuU0li6uHOQgLJvedvi7wQ0SEzsU8HA5GEkdjmVghX0iLp5c3wJajEy+MgC90t55Wudkm6q4t7nDDQhRhdhduj3ukiW6raBd0q6pAh4xoZzdzdc2r0wyXxmS1NuDBAbYY5VwOWrC9op6rwN/0sbG22jfRr6IwijLQNpayvLh7iqpHn69QpVp04hV9ANj139pTqicyXb4HXQad0Od6cJHOxqKuPBu1LRb5ns6pUGmVneYs1KiVq6qImkbL8pgJja8P03fhTTpYKJXOqVnmc8J/EQ4SWAvRQV3vUVqqbstgJ5bOgq8ZedutyGmuSp/w713sNDnZUSukErFO6KgqI6GnCnWZuVAQBsYNT5I2zMfqWU9Xa47cMxrw8J2yptPxpD5qtgs7PQG2G7S6pVdBtXgOHrW8LOtmM6uuuHAeXrB4kUc9m7pOLJY2ebTak6y7bda9RR4nDcoV+D2qa5iVaLKhSy4KYpjVEnbTIS8qaNDPc5zdFlsfrpcY4XDPQelgheE5Ljr99/y+b7HZ4aKr9akEmdcICXOQrPKFbAQ0o0LAA8cptWnA7KjC81KNrQaecgcSGVtIQp8KWoYMUdNv1jQJ5gdfsn8s3TeMCNguyI6BRilejVgk38WEScwXYaUPcJ6CGcjGlE3rLjYg3sHSXLXDN1q8yOlAeFOrRdacOfq9GCF5nCH2JXizrXYl4oAO1shvFsgv1pkeMVAQKoazNKqA8fhc3Th3GzZNHkJ2chFEzpGti0tXjux7Hsy+9AJQrOP3lfty+eAUoWOot7jNR9blR9HtQDRpwRINwBgMoNyAhK3yQafDBVDBmoRetusiy4m1tyFEvHSGD2YOOjg7Zw+Sy3PPRqS0sOnG+Gz/JVs26ZLLT+vXe8DD+7m//CxYW5sTwRTgF1apI08rFErpjcWxfvQ6LOjsxcncMpt+H4dFx3BgdRrbZRMEDLN64Fh2L+rHl4Yexds1axIMRKei1XAlZWqnW+XarQoqan59HOpWSn9PV1SX77nwxJx7FXA/QVIHXgg8Fizy9zakb9vK+sixEeSgU8shOjMmUfPHUSZhc5xguxNvjgM+DuUIOFaI5AT/Kjia27dyBjQ9tw69/8y4O7D+Enr4leP6Fl7B8+VqYgTBMM4RMLodgOCbSsbm5eURjcWHY+9lg1CsI8nrVKrh/7RJOfrEX4zevwGhWYHicEmiydPUqjJAk1nRiJldB3TDx1o9/Igz5vZ9/gouXLwlJ79HtjwnfweE25DWmc3lpPALRIEKhAHw+A0HDRMAks70Gq5BHggY6TmD44kUc/PAjpO+NwXAAu556CpHODvxqzx6cG7ot0PtEeh7ZXE4mlp6uTtl5d/QsRiicQMAICvLrhinKga7efkSSDOiJoMqDs6GEQw9lgGR9V2sYu34Dp77cj5CbWvXl8nmtXb9RdtbDo2Mo0gbO9MByNJCjXM/RwFwhLYV+zaZ16O/tw+0r1/DMk7uEa1ArlzRswuPB9JFzOPTxPhSnZhExTXh9HrjDPni6ogj0J1GLeJFxFZBuTAI+dSN7UKR4BlQ0WaouWdAKIxMRJGtcpF1kkTvVe5wESy9DOehpwELO80JeSct2Wk47ic2kFlgmTymeLOgNG3ZvqmyN51+lqAljMiWzUPng5ZrJExT4nbprwvpS+BoVKW4ynddo86mkOD2TlPwrRlj22o8vW85TTsgUH9ZLEo6iBUW9x4X7Zqt6aLhEApz8fA5LQuQlaUoNVPTL+HU1Zau7WQA0NYwFXYunHa5C+1bK36j4IHTvcIhpFJscSahr2ddyz62GtUo2btZEEy+GL0KQVrc1KpXqFSaGsaDrAKb7b64hNBJZk1V4Hqu2Xkq5TZrjdWK6HOFvZd7zNXOXboiLGt3U1HHUDnoi+15WwnYCH18vfQkI1Mg6VVe1ipyojIsyu+8WdDZULa8TQXDpiSWBPvr6xKSMdUI+ez43RJNZp1S3zgalNUWzoJtuWt8K7VoGN4JGWtC1g+PbF2KnTTSXMBwOPS3pneSVP7C7s02M1GdB8gKkx1M+mZRwGc410U/uKw53LYdCvo6/ee8vmnpBFXbnBdMABE5a7Ma0G9AuhHsrDSfgDUlCmstZF2IJCXIsOOKGZnw7oVfKrYzcpoSsULfONbkyIauoWVU1u7D1jvKibUifHV+LXUrNI6PrXE5Tc4cJ/zNdqpiWh0omvxZ79UG4C2F1wiY0wzFF+lGTNQtpp4yl4wMSRcifxIp+7ha7UbdcqFfcKFlOFEsVpHJF+L0GSpk0jLqF7oCB0uwEzh74EpcPH4FJhzKPF7l6Fd2L+vH9H/0IKzZtwdyN27h87DRm792XLozys2bAkCJZD3lhtEXhigRRI0vT8KBK+Iy7ZdNEgTd204VoPIGOzu4HCgM+DKtXrRLCDnfjGnDjkRuf75NBKAx44E0UCpgo5nL46tPPcPzYUVw8ew61SkX+Ll3VeFP3JZPYtGwp2piDvZBDwBfE2MQ0BkdHMd+soWx6sPLhzfBGIli5ZhV2PLodA53dIqmqlSvIpDJYSGXFQnV6ekpe58JCCtFYFJs2bxbyB1crfMgMksuqFTGQIczFJ4kGC+QRRH0mrJk5JNiFTs/i3tUrwjIn2dBtumBG/PDGQyg2ayIXc/q0QYDXi2dffgVzmRx++957GL5zD0/u2o3du19AIBxDMBBBJltUZIA4i8uNdDaDRKJdrxkLQ72CmOFGdXoSlw58jRunjmJhckSmQY/pRqKnG8vWbcDlwdtIM5AmW4AZieD1H/8YsWQS73/wPoZH7iIUCAuh8clndqNkUSXuFG9+kiHpB0CPeI+TJDBTSGksfrn5eeE9JHwmTn75Bc4fOIDM6H3EAn689dabqLpc+OjAftyansJUvoD5chHpXE6sc5cvXSpGMO1di0QJ0Z3shkmfaRgwTB98gZBYwcJ0C6uWh2cPI1aZAV6vyTro3pVrOPrxpzCbwJJlyyVRbfPWbfI53RsfxwJdA91O5KsWso0KZvIZTGYXYMbC2LHrcSxfsRz3h+4KR4KviQz+4kIOvqYbjekUbp89jwv7j8Bl1REJ+hFpj8OdCMHsiKARNpFyZDFXn0DTX9M4SZpZ2RkRPP9kh02XOELuYlTESYfRwvaExsmWQwUjlj2af61Qu1d26JzOtXHX4iLnjW1GpbKumkDuTkOLN8lfJYsrx7JO1jIZkXzIxEU/vGbQTudSQhoLFb+nyMVY0B9I1moin1X02pYb2R4YbP5ZGGSH3ayJUxtd8WRitMlrEmImO+66ytMoEeO0yoZF1EPKeNescg1G4V6biIWbLnyUXwnDXAcypTETt9aUP/oMOMgfom+GuOrxGqt/u/791sSqoVmip3eSoEYYuKmhIOJm5kCl1BQujRR0OwhG6oMwy7XoKGFLB6yW+2hLc0++jRTOVoR2VSV0lEXLINAKHaGKoEGeg3K85LrL1KoDF3fu5EmohE8XtXLS27voFiQtr0GaKyXnsRFQMyMOgqqyUvK26uCFFCgIgsrNBKUWAiGlaxxgffbnoYRBuraRhqBcLg6pHFA1/U/c8+wkU0qK5R5q2CsUuyl4sE4S2ThNk5RrwcGWdUujc1X5JSuDUkneh5DliPL81W//pKkXX/F+YbLzw1WNFxo0YqF8Q3TemhIkb1iWofSR5g/hUr4uWlIWbMIkGm9HUwDVsNO21ef3wO+n5IMPKzXtTTQtfpjcL3DvZOcYi+ECOy8S6Zi/64PpDcFnhmG4AmjUnaiVG0Lko26UuzZ2xy6nLUcBH1R6OKtBAWF3j8svhv1VIhTctzk5WXsRMrvR270MvZ39YOOuDYMLY+PTyOUpCXCKbnh+chIBZoQP9CLkdOD6mbM4+ckeVIeuw+9ooAAgnEziqRdfxvYXXoFRAW6duYSR60Mo52iy4oMZCaBCmDDohREPo0obTMMlIR6MS22wsMMBS1yxDHi8PvR090gwysL8rHS3mzZvku6OpjqUiXmg1rvyYZKlastC+FyzW6zmi/hi36d4/ze/QWphQYo+rVf5sHQwq33FEoT4kOerSIaSmJxawPDUFMZKBRRMD9Y/th3ukB/xWAwvPLsbKxctFgKbHEy1OmZm5nH1ynUhmrFIcyfdN9CPgcWLkUqnJR+Av3goMZBAmz2b6UrNqwcIGQb82SLMVB7X9x/C0JlzGL9zC4GgD46QAQS9yDiqKHAHx78bCmN6ahZt3d1Yt3Ub9nyyD9euX5eb/fvv0BZ3CyLRNrEzJbrhIlOWDlk13hduCS7h6+EUQ6tfP+0+R+7h2EcfYuzaBRRzC/BGQsjWq1j98CPoXboS3xw5Kc54C4UC2hf34unXX0IkEccH736AsdH78vOe2v2s+O+ncwXUHC6UKhV1gzJoqeyVKdbPtYgDKOZzsit316pY0d2Nf/zrv8K9yxdRW5hHIhjAT37yBxi6fx9fnT6NGxMTqPoCmC0V4fL5sGLVKvR0dWHpilXwRxIyQfrcJrxiA6xkGglcMT2oORtCiivk0hjo6USQ432xgGQggEtHTuDYnr3woonu3j6EYmE8//LLuHFzEAu0CXY6kCuXkCpk0fAaGJq8j/HsAiLdHXj5re/JemlhZhZr1qySwi9scjb6uSJMq4nsyCROf/o17l+7BWethrZkG3zREDqW9CLa24lUM42R/DAqRhlOL/PhPai7GrJr5ITE4tOoUkNs7wzJum5yOmNKAgspUcSCqGwIhVMj7HFySiRp09CJSh4IQvk68bcUPOLDTYiahCKSwYTNTFYQTGZuAAAgAElEQVQ4A3Yqmi0iJC8tVlwp0vREwjx4Yj8w/FDtt8RJtwYLIZnZE+2Dna0WaZKwOCyRyEgWeblRlsLLZ0KLjurFuVPmbzGXcXpE+26KoZdp69O58mw5v2ppk7hYFk6XFnhZK8jQr45jXJPy+ngMnxQSXg+uMlq7dhYdWZPKec9BTCFuFjy+ZRpF8b23UtWIStUrWlx4zpKRz8Zd/D+kYGrxfMAMlwbItsa1Zd1qXkYon5OwFlp1ZlMHQLohqhUsWeIqq5bXJAWdw596mch61m4aNBPAnmAlS0Kd8lq/2IwQyhZ5mcjN9BUqP0v39doIuLTuyc+GND5S9/mO7PAxU7gVtsMbkQwiF4TlGVbDqGW6zvGcE25XTYiZcg15hoshiolaRRn8Im+0Ex35z7qCVt6YrmhUXcFPm/5E6u1uT/zSeDTg+D/++Se6YiYEI1o3m03QZDem8ga6fZWpY67SDF41knxRrRxZQjJa0B1S0DXejh0s5AGhzSB35ty1s6AzdIysTKE5FCk5o6kDXYt0t8CKLzGL1Ohxd+RgdF0IpjeiMgkWMYuNRk32otz/i+8uGwvezE5CeOoQxaaTxZQWi5zI63WnFnWCk94ElvZvRjzSjXi0DdUKO1S3sKSHhoYxT21tNCr7wfTMLAIeD1YP9CHBw/X+OO6dOYFLe/4Fjew8TAZ8dHahrbsP6zZuxeLFy2EVqxi7ex/p+bSav5Cl6+Nk6UTT7ULV3YRF1zhCZEwX87iFFV1qNMVFyB8ICXuXgSVEI1gcyHx2eT2yZyOU3ihVVWvLgA7RTapTHz3QTZcHIcPElbPn8dtf/QqXL1yU7pqfp07NTqxZuQzJQBB+y4muaBempxZwZ2IGY1YRVtCHtTu3ixc5TU7eeOUVbFi5EqEg3fc04jGTyuHYsRO4fv26PJDLVixHd1+vrGx4IPJhIRmSBY2JT+LMxe6eh4zXjaanIYS4WLGOibMXceKD3yM3Ni57bYbLhHrbkHHUcL+QwoJVRKKzC4bPh3w6j57+RSg0Hfjlv/wWJctCsqMLf/zHf4JQOIpkR4887CRX8RDhISo+zcwXkEOH9zcPkiICDQvTZ87jzL69SN0bQoMF3udGzfRix0uvwmq6cejISZHHpPI59KxYhGfeeJlzFfZ+uBdTE1NCxNv94kt49LEnkMoXeSeKtI53OZsnv8+Ez8vfHilQjDQtpxcQcjrREwri7/+v/xOZ+6PwlItYuWQRXn3tZRw8eRL7z57FRKEEb3sHAu1JtHX1omegX+Q4bPjaeweEmNiw6mhU2CQr+dTDxDofJZoORGNhWOU82kIBhFwesbalAdGVIydw8L0P0BmJignO0hVL8eob38Pxs6c0az7gFzSF8sVcxcL99BwWKhbaF/fh1R+8JYXQ1aiLiVKTsY+iCXLAXWvA33QjPzKF8YuDGL18A0PXrsu6p60riWhXEm29XUgsSWI4M4RUdR4VZxVG0Aen34WKGHAwac2tedtiyE2otqLukM2iJITVm2U0akUZKoTs1aSWmZakPuHbNCUamTplJ5r02uA0KnCtNv4SgELI3a3JZ7IrFQtrIn5aFIhItixJhbRLeasdwMG3S9VCS0OuHpSEZXXya03o4mAmtqRN/f4WCXiqca+R+W0z3FtMZZWYalElUiEOam568nulQebeVk1JGuJyJqEuumFVZr1N6eK0yaFJ4kEFquf1oSc7V6LcDTPhTf3adWJlgaB9rHKqeN7Tk0IJiS6YPq5T1XFPV7ZOiHWrcOpUYiYack6XDzzUbWtXe1pXwrPtFMrzikgCSWi2LrxFbFMZGbXvrAMqVRN0hm54Lca9TPyaFKrogXYw8vOloLfWA1yzqP69lfamSiru/xWqFy06a5povvkWdVUgvSR/dh2o8N9rDJxhEdT3YDiIImhBZ2PHFYIUdFmf1CRgSk1/dJfO3HU2HBKtyn14k3kI0FwG7sIdNWnGqG3ne+fZrjJuEjHp3aHhMyTGSQPGVQCfCdubxPG//9cf2loOu7O3he5qNajQNl2TSHpiIZCupkWxd0J8wls3Ee8xxmGKNEkEni6JWNTpnt2KGz4fP3RlZUo3QkiN1rIkCxAWIEwlBYoQCmENyjZ4E4ZgGmFxJuK/o+6SByRnWzRWKiV5wIX5zn0Su2T7ovv9QZnqWczZHJRKqi3t6liKzRuehscVhqvpljSucqGGXL4sCWOFkgXT70fA50e1VETcH8AS7i7pqlUsoDA6gvOf/BZ3L14QIkMi0YFMrohAJCaT2trNW9D0mJidmcGtW0Pi+c2VBCfnOo0bHE1YfqBqOFCjrIw3Lic4v08CGwjd0iZV0sCiccQSCSxbuVKCNRgAQhtPdoR8yMlAFwIKO0NKBRn0UW8g6PZgYWIKH773O5w8ckyQEkLhnNKzuRSWLh1Af3s74o4AepP9mJ1OYXB0AndzGVihAB5+7lncHR+T4v3Om29i89p1iEYCMvUaXgdyqQIuXryMEydOIJqI46HNm2UllCsUNbiHqwDDI9wKNmuEUNnA0WiHbG1+VmEyVafmcerjfbh+4DDC7NAbdbR1tSG+uBsjmVlMFNJIVSyEYnEpzh1tndi67VGcuXodXxw4iHAkLp7iTz65C6YvgFiiXeAx2c3Zbll+v1+KOVdJPLToG+B1VWBYRVzc9yluHD6IyvyMaEvzjgbii/qw+823ceHabRw/eQ6eQACzqTSWbVyN5996TTzOv/z0K6TmU+jpW4wXXn0NGx7aigzv+aZeA1o9+vw+RIJhhIM+cSKUOMVMGlYmhbiTwTpN/MN/+o9o5NIc3fHYow/jsScfw7uf/B6HL16Gp60NA+s3YtGaNYDHRIbPYrEoqWg7n3leUKQmIVo+1DWN5iTUD7dTIoYDQcK1DoQNN9pMP9gSz90dxeXDR3HlwGH4Ke10AI88vgNLVqzAl4cOoGhZUtBdHmruo8halqw8XOEgFq1dgUeefEJibPs6k1i5cpmQx+SQqTVgNBwwGk7MXB/G1PUhJAw/xm4NY+jOLXlNTr8HZiyC3tW9aIZqmCpMIlvJSrPriRjcjOlOmVOrPV3zfQl7G0zM4vXllFZGs16yD3AexBw0vi3omrqle+Ympbn0EaioqkaZ02yc2fgrvMn//v8v6HTdk4Jq211zWteCrhOgytpZMAih6t7c5dYzUgt6y7aa0yondNpoE7VkQa+xxiob3PYC52HM85JnrRh1VVWSxO8nKI/PJ0l9YoHrZN64V1nktpxLmekti1ttInTyV9STyKRwkewsej4D6o+uu2UxGaOfRVk5VYVyUd4TvQJ8DEuyV6bK2QfqTJSyZcLCsZJGmQecDW3bjm3Cj5DVLa+78iw0WpUFXadNDpMPjITUfcx+7frPQsqT99qyOmURJYmORdVmefNa2f/MwYGfuciyZfqvSRFWaJ5DJ8O8VHb2IPuDu+qWiQvvEzaEtokppagS4WuvR4ggG+D9QWSM149cAw6TTjnj+d6E1Md4X5nY2ezxs3SoWVuNEjSGD9E1ku+Ja2PWryY8tqmOoB120IwoKyRMjIFe2gSpm5+6DIpE/H/7x7fILLCJA2orKOQLkWWwi1NLVy3olkxXojfkDetoolxj5BynH7IsmyLNUYaiMkEL2ZItc2tBMvxa3gwky/ECqNyDKUeSV0zNIB960Y/acjUyV51BeI0w/EZEijt3ZI2GE2VaGFbLKFtFYakSltHwSo1Z5W6FBd0qqxbd6w2hUq7D9AawfOkmrFj6KAq5JsoFC+lUHo2qUwr63bujyBcrCDOoIhYT1mLMH0BnOCIQJcUinmIOc9fO4syBr2WXaLq8KGbzArVufHQ7dr38EgY2b5Yb6urgTdy4dAXVbBlGtQFXmWQeJ4qeGipGA0UaaqAJfyIKfyKCVC6Le/fvC7RCEldffz+iiSQ6e3oRb2sXHXAqvYAg8+INt5iMyEQsvBWGxNThIqJCr/fpWXz60Uc4f/qssCpKxSKmZ6YxNz+D7r52LO3tQ8IdwkDnYmQWSrh6bxS3FuZRDQXx+Ksv4/KtQekE3379DWxcsxYd7W3wBgk9OpBbyGBsfBRnT5/Dxs0b0N+/CKPjo8K0rlhssOhZTKYwVwNVVEvqEa0+2A6E/F74603cv3QVn//zu0gNDSPGHb1VRsdAN8z2MM4PD6LocaLiVtYn/di3bNyCNWs3YN/X3yBVKGHZ0uVYtopBMmFEEgx+cQtKwLAR3re8X/k58kCkYx4RIWZP+5oWClP3cfh3v8Pk1ctwFfNwu5qoej3YsONRrNu+E58e+AaXrt6ELxKVgr522ya8/M5buHDlEk4cOoJctoD+JcvwyvfexKIlK5AhmlV3IFsoSFPBRoJhLOGAH5S50NkvT0lbNo0u2ktmUvjVz/4BTRqaZFN46YXnsHbzBvzygw9w+sZN+Lu6sOKhbVi9ZYuYDl25clUOW0bC/sGf/Lfqq9B02AVLbSWdBqFiWt3S3aupaw1XE52BAMxaE4NnzmHw1GlMXRlENZtDvKsD67c+hOGpSRw7fQpNjxtuP8lsfgRiUTi4OggH0L9iOdZs2SR56hcvnsejWzZg6eIBNLg3ZWmilJIWpcUaBk9fwJkvv8HOzVuRCITEROfO/RFMp2dhhPzoXdGPQKeBTD2DTCWLGrMUaAnrV+ayBqOwGCu7WvK5YUlwS6XGZ72Eeq1sB2PolC4Fq+XoRqmrgxOsFirJGWDjLxnf0oPAMOx4VdvkhQVdoWjb+cwecFjQRUIl6COPb07+mqYmAjPuREUKpwe2FBhR1SiUyy6XO2se3pzOOaXLTpZ9iC3rbcHELELMm+dKTZq0lqzXy4HIh4DfL+qR1mClUj+d1BQOp/xMeQGCuIp1rZ6nPJOlAHE3K6xvzcrQxkfd6ngNeObzd75QkAJFuJ0TuqJbOgmT8EdeTkvFpL7k9n6Xk2zLaEytcB7sfdU0h00U7WSd9oSu5DEJxJEkMQ1SaZmRtbT+aturdrzqJaJOiepfQjRDydtKWGyAaWfyfXkdZXVAAh8HbHoJNOR5VGMYVV9xjaC6Nq6SFf7X5TPXnDxWWwRC0bCpz77IATURTaNvnTB4HbhDb0ktWw6FoltnQabCge+3IW514lJKpFsQVtYtbeJEBky+hBDS7YLOoDE2FSzoYolrF3TeJ//+718RFEJclZii4w2oIxNHezjF7tUqV2AVSUYgFGVnoksHwoJe1N23eMA3YXjYSfqFzMELTaKlk/A9HwHpOnjRVQPa5D6sXkC9UYYloQTci9DS9FuqPqizbBrwOAJS0ANmDF4Pd+n0sCYLnRpGnfCtSg7VKmMsSZpRZiy/H4PkqxXlevrNsFxEwvCL+9ehLb4S0+M5pGYzKBQq8LoDKFsN3BuZQNGqoqu7B8lkUohtJG+FeUPX6gibPoScdTTSU7h19gyOffYV5u7dR9RLNr4bsZ5OLN/6EFZu34LOJYuRq1Rw7fxVjA/eRXU2A3+xKfBrppaT3zL9BL3wRIIoO6uYTs9jdmFBCrgvEESyvRsurynMbaZqbXt0O9xeN/w+dTRiQWeDILrSWg1G0yHTICVEU8P38PXefbh2+RJymSymJ6cwOzuNdD6FWDKKxT19CNUN9LX3wao4cGd6FiOFAjwdSWx+6imcv3oVVcvC915+FauWrxSrT1qASiJRqYBr169KJvumLRulIZxfmEOiLSlFh0QZWc+QZUypoqUJTAIlNmrwszmyKrh65AS+eO991BfSMNg0up1YtHoZMo0SLg7fgiMaQtXlQCqdRZj+8lsfRalcw569X6Ktqw+7nt4lO2UJrvDTlraOdCYre09CmCyqiYTGiZaK6oroRhWBpoWRS+dx7PefoDI7CaPCgIYGIp3t0pCV3Qb27j+AexMzMqGn83ls3vEoXnzrdRw5ehQXzpyThoE/+9U330aivQt5i7CwU9AjEjt5CMdDEQT9PmG/lgoF5DMpNHNZdLtcGLt2Gfs+/AC1cg6eZh1vvv09hNuT+M3vP8b5O8MouT0YWLMeGx9+FJl8EVcuXxUXKqa9/dm/+x+lmHLyIwOe+d1czQQjITmAgyEfGlYJPocDZqOGqMOF/PQUzh86jPFrg7DGppAMh9GxaABFRwNnrl3BvelpFBpqJMMJvenxINzWhmRPFx554nGs3/IQrt4exL2Ru3hh1060t8cF6CWqxgGAjouOQh2Xjp7E/j2fojMYxfJFi9Db1U0WBGbS80gXec+XZEKHr4GKu4oKzSD8TpgR7uQcAveKvLdm3zNs/hkG3FSJLRv4aqUkcLzuXXm4qgEMYXfC1Cxiqrjh3posaa5g9NAk9GkaWoBVL80JXQ/I1jlHHboEaQic7BajEZ149eAn+UknKP1+At/KBGjXBRUv27arfB0sXCzsWjyliMu+XSdHwsKcjgtFDlBF5RbxuWnUZIXIKTkQCEhh5YEvWw5bu//dgt6C+/VV2Da4MqRpdgQ/K42vVqtsToLCoCZ5sGYPccWiWFkLOkDSs+GWfTXfp3DgOS3XNT9c5WJatGXarmpBfxA/al9HXle+YflTfNnpmaCTuxZ0wsfc69s547K2a60ROEyydrR06aq2kvWs7Jp1PcHvKeQ3Di9l/bw5WctnbsezKku8BurUWa7FCo3TfUvPTbm0vYZpfUaSeSITuvLJZJ1ID3rR4ysiwTaArqgkwOpaQrMEWisAIVfYwS8SeiYBQLxe+hkL3C6xrLoS4GcjjZfkozMQhve0UyS/rG01i/erTWrke/yf/suzTaX1k3hBqQALOndQuowvFdVtiAc6L7hoC21JAPcfFSme9sKfHYnsKP3i9c2HyucOaj4tmZ3cMQh8A7k5GFlaKs+jVi+iXLNQE8ILIRglIvCik+jCgu5GUHboQV8cPm8UXrdfTB5Y0Pk1ND8oWVlUayzoZVTrZdQoiauU5UAVn2exK/Rrk+FyIxrqRrkYRD7rkPQ0kuao482kS7g3OolG0y2ysf7+AURCISRCYQQMF5xWFUFCxs4GTIeF3OQ4DvzuY4lQ7fRH0NfdDYfPA1csBH9/J1ZtfQg9y5Yju5DFyKWbmBq8h+ZcDp5aHaVqHqnCHOpeJ/zJCIqOKsYWppCrFcUDfNGy5SLNMMwASuzqeSXibdj97IvoHeiRiYUMW2rIo7Gg7LAq5SqcNTJkDaBcxcTNWzh58DBGbt/C3OwcpiUpbRJ3p+/A5/Whr7MDzUwNHdEOwOnDXLmMjGGgfeVy9K1dizMXr0iT8PpLr2Ggrw8dne0y0cl6p1HBNwf3i3d9d0+PdPVev2rzSUqkg52gOXZaHgm4cvs0mnBVagg1mli4O4LT+7/B1ROnxILVcDnFg57NzanBS5gp52B5XJjL5UR2tnHdBmzdtAVXrw7i068OoXfRUrz2+usi1Uq2d6BSb8Lw+qS4qf89FRaqBuCPpr6ZD07QcMCRncW5/V/i+okTMKwSvAxo8TixfMNa7HjmaRy7cBHHL15CqlhGzelCpdEUuPmp53fj6/37cfHceemw16xdh9e//0P4gmEUeRiBtqkkanpE7x4Ph4XdzjJQzhdRLuRglIsI5pmw9jFOnzyOmpVDd3cH3vj+m5jOZvHRl1/g8r37qBgG1m17FCvWb8TE1DQuXbgkhW71unX40//h38HBFVCjKYcXH5kAPdfDYXi9nF4o6q7C12gizBXZ3AIuHjuKUwcOojQxiQ6Xia0bN6FuenBm8BqmczmU3E7MUh7n84pPAg1mApEoVqxbgxdfeRUDy5fi+JnTIsN7cscWGD4GGlEn7hYbY2a0eypOXDl5Fod+/wWKC2nEA0EsW7JUUveSXR3grH1v9j4msmOoe6uoGnXUjTqcARc8Ia6OmqLm4P5cDyyay1DuwwnJQqlShFUpoMoCTViapiS2m5vEi3poIUoCmQ4mAk9yvScx0OqexgmdskjJonDpDp3rKPoo6P9PBy9llcvkx4NZnOG+dR4Tb3MJ2tC/o2i8HUQijpi2F7dM6WqaRelsq3iqJatNNJb1bVOQLSnoVlFY90QV6AvCKZCQN8mi5GXw3hJvb7ugK+zeakZ0z62Ta6uga/SsuHCKbzolwRzA6ISnxFElEbqE+0TnR6tY1phS8pr4Jz3OJRBFpXqNeukBGqDKJ06LDZEd8p9ZhHhfaJz2t6mZ4jcgr48FXaV3khvORkcCZpSl/m0cq0rwNA7XdkUjqlC3w1XsBktZ8RKTJSsgNkeq2yZXQjPG+T3YeFKBw/WFxGfb1LFWFG/LOIbDoi5FuF4m36upBd22kaW5jpxvVBuwoNJuVhBu/VzF5le8Z7geqKtmnlI2Ro5TVVEtaV68aOGp7+c1sxsAmw+l8bda0LlqkUZOCHIs6Bpxq8E+dTj+5/97t3D8aJ7AD9Y0WBRMhYgoHam2glm0cyXM0uo2SMCqkGkqOteqwE+8QUwzgKAZEimJ3wgrJCLfr6rhKV7Kc9lmETrLoFrPC1udXbeYM0gUoW0XKMYJ3DsHpKCH/G3w++LwuAMCsVHCpnrJMkplmpAUUW/wYacjD6d/JSloF0rUQMMV1PnOj8sXJ2CV3IgFEmhP9qIt2oVczsKd4fuoVB0IBMNYsmS5GLPEwyEp5I5qFX6uBIQs0kSzlMXQiXO4fuQE3Lki4sGgGF5kuUowXYj2dWPtlm3oX7QE1lwB964PYeb2fRRmZ0XbXmsURWPtCLqRquUxW0oDPjeinW1CbiLzHQ4v8iUSB11w+wLY/exLWLl2FTLFBYxPjgtKsmTJYixaPCDmPs1yFbTlYZLXnStXcfbIcUzfvy+FmcQ05pN/degL2bH2tnegNJtD2BeFw+VDjt1fIoHl27YhPjCA46fPwVl34K033kAykRBHMZKaaFZSKWZw4dwZrFu3TgiEuVxeXOnoZsfwkGg4Il72GguolohkwwpRjuSpchUXvtqP04eOIj83j7DXQDgSwsp1a3D+5jWM51KwDAfuzEwincsKYrR5w2YkgjGcOHkK124OY/2mrXj6mWcQisbgZqods4VNP/zBELJZGgTRolN3eJzSeA18XgNx04X03UEc/uRDTA8Pw8vwFBb6oB+PPL4TS9eswb98tAfD01MoNoFs2YIZCuOxXU9jy/bt2Pf5Z7h26ZKYL23YtBlv/+gPJAHOEg6X+qATkqPFYzwUQjhID3eHumNVywiQfHV/FB/84ueYuD+CfDGDVWtXitXuqStXsP/ECdyamkGgo0uMbNp7+nD5ylWcP3dOpvyNDz2En/53fybIDZUcrCbc1wcjYYFkybaRCKJaBe6yhajLgambt/DZe+9h8MJFRJxOrG7vQV9fDyZSKdyZmYC3vR0Nqhi8Hszm8pjPZOE0DNlBPrJjB1545VVGMeLStSvY/NBGrFzRI3tBfi6c3nLpggTa+B0+3LpwGV99sBeNQhlO+iqw2fD7sHjJYixduQKh9jBmStMYz0xgrjiHpg9whynjrKHm0PUbC4todyVXW4lGtUYFRSsvzm78LGsVrvz4sji1KuxOmReZ4WxwdZpWGRhlsnpwqkTaR3Y97w2nnSxphzxptgRjWvVg1t8cLsXIWc1d6GRh66S/K69i46HSKGV4KyO+ZQLz7Z/8b+JmJ250zNbWBC8W8JYePlfIolTOy79zIib07Q8w7U3lw2oFq6oRFomWkYkqSZg2pnnaLea4vhYWRSovDCm01HxzDy223fb1o0yLBb1arkiBUfc3ohDcf7NCcX9bRL3G50shcH5fGsRwndAq6PQkUcMxza/XIsfpW5EJyYNXEvu3zYBYu2rkGItdKyee/Cg2WVrw9D1RkaQEbJ2IOYFrSpqmyolqS5AEfe3k9XD6FR95WjHbw6lNkJedusrgVAKnLH31NRFCpm1C04rVpS+AFnSiL6yPNAOivJDv1V4t2GoEUSPZ7YFq2yso17jS4FvVgVfQAmlYiHTYcjqbgKhNmBIPVZvusLMDvlPQ//3fP9dU33SdXiVjVzo/OyyewnpJY1OjGUlJE/c8te8jKU6MK8jSk9g4Bgr4EPSF4TNC8Dh98BlBKTJ8CqjT4z+66NDTLMFpWChVcyiIP3celuzkVYJBlrKwRpq0PvTrhO5PyJRO1rs40tHgplGXbr1UzqFSLejEb+XEwpFdJXcx+sBpMRcTHJeBWtWDUyeGcPPafZHBxcKdWL18PWKRTuQLZIx64A9F0dvbL9Od6XFLCIrP7UbQ5Ba9gVK1AAd3wpk8CmPjSA3dQ3ZyAvlsGrlSHgVm4LqAxWvWYsujO9AR70AhVcDI7RGM37gJz8I8THcDddOFXKOInKOMRsAFZ9ALd9CL2XRaNM1Ol0/MZqrMDvYG8OxzL0vRm5wbx/GTx7GQSWHl6tV49tln0RaPwuQhUVVt+uCpczh16DBmJyYR9PnQ19cnBfcXv/wFpqZH0RaNoZqxxJwEbhNZQpjJNmx8kuYmXfj6m8PwNt34/ltvIxGLS/JWvLMD8WQE6blJycBes3oNfMEA8rmcasxt6DIcCmk4DVPiKOMSTa1HJowImRBzWXyz5yNcv3hZCJKEAePtCfQsWYSvjh9G+9IBpGslnB+8wVMI3R1d6Eh24O7gHRw/flIsVl9+9XWs27AJZsCP+YW07H2tal2McoqFMpLJBDoYVEItPJ3H6LdQKsPXKCN96woO7f1QNOGgxzKDa7o78cSuXXB4Pfj1h+9jrlSUhDVOrZFkB556ZjdWr9+APR9/hJE7w/J+H9m5E298/4dChmNBJ1eoWLaEjxLw+ZCIxOCnDIUM5iIPyhKSHg9y167gt//vz1AsZ5Er57Fhy0as3boZ+745iHM3BjGSSqFryUq8/vYPEI634dSp0xi8cV2g0HUbNuBf//lf6A6d1ps+rwT2yGHP/SLDYLiHLJdRo+FPsYBrJ07i0L69aJRKWJzskKJOVGVsYV7MjqID/UAohPhAPyYWFjCzkIIZDInr3eNPPoGHH9mOu2OjmJmbxTE9wREAACAASURBVO7nn0EiGZCdJLkCLDalrIV6uQKfw8Tk0Ai+/OAT5OdScJQrEkwj22eXE+0dHVi0egkWbVyMO1N3MDh2Cw2zDlfEhZqrjKqjCsP0IJ/PSaHiYcjDnWcOGe40vxKOhjCztcCqMkZ3xaLbNnzwMbTIZjJLFKgNbXKa5J454OXe1w5RFStqjaJsQbcaz6mRp2Lk0YKaBXKlcYkdDiMHrdqdcogQ2J4DjpzWLLqqOVYJktp6MtvcY+9/W8oh9h7kAZGMxqEknV2QKFkWdrK8eY75/CYMnyaSeWxZnpi1sLn5zrRG3oEUJa6wSPyiuZa4ljUeKE9Moql+DkuMYSUMz5UFz0aIQoQTIAlsItUTfw+Fydl4VGu05c0JEVllymxGdEVLwxleH8lzJ2Rvx6I+MABjg8S9sJMEYAn40AldJNMkWtuWuU6iHK3oVP583VFrQAtLSstrQGZhKej8eXVbWUACm2reKQVW+azLo94AklVOnT2/l6gBiA62OBK6RpB6Lxbdmj/C3bdqym2mP5sgG3KXNSLTD8UvQPPrNbaXmn82LFRp8B5WVFnSTetFVXzZO/8WciT3Uet+tCd1gfKFy0G0hOx5DtyKQGgD2YDjf/n755p8EFjkWIgJk/Nl0QBJDBBakA61k9K98mLb8aoS/sOlPuUP2rLS8IBv0OcNIeCNwO2gVCf4IC+ZEhMJwGmSrVqA00MGYkECR/KlnG06ouEAhF8apLwyhN7J7xNG0B9HKBhH0BeR18wPVHdOGVgVejCXpaBbVl7gdz5cvDgqnaJJA53uNIrR64li5G4WB786CatQRyFbhYEAgoEEuruXIRbvQHf/EnR0dMnPInEhGgwiEYvCoPF+o4qp1Jyworv9IbS5vSiMj+PWmXO4x0M3n0UhXxJpiRmNim566eo1WLZqDYpWDfeuXEXp+k1YqTmUnFWk63lYRgMIeZGpFWE5ashb1NpX4PL4sZApwqo50NG7CG+/82P0DPRhaGQYez75WGRbS1cswb/+N/9G9rSxcBi1XFHsXW9fuY6xoSFM358UdnR/Xx+WLFuCX/7Tz3H02DcoZnOIMJgmFEcg2oa5UgUF041Hdj8PIxLBnj0fw+8y8RZJXwMDKNHyNhxEIOzDwvSYfJY7duxErpATIyL6lsthUK2KjpTyI+5B8yRfRaPiWseddqc/hNSlQXErY047SUB0wmvv7cbg6F0xMvG3xzGWmsV0Oo1QLIaN6zYin8vj2P7DmJmdQzQew5tvf19c02Q/5vIgmy+IdphZ3iSOJOMJhIP0MfCgQV5Ee1I8qf1sFD7/ENdPH5MCT+InH+yHHtqMrVu34uylCzh8+gSyJGz6A5jL5xDr7MauZ19Ab88A3v/d+1hIzQnx5s13foDHd+1GmR08XGIqQxc8TlGRYAh9XV1aTAqE2/Oo5HJY0dGOK19+hs/e/S2sRhnekA+PP/MULBfw7r69GJmewVSphPWbH8ULr78hDnB7932C4aEhgUBXrFyJP/3zvxByHN3SeH34Z4Hvn1NbsQhnuQxv1YI1N4ehixdw9NPP4LRK2LBylTjU3b1+QwKAsiTkRELwdiTh6+iAr71dpJikPBHSp73vozu2i4Lg7IXzAp0/+fQTgFGDU4hldGZzwlknrl9Ho1iHo1TF6W+OYXTwNhxEl/IF5NMZyUHmpNHe34k1O9bDSHhxfvACLE8ZDX8NDl8TpXoRbkYNFwoqrxJjGSp3HBrvaa/TeF/x/mr5XYv2XEJTePDRcYyS1VboE0l7LVha95tssviLbmktDw7+Ow9NGQIYcWlHmwphTDwfuNfWNDF+DkK+dZPApLna6t/N/0Y8RvftKhvTYs4/hUDW9MgOltwlysGEyySwex1lcdAsIpWdQ6GQRa5IdIrwrMpxvX6vNMWGhMUoAiHZGZQAC5tf9cmyS7YLO18jn0/yCIgI8Nn0+4LiNBkKRXTVCi1E4vXBCZeNmBDhSAJUfbtGtRJyp08HrXnprKfSPBL+2ERTbqiENp1SOaGT4NUq6FQWuD3Uw5MvQYicX6+TZsv/XKdUdTnkGS4oBhPbbKc/8hXkPYsPPJ817vfpc0GEzN7py16fMLl630nmOOXMTTYfFqoWSZJav/ga6RMhDUFNV83iceCiZZnC5JILYkfl8vpoXoD+j3WU4VVCzBSCYMvljh4AnBdo4tMq6A1RaziYymcz/VsQvRoV8X0r2ZE1V/bpYt6mhD+P+L7zvZN4zDZTHYQc/+vPXmyyi2KBkw+Uxsrc9VQ1XU09YwntK0RBvTencTWy14IuBAERxCurkjCQx0G7xCACXu7ymHnMCEI6OvFh4U2uOtK6o4RKvSy+5AUrLw2E2L/yQxBGKDtdshBNMZaJBOMIh2II+kNiqEFZGwt6scRIUXbzJO9Rm84YWIXcpaDTxtPHpoUFnReagQ5BpFNNHPzyBFIzecTDHdSQYW6GaUtMBAviiaefQ2/fYgRDIdGyhkNBtMWiwgXgfn4mm5LQlL5EHHGaG2RzmLp1CzdPn8MYGcpON4r5gqRvOf0mEn29WPvwNvQsXwpPqYLJw8cxfPkKprIzmLMyyDLbNuBBrlFGTpKYXMgW6TFdQyqVgy8Uw5oND2H38y/JPuXytWs4duKEZFYz8e3tH/4AzXoNfsMLR6WGWCCASp456QWkZ+eRzqQRDYWlGfjy80/x1Rd7MTc5DVcFSCY60dnPibiG2WoFSzasR83lxt5P9iHs9uOt199Eb28v8uUSzFgI8bYYJsduY/GiPtmhy/6cNp9eL3J5Qu/MSVfZDeVq2XRGMrPpacADPe42cePLw7hw6JiQLsORMProO55M4OboCGZLBRQddYxMT8IfjWHthvVoS7Rj6OZt3Lh0Xdi+i5YuwpO7dskDS0JvNlfA7MI8YvGEWNFyMnBwd0V7XhJsqjVEgkEETBO1uSlc/PwDzN27I05l3EMTFt+yZYuQZY6ePIbhiTGkKyWUachTqyHS0Ymndj2HSDiOz/d9Ll4AHtOLd378B9jy8COyP4fLQLbEe7qEWCwuxkQdTDiDA9m5WZQYQlOtItBo4Py+T3D17AnxYEh0t+OZl1/AxVs38Puvv8Z0Lo+K04u1W7bitTfeQSASxrvvvouhO7dl9bFp0yb88Ec/FkUBJ3Q+1oQ8+V65Oi/MzCDIwy2TwdD58zjx9VdS2DevXY2utgQmRu7iLm1l0USJdYaGO+0JmO0daAYCjH1Ae2+vFPTe/gFs2bYVo2P3MXj7NrY9sg3L1yxHoZ6H08MmndOiB4aMmICj0oSzUsPc2BQy0zOoZ4vIzM5g7M6IeDpwsg3Eguhe14feVX0YnrqDmeIMSo4cPFEP/j+y3vNJrvvKEjzpX/rKsihUwXtvCUdPEaKRRIpyPd2tnraxH3pnvu3+BTvbMbsb0R82erZ7Y6dH6pbpblEUnegJgiQsAcJ7FAoomEL5qvSZL+3EOfclpImlggFJJFCZz/zuveceU/fREc4Y59pJexMU/3gFXUiPXNeukn8WCythXEb4smjxLOKBL7cx7X+NxCbGvMca5740FuEAY6YhZAyrmGiyJLTMosOCbmccYX8WdLPvNOKWTa7GrhaByTMRUeHldCqLWE6g5q5piCMZ1dzNWyoczyQVdI8IxQOaqh8W9FxxQQW9qILuubYFaaYSQsQh0khvB5sCBcE2uaawgm4NikHxtoclJE50oyyQlQgIHQ4TlFSmMuC0Tpc9DnQi79UNQmYhJsxtsipj81syXgUtH1ec1Uc55G6VkjtOg0b0s+/OdYiXXe+RBal8CYVjOoPh55ncWXl4RiksYrqWZvXLZ0Be/momOhwIk9oRPbZ7wfsc/R8KOhWrBk8bQ63jJke5F9UmjJRmsyhPQKIf3gql5RVS3heRFWUuYw55lAZ3lBNsysThJ9GQyh2tdEkq573vrFMC4oTVvIaADSDPKyIx//+Cbtau9r2NG6Z1tkicnPjtPrKgSxnestyAR/E//9t/e6VtJvNkhpJoYRM6jfJVXGUEYGQPfiG3UlJ3rOAB7p2k0fMM91uEVSl7oA6acEoMqTgfFDq9RfUQOhEaEJjtIslrbrMogwVOOdS+muNiSDZ3zXob+RKlG8aUd8IxdKUzSKcz6iq59+HOn0505Qp3TWT58vOxoHuyFqIHhB2DPhV0dZsiyvDtjiC30MSlszdw5sQFdCX6Mdi7EpnUIOZnK7g+cg+vfO9HWDy8HIlUSjc9mYgjlYgpnJayqGqrgUWLF6GvO4NYIIAY4ZhcAffOX8at0+eQvz+Bai6vF6oZAEqBNgbXrML2pw5g07LluPLuRzjz5RE8nJ/CbK2I8eIcakxi8zVRrFWlNeZ+tFZvo1ytI9O7CFu27sDGLdswO5/FubMXkMvlMbxiGXbv3YMt27bqhWVB70okkYknkYrG4JDFy5ebeyMegk4EX508ipNHv8D47THMjE+pq+xdPISm4yDnB3qXDGM+l8fxI8cxkOrGay9/B4sWLUKO0q5UHD393aiVsnhi3169DJR0kIzFPdd8Lot0Ki0v7rtjd3H//n0V7c2bNgm2lynFQh4nf/MhRs6cU/OW6e2RHC/R241bE+OYzGcxXcxjYn4em3fuxONPPQW37OL0ya8wOTGJJYuHsZ/a6VUrRYAjsWkhV8D07Kyg1omJCfNrr9XR4o6X8lhmC9Rr6E13496ls7j00Ruo52bhi8bhYyzqilV49tlnMH73Hk59fRrz5TyK7TqyhHn9AXQNLFZBb1abOPLlMVndpru78IM//COsWL0GZeoMQ2GUa3UUSiUs6h/Q1N+f6UJXLIrZB/fhUgrUaODO5Uu4eOhTzD28h4JbwoYdm7Hv2afwzscf4cjpM8jxO4Vj2Lnvcfzg3/2hzGp++tOfYHJmEnv27MTzzz2Hx3bugRONiRxK4hQldAwooglscWJKaWfzd+/hysmTGL1wAVvWrMKurRsxOzmJC+fPKsQHkRBq4QBqbAIzaYR6elALhlCo1ZEZGFC2+rPPH8TGLZvx9ZmvkSsW8PK3voVIIqJGVPGlhJy5J+VkxDhg3g5KutyGvP/bZRc+18XUvQcYHxtDrVjGXH4W/kwIG/dsQq6+gNGpEWRr84j3RdEOt1FyzaeanA8agBjb2PzEaXfKv5gaKGIarVs1fVoxM8tRcnVspypCltKqzGBIsbmBAOJOwna/bBJUBC17QpGrtP8NU45nPuvKntDu05WqQGsAj03FKU4TqaRqhHf55xMliHgmJUbgEtmrTT24Mc65oiSSoBwLL4vbOEFmw03UslzOiSRnpjjmKMZGg/CrEQEtEIs/39w5ayInygufEDZJZlr623TOP4uTH69JOp3WdJ5Jd0vKywZBFtl1C0xRfh29RTSEUQ5nITI+uXqS01NkG2mIBX+2ZMTc16rN0TVnM8S+x3zZbTfNyFwW9JjDZpT7e0MS+PkMCTaFkvbOCgljQSf5kOx02zWz0PJ6EA0k1M9VSyBoDQlfQ06cjKaWAogQtecNwIJJVZTM0tyahjOqRiQ38wzTJEOTbM5UC1z3sE6JeKi9vtnVco1CGxlp6wOO6miYcbscjr2Cbp7sRJ0tOEzwvSZwrqltOG55HvR8faxZMGt0csM6ITtiv3vySA4J9AFptcoWzNPhefzNT7+nJ18eyNzn+HlB2E0aiYk3xDB7vjAuqtxzu2SS82H2HJaEcRhEwA6NDmltsg99jnbpJKeQKBWLsQDzAnE/zm7TRdHNC8ohCaPKB4GPUNCRxV2z4UOpwtSlhi4eH3pKlrq60koQi5B053TJRpE7cxZ17dbqhNvLYn/LiahNaYW9nGR18wEVxNNg0pcfD+9O4a1fvYd62Y81y7Zg72NPIxLO4PboJLbu2otEult7WR5a3F+RB9BknKSPLlzd6OrlP6cTXQOxYBBdwTCqE7OYH7mDkRNfY/rOGFq0aY1Qc1tlvik27tmBvTt24tSbv9V+e65aUOEYnR5HoV1DMxiAS45Cs4lYoks3mNrmZCqNNWvXY3jZcmQX8mhVW0IrFi0dwuKlSyRlK1cqYqBnKJVyoujr7hbjvSN54efguXL37ihuX78mW9s7N25hamoWASeClhNFieihE8HExCTGx+5h5aIleP7JZ5TIVWpU0XYiiMYjSEcjeGz3DiwsLOjF6YSvMKJUu516A6Ojo5gYH1eDuGf3Y1i5fLkgd3d6Hp/98k3cuzaiQ4ATaO/gIoSSCdyemsCD6WnMlooIxON44tlnsXrNOty9exfXrlyX493Q4BC+/cq39XKTDMdOnDA3d1zlUgnzs3N6UXm3224DLbcKt1BAOZdDT6oLJz58F/ePf4JAvQyX01U0hu07duPpp5/GiSNHtauuEhKLhzDbdFEPhbFk9XocPPgtTN2bxumvzkh2ku7O4NXvf1/SLknW2Lz5/LIwpTtcOOhHfyqF3lQK8zQDooSqWMI7v/ol7p6/gHq5oIJ+4LknJZd795MPMTo+hSodA6MpbNu9B69+7/sK4/nw049kyHPwheewf/8+hKi3r3Dn6uqZrhTKaLt1xBFE4eEk7py7gDsXL2N+bAy9sRheOvgMWnUXp746gcnph4Jd25EgGoyRZcBKLKrpnN+1RgJfG+juH8B3vvsquvv7cebcWUQSUbz2/deEKszn5kQo44EZ8jE7uolG1ZjiJECSFxH2B/T8Ux7HOOHc3CyKC1ncvH4J9+cfYNXmlaiHarj58AbmarOI9zrwRwNwGxWLFdE9NClSh7FtbOsgulIpceX4rLGxZyQuJ21WHR3SXm66RTobpNvRNxPqjkVY0E0XzELIvbzlD/A7kahmcZodjTiJUZzujCNihaVjgKJdqIYfMu7NtpO/Ei1oNtlQ80w1KFjwsKJPGf5CqNh80o0lT3SSjYmrgl4lUlXheWY6c5vWLDvDz2nQC0ZhYefPopESz0w5e4pdbWQ5ToS8PsViXugiCwnPUuYrdKV6VNBpoUsemA1mDWWdc0qVbI3584pYNatZToa1Fk2v+edbM8HGXDwyEqrlx29FmZfJmh7bKzv0z4jEkYz3CtHSwNPkOV7RfTTZsWnRRRbzUdPtKRJ81EXateKQUi6TP8V7wWmaDZQVdBLjyAaXDNvz6ZDnTaslkmGN3JJaQ88JeT5qGJTIS6c2NjD82Q1vD25xslz3KJmPjQbJmA2iI4TYyduIGXdDaXGdgk6yqnkacCpnK8p1sqxguTqQPzx39NawKrxGzpZe1omHRJE/wcItvS8aiIRY0Hl9i6qnHRKn7//4px9qwFZMqedxLtOBljfFdvZJdLdhQSe7tMaC3sk5Zya25eRqf0PNeoU32IPJGarChKl4FPEktaECH7R3acFFsbQgQiNTdjiQMAEtFIqLBEbZGL8v9zI05edf8WgY6XQSqWQcjpNANNStl8TMZYqa0qs1Qu+EUtjl8aaw6zb3JEHCXkxruxlAOJDAwlQB7/7mQ8w+zCER6sWqlZuxfu0uDC1Zh1T3AKiF5wFNn2JCRdUK2bV1JAj5LlkqmVY7EtJ1IGyWCEXg1JoI5svIj9zFpSPHce/KFUREXCKc2MDSdStxYP8+fPXJ5/ji8GeYzC+giAbGZqZQoDyC+y6/D909fbIy5aHDbrq3j85cG+SX7mv4EWeAaySGZqCNWrup8A52gnycOZ30d/cImubDy8/O1UG6O62ca/aNC7NT8DXqmJuYMokXGaLhIGZrFYzPTuPiuQuAW8eK/kFsXL0O6XQK7ZAP9XBQzVKC3u2LBzEzPyu5FLtfTg9uva58dE5MPGCp/+bkQkIeJ3SFtMwXcOhf38TE7XvSkS4aHkYsncJsIY+b9+9hYm4ec2Rz79mD3fv2Y25+ARcvXhKkx+hOwvzPH/wm5ufnkc50mauVn1NHF3LZrDFrub3kC5wtoJLNavXAol4vV/Huz/8b6qNXEKa5TDCAaG8fdu3dj+XLVuL9t97Gvft3OWYi2pvCLLkZkQh27H8SB7/xbVw7dw3nzlxUU5vp7cMrP/geIokEyvUGCjR9oZc697B+nxj1GbrFORH5t0cpC7v/AP/49/8Fs3fHQC5VOOFg655duHHnNo6fPY0qXQ1pWRyJYdO2nXjp29+WqQmn86Glg9iyazMG+vqRnVnQ9SD/gNBfrewi0vLBX6zi1tkLOH/4CMavXUek0cSz+/bi5ZcP4sSxL3Hyq+OIxCNiVjMO1RePwpdKohIMg4CsSzdIJ4pKvYl1GzfimYPfwPTcLC5euYRMfw9+8Ac/RCgS8py4vB0mI0pl5lHXeaDJhDAjz4VCQShFJpGwqEe3hvuj13HpyjlEu0Jwgy5uTdxErrmAQNJn5jIMG/EMrgIklHmBJNqNe6sdPlckFPGA1OqN5jyCpknAJVwcEnSuPShJTR7pjcWJK0aSa2mDSjiU0yGHFcWDSrbG4mUQJ1EIM0Aj8cybfklE8tUfTZ2a7D3XMSvoJL5xf0oGtF9EM55VnMyNfGZSMRm9KLHKfr9BzWb9Wi4VLGGM6ozfk6SZjI52pRFpyokEkIDZccYjUVDaaylEzZSHeRcVt6hoYzU+DVdnaTKZRDKRkSGYj/bY9KVyqQlnwSKhOAAnQoif8jNOifK8lRd+reXJrrzkNw6CZO+369zn/47YxbwO0g3IkJdXiUOnyRgS8cyjbHkV9GpF95FoBIspmyRLr+O5Yp4BKtV0AqV5S6OFkgo6J3nZjJorKLMxfFwFscCSCMfCatA5G35dU0qx3QZCWgXznhAJItDH547PTFvPkhqZoBV0GxC9XIAakQiiDrTjtZU1UeRImEgHjdWsobPQHR9aTLEj/8MLCRL8LQ8FazzkPiikyfz+zebWgn+o95dPC9cb7SYiIR/CEa6GqvD5axa5yin/b3/5R21L/+F5+3tuS9r9iOLn+bYTUqExPn3TWdBtQuXDyd/PvS0fIEbg0ZWNN1YQRCguKIjTIcNZggEK89ltcv9SQ7E0L/i/3iDMwwtOG78EAp7OnCElvPC80dylkHcSSzhIs6Czw4sOCsLiA8uCblN6Ubt0QTOe1KXjPMSuvmPK4JNPtB/1CnDm2AWMXBlDsxpGNNKLtau2Y//jz2PR0Cp1kNxCKVJPD4P5R/dlejDU068doy8aRivEIsyXtgmnASSaQKLSwINzl3D5yFEUp6cRCQKVcgFDyxbj4MHncffeA7z/yUe4cucWpooFTBRzqNE4gA9R2FEK1vDQEFKczFetwcDgAAYXk6QXAapN5O/PIhIIw2VRLmWRJREq6FdyFgt5OpUSajE3Ny/9ak9fHxYNLxLDNBrjvgdgFlk5XzLo1Imi5mtjitnvo7fk/+74/ehzEoLuQzzYIkHUgj64jRqiMp0IocK9uhMVnOTnQRMM4OHEQzvgK1WzpvX5FCpCKJ6H7cToPZx4/xAWJmeRTmWwYcsmOZJdHx3Djbt3MJPNoRUK4aVXXsWi4SX47PBhnLt4GZnuDLZt3YHHH38c69auF4rR1dWlJDVqT3ltSvkCenq6FVfqbzbg5ovwE14j6aZUwpULl/Cbn/wDotP30aoVUQwG0L9yFXbtf1IN5OcffIhCPgu3WYE/5WDeR610GAe/8xp2bN+HI58cw9ULDITxYemKlfjRj/+ItmPiPBTcChyuhCJhWSE7bKTITlV3ykCdFq6cPYvXf/EztKoVJOIOlq1ZIXe2w8eP4sbYbYScBDK9A4g4KfnDv/K91+DEHBmrxLti6Fvci2jUQTlfUZKWvCKIjhVLSAUcFB5M4dM33sGtr86gPrcg971vf/Mb2P+Np/Dmv/wcl65eQiwdM+0W95l0QOzOwA2Fkas3UJK2KSTVw2P79mDv4wdw/NRJXLx6Cf1DA/j+H/xQmfaVAk1yzBaazTJXYWZBLANKSc+IphCijdO6lMWBqYDUCM9N49b1i5jNTqDYymNkcgRlfxHNSAPBWBBBupOFyFIPggWdrHBOQg4liZ5bGg9EHvokPzIlrVQqqFiR1MSxUM845UoaSDo+7U0L9IhQ1ZOygs6dKgu60ryIdljGuMVpemcg9/cduNUL22grN8JQBAvYMI23JFrSv3PytGLONabJrLie4DlnBV1WsuQfafo2iLcTJlPT5/Ekw51oTnp+EwmQuoH7SxYVS//ieSySHGVh/I+iKy1/nIWBZ4FB+FQEVTRoUYYajyXMD79JZNQKukHnRoKTA2iE8jMzZOH0GghxL0yCnScd0y7ZPPVbdfOtp/a/Y2FLMzGipCQPWkHnKjah78Dvw+LFCb1SofaeUDO9LCgdo9kTi5ehJh2rcSkImj49e/To0OduEKUzrT/lFyRxEr2TNp1rYzHUzf5ayi0VdMbvGmeCiYG8/nR643dk0yM1YcBkZYrtpQZf5L0WAm3yziJwglznkjdmqX/kTvAHsqDbGpkwOK8d+RFku9ckdZMzHRsg+e1z124OiVr/kKshVYYVdHIVmiR6N+uqg6R/RKOc3F2r1azHf/frv2izE6y5lH/Y3kN+yPxQ7Hb4BehTTFMHTo5keMpikEYPrJckoxhvRfZ4Ne5B+M85obNrYcoZ3XP8CDv8odSRlgS5+/z84JQ9QLnjbpU7AV58FvSkDOlZtE04T6iLNo+Us/iRjNvDwIJOaJ9MQRbaUjmvos6mw9g5NBToZBJ32IJkIvJhgExYAs0QHo5N4+zJywg0kqhVAkhEB7Fj9xPYun0vUt198IUiYgNz98IbnulKYVFvP3r4+QgXEcaPRdAIBS1bt95ErN5CqtZCrFzF5c+/wI0Tp9DIzSE3PYXeTBLPv/gCkkOD+OjoUZy5dhljM9NYqNfgjyXgpJLo6R/A2jXrsGbNGk0kfb09FtjQaoldXZkvILhQlzNXIBoBG1T+ymeZMHAiGfO6PU4sUDpWd1+vdr6z83O6NmSqt90KytkiEvGEJGlzxbyY3fcnxlUYqWdP8HGjYQqnkiAndIOuogwQ8FKieJ8oneIBRFifsPj+WgAAIABJREFUzHsebFNT07JaJZQ2uGgAPd3d6rNGr97A3QtM4mqJxDa0bDlajPWcmMI9Jr5NTgnGfu7gi2KNv/HmW7h3f1ye9tu2bcf3v/8Dsdq51+dLQyIlp8JSpYR2sy0EJe3ENKHTBpexr0GSgnIFfP7pIRx7700ks1MoF2ZRCASwYss2bN29FxfOX8KZ48eJ58kzvOCrIUdXwHgcP/rxn6O/fwnef+NDjN64LURg09bt+MM/+THyNHYJ+eE224ilk2qQSKJ0AkA6FqUOSE5wlMgd/ugDnDzypX4GA4027dyKk2e/xq27dzFfKCASS2Bo6Up09yzC0888h1de+y6CjHn11bBQXICTdNDX14tEOCY4UwEkzRbcQgUpXwTzY+P44JevY+zMBQTLFYRqDXzzuaex6+kD+NXPfoKH0xNoshjR4InIUyKBYDKFdjSKqs+PQr2OEol7qW7s2rsH+598HB99dggXr13CoiWL8a3vflvSuLnxWUyOTyCXyyHT3Y3lK1ci09cLXziAOs+NsPlPpDNJoSXtehUOuTcVF756FQ9vX8fo6BUs1BZw48FV1CN1yddC8aDS15hzTuVMiPbPPtOXR52YmkdOVdoNi2BUE/RKOJkugDzMOMVRSkdkig0kzy3C2CxuJMvx/AgGbULnfpQFXe5sHUdMuSCZnatBmqwfHRiYvzYkoxNxSuE0Bn0SCuf5Ysxv8/PgFoAOcSzoHeMbubMJsid6YAXjkV7ck1vVPd08V/WcNLkuZK6C2NrBCOrKGjfklqROIQAyj/k9/bymWfHvdS5Wq4Tw85pSg9GAzpZYhEZdVKN0CHEM/iCTyVYOIU6EYe6LrTEAkwqDLJA1C51i4phMVox1T/4TkSMNeGSS16kh51TJgm4TOgOopDpiMyJmORn6FZTKlOxZ4eK1FcvdR+jbJnTZ23pNDVn5ksrVGGhDKVhbTp+qPwy0YUGPsA6F1ZwRveR94zqM+3PWAN4r7qSVFqrral7sgtwbriBtKrnEcpd9rBnGcMVAfxTWSjMyorWzNaDmhmfoiwo6g4A4zRGXVrIobc/ZaBqXwiB3L9JWg3HNs0P3EGZGBjeoHDJuGBtUJ9JGLO6i7XPNUZHtwD+89ZdtdveEyYnbs7OhMQc/JNmh0rcJsuGv3B94srWOFo8wmGeTpz0BpQ41SkMMxucNU4IOU2Rk90r2KostU8LITCaXlp0VCzqhM3bhdJmjcUxEmdaP8owJOTRr6tJifDAiccQiPfD7udcmKYjMYnaf3BGVRdbgBeTDwwvaSaShDpGdkYwXuJur+VHNNXD6+EWgFsPk/Sx8zRg2bNyNbdv3YuW6DXBicUzOzsmOMtmVQv9APxb19SEZiKLeaPKP0C6STHZpVwkxVVzEay30+4M4/cFHOPbuO2jOTKE8O4WoD9i2exc2PPEErk08xKnLl/FgYQFNhi9ketCzeBHWrjWb1Z7ujKRO1LbfuzsmxIKwWatQQ3czwhggxLqSSPf1ItmTwVwxJ9Y2d52JZAJd3Wk53i1eMqTmbG5hFhcuXkC5WkYsGhaTkqcO9d184CcX5tAIEGknjNtGpO0DqZLcdJkLlg/tiPntKweI+7xgCMVyCdF4TFIjSvU4sfGAI/udz9Hs3Kz+fTLJmSC3MD0ji1CS92jXyqAJIiG1Zgvz+RJu37sPX9jB+k1bcP3mbbz34UcolaqIxGLYuXM3vvOd7yJbyGFoyVJkczkku9KIxROSz3FiZ+ZhjIQe7nMbTWS4I86XMD8xgaOffoYH168i06whNz8jTsDWXTuxZPlKvPXmb3D14gVNbZG4g7lKEflQG8F0F/7yr/8jmq0A3v71O5gan0Yilca+/U/g5Ve/g6mFBbjc5bYbiJMc6AMqpSLC7TYSkTDarotAw8XE3TG889ZvcHfsNlLphJrmJStX4OMvDiHixFBpNNE/MIjlq9YiEe/C+vWbcPDFF/RetvxNTM5OKyKTDoYrh5cI4vaHwoglImjXfXDaPpQn53Du86Pyaq9Oz4rHse+x3dh1YA8+/fi3IrNSoVIsVxT0ECDiw4M5EUM7EkGl2cJcqYhETzc279iOHXv34shXJ3Dj9ggWDQ9h7779KObzmB+fwuSDcUxNTamJ3LRtG4aXL0PQCamg8xDjc9TX120mHg1XE3qjXEXY38SDkUu4cvk05ipzGJscRSNcgz/uRyhGvwXLg6YMlnKgUIDwaRRxhyE7nIwsKYuTHBEiSV9zOSlcCGDSCjkkYpsVY7LmiTDyMSbnheqbUJA7+KCee07nKugk1XUS0NgqaWrj37JT8YJQWBi4E60rj90SzVgErKBzWrapm8ofn6ynpRpqsDmg54cFrFh4KGOqObSYEQ3PXbLLtX/2goUoj6LjYCdgiAWKzWxV7nZNVMucvm0nLPt2j2RFGN1210zq4jnOa1BSUacJFwIMd7Jcb+6emVDX9nb9fJaUxS3vAIB+Mu0WJ0c6+LmC3RmWY4TIqAh6HOJYoPh9OaGXywaht0iwCzMZjYXcmPMMfCEK1GmYCLFzKKMfCX0ayFdgA9CJpVXYGFF1eaB48sRQTCmZRD9cl88BBzveG5oC0e+CvvcRM1oiH1E7bKIPdFijnyOfL67GCLsb2kjOC8ln1G63Sd5ukTNBZJpkS3K5iGwSXSGZPIFggHJvezb5vFqPyQbNfDV4j+Vwx+8rPbutqIjUsOnoJKkR0eFQwtAWFnSL+uVwzOfMRZPouHxWKlrlhUJ1hKMkqFfMj4Gj5f/75r8XKsOiLohEhgCENkzHyR3oo2g9mRKYtrHzFy8I9yL8khr5vfB1fmh61Vozwy6SD1JFMgF6rZvHLYkChFPMPYnQVJs7CT/33EZ640ssohxZp4RmxKgn89XMLKzLNr0fLyBDDVjQS1X6ulfVFSYSUe37+DLzMxHlYMdOiZ3DjqoRQAgJnPzyHPIzNcxPlNGVXIRSoYE1azfhqWefQ6anV1Mjd+m9iwbQO7AIPT29csDjA90OCNRCwAkjFo1o6mwUikiQHJgr4sRv38OXb72J9uw04s0aQg0XsVQaA1u2YfHGzfj81Nco+3wYXL0WsZ5u9A4NYu3aNUjGHdy8cQVuIYeZiYeYnZpUh84X2F9toDZVwJa1m3TIMjzjwdQUrtweQVd/P9Zv24wNWzZjcHixDld63pJtevz4Ubzz7tuYnp5Gb2+PCIZDixfLutWJhlHiegM0ZoloB0pfYu2WeMhR4kHDBIZUUBOpB9sQEJk7yUbYsrG5ouBhy8KuhLEi3a6aiEX5AljqWDRg+lTuATnt0jyGHXu11kK51kCuVEEwFMfHnxzG2XMXUWsAyVQGf/Lv/xRdmR5U2WnrSAT6hxYLcmesJ/33aRqRplSRE7pbQ3cojMZCAWePHceZE8fRKrroS/dgbnoGw0MDeOrxvShl5/GrX/1S097U7AyaNH9pNpDl4ZLO4D/8r/8Lbt6+gw8++EBEnL5ML779ynexasM6tChtq5SQKzMhLyV5YyWfRyWXQ2khi+LCPCbv38Xc1CROf31K011moBtz2TlMzswgWypKDlduVfHiN7+D7p4BZa1T4fDaa98TG5l/FUtF5PMFrF+/XisFNk+BuAMnEUMk6iBEAmi9hUi1jub0PKZv3caxDz/CQHcGy5cvlRQqlknpOS6XmxgZuaVpl9ItTuxNMnujEeTcitwON+zYgURfL24/GMdCLof+wSEMLlqMQNuHEE1U6q7+jNnsglQKS5cv03vAP0uOZb4WutJJoVqchLiDJfO/4eYxfvcSTp36DFNzU3B9ZZSbZficJlqBJoKO2Y1aPKajs4XTbTyaFDudDSXNkFn4KEEq5AooZBdQK9Nyl+8lp0+Sr3i4M3eiIuMqavpYKEi+JfnVvDdYDMoioBHm1CmjhDBOV2wszIhGiW9tHrRGuKVDI/fsPOA75lVEOM0BzqBoknvloEZmPKVgNL5hQQ+HzSinY93KuUfWyNQ2GwRr35nNjGWip5JdSCdT+t8uJXg+BlQxlTGHIvkD/Pw0tfH2tuQZKV5ZvCHu0wkVu+IYEcJtt2i+RYMcg+qFuHK90Qpon87/LdmfWns67NXQAo1jynA5LbY4YHENQn95wvZhiwUVUhCUUyOjo9mwcP0Rc9iIcCr2i8DLdSUbLUWbgpN2FcVKDg3yIMhsV2yZRdSK4e8F3+jfbrRlNka5PXfOZPZz3UuCtcJVSHYLsXEICwVTQ8bnVasNKhnYOJlCoJO6RvIfC7qQ5Bojr9uKHuazITtrWqSHKBdkIWZjlpaentkiFnhjRkSsPUQZODBR0SWpn5oQIh6mWee1apGE7kncCNFbOuTvnN/YSLAh5fqHmnOuqrlK5p+FdgmhCO9BSSmacnL9+zd+LJa7mI1k3yre0rxr2TFYN0EWqPf/e8SMDuOUoSU8kPnS2WKeHYnXIHhxhXxoqV3nl+ROgg8VbxRhI77sxINb3CMo3pTdHidvkuniCGmXz3AWIxhwslbxIOtb1ooWfdcxZiDczc6zQh065SX0OScjNszP1UJNqW5kENJMoI1ULMnbAl8rhpHL93D76jiKcw1s27wXXx07g0g0gSeeeBqrN2xEnR1eIIwYk7O6e0S+Yiwo7TbZ5bKP4q6F7mz0Um9xCnFb8OdLOPvZIRx5+22U7t9BtE6zjxp8TgSx5SsxvHG7ikbVF0Tf0mXoHR7Cpu1bdcjcvnkd9+6MoLwwhyiJMO02cvMLyGcLiLMzrPmwb/deRJJJ3Lx7BzfHxhDpSuCxJ5/AyvVrke7pxtTcNB5OTVpWfcCHI198jk8+/gj5Qh7Lli2TQcnq1av1PWxXxf2TyRSZBS8vZ7FDGa5iedJ0VApGwvBRJqKEKa5qOlaHHatMHmTm8c17ZnIUyk+MsUyImGxN7RvlsWyMX6432DuTc1JrtJHNV/H++x/h9JlL0u9u37YbL738LU2WzYAfLuGwVkva+oVSEfEU7YtDiIVCiFPa06gh3gLS/iBGz13A5VOnMTk2hlgoDp8vikqxJCnXpnUrcOvqRRw69IEaE5oGtUIRlP1+ZGt1LFqxEn/8V3+Bry9dxJdHvpR3em9XL1555TUsWbUCddp2tlsi53GP35WIi3FOIlxhbgFXL5zFkcOHMTszoUkr3ZsWmfHS9cvyg+cKg8/b+o2b8Md/8qcYuXUbH398CNPTc3jpxZexbPlyhAMRPHjwAPlcEbt27NRkwSIuZMgJKjY1GXMwkOrCAEN96PxYKOGtf/oZfM06+noz4lgQst+wZRucZC9uX70h+RoPLWmpQz5kq0W0o2GU/W3EenvQCAYxzabEdZHp7sfQ4DDS9IxnAlgkgvGH47hy7RpqLaINy7B4eBjxRNzkVs2ailBffwaOZy6iQl8r4P7YBZz6+jBm5mbgtiqoNAvw0dedEciOD2ESsQQz0xWSjTx5CXSfpN0tvfWZAdGUYVAxz5jnAlouJyOzG+XvJyOeZ1CpVlKYFB/mCKf/oKOwJ8pfKTeruTSkMkJWJ79csaOeJ7dISYwfblW8gs6D2nK7ZSqiIYjwqyM9siyIw2xmO5GoNYN5WeqUdc3mtbPXtUGKcbGSX2kXbil6nHpJuuK02ZXqQirVpT+fAR0sABXXkMliMauBxiY7ljympBEJMGibjH0jCXMnz3OYxaFk+e1yr2NBN1e7QIuBI9TJU8fPABJTCbTZCDAro1ZExSXDnYlx5CXxDIyriLMBJWeAP79SoTKKjUPLeFQRNhYmYyPXhpwjCzsx9rjLPX/VFEqC2bkslu67I1/7ndELiX+BUMJ253UiLGT3sxiqnTGyGVn63NlH2Bxa6AkbSikYeJ2J7qoBsxUFV8McmKjAasjalqoHQt12TYMw/gMHTZ4dbCj43+XfYhiNR5rj8FhUmp9FeZOHoTvvrW/CikL1h+Joi3dgTnv8HlQKsO5K895m7DifVSI2XHdzZcTrxcayhGCQbn1F1TXlBvyX1/9E4SwWYPB7RAblq8qAT0x5Wd7JOc7ggs5f0XAEUYcdEKn6JqbnPxfzlqzTUlH7AuqfCYPzV95qfUiaKeiD8ibYZ4gE6F6UVhfO/TtJMNzN8CDjYSOfciZWVbjvclEqVfRiEL6hNzGbBO4+mN7Gn8WulQQ+SUkY1UcXJi9rmE1OkjBWKAk0Hcw9LOH8yWtoVyN46Zuv4Te/egf37z3EmnWbsGnHDgyvWIF0b78KetAhycuPTCKDFAlo3EX726jxASBkxzaVO+RKC/FGC+NXr+LrTz7GnXNfw52bQrTZ0L67nslg4/6nEEwkkKu42LhzF4aWL0U0HsXXp07iwe0RBAhz5YtKeuPkn5vPIeHEkUn1YtOGzXoRx8Yf4OHCrCbzXU8ewIr16zA1P4Prt0Zw5vwZTExNoLc3A7dSxunTp3SAr1+/Dls2bcaixYMiOLEbJNwoVjCztOkIp2tKEx4WZxe1snWqMjbwCjonJd0b6WI7B6A9IdLC/n56lYiFluVrVsEe4cjTibKgBwmnhkjVo7YdmJrL4ejRkzh7/iqqbgMvvPAydu/aiwJ3w2SW1+pi+KcyXZjLLmBgsF+QVXdXCiEWgbqLDPW6VRcfvf4G7l27jlC9gUy6R974ZN0/tf8xpa8d++JTXL18XsVilva9zbZkfCzoe559Gi+++iqOnDqFK9euyhd+3co1+M63X0W6rw8L5YIy7qk/JymLcH93LAlfzUVpIYdP3n8Xb/3612jUK3Ki4y785tgtPJgaR1d3jyDYRtuH5StXyc721q3bOPTZF5iYnMbGdRt1aPIQm5yckRxu374DWDa8RN7q3N0TEw07YXSlUxju7sFAIoX+sIMuJ4Z3/umftGog4sMVTMAJYtPmrRhatwW5Bw9x8/o1FQM2GsFoCFO5OUS703BDflRoSEL7SmaeK7QwjJTy3RNIRMNYtnypJqHzFy/i6vVrSPd2Y9369UhnUp7Eqyomdf9At54nOVupKS/h3thFnD17DPPZWdThotLMwxduo0HmbpAHNpPQyD62eE9qpDlNhtnoh3yotQ1NartNVMpVuCVXOvgwIVAhPyZdI3xboMKB3JoQ1NwShUzFux8lAvLgZkGXfE1kLgoQiUB58iuvoLOgUUHTpCmzktLM/5tSJe72adBCYyIOIDwX+bG5l6cCiC6JgnqpWWeDzh2xF/Sh4US55TIQtaQyWIIcCzpjoLuSXZKuUnLXcUAjiqoJvZSVYybJgRpauHdnQA3fzRCRHDOH4XnIgtACp3SuJhtevClHeJIPWba4Losg7ItZAeOeFxyCyD6nooikurInuSKwRmlYRKx+l4QxEgA9CR01+/zJXBmQLa9xUc+RDzU14zZ9c0onWYx8KaIfLOhUinCHrwLmheoonISNQJ3Qe9hc7TwEhEmabKA6xZWFsYMGGxnPdvjiVRDyZoH1mcRQDDKijCJZEsWowK0UNB2TpCiYnCtpkRqjCAXiiDpdCHnJnybR4xqZKAHJjGWtlcXuF8PfmjU5yPH55bQfTcr6lo2HpnMGcMnQTSOPUB42n2xKdO9ADpVJEGuNItDKKwuFaIBkin/3b39mDgzezob7GJHkvPg7dRydgq4fZBZ6nZzYaIhwS1gPm1yZFMPHzG0yTimRMC9mklGUReyFpfDisvPmCyf3JU+DHgvHxZSNU78eimkiJxzLBBsZySgdp41isSzf8PmFgpn/R/jAM6oyYsxIak6bLOh5TQl8YPg52RGTSamixOmTGeShBALtmOD2K2duI9RK4oXnX8HpExdw5uvzgn9psLF1525s3f0YhlesEtTFKM9oMIJMOoV0d0oPX6VWkrMTtbh0A/OXm+hmIEChhLGLF3Du8GcYvXQGfpq/pJPgVnnjvgMK/Uj39ir0gyzHkZvXMXLtEioLc0iwYNYbSIQcLEzOoV6qY+f23RgeXiatOMljM9l5DC5bgs27d2No03pU6lWc/uok3njnTYzcuaX9YiwelmMbvYQ3b1yPPXt2y/hEiUSK7ePqgh2zmUdI90nTDklVvEPNm9C1PSdXgLIiyT7CkgiZptb2idJFVy1XmfpkywbmasWeIXbDPna9ngSHT77gTRZ1ugAGI6g2WihXahgfn8XIrTHcfziFJ596FsuWrRD8Hkl1qaC3gwHkiwVU6y4GFg8qT53545TcKTY0EEJ2/CF+9f/9I4rTU+iL0x/BQaXlx1NPPYMd2zbg5uXzOHHsMGZnp6QvLzfrmClV0IrGVNhf+/EfY/f+A/j0yy8wPjUhGHHr2k146eWXEE2nMZ/PoR0K6Fnnyxcj2YywIGHyuQX86hf/jN++/TYG+jJi6H98+GNcGbkGRPwi73APzrjXQqmCZctXIxKNYmG+oP+vu6sHoyN3ML+QVaO9fu167N27H729/eJ10I7XR/vXLobAJJEKhxFttzGcSKPXcXDy0GcYuXxJ7F2m8lEpwCl672MHEI7G8dnHH4qXkUwltP8u0Z0rFkY9GECJJZOGTNG41lxlTpltTn/cQwfVGPLv8YlJfPHlF0Iu1m1cj/6BXiQSSTW5SRoR9WbECOeaTahcs4zbI+dx8fJpFEo5NP01uJw6qK8N0JnG0tWkA/cCSMz1kw0mD/UWmv6qmczQVbJSQ71Kd7OABgMS6DR6+HySUZYqtE52tQrgaomFjk5pncxqFgwejCT1lspVVCuciOz8EzEXDa2dyGOATHHpIW8kKQs7saxynoX8lRM7J2Qy3cVTImJZ5W6UmRjmDEc5lSVwWdgGiX9W0Pm/WXDMn54FPeokkYwnFabCAqoJVE0z5XpFlCpZlMkf4i6dcid5iHAyD8JhfjpZ1rxaLOic0H38LGXjRdk2zYxSfA7C/qhyOCKBhO3H/WxsiKUT7rWVA9FPniXM+CAJjeoGIXGed7qR/ehtb6x8JpvxfOC0rnx7Dn5s+Lkj1p/RRlMcHc8rXUY2vH0WjiLHODm60cDHBtCGl1zH4s4GzCZcLxSH+IF4CSQVGHmRSit6L7D+aHXoNVBSBnimRYL3m7YarrtU/3DNaEOInj9FjVtBJ8ITDJCYGvTCYGj53CnoJa0zhEaLLsDzlOclV8gk6QURi6VFmuPagIVcaXMNG6QNMSAXic+RZQ5Y8A+fUxIH6WiaVVPGYUtZK//3v/xlW52ePI69KD7554o/9Wj0r/EmMQRB07nZKvIHOiG/V9DJPDWvdP45RcpZikUZjlhBt4mZv50dErOa+UKxdWMTYeQP2y3phVCMa0y7JP57LOh8OTiZ8OeXSmVksznkC2XLio2YcYqCC8LW1RFiL1UKyOWyelHFeA0FLXfWT/vEoKalEPtRfxqz4wU8HM2i7UawcfV2RENpFZGvz17C/YlJwe7Pv/wdPLb/gA63+bkF2aom4jGkukjsCsuSkkzbWqUmA5F2pY5kIIQuZlYvzOHqyRM48dlHmLl/R6S1yOAQon29GBpegv1PPSm5z/kLZ3Hr2mUk+RLWKmiXyvBXakgGoygwFS2Wwd7d+xGJp3D65jURugaXDuOxJw5g0bIlypo+d+USPv3yED774pBIJux+o/GwduVbt23B+jWrBZXys7Pp4n2lfIWdq7Tjij8NCLbUgdpJ/OHhY2okmdMQViOeZPtDM7vocBr4EnN/RpIc738Hkje9LjtP7go5WHJSER5mIRiKHGRjFkWTHRiNG0IOZufzGL19F0uWrtRnpY9VKxRHk4lmiThG79xGKpMytzruN2suIkRhAn5E3Aaunf4aH/zrrxCq17AolUG+WEQrEsOP/+xP0ZWI4vCnH2Bs9LrCP2YX5kQOy7NQhEIot/34s7/+a/QNDeGTw59hNpcVwnBg5x489eRTCCdjSoMj0MR2hSE+Ce6zGSXabqE4M49//dlP8fZbb2LxQC8e270b73zwDm4/vCvVQJVNic+PVJooQ1ZEm66eHk2I27bvRE9XL06fPoMH9x8K3n3qiaewZ89+RJkox516hXJF+gwkkGC0Jv273RoGWABaTeQmJnD+5HGUFubRatSwetUycSf2738Sm7fvwntvvI5JWuzGHellI8m48gSCqSRcSr4ovwkGdT/kwiX7Up/2oEuXLpWXP6eITz89hJs3b2J4yWIspSXwqpU69Kl3TlAmx/0id6Zcw9UruHjhJK7fYNNcQjvINKoqgjHuP120/Tw9jYhLNYDYzZ6HOp8/8Vb8zJNuSvdcd5tounwwKT+KCmrmQ8pnlHtJQtPUAIeIKEYjmuDjMdp08hm2EBDucIn+0UK4WKiqYGjqUhPqOYeR28TPxjtNaRXBEQYOsaBTAhZP6L0iIU3rJVrSUpJVZSgQBxvujKWLQ4jnGff90iybplmToyDgIJmLtlb0sWGIa9XAosgpr4MM8HNTaletkgxcElNcyBib5RB16tR+c61FWJ8BI0QJKirsRBtYXO07ki7PouMVcn9MoVjhIJFSsrWl55E+O0g+gY/3q6nml1O45ZrTEc2KM8fdTmuvhodOpCR2arVL8yEGGFXNTMVLr9Pv8bLElXDWrHuyvk4amV1rNimS5ZFRz2LP6ZZInTfhdlBkfS8Z65Alz8aZ8DubOYPYw5rM5cSuAk+DItUpMetrIsb5A9y3dzT1ZitMNjvf0Wgoo+sj7gBhf6I7dOqr0+CoimDIeAAB5R0YyZNkPVrssgFiXLlZpvvQkHyczY3F2MrRk6gbG2dxIIyUzMaG6zGXAWS1BRHm2CSJ5f63//yXbVZ2u8CEObxi7UmRROQgjV5WdIRGbPIy8hMQJXMxYlnTjsMiHda/Q1IRCwX9tB9pEb2QAO7bHxV0pvaw+yZ84qUcsdOlWYp2W0w9DxNy8sIWuBMKBlCuuMjlSFaoqdPhzkxmEWQ0ho1Mw66K8FMuN68pnXsI/TMyBB3mVDNVqIRAi/SGFKbu5bAw4YoU5/hT2L3jAMKRJE6cPIsTp07DH3bwxHMH8fizz6FvcLH2Xc0qu1tCQ3448YiuH6FLknSIF/v2ny9KAAAgAElEQVRITmpT9uVH3N9GbvwBjh36CBfPnEC1UcOqXTtBz6YNGzZiw5YNOHX6JG6P3kAtv4BIq4Eki6RbQ22hiFapjt7kImxavw0JJ40rt+9gwi1hy/7HsPOx3ViyZiUWSnmcvnAGx06fxPHTJzF27w5Vk8oX37hxPTZtWIclS4cRdyKCjIPSvdp0IMhIIjziiJY0RJ9svptkKAsJ4RRPGY+XEaxMHhIWxQS2rGQVdzJ1CXUKaqR/AZdq9sLzReVLS26DijlfYiU40Yub3AjunDitRhFyYuYoleqGW29hhsldLCyNNgrVJsqNIEKxNGKJGO7ev4+hZcOmBfYDhfk5pIIRdNEAZXoOX7z3Hq6ePA2WlcF0BrPz8xhcvQY//ON/h/G7t/HZIbLoF+RNPjk9DV8sjiplcJyeYin81f/8H1FuNnD46JfIl8oKcvjWwRewcf0GBGIR5CmbqnIv2VK6WjQUQFfYkYd7PV/A27/+N/zLL3+hJpgBOWcunsXI+BiqqAmCkxe7PMu5vojJ9W7lirV47rlvaDo7fvQ47ty+q4bnxRdexmN790kVUKyUUdLB2DJOBxEOGvy0mgjU6nCaTfTGoxi5dAGzDx7gzsgN9HantDfctWs3XvrmCzjyxWFcv3FNB4jbqgk2z9Ur8CfiQMxBKxxGg1MRJxrqp1sBuHRUCwSQzqT1GdeuW4mTJ07j888PS1mycuVyHDiwD/6wX2spJ8aYRfoUcKCuoVDM4sypIxgZvaIiEwizQNfhJFnQeaCy8NO61IWfcCsbSy8ohRM7612jzZ0ifTDaaNS4lycXh5tKQsZsEPlceaEkZDZzoHAi0vTzu0YdTmp26HMPybhWNqHZXBGFPOOc7aCVUMfPVWFQhzMPeaWPtRgOY26aLOBECZlexphYWbqKGm5Z2JIiVemEZsMTGzgan5Dsy1WimN8iXNnqUjImgiF8/7i9pT23oFp7X6UA4HtDyFqTG9+zkoYXab/ZlHOXL9IymxYObC7cZlnNlK6dn9fXGPaccrnSECk5kJDaKOhlcmhCJ3JHZE0e9+xDtM1F2S0bk72j0eZeXZ7h5MiQS2BpnsaH8itaVQTsRlPNE78d+QOKtPXiQVlliOqx0e0oCLi61dQq29uQHApljOStg1XQa0R7f5eG1knqk7Op/OD52e3M4WDiKECH55tB4fyZ5HlxpcLJPEDjoCDT0Cyi1laIbUnOfO0InEAKjpI/yZVooUJ5rut6OfYlBEItZc/o56ousXGzNDb+PK5ozDOAsLsZDymX3iNFUhKo58IzQzO0gna3lihaKM7KqM18E9rw/ef/ajp06Zt50FLmwU6R5Bhl3HoJPo+Yd539OUkFLUQjfukTOZ0bBMfdjs+bzMjGZagA4SYGBXAnZcYLtpsl5G4kOpFQuGulyb7fuhIFqTBfln+uZ9aghKGwaQ8Ju5eqvOFe5B0fchUVTvpeTF6rgXw+K9IIX1oVfVrAxvh5qRWtKoLQV3eQnapi7kEFNy/dR3G+hv17nsWG9VsxM5vF6XMXMTY+gcGlK7B5+06sXLsOw0NL4G/4kM8tyD/diYfhxGJ6uaiJVKBEo21MZJc66CCcdgPnT5/AV0cPI1dgmlgf0n09WL9hAwqFBZw/dxpoVpAM+ZCfmkKUZBJKubIlBNwgdm/bh8H+5bh6ZQSj4w/Rv2E1nvvut7Bh43osFPM4/vVJHDp6GDdGb+Lh7KSmIcackjG/adMGLB4cEIzlb/NlC6FaJHGDe00ziiH8ZfeS3bQ5f+kl8mIF2XHLzcqD1DkF8C+zvPQypL3/3mG885/bfsnWOR3ZBt9g7tTMuMNwfT4n9CUnhB+JxjWps5iHY3GxZ1lAihW6Jvkwl61gvthEOJFGtVaDW6/JiU5EPD9tULOIw4+ucAhzY/fx9i9+gcrkDMKNJoZ6+1CuVrDn2Wex47Fd+OLzQ7h65Rya0tf6sFAsoRkOI88pAgGkFi3CX/71f8Cte/dx8sxp6Wv7+nvxrW++IPe+UMwRz4SwP78P41oDrSaiVGIAKM3N4/233sBvXn8dcSekd+HWvVFMVeZFpEs6KU0qhVoVCTYosaQK+u5d++SGVyxW8fGHn+D+/XHpsF955bvYuHkris2mFfRyRbs1QrN0JGTamo856O02nFYL3fEoark5VOYWcOGr45h4cB9hnx9r16zBCwcPKu2O6gcexEz6iiRiCCQicMleikfRInRMwyBOiGFHJNYKYWT6XYdDePrpZ7RGGBsdxaFDnwje27BhLbZt34qwE4ATd5SeFooQ7nZQrpUwMfkAx04cxtjYTcHn4Zgf/lAT8RSLQB1tP9nmJPtU4W/VQQ8VPrfy9lZBt4mKhVGmW3Riq3Pa8VjaPouBZmEUP6jBP9OneFkWdT5yZMFTU03IkrIvZgLwsFzIWkFnKmJTLnWGRjhR7j15bnlkJ3JhlGFtahdamlLVQfKXIVadJDgjHTc8sxVxCAirk+HMgi7iWli7f8XAeilt/E4if3kSYJ51PPgt8pqNM2F5c7UTM5tNCX3KKfuq08WO06wZ67RkZUqmfwmNGgs6w58IwfNs9uRUmtAdOCzohNv9REoTCPttZ88fbp7qVtC5iefKx3VL+vNZNNkocJrnxBiN2nVQk0JiHY12XJpzmapKuR/6BpYbH+DwFqbqgFK/hlQryn33FDM8S7SuJRdDhi9+bZZZZGWPzUCa/6Ggs655O3pRvT0vehLVKEFTjC2/C9GRkAxxVNCpN+feO0BSr8HmcvDzuBX8bO26qaOY/EmTIh6FFbeu6ZlDHU18KC+VikBGYebbT64B+Ra8d7TkNoM226NTCifb/bbuqpkUeV7/Rjw2DpIhSQXkizPGemdAGn3e/9Pf/3lbKWo6LQmnWMHjBeP+lN0VO72qvghvvMHyfOCo/Y4obMWmaE7d/JVQHJmN9BQ3kklTRvgu9ekNavI68BIfZJO7cepQRq2sGc3InzvZ3y/onACt2NCesCkNLQNLpON7lF1rxYEFnfCxwb55FEumTedhS0Qhxg467EPIX5eEDa6DWtGH8dEsLpy6jvnJKtas3IztWx9DT+8iPJyex5UbIyhU6+jqG8D6zVuwdfM2tKoNHY7ZQhaJVBSZ3i4VdQXcc+NWb6IvnUG4Tc5oG9FACw/ujODCmVMYf3gP5VYTW3dsR09PBmfOnsLM5D20amWkeVmqJQSqdYPcG36sX7kR2zfvxdjotFCDviVLsO/lb2DDrq16sK/cvIojJ4+qqD+cmVQ8H81k1m1Yi+XLl9lh5EXwKXuq3URUmfImBVREoOQjHaIPVxSE0DsGCNSoeuQQT57Gl0haVe9vW1l2in7HetOMNmxK4YFTE0TH7lkSP6+g80FloeQOiihNLJmU/KWb8sBwVH7l0XgalaqryNCFYg2zWe7Po5iZmxUM30NGtg4yv1YePrcqU5zx6yN4/Sc/MUveWg3DPb0IRaN49qWXkcx04YP3KeMb1zQpc+KAX459c25DRX3ZhvX48V/8FU6dPYcLVy7r+Vu+fDleevEFZVP7whF1zoVCUdeLRDtmjnfHYqCf0t0bN/FvP/spTp88iWXDg3gw/gAjD0ZVJKlbF8RGC8+Ig0QyrZc+nujC1q3b8fLL38H4+ATeffd9LMxnsXhgMV555VUsXr4C+XoN+VJJ0bREjOjdTxjR5aFSLMooA7UKQCc3NJDy+XDu6FFcOH1aiomlixfj8f37xFj/5MMP7SBiyl/Ah/RAL1rRCBqRIOocq3kmEDlTamEcbquFEm0sWy3s3r0Lzz//PPLZLM6cOS0fgM2b1yOTSUsyFiAJKexDLE4JaUDcipuj13D4yCHcG7+tiS+WZM63D4lkBIEwnysSsMgop6FUQ7HL7C/omqWdoIyvbAKXxWrThyalKJ4DJB9knlf859rtUnKrBLawzjc2fU6EXhvmm07TKPrlV8oVTejFQgW5Al0xSd7lioh581HtYbleIHsZtRrVw55/u4WO8NwixG1olalwjHRFvbnHQ9IUQ66POccJbicKKde03xmT8LxkoeBWXftwj3TMs4WkO+nzFaVpRigNfReS1ly9B4TtLaWMFrTWHFUbJbTqJREKST6UaQoRWJLJaBvso6Nflwp5yJ9AJEy54e8KesdzngWcMDt5K9Sm0waXrHeazZB4x+IpuZgQM29ApJMbawl9T2qElzn9yjVARYzvNSXLWlPQF4UcKi9MS5Jpj9tDGTIfBqICRKYsOpZIg2WNd1bD/D36W4l5RA48QqaiYLnCYUAKv7Ndd15vWf9ymg+RXEkPeaI6lvTGdQGbEbL3mfkebDK5MYWwQ9yP9uX0li+LjM2CTp2+L+ghAyJus35F5aHCGkFSuc5LDc9W1HUcMzac8jbeXz5LbIiUJifhm61wamzk5wXB83PxSvj+5h/+qs2dMicnmejLBJ9dqJGcLHOWpi0Wi8cvY+k55uvLLx2iVCtsWj9BA3zrPCYzd9280JUK/aZpZWdSM3Whj3R7BunqoSO8T1slecizoFNGZWQq64CNtclOjAc7+xAlGKlLNaMTXg/F9THRhzsb7hxoeci89br7aELnfqMrGZZsyfFn4G9Ecff6DK6dv4PcTB3+toPe7sXYuWsvhpeuRL7q4uzFq7g/OS2zk21btiHYBK5fvSKzlmiSu/Q4+vr70dc74F2jEJLRJIb6BtCuu5h+eB9hfwvj9+/gww/fQzjm4OlnnxIJ7hT9tYMtxMjCbbsIUMu4kJVT25LBZXju6RexMOfi2InzaLcd7H36Kex55gAQCeDe+D0cPX4ER746ipG7t7l2Rv+iPmzethmp7iR6ezKCA3md+WBbCIFP8jrLLfaLVOGaXaCSnGwHaFnShIjUA3ie/VrP8DX0Mn870jSZCPH664AinGkQWYcBr6LNaVp7euNVKGzCY7+rw261Rfyh7ppuUk6cWlpH7Nk6STvUsLeBcoNHaRzZkq2FaC/L6UiZy+02In6/8scrszO4efY8PvjV63AaLSQDQTiBAIaHhvHt136I2ew8jh09LKZ1PBlDqV5BkwE2EQclBPBgLosnX3wJL377Fbzz/vt4MP5QL9n69Ruw74kD2sk2SNQsF/VyEl4mIc5PpKBWUyjJua++wt/97f+FuutixfJhnD17Fg9nHqJJljN3e5T9sBF0WPBoIBJHLJ7Ggf2P45lvHMT5cxfx2aHDeo+WL12Kbx58AavWrcdEIYtSxUWF1rZNIBmNiWfCyN6F7DwioaCIPSHuSUt59IZC+PTttzB5ewzzU5PoTqewfes2rF+9CieOHcP4+D2pNUiwa4SACp+TZBy0GAqnUoLcaVOZyfShUKmoIeXBunnzZnz/+9/XYTjxcBxbt29FpjslJKxaLcpcJhwJoCuTtjwI18WZi2fw+fHPMJud1rmT6U0jmY4g5PDdJ2RbQ6WyAH+goYOVv5+GjHx+6WdBzwy/PwWfjKWsgVaR5JlQN6awmXx4EiBzA9W0xILOqZVrSZpVdeJYuVrUgVzkBFTHQraENuFYDRgRz7KUMljpghCkUYhLtnhDfy7PQFmIykrU9OvUQWvvK293g8vl0+FyeotK962VszfodKZwoaM1NgudXG1rjG1S4x6W5Kqo59HBM5CmX4aEGjRM6NnCVTiz2HWnhzv9IFzU2iW4bRq4GIlOE2KT1ySMZJQZED0IIqadOvfFgr417bJgWwERWU2/uqiRAU+inJ/paHwuTMHC70FERQO+GOktfS8aqARp50vfe0q3CDP7LdxE8mdOqV4srA4VS0A1kxYOayJUm5ysEzfKdZf95cnWJJe1BD65hmoPzUaPGQN1+JqMIGKXSBWFSQfFoWMATaCJZJxoTBuhiFkM81kSpF6pou62EUFKuSeGEhOr8YsUmud7Wc6rySFiwT/PifG9TigdkXwI8pPSiaSQ3M4qW/R9WfnYysXun8k2O+hz56xl81YqZ1XQm0Q7+F3+9783UpxukJcAo52mOkxjsso0v24FWYb9srQjkYN7VX5RuueQbMCCywfaCAfi5NUpsmczYF1NrWp7eInwdQPJivduFglFbbImLcVI9qxeYEGnoFv8aVBevIxbJTvQogFtSpTvqfznraDzQOMBT8Z7pcpYVVrOEsax1LeeLkcwWCzYDV8tigcj87h5+T5y01X4Wg4e3JvBCy99C/sPPIOegUHcujuOs5cvoSvTj00bNqKczWPy4QPkS5TH1VGlP3IigSVLlqEn04eB3kVIxJNIRKKSfOW5Gw+2cP7cWZw98xVWrVmBnu4unD33NW5cuYRYxI84EQ+yUKsFBGuuLGafffIb8PuiOHdhBOOTeeza+yReevVVpDJxjN4bxbHjR3H8q+O4NXZLetu+xf1YvZYmHwyPCSNBsiCNHGT+403ZxDa0nzMIj/CWbGu9OEwWcxZUQYdMRPJyzbkvU5ZwvS55ju3OuVv3wo61gvcgeK8Z430zWSMjYWy9Qui0QAIhM389jbqiJ/1+aY0JzZL0FY0n1NFyDGn5g1JFkLQ0n6ui4BKCb+rApZlMT3+vmKFyv6vV9f2m7ozhs3fexeWTpzCYSsPhz2i0sGblKsXjfnnkCK5euygWcK1VQ7FRRYAacsrVaFoRCOCFV3+AtZs24zdvv4VSsSjN/o4dO7F7/17Z1RLuJ0+D+32qHmwyriFBYkuria+PH8e//vNP1Ej1dKcVjvJgelKhPpFUSmQqqjnagaDc7miaQxe6xx9/EmvWrsOZU2dx8qtTKgiUhL38wstYsmo5xudmLcihVEWg4UMiYgWdnAXK53hLisUFxmeZsqLWwNs//zmmRu+gQVVArYJ1q9dgzcoVqJZLuHb5ktjXs7kFcwuklW3Ah5xbl7SSRiAs6lSi5EsV+c8nutIYHl6Cbzz/nAJ6iJJs2b7ZQ8PCMiCxg7SBuFC8EC5cOIvJuUkcO3cCU/MT4m709HQhlXYQihJOtnhlSnP8AWY4tBEKs7lngaalKPfEbEq7EAgmPMtNOp0Rovain9nc07myo3OWTwQLOrXJhjzx6KRZFSF/C91oahVTKbPp5OHNMA97ZolECWpnaAuJUgqAsWQ0Mz2xRDEWM07/IpVy0KGxSZROaiS78b0wCZ7CWtrmnU7ER2eY5wsvZZfIXlbQO/C9CrmabBZzJtwxPpbqEAufeqTZls2svWeSeZE6VSuj7pbFbGc4Vq1ZRLnNMCezhpYzlIajMGKhFKJR+mykBMEH/Vz8aUQVRK+pV74eXGOQD0DWOptxS0qjJsCcQfk3P5axxGVxy26ce+OWD1FxBjiykKtD3g1Xqmwiwir+fJ+8SBGLbRXzndef94PnFWVirF0d5Jj//+98MBpEA2iaRtSJ3BzNfoTViRbzwjM+lROw53KnBQr/MtlcPMZBkkZEbAZ5TTlIstmroFZpIYyEAlqsvTOzMqopcrkFFMp5BtZ66EVLiaP0EIgnqLBhMhtlk8QPvb25WPadHbrxCmR64znT8Z4rypYrUq3CqVaooMG9PRtcIjL/6f/5q/bvHgSDbMQmlZObXz6/Gu9JbiIcKud7Qqq2l1FOLuUcZBKTHBczKYul4vCBMrE82YfUELOgm07QMoH9Acci93hxPSPETmyeZBm/V9DtoTYIhx+e7Eq56qigG8xrewiSuYwh2GE0ct8v8X2dEJr5MZNMkE4GZZIf8aWlP58ay2PkygPMPyyiVQsjly1jx8492LJ1F7bu3o1wPI3zV66gVKqL3VvK5lDIzss/moz6+fk5Seb6+5mRPoBly1ZhyeIlWkUw8Yz670JhHp9++jHcchHPH3wGd0Zv4vixI5ifnkSce7p2E2G6OFWLiPh92L55C5568lkcOXoaZy7cwpLVm/DdH/wYW3buwvzMfRz/6gg++PA9XL12BQ1fA13dKQyvWILVa+kF3iUdL0MVKA+zfY2R0/j+R/ni/B5ZTVdSZDXuGG2SsYJuUwJ3TNwxUjLIh1qkEm933kFSbOK3l+r30ZXOlNKB5/nPtf8tFlDM5bWW4f/H4p+Ix3UIsqMlxEvrXWr//eGIyDQz81nMzOdx+94simUybH3o7u6WZI1e8WyiYuEwmmX6hY/h9Z/8EyZv3xbU3pdIojuRwvrVa7Bs+Rr8+o03ML8wI8g3W2QgDNPHYqjQhSsYRvfgMF790R+BG91//bd/03XIdKXx3MGD2LBlC1xO55WSiDBENrq7uhRC0q65cEjCardw6uhR/PKn/4hSMYdkIiYC2lw+KyTA7zhKn0tnupHgr10Z9C0a1G6e9r+xeArXrlzD2Ng9PdOrVq3Bgf0H0MWEOTYSxQJQbiIVjiEZsl0eEbUad8MEJdt1BMg8LpXgy+bxzs9/hrHzl5CbmxFXJZVOYlF/P5YNDeLLw4eFYM2x8UzHMVspox4KKqwlGI+hxaCiJiSz4zTS1duDQVoKw6/mkYjT408/iU1bN2ty4OHKw58NJfe2dOEKB3z44P3fIpKK4Nyti5hkQaffe1cSiYQDenQEvMwHsrGZJmV7TJIlzdtaMck0ffNlEAmlNPEQLeJ5I/8M2Z/SU9wiL5U/wR0vp2oRo2wdxwJr5lhBTZQyamHDylzvBpvfIB2EVQBECpb1qx323F0SEzTdNCdc8/omrK3kLjbmktPG9Txzwrf3yNwVeeTV65Q5NoXc8Fzkmd55P1TQmxb4Ykx1O8zlFa+CzgYh5k3wJMkJpbXCx6lf2mZrrvn5BIs3KW8iQ7qISj2PQmNB9ttCSB+dnzTlYWpYCskoLXt/FzZCnoY07F60KZEXDpU8Y3im1mnCwqQ4r47QVEjzsiBxS+Hjs8K4UqJuToB2qYSdyQ3gWdIp6I4+Pxt1/X5F2LKYc0/Pic3y3cn5IbJoBd3IttL3exfC5NJ0QOXn6qTPeX4q6qRoBEaFQupRI6GS73m+R8K0rLVmkpM6n1MLuKmolgXbMfO/5w7fq3VUd5GInS/lNJ3LKMfXQCIRQ3d3L5KJLkSjlANG5Cei1TZXbh7CrJ8vdUb7kcUxnxmeO8YhI++DkkASHzkkl83JjgX9b/7hf+Li5NGErthRykQ8a1Y+PLwRZBuyMPPCqXjK/9b0yT52qsE2onQ+Sxj0zk5WnRCnBxVs3lASHVjQzc9YWr5gQrt1Mq47eb+KqRNaYLm0Il0/iiU0owdZ1TZqKuqcKsUEFauVmcOdgu5J3iRX4+exh1EGCYrBY0qNay50rRjaFQe5KRejVycwOTaPVi2IVLIXA4uG0T8whP1PPonFy1bj+Ndf49qNW5pSBnt6UC3blMm9kVJy6q5CZShJWL5kFZYsWakXmygGu6obN67h449+i7VrV2Hv3l049MlHOHv6tHyu6ZEGtwSHoqyGi6Gebjz91FN66N/54BCq7TBe/eGf4MlvvCSL1tz8A5w48SU+/PAD3B8f04S6bOUSDC1djP5F/YIpeS9ksCGtq7JydRCxFYswP5hQEycC7gQpmaHTXWey9nZgnHq1C2z7BTlxSuWkrs5b0B4jDemdbZOPiCyeg1xHyiZojNAeuI4li92aBlrCZufnsbAwJ0a8Q5e1TJfMSEiQIYGJRT0UjWlX1ebvKVeQL1XxcCqHfInTcVWNHT87ZUO93X3oTqbQKJcxdvMW3nv9DZEL1y9djp2bt2LVkiVIx1LSdn/44YfaeVFnXKgWEetOa3dcCwThBkJYtXkrvvvDP8T10VH88he/0IHa29ONH/7oR1i+dp3sZ3NlmjvU1NBm6CDIg4hGPfk8on7fo4I+OzOJeDyC8fFxGdHEqSNvNoUuUKmwa/djWLJ8qWJzE6lkB2jE3NyCUBFOE9SQLx1erDAOXj82igFOCzWgki1jYTZL+wmE4lHUuVvlRBoEHCIw0zN47+f/gnvnLqBSyKPUqstjet3qVdi9fRs+ev8DzM/PouiWEE0nUSar1jFyXIPIB4tk26cwncWDQzKnIZR4kbwCvw/J7i784A//AMtWLUOhTLlkGyF/WxI+xvTS22T64UOcPH4UgysGcW1iBFOFKSE0XPMFOWkqNrWJOif0WlEFPRAkPG1TnxUkxl/y6EroMOa7xklGGl4vR4LnAXkbKgh+kqG0nBRXyFZzbTj+MKLSjpOVHrRc9CrPOsqkWKRobtREvdKQbaxc2Ej6YlHz5Fm2p+XZyD08JZpV+H1NNQlkMRN9oURQRFNvJ8zpyxzOmGFBjhG1xBbbat7rYrmoOJqChGQwSncN6eJZQpiaCXQKRfFzzeXB8YKpzTRFqWOeJsV2yJbaxZjZUnUBOXeahqtabQrhFDmNg5ODcDCFeKTL2y9zKmShMYKZhiLPwY3NtMhwXIVIMcU0MTtnBXVzdvUmSoY78buxVnBK9TX52b1Akxad8wi5s8iRSmoFxgYOciqszghdJfQm+1fTfZOrxBGN/gTkO1AQy/0+df9EsPh8ST3DKsA/j7+n2RTKwXVXjGhEhLGnJouWfzrTOlGBP8iBlUOuraVpGsMzkOY5/iafOTqqtuXdQi99ImPZ3KyS/yhfU1Rt21X4VU93n6SpUYekwzAcmacZV6nTqHWeTd5/npFmpW0DlXHILKWvRdUGB4lSSfnu/Gy+//O//rVIcYQkOJ0TzlLCkKB0M5BhB0RoRTGpLdPImYsRUK+68NHfm7nRsTCSqaj04CRp8KKwARBRgWkQDJ4Xa5OwF9NpaJKQUaMgGJepPE17UfirwUUejOsVdBHNWgbjcxKu1MvqvrV36FgXepGEKiTc/TncvRHC4C1nx2vRiPzvjXpRGtC2G4bfjaGy0FZBf3h7Gv5WFGvXbEGSpLZIHCvXrkXASeKDTz7B+YtXJdUb6O2Gj3AbGZ2EthMMfGA3Tce7BJYMr8TAAONO4+jv514dOPTZpzhz9iu89NILSo577923cf/2bdmUtsplNIt5RNFCIujH5tWr8cSB/Tj8+Ze4fvse1m3bg+/98Z9j6eoNGLk9guzsfVy5fBZHj34hN7ihZbAwpKUAACAASURBVEP470y9WZDd93Xf+b37vvaKxg4QXECCBAhSEilRFmWJsqzItjJ2POPJMqmkMvMw5Zl5ysNUHiYvqTxMzfYwcVWSKWdij7fYji3ZlkiKEvcVIAhiB7ob6G703nfft6nPOf8rGS4WTaiXe+////+dc77nuzz+xBnNLc7bxImkzk18gLshFDlphOJOcUCD75AWu+mQebObcYN10L4TnLLX3akPuJAb1zOh2VUyBXnuOSScaTKVT0A0AW44FLVrjCad7+fv0lkicFN2nTvttvb2dlXdPzB5DPt+phrgqTis4WxWcdsxp02Gg6c+B26jNVSnPzIZY4ddGfcFkY/hqBLhqJrVqj77+LLuXb+uLz39rM498qjOPfq4ZooFNfZq+uj9S7py5Yqq9Yraw47tjycYq3A9Z2fVHE/07Isv6du/8j198PFH+uM/+mNzAiwXC/r7/+AfmjcBGeitTtMkKxy4+WzGmOYYC3UqFVV3Ni1Z7d2fvK5qFRlnRwf7+xolQiouHNH557+gV175pp774hd0aOmwokmXsZghRySIgwR1Am6m10YumrR+QdHBRNHQWIODrtavr+j+jXtmC0uUq1IpKRPT4rElLSzMaiadUvv+hn74e3+g9StXzc5yu9e0Fcvzz17Q+aee1I9ffVWfX7tqJNso0q5i3iD3HqgYxkC4+MXTWlg8pKfPndPzF57Tg7V1/fF//lN1RgM9dfGC/uE//SfKFDOqgECMRjaVZ7h3UKH0h/rwvbfUrTV16OSibu7f0W5nP2j0YD+3bMrlvXKAt7tVz3v+WUGfumRR7IcadMIWaJPiMI4mAv8M91C3VVCgzvCmkqPSk9mAsjnXMtGckSlzObzI/d5mwOCwnhZ0UED040hgzQcdN8hgj8wO2bbIQfBLF1IhiYwhlBoRpTNpL+iZrLGV0TtbCIolpDHgkKjL+UdYCvtcjwgFRTBm95TIZXng07UmjHgv6MC95g0+bZ5Zk2GRjU6aFEpDQmnEbUw2/TwNSatVU6NzoFpr2zLNORP82bW4JS/oGG6FUvZ7zAjF1CpBSJcDzG7iZTpyP5MtxQw2P0OhGbtwJtjy3I1hkPlxPyAdTBCs4qz6SChhrzUUgXAJ5J4w1juQujVLlvkBW5wiB3nOZdPIDM1EB8MsCnrA6rcrDRsc3haoDV+DMsJisN12mgYlGcu4lXAyL3zv4QpM/4DAdIcNTUIEoADZw5XwnHbjCvEjiJsdgIR4+M6wj/dJS/U6mfMNc+9j1cuQBy+oXCY7Ix80DySaOtTP1G3rZJPU/Xxlbdc5kClaLr1xyHzfP0QqaAino5vch6H/4//9HydAAuz/CE+BWGGMyYgL1S2fBggF3aTJJegIXWYAVN2qN71Ch4bGos4VcEtC2uKm+uZPy1TGnmHiQQXwqejO6IqyuQX7dqfhuwEJk65Hpnq6jTEWg+LARbZiTmGyTQ3aUm6ewFYv0DSatzK7/DFwiWvSeRDpLDFGoONF5xoJj6ygjztxTfpJdffHun55VZsru8qlZ3ThmS8okyuaycns4pJqza7+6rXXdOXqdUMQ2s2qRYjSkQPvF/JZpeIEtGRVLs3p2JFTOnr8pBZnl3T81ElrVn73P/6u2q2GfvO3/p5u372u1157Va1aTfl4UoMaKWotk7eRDvblixd17Ohh/dGf/KnCiYy+9u1f0Re//k2lC7O6d39Z7779I+3trGl55a65YJ04dVynTh9XrpA1WQ7kESAll88g7QESdOMHi+8LISdxYxfkLW5JiVsbemOYvU7m+ZkcMCD3GKTFpw6zeOREEW/K3Ct/+mdKZJwWdOAofj8Woxx0KB64SXnQYGVXD/bVqNctWIWCViiUzDQmXywqyZ6ZBDfc6DgcYYj3cQGDSDm2jhy6NI0nD/qg21dt/0C3rl1XUhG9eOGiMtG4Klu76jcbGnbG2tuuqlqtWiObLKTMC/3B3pbWD/YUYUJOZfXVV35JX/rq12zX/vqPXlOzUVcpn9Nv/uZ/qdOPnVV/jN9BR+0eD75nRyeAVml0+31dfu8dvfuTN7S5vmpQ3M7+Q3P8ovi98Iuv6IUvf0Xnzp+1wIVGo+d+7DnUIhb3Y9OiQ7GQpFyXTMGLsmPrdDSs1PXg87u68fFV1barSiWyGsdjqg56WjxzUue/eFG5fFqN7S21Vh9q48pVtVbXVakcaJPkrdBY5/DzP3VCn7z/vj65/LFJ0Vokk2XS6kIQyqQVzRdUnJm3PXoml9eFZy7ouaee0Y0bN/VH//nP1JkM9dVvfUPf+82/Z7bG6Nn7va5lTSdCEWtQq1s7+uCtt3R8flHxYkx3G/e139t3CdOgq0azZmQlmnCe0063biQrm5KiDA7cWxCAuM+Gajc67p+eSJr3uGVCGEPYmcvkfLOms8kWDgn2osjtjFQ3VDZRUDqVsahh7nUOaodonVSHQwVEORpY0ECCaEYGK/c1YIILkXPB8MFQ5GltQLJs3fl9bjSTMdjdw0B8JegTeljDPoiX22Qz2fLnZzpppGiccSYn9WaZM8ZY+j8j2TkRyyFzHPJQ9yQVi1IUKeo08kD9TowLhT2GGr+FRqeqentXPTzLLbrVm3Fep3vSZz2/PYTXOaQ13q4HpVhzEHJdPu8H4zHOZdZhjphiPGPYsTuLGuqKFwUKFFmGg5mQDWlAnHjHHj0STStmE7r7mUCcGw471kDB4oecliS0xzzSQzYR83unHiqW9xE41rF6gbflxEjql68Bp7awYJTJKI0cBb1oTWEkwuvwZoCVLAXdnNiGTbOChR9AU+QrxahCI2qah6pYVO5gbAoDEBCTlTUqRkY0G+14Qrlc3taIDHigAUjfTOWAjwG8NZrmIN3PcjXgZATrSwsqouhHOROG6rdbmtj6s6Zep+u8gt/5438+4SGio8B7FnIFsAa7Iu9kPVDDNh/mQcsB73pCrhi+4iOsBsewWKMqFFLKFdKm7+TMN6MQMxXh+yCAgP0zPOSUy5aVyx8y2AgoC6tYbFnN2YfpHucmI5xw8/i0x+/1go7ubiRo5m444C480xxg5B/c9BQwQ68mmBlABiHfFlKcJ+ok4iGziFQPn/SMmjt9ffr+Le0/rOvo0mktzhzW3MKSZueXzMu90enpp2+/pyvXbmhvf9f23sRBEuyAWxPTyFRLj1f4obmjmplb0PzMIT1+9gkVZor64z/6A504eVzf+ZVv69Wfvqr33n9Hk+5AKaayRkvRLqEuAzNE+aWvf13tZkNv/PRN5cpz+s5v/JbOPHNBzeFEn1y5pL/+wR+q320Yi7g0U9DpM6fMMzsG7BSPmGMVzYvfyDTInuQDy5TnkphcyBmmy536sAce03x+6Hb9Bgs0/oErHAxNm+AhywXKAiRpMIT5x1YoY1dMTA8fc1CiqySExGSOSZPqGKOb/XhIVsgb9Zr2d7a1X6nadSeSFYJYJp9TLJ22YmMHeNzhOcxYplyKEbwL2xk6IQoojmCUUjqnBDK0h9t6+/XXtbexpdPHT2tx9oiF7BQKWc0cntUoPNHdh2u6u7mhe5tbmiTT+tavfk/HTj+iH/3wR7p86RMNez0dXljQd7/7XRVK80adxpOags49wEGXJB0LieRorFd/8Jd6+/XXTHpFka7XD3T+/DP6zvd+TWeeeVYRAjw4uMcjh2gLOWuoOOhRThhhCmYuCgCaJfPAD6kQj6u3s63VS1d0+5Prau/XlQnz7GUVTmcVSqf0xBefVWFxRvfu3tTytWuK19sqT0LK90bmMHezsqPmuG/JcGdOntD6yoqWHyxbw7y+u6lRImaTebJYVCSXUyqXU4cGIxLVF5/7gi4+eU5379zVj99+0xqDb3z3l/XCy7+gAQQx8tsHBPyElVJE6bB0/eNL2ly5r8eOn1BjUNdmeNcmdCYMvBxwWaSJx5gGDa8NGTh2RSjoyN+AXJkymbj6lk3AasfjSoHYQfB8f8x/c20pHKBpQNVAv3+7oGfiTEtJm6S9OAUqjC6NL2qZpA8PFBbc6mx/zNDh+3J8uGmkLUlygFyMwahrjYNbjTrknia4hAfR9vuuuYbFPQp26KYbD6ZZCxABHYWoB/eHwBjQo8koCBqZwrNM+86Qd99vlzehaWfyhMjm0Z7YlCLtBfpGLtaxgl7HKrZXNXkrDYlD+17QjRAbc0tTCjphMe4/wVnsxZxawWtlmGLgHY7GXoBNd+V/nAeFF7p/ZiGYKIHjHAUVoi/PMK/TGhASNqMw6vFoByVhNw2xDC4F7pU0SuyDHVGwuFhTNHCmM7z4Gs+Z7ySl8ftcqTXVunuBdJQZAyKQgky6qGQy5xN68PUm8yOIBgLhsOY2ufYM+9qAeqMJkDtcMRoG15Cb70qgQ8dbHzIikL8PNziqYprG+0xr1PNUOvMGMaXXlMkPuTKIiw0SS82MC6Q1gqV2V91mS6FeR01qN2s3Bth/+2f/fILPd62+7zpt2JsxoJKuejDoujAW+SjomGGYuzUh5wpw6/7erkUOUizpLMl3LhZzticEcqKz5UJz45kcw7hvYTvE8/k55bOHrCtiL4PEzfYN+PoGhvytzs/hIAoILHZ255ArxuxUzLfdOyZuQvNBtuLv+/NhjxuVRpFoPjzcA5mUsVHRQALv5hQbZxQfZ1Xf7+vKB7fUrY316KmnTJJw6NBRlecWNTM7p1a/r5UHa9qtVIwYUdnctHJmMgVCOUZ9c8jrttpKxtNmElKrNQySOX/+WZ1/7qIuX7mkr3z1y/rCF5/Tn//gz/T5lSsGRcb6Y8tQTxBz2umrmE3rF77yZd24cUOf37qleK6gX/+tf6RHnjynta1d/cVf/rmuXftA7WZF0WRYR48e1qlTx5QrZq2xSGWSSifTJisxcSMrRyPtDEzmABRFV+qBEgmPQ+X/cHYKduhAXgbDWR40Rhj+wGNKMzXwSQZFm8MQolyr0VS71TKtue/tg2aC343pA/wAEo7iMSUzOduPZ1M8VEg5wuamtbW5qa2tLR3s7tnvxtccS9cse/U0a52Uook0EISi8bSb0gD7ed6lTfAwQnGliuB9MJpo/e6KGrv7eueNN3SwuacXn/+Snn36WR1aXFRppqzETN4Y0fVhX1v1qt65fFmb1bq+9sq3lEjn9Fd/+X2t3lk2//8nHjmjb3z9FzUgOxoyEdnng4HqRByGxsZszkIqbHX1/T/+I73/k59ocW5GR08dVTGX0Zeev6gXv/pVdcJhbe7vqVKveWZBNucrhnxWGXT47oxiCIupAWAVM22MRpYet/rRR7r61nvae7ClmXxZyXDSMuMXjhyxQKHS0rwFwFz+9GOFen3N87MHI8W6fdOat7MJbdUOVDvYNzMc8tvRWNNs7darRtgb4jSWyaqLq6NksbbxVNoK+kJxRnfv3tXHly8rnE7oe7/5G3riwtOqtlsasavG55/JEuXEcKSf/s0PlZhEdGx2TruNbdUyLW21tgwh5Pnk+cfSlWmZAkS0Jkgae2/CWtgkuMkHRZ2BwxtEX5VT0J0IZjkuo5AVdNZf7K+NUBtoeKehQUmsTbGNZr+NDpctc39obm6sAmNhz45ww2uQQp+aXSLmvg0oHDg7mc5ZGTD9m6QNZCIFWscESLKfZxdMhw6GnPEIy1CaCAoHPzNgYsNnsexuBhGaHY8eBq6OmRWon/zT0BAjuWJEYg26E8vMj90m3oSls1mMNevVHgW9pma3pu6gaVp/iiyDGs+0D0fstuFCOSRsUHaQLGfSMeZu1lNMBUYi43gBCsZZz1VHhuAFka2W7mYpYZznnhoG3yFixjVe4CjovF6eZyxbvAQTsQ2sTo49XAo+v5GbDrGX73HtHUmeOsixZnFdOpO7m5a5S6WzyF3SRp2IGnIMQS2b8QndfNlpUNiVD4n5HlvD08eMh+hSa2i4Ds4TCos1j99/xs02u3Qv6AzIKDyMkDekIQWNRNfPWpY1ZNJMdmz9Ys0iun5XYtDQuX7O3fk4A+CsMQjx99SeXrulKKqMRt1cCE2j/m/+5LcndMX1VtVsA3mxoRh7pq7tjBjlrUMDyolmlIrl7EJ3uxRgvNr3VG/V1e927GbLAY8WssboY+oCopoyqg2GwQ5VGExQ7MrKphcVT+as46FLbzHd4b7EWB2R6sQhAtdYB+pTohmUIvAf9KwoTH17DRaeOpZNCWCQtghqsZ2vw8HmfMZeGXvYWNTgcUhx415Eg1ZU1y/fM9b7XPmwht2wyjPz5kq3u3egTDFn7GMMSCIYIXADI4+Ke3rS3sGe7YLRKYIOdFod3fj8hqXCEYu5dPSIqq2WXn7lm7p48YL+/b/9He2s31eGCWY4Vgbbv05HLNeeevKsHn38Mb314fu6fveujpx+RH/3N/5rlecXtbq8pr/6q+/rzq1PtLu9rsVDszp+4ohKpZyKM3nzacd8IU4qExIads4jds1NdTpNc3rjICO5yZKYHMawa0vEJTc9NyaOgT0mB3wHkiQqYQHpSUkQ4LiDmcAsHAeSG/K3bs9Y8Gih+0QnWlyVy00g1QGOcMgAn484aNNp5bI5D7ZIQtIbq1lrqFmvauXesvZ3d2zqz+cymp+dVT6Pk5prtqOJnGLZvKkVIYJFkjENgOLYo8MFsES9tLq1lkatrhrbe3r/p2+qvlvVC89f1GOnTtsuOVcsiSNHyZTmTxxXPxrWVr2pjcqB0rm8GvWWPn7vQ9W299StNfT0mSf0zLnzGk2iqtbrFrAxiUe1x09JxZUr5s3QJr7X0A//8D/p1pVPdWRpUScfO6mnnnhc5x991O6X6rCnBv7/nZ7aEDyJdESLDokshkte3nbcMyXPQq9VgdTJpw7rYHVV7/+nv9De8n1rYoulshnzMAFg9HL+/Hkt372rjz563wg6sMtJy8qlkCGFDCIPlfOCWwYpcW9vzz4vJko4F6xektmsIumkCrPuaJifmVVpfk6JTNoQhI/e/UjbW9va2dnRI088pm9/59uaWzqker+jGI5qNAM0iKGw2tWKfvI3P9JSadby2gfRnpqpplYPVkziQ7uAqQ3GJDjKAT/Ck/FQCg6+gU1o+HFDSjfLyxAFD38Lzwfg0DZXSmxMOWdSWUsc4zOhSE2T0/yelBIWoRl2IyhbnfGcTAxyB0a1MhnYGptZqO2h/Szi7z0pzFdONPWNRtVQRvTpQKQYJ/FZgoJx7oAMmn2sOYORK5HwyY7iZMQ6zwYHYOD3gLyZfXJwdrlsDm4A5yONXc+aUDd8ckTBdsK87wgF0lMhLYSEnfzQg7K6nLMWM10NeEUw/2HRc2+4WY/FuUKtCyJhPa/B2dY0lNQHk6rRZLL+iVGkMFjyjAebhAOVhcPVNC0gEfAFSIQDaUrba44SAEMMaRik0JsSfq/zCPgdnt/O1PzzCFFWuV6cmVr99fn+GXifCZ/Xa1wUk0r75M69YdM5ploiAySrpNmMc185WQ+fAIzR4EOxTusOOcdGHqiD9NHqBzkANA/4czhzHgmjKaksnjaQ8IF0jyjUCUMC0pkitGAbeEByRkjCQXgYVENum0uSn2nqzYMeWB8b34gyyZShRe1Wx1bdxDObe505cPYV+t9/7x9PkCFB6gFSEB1QmEg7Jz3h+MaugE41FssqEy/YbqrTgs3XVKW+a/sCbmhkbExOmElwOCfJSA8kUT6aA9ObcNxD5xPA7ovmDGQ7VoNk+0HxZuoJGXtvWtDtHja2jNvz8SCbB24AOZnMiiKNDMD+zokPRrAzO0BSc7hBkc5gOxUy1yq6JkxkJr2IJt24bl1dNUu/fGZe0VDaunWiLFfIGk+ltLi0oEK5qHwqq9lMWRnIDgtzSufSBrvSoXs3PtL+zr6uX7+u1dU15fJFk/msb2/p5Vde0clTJ/Qnf/j72l9fUyESV34SVgFYBeg1is/2RS0eO6Lvv/aatqoVfeu7v6pvvvIdaMtaXV3Xp598qHfe/Gttb62qVMpr4dCMsrmUSuWcTwVMsREeCr/JaWjY3TNN0HwBZWdyBYfqbCfOritwfbMHkmko4QcN3gPsdyzP2okl/LHrjjFKMrjmTPqoENhh9/pqNRrWFELcGPUcdsogQ4snNOJ6zZatsGeSWSMVpiGm2G6sr16rqZ2tbW3cv6/1B/fNHQwy25xl0eeN9R5O5JQolBRm/8m1TyfMqAW2MogCv7uYyyvUH1sRUXeo5es3tXZvVcVMWu29PUN70vm82rBeczk99syzWnr0tOLFohqoFgh+6PR1/crn2lldV7/e1Mn5IxYhWu/CsvXuv0/ISjamaCmrVCaj1HiifGuo6+99qF69ap4Io8hYxw8vaSGXN0vidnhsrPp4Oqc2Ez7FCKYueu9wRLlS2QoODmumdJ3IeBr1gwNde/cDXX/9JxpWakbc5DOAaf/UU+f0/MVn7RB78/XXtP1wQ9kMYSUhi9eMY0+KnWsyqjrvOQ3DIKIGcpuDiqsXAp9w2u9YKqHZxUWdPf+0BRMdOXVCaw83dOnSp/rJG29pb2df5VJBL3/jF/WlF1+wlQExsqG4W73a1DcZWyP0yTvvKh9PadjsKJwaaz+8rweVVbW6kPOG6lve9tC+D2tXe7YtCQj4lWhfpnc4BK5rxzSKA9s4IcGBzWTtwAaHvOd500BygBshbWogwjkEO9xsVOOGJgD1WigVDUeg3vB9vKcXWJHi/AgQKk5zDmueeZC5Rr1q5F44Ozah276b3bZnFUDMs8Ajk/PRFBDOgVFSQCA2SB/7VJ988bz3LI2ATxTITt17mWGFIgfs7FK9qKmHgNxTts7KBMgAfBnfuQWEYjNwAmoHRiYGdmrehdLAGIkuG7O0S36mW3VbIx6hwPCeW+oM4MRA7GAHTMNPA4GGJjhzjEBGIWdt0FIPh7oh6wkyz/mMGBAp5AwR3uQY+zvp6Z1AzIYqjjAoQ3LHz5n+/+j9f06+pVmaWqOyT5zeE0bBYpCgEbEJOvBSwQNFBKR4QQc5ZgUJIZCvozHkDOyQkketMeWXGwbxDBn3Z8Taw6IorbEB/Rj225bWBrJkM4+pyEA54XGgyigwBmncp+lEDo7sjExz0HBeN2JTVkok+XEeI4DCkTCkTCppq1JieO2cZXCE6Y96DB7Ev/5//qsJcA83JN3WJOKyBBfrox/36QzGJLBIOp5VKBRXu9Ezn/aD2q5BCtyELtNgJ0HUX5B6NobY0rUJ3ljrdLwRnLGAwTLKZWfM1xaDGdvtYjoQyNR4u3RH7PLplQkFiLN3jWCx57nFvT6vFyjJSR2m9aTwmCMabO6Q7aZYD1DIU8BvSaQAEYM3gOxNFzqMaNgNKTrMaO3uttKxghKRguqVtnZ3qrp1647W1tdtqqJww8LmYZnJlDVbQot7xJK+mKxmZ8taWFg0GO9ge1fbOzu6c/ueG+GEpEtXr+rlb31Li4vz+tM/+UPtrq0pFw4rM5LyobCZkcwU8vrKS19WdzTWa2+9qVgmp//2t/8nPX3+OfWGY62vberuzWv6sz/9Xe1sP9DMTEFz8wUrioUi/sKQfAJpiB1GTC5dtciHHw8sVYtoS6IzrVvlwQBCNH9lt0O0nRTTuu3B3IGPvSidvFGT0EC3aA44uJI/IwDxvt0Va2L7nUatrt2dHdUrFbMlnSmWlMtkrQCTNBcCSTAP55hNVEw13CdME91GS2srK7p9/br2yQGPxTU3U1K5VFIsmVWEXO75BWWKeSNiUdBx/+zxMEQjZuNJw4XxWHQ4UTocV3O/qjvXb+jhvRVdffs9DTodJTIZ9UlRKhR07gtf0PkXX9AjTz+juOWt9xUaTrRy645WPr9lsP1MMu9SvyS+5AM1W00NgUOLeYUyvk4optKaiaa0fP26ZjMZ7e5t67OrV4w0WYKBDlEzFtaRR06aE+EkHlOD6M7+UF2CKbDjBGHI51Qs5g3T4zNNxmNaWb6r9199TZ21h+pXa0pncjbJYzv8zW98Q8eWDuv9t9/VnRvXNOr1ND87Yy5pTMLxNNB+WuFUQvudlsLYzaYydt3xdCeiFcIYkaM2taXTOnLihL745Rf07Be+qHg6pStXP9OHH1/SvXsr9vxduHBBv/RLr+jI8WMaMZ1CpsRTIe3PI1PIsNXR8ufXpe5AB1s7ypQT2h5va616X+0eQRYetmJUQCrt1GUsiK7kkIvIp3T26RR0HxSmeQLuc25adJvInCBnULI5bbGSc12zwa9jZE6u054GnVDQfYfK7tZDS1j/+dDgGm+QL5plCGpTK1caWwo6DSwQ+bSgExlKAbBEN0BpVhCWYMivh4yKnsUnR9v7Bq5npMJ5YQ+gZSOaQQQOAo74eiZG4GezNfX3ZEnqrLPCfsZl4VJgZhNAzZZSF/wMWxuMyDTn5zghdjqBmy7czF98srW9epAoR4OGdr7TbajZxXqURYzLv2JW0INM97DzC5io4RjQAHT7DkUbJwCEJIkszlEKUy2Y+x9kRta2Lvfj9QHZU8gNxiYMpteyAkqtcX8SKqevAAyFDZqvnzPE3U+DgwuzGa6vm8FEbIeeMv94lD/uysb7oUhyDSylD7I2A46FkZHZQRiZF3RDcCAG9vvqtJvmzAhnIBQZepY5Oeg0kyDd1mDi4cC9A9l1YDbNIGigMDRyHnHrSi8aR5N/E/o0JpIZJAFP+YE1ojQQ1D6eV0sR/Vf/7r+Y+D4JPQxQD4YKTOiekcv/xk1O3BudS8qIEhG16tjb1VWt+gXFtMQT14B5PO0Mj2FcetinMinxEXIzTy8AOy3kAhYEw/4L97CpHtKYXH6DGzkPsxUahoC8YkYJ/b5lZSNV6rZpGPgAKSwpi+oz3SJvmmg/8s/NmQd9eMoeUB4W+AI2gXXHAqCIj9M62G6plJ6XhnF98N4nquzUrCg326AFDuFzBfE3ToeyyqVzypcKiqUTSueyOvPYGT125ozyubwmA2RjSdWqdTV7XVXqdX3/1Vf10tde1uFjh/X//f5/0ObqfSXHIyPCBYlLJQAAIABJREFUAbtzyRbLZX3t5a9peW1dV27c0MKx4/rv/vv/QbMLRyxOdBdv+c8v6ft/8fuqVTa0eGhOS0uzSqcTVtAx/QeyRFvp3tAwvzHkYDUSMhOPXKFgMBkdOJ8XZ0631VGtUlMHBuUkMF1AdhaBdeowNtOTQZtDcqMhJYUtvhYYnB036AxNkzn69YDf69pc3zTP+0G7bwzxmdKMoujLi1kr6G41C/yVVDad8dAC7pjBWHtbW1q+fUdrd1fUaTSVTaZVYlWQzihWLGnh+EnNH15UIpeVElG1xwN1bF2A7p/saW5td4ejoLNTv7+8otuffKqPfvRj7W9uY/+tECS7YlGHTp3S2YsXdPHLL+n4mTPK5vJ2mO+srmnl89tav31HIs42k9Pc0ePar9e08fChpY+lC3lNAg7C3Pycvd57t2/p9Ilj2t3a0jtv/dQ8FmaLBS0tLdnOfe7Qoo4eP63S4oIm4ZgOWi0dYLZDFx6JufQpnbHDijzzbC6jZqWilVu31Nx4qM3793VQrdn1Ih73+YvPadjp6Y1XX9eg0za/6mKJ9zBRb9JTOp8xJv0oFpbYkWN+E0y3PQwz+kPjQezs7tlhdejIMZ07/4zOnjuncCKu67du6sbtm2q2OkqksuZc98IXv6RHH3vU1jK9UU/RVFyZQt52yCA4kB0n3b721zbU2D3Qxsp9FeZzVtDXqw/ssDdLBCYTJkaMSlh5gvC5U4rtrWFJhyjkZjDC2RSwroPELEejyMr2HbrnjDtT24JKgv/dCjQ6fiN4BbCtTXv4w4Ou+X4c1rardXzPyR/2+xQaZEjmwQAps09sctNspCFGMkhwGGOog3GIMchZCZEzESQLWsokxXxqhWYvyaFbC0qioXDS0c9QCPMtD5Q/FCUz0+QzMga3rwHNAxwldjhiPB6bXAMnTfO8C6Z8k5ONIZtRWKYF3Vninj7mDHy3InWImvOVf/N+2+2a6p1dGxD4bCmMTOiMsq4QiFhcLYMihEHjGfSbBrszbXOGZLMzRixjvdFuwb53K1a8JCjopVLJXh/KBtj5hgqQZtmnoPftLKfe0ChRKyhwJp/lKgbKqJ9bhkOKZJsJNO5FvTccGYk0nXB5XlhO+jZFlsWZTsw50Mi8+LsT/Q0PBX4SBF0je7NLD1lOBQUdq2NY/WZZDDqDv0KCzEWQDxBTfPFRVICIuukNTYPZrwfN1jQlzrNORrYvZwJPQ1TmHgCCt+cKpGNq9TtS6F//+1+bUHRtzxDlY/BOA9awfYyEWWA3GBDi2MvwRchFmg0CDOo20fOhpVNpI9O4lZ2TsNh9MhnS6dL98RCYKYLdNL4P4h+DEYbuQwx5wGRTQFQcyuyVQk6UoaDDgLUYufHY7GiBRuiOzbksljQ4FnmA7VOCQsYFpGDgnUvRMHnKqK9JxCGoAQlAjZEio4QaBz0V4mW1a3399fd/pP2dqr0P26/ZLg+NqecfJybu1ESh6436xhY/duKEjh45ZM1LPp3X/MK8kWLS+Zwd0n/1+mt64pmnderMKf3B7/+eNlaXlRxNlBiOlegPFe4PlE+n9JWvvKTV9XV9fvOWFo6c0G/+/X+kWDpnXV6nPdDN61f03ts/UL22aTv0Q0uzyuVSKpYgxXlgDfsgUyYEEzUXn/ePgxwFPZUmCARSGlIRqd3saHdrW9ubWzZt0NWhBwfCt26X3XncnaqA4hvdnk1SRvjAqziXNetbZw17XCKN197mju7fu6edh1uKjCcq54rKoP0tpBXNJIyYhysdkz73EcYTvGag4H6zrZ2Hm1q5eUeb9zc07PZUSGcNJk/NLujE44/q2OlTShZzNvXXem21kQDFglAOCCP40zO9jKV4KKLK3p42bi3r0zfe0c1Pr2r3YN8IYJFszqbu2SNLuvDCi/rmd76jRx97zCaczn5V9c1dXf/wkh7cuqOFmTmdfPSMOoOh7q8/0MONh1YY2deCUFHcd9tVPdze1iOPnFSjUtXNz69aQI654RWyZvXa6nWUzZV15NRJg9grrY52Ya6OxhbUwr0NygSH4Pjhwzp27IjyadjvHdW2fSVx+85d1SpVg+ggZGKms7a8qqSFBE2Uz2c9yCIWUqaY1Yh9OpLGdNbNsS2cg2fdg3jajab29yrWfJ975ryeevqcEpms7t5b1pvvvG2eB+zszzxxVt/9te/pwjPnPSTD3R0Uikc0Oz9nByCI2pjr0e2rvV/RzoMNrd9eVn4+q63xth5U7xuZLJqy2cNMOCxAzfTL3HOeAmnBGgFbGpjYvSTw8uZw9knbHA7JbsczfDgKNNnAyM4DcrsrJ2w5t8cLtk3sNoFHfpbeZkqbgHBl2dy2K0YGGzW/Ce5Tni0LgbGUto599vxeJEhEPoMOwQS3dDgrwBHfn09wrhyq2e/Y5Dd1h+Mc4XdglmIFfRo0YgQ0P/OsgLuHaYAc+ITo9q2BOQwBNSah9OwLYo+dpR6Qrey9gmCyYv25X7xN9z/blceskDmTHsTO/eypB1bQOzVVmlt2xYHkue+R96LhNxMyTH7sdTKYsboi/AbYnGJOYxZRJlsymJ06A9pHBj2fua1uUykL+XEyHj8DWWzbLWyH0wEusPAFtWVCbuFX7/Jk82tI+Nnixj6uMad5gOfDVNvsdK1JYVCFSxQ1kxv3CkAtgcOpF/SOnf1EoPK6snlQ2rTJfq0BQMPCyrhNHn2wxohAjo0qbhknECDxdEERAJLkiorxkF17IMMGWbImFmSEJs7JdzSyXSZ/jMcsbc399EGcQYMo9FOSZ+hf/dvvTqzgBhIjEow6QVA80zJvKGHyoKQl+2BGwn4KBx5uXjTDFGFuGGRFGCiY3CnYnVerDWN/A7sDa/mFAm4HEga66dq0a5aL+OOSlMVkGZiRMA0aW9I0eDFLtuL7zNCIB8m84kdqNFrWIYMKIN7nRrD9C7seoG6Ia7GYTehcQJjCdMG9ie9yNAqrWx9p3JOqu00lldbmg129/ZP3bEc46vM5xA2Go0OysBHScsJ5Y97DzOUh5L1QKPGsxvUsHU+rPFNWoVTS8ROnlS4Wdef+iuYOH9YTT53VD37wF3qwsqx0KKwMUZtY2TabBgw+/9xzqjc7eveDj5Qrz+u73/t15Upzpk3GD+D+6h198sGPtL+/pplSRrPzZdMvA787VEOtDQJWgLBZQYQjFh5SKpMhnlU2P6dU2iF6C73p91Xd3dfq8oq2NjZUPagqA/JgTPifW0/ytawf2DGzKAJihl+QzHnjkspidQnBzlnCnXpDm6trWr17T5XtXUUmIVtbFGfzFq1JI0AzFMMJKeVrGzp89LPszru1tn3//TsrquzumWlMOlfQ7LHjOv7Yozr+yCllyyWN4xHVe23VOy1zLjPPZvbEEJ+Yzlxfo1atrvr2nh58dlMfvvOert28rWavx/ilJuubVEKPPf20/vE/+2d66aWvKkNjBH26O9b9z67qvdd/Yu/hzMnTmpmbUbXZ0rUrn6m+saNcKmMHeRdXs1JaTQ00M1M2d71Ju6MjR48YHN3sdVSt1vVgfV2dwVhHT57U7KFDJgtr9nsWQsMet1KrGYT7yCOndPZxTHHyTp4aOVyHlKpaqetgb09rq/f1/jvv6vOPP7X9Wmjg7x2S6gCINR5WNJchi8KuFVIqbHLN87rbVcoii8M2AaQSaZ09e1anT50xEuTN23f0+bXPdWf5nj0Hhw4f0S/84jf1d37tV3Xq1EnV8FAI2M/jyMRy0rmWNN/UY95756CqrdU1bd5bVbIY17b29eBg1eRe8RQNM1MKKzanBtnhakEZFD3ITqz3+jah4/7o3hleeHn8KLDTXTnPNVOjrXOMwewok4dwuLafiZ8Jk1Ufz4fJHadBIsCyRk4zTrdNUFOUCq8Na9JTgRf30IlxuMxZMFAMngj3vzemE+5DGO5WlPETIDCqq73WgUtDgeKn8lEj/roP+1Rl4j9kOqmP7XvMZIuzi+k7WCN4IA1kOR+qLHWSsC0IfzQFgVGL8WVCUjzmJC+D1U325sQ3P9+QE4OK8P49P5wdOk26rzvrqrV2bQL3vXfa4mAJnQGSN6JiMJgxZZr5jtnkunucmT8ls5aUB4nVJ3Smd1fB8BpAW0EYaDr4PiZ9bGX5WVMtvJEmJxNDH5H4YsPt5GdCnhLKZbMq5LFb9YAZag2IcbfbUwMuB/r9KClv8L64Tzh7sMTGxW9g3uzUpp8X9ISFOBl51OR8zk/wwbCvIStoGs4Qw5MXcwaeARr1PnJsXwXZimXAc47FsDv6wWm3MSawemXSpTnpNGuGbpAdMJnAp6Ce4YbHPTK0Zpz7N/Qv/80rE9MNMx3iAhVNqNvDr5Yv8kLrkATQDROvE1XMeac/NHIORDZjE+fzKhVnbDrzuMCQQYF0Xm0OHotFDWzuYAjG6BfdAQjmZd3sRPt2AxqkBaRBPjuie6wCk+65bNN54EcOG5UPgu+joAMtFfJllQoF3/+OgY26VtDpPCki/vcU4L5axl4kaCGqdq2nXnOgg+26osOYVm7f1/Wrt7SztWuaZh5OMzFgV2G7+ZHSobQH0luUnwlNPB0nFLGbII7NIZ18JGZSotmlQza5ZUtly+G+/OmnunPrpiKDgVKhsGVX95mM+0NdfOa8Eqmc3nzrHcXSeX3tG9/SyUfPGrOaon7jxhVdev+H2tlesVALQj/499x82Ros4xCgToDIYmZAE6XijmAUSzmL6oynCkaMY9dGlB/vkQn4/sqqFd/bN26Yht+TgeA8IHNj/QJMHlOXyQZ4H/JPOmW7aIxgIF0Bo5t5TAB5E2Tz4M6qwecU5fBkpFIpa97m2aLL1wyGN2Mi73xN7wkpcxxRr9XR1oOH2lxbV58HMZbS0slTOnTyhHMYZsuKZVM2nR+g2hiPnBwXsN0Z4zBjgRWKg1wHJv1ORZc+/Ejvf/ixlh88gDetzmSk7mSsIydO67/5p/9Ev/Ir39WRxSNK8OD2xurv7OmdV3+shyvLOlKc1ekTJ5WfKWvjzorufHhFvWpD2XRa3URYtVxUw0LSnPcg381nczp95hHNHD1kwSYffvix1h8+VKs70MzCgvLlGfVGsmQ5sqH3KzVDvebmZ2wyL+RyataqRjKMJcIGyWbY58UTareaWlt9oHs3b2n1xj1tP3xoTRDqEVCuJrbOEL/SCfXDE+WLBaUSKVMNmDHFZKKZfNEIpHAcSBN85tzTSsQSun7jhrkV3rl31w7CI0cO68mnz+vlb39LJx45rfnZOZs0bGqkQLBrTCUMtWECyCTi6jWalse+e39de2sbmiTGqsabenDADr2uGBN6aOAM3zCS7akkCvyWkkIxxFJ0oHg8pGQqbocZk6cpONpwdTC5Av3zNR6EJ2xh2clSoGhELCo6MEnBzhPoFnc4ipT5tQf77Km22cly/jvMNCmM3JP1YkrFXNFh/cCOGn8HUzdjJ4qCgwkeaJ1GnZ/PoT9gkmyr0a1rp7GrccT9GjjvMMJh4JhansJjME5Q4B7mTHh/jUa3YldkcHogx7LCQOH2lDMQF6BZziEKoDGpLXrW5XGpBOhrwOQPEsNoiGguOKu98PvvcGmcD1igFeyzO4Oa7bdZabDSZB04sILudt98dvYMm9mLyxApRt6ggR5xnvsAyJTOEMQK1bM5/Ow3RUHE40/Nj95kyljkTsxgyCJb4ZxQ0M3QpWWfM1/HEFgoFCzfwQKQIhEj9CH7arU7gRU5qDaoWVq5dOHnjnETrysU9HYbOTUyTDfTgVBMLfE8c/de59Yw90yzB4ZXQNMZdgVUKKRuwBHwmFQ3MXIJXODvP2ZV4RwIagYNyBAW+3hghlTNVkVhiKCTnsHwqD0gdk/vCbs+/+L/fHnCBE3hjiMDiqWsw+r0ArLZCM24T3Cm8w5uFKpzaDQxolO7iQSCbiStUmlGmazbMLL7ajVbZjRg0gkuOFblPeCajuW5ptPgTS49ocNvd7p2M+ULnkAVJ40qGTd7Rt6AmwYQo+mTV68/9geVi9RsW8NBog0HEoUM+NAKeg8pnLPwDQrmpsRoHwgPUwLF1Kq11a52Vd1vKtQPa215Xbev3dYGxKMOTj/eCBgERBxhp690OOX2hP4Y2VQBWcEkXWZ76YlljWbb8rdz5bJOPv64TZMXvvC8dvd3dfWzz9St00SMLAls0G4pPBjr/JPndOzIcX340WUNFdWzX3xRzzz3JSmaUK3Z07vv/FhXPv6x9ndWlc0lNb8AWSyrufmSkX1AO5CwmHtSsBPLJFIqlHJmdYnN6yRMt1lUMVdQnk42Bxkwqq2H7K1v27TXrNWMsV8OJntY6ubFnkxqHEdeRUFPKJpxCRprEciBTO3s1CG4QWZDWrO/saPb167r/r0VtWoV5aJcr4w529EQwKiOw8hOpgI9vEOARNDie9yo1LXxYE37W3t2CM8tLml2aUmziwtW0NOFnLrjoartujqwb5l8CGnhMAZJgnE9nqhVb5gxAyllt2/e1HvvfqDLn11Ro9VRDxMXhTR/+LB+9Xt/V7/6ve/pmSefsullVKNpDOnG+x/r2ocfK94Z6syxY3rsyXMK94a68ca7enD9tu/2ZgtaVluTcsZyw1kxFeLo6XM69OhpHT55XGsbD7WDl8NwYslyFHGevS5ZBqGIDmo1HYYVvzhnpJjtrYfmpkfOOOZEc0tzpl4AEm5W66ru72vSH2r3waY++eAj3bt5W9vbW9rc3NJ+nz07ueZRMW+wGoHAiNwQNUs2ldWpY8cNjTm6dES/8JWXNOqPrVG+8umn+uijS9rc2rQpGGOcl7/5DT1y7knjUpAaVYC4h0ojGVOmkHHCaSxipB1iXQes6LZ3tLX8QM29fY0iA7Vyfa1V7hvLPZLgwPQAFDTOtk+ElW1ohDtXMqUhCUtl4Gwk7fMCCqa5Bu2oV4lIRn7pa0KS67DazGbywcQJ6TMIDGH/LuRCGMK46ZHZiAaFmzWkye4CRrvZm1pWtodmsDYp5gsuCYNIZ0lv5E/EbADCAyIGvI79dW9oJjj8mwkSomi909BeezfQ3bvBEnwN1ltIBikCTPFTzpE1FRRFfMnNittVPNPoTiZZzx13ToCtEpCGYSUbxCZbZPHI2dtW0EnHNNLg1G6U9RlqIR+8TO0Q+Mq73alD/fx+PjdIjKYRF9M9a76EncUUc4u1hj1vefDeaED2sgHKCjpRqvAK/DW7aRjwsV8DZ6m72YqvWF0bbksTS7abqAMpzKRz2E+31e60zA/AiNoTJv2Q7eFnZ4K6xDNM89ei+HsjYhyrPmd2UvkswU7FQO7nRD1yIpqtuhG0TUaJ050hxTFlU+zDre2xtTHoizVcSK3HAzeTsnWRQ/0Yq5lGf+IIaiJJw0XDmPiZPTrkc6KjaUKZ4FFNHBzsqtbYlyZ9c0vEmp3XgIMrXA/OVhNZ/ov/7esTiAGmk4MQgn+uSTb8gmAmgxwBRrdBFsIsZugGCQqpg964xYeIFjtm3tsUX/MtDocNCkf6xPems3nr4rho6MsbzaoGg5rCsSlsXrddNTcwxdyKL4EvgdsSDkHeiU4zbgfqmd40bAYidHcwJHmAM6TZRDy1q4uNaA+HH98pWVpNAOk1+12XIoQTmgxDalVbqmzX7d/j3kQ3PruulTvLJj9jL0aDwMTJDcTFjpGjG9gb8oTYw2TyEQgp3gDkczlt7G0plczZnnb+yGEdOXVKmWLJZGw3bt5QZXdHEVQAg6F5gON9vTSzoLOPndWD+w91696qnn/hJb3w1a8rlS9qt9rQu+/+VJc/+LGq++sWXHFoaUYLC2UVixi0RAwCTESZpr2x4Xrk0hnl8sgEw2aZmkzl7bqQCEdaWTzCTZpWt9XT2v0V/fT1H+vG1c/VbTVVIC2oVFCxkLdpntjMMF0vezW8meE34LkO3J6moMeNzGWBAjxI+C13hqrs7ev2tRtavn5Ng8qBGa3giEYxT+TTypUK5p7GhF0olw1JsPS0ZN4OTg7t7YfbOjhgZxxXaWZWMwvzSuazUixk+2F26XQ1lgLFNbEUKt9luqSuZzK6Xr2p3e0dXf3sqj755LLu3llWfdTW4YUTevyZc3rq3NO68NxFI5qVcjkj6RE3tnrtpj788U812D3QicVFCykpzh3S4Po9LX96zRCsTiKsrZTUzkRVwz0sHFImklCz21H+yIK++NWvGA/g+q1barR6hm5QEGOJrDLFgu16iYplGuBAW7l7V/eW72hxfk4Xn7+gpUMLShcS6vVpFgglGtpucDwYamtlQ1c+uaybn99Q7aCq23fvaOegot1aRXvtOlCZdfYe/BiyCR8Z3qmjx/Tcs8/psTOPWTO6s7Glu3fu6eHDDbUabSuGc3Pzeu655/XkM89ghq0xPgcUhVhYOeJT58oqz80qm0dyJCtkcZrc0Vh79x/o8jsfqEjDlpKa6a62OttqNA/YFJoTnNlOA7NHmXqQsvG+3FoVlg8wZi5PXnxGyXTWktF4FjttlDecR07kAkLFOtgyqJMcvGSlu+2xxYxiTCMGDghebeMq8MyYJjywiLW1EYqdZMIOawthYj2JNCwVtyCeqc7bjUqcDJZJ4rORVXjE+gLzj7btd/n/azXshitGHmxNWookp6EbrAYC9MsS1SJmN2v6dfN398Jo2QcdDwiZQrOc0dPGw5nddsQZMjktiubHMYAt7rwDzikjbcWRU7njI5OuIxPeyLgvfKDtDlAB03lTSFhVmJ7cVyMMDhC+HPbnrGZid398c/a0AKfAedVencfVTq2lHQ7n73zI4o+/J/8mGtdpQecaWUzrhCRQVrV8z8BIYhR0VrlmYAWJNJtVqexhT/AXPC8eBNqDaEAIhl3qGSjkjE3owEzo4inCrAna7ab5rSDv5vfSrEIuzmUT1qij0pr6IFheBgWduhC8RpdQ87nxnPK8oOohitjJbe7vH1E8QjGnqcjbPcYz2GjUtLO7qVp914LT0hm4RjgpchxB7BvYuozBMvQv/6/vTkwuxodNktKYvZQXq+EY8xA6kZTtgk1nGHYoFF4fL7LfaqveRJrUNMq9dcM5L9x0k81G2wwb2K8UC0UViyXrepluIVU02zvGekQeNw344ELyIPEPcCkyAQ98cUN+Z33CDiSnnZ2VF/ROBzjJbWXzmYJBV0wOJj0xOZyz3s3ugDxiJA4mRYjZPgy/4kFnoFalrX5roNAwpPp+TR++/5FuXr1usCQGEUgcIB+xd2zXkRP4hD6NA6dlY5dPtCj7Szr1RrNlu2YKTX52TovHjmoYiej4I2e0W9nXA/aS3Y6S4bD6rZYlg5XzJT39+FOq7jd07fotnX7inF7+1rc1s3jE5E03bl7Vu2/8je6vXtNw2NbiQlEzM1nNzOSdBGWhBUgfkpZnzoMJFIxkDbJbu9dXJlNSsTirY0ePan520dieNEHArrubW3rth3+jD997X7W9feWzKZWKaNyTikfCKpRnFMvmDGLPkiCUTRubE125TeiJuMG5XAd2+uyvI6xA2h2t33+gjZVlPbjyGTXY4NlUPu2yRLyaYcqnU8oWS0pnYeQXlUkX7L5iP1ep1HSwV1HtoG6HBgcuHI4UDH8kWUwe7K5w1DLypTdbdlhjMhQU9A7qg0rNDFhufH5dq/fuW9DL8ZOn9NT5CwaDnzx92ljesyWCeLiPwlq/e1fv/vB17dy8q5lsVmcff0rnnnxS4UpbKx9dVmW/onA+rVY5qV4+oSb7WeM0RFRpNhQr5nTmmSctY/3OvWV98ukVVRsNJTNZ5UtzOnzsqArFsk1qa2v3tby6bDD74qF5PXvhvE6eOO5+CsmIPbsmjQnOSoDMQWukrfUNbdx/6MjI3oG29vZ05eZ1fXj5U21sb1lh4fBh9cG+vJDPa25mVkeWjmomVzB7YOSGcEh4Xhbm53Xy5CmdOXVGs7OzppOPpOLG6jcedDRkO8/Z+VktHl5SedZ9sS3kjMLS62vt1m1deus9HZ2b1yg2VKcw0lZ3W83WAYndxnQPxzy+2ZiMvJcgwYtiCokNCDObTVm8bjyREwgtUzn7TiYvTK+YWtmdp1OQYB2VMxkueuLAfQ/nscGkYTvZaUFn2DD4l/NhCGQbFFnjdHgxYPjhOiJHg5vAdIuvhaW7cRyR823wbVYREsQmMv4EDHjuPSRKaP6J1IxmcClxBNMtbP0+ncLUpj+HC2/QuWv6LcKzS3YCihWXmnG+us+3k4mdQOfnnqWTWXYFrG3IaV78+Bo7owJXSEMg+h6K5UWWFaWTYaeGPJbUCDErYP2bWGCE4yYFLqkwPIURkLLvhId/S0ZokHAwmU+lhhRKfv50hWe+Ibxuc6h0TwxDCiwkzINYvEFwbT4EuQ6W3mZRTsY5ITrUExzphsb74byj9th7CQiJplpjYA3DysdRlM8qokyqYAZqSO84N6mDrHeZ+KuNiiq1A5PM8T6YrsM2MUcMhTVPepDZgLwIigyL3RnrODxOXev8Z3O9kLaZfS7I2RgdfFrZTMFRAtwuwzFzUSR3odGoGAExiewUJ0X6gHDg32Is+aFC/+u/+wdW0IG3zBt3PLbdAvsouifiK4GCMCqg44pHIYOk7BfZRNBrWQdxUKnYriGTRZI0Zy8GS0SSnzjK0JoXSzOam4OJnfcknEFLrfaeTep0nE6kmwr/0Wy6HMF3SM52taQ003C6jShvgi4ViAc3t26rb/sz1zNnVMgW7YGDkGeQ3dSNiRABYJywrBhkgXQTaZOrjLqIFRn2EkqGY/rs0mf6+L2PtHxn2faRfB0HGG5mfJ2RzwItJA8kDj7A7hC3rAs20ljCAgyG4bCShYIWjx7WXr2uE088qWK5pM+uXNbe9pYlrnXqNXF8JEMxPfXoE0rF0/rs6g1F4hl985e/q+OPPcGL1t7+tj5483V98vE7qtZ2NDeXU76Q0MJcQbMzJU+ug+lL9w6hkX1+ImkhOpB0WH1k82XNzSzq+IlTWpiZd0sudClRAAAgAElEQVTeXN6QGDLK33vrbb395k+1tb5u3TwuYyBwE3b+uIiR5T1T0uzcgrK5rMmasF2FDMVOPIWdq0XHunVkMupxgPVqTbXtHd344ENVd3bU7rRt744chDx2pv1suahMvqB8qaR8saxEJq8c6WuprDq9vhVzClalWler27Lfz6TO60lmge15LZEgxtUPB7p269CDSba7X9Wg3tbW2rpW76xobWVdzWpT84tLeuLsk0rl85pZnNf5i89q8ehRKwahREJ76xt664ev6uZ7nyg6GunU8VP6+gsvqlSc0/KHNICfK1nOa1hIK1LOqR+LakKEbSKhOodNKqGZw4f04te+pka3rb/+mx/p/tq6ygsLRhTKmAIhrYODA1XrNVWqFTMPeuaZc3rk9Ak/2Mc9Z8ozUeE+xn4QNQds5Ai+CiMdbO07qbDds+bg4f6+NQ83797T+vq67t25rer+njXeVsxgGBNWEQexmljueyFf0vFjx/XIyZM6efKkjh4+Zr9rtwrLmYYKEljcAk4M3pydUXm2ZH4NuQzNeEiDxlDhXk83Pr6k91//iS6ePadBrK9apqvdwZ6lqo1DXtAjMVy1Qhbn61neXpwoRDxb+J5woBFCEopkNQoCWWya6nn0KdOyTa34XUDwikasAHqWgBcsAl8GYxQEXVsBcgZNC7rNj5ApTaZFc8AE62Q1I9WZER1wNs9XxJzN4NLwmaMATicyymdyRrKiuef34pyIKyHTFGvASXSiTClj8lkyLyzxEhKaRaj6/Wq5Fu5d6sUbYy1MeswvovuzQs9q7W8XdDOdmSaomYsaBycM+WClEBR0zqjpRO+oo8PXnLNm1GXF1MNNfOeL8siNYzyrnV0w8D2rLaTCFHSfRGmAeoPAgtUHbjenCiB8ijpGR0zunPHT188z6p+Bw/hT5MEc/DDECc4uGPOtVl2dPmsTh+I5kPkcTc41HFiccRJiXAZugptiTREBI/iN+buo+m2f2OMRirlH0sIdgxTIUMmzVqlVtLO3aa+Z+5MV8Mjs0vmcIHvjsAh/zFEUVFQ0oIYsTFGHIODMSHiphEIWCewERxrBqPBwyVk9MgdPJIJIf5tNK+w8E7wP9vggwjRQHQiKeL2Q1vc7f/DbE9tXUMlCJFf1bJddqVWtC+RNMXWnExgUxGyPyX/D7oOE0O/jPNZVrV6zX8pFmZmZM1IIxJ5qpWaTOt0r2sJSkUCWvMHckxDQR1OV2p6RFGzPMpHd/PYwGcQUTOV0neZo5GQJO5h53SPPjGVHDNRWq0CKGNp/80DPFClSThqyzhv9o+XiOrFugNE+IQrxtJF/2IeFxyElwlgoJpVNZFTZq+v2tZv66P2PjHQElMZn0G11Nelz6BBPGlMq4V7RuONF0HCHI2ZkQ1En3xpnvf5EiuQyml1Y1NrurkbxpPm7X7r0iW7duGpsYFJ0Muy3u32dOnRUj505q7u3V3R75b5e+IWv66mLz6u0eEidbkd3r1/Tj1/9vu4/uKtCKalCPq6ZuazmygUr6FhamtuTW0sZe5zDELYkTVAhV9biwmEdOXJMZSM05sxwBqieZmBleUUfffCBIQidVkORCZyFkBGwrKPX2PgOZaxBCwUzNklC6GCPzp6RvThFPCDHGNkjnXbZYLOl7eUV3btxU/fu3rVwjoS5DCaVhTiYz1thAwnIFYuKpXIGr5cXDlniWrvV0+72njYfbmnnYNcmMqbDfKmoeDphjZopUCDXAEOyq2IHCYzLpIZulJzxWksVfsbatnbWtrSzsW17UFjcyMhmDi3qpVd+UUefesoIgkrE1d7f13s/fUvX3vxAg1pT5XxBX37+C3r08bO69+llvfnjNxShucmmrbArndSEBgO2OUQWPBXyWT375Rdtmn3jjTe1sbmpJ86dt8+uh+QHymgPFizknK7i8bCR4wjeQRON58DMbNkaa2BvLjG8CYOE0QVHY2oekCvQU6vWsmabO//BxkOtPdw0GH13e1sP7q9qfW1D2zvb2tvZtSYZpIbn4fDhwzpx9ISePPukadx5joCwOZTZ7+7s75taBMi9XCpqYXFBc3MzBoknklFztSsUEho1h4oOh/r4jTf15g9/qG999WWFsyEtDx6qMsIutapRqEefKpSxluUAy91Idp4m5uaPkI3GxhGBAzKcUERoMlmjAam7sYxnR0xVGUiEIEJBukVSFIRrEEJF5vrIUwKnn53voH3KdXtQTzKbBnqwujaNMvwbsSKEm4TngdRtslMeK5suqpDNG2kOJIHmqIfr5XBauF1rT9MJpGsFv9v6mYZ6OsxYoqT5hEAk+zlJzP05nBBoRSpwQptO8aZ9t3vCte9M1ZbGZaObw+pOBnZ5scmkRp7EaIXbrTY9mMzcNt1wzAcXz3ywumG2tSAKMcVjGIShJOBs8V0xKC+Dl8H4sOgTzonxz3egTpdQsK79PIqv+e0HtrpuEub57/x8gBXQVjdw8XRHjJLMLhjfdQfjLJ54YFN735LpgKe5by19E9tvWPwURdROQ4e7KeggfxGxy2YATFi9Mg1BhALdV6Wxr/3KrtqdukLkDST5HDxrAQg9hnIrllE45hpzcyg121pP6bNVD34BqN2xu01ABBg6aoGyhB81cqQjHUcl5Na9dlYS+NJztzo+DzPS4T6NRBzBYo1IHvrv/tn/PLGLywUM4YrT1v7+rvYP9q1r5YbO54oGAwAHZOgesiUzMAB6aHYr5tg0zbrmBqOjZ+8EGQ4Zgt88bptnovzAxQy3J0gVTOiwCZ0kAVu1bV7BXHg6m6kswQq6QUF07X7z8d8mH0mmNAQir7VUq7bUZ8qehDRXXlA+n3dfeSZkZHLW/YEdhTSOBT7x/B3FPPh3Jp6xLpuCjKStUW3oxtUbuv35bbv5Di8dVqkwq+pO3cyqeD0G5wfFHEZ0ip0SKEK/p5mZeVVqdTUwPUjGbPJ7uF/RQbevr7z8dd2+e0tXLn9se7bJsKtCIqVupa6FfFkvvfCSGvW2fvzTd3Tyiaf07Itf1plz5yzWsbazox98/891+fL7CkcGKhaiNqnPzaDfxCLTUQKmNN/9+QojHZBh8pmSFXQy2417kMYnnb2368g7zY5u3byh+8v3tPZgVb1m05L0Oi1kgnU1O217UNhxQ/YCYucfHgbgd+NTQFxiJ0jTw9cVyDjHRWSiXq2plbv3dOXyZa3cu6t+p2HkPPb57L6Q+1HMmdTjmZxmF+EfnFShOGPrbODxra0dI5bx/hLWkQP9B9OM3dchMz6ikzZvabrnAc0Y65WKmNKrD3fV2qupurGvB7eXVa+1laG5mZnR4dMn9Xd+49d1/KUX7YBUPGKxhTcufaY7711Wd7dqjc6jp07r6YsXtP3ggQW59DodM9lh/QARrZ+IaJBJapyMm+3tJBbRC7/wkh576qw+/PAT3bp7VxcvflFHTxw3GBlkC4mnra5a5CwMXX5G+EOvrWQiYjA56VcjbtwoJiUQlrgh2Ysn1ak0rchUdg/scESvdoB7X7OtykFFe3s72t7e1N7unnbR5m9sqFZtmEqDQwPHQ57/48eOaWlh0ZPzaJbR1XLeR8ImSaVJTsVjxs8gnAm3RJQUmUxas7j40UT3h3r3hz/S+6+/oe9965cVL8d1af+GKuOKev2GRqGuYsmJohR01nnmgc0E7LCwN/y++3aDFC/oJHSBJJrjo03rxke1QxWCLQcmk7EbkrTtubAoVXw3TEqFHMoTHqcTnBVKK5YuDRsBI3M6mMe5y2Up6EPVTAtPI8EZ1m50jYuTz5VUKpStyQXxAiHjYOfFMVRwJtj5wxTbZ0cLkxobVdfgw7+hcJou30hwDCIjW7M4icrZ5lMkgXPTnDgxrjHttevPHcrHnAcE1slovl8PbLEDgqCjDsHuN3Chs513oCaaMuudoIeO2mOxCUcxz3eaJybeMKsNCjq/Axu+wOvcIn9B7nz9Ya9g0lezsWeOczQoZheeRGlF4wKsDPmWgcDNW+B0ufKK9WpPnW7P1FNW0CH6WaANqC3/7Tr1eJRVkKurnDSIm6ivc13W7KiwFXTI40K6i+FQ3Ihp5nJofIqOxc02O3X1B00r6NYgBF4AfF84wmoxZe5/hkJA7Bw55A4x1PojMw7yTAuXu9OoeZQ16y+zKB+FzcMAchyBMcztZqs0YAiFG+KE4+m9ChnOlBRcr//wZ//SJnR8Z3HC6fRbqlb3DF6wgJHRyA75Qg5ySUH51IztqHkBkFR2qjtShOSXkUEfk+7QtMRMrIQydIxdLiPg+N0XkQX/kLEbjahP0g+6UrK5E1wwoBxkZn1sbg1uYMeF90/Yujz367UpS30lQiEl87AT58yvulEfq16rmjVtuz3RDEYylkect+YgNEG3CqM0rB5EwHhPHYguwLCMzxS9UERFHM8yZRXTKXVaA8UUMbe3G5/d1vrqpk2Ss7my9h4eqN9xmz66JHZUkbGUIVgjnrQHFm/fdLKgWqtpu28sNzlV2rDay7M68+RT6gzaWl9/oK2NNQ07TfO77tSrykWzevY8hKy8fvL2h0qVCzp74YIuPP+iwdu9ZscmxXc/elONyqaSubBKubhmyvAI3F/ddnJ2yGHl22EHoDwpa3F39ltcWLLVRCqfU7k8r6JJfbK2Jw2NQ9re3tbWww3dunlN+9tbtpfCg6BWrxjk1caNDc1pNKxivuRxkRj7EEoBZBmQJbEbpdjPLy5YmhjdPnKe3Z1d3bp5S9evfqaH9/HRnxhSYJKTVEapfMFiO1nZLBw9bryDpcUl+7twPKFKvaH9vX2LAyVVj8OAYsCfAcgUBDXgySBMY6pwQCpIoW+TdrZT1XCnquqDXa3eXNbeQV3pbELp4qLmTx3VV155Rce/9KyiWZ8YmJD31na0e+22GpsHGnd7dv+deeYpg9lef/11dXeqijOdmPonrGZipHY8rF7MiwPZWs9/6Us688QTWnv4UJc+uaSlpeN64tyTLjWMY1gEFJmysAkc4jLZlAb9jpFKKYJA4xwcoGHwM2iaPKFrZBGukEHxjD7YqSptBkJF9+cfjs3dbnd3W9VGVdX6gQ72q3q4saWDyr4nSFnugiM7FKeFxXlz6YtG00rlgZlzhv4kcZwDYsXKlns6ObZAo4Ujs5rJlTVXzgs1NlHDl37ytlZv3NE3v/qiSKq83lhRO4EtKIS4rqJJjwwdjNtGFDTDDNjKdqjTMI8tS5tpNZFKaxKCGY63BEY7HiFqOugeaAWaZlaaI9uBMrWxg7Q1XiJiUxoFFkUD8jXOhXgC8hUTJ37wcY26XXWYDDv8IMMGPI6TFVYUqLeu0bBpVsOtWk+tBvadYZUykE1LKhM6VOAzj8rEpozzGOJMYNVjsBWydUenU1Or1jRlBg0H9r7muMnqgdOPAQSJXozPAg00iZc0FwO1mm7XPGh3rbGD44OvQw4DLnOK62sAHyrGfQFDnAaGOSyQwAXS30jCUcXOEEQVxji+86xG+xr3kQuiHnBGPGcJf4+8OTJyX4xUBnIshSluFqseohWzc5EuhRQ1Vn4Y81hBj4CaHGjQrtjPS+WySmeRuYZtEoWvZYlmRgBwz3QMWSw4ihVFj2ZsqCEadxAM5LzRhkLtsTrRng9TYwa4sRIYo6WB1KPKZFnlMrTw8xhGJxp0RmbWFVZc3SaJnHFLO+T8Cof66sO3mpC4Bmu9YwWdkkYTh5S1h/yuD+cLFIJVozfyRP3iPz9hiuYWI9K1jV2rN1nhNP5XY88uMMOZgSkh4HMRX0vGBeQ8mlezNCZABk4S6iWQFzTs1qwFhOx//4f/ywQ9NpDCOAyjlP15/WfwD2M+BwoHQT43o1waJnSaq2Gd1U5tS812Xa16U/VaRwMOkCG+6e7vbVo8fJ3DGJuQw82ei66TTgQLx4niyajypayltDFhYcbd6ldVO2ip2+Bhh8UHO9VDFwxyN/9hJ8hkCmnNs7PLzCgUSqlZPdDBbkvVg7ZN3dbpWZwmdowRY6cCG+Ps1u42bDeBhAESEI8PBaFczKtUKqqcK6jb6WnQHqpy0Nbm5o62NndU3a+o0+oqobRCFm4/NIY6kwDFM2UQlJssILtBltCfjE0uFLUQjaFimbSKM0uKZdMqFAvGtl1fX1WzXjc3NTy4U+GY5sqzWlw4pNUHGxpMJppfOqwnzz+rBDsbRbT+4IE+u3pJ25trCscHikUnSiWjWpwhrAXYMatkBMgPTSUQI8k9zmLlkC8VSsZG559ZDuLynOZn57V4+JgKiaQn23Xbunvntu6vwCNomCtZq15TtbKnareteouowLHtHM0YhomJQwwSYSppEikg2cVDh7R0eEnFOaxfUyYz3KnUdH91WXdv39bOw4emnGDHjVmC7SfZN/FZFUuaW1jUI6ce0eFjx3X4yBEVaToicVv37O7vBexWoLm+DqoVNTotNTCbYD0EccZQHYcjkyQmxUPm8z6ut9Xfram6tqfle/c06EaUmS0oBREum9D8qWNaOnVakTzvJWdJaKNWX9U797W/tqVht22F6Mgjp+wzWL53U2p0FWv3bZIYRqUWelK43DCs8bcZT7SwtKBjx48rHInqxo3riifzOnvuCeVSRbsn4CZgjGHGH0YSGxtMh8vV7v6WmpWqMX2reEFTDID7LDvdnRFtFz5AXtq2a31k8Zjm5iE/ZvSQgl49UKXK2mJTO3tb2t3dtc+raxA0agC/f0G4uE8IGCoVi8pCHoohF0OP7N7lriTw5DJ0v/Pz81paXFAmRWPR0/Ltm7p95aoGrY6efuIJm2z7xYkiZWPNqd0bKhwnbbGrWrOpg0pNrSY+2m5DzQTJZJ1KR0zJkcPDIF9QtoDbWFaTITty8gMISmnb97I2NMiauM5g/+5GMxT0mLkTsl9OpGLK5xOaRHBHM+s3tdt9VSoNddsjdduO5FFYcA30g5v1QEfhqKe7gaK1GiRUTgxSpRgwcSJDo6DH4+SjQxRN+k9KSJ26E+b296tq1Btm2OXk3YjChIDg5md2oxgpxW1vm87xXGUUj4xVb/RNZtuo8XtZtzgkS+OXy6aULWUMySGjA9RnPGH46qlZ69qUO+qBWo49Mhd4mpVcimAsAom6ttZCC4+KCS8O6irIxbjvpDTOelArSGH5or9XyO0Y9Ix7YdUbXXXanIsTm7Q5D1xlxOSMXz5JhUR/DpXOFqzBHnTG6nRHVvQgaZsO3sJlILGBogYNAX1yEBRFcSNeFwkb3AIIlPxBx2355eRGpGOamc24CigDLM5ni4RwqEalo06TYotpGg3gJECTU0Z+iyVDimcmSiBEiaCmAg0bqFbpq9vg2vN5gb6gO+caw4NJK52DjY5ssaNea2AIDk0fhG6agmSWAKaYisW0kmk+OHwyutbUIKNLJ3NGtgtHEmZI4wUdJ0qUZJzhHrXqtj8Thf7v//gvJsA/PboI81FGp0iCke+qeJiATpLJjIq5OWMB4nfLD+/1GtrYuq+NjS3trh9of69l+zpj2wGFp2AeoyFnn4m70FCdZl/1akcdUtWA1SNhZfMpzS+VdOT4nOYX5hSJDrS729DDtV0d7Db8Zm3zc333Y5CR7YYmSmfjKpTTmp2FmFVWPJ7R/m5dWxs17e/UjU1vHw62onFMBjDSYD8RNvkQpKN6vaVum/dNrx4y5nCxkNXcYsGgX97T3nZVB/tNdVok74wccq43FB6FFBuF5Rr/iJLcgGgwJ+4pDcmwzYTA9MInDCQPYQk4CPVArmBkOcxe2KkdVA9sPw05ic8HT2iKL4c6Wln0tkDKC4uLDosn4up3Btre2VS1tu/7VLyVwxOVChnlU8h7PB4VtKPWalt2rtt0eMdqmvJ43ORq8+WSDs0s6PjhI3r89BmdOH5aGQtN+f+pew/oqOqva3inT3qvpAdCFRRQUbHRu4h0K1YEVFCQIiBWsAA2QJo0Cx3p3V5ROiSk914mZVInyXxrn8to/uHemaCu932/u56s/7Nk5s4tv9/Zp+yzj6vUWxMTryAvNwc5WVkozM9DcXU5isvKoK+qQiVbggQsFSlYmZ3OvmQKBTm7wI+90yFt0D6mLcLCQkVspdHRGYlpqUhOTUdOXjb0Mmee64hTi5iiZNRFpqsyV9rLwwMBAYEIDw1FTNu26BDbCb4+ftJzWkRNdkAG0JRWlCE1OxMFRUUKsIskJAdFNIlGOPW0yfh3c3NSWvkoGVpTj9qMAhSU6qXXH5yehyaUc3qevT2cPd2VyIeENRICTbbQZ+SiOL9QeovJNhexFlc3GKuqYNvAmK9RQIVZjBo6kEyXSy8u14jSlsN2Gjq/zDKQABYUFAJPLy8EBbRBRFg0gkPaIMA/GF6+XqiXYRcNyC/IEc5FVkYqDIZylFcaJGKioyLinuxPltqzrTizQvJxdEagfxCiwmMQGdFOUqRZ+TnIyEpBRmY68uT5l0gKnaxh88AHrjluORoRZmD8/Pzh6uKhkGI5+tVQiWpOS2PN2dFRNO6DA4IRHBgknQEc8Ukhn7grF5GXky3qf0G+fqJLHxDlD7dgN7i4AHUmI+oaKlFcUobC4jIUF5XDUMH9pmhOKMQwW9nzXrLnPeAf7Advfz/oXJ1RU16LstJKFORVoLSoAhUV1eKMk5Vu/r6M2eSwFGGHUyDESf48vd0QGEzVQkaXdijXG1BcXIHCPD0MhjqFNPWXwhzT3nQsHODq7QCdG4HGBpUVNagoq0ZNJYMapdRDcik5Oow0FafBReyKuydLj04o1RtQUlCB4gK9lHm4N6WWKrNp+DuKs+FKBUh/V3j7ucLP3w2u7s6oqzbJM8rLKUdZMRU5mZZXAh5OvPTwdEVAkBf8gqho54gmuxqUl1ejtLgKJfmVKGPAVG1Ueuft7K4ObHKGh6cz28clAKCzQDCnHRVy3tUhTUzHk43OxSZg6WQHV29n+Pu7wonGkLLfhgYUFhpgqOAM9kZRhOP6VLTtGbHbwN6xCaxqurpRWMcJdTUcnVwrOCFqc1e5JOY55lJyVSj7Ath0rKRv3pElNraPKbr60qsv4jaKYhxVBV09nBAQ4o6QUG94++hgcjSiztAoQmLFBdWo0Nej2mBCLTOuDVen5dH543vz1MHT1xEePvbw9LWDzp3ZYxOKc6tQXGBEaWEtKiuoEkf+gZ1Iw/oGesLLmzwiG9FI4drQE88qFUdIukI8HOEf4oaQMG8Eh3jIs5ChLSTI2TvB2dFN6ugMCKXsY+Mg7ZhU93RkWdGOjrTSsy9dBO+vf0lq6IxoFHF4KqopKkwOTk6SdqdBomtGBTb+Ma3F/vKqMj0yM7OQnpCNrLQiFBdWiHwfNxBJLEwjuLrq4OHDC1AmXxHMq/iC6/8WDuDGCAj2RGTbQES2DRHSQEF+OXLSi5CbXQIDo/QaRUhBiAVXGfm8TqbOlMXuAZ9ATxm/qS+pRl5WKcpKKiQlYm6BENC6qnXu5MhxkdUoK60Q4QCmcOTUbGOj0XB1hJcfWeNMcTJlSdGKavHEr05rFWEGpgDtqe3eaIIbp/A0OMCeqR+TParo2do0ocrElI3SSSDfZYZPlKoU7Wmmqs0TkGhIRb/5qmazuU5mTqnICfhsGf0KA5QTfGwlNUnAFuMl5Q3WgUzSYqbTMYlNrWNGU1d1g4V1qtSPaIxkTrO9gyh6+ft4ISIoBJ3btsctN3ZHRHCo0gao00FfWobMzGzp2/71j9+RX5yLotpKlJNgxgzM1YWlvCXFc5S1YG8HDxdXhPoFoHNMNNpHxEjavbC6BheTEpCUliaz5EXcgwScq2pYrNXJbI6rrFc6B7wnP09PREVGokPbWMRGRMPTxVMirsoaAzLzspGYmob0nCzkFRah3FAhEaeQKIXwozBdWaekHrOXuxsCPT3hzj5iRtTslrC3R0ltFYoryaCvkTYmUTlk+YAOAB0wG1tpeSOJVEYfsiQkQjZOcKJ0o1AkTTIWmFOn+Pusx8nm+6sCqrCJzb29vF86n+Qk+Pj6ISa6A2666Va0jW4Hbz9f9lgiKzcNiVcu4dL5P5CenCS/TzKrwlX5+8yKwpfybglAJKqyHk7NgaiIdmjTJlzq6UmpCcjMSJZaehWnxnHOstRRWVdVzidnonPGSMyVdWHOdG4SnWuKbnAgiTIshJwWF/j6+CM0OBTeru4y157Rf3ZetnTCEKg419nZwQGhkYEIjwmAj787KusNKOLglpwSFBdVXN33ynrl9YgMK9eSo7I/ffxcJRAIauMNNw8dqgwNyMvQIz+nDKXFBgEhheSlSIPKfVw9hzJHQtlHDDg8fdzgH+gFP393SXnrSyuRl0NDXyZRqrS+EtCvnoOgIgI6HvwuU/72cr1lDGqY0ZMMpEJslFqn9JLbwcXNGX6BXvAP8hHHpKLMgPycUuiLSeatE/VN5ZE3/x5HHXOKogtCwrwQEuEDbz8PifYyUkqQk1FyFXjpDChyteaWuoAgT4RHs43Qjd4l9AXlyEgrRl52OSr0zKgqGiTcD3RyZAqjB+vvlOVuECdDnqNRAW+xfs3WmLmNjZk0V3dHePu7wMePmVlblBbXoKSgEoZKJYOhtA7LC1DsH22Okx2cXZXsCJ0Ylg+qDPWKvZfM59/a82YQl3Ut/0cAp4NAASNGq+TJMIhqULoNrvKGBPjtKDXtAN8gVwS28YB/G7ZUNsFQUofi/CqUFCmATDA3Y4GUKvlcqAyncxRdBW8/JwS3cYGnP0fIArnZNSjMqUZxQZVkdKTswxkaFJ3xcoFvgDtc3e1RVVkFfUkVKvS1Mo6b90WcYQuaf5A7ImP9EB0bCN9Ad9GDYe1furUc3aQ/Xebo8b87uCgzRJzYsmknSqvKW7kK6O+te5FlemWqmejsKi0LnJokbEbOJOcksyYISYCauCSfVFQYRNwjJS4ZiRcz8OXG/Wjfvn0zM6X8v4yABw3ui4LibKl5/Pn7ZWHOtjyuXLmC8Y8MQHhkgNS9CvLKkZtZiicfn4zRo6UHN14AACAASURBVMciJibmL313STxyrF1NjZB4Dh48iDcXL5SNRRUzQ3Udzv4eJ3ruLQ9+Z/PmjXh10Xwsfvt9TJgwQc7b8mBN59dff8WocUNkk8RfTIW/v/81nyOQnjx5Ak9OHANXKkjZu8PN0VM2f3FlFUrrDEgpyFC9Fp7s7Nmz8vfQQw/9RRa55kes/IeEhASZ3MVIz3zw+Zw6dQp39e59tc8ReGnWyxg79tpnSWNHr7asrAyXLl3C0vffQ+KFC2gfEYkenW9A9043ICosWuaQi7NVUIwLly/imx+/x6WUeORXluF0YjwCAwMtXimf1XfffYfFM19Gl+gYuLh6IKNMj5mvzZfxm0J6snAoghBGWVOnT5/G26+/DtsGE7rEtkdsWIQoChbo9UhIS0ZiWhrsnXWYv3AhevXqpYjmmGe5s9vBSDnFcly4cAHLly3F5XPnZNypron9ro0oq63FHwmXLb63vn36Iik5Cb6+vqpXzWvks+3Zs+f1vlL5PK/x+PHj2PHlPtzc/XZExcSitqEWcVfO44/Tv+LdJa8jNjbW4rmls0NY0o3y3OLj47Hik5VIT81ERESM7PnMnAz88MNJzXtt+QM83/ZtO/D88zOQnHJFWtWaH/xNrqORQ0ZKZubp557BpCceF+ep+cHzHDlyBO+9Mx+e3i6orK5Bbm6xRMbL3/8Y99xzj6TtmQY2rw1+h+WVxMRErFq1Ase/OyDBgK+/i3S5FOZU4s/frli9F7MiHB1IckT27NmFTz5dBn9/ZUJcub4au7cfRYcOHSw+X2aUBg7qi+y8LCx+432MHz9ertfSQVs3avwwuHs4o7LMgA+XrsG9996rjPe0cPA677jnRkTH+sPX3wtlJVVITynGrz+c17xf2oZHnrwPUTEscdkhP7sUKUn5OPt7suZ3LnK8c5/e+Pabn3DDDTe0eu2S2Lfl8034aPVrAv6zpy/BmDHjRAfA0sF9OOPFF7D/8G6cPRWH0NDQVv9m8w9yXbzzzmJMn/6i5p7ksx8+pje8fElSbIRB34jSolpMfmY6xrYCZ95ashD+gTr4BTqL6mRhYS12fvmtJvYNHtIfRSXZIhD0xy/q2Cfv6Klh6HRTGEKj/KQLzEHKaxzwo0xpY4aHnTeOFJu5Ko4m5ERbZtaVnkCJ0JdvnKn0LTAdTEYex6aazEIGtgLsZKoz3U0pOk9PZegJo9vM5CzEn03ApXMp2PnVQTHKLQ9umM8//xwzX54uRuX82cuIjo6+5nNnzpzB8FF94O/nKcpPLjo/rFqxBt27d7e60AleSUlJeGHGczh99nc0GU3484/z0jPb8mDa9bPPPsPMWS9i9adrBeDMrMuWRunnn3/GgEF9MGjAMKxdu1Z1kVBdat26tVi/ajn8PNzh704iUAAqqhuQmJmKzMIcxCUnCMFM7eBv/PnHn5j87GSrhkBrlROUwsPD/2eD8ll/8803GDRoICIjI/Hll1+hR48eVp8lf4PvjNf1xIMP4oaYtrirx83o3qUburTvIC1LrMPHJybi4Mlj+OXsKaTk5eJScpKqw9P8mnlNP/zwA6Y8/Ai6MJXv6YG0wgK8vvRd9O7du1l/qvX9zMXLGvDrixbhzC+/o1NUNDw83ZGdl4+EjDQ8/dw0PPzwwwLkSqSqffAdHjhwADOmToW7vQMajY3Q19YgKStD8739+OOP6Nu3LzIzMxEUFKR6cn6Gx5133mn9hlQ+QSdrz+49+GrDVtzd6y50jG0vI0v/uHgKP536CStWr8CNN9543eem4fv666/x5huLoXPSobCIc9rPad6r2h7asGEDZsx4CRkZaQK6LQ+Cz7133yMKi88+PwUvvviidJs0P7gXd2zfjrfemA8nF0eUlVdg3NhHMW3ac2LUrb03rlM+4wcffgBefhzrDOHOXIlLa/W9mK+H10Jn85HHx0lWsbbKiAP7j4v9sbZ23n3vXXzw4VIsX/oRHnnkEauOOR344fcPhoe7mwhObVr/Be6++26r67+4uBiDhvQFHKoRFOwFvb4KaYkFuHBW277wt8ZNGI72XYKlRpuVUYTUxHzEXUzVfEa///47+vS5W1opb7nlllavL+6jFSs/waq170sQ9Oai5a1ycPi99957D8uWv4ML5+NV8aE1F0HHYMGCBXjllVc0gwvizMChdwkPwVjbAH+fcKxds7HVOJOcnIyXZk7H5Su/SRa7srwe+/actIx9s16QIOHCuTjVe5N39PBw3NgzBrFdQuET4A4HEhHIuSf5kuPL7RVtffJTRMqbAC8yj7Wi624+bD7c8pJJSecy6iUB5u/hI1KvcLCX9jXWU6SO7uUjbU38b+kJWTjz2wVcPpuKPTsOqb58Gl6CQ7/+fcSDuHD+kqo3w0U0aOi9cHXlkAkjjh/9vlVRm/lGeG4+7GHDhiA7JwsnT3wnkZmaMVq9+lPMnPkStm7djhEjRmiCHMGnb/97MWXyNLz22muqHm1JSQlmznwRly+fQbuoMIT4BMDTzQ+FReU4feEirqQmIi5BO3qlEWEk/fzzz6tmClqzkLkgCNrNIyVGIIcOHcL999+P3377TcDcWgTc/Lf4/Z9++gnTJk3C7Td0Q9/bb8NtPW8W0pzJxhbxqSnYf/woTvz4PQaPG4vnnn9eWnSsHbyWUYMHo1NEFLw8vJBSkId3Pv4Qffr0aZWz0fz8fOepqamYMHas9DiTgZ1bWoxHnnoKzzzzTKuux3w+Zm52796NF55+RrIr1fX1SM/N1jQMJ06cwMCBAwXQ1TJOPC8dKu4tRl//5BDA27EDW1Z+hrtvug1dYzoJAfWny3/gx7O/Y+3mDddlcJtfA43fqlWrsPLjlcIvuGJhjartoTVr1mDmzJcF0NUcGoLturXrMHvmy3h22hTMXzD/mv3D+9u0aRMWLZovAcXAgUOxePESTQdJ7Rmasz4TJt4vo1pJSktOyrSaLVI7F9fA9h3bMXPWc5IiPnzohKoNaf5d3ueKFZ9g3ry5+OqrbRbtifl7tHXDRw6RFj/KGO/fe8jq7/C7fGcfffQBPt+2GiGhPijX1yI9tRDxl5I075e2ZfSYoYjt1Ebq9plpRRKhJ8Snan6H+572+ttvvsdtt93W6qXL6/vgg+X4dP2HUkvesnEb+vXrZ3Vf8xl++umnmDv3ZVy4cBnt2rVr9W82/yAzjHPnzsGCBQslY6l28Nn3H3S3iGsxvf7tiZ+uG2dSUlIw6oERKCnNleDzwL7jqu/vf7CvyYQLF9SxT97RuBG4oSfbXqMRGOIDR3sCOhkYrKUrg2/Mg6pYqhVtEXvWS68C+tWYxWbx6mdMJIowfKdHIHW4q83yrJlxo7G2Q/alwmT0ltQ7iW+pCVn444dzuHQ2BV/vOqT58pkW79XrVhnscP7cBXTu3PmaZ03QHzi4j5Cp1n66ASNHjrTq6bY8CSNAtgsNGz4Ux44eF6+3pZdPoNq1axcefHAijh07LkCidTBleuutt+CNN9/EjOkzVAE3Pz8fnbq0R8dOUejQPlqmvNlBh/zcMly4GIfU9HQkJCVoGqlvv/0Wp/88jeeef+4fR+jnzp2TCJ3RqPngfe7duxdcwPRam6fjW7tbCgsLMXzgQAQ6O2PY3fegz513IiI8TDTWk7JysO/IYRw4cRKPv/A8Hn30UaupNf4uU6W3de+O2DahYuDTCwqwbOUK9B8wwOrGV7tugsLXe/Zg3qxZcKbutrs7du3di4iIiNbe5l+fYwT04gsvYPf2ndIJkJmbo/nejh49isGDByMjIwNhYWGqv8W1yE3I1PE/ORihc61+smgJbgxpi9jgUNSgARcyk/BneiI27fjqugxuS2eIafG7e98l/cSJyYkIDg5u1WXyma9btw4zXnwJGelpqt+jMfv+++/Rr09fPPPsZLz55pvXpOZpyNevX48FC+ZJ9u6HH35G165drUbmLS+SGYe1a1dj0RsLJOpKSclo9b20PNfly5dx6209JNo/euQk7rjjDovPpLk9OXz4iACYtczCL7/8gvvuGwpXD1dUlFfil59+t5ra50XweW3evBlvv/MKgtt4C1kvK60EV+KTNdeplA1HD0O79iHCQs/OKkFaMgE9RfM7DGQGDuyP7777Abfeemur1gQ/REBdunQp1qz/SEhw+/cekedn7XnwGe7fvx/jJ47F5YvxaNu2bat/s/kH6VDMnTsbr7yyQNPJVnCmn/Tzr1n1z3GGmaGRo4aJ83/o4DHNdfIX9uXl4fx5dezjO3pg7H3o2j0WXbu3RXC4r/CjREHvqlofe8+lO+fqND2FcEz9mBrY2CrTP0VoZs57o01k2ipqPOwlVUBcBAko4MK54XV1opPMw9XDQ4RjCP6Zyfn486eLVwH9IG6//XbVF8FpbkuXvi9R7rlz51XrMnxArEUx+X/h3D/30vLy8gSEly1bLk5By7oUF8+2bdskHUuwu/nmmzUXD2tJ3bp1xZo1azVTaax/3NH7VnTqGo3O3dqJfnOZvhZ5WcXiBbPXl5kDLWNJQGfK/Nlnn71uB8Z84XQ8mKJsXsM2lxYYtY8ePfofgSU3yIoVK3D0qy8x8t57MaxvX8TEtkNdYyMupaZg5/79OHDiG8x78y35DWu1Q14v0+QdoqMRERAAP29v5JSU4IPVqzFg4MB/dI085/nz59Hv3ntF7vTNd97BhIkT/1G2g2vj2LFjGDV8hJD7snKyNd/b4cOHMXToUIuAzgidz8QaKGgtQEafdBwWPjIFbRzcEOTqjSa7RiTV6JFiKMaOQ/s191xrLCKd0bZRMSJIkZyaohnVtDwXHY0tW7Zg6tRpSLXwvfT0dNzW6zYMHzEcS5Ys+R+H0wxQLGXNmzsHz78wHS+//PJ1ZVXM10XnQdLE/e8W9nBaauY/BnQ6dU899SSOHD2MY0dPWC2X8LfJA+BaYPapNSlqgsrw+4YKE72ywoBzZy60Ks1s5hw8PeURidBrquqRk1kqgK5lX+g8jBo1FDHtgoT4l5tDQC+w+B0C+qDBA/HzT7+oppK11hbtBe38p2s+Fr7UiePft4o/Ynb+Bg0ZgIT4pH/kjPOamLqfO3eu/GllzYgzgwYNkBbQM6cv/ONsAEtKd955B3Jzs3H48HHNddIa7OM7emDMSAH0G7q3g1+QuzL8xmiEG0W+nNn6e1WQR/TgRdJJhIKabKulfdusGGgz4/WhVwGdPYKKniyHppNVZ2be0tBV1yra7qy5cTwpT5CfpcflM6mIO5+Br3cd0DQuvAAawOHDh+Hs2XPoxilNLQ4+6P4D+uCRhyepbn5+nF781q1bwZQHN78amY0PcNmypVIWmDp16jWf+XsDDhGPyRLpgwSKTp06YsuWzzFu3DhVwCGYDhraF117RqNbj04yRKS0qAzJ8dlIuJiG/LwCpKSoRzG8J8UbHqhoVl8dzzhx4kQsW7ZMtcbFTU1j+sQTTwibUpkbbItLl/83ncPF/dZbb2HAgAGS8lXzkv/88095RuQ4qKW56BRs374dK954A4N73YqhffogJjoSlQ2NuJCchL1Hj+LkL7/j43Xr5B6skXp4vyxRsO59aMc2+Hp6o6CsHCs+W68J6MwSvPDCC5LKHDNmjOpvkD/R86Yb5RnuPXhQNpfa/VK7/Omnn5b1xUhQ7WDU2r3bjcLw/reAzgh1YP+B0nooalONDcLFoDMp0o0tDoLJSy+9hC+/+EJUB51gB28bJwTaOMOz0QRvZw/Uw4gMVCO7qRpfHz+queekFDFhAj755BMxqmrPgxHV66+/jpWffCKZJK00JfkF9424T2nV0lG9i6QvG9FvSEpJ0gQThaT0jmjGv//++9dwUBhxrl69GvPmzcbGjVvEAVd7LrxOprTvv38U+vfvr/re+Bvt2kXLHkpLy9S8l507d4oDOH36dFVODEFp8eK38cEHy3Ds2EncddddVn0j1mV79OyBcxq2reUJBNBHDIGjzhGGCgOSElNb5YDQdtFejBk3AsGhPsKWzsu2Duj3jxqCKHYS+LgjN0ePtFTLgE5bPHTYYHE4ONyJI60Z0N1yy61iD7QyUly/tCff/nBMmPF//H5Gtbyq9kD5Tm6/41Zhh7PezHujlsLevfswbNgw1XdAh5F8LHMXB5nstI/pFt6/EjgOwMMPPSzlneZZTfOPtBZnVq5ciVdfXYAjR45prpO/sW+4kJ/VsI+APmbs/ejWvSO63BQDdy9HUQ1k+y5HEnPUNQW5KGFuxkFKCCtt5pzGpygECqjPeGOgADpViUiLJ9vdLPPHfl1K9hDQpX2tjsMAHJVB8bb2QvdPvpyD5Pgc7N19yGK0QBBmPYYRhxp5jguVgP7ctOmYP//aehtvhDWuN954Q6Kijz76SHVD0kh8+OGHcs0zZsy4hlnL89C5GDJkiJyHqWqtIysrC+ER4Th86DAGDRqk+jG+jJGjB6NrjyjccucNCG7jj7y8Elw8lYZLZ1ORl12EtNR0zQ3LetWggYNgbx6XWFuDxx57TO5TbbGZU3wTJ0yQSW40rBRX+OFHJT1mNtwEwh7de2DL51tUU75c+EybTpkyBTRIau+EkdjuXbvwwfz56N25M27vfiOioqNQbQvEJSVh/zff44+4eOzar+7M0SFqyRKmo8GNsOKdd2S+ekmlAZ9u3qzpENBIkF/ABfvBBx+ovnMl0oyUlNPR4yc0I2IxvD16CAGOEZXawWvu2qWLtA5lZmkDQ2sidBqPYf0Hy7ATZsoocrNh0wY88MADqo4JWegLFy7E5xs3w8XWER6wh7fJAf4mB1CKxNvFA+WoR4qxHFn1Buw+fkRzz9HYkRS6ZvUaPDbpMVWgJEN70aJFWLViJdIzMzRBkEz7YYOHwsvNE/5evlLPq6w2oFBfjISUBM21TWPGZ7192zZ88OGH1ziof9VO58zG1m3b5Z2oOYXcp3RKFi9eLKUdNdBnZi4iMkxS5enp2u+NZSg6DnRmuRZaHoqT8Slmz57VakBPS0sTYOEzb02ph4A+dPggEXN5+okpmDVr1jX8Ajq+PFp2UDCAGDDoHgSFeEqPNlv0rEXoAuhRAfD2cUVebjnSUvNx5UqK5nvj9Y28f6i017ElVl9SDn2JAfNfeVUcoZbdCuZnSGe49529ZBgKRX0SE67NHNDJq6iouGat0QG9oWtnePu4ifgXW9eoD7J//0EpY6gddOKioiLh4qaTdjthrVdUIdVCyUUCqEEDMHXKtH+NM6z7z5kzG0ePHpPyrtZhDfuIIWPHP4DuN3fGDd2joXOxEU2RivJymYlAUOc64Ghi2neZjirjX41oMBGT/x44YzPzzf4mblAZVWqjzKPlfFVG4/QISZVnX7RIC1IvUPqB7VBd1YCi3HIU5FQgM7kY+/YctgjofIlkH3JDqrXxCKD374PZs+di5sxZ1zBi+btsi2DUSSLS8uXLVSNYRpUbNqwXAgI/27KlhufhAyQ4EFi02Of8HNPDNL6sC6mVE/hg6aA8Pe1hdO0ZgRt6RCE0PBBVFXU4/0cmzp5KQlaK5QhdmPT9B4iiFKNCDo+YNm0a5s2bp3rt/E0aydGjRsFBemntRJXp0LEjEpmaDSKNII0MSXdaLGumhMnUZspfLVMhbVPHjuHDl+eiS0QYYsNC4R8YiLIGI+KSk/FbfDziMzLw3c+/XPN9Xic3eEsWtrnrYcHMl+Cuc0ZlTQ3WffmlJqDTsNEx46GVtSCgR0cqNfPvf/xJs4xCD5lGnPU6LUDn5uso7Zc2FkGuNYAukdiAIdL5QN3w4ko91m1aLxGHGnARYJcsXoJtm79EgM4Dng228LPRwYWDfpooRlSPGicguU6PzNoK7DysnRXjHomMiMD6zz6Tlkg1EBRAf/VVBdAtOC9cJ0P6D4SXzh2BXn4yDriwQo+8iiKkpGsDA98HORPkcDBT0LLtk2uBxDwSmfbs+VqySX9P4vrbPHItk/TJ7hSte6ED+9hjj+LEieMWAZ17Z/jw4dL2qMZgNzsZs+fMwvFWRuh0JsgRoHOk1tra0tBzXQwZ2l/WwLy5r2Ly5MkSJDU/WHvlO2vZQcDneUuvGxEc7IVGkw3yc/RIsADOSspdidC9vZlyL0Nqar7F7/D6Ro0ZgajoILi6O6AgrxRZ6cXYvWu/ZPvUyLV0/uksTZn6lCiDjrpvLF577fVrHBI66AzMWkb53MP33ns3jI1V8PXxhKG6VoTFvv56vyZY0j63bRsFnwBPEQyjdGthfhmSErXXJHFmwMD+eHnWbMycOfNf4cyWLZsxbdpUHL3K19ICdGvYx3c0fuIY3NyrC7p2j4ajcxOKi/NRVlYCH18vUSz19vWRtDv3hzKRlIp4VDOskqwG15K0rc17d6ioi1DdRlh0Mg6vSQRZKIjBqF2J+q6Kn5Ayxz5dPUdOliI3oxy5GaU4sFc7/ccb5TmZLmc/uRrRgunJAQP6YsmSd/Hss1NU0+lcCPTSGTmrpfD4OwSSPV/vERLbH3/8oeqFcjMT0LUiPvOL4eJ77rnn5MWrefN0HpjCm79oOrr2ikCnbiHw9vVFXU09Ei8X4vypFKQm5CMpQXuB8WVyk/DZU5yfUppz5sxR9drN98ea3SimJ4Xt4CAT2qj7TWUGZWoe5xebZBoWoyumDdVSrnyPjCJZTqBBlG4HUFuY+tyO8HR2RoiXF6J8/RHqw0ETXkI8K6g2ID0vD/E5WcgoLsbZixevqQFysTH7wN9uDl5mJ+ixiRPhqXNCRU0NNny1tVWATidOredbAJ0RepMJZ86f1yQYMa3HTATZ/1oZFxrn8LBweRbpGdpp6NYC+v2DhiPUl9Ph7JGrL8Cajevkt9UAXUhF7y/F3i93oVtYO8R6B8Cl2gaOVH2j7nOTEUW29TiVm4QL+VnYum+3phPNPcJocePGjWAJR8uBePUqoGdYAHSuoaGDBsPZzhGeOlc42TnKyFd9nQHpOZbr1TRmbEniPmoJTgRPOtVMpx8/rl2vVu4lHBs3brJ4LwTUlatWIMNChE7NCjpUFgF99aeYcx0ROu+Rjgl5MC1b89SMPAFz0JD+IqTy8QerVFu7WEYioNORaX5wfca2j4J/EIfy2KIov6JVgB4dEwAvb9ergF5g9Tujxw5HTGwwPH10yEwvQnpSIS5dTNDMaDK79Npri7B7z1axP1MmvyCBSUsyLq+fdrVlAGEm1G3fuQXhkSEimpOSkoldO/dqZtzkWcRGIyTcD75+7igrNSA7s9jivQnODOwvjvO/xZl9+/dhwvjxQq62FKFbwz5iwIQHCeid0bV7FFw9TKg0cHppBVzddGJ3vX29FD0GG3vBX+4d4g8Db45SlamApkbYLFk11sR/rK/jUAsqZ7lJ1FdTU49qmZTGofQi4CsgYZ71ylpTToYeKVcKkZ9VhoP7LAM6F2VcXJwwIdWiXeVB98Pit9+RNLBafZyAzpocPXZLgM4e2/HjxyElJVU1BcbN/NVXX0n9UCt9xOtldEhD9Pbbb1+zsfjvfG4bN2/Eso8WoXuvSER3DBRd+upqI3JS9Lh0JhtpiYVIsEJaubN3b9mzlGxkqpeZDPbtqgnjmAGRETpnpzdxTCRlejnG0JaTPZ1kLjgJjfqKCqz5bJ1Eo2oRGn+T75SpQkYY7C1mm4S7qwt83T0Q6OGJUF9f+Lu6w9neFo62jjBwulllJYoqy5FRWoS88lIkp13LESCXgZEwMxwtf5sLeHD//nCxt0NNvRFf7Nz5r1LuvP4bOnUSmd2z585ZBfTDhw5hoEYJ5S9At7WR56JVV24NoEt0NHg42oZEws7REakFWfh0/WrNe+XeoNNycOseDOreG3d2uAFBtm5oqK6BnS3QYG+HnNoyHLzwC76/fAYbtn5hFdDZFsZauiVAX73qU6RZcF6UGvoI2NtS6MJeGfpiMqGqvhZpWZYZ5TRmbAdklqil8NBfgD53Lo5ddTzVANAM6Js2bbZ4L4sWvYqVK1cgIyNL871ZS7mzJLR8+TK8/fabmil3fobG1axfQbv05ZdfyrWZ7QkdWhpcte4SKbMN7icloi8/3yblv5bvh2uHDlBLxjfXCDlCGzatkIEtlHFNStDm6Jgj9Jh2ASLek5tdhtSUQquA/sCYYaJc5uLqgIzUIjzx6HSxy1rdMiQH39qrJ/z8qSNixLw5r2LSpMevseMkCDN4aIkBYks3bsTyD95DdHSYKDsmJqRhx3Ztp5V7tX2HGIRFBYjKX3FhOTJTLTsrZkBf/PYSKzizBBkZmRZxZt++fZgwYRyOHTthEdCtYZ8C6KNxc6+OuKlnNHz8HWSCHOeoM/p2cXWWYVW0o0p0rox/ph48AV0Zmcs2tybYrPriSVOlwSCSrYwS3dw8ZWQdR3NSwpCLVabKUNry6ng+noAnzM0ow+ULmchKKcKBvdr1PPMm5WKkkVQTw1Ai9H5CVJgy5VoyG89xPYDOB33+/EV06tTpGhvBmhcja9ZmLTGzmeKnkSCbV602pmyuZdi5fz163BaNiLY+sNeZUFxShby0ciScLUBmWom0iFhiod59950SFXNAB8VSSYyyBuhjRj8AT1c3ONtTnd8GdRyOUlsPV2dXhASHQOfmivyyEvS4pSeWf/CB1VQgowyS4154/nmRaA3y8kKIrz8iAwPgKcLFDTIkhxr8+toqFFRWIKOkAJOmPK16rfTY+YwptNHSOWOduueNN0J3FdC379mjCXLc/Ix8GFWppVsJGEyjjRwxXFopT589ax3QDx+W31M7mMaLCI8QmdP09LR/DegPDBmB9m2iYadzRHJeBlau/dQqoDNCH9ztNtwW0QFBjq6oragUR6tR54iiRgOOxp/Gj1fOYf1XWywCOlPumzZvlgjw3wB6y+dEZ40O9ZI330JqpvUWMUabBIKW/erNI3RLdcjrAfQVK1cg0wKgc01+++03kg5WK7cxeiRx8sjRgzh6RD1rwIwQ78ecJqeBZdRNkDI7r3xGBH61Hn0COjt6mA47evikiCq1wYmSCQAAIABJREFUPJhFYnTe0n7RBrL08Ppbc6R2yl705CTtdyCAPnoI2sYGiAR3bqYeqUkEdG0invk7YZG+Il6SmVaKtZ9+rrluiQvUZXjs8YlSAy8vq8Ga1RswcMC1RFmWvVjqadkubGbwvzB9KqIiwwSoUlLTWwfokQHwD/AShcEsEv6uaLP+/wb0xf8aZwjozG7y3i1F6Hy3lrBPSbmPws23dUTPW2IQHOouxHS2jyvRN0VkZESpyBhTEld4bjLtzfg3IY4Z1s+2PWOiljnV4HjoXNxlCAPnAFPov4wTgOobwAVKECfoM5ffiEbkZ1fg8tksJMVnYt8ey6Q4c7qYdH+1lgJzyn3xYkbo/w7Q6YUzQv/mm29V68ckYHDDUHykefRIcGheHyKgE7C5wdXUsDiZ6rnnpiE+9RR63tEWIdGesHdoQlGpAXkppYg/m4eslFIkWtk8Q4YMlLnRLG8YKqtEpMU6oI8WDXIvT294u7mhsbYehmqDkKm8PDxh5+KMokoOKMnCjl07JfWtFaWbjQnfLxcn0/luOmdEBIYgNjJS2OgE9NoazvYFqmrqkF2ah5T8bLzy+nw8+eST19QACcQUH+F9tMyC0EB3aNdOZHqpBb5t565Ws+SbGz4uamZ9pr/wPC6ePSdjcP88c1aTWWtOuTO6tg7o/1GEPmgYYkIjZORhakEOVq5dZRXQv96yDbeEtUOUjSdCXFxRX24QQKdTUOxkwm/5KTiXl47Nu7b+J4D+6cpVFvkCLcGGzt+SxYuxfNlypKSlWm134+e5t1pmnJpH6EePaROLWgvoLB8wQud8Ca3Milad05ytIu/jttvZymqDw4eOqdoP1rcJ5s3vh5Fn82iajgHthxrpVmFa95N2wd9//VOV+Uz9AbaitixPmmvVk6c8LLaY+uOpKdplD6UlaihiOwTA08sZmRklSE3iuGLLUf3IUYMRHOolwJGTqcfvv57VlBlWiK4rsHrNh9C56VBSWIbtW79WLfWxvZBkNmbumh9mBv9DD00QciNFzjLSs7Fjh7UIvS3CooIQ6O8pgJ6Rlo8r8dqdF/9l4KgA+licOHHSKqDT6dPCPgH0CfcLoN96ezuERXnLPBVG3JycSH16ktGJDzK7vZ5jaTmoTNGI4eAa82x0m08/f9wkfeZ1HD7AIVM6AXQHB53U0ysqq2SMIhcnP8dFxIirwdSA3MwyXLmYg7jzqdi7W7sP3dImMv+bGdDfXvwOpv5LQOeDHj9hHA4eOKQq9ECw4aaiilpzAGdU2ZxZrhDsFFayGtmFnnqHzm3RsWsEbu7dHoFhbmi0qUeJvhK5qSWIP5ODzETrEfrIkSPg5eUmKRR9WZloZFsD9Injx8PXxxserm7w9fRCU50RFNx3cdLBxoEp0UbRxs7Iy0VJmR7f/vBdq6RfaXhZknj4wQdRWVaG2Ji2CPL2l1F+Ng0cRmOHMoMBGblZyCzMxDvL35HIuWUUziwIOQokJrq5uf3PEqAj9Ozkyfjp++9QbzRi8xdfataV1dYONwfJa2x5YkeDi85J2qnYhXHqz9P/T0Xo9w0YjKigUDg6uyCrJL91EfqWrejgEQA/gwnOHElcWQl7jk91c0eFiw3iaoqRVleBbYf2Wk25b960GeMnWI7QV32yEhnZ2szwlu+A5TaWaD7+8EOL7W7W9r0A+ooVQgD97wD9ExkedL2AzgiROvfsLjl28pD0sx8+dFw1emaWkZm95lk32orm2T46IVynavLT5hZdRTnz8jUOKK+Fgjvke7QEdLOkM0GabcbVBiPSUrMsZgCpFNe+cxA8PJ2QllaMtKRiJFoB9OEjB8I/wF3a1YYNHodFi17T1EdngNS9R1cEh/jIFMzC/HIcPHBMVT2N5VDew6hRo67h9dDuDB4yEKFtQkS5lFM8d+/+WnONM+XeoUM7RMaEwD/AByVFeqSl5CI+Xlsk6b8H9DE4ceIbq4BuaS8Q0MeNH4lbbu+A23p3RFQ7P8m+NDYaUS2dZRxF7iIDWWxM9jJgi2UNqaXXKEOZeDCSt1m2ZoKJY/CaGmUuFhwcFPF3OwedzJ1tIFHL2ChSrxKhcxIbZ2Q3NSIzoxSXzqYj7lwKvt6tzbi1trH57/8loLN2O278WGzbul0YrS3TjfSU6Cmyt7n5QS+bzPDmgyBY/2O6tyULld9j3ei23jejS/cY3HJnJ/iFe6ChwYCSMgPy0ooQ/2cO0uILrKbcGaG7ODmKYpehqhazXp5tFdAfe/RRBAcFwtnBCS5OTjCUV8DJzl7mt3PGF0dpclhuUmY6iivKUV1TjV17dksfrxo/oflz4AJhaowdCXXVtQjw8YOHzhPOOnfY2zqgpKwU2Xk5KNDn4ottW1QjTmE3z18ApkBbpjYJCEzZrl65UqKUjZu3XBegm6+VC5rp+9dfew0njh2Tuc1/nv5/C9CH9x2AEJ9AOLo6o6CsFKs3rLUaoe/Z+Dlinb0RbtLBo7IeNfoKcAq0rasr9M4mXKwuQVpjJbYe2vd/BdAZcS9++20se38p0iy0u1nb90qEvgLz5v6XgH79ETpbqWhUCaJ79+0RWdDGRhMOHzymCugsIfCwJFFK20A7ovYZAnq/fvdKV0tmxrXiRXQOKOhEAvF99913zWOkslj//nfBztEGNdWNyEjTFkDifY0eMwQdugTKtLC05CKkpeiRlKDdSsvywbDhA+Dp64raqnq8/+4nogGhVp40R9Zjx4+Ef6A76urqUZhXgVO/X5spo11hyYPp50mTJl2TMaTN6NXrFoQEBwiPKz+fLHftNS6A3jEWMe3CERTkj4K8QqRwvohVQO8v5Op/mwlWIvT/BtD5/G6+JRZ33N0RUW390WRDYZk6VNXUCH+NZXBnZxfY2etktjzXJ5+9TKfkNDOSmR0cYPPOyvEmgraNiQjvKDOSOdJTiHDgzGDHq/T4amlbIzgyhcqTZaWX4I/fEyRC37Pr36lW/deAPn7CWLz/3lI89dTT1wAYF5R4lS0GL7A3lY3/5tQ075cLkMCvBuhUkru77+3o1C0SPXu3R3AUPdQalJZXIi+1DJf+zETyBUVm0VINvV/fPtJ7SYCqb2jC7NlzrAL6E088iZCgIDjrdLBvakKFvkyY6X5efjA1GiUVY+uiE3GUwrJSGQFK8GQ/MIVNrLFxufloOOgQebh6wcPNC238Q+Fg54S8wjwU6wtQUlGEI8fUSy18lvNfmY+Nmzaq1k7Xr1uH1159VQRXNv1DQDenSZl273XzzULUOn3mDDp27KiKJdeXcv9vauiD7+kLf3cv2Ot0KKutwvrNGywD+rLl2LFuA2JcvNDF3QtulQ0wFOthagTsXVxQprPF5eoSpBgr/q8BurmGvviNt6yS4iyB+t+APhdHLTCFryvlvmolMjNan21ofn10NMm6X7zkTYl6jhxWj9C1iF3Nz6VFauNnZEZEv3vx3LQXpKWvZWsts6EsH1DFkgqMLdvE6Cx0u6mzzPiuq2VqOseifXngKqC7uDsgI6UY6a0A9CHD+sPVjXM16nDy+I+qXT68F66FtevWYtnyt+Dj4wJDdQ0KciuQlJh+zb6nPd24cQMMhiohpLV0EASg28ciMMhPascF+SXYu087UOTnO3Zsj3ax4QhqE4C8nEIkJ2b8/xTQ70OPm2NxW+8OiIzxY7IddXXVqK+rh5GjVjm6WOesZEptlOlrlGvn+zG3kwugf7D+GRNnFDfUK2Dt5KTMwuW8YvZGk4RBj5FSflTw4bQXeREmICuzDKdOJeLSuWTs3qnuSdH7JRtUbaJZ8w1gToW8vXjJv065k5U7buI4vP7qIkyb9vw1YMxrIqA3VwvjQ9mzZ49E481rvi1BvuWmHT5yAKI7+OGmXlHofFMYuGmK8vVIjs/H2d9ykBJXhIQ4y4De5557oHN0gonDcUwmzJw1yyqgT5r0BKIiouDr5QXbpkZUllfIDHFne53MF240NqGopBT5xUWoMdbBUFMtM72ZWaHyGpX2rGl38zlRPGHJ2+/Cw80bbYJD4WTvjKzcLFRU6VFhKMVvv/+q2sPOLAkdIT7nlmlHepSsY0965BFpk9uweTMGDR6sStxieYRiFmQCk4CixgNgDY8R/7tLluDMuXP/CaDTiKb9B6S4AXffAy+dG+wdHVFeV4PPt2n33AvLfdkybF37GSJ0rrgpOAjudbYoKyxGQ50ROncvlJoakFijR3JNObb/VxH6ipWw1LZmZrk72NrB2cERro5OaDABFbXVSMlQr8W2LF+pAbsZ0NmHbokpfD2AvmrVSmEna6Xc6aCzr54dLmqkONZ3+/a9F5nZWTh2RF3Sk+UeOodMG2sdVFRjqyuj7JaHaNz374tFr74ma7tlsKC0y07D3XffI4qQLde8iOhEhUqd1VjfhMwMK4A+dgg6dA6Es5sD0pKLkZVmPUIfOKQvnJzs4OcTjO++/VHTVvDdDB48EI1N5XDxdEB5aTWGDR6PBQtevSZFT0eFz522lqWNltwaM8n4yy82w0nngMLCYuzdq13K/QvQ24ehTRt/Gb2bmJCB+Lj/N1LurcU+RVhmJG7q0RY9b41FVIw/mpqM0rrGZ8ZZ51QFdXBSJGCp6051PAbcNtK8rExmkbbj5eunmWpq/ia86ZwcBNCdOKrNwUEZGG9sgJGAztCeU15gK8PjszL1OHM2BZfPp2oCOl84L8KSgMvfKfd++K8AfcLEcZg29TnMm/eKqgcsvcvNxrjScWG9/MEHH/wfPWn2sjNqb+mQmNvHHn18LCLbeqFjjxB07BYEvwAfVJZWITE+D6d/zkbSpSJcsQLoHDPp7KRjDxlsHOxaRYp7fNITCAsNQ0hgCFycndBobABb0G15DpIZy8uQU5gnf7XGeklHM0JnZoUHmbUU+7A0DINRCtODI4aNhI+nH7w8AqS1Tl9egto6A8oqS3HuvDpZhlPCOJqW+tZqugNk+g4fMkQW6sbPP5dBJ2pMbLNSHK+Z6oBq64gOJ+VSJz/zDM5duGAF0G8Eh2hYJsWFyyCE/wLQ+991DzydFcJjeV0ttu7aZjFCJwlz88rViHZ1R08O3LF3QllRCRrqG2Hv6oYSYz0SK0qRXFGCHf+HAJ1EyWGDBsNT5wJ/Nw+4OjlLpwNbFhPT1NnSHBjUpUsXi3LAZlIcB2r8F4Cu9KGvREa6tuqduW1NS0yJ5QS2xlKTXKs3nk4qZzBQ0VFNCIeARYlf6g2ojYomoLP0xf58EnNblsDoxPK/87tawEf54g8/eg80yWppe7MTIbKi44aibacAODjZIjO1BDkZ5UhOtJxy7z/oXokKFyx4A1OenaKaoaQtYRbv/geGIbptEBydbKQP/OGJz4oYVMvpi4zmqbPOThL27asJDTGCX7JEAfuSYj32fK2d+RVA79QesR3CENomADm5RUiMz0RcnLZ64f/JGnprsU8B9PsF0G/sEYOIKB+x09XVFaiqrhSCIG0x6+o6nZO0sXHNONg7AyZm0q/qxLAPfen65011dTUCCPT46Bk5OjrAzjyOjTrUjSY0GRvRQLp8g0n03o31DcjJ0SPuUibiLqZpAjrrTTS43NyWjr8f9L/vQ6d4xLgJY9EmOAQ///zrNakfcgH415ysRW+KJC5upOYLjZuXTNWWYMPvMwqdOn0SImO9ENvZB9Ht28AvyAO1FfW4EkdAz1Ii9HjLjNJ77r4bzo46+Q1HnQ5PP/M0Zrw4w2If+uOTnkRISBtEhEXAx8sL9uwvaWhEjaEKpaXFKCwsQHZhHg4cP6I5HpBRMo0PDY9WBoWG+Y7b74SXhx+8Xfxg7+CI+sYaVFbrUVxagNQ0y0phWu+cBKRbe/YUg7jp889Ve3H5XWoBkCDIg2CnJiwj05r27cPYcWxVPK/aqsjvS8r9xhtx6LC2lK/Shx4mac60VvShkyClJR/MjTro3r4I8PQWeV5yGb7caR3Q1y7/CBHuHugeGYEgJxeUl5ULj8XGwRnFtdVIqtAj06DHbgtKcWZhmdb0oa9csdKizC33JqfuhXr6INTbT0YqZ+pLkFVahIQU9fdP8SNKPVsaqfsXoM+bg+PHTmjqYbc2Qm8NoLO7ZeiwoThzWl3u2KwvP+vlmThxXF3LnTaBkT4zXWp1ZQYH7777rrRsqpHizIBOLQzWyFszA6H5PuL5SQidO3cmGhrV6/D/A+jjhyG2cxAcHW2QllqMnDS9xVY3OvEDBnHkrw0O7j+qOQvCPN530Wtz0TaW40obkZiYjZdfWiTOjjWuTkvbYG5dmzz5SXi4u0KvL8fuPa0E9NAg5OaQr9QaQO+LxYvf/U/60C3V0FuLfcJyH38/ut4Ujc5dIxAcqki8Go01MDaQ9NYoBDkbW5PYaRcXnTg8zKabqD9iEm04+ZzN++teMInCTJNJ5quyduHoRNRvkhQuHzJBXMC8noBuAxP13Y0m5OeVISE+G5fOM+WuzrhleooENPbCWprH/RegL3lHPEItYZnWKMURqMZPGCNeTcKV5GsMrhqgmwcL0Dtvrs6klTo0CyG8s2wh2nf1Q3hbd4SEeMPd1xm1VY1IiS/A2V9zkBJP5SLLgH73XXdJhO7l7S21kYcffbhVKffw8GiR9/Tx4vxcOxjr6mAoK0dBXj6y83OQV5yHfYcOSjSuFkmYNe05YUxr7CMXZbeuN8HLzQcB/mESnRmbGlBYkoVHHn9Q8zotem+AyPdSYtXezg5bvvgCQzR0vJV58zPldJbEhJRWxfEiY2uxht5KQCdFlGlorbIEgWHY0GGiJmcJ0If07Y8gH0q/2qGgtBRbtn5hNUJfvXQ5Qt080SkkBL46HaoMVdJj32DngJLqKmRVVSC/xoB9R7Xllq9HKc4aoIsm/YCBCPXyRoi3l4gfZev1yCkrRZKKqBDfFQGPTnxLLf/m6+J6leI2bNyIByc+qNlTL7r0q1ZYlH6lo8HyjdagDPM1zZ4zGyeOq/cXs4OD3RVk+rfs4OD9McpnJMp1qwbolGPu37+fZAD+yWhdmbGwezcmTXpEMqUU0tFapyS4jR7LeejB0Lk6IDOt0GrKXUh7A+6Vrqf4uATVsgHvk5kESp9ejjuD8JhAGOtqkXglG6tWaPNELNkFM8Fu3LhR8HB3Q1m5AXv27LOoFMcaemxHRuiByM4uROIV6zX0/lQktQLoCs5QWGapZhBhjRTXWuwzA3rnblFo3zEQPv5OsLdnSl0ZZc6paky7cnSHMhnVQRxJyaDbKoJvjY0E9AbYLF03w0TwtHcgUDcCNkaZFdvUVI+mq+y5BmMT6uub0FDHlC013x3QYATyc0pw8UIyLp9Lwu5d6jV0Ln4yNjk6VY1YZn7BipZ7P8yeTY3df6flvnXbVkx9brI04J89rS0F2nxxmfWi2YfafF67FqCbFZt27t+EjjcFIDjKFd6uDnBwtUOD0QY5SWU493sukuIp4mAZ0KkU5+HmjujoGOklHzd+vFVAf+zRx9GuXScxGNIP22RCU0M96qtqUFRSiMzMdGTmZmPbrh3iYatFAWZA5+JlLU/NiSLztPuNPeDrFYjosFi46dxRWlmMjNwUzJo7Q7UH3RqYm43Bk088gW9OnMAXW7dqDuZobYQugD5uHH76+WfNGc404iRCWhrOwk3YPjZWopOsbG1DadYEtzSQg+lIRuj+Phxo4oCi8nJs+kJ7EI25hrhq2YcIdfdEuK8fvBwdUFdfK8SYehsb6KsNyKuqQml1FQ4e01ZnpMNEMSRL+ucU+JDe7VZE6IP7D4Cvuxv83dyUbIPBgJLKSqSkq6duyUdhlMEIVGsetlnLfd68OdKeZE3LnSx0rUl1rdVybw2g017NmTtHE9D5zmmn+Dm1EhDbMpnpY0appXQr1z7T9Uy5nzp1SlVP3tr+IXmWcrz33z9CmPKcLqYF6AyURo4aitAIP7h7OKIgvxx52WVISdJOuUuNf0AfTJ36HF5d8KrqTAleI8tpJPcFBvsgMNBHSL2ZGQXY9tVuTblpa/cmw2cG9IGnpysMhhrs2XPACqDHol37cKWGTkBPzES8hT7065sZkoHlyz/QLPNxNv3Uqc/i+HH1PvTWYp+5ht65SwSiY/3g5WOvCMpcLY+bmljqVgCdwTbV48yATkVQAjpFZgT8P9gwx+Tj4wUXVyfU1VWhuqYcTaZ6QfuGRqNSL2+gB2ADU5MD7GydYAMn1Nc0IDMjH6f/uIQrl1Kxd486G5GLny0P7D/UmlHLlyyi+QP6Y9q056xOweHmZf1JbfAKjQRr4fPmzxJBnBPHvpXUn7WDKeDOnTvhl19+Ve2fbPl9Ag3rWz+cOoCONwUiuI0r7JzqRfG+qcEWhRnVuPhnAZITCxFvheV+V+/e8PX1Q2y7WOTk5+OhhyZaBfRJk55Ep47dEBXdFh4e7kJqbKSaX209ystKkJ2bheS0ZGz6YosYDzVANxPXKDXLP3IdWh4E9B433Yw2geHoGNMVdnZOyC3ORnrmFbz+9kLVHnRrz5r/TvBavPgtfPThx/hq61bNgSVSQ3/uOXIw8fHHH6tuLqbczSIPJ09+o5m6NU9bozHUmuBEBnHnjoq6IIlRWuQqrmcK6tAAqakI0rjRMN4/eCi83dxhR5a7oRKbv9RW3DID+oqly+Hv4g4/ipe4OEsngMnWBkZbW1RWVaGkphqlVVU4eEQ7QjdPW2MtV2tCmXna2opPVlhMubOGPnjgQNHxd3VyEg1xcjIM9XVIz1BXKeP7oHPMcolW6lUZhKIMZ9m61fq0NQIkdenVsk3KtLVw4aFYmrbGYUrka1iK0NlqyWtiGUBNAczs/Gs5c9b+naQ82roLF9SVLFuzfxh59+vXR3gxlgBd+A/Dh8DDwxk6FweZ0VFRVm2xd53rtm/fPqDULnkwakRUpttZzpk6bQrc3HTw8GSaGNDrq3D4oHUZcK17lOEzt3SHp6c7qqpqsXdvKwA9NhzBIf7Iyc1HckI2rlzRFpZRcKYvpk174V/jDAnDHOJz7Kj6Omkt9injU+9DxxvCER3jC28/B7i5ucBJx/kqtqivr0W9sY6TSqQk7uKikOPsHe2lTVDIcDJvBbB5a8V0U0hIELy83WCo0kNfWoB6YzVA6TmTUjcH7OFgp4POyRM6J3fA5IBKfQ1SkjJx5o9zSIhLw76v1duXzJECvVJL6SWp2wzoh4cfftTiPPQvvvgCuXm5mP6CekRJViCnrb3+1qvSdL93z0HZlFpRgnlh0Vvu1auXKMiRMGXt8yTVdezcDu26hKBTj2C4B9jC3lQPexIUjI4ozKrCxbP5osoUb0GKkC+TLPegoGD4+fohIysLz06ZbBXQn3jiGXTs2A0x7drJfPp6zquvoyZ/DepqqpCdnYmUtCS8/tabQvRTM6qXL1+WNDWdI0ZHaiURptxv7dkLESFtERPeEfZ2DsgtykBi2mWs37TmHym88ZlLdLZyJebOnoOvtm9T1QswR/LMHlDch6x5NeNCQCdvgnK4bH/iOlN7f0xDs7ZHroTadDn+nkyI69YNtibg0pV4TXUsAgKJPSzRqDmWvCYa7tHDR8DVSQdbewdU1NZg6w7rNfSP3lsOD50zXB1s4e7kAs55tnN0gL2DPSrr6lBeWwO9wYADh7TVGVnnfeqpp+Tdqk0VMztVzJx9/NHHFgGdjh+13Lk+RODGxkaYt9TOz8hUZ5RzHzElTcUzrejRPKqUEbqleeh0PJjCZmDA6YBqh3keOsc/W5qH3RpAZ2+8Jea9GbC5BtRkrM2ZIC3AVwC9n6TKLQU5loCdAchNN3WTsqIlB4aZpBH3jZAUrjCjaZ6MjchM13ZWlQxCX5w69afm2iGxjevr8OFDsLe3k7XJ/2Vp6Mxp7U4Ta84KHbN27WLg4eEq4in79h20mnJv1z5MAfQc64D+X+EMCX5scVywYJ6m5r9MPIyMEMVSS9inaAWMQMcuoYhpH4DAYDd4eXtIrZzPtLqmEjU1BjSZGoR4qNM5ilNrY8M+dKM4+yxdksBuM+O1h02cZOTn74XKylIUFWWjtq4KdnacwAZJozg6OMPF2RM+3kFwc/VFU5O9COFfuZyMc3+eR2JcqqawjLmWR+NHMQEt8hUf9KBB/UWX/NyZCxZFGywtCorGUFaxvKoUVZVV2LBOu2bZ/Dz0ZAcOGohNGzdptkc1/zwjuTvu6oV2XYIRc4MPmPW2tW2Cq70TbJtcUJRZhbNnMpGQkIeERMu6yQP690dIUAgV/JCVnYOXX55pFdCfenIyunTqjvCYGHh5eaDJaEL9X4BeicLCfCQkJ+D+B+6X6Ftttrq1zcV/Z016UP+haBveESH+EdKumFOUhrjkC9h7YLdsNjXwZARLJT5O2KMhbuksCJGNAkBjxmDbjh2agN6aa2RNkb/38EMP4cOPPvpHhBz+Dq+J62DE0GFgBeubH3+Q7I41507tGulYMiW3YNbLcHF0htHUiIqaamzbucNqDf2jpR/BXecCR7smKkHAwZFKUTo4OjigtsGIyvo6lFWUY//Bf6fOyCwTZ3Fv2bxZE5i1nj/TiW1jYpCVra7KZgZOpmVvueUW1dMQ0NeuXYO5r8zBC8/NkFZKSyQ6rWthypE8nT797xGFt7RUbW3zVgP6vDmakZcEKZER+FbDUJOTMmjQQKSnZ6jyK06ePIktW7ZISl5tXzJlP3XqVLAvngNL1BwimTkQGS78ZkuA3vKZscWTzhH/tJwJOhx0xkjaazlQx9J+5Llpa/geKVvb8uCeWLhwoYyjpiBUexlT/L8Hs1R0QteuWyUDww4ePGwd0DuEoU1I61LuCs4MkDmV585d/Fc407v37cjJzcTRI9+oSgS3FvsUed7h6NCpDdp3CUNomCd8fLzh5u4iyns1BPRaA0ymBlAextaOYm9GIZtzhC7B3d5eGaFq8/wrE00cSO/s4ggT6lFRWQyDoVzy966uzuJxeXr6wN8vBP5+beDu7guKkGVnFeLC2cu4cvEKkuLSpYaultpnX3dIAAAgAElEQVSm7nF4eBiefPIpibzVohm+UqaQKPvn4GiPVSvWYOTIkVZ711suBjofPM+jj0+Al687SorLsHDum1J3szSEhYacgMCBLm+9tViGtlhjaDKS69v/LsR2a4OwDh7wdIdIsLrYO8NUZYOCHANO/Z6MS/GZSE7NUB3SwOs3i7d4e3iLRGt5mR7zF8yXtg+taWs0GE8+MRntO3RF25j2CAryhtFog1rqCRjrUFtrQG5OFlIzUqQP/OKli5r65pY2KJ8L09Mvz5iLTjE3IjgwBBUVlbiSehkXr5zBr6d+Uu1e4Pc4feqxRx/Dho1KK2DLlD+NsNTq+vbFjp07/xWg01AwtTzrpZcQFR0tk7vU0uDWnANzvX7X1m2waTRhwVuvY8rUqarEJ2vnYi3+ho4d4e/pLdoNRhsblFaWYdv27ZIN0RqfyuzBpys+hZebN5wdHMTJYFupEmHZoaahXlS0ygwV2H/gQKvKSVrXymgoOipayK/prRiy0vw8TI2S8MbIWK0sIQ7ywIFgRo3iKGr3S0BnXXzBwrlgZP3Ddz9bbKPUug92qKxduxqL3lgAY10DUpK1AV0B20Fg90ZzHQrzuf8m6s3G8eOWDHU4vv56r5SKmjurjJiZLbrvvhHSD99y7jd/h4BOYhzr8GqkOj5T9rAT2LW6KJi1mD9/vty3JVJcy2dGJ4Ftgq+8ssAioBNkOCRKrQyn9R54bs4IHz9+gmppjHwkOpAbNnyGM2fUsxtk8K9fvw6LFi2UYPLgQe2hX8ySdurUHu06hCMwwBd5eYVITsqWPnS1oThmnKEyp409sGbVZ/8YZ6Sdd+Qg0VM/evgbVaejtdhHDBg1ehg6dwlH526RiIj2l3Xh4GCLxiYjTCa2HBuFJMfMeX19Haqqy1BdzYysScCcgbIA+jMvjjI5sFXN3gZNNg1oMtXBBKPUQ4RVR1EYByf4+QajTUgknF08UF5WjezsfKQlZiDpShoSL6di1469qp64tAGFh8kaiIuL1/SI6GEPGzEYru6uMFRU4ejh45rtVmoLigBBIzp+4mjY2NfB09sNudnFmPrMTEx6bJLFMan0dNatW4eXZk3HtCnPY/78Bapg2vx3maK/f/RQRHYORFisO0KCPeDYZItAD3/ooENqfDG+++Ec4pIIrNmani7PM3ToMHi4eaKwqEgkWhctWiBOhVq0Yk7lPvXks+jQoRuiImMQFBKIetbO9XrY2rGMaER6WjIux11CTl4uFi9ZLOkxa+pwze+Pz5NR2MTxD0Jn54YbO/WEr28wiorzcP7yGZy5+DvOXTytyoCVmfR79mDC+An4autXEqmrGXRG/z1uvAk79+zWJMVZA07+O9cYU7HJSYkCngsWLZIJbdcT7dGQ0Kl79unJEh0bKw0wGOuw99hhKdlcT2sRDRsH07y1cCG83Nzh7Oom7UX5pcXYtWeXTJpSOx+/R22Azzd/gUD/ENjDHlXVFaitqkZDg6IDITUzexMqqg04eOSQZvRr7bmZe4gHDxgMo7EeaZnp1xWNCdegU2dN4qC0Zg3ojxnTZ0jUprb2zHXYRW+8AqZEBvQZKnOqtYyx2j0xUiE4TnholJB5qyrqpCVLK7IkmJrr183Jr80Bne9u9uyXZegGM1AtDxrqsPAwUCe/pdgRr4eiMg8/8jCyMtVT6kxpnzlzWvhCaoEGo+/wCMVmak2OoxNLTsnChfMF0Fv7zBgBs5ywYMFCTX4In+epU7/j+edfsBrYNH82PDfZ9xTcUQtG6IRwLaxZs1qTP8DnxzLBM888JW1YBw4c1uQ0MRvbpUsHtG8fCf8gL+TnFyM5IQuXLiVovn8FZwZJfdpQWYOTx3/4RzjzwAMjUFicg9qaehw+9K3qNQr2RShZlMuX4zSxT7DkgaHo0DlcQL1NuB/c3V3h6GQvaXWl/K2Ael1drUTrTMGTD8GBWfb2FINzVKRf577+hMmGYbxMdTHB3tEWDo5MtRslOueMbRoRdzcvBAW2gaOjM4qL9Cgu1qO0qAK5GXm4cikdW7/cLQ+m5UECW2RUhDgHe78+IIxrtVotCUujxtyHwCBfVBlqoHN0xcoVn0oNx5oxpVdMOcYXX5qOhJSziGwbAhd3jgoswpjhk2SQvdYcX16vUg9ZgbcWL4LR2IS0lEzV6WrmezMTnp6e9gjatPVCWLQP2rTxgclgRJhvMFztvJB4KR3HTv6GK2m5yMwr1BTWYb1tyOAhsLN1lMEsJH+9/voCYcmqXTN/m6IsTz81De1jOyM6Mkb4D/V1TWio58S8JlEYunj+PK4kxKG8ulJYkHPnzcW0adPkvqylkPk8CebvLHkHP377K9rHdEbn2G6w09mjsqQCZy+fwp/nf0VGTppqSwdT4Nu2bcMzT03G8g+XSQpczXAxddkuKhp79u+TaE6N7GQNmBhR0QA88fgTMDWZ4OLiDGODEfMXLJA+YKY0rd0vU4U8x1NPPoVO7TvBz80LWXFJKKosRZ1NE9Z/uUmiarVoqqUTxCiEqfZXZs6Cq04HdxcXuLt5wFBXJ6zwvQf2arYR8jqYadi/5yCio9pB5+SKqqpKUQEsK9ejsqwchppymExNKK3Q48jxo6p7ztoz43rgvnxl3is4duQoDFUGJCYnWRV/an5ecisIiIwm1SYRSgq8bx9RJkyIT1DNmBDQCX6L3p4LZgkrSiswcdwkATqmbK29N757RkoPPvyAjAZlZb+kuAqJcema98K9c2+fe3Dp4rVDUXh/4mRs3oSXXpqOb05+L/KrLQ8CSWhoG+k1px5487XN79OWvDx7FrKzclWBhdfAbBCje7U1zxp9h06xUt66eOHyNTPReT3cYzt27cDTTz6OtLQsi/aq+fXTaaTcLIFVy+lhlpOCWnSKLWU21aJ/OnLcy2rf4z0/8eTjOHL0kGRj1EoxZsnpceMfkOh3/75DmrKzJMzeeFNndOwUBT9/dxQW6JFwJRPnzsZpvn/BmQeGwM3LCVWGWni4+mHtmg3XhTMzZ85AXMJpONjboKKiBgf2fauJfVHRxD5bfL1nnyb2EQOU1sIItG3fBsFtfMQBJqArinBU+KwXMa/qaoMAemNjA+wZdZscOIFF9opE6O9/PNNEIXgnNqy7sghvCyNb1poaBeSrqqtkahcftM6JLGhb8Qwaq01iCEqKDEiMT8PGddtV07r0yjp0aiuTgd5YtBgTJ6oTtFhTeejR0WgTHYKm+ibkZuUjO6sATz/5NEaPHiuRoLTX2dvLOuL1MKqit8wU1xtvLYSXnwuCw70QFuEvmYXCnAo01Tpj57YDFqM1GtJ3l76LjZtXor62EX/8dkGzt5i/zUiJaZLpc55CaFs/BIZ7INDVC5x45+vkjariWpTlleHQ8Z+Qnl+MjMISzYifkc499/RBo9EGdg4O0to3e/Z0PPjgRNWsgnlwyrNPT0dkVDuE+IXAw81ehukwRVNcXIjLcReRlJwgNbhqYw1sbezEANBVXLd+nRA0aIS56czOFe+JBpJAzuj63SXvw9PNG8EBYQjwDUKgT4gIClXXlSMjJxWPTp6IxyY9onqNooG/YydmzngZ7y9/F6PHjFYls9Gj793rNqxau0aGjLQG0AlGPD//mJKk4/D6a2/Az9sPzq4ucNE5w2CoRFFpMYKCA/H222+L90xgZ1qKC998Dj4fZgneWbwEv/74Mzq074gB/QbAU+eG307+KCBXVFWKBnvglt69MHPWTCkxMPpofi4+WwI5hWtmPP88MlJShAinc3KSvn1bOwepnzfZ2WL/kYOaEQGjLnIODu07ivZtO8Hb20/uk88pvyAPZaVlMNZWo6q+Etk5WTh0/FCrSynme2aPNO+ZYN5oNMk10jD+cupnq1mp5gZcnLF27ZGXl6NaB2ZJqv/APmhobMCRg8fFYLYEaEVI5DAWvD0Lbl6uqKmqRnF+GSpKDPhg2QrVdcrvMMXOlD95OUdP7oNPgBs8vO1RV21ESVE1zv+RonkvNJ533XMHLl2IV3UyeH5GmS/MmIITx75XLSnxXUdGhWLWzNmYMeOlawSqli9finffX4yMtFzVZ8POCL6Pnj17qvpedJK639xZ/u3MH/9fY+8dLFl+Xoedm0Pn7pfz5Lx5sRlYkAhEEEBAtEDQMlOVLKtsVpHyX3bJMsWSS0KpLFqyZFZJRRVlleiiCBiBCERaxF3sbJ64E9+8N/Ni53hD39vdrvP93lu6XITtIacA7Oz0u33v737hfOec79pfO48+THyf+vTHBJH4eaPM/+cP4L37p1/4J/i93/37P3d7Gu8Rf3OL4v+XZff//fMPnwudNf+6d5m54MSpVTkHL33vpz+XmMpi8bOf/RhG4wm+9MWv/1xfCb4XL7z/SZw6tYLKTF6sYu/e3MGPf/zmz33+Ks98GuXZLMIoRm23jUati//q7/zO/68884V/9geYnStgajqP8WSEZqOP//Sn3/m5ue/chZOSs37/H/7jn5v7mAN+7dc/jVNnV7C8Oovp2TnkctSim0KAS0fchjoQ1zgW+DSbcRwTWS8DQ7NUM5cMpRnU/ud/+fcnumlIwiuVS0iTBI12Q6rDQin3HszX6/fQH3RFwsbKIRlZGIZdhL0R7q/vYWN9F7u7NfR7gWwNIxPWcWzkCxkUKllZHNLrBmi2egj6dMAZCRRBFp/nOajMFLG0uogTJ9bgeC52t+u4d3cD9WoT7XYXYRAhGSZqVZymfGtZfFCTl817mJrNY3a5hLm5PDIFGxZNOGp9sTp8sF5FuxXIKsDxiFp6+XrQNZrpaPBzNkolH5m8i2E0Qbcdot8dCsuSJBv17+owTKIXJCjZKFWyWDgyhbVTiyjP5OBGBpbm55C2Ytx88xpszcMPfvgz7DR76NBgn+J/oWKo3/zurudhZmYWvW6IUarj7LmzQoBhsN7cXEev1xaolb+YeB3bQYZyppk5LC2sYHF2EaVMAX7BEeJVt9fC9etX8c6VS2h3mlIAhaMY4Hw9iZHj3nRM0Ot2VYVnWSLzETtYDTA0A5btwHN8uLYP1/JQzJfhGC4Mz0I6iBAMh2i1atje20ShUqDXLAZB/6AA1GWZT5YrXUvTsiGILoS0iGWSTdKhdJd0teMYx2Gh0emIb3GEMbgziNfHy6FUS1kUqwTM/zusQllUTkZqHzBZ94tzi1hcXEHGyyBKOHPuodNrIYwCNJsN+U8+PyleJmPR7tI4RnaMYwITBtZWjuCzf+Oz+MDzH0Sn1cOrr16UdZpXblyB4RnQXEM2IHV7HfR7PVkpzLmv2PXyHJNhyo1Hui5Sz3KxIGfH9bMY9AN5b+ZXl2B5Nrb3tlGvNxAnMQzdgGPR/ckXg6C1pTUcO3oKy8tHUChVkI5H6PR6qNaq0j3aBqVrbXnOm1vr4HvJZ6nukSZFuKbrfyVjETkLiTM6LNNCxvdRqcxgfn4RywtL8Dwb9+6ui8Sx3qgjiAKZXfIe8V3jfeL/87nxfvOzhYRj2FKk837y5/Pv8Efx57geTZKyKBRzIrlpt3votgeIh4mgKPw82ReR9VCZK6AyX0K+5EnR2WsM0K535R0M+rFIT7n7mX+Pny9nwDJlI1q+5KMynUGu6MC0R4iiEN1mimYtRLcVCRxJl0v+om2mTS/sjCvGHBwzhP2Dd1w+WxP+TjaXQb7gw7QNDHoB+t0AcaietfLTNoVvRAtOXlMQxAK78vvLz/AYhFVnFUUpokEqrHJ1/ZooFvjZ/O88H7TV5jiG54jxxXYsWXOaL3p02Ua3HaHfjRAF/C5qTSZjEK8hm/XkmrhClUs6eH8lvh1kWT75w1hDy2Y5Aw6fnwb+SDYvvLdMnOIMbjK2WfBcVejHkRrxMFZzz4Qcd/nsw59w4B8uLGtd0F1+P2qiaVUs934yEc4HERhK5/ysAzad/X6MbjdAFMRIU0ZGdSZy+QxmZsuYmirJmtBmvYtmo41+P5D10kQgacvsuhYqlQKOHFvA8RNLKJcyaDaaWL9XxebmHuo1MsO5iYz3jLnCQC7nYXahgqWVCqYX8mLb0muGqFW7aOx30On0MehxqyjHW4S51diZ59zzeaYzmJ4tYHllBpUKZXUBans9bG81UN1rS8cv54TX59jIFbOoVIqSo/jZtLLt92gSxc9Wz5tM9pnZEo4cW8TREwuYX5yB75fg+xShA57nIh4GwqMZJry2QObqKqH7cExXzh/HcnGaQPu3f/L7E1ZhrPD8bEa6ut3dPXlJc4WCHFyK2lld7e7viJStVC5Ct3R0mh1YcFCv9lDfb2Jnr4Fmo4s4isWmjlo60u+L5bxcfKfdRbvVR78TYpgSAVAUfB7OYrmApeV5HDl6DJWpKTGlv7+5I3Oo7e1dNKp19Pp9jNJU2Pc8ePxSuVxWqqXZ+RKm5orIlRwxxKGbWbfVRacxlJvdaoYIB0zQDCgqSej6BBNtiGzOQbGSEY/ccQJ0OjGCboKQL1GqXkQedh44vnCuayCbd1GcyaC0MI1C3oeVGDi5cBSbl2/h5lvXYaUW3nzzEgbxGE3qCNlZ8lXQNZH7mI6FhaUleE4Od+5uopCfktnq8ZNnsHHvLm7duol6fV8qMgmShG+zeZSLJVSm5jBdmUYhk4NvMYG66HRauPbuVVy7dgWNVkPmibYchqGyDdVMrB1Zk59Nu9bJREO5UpJ7xaU7XJ3Ln5H1csgXirBNV+x9bTiIJzHMkSHFRa1ZQ61eRZpGeOTxR8QGtFaryqYzBhDPy6JUqKBSmYZt2AjjAO12A91uSwIuq1rPduCYNsJOH73NO9AnKQImDEvHxLQQjVJE6RBjPidNF62tbvBZ5yQhhdEQvXZXXrxitojnnn0/VlfXJKHt75OHMJCk1+aa1webyDFxlMqS7LjjPSbiRDvjKIIxmSDr+nj2mefx2c/8ChZWj6HXjbC3X8O9nfv40fd/gFwli+n5KcRJgJu335XnQ1ifXg08p/zvtmliPOLZVImzUqogSceyPY+/5mfmce6hc6ARxNXr17C+sYk4ClDK5TFVrmC6MoW56XkcPXYSs9OL8ItFeWbxZIxBFKDV6UqAL+SyaLb2cemdd7C+cUcKpsP5ugRvJh0yXi0lbZFCg5uaLBJfXZQKZZFIzlZmUSlNIeo1cffOXdy9v45qvSbGRgzELFi4MplJkEWH7AHQgIyfkedQKpdRLOSkM+A4gGgdWbh8R8jOZULPF11JnK1OB62mKuQlyDMBmCZyRQ+ZShb5chamq4qBqBciaIeIB0P0exGCgSrk1XsomySloeAmsHzRR7Hsw8pwb/RAVC1pqCGNDASDFOFgBJpi8VyoZMWEzjWUtjx/fjaLBo7ZpAFh0sllUSB8rwNRGCHoDYR8NBnRS9uA6ztCFmZSpnEVtdJxGEuxyudDWVEmY8IwbfHu6HUixEGqkqEURExwmgR93lC+jyO+n5jAsDS4nol8xUWuaEuSjYJUeAH9biwJjrnUtg1JjBwvYWQgCkcIeix+VAEjJZxhwBBIdoKxpu4drb0Ni0U732WSq4jKJVJUGFzRSZ9wfj+iSpaOJEoQhKn8OX+2rNmmgdXBPggxOzGYxHWJN6Y5kZ/LeyXeJQx4B+dRCqW8j2w+I0kyGITodAZotzpSMDEes5AoVwooT+dRLBbkuXdYDHYCmXezo+bSKRYkuZyLqZkSlpbmUJmuoJBzxaGv2+lgb5/j4D46Pe4ooVmaJkYtlMLNLpUxv1xBvuLDIFdsnEG7EaLd7KG6X5dxcrfXk2cvRRobTteSHDY7V0KpksfMXBHFvIcwGKJZD7C700R1t41eP5b7zwIgl+H5p/ysIM+11xmIlW2rqVZZT+Tf0+VdmZuvYHFlFrOzFXmvMpncAYo4lAKt1+8iigJo+liaWJVJxrDo7c51qlEsMZHokvaVr/+vk2wmJ1Av3zXCSY1GS6obngwenmSSotGoYndvG5ZjYEGqCBftdgQDNkZRhEEwlEq802FlFMpDJoTP5M9KUtMN9Lp9dFp9qbTk4Ok6XMeUoOP5niT/+aUlSQZ5v4xWtysLMnZ3t0AJQKtVl+qEPzuTdcXQwGc36bEoMGC7tlyfpsXoN3vY6zYkqaRDExiZSCWZm++9TCQZTCYMWhoyWV/IS2yj+71Eqt5hTPsdOvaYEgR0zcREoz3uBJbDStuE7tmwkUE5m0MWNl799k+RtCNEdcKC9zAeawjHKSKMENHLxwCGY8DJ+zh/4SHs73ax9WAb584/jve97wnMza+i2WxLR1ar7qPT4VydIxELhXwBs9PTmKpMw3Mz8MiCTEKErZ7My5nQia7wuhhwhiOSHDVBWYrlMk6dfAjdXhc3b95CuVzBsWPHJRCTQ8Cgncvlkc1k4PkZ+JaPIKDHf4KU3vdRLGjG5gbRg3uYnZvG5//238ZEN2TswcPCg5ovFlHg2s9sSXkNpyk67SbCYIBhGGCYJMh4niSC9UvvoHftbfgO2dsjIOPCyPio9rqo9jpIoUnnzo58aWUFZ89eEAThzu272FjfEHe8h09dwIc/+ksoFsvohF3s7u5Lp7e3v4Nq9QEc3cbjD1/ATKmE7c372F7fwHDQRyzBpAZbNzE9O4ULFx7Gw48+jZmFVeRmZhGMJ9it1nDp6hXML1SwPDeHXq+G7/zlN9Bs7suLyOJkZ38Hm9tbEqDUXuIJdMtGuVIRdzeiQsePn8SjDz2C6Zkp7G7t4LXXL8o9s3UDJdvHysIiKuUKVo8cxerRk8hXpuAXikh1E0GaIJ6kshfZdNgZWtjZ3ZYOvbq/I0F9xPMVxAgiIj1jCSgkyfCZcEcDE6XBlYumCc/1UCyWMFUsw3V1OBxbrW9ge39f3rd4PILDLYuc+TebknxLlRJm5+YwPccioIRiIS/kVSZHFuT0O9i8vyHcDb4nnGcXiz4cj/jHCP2A97orK31TJi+dnaoB07WguTo0n8krga0xGbDbH0NLxtIhhoMQEQM5EwS7Jl11NvlCDlPTBelko7gpKNDe9j6S4RCG4cE2M+JoqRs0wrJlOY7FHRW2KnIUuKIhDpn0uZ9iLN+FGybluskmjvpI46GMDVgsMeF4roo37EKDQYBE0IyRwKDpKIJhjJHJ0WvbwyhVHTaRAqpQuOyEictmLCEuZGpipU1IlSNOGHzPJ/AyBnSTyZmFoi2JkdfIuMnESukSO0CL+x8mGYyGOiYp7bqJqihkxSDzmUgNv6t+sNxD9OKsisaylpMrlfk+RqGax7q2K/cg4/nQGDeGNAjXMUz5/ScIhxFGRExUnYAUIylkybPSzZEkTX62jHckdhowdQe24yGXZY7xpWlit9xtdyUWdWVPwfC9Dj2fo6EKCV48OxOEAxYqQzk3/O5sTqi5zmRcSdDlUhnZLItOB6O0gzhhkR0jCFLpXIPBEBNTg21YcDK2qJ8yJRde1sY4cVD0fQwHI8Rximarhep+TZrXdqeLdDyELWiQjUIxj1I5BzejfNRdNw9tkiLqx1JwdTssHtT98nxffvP7Mg4zjwZxIEhdMCB03pczJZ9tWyhPlZAvFqQx8/2cNG4sMplHOQ7jGLXbb8NzLCF7s2gWVzgWWFEkz5uNKuOP9tVv/i+TUrEI1/UxCFixBoiTkVSvnC3HaSTVwW51D/XGHvysi6NH11CuFOWDem0GsQQpkd1xgKAbIUlDATPtjItisSJVPlfxdTohkoSQngHX9g7E8ZTaTRAPCW1AvtDM3LxUKek4Feb2bnUfOzubaLUbcJwxSsUMssUsfJM2q4ZArFE/BGwWIKYI8DlfIWStaQ4qhRxypWkx93CtDCzHkZcjGvGgBHLIXYcwji+Br99jRRoI/O4YjiAXXiajYBhCKuNEZEg0xo8TyErJ+eI0avf28O0vfR3HZtdw/+Y69rf2RUYzdj0k2kT2YaeOJi+Cmc0J4ebO7Q0EAw2/+Asfwdz8siTjNKUjn4l+0JGH2mm1MYwGArcvLcxiqlwQpCAJB7CSBG+/+SZef+MiGs06LN+TQzdMEwnwluNJSpyeXcTJE2ewvfUAG/e38egjj+P8hUfQ7/awv9+SF5GkL2FVklyWcdW4hUl4yKAUwrdtgaEphXv0fY/gH/2DP0CcWqg2W1Lh1xstlKcqyPpZgSYJ243TEeKQUGBK6gaCVktQn+Z+DS9/+StovPs2ZvwJetoYmeI0zEoem3tV3KvvINaATjSEbtt4+onn8MIH3y8w6E9/8iPc2XyAfC6HT7z4cZw7/xB6g64gOHvVXdWhd9oIux1ZKjJfquD+ndu4e/UGjHgsc+jq5j5SPZTOZWamDNPJwitUcOaxp7B29iwGown2Ww0JunMzZUwVfOzXdvHn/+nfY3F2CqtLc+gNA1QbDfzg+y/hzvpdRjUJfmPdQLFQltk5EwcZ+E+/72nEYYgf//BHePWNNwUim815sHohlqeWoTsWlhYXsXzsBEorc1haPorUMqDZDkaGBsYKJ+NLh0gp0+07tzGI+5iZnVe2sEO+rxwrxdJJqxc8VpGXfJNgiH63KYHWc20szs2jlMnAGiXYW99AGHLv8ghuNou5hXlZzVhtVFGZnsXUwjTWVlaREbOPSGQyhEWLhSIsW8N+fRfrG+vYrz6QYGX7I2RzHsrTOUy0FN0gQERyX0huzsFYZTTBxEzQH8SSdOh0qDuabHn04ACmsrPUtBTxIMEoGWKYxohTdoVEQIqYmpuB75mS0Le372NzawP1elvObpFFZYZa3hIsOwM3kxXTpzAZCgqXTGLhlhhank4r0G1PoRvGGMOAxUMXw7APzedUaQjTtuB5DOQ+zDHQjxOE/QAkznDpCe9LnNKQKxXUkGgXlUZscmiZjTGTqQfLcRXaZ1uwTBPDcYiI48RRJEmcXgPjcYiY737UR6FYkJ9rMC6EYwxH7HyZsAkhOCjl5zEZ+ch6liAXrIvVZi5DYqFlsngZAfpIjbEMol4JGg1C9E0MxJAqBQdGvGZb3lIPFqFtzRGOBZEmJmm6lbV17K8AACAASURBVCWjRJoa4h78Z1LqEFkbaXAzDnQjYqbHROMoZgJbd+Fn8vBdNgu+XBf/uXTTzRaCmA2VKaMkGadOeC+IniojHCKyusaiirFEzRKIMviWAd3ywAJgMrFgmAmiaARTH2KiOXLmWRj2B4Fcq9xvw4CVYcGmYwQDDp/DRBV+RIxo4NKstVBrVdHvtASlYu4yXSZaIrgc1Rji1Makngw5LjOQxiPJf0R12GjZTka4B0QiZGxlGoKkxcMR0uEAcRqKvpzXwwDEz/XtjDRH2Qwhelc0+Bxxb29viUlYvVGVRnZufhr5fFbuo46xoBjMnxyN8XloP3j5X8tAZDIhTBXJi885KKtKwpesruNkKJ0fA2WhmMXKkRUhHRCS6HXIup1IQOeLybY/CNQyCQZLgR5yZOzZAk+SOMF5TqVYQq5YQsYvS/XeIPQSRwLZuL4ncL2XdTFgUTHsyXx4b/8+Ot2mJPT5+Vn4rs33R1CB6zduotsbYGFZbUYjRJ+mQ/iOhampMhzLge1nMD23BIO7qWWOnyIZRuC7oXR8hNGGQg47XBrPapXjCNviYnkdjunIoRJiYKqj206wPLeCSqaIf/WFPwR6Kc4dO4U3XrmIerWBIat/w0Bqqk59ZBjoDPoChz/17HNYv/cAuunggy9+GK6Xl+BTa3SwtkrDmLIc/NreLhzbwMbtGzh+YhXTFTr2mYj6Hdy9cg0v/+RH2NrZQrFShuFYCIYM6gY0Vkj8eb0BLjz0GGZmF/DTn74Kx83gU3/js5ibmUez0VFV8oiHl2xJjiHUMgAmhHaroQ5jFMgzvnr1CgbdPj744gfwj/7gnyAZeQI18Z6zss1lC7BdR7pJcjN4oDOOjVEcI09SZRAiZzu4cekqXvnm19C6fQnpoAN/qgy7WMD06grevnkTrTDG3Z0t7OxXceTYCTz/wvPIFcu4fPUKrt94V/zEz5w8jV/9W/+FaGWjYYiNjXXcuv0u2s06jHEK37Tw7COPQouG2L51D2Gzh9nSlEB8zVodjsvib4C9Rh2a7SHSbORnl3Dm0ceRmarAz/uYm5uC53Hj4ABf+eqfwbZGuPDwaRk5dLpdmUNevnQNf/HNb8l3b7fZpeaRssuEgYWlRXzuc78qmu2333wL1EGzIGLAKXoeSmMNepzI+cvks8jkOPIoYX55BQury5hfXJK1q1PzC1g+dgzdMMSNu3fR7nVheB7Kc3PoRzGCmPPCVFAZjjmGcXwAfQ7Val0aUQwGqO3uoVWtSjIpcbRiKGje9XwsLC7i2IkzqJTLlLzIb0phGEA5BwyjSOQyc4tzOLK2CtviPBvY2biHvb1t1Fp72K3dxwghsgUXhj2RrjOI+/J8xgfzffIC2K2zaxmOAjkjk7EO2/RkJaSl2QIbc7xHfgEh6kmaSBfMWON7Pgr5onTClNn2B23s7e3i/vaWdDOMQ+XyFMqVKczMzCGTK4liIB6OFXQbsjBIMEknyHhZOOQDCETO6woRhQOko1B8OYZxD4ZJ1IPFBpMkEzJLAzUrZpc/ZGMw4phRdamc0RMh0TXGUQZdzlUt+F4Wvn+4SSvBBDHCtIkkVfGGnT63XBJS5dyUfhLZjCfJzfMycJ0sxkMNgz6hWBOulUW5MI2Mm5frkln0RFfvHxM5EUh9JHwDJnTGNfIwWADye/a5mhMpojhgfkHWz8A2HAyjBFrCZ+/BtjKyt4NnS5wCbTqSTZCMmdxTMTaRWZakzQQGERRZ1cmEOkLGzUgR5LlZucdkZLOZ6vcHChmUUYAO01BIoticcow05piCIxyF8qi1z/xs2qHyN8cWpjxXeQZD/t2hfA/bZfI2AYNOp2o0JolVY1HF827J3yHq4Vo5WYjFa6WhGu/5MCVvgLP9IXRTvR8c/fGM8u/ppouMz6LNl8+E8LI0OauMRRnXk+fP5pD3PBoSiufYk9cZCTLC3Mjxim2OxCiGZ5+FgGW68l35nDgz39rawO7eAzQ7TXkHifwR7ZD1qZYjxfswPjCZ4c/41kv/dMK/TDh6TL/2hBeto9HoiGsZ/wJLDd7s0cFcvDxdFkaxavVH8oVkNqTTd3YoSZsHhn9uGySR8GIdCTJBvysJkQVBuTSNuYU1BINECgfCfPJz6IhjkYBmypKY/oBEpAZa7ToGhB58G+ViVh4aK3oWdrfv8otXMTWzIHDykDOQlPAuu10cjAEsVOaX4GXzGMSKyEMombMMj3AcIbBRing4kIPBQ8OETmtV3jxC7p7NipAmLnypDIwTFzPFOQS1Dv7Nv/jXMMIUTz3yBK69cxVbWzuI4gRDdkwmzUW479yW72raLh5/6kns7FWlg/7QRz4O06T0xsYgSDE7vyQohanp6LSaCHptdNpVzE0XMYz7wHiI3c17eOf119EnLK9rgiSMdU3MR0YgFEYilybdx2OPPokoHuHia29idmZRGJ3ZTAFRf4harSFJgN9XXtQkxgiJjDcohaNUIhj0ZAZ+9Z1Lkrw/+5nP4r//7/5HVOucbUG2xZF/wWvQLcKJlkBxQuxwLEziGAXHgRElKDkubrx9CS9/+5sYN7cRDZqwiyVJ6FMrS3iXHeME2K3VcXdjE2cvPCQSqdt37+DtS5ewuf0A5akpfPjDv4SP/uIn5Nz1w74cfDo3DTpN6MMYBuHJKIWZpvAnFnwOaoeEL8cCa83NTyEIG7h++wY64Qh9wrpOBpW5RSwdXcP5R85iYXEae/ubuLd5HXfXr+PkmTWsHVuWme2dO3cxV17E5Xeu4stf/ioK+ZK8Q3zJB/0Y2XwOZ86cEz02O+XvfO+7uH71Gjq9LqIghDFKUWDnPZlI4vQcxS1gcidk53g+ytMz8HJ5nHn4YZw4dxZxCuw0GtBMHZlyGf7UNNoslHs9KeQYZFmcjWVL0wRBfyDvwSSK0O90UdvZQatWh04UhsmMvIRcXnYJLC+v4MiRY8hm8jIi46iJHAC+H+RJYDLCiVPHxWeb72mpkMew30U87GMQdLBf38ZOdRNxMoDts5VKESUBgoSBMlDIFOFCQpBRJA1CFHfkOg3dld+2nlUdEzsQXYfvOpLoeN4ZEF2bc15fEoVhU3XRlkDMs0dZFAsdUeR4viTBYqkCL5uTInY80mWMxuAfxiOMSNIbTRQ50lDSH6JTw4TX1pHvNRnTR3uANOYYkQgiodScQOF8zprOGMXRViLdORMQ1SOOo4oT0/AkEei6LURC3jcmsiDsI2bRoPcx0RXxVUhzLBV0UkNJdOR8+6CIcXzkcxWYehZhkCIOCK1rWJ5fhW068t853uFF8hotl4kwhWmTxMw4QLJoqNzFRhNEQyJ4A1nGFSXkklDF5MM1HIn/5tiRa+eiKXAhl85RploAwphMZIGFGSki/E8mcMYPSrm4tZPdKTtWbvGUMYadkXtsQCVTPgO53jRRCRMjiTPMHXyejM1s9ZncLFs/aLjIB1F5RooA05Z7zGfKIo3fi4mOSZU/nyMQeXZCxmUxYEkMVzvETTlnk5H6HIUoxO8ZuPB/S6Gps/PVQPoCC7N0TI6MK2eA54tjYz7TScKCRxPisiR1W7HUmVdlZMB/R5BoEjFjMCm5no6MqxxZTcORoowoDn+uFDbDCLX6DlrtGvpRH57vyDhTdf/s7g2MoVBBlcNTaH/yZ787YYfL6JvJ5KVS4Oxqf6+BBw9UQicbmhfpZHmzHJkBsYvmBx9i95LUNc6DVEInXM/qhHAADzgPGR+ceI4niXTgpeIUpmeX5Wez4yLkxwtjNU9YR1bIaZxt1BAFZEmzehvI4XEI84zH0ukXCiXs15rY2tpHvlQRByRWSRrGCPodtJsN0KyBSEN5Zh65UgljQ83VWI1bOmEzWxK6sKcnQwmwnCdpE1bHfDEpmbOQcXMi3yIDHhMHjlFE1i7gxluX8Cd/9G/hpRo+8PQL2N/ew40btxCz8qMpCIsdpm6SvoYxLNfBQw8/LPrkTrePD3/049ANVypvjgny+bIQmYr5gsDVtd0taBgiiXpYv/suBp0WNiir2t3G0sICcsWCwImE2aNRgpSH1jDRD0Msrh7FM08/jytXb+Dyles4eeIsPv/5/1xm06MI2NurYhD25YWMExoXBJLQZUHPMBToJwoG6HRbuPzW22JL+Ju//hv4rd/6u9h40BQ4jN0enzsLPaIsmlTIip1POI0JPWfZMIcJfMPApVdew2svfQdJfQtJ3IVbrCA7PYXKyiLu7OySyot2P5CFC2cvnMfq6hH82Ze+iJu3byGMI5w8fRqf+cyvwIQrZKB+OEC3T2Z7H6M4QBr2MQljDNsduCMNK9ML4trGFcA5P4+jR4+L3XG9tYfNrU3c3tzGu+v3MTYcHD9zFmfPn8PRk2vIZy289sZPcO3mO5iZL+L5F59RSy7SBOvrG8i5Ofz0J6+KReX8/IIELp4NBu9HH38cJ44re0s6k71766acV8d38GBzE3tb27DiiJMiVZzaJjzThc2294BlzkKSI6iTp89iinP8IEQyBhZXl7F45AhKc/PoD6lRZeeVYMh5ejJEzD3KBxI/WgJ3Oy009qpoVGsY9PsSwNl9cA7LZ0ayG2VyZL8TGWLBzd0CZDkTYCXTnsoJGl5wZeXM3KzwIlyTnVWMXr+FQdRBL2yi1tzGXn0LcTqAZnK0xa54gHg8lIROtI4dMv/ZaBxI4GMyl1n3hPNQqlRUZ0RkioFtMoolWHMrIWMJ31128OGQCB5JkCSvcTxEWH8M4ecLnEnEyIPr5aTjZEBj4A+iFEkUiyHThIobTSVi16E7X4J2p45Op4nRiKgiiVvs1DUp2qgIYsJW8SM+IM0edPEuVTsk3qkkxt0XDNZ8jmw8iLgRRSBhM+Jo0oylMBEkhF2nEPj4v8nKNwQh4/c3NRPFwjSymTLGqYVBP8UwSoVsyfjJeTdRUZLxODozbEWeMh3GUWCkkQAXIiFTXng1YxVnQQJxDI2kP6IIFnkRGXhGVp4JCXeWSQhZIZOHyEE8iqTxCqKhxFXGCpq1OFzpaSjyFr9TFKjnqwnqQpibKgOinYZiw/OaxA2xj26XbPa+xHn+Hdsm2Y4uaCqhy26RkUrOLJz4OY6dVeTGIJLnkc8VRKlA/kEYKQ90IhCSM4gQTkzJb1wyRT6EY6m8RASDy8hYRLFoICNRRgA6/elHCMn4j4ZIx1ToeMjlOArxhBRMBDMRRn0KyyC50EXe8xVKoyvJsCAwTNQHklsW5OzQS3lKwTneIOzPopYF1USKcjZWYdTFIGghTodCBOc7IFwu0sF0E+lYXd97Cf0L//Lzk263LzdndmYBvpuT7pNQbLPdlApDM8gAJWnMFekO/y+TywoUPYr5MGJ5OWTuYbL6SoRtyKTe73XlYQhDmcQ7geQDgQ/yxTJKxRkJ/jIv4ZyGrOuUlSVn2rYEaM4PmFhITpiwa2TFxaRFAgx0TE/PIRkBzVYXXoZ7yZcwxQ1yroNOs4a9vR0hcrEzskk6KJWQLVakCxoGA5m5qwpZSdnYMfCaeY2UX/De8IbzQOT9ooJrUsJjPjxrGlpq4K2fXMQf/6s/EpLTY+cuyItB8wom124UIJkAERMk03KayGE4de4svHwed+7ew7PPfwC5bInTHtiOLwWEY5H4kYPvuUj6lO71cPvGFVx5+w20mlWEvQ7K+ZysaGRXvFtjYg4Qk2WqkeXuC9Hp3PlH8NwLL+KlH/wEN969jZOnz+BXP/drUrzxhd3brUrHQIicnVSfXRdf2FGCKCBpjnLFoWLSX76M+blZ/PZv/hY++AsfwdZuG+OJjpmpGSEJZfI5mRkxcGsM1CQ/sS5LUjiUHA0TWEmKl7/zfbz50x8iqm0Bkxi5SgWV5SUUFxexWd0XVCFOUzTaHZkTHzt2Av/+P/wH6dItz5WlGE88+TTajQCDQYhB2EM6IctcNDNIySSNAjic4401zOSKWJlbxPLiChZmFwQe51kmLFdvt3Dp+k1cvX4DueIUHn3icSwuL4CqrL3afbz19s+Qjvo489BJYfZHk1hmh+wyqjtNfONr38ArP/sZVpbXZHTFF+3kyVP48Ec/JsGezmDUZc/Oz0kRxzkpjZA2762jen9TziDtHG0YyFicrVpwKO3TDZEQkgHPpE7VwV61JujO6VOnsHz0GMrzc9T7SFL2clnotoEgGaIXKQIi4dBer4O93V0pasmZEHmdKakDTtaXGWkcRjJSKuZLmJqqYHVpTc4Vr5/BiD0j9wNQd768uixaekqMmPh3du7j/vYGLHuC8kwBre4+1u/fxCAmr6GBeBwjGPalI9QPpDocyTAJcG4snfHEkmLWkITuQKc0ccK0PJYzyYTORF7I56WT5C92cYSUB4MOOv2eBDWBZnWVtKnesBzVqTOxEyLle8w/I0/osEMfs/0CC3cHPgmbaYJmqyok3H6vJQUDZVvsvgh3SgdMxE43xQSLzRITsOOSEEWEhYtK2MHrkhQp3yTRkNJJdqFUBfBd4ihiBHIIiAZyrm5KQhcI1jZlJBSF1B4PpOjI+AUU8jPymcNIQxKPYbGw4ZEnQKBRXpURgq9msqscAHoqEPlIU06DFKixU2VS5zycZiV8b2T4DiDrZFDIV5BzC7wj0qHbFolYLDv/KqFTBsuE3g8DQRwZK5jQSZJjQhQJH+f+MYlshIQ5DtCQ9QuSDDnCZILrt6mQ6ArniYoexnaRD2azQnpmziC7+7BrPRy7qNGGQnVI6pMi2jRlFEPiHYsgjmKorgmjgZwxyT+pJmMXJs9ioSQOncxZzGlJEgoqSRzivQ5d4/x7KKRvFgJj2DI++KuEriEehgi7dG6L5LyyMCxkFI9CUE++PyKzpepFkR0Zr33HQYl7OIQ7QASEi48OvDIORi9EUMTLfUiSuuJGMM9aJjt6fk9uPuRZHsnoR/uHX/j0hNUNYTbKWVixEArhDWLFp7pnyqxsIWxx7sXZCwPI9PQsXINGHoEkaf6ww0580KOuryOseXbShNBYsfGlI/TDhMlKd3Z2TiAbsljZoRMy5C8/6wlLkBVto1nDZER5mS9SDj5UoZCONfTaPWTITtcpwJ/AdFyUimUszs9hdqaMfruBem0P+9VdtDsdgdqtjI/KLDfMVTBJKTtRUNRhYmclKC8Wb5xF3SQXyasZWD5TfG+W4toluGYFUSfGtTcu4Y/++R+iaHtYmJrF2RMnBXLfq1bRDvvEVKRD5/djJ83PXV5bxeqJY3jn0hWcOnMe8/PLcL0sTMOnvFcCETu3cjEvLPrbNy7jpz98CXdvvYtg0MHczLRo30kCanf72KvXRKmQUALGZJDNIRmPcer0eTzz3Pvx3e/9ELdu3cHC/DI++9lfwfLSEZFo1WtNeX4TnTKcAdo9+gRzbBLIYe20akKOowZ7c/MOFmfn8Xf/zn+JCw89gge7DYwnBqZKFXmuvnQHLEqIeJhycNmhsz6XTpTz3DjGd7/yF7j+5kUE9S1ZapMtl2V+7pRKeFCvwfayHK4JPE5Rz2OPPiG+8hdff13uJU05SuUp2FYOLEi7QU9tJRMyVYwxE1SSwBqNBdIu2B6eePRJPPfUszJTvn9/S57FwtoSonQk46VeP0CxTAlMVhJIGHZw6/pl1BpbOHHqCDIlHzNLc/BLBSnONM3Cu1du4Bt/8U3cWb+HSnlaurAjR47i7PmHZLUtDVB+8srLEkxeeOEFIQ2yYuc8utWsY3vzHmrVPTT2q4iotWWHMorgwUDeycA3bMxOU6ZYESY7n1XG9cUjvFCuyL1wqBCZrggLPVMsQbMVrE0yHUN4s92SZF5rNiSoHxoKMZDEIzLoAyFeUuHBDnimQhLcERw9elRGPu2ukvJQsUJp0/rmuhg3Pf3MMzh55rT8+b3Nu7IHIlNwkU4C7De2MBh2UK1tIx6HktBZdPFpUn9OSSyVKtBURz2Kyfjm++YKjMokJXNEIk4yYhrJPeT1yfVrCiIXG9xBV2KNyHYoo9LVymc2Bwbleh6TXF4SOgMnu1NCxYTaTcY3ku90NfZQG8MU4tDrdUWhwXigOkYblq4gY3Ze/GdE61RCZzKnNE7ZdfK9IbGJ54HvunSDriJKMWnR0ncQDQQZ43WzEOHncbwhD0KCN41/TBkBKGOvLLJuSchqTOA0BpKEGZPEyy6PiTAvKIoubp8cvZGtxWEH59BEZYiG8N4ZEne73SZSqQgOE3oWxcIU8l5RGhYWWoZOAjO/lxpJEspmETCaEBkL5DsIikCpLO+JjHs4xtCgjTWF2HbZJauCkfwGIlhimtTYl86czR/vAZsoJmQmdJLPpDOHmoGzAOR9OfxsFiZsSJikRS5m0JgrJ4VEFIfo9VoypuX5EZlktiD/XqdNHpcteYLNksz8dRaAylBNmgJdqQV4TuJohEEQyw4T6K4kdHIh5Nr0RL57PFBjZu4u5/ksyvUTSSLYRgKh4gGkY9Wps+mxqY3P5CSPMYbybLKYFY6ASYRpBN1iEcVigfbPfJ48J7YUiURSWNiNxlQ78VoTaP/DP/vlCYM4k9V0eVoSFw+i/BBlqfIeUY1QO2et3X5HDj+huYxbEBIFXz5eCF86fqEk5uyVxI5IzYz6tK1TiZ8Pkl+W9nbUn/PvxiLkV1I2ccjxPUlUfFH5wDnbYsfOGyZQmusI0S3sUaJAZiTREZLATPnslYVZrC4vIAy6aDVrUv2xEKmRMT6eoEhpXKkIx9AEklGQhYJGeM2crfPGE87XKDHRqT8tIOvmRF9KhmwhPwdPm0K73sfevfv4kz/6N4hbbQKHeOLhR+VFX9/YQLXThOZYEnzJNCXcSGJIrlzEqQtncffePeSLU2L3WSrPSMHAF853MzKDot53pljET37wfbz2yk8EdXAsDUdWV1CZKqHb76NOxmgUCUQ0ZGFEDoDtIJsviRzqfU8/J+sQCbszuNCd7umnnpcgSmMbwmasIknYIITEjp33vd0mGXEH7UYdnXZdGM0zhTL+m//67+HsuQu4eXcT6UgTyJ3PmcgNgyjPBzt+HlzH1JFzXTga4FCLGw3x7a98DZs3riEdNKBrCcxsBuWlRaSmje0GE3oObpYwqS2d8Ivv/yCqtQa+893vodlpy1ISwqjBYIR6q40eE7rwLkhSUSQwm0xSzoDHY0zninjx+Rdw5uQpsbV8/fU3BalZWFvD8dNnFPs2UdrObrOJ1v42GrUthP0WoriLU2ePYa9ZRaZcxLFzp0U332h28NrLr+O1i29IUcEgRNj9sSfeJ9Dn+uYGrl+/jv1aFecvXJCETgSDaFWukFdnu9dEo1bHzuYDbG1sYHdjA51mFfRDLBgejNEE5VwBlUIZPOS8RpLW5mYXJKAwWfM+u7SYLRWQpWKlkIOfy8LJZGG4NmqtppwPSqyETOOoWS5HF5t7OxKIgl5fiHIzpQoWpudx7OhRnDx2HFv3t/Duu9flfDz2xKNYO3YUD7a3Qac4Qi/PfvCDOHJsTRC1ja27aLb2MJyE6ParqDa30ehUEcRd9MOuQPAMOqari0sZzUNIOOO5SyJql2meRJg6I6M8QvKKlBkJo5eJih2VJFbrgJxmUuXCuKJmukzm/C3zXWrQdUO6QUpSHZtdIRMdOzBD+D1aqubmh7ZPCtYleYwzzCHCIFBjI4t74A3xMGADw8/hPxOekMNE4iCXd6VL5Tyd1y5xZEh4l/AwCVOO6OeJ8MqYIBjIuaG6iHFHfS9DcVdIAEQsLG4Gd0EM7QxsnXI4mr6QCzCCMdaVAc4gkvjJhJ4v5ZXM1qJmPEZKctxhkmWRza5+rO5Ri8oHIjkyy7aQdTh+KUmHbh3A7rrmqpmtoCZqvs+ZPPSxFFMc04lkUyO5i82Ppoo0Ptc4lrjArpg/t1ysyNiCQIo8NxpAsdAbk5+gJGHs0A8he1lKxLk8te4mNe+EwlXXL0hLNBZuBLkrQu6kUsnQZGxI5IbjWhZohKvzOSqzIBIzImnk0WR8RxVR+kQKIDZ1LMjYsfP6pUFKWKCN1DiUPA8rowh+NN9JiU7EogVn0iVfhbEv73Ps4kg8UtfON1olXflcjKCTwGh6ImGkvJKjJn6ujKCkE+f5JRmU54PyPRZSqqAhOmGZPiYjtkmcqYhBLLTf/8NfmTCw8GazehLt8FjNkqOh0v2x4mGg9rKeYPuDcKAIK14OBjzRGgoJ4sBPVubR1MCS2KCpro+EFXbrnKnwYhn8WKmz++e8j0iAkEk87o5WTkr8xb/LZCtkEc7ok1gccuZmZoWs1qy1Uas2MQgTIWKRbMDPWZiZwux0SbS2jfoeRkkkM8a9Wh2tQQDzwDwhT+2zOFwZ8kJIh9puCozLA8OqjgYfTOj8vq5FucJY5nFT5WXYkxKCToKkO8BL3/wmrrz6Oob9AMtLC1hbW5Hq9c7mPQxIbqHJB+UZJAUFlLwYmFlakEPDSvDI2nHMzC7KoaMmlM/E4Vwo6wPDBD/47newu7UJbZRgbWlR5B68f812W+byE4MzlYkk9DF0UHbv+jkcO3ESz7//g9KVvv7GWxKQjh09jl/4hY9gcf6oWAeyW2UAY7EhXAexM62jVt9HrbaHVqMmc9jtrQ2BJH/7N34dp8+dxbu37iBOJijm8vKdWKSxkFDMUM6gdJF28ICb4wk8zn7iIb7zta+jvrUJV6dueALd91BZXESPu5qrezDdDHJ5voCsvG184IUXxWr01Yuv4cbtW3j88SdRrkyj3ggEBWl2O0KkNHlPmNBHhPgnGIcx7NEYs6Uyjq8dkW7hlZ++jM0H9zE9P49j5x/BCx94UQx7xpzFN5vYvHkNrb1txL0GVhYquHX7GmBN0ItD5OenBUnQ/QyqtRauvXMdDx5syTxwdmFeCo2p6Vm8cvFVudeNVhPhMBZv6ZOnT+HUmTM4cmRNpEgsjHnfWaTu7ezi8ltv4vblq+i3mjKecPn8AXHUY6dObnXG9rG8tCSb7xh4SHQj1EYWLhERg7Io35FiyPZ9mK4jhVAnCJDJY8lXmgAAFQtJREFUZlGZmZX3gzN32gI3+10ZPfCz814G5XwBOSeDufI0VpaX0W60ceny20JYXVpZRLFcQqFUlDn9jfV7yM/M4KHHHsG5C2cBc4ROt4ZEY0HYwV7jAd6+8hrqrV10+k0ZbzBAMfAUCnlMz9ARyxGeDd8pbo6yDFrmkrnMhB4oD4OQbOiJIHpMBodwN6WdIglKuKTi0K3NEIkZz58kYFb6DJlEjQ5g8kPGM+f05LKR2MugKR3Q+EATftBRMVHw57E7JoRO10oakChE0hIEg8hhuZyXhG5aE/kMBl/6AzAGKgkWZ+KE9emwN5GukQm9Qye4gWJBi2zMJtueen1CrEP2JxJ/+Wcyt9fIEicpl0VQilFEzhLHZIHiQbFJoqY558Jklz6OkJIJStKa7CxXs2zhMo9G6JLsyhlzwp/vw7dcQQh9KwvHykvS4P9mDGQS5bPgveKog4YpYUJYX3WzfGYkLXKcyATPezTo0smQf84CyBWpKbtL4b3QPTLqSgFkcfafy0gy5Gcxn/BesIljnKPrKBM6ix1FGCPRjDA5x5+KsHbIg2BRRL4ArVLbnZoUISwWmC9YyPT7kTDcyUqn6RSllxrHEpJsWfykknhlRKFxFMQOmn4pPkyL5D66BJIZT0IhDZUSiR1SxNHieTyGZ/GaLUGh1PiEhQ5vs2p+SUSkykKfuOLK6bk5pQQ4iJ2KTkwzH8rAyZQngZRdOmV8ppxJ4WaYWWignzt5ABNo//h/+7UJxeu86eVCUb40O1/esG6HrlF8cKbAepQDUE7AC2dSIttPT0lUKUk1IpACYS5WSgdOVYfdL4sGyppYsfFwspPn51EPyhvDqoSsYEL5hMuYWCkN4+eJrpKOYSn1fqnM7tlBzE7Nit97db+BQRjLzRDZm2ejQvMLui7lXOztbWLMosEAqo0m6u2OIqsNY+QF3lFoAa+b80beDyZ0SaxO5mC2oaAWVsicB9mWj5mpFWhpEXpiwZ1ouHP1Kr7x518U1rk+GuPRxy4IeeiNS29iq7onHRK7I/4WpIK2mYaGueVF9AYhFhdXMc+96DCR9XPCN6CUJOt42Lm/iVd+8gO4hNItHQ+fP4c96vP3ttELAxUMMp6QN5jYqT8fjkYS0M4/9DA++rFPqmT2yqtCNCMM+eIHfhFPPPYcJmNLgqIUTweQLO97tbqvZuqDLjhCITloc/027m3cwac+8XEcO3kC9+5vSXDn+ld2eoc+59Rkc8bGc0LIPeuSYT6EQ1JOHOPbX/s6evV9aDF1yybsXA6za6tohyHu7mxD0y1kcgUJmqykn3zsKXzqU7+MB/e3cPGN1wXOnl9cheeXcP/BNnbrVTUT1yeqUqZNKqdhQUxeLSq5nMBiVy5dxsb9DQk6xelZfOxvfg5rR4+L93oll0XjwRa+9/WvIGzuY3WuglNHF/G1r34R6w/uobI4h+LyIuiyUF5aFkkiiUn0kGbQPnf+PD7ykV/C5tYD/PG/+3e4e29dxg/shFnQEmZ+7InHZcuVBC3TEMMfWqRSRvfyj3+E62+/jdFwiDwVAVRhDPrSrbsgYc5GKZvH6uKSON8JgVMISQpLIxeFEDuLQ0olqaigIc323h76YYTyzCyWllaEO0KkSAo/V0e2mMN0qSykQZOQJOWW/UDmgB/+xY9gZ2cL1969jnqrKQiDn8uIJGz+6FHc2dmGW8zh3LnTOHbqCKjqTCck6AXoDur4xre/ggf799Dp1mF6BNDGiJJQ9PTTU0XkaV+q6wJn0plRmyiyE5MTYeuUqyIHPWiTsbz3NMVhgcd4NSJcDqWs4dnjfJLnRTHRlVyqf9D9UqnLQoaB8LBZMDQbOklFMUmFilzH5EKo06Api7Ql5NJkkMuWZRTAhE6Tq2ajJbFxpjIjhliVqTw8nzpwon205yRZTsHo1Iyz2xKnL4s6epKsOBsP0e7QjY0EW02uWxI6d2mM4vf+PTq8qXEApXBMeOp+pdEYtf2aoAbDIYlojKF5OU/kO3HsHR4kHHGx4+ZMEtLAOE6t/Rg9KljInxlxsVEWnslkZcE1fHgOEyBJYFlBbhkfWOSz8yXJjiZehkOTLTX+YNdNVRARqEOtedgPFcH4gMtANQwLIyVh7iHs10WTrZK3K2lMoRWmyhEsZmgc5vHvKVic3aqMD3QL/T6LubEgNCzcDu8hUUaONThSIIdAxjX5vKCtA5rVxGosYIrU0JBmgKMJfi7JhIxdjIFktfPvMJGT4Oh4eRlB8P7zOofiPTDGeBgL94iLlMjS5+CBRRzPBos4MtSZ0CmJY/4kEkonPlNzkfFYqFKOVhQC5yE/hGoCJnQSEUn4ZYHCn8n5uVJRuPAcXo/y/OBv7Qt//NsCuTPYc7HFVGVGBO/8i/wXBUq31fwkHAZi3sEZNheJuG4W1jgjc1gmQwZzqcAcQlFKJsFDJhAYSQr9vnzeIeudNzIesQOP5GUUWIkdum6o6o5mMQcPiXOiVqMpOvCja0ewsrgsh5OVaqPeEfYvOxR26Ky0WSEV8uy+6dncQRCwiw1lXkqZT7PbRW/QQ873UC7ksbA4JweK5AzO7Tl2IFzGKogvi8xPJiY0ktXsDIqFCkq5OdR2hhgNdBTom95u41tf+hKCdhujOMT5h8/g/MMP4frN63j76jsCl7CIEJkV9fgM9uMx8pWSMmFwWelPCbGDCVJcpUyaDjjymVffeQfV3S2cPHIUzz/zNLg56M7GHSQTHk7uuiUhy5b5uegnbVsS+olTp/HxT35aFtxcvPg6XnrpJeFJUJf+2KPP4sJDj8v35bq/Hsck4VDkZwygrG412jBoI/EC4M+/c/cm1paXsLC8hDv37wvaok8UzMYzJJCukGmV7IPBmFp0lyc6imU16fe/9W1Ut+7DSAMhFBnZDKaXF7DdaKBP7SgMkfwVChWRKH38o5/Ec8+9IKOOL33lq9iv1vHUM8/hfc98AI6XFWJbtVmT88YCsdduSeEQ9wZiQkFHpauX3sFbb74uUOjZs2fw+d/4TSyfuYBON8DawgLKno/bly/h7Zd/jKRTw+mVBZw6toj/4z/+77h57zbGjonFk6dkzm/mSxhphmiA2W0wYDz51JM4c+Ys2r0O/uOf/qno5TkeYEKPk0RImQwqh27bRFZOnjwpqy9J8uS17T64D5eylDSFTUc1QsdBIB2AZ1go0S1wahrzM7Oo0E1O3PxSNTKhAQgJYWMcyJKG8p+9QQDPz6IXRgLJEr8h+jGzPI+Tj53HmfNncISERD+Lu1ffxTe++GXs3NtEMZPDhXMP4fFHH0ahVMJffu87+Nnrr2F+ZQnHjp+EUywgMz8Hjw6P83MoVvLwcy4KFQ+2pyMcdvDW5Yv40Ss/wF51E8WprLgyJpMIDoOca4pahex+SkAp9VMMZOq4iU3wvSNUqxA09VuZLnEGKsE5iBQqdYAusRAQC2OZYWblWdNghAS5wzn4e4t1RoywnLcPRd6UpAHGE7KlFXxrsIMfU9PM6yZkzy7dQBjQh5wk1UBY5mruS9nrSOadZCZzDstOkUGd1p0MzmSt2w7fc9U5c67c6wNxyOTEGb2KlZy1kwvCa2JCYkDnu8T5sGMTITyAmlMNrWpDTIrI2ldj0CIKRTZLNjQ9QZTSmawj/CcmWsNUnCAijOTpcH4uWuk+vUMSUFjGTtTRPWjsHp0cioUZkZ4xZq2v38W7N66gO+iI6xp3cOg05nJdQU9KBTZ3GSnIWPDEQSwEMokRlNHSO57FGGFnor3dqsy5+b0Pt0sKW5zkUIvFmSswO2Hrw4QuDno28w+bK7LlGfPV5xJdJmwuSTPoon8gc+b7yfPAJEj+AS17yROikRALMI6M/Ix9sKqUcryDTnqYSp7LZEqqqHNYFNCYTCV0jhv4nBMagHVaQgbnrgu+t7k843lRkjlzHREAItwkwJLEST8PbUxnvhyWFteE28RzfzgOY+GkziVHQHT1iwRZE9K4yFvZ3bsymuX9F07JP/gXf2silQi1uh6dd4oyU5KHewB/mGKnqsn8XJJySu02dbN5aKmLbiuQP2ew4gKQQx0gD4rSZJK1qqD3wyTPf8bKszNoiHOOukhKWpRjE+0e5e/bCoaJ+pF44ea9rECvC7NzUml2uwM0Wj1JUDRUIATHCo5ymnzOgaWP0evU0O83hZBDSJLWhd0gRG/QF2iWszlCopylEEVgIaEO3UQSCJcsHLI9HZcVl4JHfLuE3c0I/UYIczRCv1HD9//iGyKbIix+4aEzePSJR3H91nVcunZVCA2qi1AFCxN6j2YItilKAdHZ+lnMzS1gdWlZEjorcDq0FbwMgm5HdMRkP587fQq3bt3Ag91tkSoRWCS7mtArGe6HCZ0mCPOLC/jQhz4i7PbLl68KuYzrM3lvT558CM88+wF56ShBoU8h5/tUNfAFI/Iihgt0UarvY3/vvuxaP35kDUtrS7h7/4HomE2RA43gu74kdCGxaOyiCMWN4PMFZGTmsod+H9/75l+ivrMFI+ULodFiCZXFeWzRT3wYYaxbCKIYxVxZUJLHH30Ca6vHZab+6sXXhTfx0CNP4OOf/Jvwcjm0+wPUO433tkNFffVsNZKGBl3Utnfw1psXsXH3Dtysi8985pfxy//Z51BjEhkBx1dWQBeAKxcv4trFV+DEAR45dRRLsyV8/ev/p8zPzVwW02trGHkZJCR4ckxk+FKksjN44qknZDsXSWZcbUmZGn3bRfs7oVRKIRi8J3y/qvU6xskIx08cE3nixuYdMfnJ+vRsCEH7KfYHrP4nMY1QRrA0Xcya5qamMVUo4vjyqnQDRLV4prpdLqZhsiGpdSTnaXllFecffgTtTk+If5RMnjl7DqtnjqN8ZAGV2YrwDMx0gvbOPl770U9x481LaOzuI5/JCqJAVjv9DV5+/SJu3LkNy/OxevoUykfXUJybxtLqMgqlvHJ7LLjI5W0kWox6awc/fuV7WN+8Id37xFBELYFSLcq0EngMRrDFplN1Tire8NwQwiTrW9QSB4QuzhqZ0GnjTGtjlpyKNMUqUsmlmFQYY9i58V7LwighuVoyo5XPTzUYY0sKomHSQzpmh64KCPWzCHF7sIw8XK8Iz2U3pNDLw1gmELVoz6ns4Hlnd85GhgQ5FYvaHUrP6EhJTTjfcb5miRQwQWhKQmehcuguxutjQmeiIdteSIE6FOrgKKY2Ewo11CPyl8T2l6MrNcqkrSn3VBD9ZHHB7o6EUf6ZRca97cl34f1gAUgjsHhAOHcEU8hZJpCwCaNzWQkz00solcoSozc27uHylbdQa1bh5yzMLU0LKsaOkQmdC4Z475lkef6IceQ5xiGbnDwV+oyMaPjCnEOP+j00m1V5Hiw2xZFuSHMzwspUFhFRUUu0NGrFBRY/lBUzV7B4UMoFmauTXE0lVUjOVk+KGhZIh3lIjFvGjOmEyEP0ug3EUV8Wy1BGxt3jAnVPlLab3C6OWzLZEnKZKTheEeQUMB+okTLNlfgchuj22ui22yLvpZsoHd24nEzN0lWjyQKAqDVloP0OyZ4kxhWwunIcy0urwr7nzyXfi8UcVV7kdCTkKbAYoBU3eUGHfhXiYEiC3EFC/53/6ROTwyE8tdv8QxLC1Io2RW6Sxel/bULPYhwzoROeTuXAyWycUMkBo50Pg7MvQvDSdQc9gRRU5z6RhE4dpDjpCCFO0fbV8oChWOHxNPdaPTHynypWcPbMeYHbudRgb59mElzaMhGGNVmcXJRg0YIxayNj6Wg2d9Ft10TKUZgqw8/lESap3FRCybTCZDHCw8SEzgctyXFCe1ddZBF8gNksq98ZIccR+kLiodvQUX3QQNLvob2/j+9//euAzEdC0eu+75n34d3b7+Ly9WtitMJugS8uixWBYzHBII4wCBWTlcsaqLk+e/as+EhfevuydGqc/64szKOxX8P99XtYmpsVGVGj05atXYTXx0zmvGZx7aNvtY3eIBb+w7PPPi9Sr82N+/jxj3+MjQcbYn84P3MEH/rQxwW+ZnVIxQAZl3zpmaRYXbbbdTQOknl1X5m3nD51DGtHjmBze0c+nzNYmR05JLWohM4C5jChEzHhelm6ohFGfulb30Fj94EkdM4JwQ12C7PY3N9Hj4oDnc5ksRx4+vUvL9CZzBcLxp3dfTkTR46fwd/7nf8W2WIJgygWLoGQ8YgIRaEkuqQXCImQJjyX33lTSFbsYH7v934XD7/vKbxx7RYcP4PTR45jHAzwxks/xI03XsO0a+Kph8+jmLHwwx98F0ESwS0XkF+YRxc6Qro+keGsOarwdBw8/uRjuHDhnMzFv/rVr+Dmndv43kvfVfpUWXKkqW5cU06De3tkt9dx7sxp8U5oNPZlfOFnHBnbBCSS0bWHPgbDBMMglE6KSX6qVMZ8ZQpTmTxK2YyQWrkpkVBwv9uVoMUKfnn1CJ56+hn80ic+ic37W3j7ncty7p5+5lnMH19FLenBy/lIBiEKliv3ArUWHly/gVtXruGNV1+T9/a5557Hk08/hZsbG/jzr34Z6w82sXzqJE499QTm1lZw7ORxZPg5aQgn66AylROIXbdTvHzxh7hy/U3RqaccWBipdKtMWpQYEtUxdVuIXsrfQZ0lvsfsolSHplQysuXNIHzJDtSSsQLfVXa46tfhNjgVtw7d0WJq2Q8MfDiLlYQ+0mCPyahPkaRUF3Tl+nhdhDVprGIYOUnonktGdEHkpHyHOaPlZ49JIGbCMWiAQk4qteA0tiFMbMvYgAmL3aKmp7Bdsvyp1VZmKP0O5790SjtgdMviGhqojGUEQLMeupephEfUIS/PlsQ4zrPoqkfnQ+EZsbv31MyWZDga13RpyNWpi5cAJW3ClM/mkc1X5P7wnvAe82wxBtuU9aUaYm5w64+kK11aPIrFxSXxEN/Z3cLVq++g2tyH6xvw844kP8ZtwsZT5SmZB3OuzQ2Z+UxeYitHuYz5wlc40GLTja/f3ZGihddBa2shugnBmiMGpT//f0vojlMCqN0eK7MavlccuR3uDZfNeaZaBiTKBG6OJMOeuv04xPYWlyRRsquc2+gOKIY29LsX1IdyRaokVIfueiUp9NQMnc+cjm0WRvFQxrWUOXbJ55mMZWsfLZBZvLLQZWdOlFjInr2uKLTI4SjlKzh25DRWVtZgWJ7icXW4ZbSOQUQpH/kY1N8ThVDyN9qYS8HDbaE+PfhVQv+/AE3Ziyldy8uj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922000" y="891774"/>
            <a:ext cx="6866100" cy="9941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FFB600"/>
                </a:solidFill>
              </a:rPr>
              <a:t>NoSQL </a:t>
            </a:r>
            <a:r>
              <a:rPr lang="en-US" dirty="0" smtClean="0"/>
              <a:t>Databases</a:t>
            </a:r>
            <a:endParaRPr dirty="0"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922000" y="2440754"/>
            <a:ext cx="6866100" cy="14531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GB" dirty="0"/>
              <a:t>A NoSQL database (Not Only SQL) is a database that provides a mechanism to store and retrieve data other than the tabular relations used in relational databases. These databases are schema-free, support easy replication, have simple API, eventually consistent, and can handle huge amounts of data.</a:t>
            </a:r>
            <a:endParaRPr lang="en-US"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922000" y="891774"/>
            <a:ext cx="6866100" cy="9941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FFB600"/>
                </a:solidFill>
              </a:rPr>
              <a:t>NoSQL </a:t>
            </a:r>
            <a:r>
              <a:rPr lang="en-US" dirty="0"/>
              <a:t>Databases</a:t>
            </a:r>
            <a:endParaRPr dirty="0"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757614" y="2044558"/>
            <a:ext cx="6866100" cy="2545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dirty="0"/>
              <a:t>In general, they share the following features</a:t>
            </a:r>
            <a:r>
              <a:rPr lang="en-US" dirty="0" smtClean="0"/>
              <a:t>: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Schema-free </a:t>
            </a:r>
            <a:r>
              <a:rPr lang="en-US" dirty="0"/>
              <a:t>databases</a:t>
            </a:r>
          </a:p>
          <a:p>
            <a:r>
              <a:rPr lang="en-US" dirty="0" smtClean="0"/>
              <a:t>Easy </a:t>
            </a:r>
            <a:r>
              <a:rPr lang="en-US" dirty="0"/>
              <a:t>replication support</a:t>
            </a:r>
          </a:p>
          <a:p>
            <a:r>
              <a:rPr lang="en-US" dirty="0" smtClean="0"/>
              <a:t>Simple </a:t>
            </a:r>
            <a:r>
              <a:rPr lang="en-US" dirty="0"/>
              <a:t>API</a:t>
            </a:r>
          </a:p>
          <a:p>
            <a:r>
              <a:rPr lang="en-US" dirty="0" smtClean="0"/>
              <a:t>Distributed</a:t>
            </a:r>
            <a:endParaRPr lang="en-US"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" name="Google Shape;102;p17"/>
          <p:cNvSpPr txBox="1">
            <a:spLocks/>
          </p:cNvSpPr>
          <p:nvPr/>
        </p:nvSpPr>
        <p:spPr>
          <a:xfrm>
            <a:off x="4764247" y="2741072"/>
            <a:ext cx="3146376" cy="184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r>
              <a:rPr lang="en-US" dirty="0"/>
              <a:t>Open </a:t>
            </a:r>
            <a:r>
              <a:rPr lang="en-US" dirty="0" smtClean="0"/>
              <a:t>Source</a:t>
            </a:r>
            <a:endParaRPr lang="en-US" dirty="0"/>
          </a:p>
          <a:p>
            <a:r>
              <a:rPr lang="en-US" dirty="0"/>
              <a:t>Huge amount of data</a:t>
            </a:r>
          </a:p>
          <a:p>
            <a:r>
              <a:rPr lang="en-US" dirty="0"/>
              <a:t>Horizontally scalable</a:t>
            </a:r>
          </a:p>
        </p:txBody>
      </p:sp>
    </p:spTree>
    <p:extLst>
      <p:ext uri="{BB962C8B-B14F-4D97-AF65-F5344CB8AC3E}">
        <p14:creationId xmlns:p14="http://schemas.microsoft.com/office/powerpoint/2010/main" val="292220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922000" y="891774"/>
            <a:ext cx="6866100" cy="9941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>
                <a:solidFill>
                  <a:srgbClr val="FFB600"/>
                </a:solidFill>
              </a:rPr>
              <a:t>Apache </a:t>
            </a:r>
            <a:r>
              <a:rPr lang="en-US" dirty="0" smtClean="0"/>
              <a:t>Cassandra</a:t>
            </a:r>
            <a:endParaRPr dirty="0"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922000" y="2154937"/>
            <a:ext cx="3865757" cy="23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dirty="0"/>
              <a:t>A distributed NoSQL </a:t>
            </a:r>
            <a:r>
              <a:rPr lang="en-US" dirty="0" smtClean="0"/>
              <a:t>database system </a:t>
            </a:r>
            <a:r>
              <a:rPr lang="en-US" dirty="0"/>
              <a:t>for managing </a:t>
            </a:r>
            <a:r>
              <a:rPr lang="en-US" dirty="0" smtClean="0"/>
              <a:t>large amounts </a:t>
            </a:r>
            <a:r>
              <a:rPr lang="en-US" dirty="0"/>
              <a:t>of structured data across many commodity </a:t>
            </a:r>
            <a:r>
              <a:rPr lang="en-US" dirty="0" smtClean="0"/>
              <a:t>servers, while </a:t>
            </a:r>
            <a:r>
              <a:rPr lang="en-US" dirty="0"/>
              <a:t>providing highly available service and no single point </a:t>
            </a:r>
            <a:r>
              <a:rPr lang="en-US" dirty="0" smtClean="0"/>
              <a:t>of failure</a:t>
            </a:r>
            <a:r>
              <a:rPr lang="en-US" dirty="0"/>
              <a:t>.</a:t>
            </a:r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Google Shape;105;p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237" y="2446502"/>
            <a:ext cx="2403863" cy="161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1709</Words>
  <Application>Microsoft Office PowerPoint</Application>
  <PresentationFormat>On-screen Show (16:9)</PresentationFormat>
  <Paragraphs>429</Paragraphs>
  <Slides>56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Raleway ExtraBold</vt:lpstr>
      <vt:lpstr>Arial</vt:lpstr>
      <vt:lpstr>Raleway</vt:lpstr>
      <vt:lpstr>Agency FB</vt:lpstr>
      <vt:lpstr>Source Code Pro</vt:lpstr>
      <vt:lpstr>Raleway Light</vt:lpstr>
      <vt:lpstr>Olivia template</vt:lpstr>
      <vt:lpstr>Apache Cassandra Database</vt:lpstr>
      <vt:lpstr>Software Engineering  Branch </vt:lpstr>
      <vt:lpstr>Hello!</vt:lpstr>
      <vt:lpstr>Our process is easy</vt:lpstr>
      <vt:lpstr>Introduction</vt:lpstr>
      <vt:lpstr>PowerPoint Presentation</vt:lpstr>
      <vt:lpstr>NoSQL Databases</vt:lpstr>
      <vt:lpstr>NoSQL Databases</vt:lpstr>
      <vt:lpstr>Apache Cassandra</vt:lpstr>
      <vt:lpstr>Caracteristics</vt:lpstr>
      <vt:lpstr>The Instalation</vt:lpstr>
      <vt:lpstr>Requirements:</vt:lpstr>
      <vt:lpstr>PowerPoint Presentation</vt:lpstr>
      <vt:lpstr>Additional Tool:</vt:lpstr>
      <vt:lpstr>PowerPoint Presentation</vt:lpstr>
      <vt:lpstr>Key Principles</vt:lpstr>
      <vt:lpstr>Key Features</vt:lpstr>
      <vt:lpstr>Distributed &amp; Decentralized </vt:lpstr>
      <vt:lpstr>Elastic Scalability </vt:lpstr>
      <vt:lpstr>High Availability &amp; Fault Tolerance </vt:lpstr>
      <vt:lpstr>Column oriented Key-Value Store</vt:lpstr>
      <vt:lpstr>Cassandra Query Language</vt:lpstr>
      <vt:lpstr>Cassandra Query Language</vt:lpstr>
      <vt:lpstr>Cassandra Query Language</vt:lpstr>
      <vt:lpstr>Cassandra Query Language</vt:lpstr>
      <vt:lpstr>Cassandra Query Language</vt:lpstr>
      <vt:lpstr>MySQL Comparision:</vt:lpstr>
      <vt:lpstr>And Much More…</vt:lpstr>
      <vt:lpstr>The Data Model</vt:lpstr>
      <vt:lpstr>Data Model</vt:lpstr>
      <vt:lpstr>Data Model</vt:lpstr>
      <vt:lpstr>Data Model</vt:lpstr>
      <vt:lpstr>Demo</vt:lpstr>
      <vt:lpstr>Examples Using CQL</vt:lpstr>
      <vt:lpstr>PowerPoint Presentation</vt:lpstr>
      <vt:lpstr>Interface DML </vt:lpstr>
      <vt:lpstr>Interface DCL </vt:lpstr>
      <vt:lpstr>Interface TCL </vt:lpstr>
      <vt:lpstr>Email Example </vt:lpstr>
      <vt:lpstr>Metadata &amp; Logging</vt:lpstr>
      <vt:lpstr>Metadata Using Describe</vt:lpstr>
      <vt:lpstr>Metadata Keyspace</vt:lpstr>
      <vt:lpstr>Metadata Tables</vt:lpstr>
      <vt:lpstr>Metadata Columns</vt:lpstr>
      <vt:lpstr>Logging with System.log</vt:lpstr>
      <vt:lpstr>Logging with System.log</vt:lpstr>
      <vt:lpstr>Logging with Tracing</vt:lpstr>
      <vt:lpstr>Logging with Tracing</vt:lpstr>
      <vt:lpstr>Debate</vt:lpstr>
      <vt:lpstr>Strengths (1)</vt:lpstr>
      <vt:lpstr>Strengths (2)</vt:lpstr>
      <vt:lpstr>Strengths (3)</vt:lpstr>
      <vt:lpstr>Strengths (4)</vt:lpstr>
      <vt:lpstr>Weaknesses (1)</vt:lpstr>
      <vt:lpstr>Weaknesses (2)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Charfaoui Younes</dc:creator>
  <cp:lastModifiedBy>Younes Charfaoui</cp:lastModifiedBy>
  <cp:revision>60</cp:revision>
  <dcterms:modified xsi:type="dcterms:W3CDTF">2019-01-09T06:49:40Z</dcterms:modified>
</cp:coreProperties>
</file>