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33CC"/>
    <a:srgbClr val="3333FF"/>
    <a:srgbClr val="0000FF"/>
    <a:srgbClr val="042C7C"/>
    <a:srgbClr val="12037D"/>
    <a:srgbClr val="260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20202" y="884208"/>
            <a:ext cx="8915399" cy="2262781"/>
          </a:xfrm>
        </p:spPr>
        <p:txBody>
          <a:bodyPr/>
          <a:lstStyle/>
          <a:p>
            <a:r>
              <a:rPr lang="fr-FR" dirty="0"/>
              <a:t> </a:t>
            </a:r>
            <a:r>
              <a:rPr lang="fr-FR" dirty="0" smtClean="0"/>
              <a:t>     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89213" y="923027"/>
            <a:ext cx="8915399" cy="4980636"/>
          </a:xfrm>
        </p:spPr>
        <p:txBody>
          <a:bodyPr>
            <a:normAutofit/>
          </a:bodyPr>
          <a:lstStyle/>
          <a:p>
            <a:r>
              <a:rPr lang="fr-FR" sz="2400" dirty="0" smtClean="0"/>
              <a:t>              Apprendre </a:t>
            </a:r>
            <a:r>
              <a:rPr lang="fr-FR" sz="2400" dirty="0"/>
              <a:t>la méthode </a:t>
            </a:r>
            <a:r>
              <a:rPr lang="fr-FR" sz="2400" dirty="0" smtClean="0"/>
              <a:t>override sur </a:t>
            </a:r>
            <a:r>
              <a:rPr lang="fr-FR" sz="2400" dirty="0" err="1"/>
              <a:t>csharp</a:t>
            </a:r>
            <a:endParaRPr lang="fr-FR" sz="24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9" y="1518249"/>
            <a:ext cx="5807015" cy="38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5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                               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fr-FR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</a:t>
            </a:r>
            <a:r>
              <a:rPr lang="fr-FR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FIN </a:t>
            </a:r>
            <a:endParaRPr lang="fr-FR" sz="4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667" y="1006474"/>
            <a:ext cx="3571875" cy="3409950"/>
          </a:xfrm>
        </p:spPr>
      </p:pic>
    </p:spTree>
    <p:extLst>
      <p:ext uri="{BB962C8B-B14F-4D97-AF65-F5344CB8AC3E}">
        <p14:creationId xmlns:p14="http://schemas.microsoft.com/office/powerpoint/2010/main" val="280272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OVERRIDE</a:t>
            </a:r>
            <a:r>
              <a:rPr lang="fr-FR" dirty="0" smtClean="0"/>
              <a:t>: </a:t>
            </a:r>
            <a:r>
              <a:rPr lang="fr-FR" sz="2800" dirty="0" smtClean="0"/>
              <a:t>LA SURCHARGE DES MéTHODES DE LA CLASSE DE BASE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54678" y="2320505"/>
            <a:ext cx="9408393" cy="3312543"/>
          </a:xfrm>
        </p:spPr>
        <p:txBody>
          <a:bodyPr/>
          <a:lstStyle/>
          <a:p>
            <a:r>
              <a:rPr lang="fr-FR" sz="2400" b="1" dirty="0" smtClean="0"/>
              <a:t>CLASSE FILLE  </a:t>
            </a:r>
            <a:r>
              <a:rPr lang="fr-FR" sz="2400" dirty="0" smtClean="0"/>
              <a:t>ou(</a:t>
            </a:r>
            <a:r>
              <a:rPr lang="fr-FR" sz="2400" u="sng" dirty="0" smtClean="0">
                <a:solidFill>
                  <a:srgbClr val="FF0000"/>
                </a:solidFill>
              </a:rPr>
              <a:t>classe dérivée</a:t>
            </a:r>
            <a:r>
              <a:rPr lang="fr-FR" sz="2400" dirty="0" smtClean="0"/>
              <a:t>) celle qui contient des données et des méthodes Définies dans la classe d’origine</a:t>
            </a:r>
          </a:p>
          <a:p>
            <a:r>
              <a:rPr lang="fr-FR" sz="2400" b="1" dirty="0" smtClean="0"/>
              <a:t>CLASSE FILLE  </a:t>
            </a:r>
            <a:r>
              <a:rPr lang="fr-FR" sz="2400" dirty="0" smtClean="0"/>
              <a:t>peut remplacer et masquer les méthodes et les données de la classe de base</a:t>
            </a:r>
          </a:p>
          <a:p>
            <a:r>
              <a:rPr lang="fr-FR" sz="2400" b="1" i="1" dirty="0" smtClean="0"/>
              <a:t>POLYMORPHISME :  </a:t>
            </a:r>
            <a:r>
              <a:rPr lang="fr-FR" sz="2400" dirty="0"/>
              <a:t>L</a:t>
            </a:r>
            <a:r>
              <a:rPr lang="fr-FR" sz="2400" dirty="0" smtClean="0"/>
              <a:t>’utilisation </a:t>
            </a:r>
            <a:r>
              <a:rPr lang="fr-FR" sz="2400" dirty="0"/>
              <a:t>de la même méthode ou du même nom de propriété pour indiquer différentes implémentations </a:t>
            </a:r>
            <a:endParaRPr lang="fr-FR" sz="2400" dirty="0" smtClean="0"/>
          </a:p>
          <a:p>
            <a:endParaRPr lang="fr-FR" i="1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7790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d’une classe mère et sa dérivée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25283" y="2133599"/>
            <a:ext cx="9238891" cy="4543246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>
                <a:solidFill>
                  <a:srgbClr val="0000CC"/>
                </a:solidFill>
              </a:rPr>
              <a:t>public class Animal</a:t>
            </a:r>
          </a:p>
          <a:p>
            <a:r>
              <a:rPr lang="en-US" sz="2400" b="1" dirty="0">
                <a:solidFill>
                  <a:srgbClr val="0000CC"/>
                </a:solidFill>
              </a:rPr>
              <a:t>{</a:t>
            </a:r>
          </a:p>
          <a:p>
            <a:r>
              <a:rPr lang="en-US" sz="2400" b="1" dirty="0">
                <a:solidFill>
                  <a:srgbClr val="0000CC"/>
                </a:solidFill>
              </a:rPr>
              <a:t>    public void </a:t>
            </a:r>
            <a:r>
              <a:rPr lang="en-US" sz="2400" b="1" dirty="0" smtClean="0">
                <a:solidFill>
                  <a:srgbClr val="0000CC"/>
                </a:solidFill>
              </a:rPr>
              <a:t>race()</a:t>
            </a:r>
            <a:endParaRPr lang="en-US" sz="2400" b="1" dirty="0">
              <a:solidFill>
                <a:srgbClr val="0000CC"/>
              </a:solidFill>
            </a:endParaRPr>
          </a:p>
          <a:p>
            <a:r>
              <a:rPr lang="en-US" sz="2400" b="1" dirty="0">
                <a:solidFill>
                  <a:srgbClr val="0000CC"/>
                </a:solidFill>
              </a:rPr>
              <a:t>    {</a:t>
            </a:r>
          </a:p>
          <a:p>
            <a:r>
              <a:rPr lang="en-US" sz="2400" b="1" dirty="0">
                <a:solidFill>
                  <a:srgbClr val="0000CC"/>
                </a:solidFill>
              </a:rPr>
              <a:t>        Console.WriteLine</a:t>
            </a:r>
            <a:r>
              <a:rPr lang="en-US" sz="2400" b="1" dirty="0" smtClean="0">
                <a:solidFill>
                  <a:srgbClr val="0000CC"/>
                </a:solidFill>
              </a:rPr>
              <a:t>(“Bonjour</a:t>
            </a:r>
            <a:r>
              <a:rPr lang="en-US" sz="2300" b="1" dirty="0" smtClean="0">
                <a:solidFill>
                  <a:srgbClr val="0000CC"/>
                </a:solidFill>
              </a:rPr>
              <a:t>, </a:t>
            </a:r>
            <a:r>
              <a:rPr lang="fr-FR" sz="2300" b="1" dirty="0">
                <a:solidFill>
                  <a:srgbClr val="0000CC"/>
                </a:solidFill>
              </a:rPr>
              <a:t>C’est quoi votre animal préférer </a:t>
            </a:r>
            <a:r>
              <a:rPr lang="en-US" sz="2400" b="1" dirty="0" smtClean="0">
                <a:solidFill>
                  <a:srgbClr val="0000CC"/>
                </a:solidFill>
              </a:rPr>
              <a:t>");</a:t>
            </a:r>
            <a:endParaRPr lang="en-US" sz="2400" b="1" dirty="0">
              <a:solidFill>
                <a:srgbClr val="0000CC"/>
              </a:solidFill>
            </a:endParaRPr>
          </a:p>
          <a:p>
            <a:r>
              <a:rPr lang="en-US" sz="2400" b="1" dirty="0">
                <a:solidFill>
                  <a:srgbClr val="0000CC"/>
                </a:solidFill>
              </a:rPr>
              <a:t>    }</a:t>
            </a:r>
          </a:p>
          <a:p>
            <a:r>
              <a:rPr lang="en-US" sz="2400" b="1" dirty="0">
                <a:solidFill>
                  <a:srgbClr val="0000CC"/>
                </a:solidFill>
              </a:rPr>
              <a:t>}</a:t>
            </a:r>
          </a:p>
          <a:p>
            <a:endParaRPr lang="en-US" sz="2400" b="1" dirty="0">
              <a:solidFill>
                <a:srgbClr val="0000CC"/>
              </a:solidFill>
            </a:endParaRPr>
          </a:p>
          <a:p>
            <a:r>
              <a:rPr lang="en-US" sz="2400" b="1" dirty="0">
                <a:solidFill>
                  <a:srgbClr val="0000CC"/>
                </a:solidFill>
              </a:rPr>
              <a:t>public class </a:t>
            </a:r>
            <a:r>
              <a:rPr lang="en-US" sz="2400" b="1" dirty="0" smtClean="0">
                <a:solidFill>
                  <a:srgbClr val="0000CC"/>
                </a:solidFill>
              </a:rPr>
              <a:t>chien</a:t>
            </a:r>
            <a:r>
              <a:rPr lang="en-US" sz="2400" b="1" dirty="0" smtClean="0">
                <a:solidFill>
                  <a:srgbClr val="00B050"/>
                </a:solidFill>
              </a:rPr>
              <a:t>: </a:t>
            </a:r>
            <a:r>
              <a:rPr lang="en-US" sz="2400" b="1" dirty="0">
                <a:solidFill>
                  <a:srgbClr val="00B050"/>
                </a:solidFill>
              </a:rPr>
              <a:t>Animal</a:t>
            </a:r>
          </a:p>
          <a:p>
            <a:r>
              <a:rPr lang="en-US" sz="2400" b="1" dirty="0">
                <a:solidFill>
                  <a:srgbClr val="0000CC"/>
                </a:solidFill>
              </a:rPr>
              <a:t>{</a:t>
            </a:r>
          </a:p>
          <a:p>
            <a:endParaRPr lang="en-US" sz="2400" b="1" dirty="0">
              <a:solidFill>
                <a:srgbClr val="0000CC"/>
              </a:solidFill>
            </a:endParaRPr>
          </a:p>
          <a:p>
            <a:r>
              <a:rPr lang="en-US" sz="2400" b="1" dirty="0">
                <a:solidFill>
                  <a:srgbClr val="0000CC"/>
                </a:solidFill>
              </a:rPr>
              <a:t>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288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             SUITE D’EXEMPLE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09649" y="1736785"/>
            <a:ext cx="8915400" cy="3777622"/>
          </a:xfrm>
        </p:spPr>
        <p:txBody>
          <a:bodyPr/>
          <a:lstStyle/>
          <a:p>
            <a:r>
              <a:rPr lang="en-US" sz="2800" b="1" dirty="0">
                <a:solidFill>
                  <a:srgbClr val="0000CC"/>
                </a:solidFill>
              </a:rPr>
              <a:t>Animal </a:t>
            </a:r>
            <a:r>
              <a:rPr lang="en-US" sz="2800" b="1" dirty="0" smtClean="0">
                <a:solidFill>
                  <a:srgbClr val="0000CC"/>
                </a:solidFill>
              </a:rPr>
              <a:t>monanimal </a:t>
            </a:r>
            <a:r>
              <a:rPr lang="en-US" sz="2800" b="1" dirty="0">
                <a:solidFill>
                  <a:srgbClr val="0000CC"/>
                </a:solidFill>
              </a:rPr>
              <a:t>= new Animal</a:t>
            </a:r>
            <a:r>
              <a:rPr lang="en-US" sz="2800" b="1" dirty="0" smtClean="0">
                <a:solidFill>
                  <a:srgbClr val="0000CC"/>
                </a:solidFill>
              </a:rPr>
              <a:t>();</a:t>
            </a:r>
            <a:endParaRPr lang="en-US" sz="2800" b="1" dirty="0">
              <a:solidFill>
                <a:srgbClr val="0000CC"/>
              </a:solidFill>
            </a:endParaRPr>
          </a:p>
          <a:p>
            <a:r>
              <a:rPr lang="en-US" sz="2800" b="1" dirty="0" smtClean="0">
                <a:solidFill>
                  <a:srgbClr val="0000CC"/>
                </a:solidFill>
              </a:rPr>
              <a:t>monanimal.race();</a:t>
            </a:r>
          </a:p>
          <a:p>
            <a:endParaRPr lang="en-US" sz="2800" b="1" dirty="0">
              <a:solidFill>
                <a:srgbClr val="0000CC"/>
              </a:solidFill>
            </a:endParaRPr>
          </a:p>
          <a:p>
            <a:r>
              <a:rPr lang="en-US" sz="2800" b="1" dirty="0" smtClean="0">
                <a:solidFill>
                  <a:srgbClr val="0000CC"/>
                </a:solidFill>
              </a:rPr>
              <a:t>chien monchien = </a:t>
            </a:r>
            <a:r>
              <a:rPr lang="en-US" sz="2800" b="1" dirty="0">
                <a:solidFill>
                  <a:srgbClr val="0000CC"/>
                </a:solidFill>
              </a:rPr>
              <a:t>new </a:t>
            </a:r>
            <a:r>
              <a:rPr lang="en-US" sz="2800" b="1" dirty="0" smtClean="0">
                <a:solidFill>
                  <a:srgbClr val="0000CC"/>
                </a:solidFill>
              </a:rPr>
              <a:t>chien();</a:t>
            </a:r>
            <a:endParaRPr lang="en-US" sz="2800" b="1" dirty="0">
              <a:solidFill>
                <a:srgbClr val="0000CC"/>
              </a:solidFill>
            </a:endParaRPr>
          </a:p>
          <a:p>
            <a:r>
              <a:rPr lang="en-US" sz="2800" b="1" dirty="0" smtClean="0">
                <a:solidFill>
                  <a:srgbClr val="0000CC"/>
                </a:solidFill>
              </a:rPr>
              <a:t>Monchien.race();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56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EN UTILISANT LA REDEFINITION</a:t>
            </a:r>
            <a:br>
              <a:rPr lang="fr-FR" dirty="0" smtClean="0"/>
            </a:br>
            <a:r>
              <a:rPr lang="fr-FR" dirty="0"/>
              <a:t> </a:t>
            </a:r>
            <a:r>
              <a:rPr lang="fr-FR" dirty="0" smtClean="0"/>
              <a:t>                   « </a:t>
            </a:r>
            <a:r>
              <a:rPr lang="fr-FR" b="1" i="1" dirty="0" smtClean="0"/>
              <a:t>OVERRIDE</a:t>
            </a:r>
            <a:r>
              <a:rPr lang="fr-FR" dirty="0" smtClean="0"/>
              <a:t> 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68747" y="2133600"/>
            <a:ext cx="9235865" cy="443110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public class Animal</a:t>
            </a:r>
          </a:p>
          <a:p>
            <a:r>
              <a:rPr lang="en-US" b="1" dirty="0">
                <a:solidFill>
                  <a:srgbClr val="0000CC"/>
                </a:solidFill>
              </a:rPr>
              <a:t>{</a:t>
            </a:r>
          </a:p>
          <a:p>
            <a:r>
              <a:rPr lang="en-US" b="1" dirty="0">
                <a:solidFill>
                  <a:srgbClr val="0000CC"/>
                </a:solidFill>
              </a:rPr>
              <a:t>    public </a:t>
            </a:r>
            <a:r>
              <a:rPr lang="en-US" b="1" dirty="0">
                <a:solidFill>
                  <a:srgbClr val="FF0000"/>
                </a:solidFill>
              </a:rPr>
              <a:t>virtual</a:t>
            </a:r>
            <a:r>
              <a:rPr lang="en-US" b="1" dirty="0">
                <a:solidFill>
                  <a:srgbClr val="0000CC"/>
                </a:solidFill>
              </a:rPr>
              <a:t> void </a:t>
            </a:r>
            <a:r>
              <a:rPr lang="en-US" b="1" dirty="0" smtClean="0">
                <a:solidFill>
                  <a:srgbClr val="0000CC"/>
                </a:solidFill>
              </a:rPr>
              <a:t>race()</a:t>
            </a:r>
            <a:endParaRPr lang="en-US" b="1" dirty="0">
              <a:solidFill>
                <a:srgbClr val="0000CC"/>
              </a:solidFill>
            </a:endParaRPr>
          </a:p>
          <a:p>
            <a:r>
              <a:rPr lang="en-US" b="1" dirty="0">
                <a:solidFill>
                  <a:srgbClr val="0000CC"/>
                </a:solidFill>
              </a:rPr>
              <a:t>    {</a:t>
            </a:r>
          </a:p>
          <a:p>
            <a:r>
              <a:rPr lang="en-US" b="1" dirty="0">
                <a:solidFill>
                  <a:srgbClr val="0000CC"/>
                </a:solidFill>
              </a:rPr>
              <a:t>        </a:t>
            </a:r>
            <a:r>
              <a:rPr lang="en-US" b="1" dirty="0" smtClean="0">
                <a:solidFill>
                  <a:srgbClr val="0000CC"/>
                </a:solidFill>
              </a:rPr>
              <a:t>Console.WriteLine(“</a:t>
            </a:r>
            <a:r>
              <a:rPr lang="en-US" b="1" dirty="0">
                <a:solidFill>
                  <a:srgbClr val="0000CC"/>
                </a:solidFill>
              </a:rPr>
              <a:t>Bonjour, </a:t>
            </a:r>
            <a:r>
              <a:rPr lang="fr-FR" b="1" dirty="0">
                <a:solidFill>
                  <a:srgbClr val="0000CC"/>
                </a:solidFill>
              </a:rPr>
              <a:t>C’est quoi votre animal préférer </a:t>
            </a:r>
            <a:r>
              <a:rPr lang="en-US" b="1" dirty="0">
                <a:solidFill>
                  <a:srgbClr val="0000CC"/>
                </a:solidFill>
              </a:rPr>
              <a:t>");</a:t>
            </a:r>
          </a:p>
          <a:p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smtClean="0">
                <a:solidFill>
                  <a:srgbClr val="0000CC"/>
                </a:solidFill>
              </a:rPr>
              <a:t>   }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}</a:t>
            </a:r>
          </a:p>
          <a:p>
            <a:pPr marL="0" indent="0">
              <a:buNone/>
            </a:pPr>
            <a:endParaRPr lang="en-US" sz="700" b="1" dirty="0" smtClean="0">
              <a:solidFill>
                <a:srgbClr val="0000CC"/>
              </a:solidFill>
            </a:endParaRPr>
          </a:p>
          <a:p>
            <a:r>
              <a:rPr lang="en-US" b="1" dirty="0" smtClean="0">
                <a:solidFill>
                  <a:srgbClr val="0000CC"/>
                </a:solidFill>
              </a:rPr>
              <a:t>public </a:t>
            </a:r>
            <a:r>
              <a:rPr lang="en-US" b="1" dirty="0">
                <a:solidFill>
                  <a:srgbClr val="0000CC"/>
                </a:solidFill>
              </a:rPr>
              <a:t>class </a:t>
            </a:r>
            <a:r>
              <a:rPr lang="en-US" b="1" dirty="0" smtClean="0">
                <a:solidFill>
                  <a:srgbClr val="0000CC"/>
                </a:solidFill>
              </a:rPr>
              <a:t>chein: </a:t>
            </a:r>
            <a:r>
              <a:rPr lang="en-US" b="1" dirty="0">
                <a:solidFill>
                  <a:srgbClr val="0000CC"/>
                </a:solidFill>
              </a:rPr>
              <a:t>Animal</a:t>
            </a:r>
          </a:p>
          <a:p>
            <a:r>
              <a:rPr lang="en-US" b="1" dirty="0">
                <a:solidFill>
                  <a:srgbClr val="0000CC"/>
                </a:solidFill>
              </a:rPr>
              <a:t>{</a:t>
            </a:r>
          </a:p>
          <a:p>
            <a:r>
              <a:rPr lang="en-US" b="1" dirty="0">
                <a:solidFill>
                  <a:srgbClr val="0000CC"/>
                </a:solidFill>
              </a:rPr>
              <a:t>    public </a:t>
            </a:r>
            <a:r>
              <a:rPr lang="en-US" b="1" dirty="0">
                <a:solidFill>
                  <a:srgbClr val="FF0000"/>
                </a:solidFill>
              </a:rPr>
              <a:t>override</a:t>
            </a:r>
            <a:r>
              <a:rPr lang="en-US" b="1" dirty="0">
                <a:solidFill>
                  <a:srgbClr val="0000CC"/>
                </a:solidFill>
              </a:rPr>
              <a:t> void </a:t>
            </a:r>
            <a:r>
              <a:rPr lang="en-US" b="1" dirty="0" smtClean="0">
                <a:solidFill>
                  <a:srgbClr val="0000CC"/>
                </a:solidFill>
              </a:rPr>
              <a:t>race()</a:t>
            </a:r>
            <a:endParaRPr lang="en-US" b="1" dirty="0">
              <a:solidFill>
                <a:srgbClr val="0000CC"/>
              </a:solidFill>
            </a:endParaRPr>
          </a:p>
          <a:p>
            <a:r>
              <a:rPr lang="en-US" b="1" dirty="0">
                <a:solidFill>
                  <a:srgbClr val="0000CC"/>
                </a:solidFill>
              </a:rPr>
              <a:t>    {</a:t>
            </a:r>
          </a:p>
          <a:p>
            <a:r>
              <a:rPr lang="en-US" b="1" dirty="0">
                <a:solidFill>
                  <a:srgbClr val="0000CC"/>
                </a:solidFill>
              </a:rPr>
              <a:t>        Console.WriteLine</a:t>
            </a:r>
            <a:r>
              <a:rPr lang="en-US" b="1" dirty="0" smtClean="0">
                <a:solidFill>
                  <a:srgbClr val="0000CC"/>
                </a:solidFill>
              </a:rPr>
              <a:t>(“Bonjour,j’ai acheté le chien");</a:t>
            </a:r>
            <a:endParaRPr lang="en-US" b="1" dirty="0">
              <a:solidFill>
                <a:srgbClr val="0000CC"/>
              </a:solidFill>
            </a:endParaRPr>
          </a:p>
          <a:p>
            <a:r>
              <a:rPr lang="en-US" b="1" dirty="0">
                <a:solidFill>
                  <a:srgbClr val="0000CC"/>
                </a:solidFill>
              </a:rPr>
              <a:t>    }</a:t>
            </a:r>
          </a:p>
          <a:p>
            <a:r>
              <a:rPr lang="en-US" b="1" dirty="0">
                <a:solidFill>
                  <a:srgbClr val="0000CC"/>
                </a:solidFill>
              </a:rPr>
              <a:t>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313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                         Héritage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09955" y="2133600"/>
            <a:ext cx="9494657" cy="3473570"/>
          </a:xfrm>
        </p:spPr>
        <p:txBody>
          <a:bodyPr>
            <a:normAutofit/>
          </a:bodyPr>
          <a:lstStyle/>
          <a:p>
            <a:r>
              <a:rPr lang="fr-FR" sz="2000" dirty="0" smtClean="0"/>
              <a:t>L'héritage </a:t>
            </a:r>
            <a:r>
              <a:rPr lang="fr-FR" sz="2000" dirty="0"/>
              <a:t>n'est pas seulement d'une classe à une autre - vous pouvez avoir toute une hiérarchie de classes, qui héritent les unes des </a:t>
            </a:r>
            <a:r>
              <a:rPr lang="fr-FR" sz="2000" dirty="0" smtClean="0"/>
              <a:t>autres.</a:t>
            </a:r>
          </a:p>
          <a:p>
            <a:r>
              <a:rPr lang="fr-FR" sz="2000" dirty="0" smtClean="0"/>
              <a:t>Par exemple nous pourrions créer une autre classe qui hérite de notre classe chien, qui a sont tour hérite de la  classe animal</a:t>
            </a:r>
          </a:p>
          <a:p>
            <a:r>
              <a:rPr lang="fr-FR" sz="2000" dirty="0" smtClean="0"/>
              <a:t>Ce que vous ne pouvez pas faire en C#, c’est laisser une classe hériter de plusieurs autres méthodes au même temps </a:t>
            </a:r>
          </a:p>
          <a:p>
            <a:r>
              <a:rPr lang="fr-FR" sz="2000" dirty="0" smtClean="0"/>
              <a:t>L’héritage multiple, comme on l’appelle, n’est pas pris en charge par C#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94983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23691" y="624110"/>
            <a:ext cx="9580921" cy="1280890"/>
          </a:xfrm>
        </p:spPr>
        <p:txBody>
          <a:bodyPr>
            <a:normAutofit/>
          </a:bodyPr>
          <a:lstStyle/>
          <a:p>
            <a:r>
              <a:rPr lang="fr-FR" sz="3200" dirty="0" smtClean="0"/>
              <a:t>    Accès aux méthodes de classe de base a  partir d’une classe dérivée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32317" y="2133600"/>
            <a:ext cx="9572295" cy="3777622"/>
          </a:xfrm>
        </p:spPr>
        <p:txBody>
          <a:bodyPr>
            <a:normAutofit/>
          </a:bodyPr>
          <a:lstStyle/>
          <a:p>
            <a:r>
              <a:rPr lang="fr-FR" sz="2000" dirty="0"/>
              <a:t>Utilisez </a:t>
            </a:r>
            <a:r>
              <a:rPr lang="fr-FR" sz="2000" dirty="0" smtClean="0"/>
              <a:t>le mots-clés </a:t>
            </a:r>
            <a:r>
              <a:rPr lang="fr-FR" sz="2000" dirty="0" smtClean="0"/>
              <a:t>« base</a:t>
            </a:r>
            <a:r>
              <a:rPr lang="fr-FR" sz="2000" dirty="0" smtClean="0"/>
              <a:t> » pour </a:t>
            </a:r>
            <a:r>
              <a:rPr lang="fr-FR" sz="2000" dirty="0"/>
              <a:t>accéder à la méthode de classe </a:t>
            </a:r>
            <a:r>
              <a:rPr lang="fr-FR" sz="2000" dirty="0" smtClean="0"/>
              <a:t>parent</a:t>
            </a:r>
          </a:p>
          <a:p>
            <a:endParaRPr lang="fr-FR" sz="2000" dirty="0" smtClean="0"/>
          </a:p>
          <a:p>
            <a:r>
              <a:rPr lang="en-US" sz="2000" b="1" dirty="0">
                <a:solidFill>
                  <a:srgbClr val="0000CC"/>
                </a:solidFill>
              </a:rPr>
              <a:t>public override void </a:t>
            </a:r>
            <a:r>
              <a:rPr lang="en-US" sz="2000" b="1" dirty="0" smtClean="0">
                <a:solidFill>
                  <a:srgbClr val="0000CC"/>
                </a:solidFill>
              </a:rPr>
              <a:t>race()</a:t>
            </a:r>
            <a:endParaRPr lang="en-US" sz="2000" b="1" dirty="0">
              <a:solidFill>
                <a:srgbClr val="0000CC"/>
              </a:solidFill>
            </a:endParaRPr>
          </a:p>
          <a:p>
            <a:r>
              <a:rPr lang="en-US" sz="2000" b="1" dirty="0">
                <a:solidFill>
                  <a:srgbClr val="0000CC"/>
                </a:solidFill>
              </a:rPr>
              <a:t>{</a:t>
            </a:r>
          </a:p>
          <a:p>
            <a:r>
              <a:rPr lang="en-US" sz="2000" b="1" dirty="0">
                <a:solidFill>
                  <a:srgbClr val="0000CC"/>
                </a:solidFill>
              </a:rPr>
              <a:t>    </a:t>
            </a:r>
            <a:r>
              <a:rPr lang="en-US" sz="2000" b="1" dirty="0" smtClean="0">
                <a:solidFill>
                  <a:srgbClr val="FF0000"/>
                </a:solidFill>
              </a:rPr>
              <a:t>base</a:t>
            </a:r>
            <a:r>
              <a:rPr lang="en-US" sz="2000" b="1" dirty="0" smtClean="0">
                <a:solidFill>
                  <a:srgbClr val="0000CC"/>
                </a:solidFill>
              </a:rPr>
              <a:t>.race();</a:t>
            </a:r>
            <a:endParaRPr lang="en-US" sz="2000" b="1" dirty="0">
              <a:solidFill>
                <a:srgbClr val="0000CC"/>
              </a:solidFill>
            </a:endParaRPr>
          </a:p>
          <a:p>
            <a:r>
              <a:rPr lang="en-US" sz="2000" b="1" dirty="0">
                <a:solidFill>
                  <a:srgbClr val="0000CC"/>
                </a:solidFill>
              </a:rPr>
              <a:t>    Console.WriteLine</a:t>
            </a:r>
            <a:r>
              <a:rPr lang="en-US" sz="2000" b="1" dirty="0" smtClean="0">
                <a:solidFill>
                  <a:srgbClr val="0000CC"/>
                </a:solidFill>
              </a:rPr>
              <a:t>(“Bonjour, tour le monde");</a:t>
            </a:r>
            <a:endParaRPr lang="en-US" sz="2000" b="1" dirty="0">
              <a:solidFill>
                <a:srgbClr val="0000CC"/>
              </a:solidFill>
            </a:endParaRPr>
          </a:p>
          <a:p>
            <a:r>
              <a:rPr lang="en-US" sz="2000" b="1" dirty="0">
                <a:solidFill>
                  <a:srgbClr val="0000CC"/>
                </a:solidFill>
              </a:rPr>
              <a:t>}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026517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23535"/>
          </a:xfrm>
        </p:spPr>
        <p:txBody>
          <a:bodyPr>
            <a:normAutofit/>
          </a:bodyPr>
          <a:lstStyle/>
          <a:p>
            <a:r>
              <a:rPr lang="fr-FR" sz="3200" dirty="0" smtClean="0"/>
              <a:t> Remplacement  des </a:t>
            </a:r>
            <a:r>
              <a:rPr lang="fr-FR" sz="3200" dirty="0"/>
              <a:t>méthodes </a:t>
            </a:r>
            <a:r>
              <a:rPr lang="fr-FR" sz="3200" dirty="0" smtClean="0"/>
              <a:t> (</a:t>
            </a:r>
            <a:r>
              <a:rPr lang="fr-FR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</a:t>
            </a:r>
            <a:r>
              <a:rPr lang="fr-FR" sz="3200" dirty="0" smtClean="0"/>
              <a:t>)</a:t>
            </a:r>
            <a:endParaRPr lang="fr-FR" sz="32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68415" y="2133600"/>
            <a:ext cx="9736197" cy="3777622"/>
          </a:xfrm>
        </p:spPr>
        <p:txBody>
          <a:bodyPr>
            <a:normAutofit/>
          </a:bodyPr>
          <a:lstStyle/>
          <a:p>
            <a:r>
              <a:rPr lang="fr-FR" sz="2000" dirty="0"/>
              <a:t>Remplacer la méthode définie à un niveau </a:t>
            </a:r>
            <a:r>
              <a:rPr lang="fr-FR" sz="2000" dirty="0" smtClean="0"/>
              <a:t>supérieur</a:t>
            </a:r>
            <a:endParaRPr lang="fr-FR" sz="2000" dirty="0"/>
          </a:p>
          <a:p>
            <a:r>
              <a:rPr lang="fr-FR" sz="2000" dirty="0"/>
              <a:t>Remplacement de mot-clé inclus dans la classe dérivée</a:t>
            </a:r>
          </a:p>
          <a:p>
            <a:r>
              <a:rPr lang="fr-FR" sz="2000" dirty="0" smtClean="0"/>
              <a:t>La </a:t>
            </a:r>
            <a:r>
              <a:rPr lang="fr-FR" sz="2000" dirty="0"/>
              <a:t>méthode de base comprend un mot-clé virtuel, abstrait ou de </a:t>
            </a:r>
            <a:r>
              <a:rPr lang="fr-FR" sz="2000" dirty="0" smtClean="0"/>
              <a:t>remplacement</a:t>
            </a:r>
            <a:endParaRPr lang="fr-FR" sz="2000" dirty="0"/>
          </a:p>
          <a:p>
            <a:r>
              <a:rPr lang="fr-FR" sz="2000" dirty="0"/>
              <a:t>Le </a:t>
            </a:r>
            <a:r>
              <a:rPr lang="fr-FR" sz="2000" dirty="0" smtClean="0"/>
              <a:t>remplacement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(override)</a:t>
            </a:r>
            <a:r>
              <a:rPr lang="fr-FR" sz="2000" dirty="0" smtClean="0"/>
              <a:t> </a:t>
            </a:r>
            <a:r>
              <a:rPr lang="fr-FR" sz="2000" dirty="0"/>
              <a:t>diffère de la </a:t>
            </a:r>
            <a:r>
              <a:rPr lang="fr-FR" sz="2000" dirty="0" smtClean="0"/>
              <a:t>surcharge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(overload)</a:t>
            </a:r>
            <a:r>
              <a:rPr lang="fr-FR" sz="2000" dirty="0" smtClean="0"/>
              <a:t> </a:t>
            </a:r>
            <a:r>
              <a:rPr lang="fr-FR" sz="2000" dirty="0"/>
              <a:t>d'une </a:t>
            </a:r>
            <a:r>
              <a:rPr lang="fr-FR" sz="2000" dirty="0" smtClean="0"/>
              <a:t>méthode</a:t>
            </a:r>
            <a:endParaRPr lang="fr-FR" sz="2000" dirty="0"/>
          </a:p>
          <a:p>
            <a:r>
              <a:rPr lang="fr-FR" sz="2000" dirty="0"/>
              <a:t>Les méthodes remplacées ont exactement la même </a:t>
            </a:r>
            <a:r>
              <a:rPr lang="fr-FR" sz="2000" dirty="0" smtClean="0"/>
              <a:t>signature</a:t>
            </a:r>
            <a:endParaRPr lang="fr-FR" sz="2000" dirty="0"/>
          </a:p>
          <a:p>
            <a:r>
              <a:rPr lang="fr-FR" sz="2000" dirty="0"/>
              <a:t>Les méthodes </a:t>
            </a:r>
            <a:r>
              <a:rPr lang="fr-FR" sz="2000" dirty="0" smtClean="0"/>
              <a:t>surchargées</a:t>
            </a:r>
            <a:r>
              <a:rPr lang="fr-FR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(overload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dirty="0"/>
              <a:t>ont chacune une signature différente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618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Remplacement  des méthodes</a:t>
            </a:r>
            <a:r>
              <a:rPr lang="fr-FR" dirty="0" smtClean="0"/>
              <a:t>(suite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Exemple de </a:t>
            </a:r>
            <a:r>
              <a:rPr lang="fr-FR" dirty="0" smtClean="0"/>
              <a:t>polymorphisme:</a:t>
            </a:r>
            <a:endParaRPr lang="fr-FR" dirty="0"/>
          </a:p>
          <a:p>
            <a:endParaRPr lang="fr-FR" dirty="0"/>
          </a:p>
          <a:p>
            <a:r>
              <a:rPr lang="fr-FR" dirty="0"/>
              <a:t>La méthode ToString () peut avoir de nombreuses définitions différentes</a:t>
            </a:r>
          </a:p>
          <a:p>
            <a:endParaRPr lang="fr-FR" dirty="0"/>
          </a:p>
          <a:p>
            <a:r>
              <a:rPr lang="fr-FR" dirty="0"/>
              <a:t>ToString () utilise le modificateur virtuel, ce qui implique que toute classe peut le remplacer</a:t>
            </a:r>
          </a:p>
          <a:p>
            <a:endParaRPr lang="fr-FR" dirty="0"/>
          </a:p>
          <a:p>
            <a:r>
              <a:rPr lang="fr-FR" dirty="0"/>
              <a:t>Les classes dérivées héritent d'une classe de </a:t>
            </a:r>
            <a:r>
              <a:rPr lang="fr-FR" dirty="0" smtClean="0"/>
              <a:t>base: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     Aussi </a:t>
            </a:r>
            <a:r>
              <a:rPr lang="fr-FR" dirty="0"/>
              <a:t>appelées sous-classes ou classes enfants</a:t>
            </a:r>
          </a:p>
        </p:txBody>
      </p:sp>
    </p:spTree>
    <p:extLst>
      <p:ext uri="{BB962C8B-B14F-4D97-AF65-F5344CB8AC3E}">
        <p14:creationId xmlns:p14="http://schemas.microsoft.com/office/powerpoint/2010/main" val="3483666959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560</TotalTime>
  <Words>404</Words>
  <Application>Microsoft Office PowerPoint</Application>
  <PresentationFormat>Grand écran</PresentationFormat>
  <Paragraphs>72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Brin</vt:lpstr>
      <vt:lpstr>       </vt:lpstr>
      <vt:lpstr>OVERRIDE: LA SURCHARGE DES MéTHODES DE LA CLASSE DE BASE</vt:lpstr>
      <vt:lpstr>Exemple d’une classe mère et sa dérivée </vt:lpstr>
      <vt:lpstr>              SUITE D’EXEMPLE</vt:lpstr>
      <vt:lpstr>EXEMPLE EN UTILISANT LA REDEFINITION                     « OVERRIDE »</vt:lpstr>
      <vt:lpstr>                          Héritage </vt:lpstr>
      <vt:lpstr>    Accès aux méthodes de classe de base a  partir d’une classe dérivée</vt:lpstr>
      <vt:lpstr> Remplacement  des méthodes  (override)</vt:lpstr>
      <vt:lpstr>Remplacement  des méthodes(suite)</vt:lpstr>
      <vt:lpstr>                           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</dc:title>
  <dc:creator>Compte Microsoft</dc:creator>
  <cp:lastModifiedBy>Compte Microsoft</cp:lastModifiedBy>
  <cp:revision>17</cp:revision>
  <dcterms:created xsi:type="dcterms:W3CDTF">2021-05-05T20:52:43Z</dcterms:created>
  <dcterms:modified xsi:type="dcterms:W3CDTF">2021-05-06T12:03:31Z</dcterms:modified>
</cp:coreProperties>
</file>