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2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59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2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90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34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0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2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4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3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2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5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6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A5004-7462-4829-81C6-98152AAE4F66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D90B26-D337-4B96-A845-A60A62B09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4320" y="1783080"/>
            <a:ext cx="8892540" cy="1828800"/>
          </a:xfrm>
        </p:spPr>
        <p:txBody>
          <a:bodyPr/>
          <a:lstStyle/>
          <a:p>
            <a:pPr algn="ctr"/>
            <a:r>
              <a:rPr lang="fr-FR" sz="7200" dirty="0"/>
              <a:t>Les collections </a:t>
            </a:r>
            <a:r>
              <a:rPr lang="fr-FR" sz="7200" dirty="0" smtClean="0"/>
              <a:t>en</a:t>
            </a:r>
            <a:br>
              <a:rPr lang="fr-FR" sz="7200" dirty="0" smtClean="0"/>
            </a:br>
            <a:r>
              <a:rPr lang="fr-FR" sz="7200" dirty="0" smtClean="0"/>
              <a:t> </a:t>
            </a:r>
            <a:r>
              <a:rPr lang="fr-FR" sz="7200" dirty="0"/>
              <a:t>C </a:t>
            </a:r>
            <a:r>
              <a:rPr lang="fr-FR" sz="7200" dirty="0" err="1"/>
              <a:t>sharp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0080" y="5646420"/>
            <a:ext cx="8252459" cy="1040130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Réalisé</a:t>
            </a:r>
            <a:r>
              <a:rPr lang="en-US" sz="2000" dirty="0"/>
              <a:t> par   :  FALLAH SIHAM</a:t>
            </a:r>
          </a:p>
          <a:p>
            <a:pPr algn="l"/>
            <a:r>
              <a:rPr lang="en-US" sz="2000" dirty="0" err="1"/>
              <a:t>Encadr</a:t>
            </a:r>
            <a:r>
              <a:rPr lang="fr-FR" sz="2000" dirty="0"/>
              <a:t>é</a:t>
            </a:r>
            <a:r>
              <a:rPr lang="en-US" sz="2000" dirty="0"/>
              <a:t> par : </a:t>
            </a:r>
            <a:r>
              <a:rPr lang="en-US" sz="2000" dirty="0" err="1"/>
              <a:t>Mr</a:t>
            </a:r>
            <a:r>
              <a:rPr lang="en-US" sz="2000" dirty="0"/>
              <a:t> </a:t>
            </a:r>
            <a:r>
              <a:rPr lang="en-US" sz="2000" dirty="0" smtClean="0"/>
              <a:t>SAMIR EL ACHOURI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72" y="3245921"/>
            <a:ext cx="1794878" cy="2016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1" y="-87842"/>
            <a:ext cx="2522932" cy="1185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35" y="-71307"/>
            <a:ext cx="2487752" cy="11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>
                <a:solidFill>
                  <a:srgbClr val="FF0000"/>
                </a:solidFill>
              </a:rPr>
              <a:t>       Les collections en C </a:t>
            </a:r>
            <a:r>
              <a:rPr lang="fr-MA" dirty="0" err="1" smtClean="0">
                <a:solidFill>
                  <a:srgbClr val="FF0000"/>
                </a:solidFill>
              </a:rPr>
              <a:t>sharp</a:t>
            </a:r>
            <a:r>
              <a:rPr lang="fr-MA" dirty="0" smtClean="0">
                <a:solidFill>
                  <a:srgbClr val="FF0000"/>
                </a:solidFill>
              </a:rPr>
              <a:t> 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# comprend des classes spécialisées qui stockent des séries de valeurs ou des objets appelés collections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</a:t>
            </a:r>
            <a:r>
              <a:rPr lang="fr-FR" dirty="0"/>
              <a:t>existe deux types de collections disponibles en </a:t>
            </a:r>
            <a:r>
              <a:rPr lang="fr-FR" dirty="0" err="1" smtClean="0"/>
              <a:t>Csharp</a:t>
            </a:r>
            <a:r>
              <a:rPr lang="fr-FR" dirty="0" smtClean="0"/>
              <a:t> ; </a:t>
            </a:r>
            <a:r>
              <a:rPr lang="fr-FR" dirty="0"/>
              <a:t>les collections non génériques et les collections génériques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</a:t>
            </a:r>
            <a:r>
              <a:rPr lang="fr-FR" dirty="0"/>
              <a:t>collection générique est fortement typée </a:t>
            </a:r>
            <a:r>
              <a:rPr lang="fr-FR" dirty="0" smtClean="0"/>
              <a:t> 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/>
              <a:t>Les collections non génériques contiennent des éléments de différents types de données.  </a:t>
            </a:r>
            <a:endParaRPr lang="fr-FR" dirty="0" smtClean="0"/>
          </a:p>
          <a:p>
            <a:r>
              <a:rPr lang="fr-FR" dirty="0"/>
              <a:t>Dans la plupart des cas, il est recommandé d'utiliser les collections génériques car elles fonctionnent plus rapidement que les collections non génériques et minimisent </a:t>
            </a:r>
            <a:r>
              <a:rPr lang="fr-FR" dirty="0" smtClean="0"/>
              <a:t>également </a:t>
            </a:r>
            <a:r>
              <a:rPr lang="fr-FR" dirty="0"/>
              <a:t>les exceptions en donnant des erreurs de compilation.</a:t>
            </a:r>
          </a:p>
        </p:txBody>
      </p:sp>
    </p:spTree>
    <p:extLst>
      <p:ext uri="{BB962C8B-B14F-4D97-AF65-F5344CB8AC3E}">
        <p14:creationId xmlns:p14="http://schemas.microsoft.com/office/powerpoint/2010/main" val="34081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>
                <a:solidFill>
                  <a:srgbClr val="FF0000"/>
                </a:solidFill>
              </a:rPr>
              <a:t> </a:t>
            </a:r>
            <a:r>
              <a:rPr lang="fr-MA" dirty="0" smtClean="0">
                <a:solidFill>
                  <a:srgbClr val="FF0000"/>
                </a:solidFill>
              </a:rPr>
              <a:t>         les collections </a:t>
            </a:r>
            <a:r>
              <a:rPr lang="fr-FR" dirty="0" smtClean="0">
                <a:solidFill>
                  <a:srgbClr val="FF0000"/>
                </a:solidFill>
              </a:rPr>
              <a:t>génériques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MA" sz="29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1)  Les tableaux ( </a:t>
            </a:r>
            <a:r>
              <a:rPr lang="fr-MA" sz="2900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arrays</a:t>
            </a:r>
            <a:r>
              <a:rPr lang="fr-MA" sz="29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):</a:t>
            </a:r>
            <a:endParaRPr lang="fr-FR" sz="2900" dirty="0" smtClean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MA" dirty="0" smtClean="0">
                <a:solidFill>
                  <a:schemeClr val="tx1"/>
                </a:solidFill>
              </a:rPr>
              <a:t>Un tableau est un collection </a:t>
            </a:r>
            <a:r>
              <a:rPr lang="fr-FR" dirty="0" smtClean="0">
                <a:solidFill>
                  <a:schemeClr val="tx1"/>
                </a:solidFill>
              </a:rPr>
              <a:t>générique qui stocke un nombre fixe d </a:t>
            </a:r>
            <a:r>
              <a:rPr lang="fr-FR" dirty="0" err="1" smtClean="0">
                <a:solidFill>
                  <a:schemeClr val="tx1"/>
                </a:solidFill>
              </a:rPr>
              <a:t>élèments</a:t>
            </a:r>
            <a:r>
              <a:rPr lang="fr-FR" dirty="0" smtClean="0">
                <a:solidFill>
                  <a:schemeClr val="tx1"/>
                </a:solidFill>
              </a:rPr>
              <a:t> de même type</a:t>
            </a:r>
          </a:p>
          <a:p>
            <a:r>
              <a:rPr lang="fr-FR" dirty="0">
                <a:solidFill>
                  <a:schemeClr val="tx1"/>
                </a:solidFill>
              </a:rPr>
              <a:t>La taille d'un tableau doit être spécifiée au moment de l'initialisation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MA" dirty="0">
                <a:solidFill>
                  <a:schemeClr val="tx1"/>
                </a:solidFill>
              </a:rPr>
              <a:t> </a:t>
            </a:r>
            <a:r>
              <a:rPr lang="fr-MA" dirty="0" smtClean="0">
                <a:solidFill>
                  <a:schemeClr val="tx1"/>
                </a:solidFill>
              </a:rPr>
              <a:t> </a:t>
            </a:r>
            <a:r>
              <a:rPr lang="fr-MA" dirty="0">
                <a:solidFill>
                  <a:schemeClr val="accent1"/>
                </a:solidFill>
              </a:rPr>
              <a:t>E</a:t>
            </a:r>
            <a:r>
              <a:rPr lang="fr-MA" dirty="0" smtClean="0">
                <a:solidFill>
                  <a:schemeClr val="accent1"/>
                </a:solidFill>
              </a:rPr>
              <a:t>xemple </a:t>
            </a:r>
            <a:r>
              <a:rPr lang="fr-MA" dirty="0" smtClean="0">
                <a:solidFill>
                  <a:schemeClr val="tx1"/>
                </a:solidFill>
              </a:rPr>
              <a:t>  Déclaration d’un tableau des entiers :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[5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[5]{1, 2, 3, 4, 5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= {1, 2, 3, 4, 5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fr-MA" dirty="0" smtClean="0">
                <a:solidFill>
                  <a:schemeClr val="accent1"/>
                </a:solidFill>
              </a:rPr>
              <a:t>  Exemple </a:t>
            </a:r>
            <a:r>
              <a:rPr lang="fr-MA" dirty="0">
                <a:solidFill>
                  <a:schemeClr val="tx1"/>
                </a:solidFill>
              </a:rPr>
              <a:t>Déclaration d’un tableau </a:t>
            </a:r>
            <a:r>
              <a:rPr lang="fr-MA" dirty="0" smtClean="0">
                <a:solidFill>
                  <a:schemeClr val="tx1"/>
                </a:solidFill>
              </a:rPr>
              <a:t>de string a deux dimensions 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fr-FR" dirty="0" smtClean="0"/>
              <a:t>string</a:t>
            </a:r>
            <a:r>
              <a:rPr lang="fr-FR" dirty="0"/>
              <a:t>[,] t = new string[2, 3]; </a:t>
            </a:r>
          </a:p>
          <a:p>
            <a:r>
              <a:rPr lang="fr-FR" dirty="0" smtClean="0"/>
              <a:t> t[0,0</a:t>
            </a:r>
            <a:r>
              <a:rPr lang="fr-FR" dirty="0"/>
              <a:t>] = "</a:t>
            </a:r>
            <a:r>
              <a:rPr lang="fr-FR" dirty="0" err="1"/>
              <a:t>wwwww</a:t>
            </a:r>
            <a:r>
              <a:rPr lang="fr-FR" dirty="0"/>
              <a:t>";</a:t>
            </a:r>
          </a:p>
          <a:p>
            <a:r>
              <a:rPr lang="fr-FR" dirty="0"/>
              <a:t>  </a:t>
            </a:r>
            <a:r>
              <a:rPr lang="fr-FR" dirty="0" smtClean="0"/>
              <a:t>t[0,1</a:t>
            </a:r>
            <a:r>
              <a:rPr lang="fr-FR" dirty="0"/>
              <a:t>] = "</a:t>
            </a:r>
            <a:r>
              <a:rPr lang="fr-FR" dirty="0" err="1"/>
              <a:t>vvvvv</a:t>
            </a:r>
            <a:r>
              <a:rPr lang="fr-FR" dirty="0"/>
              <a:t>";</a:t>
            </a:r>
          </a:p>
          <a:p>
            <a:r>
              <a:rPr lang="fr-FR" dirty="0"/>
              <a:t>  </a:t>
            </a:r>
            <a:r>
              <a:rPr lang="fr-FR" dirty="0" smtClean="0"/>
              <a:t>t[0</a:t>
            </a:r>
            <a:r>
              <a:rPr lang="fr-FR" dirty="0"/>
              <a:t>, 2] = "</a:t>
            </a:r>
            <a:r>
              <a:rPr lang="fr-FR" dirty="0" err="1"/>
              <a:t>xxxxx</a:t>
            </a:r>
            <a:r>
              <a:rPr lang="fr-FR" dirty="0"/>
              <a:t>";</a:t>
            </a:r>
          </a:p>
          <a:p>
            <a:pPr marL="0" indent="0">
              <a:buNone/>
            </a:pPr>
            <a:endParaRPr lang="fr-M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MA" sz="2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2)  </a:t>
            </a:r>
            <a:r>
              <a:rPr lang="fr-MA" sz="22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Les </a:t>
            </a:r>
            <a:r>
              <a:rPr lang="fr-MA" sz="2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Listes</a:t>
            </a:r>
          </a:p>
          <a:p>
            <a:r>
              <a:rPr lang="fr-FR" dirty="0"/>
              <a:t>La liste générique &lt;T&gt; du type spécifié. Il se développe automatiquement au fur et à mesure que vous y ajoutez des éléments</a:t>
            </a:r>
            <a:r>
              <a:rPr lang="fr-FR" dirty="0" smtClean="0"/>
              <a:t>.</a:t>
            </a:r>
          </a:p>
          <a:p>
            <a:r>
              <a:rPr lang="fr-FR" dirty="0"/>
              <a:t>D</a:t>
            </a:r>
            <a:r>
              <a:rPr lang="fr-FR" dirty="0" smtClean="0"/>
              <a:t>ans </a:t>
            </a:r>
            <a:r>
              <a:rPr lang="fr-FR" dirty="0"/>
              <a:t>les listes on trouve  plusieurs méthodes , </a:t>
            </a:r>
            <a:r>
              <a:rPr lang="fr-FR" dirty="0" smtClean="0"/>
              <a:t>comme :</a:t>
            </a:r>
          </a:p>
          <a:p>
            <a:pPr marL="0" indent="0">
              <a:buNone/>
            </a:pPr>
            <a:r>
              <a:rPr lang="fr-MA" dirty="0" smtClean="0"/>
              <a:t>   </a:t>
            </a:r>
            <a:r>
              <a:rPr lang="fr-FR" dirty="0"/>
              <a:t>+</a:t>
            </a:r>
            <a:r>
              <a:rPr lang="fr-FR" dirty="0" err="1"/>
              <a:t>Add</a:t>
            </a:r>
            <a:r>
              <a:rPr lang="fr-FR" dirty="0"/>
              <a:t> , pour ajouter un élément à la </a:t>
            </a:r>
            <a:r>
              <a:rPr lang="fr-FR" dirty="0" smtClean="0"/>
              <a:t>liste</a:t>
            </a:r>
            <a:r>
              <a:rPr lang="fr-FR" dirty="0"/>
              <a:t> .</a:t>
            </a:r>
            <a:endParaRPr lang="fr-FR" dirty="0" smtClean="0"/>
          </a:p>
          <a:p>
            <a:pPr marL="0" indent="0">
              <a:buNone/>
            </a:pPr>
            <a:r>
              <a:rPr lang="fr-MA" dirty="0"/>
              <a:t> </a:t>
            </a:r>
            <a:r>
              <a:rPr lang="fr-MA" dirty="0" smtClean="0"/>
              <a:t>  + </a:t>
            </a:r>
            <a:r>
              <a:rPr lang="fr-FR" dirty="0" err="1"/>
              <a:t>Contains</a:t>
            </a:r>
            <a:r>
              <a:rPr lang="fr-FR" dirty="0"/>
              <a:t> , pour tester la présence d'un élément dans la </a:t>
            </a:r>
            <a:r>
              <a:rPr lang="fr-FR" dirty="0" smtClean="0"/>
              <a:t>liste</a:t>
            </a:r>
            <a:r>
              <a:rPr lang="fr-FR" dirty="0"/>
              <a:t> .</a:t>
            </a:r>
            <a:endParaRPr lang="fr-FR" dirty="0" smtClean="0"/>
          </a:p>
          <a:p>
            <a:pPr marL="0" indent="0">
              <a:buNone/>
            </a:pPr>
            <a:r>
              <a:rPr lang="fr-MA" dirty="0"/>
              <a:t> </a:t>
            </a:r>
            <a:r>
              <a:rPr lang="fr-MA" dirty="0" smtClean="0"/>
              <a:t>  </a:t>
            </a:r>
            <a:r>
              <a:rPr lang="fr-FR" dirty="0" smtClean="0"/>
              <a:t>+ </a:t>
            </a:r>
            <a:r>
              <a:rPr lang="fr-FR" dirty="0"/>
              <a:t>insert , pour insérer un nouvel élément et on peut choisir la </a:t>
            </a:r>
            <a:r>
              <a:rPr lang="fr-FR" dirty="0" smtClean="0"/>
              <a:t>position</a:t>
            </a:r>
            <a:r>
              <a:rPr lang="fr-FR" dirty="0"/>
              <a:t> .</a:t>
            </a:r>
            <a:endParaRPr lang="fr-FR" dirty="0" smtClean="0"/>
          </a:p>
          <a:p>
            <a:pPr marL="0" indent="0">
              <a:buNone/>
            </a:pPr>
            <a:r>
              <a:rPr lang="fr-MA" dirty="0"/>
              <a:t> </a:t>
            </a:r>
            <a:r>
              <a:rPr lang="fr-MA" dirty="0" smtClean="0"/>
              <a:t>  </a:t>
            </a:r>
            <a:r>
              <a:rPr lang="fr-FR" dirty="0" smtClean="0"/>
              <a:t>+ </a:t>
            </a:r>
            <a:r>
              <a:rPr lang="fr-FR" dirty="0" err="1"/>
              <a:t>Remove</a:t>
            </a:r>
            <a:r>
              <a:rPr lang="fr-FR" dirty="0"/>
              <a:t> , pour supprimer un élément par son </a:t>
            </a:r>
            <a:r>
              <a:rPr lang="fr-FR" dirty="0" smtClean="0"/>
              <a:t>indice</a:t>
            </a:r>
            <a:r>
              <a:rPr lang="fr-FR" dirty="0"/>
              <a:t> .</a:t>
            </a:r>
            <a:endParaRPr lang="fr-FR" dirty="0" smtClean="0"/>
          </a:p>
          <a:p>
            <a:pPr marL="0" indent="0">
              <a:buNone/>
            </a:pPr>
            <a:r>
              <a:rPr lang="fr-MA" dirty="0"/>
              <a:t> </a:t>
            </a:r>
            <a:r>
              <a:rPr lang="fr-MA" dirty="0" smtClean="0"/>
              <a:t>   </a:t>
            </a:r>
            <a:r>
              <a:rPr lang="fr-FR" dirty="0"/>
              <a:t>+ </a:t>
            </a:r>
            <a:r>
              <a:rPr lang="fr-FR" dirty="0" err="1"/>
              <a:t>clear</a:t>
            </a:r>
            <a:r>
              <a:rPr lang="fr-FR" dirty="0"/>
              <a:t> , pour supprimer tous les  éléments de la </a:t>
            </a:r>
            <a:r>
              <a:rPr lang="fr-FR" dirty="0" smtClean="0"/>
              <a:t>liste .</a:t>
            </a:r>
            <a:r>
              <a:rPr lang="fr-FR" dirty="0"/>
              <a:t> </a:t>
            </a:r>
            <a:r>
              <a:rPr lang="fr-FR" dirty="0" smtClean="0"/>
              <a:t>.</a:t>
            </a:r>
            <a:r>
              <a:rPr lang="fr-FR" dirty="0"/>
              <a:t> 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MA" dirty="0" smtClean="0">
                <a:solidFill>
                  <a:schemeClr val="accent1"/>
                </a:solidFill>
              </a:rPr>
              <a:t>Exemple : </a:t>
            </a:r>
            <a:r>
              <a:rPr lang="fr-MA" dirty="0" err="1" smtClean="0">
                <a:solidFill>
                  <a:schemeClr val="tx1"/>
                </a:solidFill>
              </a:rPr>
              <a:t>declarrer</a:t>
            </a:r>
            <a:r>
              <a:rPr lang="fr-MA" dirty="0" smtClean="0">
                <a:solidFill>
                  <a:schemeClr val="tx1"/>
                </a:solidFill>
              </a:rPr>
              <a:t> une liste de string:</a:t>
            </a:r>
          </a:p>
          <a:p>
            <a:pPr marL="0" indent="0">
              <a:buNone/>
            </a:pPr>
            <a:r>
              <a:rPr lang="fr-MA" dirty="0" smtClean="0">
                <a:solidFill>
                  <a:schemeClr val="tx1"/>
                </a:solidFill>
              </a:rPr>
              <a:t>Liste&lt;string&gt; L = new </a:t>
            </a:r>
            <a:r>
              <a:rPr lang="fr-MA" dirty="0">
                <a:solidFill>
                  <a:schemeClr val="tx1"/>
                </a:solidFill>
              </a:rPr>
              <a:t>Liste&lt;string&gt; </a:t>
            </a:r>
            <a:r>
              <a:rPr lang="fr-MA" dirty="0" smtClean="0">
                <a:solidFill>
                  <a:schemeClr val="tx1"/>
                </a:solidFill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6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3)  </a:t>
            </a:r>
            <a:r>
              <a:rPr lang="fr-MA" sz="2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Les </a:t>
            </a:r>
            <a:r>
              <a:rPr lang="fr-MA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dictionnaires&lt;</a:t>
            </a:r>
            <a:r>
              <a:rPr lang="fr-MA" sz="2000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Tkey,TValue</a:t>
            </a:r>
            <a:r>
              <a:rPr lang="fr-MA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&gt;:</a:t>
            </a:r>
            <a:endParaRPr lang="fr-MA" sz="20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&lt;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TKey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TValue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&gt; contient des paires clé-valeur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La capacité d’un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&lt;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TKey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TValue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est le nombre d’élément que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&lt;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TKey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TValue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peut contenir</a:t>
            </a:r>
          </a:p>
          <a:p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Le </a:t>
            </a:r>
            <a:r>
              <a:rPr lang="fr-MA" dirty="0">
                <a:solidFill>
                  <a:schemeClr val="bg2">
                    <a:lumMod val="50000"/>
                  </a:schemeClr>
                </a:solidFill>
              </a:rPr>
              <a:t>clé doit </a:t>
            </a:r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être unique</a:t>
            </a:r>
            <a:r>
              <a:rPr lang="fr-FR" dirty="0"/>
              <a:t> . </a:t>
            </a:r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Les dictionnaires aussi contient plusieurs </a:t>
            </a:r>
            <a:r>
              <a:rPr lang="fr-MA" dirty="0" err="1" smtClean="0">
                <a:solidFill>
                  <a:schemeClr val="bg2">
                    <a:lumMod val="50000"/>
                  </a:schemeClr>
                </a:solidFill>
              </a:rPr>
              <a:t>methodes</a:t>
            </a:r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 comme </a:t>
            </a:r>
            <a:r>
              <a:rPr lang="fr-MA" dirty="0" err="1" smtClean="0">
                <a:solidFill>
                  <a:schemeClr val="bg2">
                    <a:lumMod val="50000"/>
                  </a:schemeClr>
                </a:solidFill>
              </a:rPr>
              <a:t>add</a:t>
            </a:r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 , </a:t>
            </a:r>
            <a:r>
              <a:rPr lang="fr-MA" dirty="0" err="1" smtClean="0">
                <a:solidFill>
                  <a:schemeClr val="bg2">
                    <a:lumMod val="50000"/>
                  </a:schemeClr>
                </a:solidFill>
              </a:rPr>
              <a:t>clear</a:t>
            </a:r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MA" dirty="0" err="1" smtClean="0">
                <a:solidFill>
                  <a:schemeClr val="bg2">
                    <a:lumMod val="50000"/>
                  </a:schemeClr>
                </a:solidFill>
              </a:rPr>
              <a:t>remove</a:t>
            </a:r>
            <a:r>
              <a:rPr lang="fr-MA" dirty="0" smtClean="0">
                <a:solidFill>
                  <a:schemeClr val="bg2">
                    <a:lumMod val="50000"/>
                  </a:schemeClr>
                </a:solidFill>
              </a:rPr>
              <a:t> , clean </a:t>
            </a:r>
            <a:r>
              <a:rPr lang="fr-FR" dirty="0"/>
              <a:t>. . </a:t>
            </a:r>
            <a:r>
              <a:rPr lang="fr-FR" dirty="0" smtClean="0"/>
              <a:t>.</a:t>
            </a:r>
          </a:p>
          <a:p>
            <a:r>
              <a:rPr lang="fr-MA" dirty="0">
                <a:solidFill>
                  <a:schemeClr val="accent1"/>
                </a:solidFill>
              </a:rPr>
              <a:t>Exemple : </a:t>
            </a:r>
            <a:r>
              <a:rPr lang="fr-MA" dirty="0" err="1">
                <a:solidFill>
                  <a:schemeClr val="tx1"/>
                </a:solidFill>
              </a:rPr>
              <a:t>declarrer</a:t>
            </a:r>
            <a:r>
              <a:rPr lang="fr-MA" dirty="0">
                <a:solidFill>
                  <a:schemeClr val="tx1"/>
                </a:solidFill>
              </a:rPr>
              <a:t> </a:t>
            </a:r>
            <a:r>
              <a:rPr lang="fr-MA" dirty="0" smtClean="0">
                <a:solidFill>
                  <a:schemeClr val="tx1"/>
                </a:solidFill>
              </a:rPr>
              <a:t>un dictionnaire:</a:t>
            </a:r>
          </a:p>
          <a:p>
            <a:r>
              <a:rPr lang="en-US" dirty="0"/>
              <a:t>Dictionary&lt;</a:t>
            </a:r>
            <a:r>
              <a:rPr lang="en-US" dirty="0" err="1"/>
              <a:t>string,string</a:t>
            </a:r>
            <a:r>
              <a:rPr lang="en-US" dirty="0"/>
              <a:t>&gt; </a:t>
            </a:r>
            <a:r>
              <a:rPr lang="en-US" dirty="0" smtClean="0"/>
              <a:t>Di </a:t>
            </a:r>
            <a:r>
              <a:rPr lang="en-US" dirty="0"/>
              <a:t>= new Dictionary&lt;string, string</a:t>
            </a:r>
            <a:r>
              <a:rPr lang="en-US" dirty="0" smtClean="0"/>
              <a:t>&gt;();</a:t>
            </a:r>
          </a:p>
          <a:p>
            <a:endParaRPr lang="fr-FR" dirty="0"/>
          </a:p>
          <a:p>
            <a:endParaRPr lang="fr-MA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>
                <a:solidFill>
                  <a:srgbClr val="FF0000"/>
                </a:solidFill>
              </a:rPr>
              <a:t>      les collections non  </a:t>
            </a:r>
            <a:r>
              <a:rPr lang="fr-FR" dirty="0" smtClean="0">
                <a:solidFill>
                  <a:srgbClr val="FF0000"/>
                </a:solidFill>
              </a:rPr>
              <a:t>génériques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1)</a:t>
            </a:r>
            <a:r>
              <a:rPr lang="fr-MA" sz="2000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ArrayListe</a:t>
            </a:r>
            <a:r>
              <a:rPr lang="fr-MA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 :</a:t>
            </a:r>
          </a:p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ArrayList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stocke des objets de n'importe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quel type.</a:t>
            </a:r>
          </a:p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Il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n'est pas nécessaire de spécifier la taille de la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ArrayList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elle se développe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automatiquement.</a:t>
            </a:r>
          </a:p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peut stocker des élément de différent types.</a:t>
            </a:r>
          </a:p>
          <a:p>
            <a:r>
              <a:rPr lang="fr-MA" dirty="0" err="1" smtClean="0">
                <a:solidFill>
                  <a:srgbClr val="FF0000"/>
                </a:solidFill>
              </a:rPr>
              <a:t>Rq</a:t>
            </a:r>
            <a:r>
              <a:rPr lang="fr-MA" dirty="0" smtClean="0">
                <a:solidFill>
                  <a:srgbClr val="FF0000"/>
                </a:solidFill>
              </a:rPr>
              <a:t>  : </a:t>
            </a:r>
            <a:r>
              <a:rPr lang="fr-MA" dirty="0" smtClean="0">
                <a:solidFill>
                  <a:schemeClr val="tx2"/>
                </a:solidFill>
              </a:rPr>
              <a:t>pour utiliser </a:t>
            </a:r>
            <a:r>
              <a:rPr lang="fr-MA" dirty="0" err="1" smtClean="0">
                <a:solidFill>
                  <a:schemeClr val="tx2"/>
                </a:solidFill>
              </a:rPr>
              <a:t>ArrayList</a:t>
            </a:r>
            <a:r>
              <a:rPr lang="fr-MA" dirty="0" smtClean="0">
                <a:solidFill>
                  <a:schemeClr val="tx2"/>
                </a:solidFill>
              </a:rPr>
              <a:t> , il faut ajouter </a:t>
            </a:r>
            <a:r>
              <a:rPr lang="fr-MA" dirty="0" err="1" smtClean="0">
                <a:solidFill>
                  <a:schemeClr val="tx1"/>
                </a:solidFill>
              </a:rPr>
              <a:t>Using</a:t>
            </a:r>
            <a:r>
              <a:rPr lang="fr-MA" dirty="0" smtClean="0">
                <a:solidFill>
                  <a:schemeClr val="tx1"/>
                </a:solidFill>
              </a:rPr>
              <a:t>  </a:t>
            </a:r>
            <a:r>
              <a:rPr lang="fr-FR" dirty="0" err="1">
                <a:solidFill>
                  <a:schemeClr val="tx1"/>
                </a:solidFill>
              </a:rPr>
              <a:t>System.Collections</a:t>
            </a:r>
            <a:r>
              <a:rPr lang="fr-FR" dirty="0" smtClean="0">
                <a:solidFill>
                  <a:schemeClr val="tx1"/>
                </a:solidFill>
              </a:rPr>
              <a:t>; </a:t>
            </a:r>
          </a:p>
          <a:p>
            <a:r>
              <a:rPr lang="fr-M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comme la liste et le dictionnaire , </a:t>
            </a:r>
            <a:r>
              <a:rPr lang="fr-M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ArrayListe</a:t>
            </a:r>
            <a:r>
              <a:rPr lang="fr-M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plusieurs </a:t>
            </a:r>
            <a:r>
              <a:rPr lang="fr-M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methodes</a:t>
            </a:r>
            <a:r>
              <a:rPr lang="fr-M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 </a:t>
            </a:r>
            <a:r>
              <a:rPr lang="fr-M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add,clear,contains,equals,indexof,insert,remove,sort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.)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MA" dirty="0" smtClean="0">
                <a:solidFill>
                  <a:srgbClr val="0070C0"/>
                </a:solidFill>
              </a:rPr>
              <a:t>Exemple </a:t>
            </a:r>
            <a:r>
              <a:rPr lang="fr-MA" dirty="0" err="1" smtClean="0"/>
              <a:t>declarrer</a:t>
            </a:r>
            <a:r>
              <a:rPr lang="fr-MA" dirty="0" smtClean="0"/>
              <a:t>  </a:t>
            </a:r>
            <a:r>
              <a:rPr lang="fr-MA" dirty="0" err="1" smtClean="0"/>
              <a:t>arrayList</a:t>
            </a:r>
            <a:r>
              <a:rPr lang="fr-MA" dirty="0" smtClean="0"/>
              <a:t> :</a:t>
            </a:r>
          </a:p>
          <a:p>
            <a:pPr marL="0" indent="0">
              <a:buNone/>
            </a:pPr>
            <a:r>
              <a:rPr lang="fr-MA" dirty="0" smtClean="0"/>
              <a:t> </a:t>
            </a:r>
            <a:r>
              <a:rPr lang="fr-FR" dirty="0" err="1" smtClean="0"/>
              <a:t>ArrayList</a:t>
            </a:r>
            <a:r>
              <a:rPr lang="fr-FR" dirty="0" smtClean="0"/>
              <a:t> </a:t>
            </a:r>
            <a:r>
              <a:rPr lang="fr-FR" dirty="0" err="1"/>
              <a:t>ar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();</a:t>
            </a:r>
            <a:endParaRPr lang="fr-MA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8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2)</a:t>
            </a:r>
            <a:r>
              <a:rPr lang="fr-MA" sz="2000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Stack</a:t>
            </a:r>
            <a:r>
              <a:rPr lang="fr-MA" sz="20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 :</a:t>
            </a:r>
          </a:p>
          <a:p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comprend à la fois </a:t>
            </a: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Stack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générique et 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 générique.</a:t>
            </a:r>
          </a:p>
          <a:p>
            <a:r>
              <a:rPr lang="fr-MA" sz="2000" dirty="0">
                <a:latin typeface="Arial Rounded MT Bold" panose="020F0704030504030204" pitchFamily="34" charset="0"/>
              </a:rPr>
              <a:t>Il est utilisé lorsque vous avez besoin d’un </a:t>
            </a:r>
            <a:r>
              <a:rPr lang="fr-MA" sz="2000" dirty="0" err="1">
                <a:latin typeface="Arial Rounded MT Bold" panose="020F0704030504030204" pitchFamily="34" charset="0"/>
              </a:rPr>
              <a:t>accée</a:t>
            </a:r>
            <a:r>
              <a:rPr lang="fr-MA" sz="2000" dirty="0">
                <a:latin typeface="Arial Rounded MT Bold" panose="020F0704030504030204" pitchFamily="34" charset="0"/>
              </a:rPr>
              <a:t> dernier entré , premier sorti 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fr-MA" sz="2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Stack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stocke les valeurs dans le style LIFO (Last In First Out).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Il fournit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méthode Push () pour ajouter une valeur et des méthodes Pop ()  et 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Peek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() pour récupérer des valeurs.</a:t>
            </a:r>
          </a:p>
          <a:p>
            <a:r>
              <a:rPr lang="fr-MA" dirty="0" smtClean="0">
                <a:solidFill>
                  <a:schemeClr val="tx2"/>
                </a:solidFill>
              </a:rPr>
              <a:t>Exemple : </a:t>
            </a:r>
            <a:r>
              <a:rPr lang="fr-MA" dirty="0" err="1" smtClean="0">
                <a:solidFill>
                  <a:schemeClr val="tx2"/>
                </a:solidFill>
              </a:rPr>
              <a:t>declarrer</a:t>
            </a:r>
            <a:r>
              <a:rPr lang="fr-MA" dirty="0" smtClean="0">
                <a:solidFill>
                  <a:schemeClr val="tx2"/>
                </a:solidFill>
              </a:rPr>
              <a:t> </a:t>
            </a:r>
            <a:r>
              <a:rPr lang="fr-MA" dirty="0" err="1" smtClean="0">
                <a:solidFill>
                  <a:schemeClr val="tx2"/>
                </a:solidFill>
              </a:rPr>
              <a:t>stack</a:t>
            </a:r>
            <a:endParaRPr lang="fr-FR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/>
              <a:t>s = new </a:t>
            </a:r>
            <a:r>
              <a:rPr lang="fr-FR" dirty="0" err="1"/>
              <a:t>Stack</a:t>
            </a:r>
            <a:r>
              <a:rPr lang="fr-FR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6668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5276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606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Trebuchet MS</vt:lpstr>
      <vt:lpstr>Wingdings 3</vt:lpstr>
      <vt:lpstr>Facette</vt:lpstr>
      <vt:lpstr>Les collections en  C sharp</vt:lpstr>
      <vt:lpstr>       Les collections en C sharp :</vt:lpstr>
      <vt:lpstr>          les collections génériques</vt:lpstr>
      <vt:lpstr>Présentation PowerPoint</vt:lpstr>
      <vt:lpstr>Présentation PowerPoint</vt:lpstr>
      <vt:lpstr>      les collections non  génériques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intel</dc:creator>
  <cp:lastModifiedBy>intel</cp:lastModifiedBy>
  <cp:revision>33</cp:revision>
  <dcterms:created xsi:type="dcterms:W3CDTF">2021-05-06T18:16:21Z</dcterms:created>
  <dcterms:modified xsi:type="dcterms:W3CDTF">2021-06-29T09:04:18Z</dcterms:modified>
</cp:coreProperties>
</file>