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8D18AAF-DBAF-4D31-AE44-261569C5AFD9}" type="datetimeFigureOut">
              <a:rPr lang="fr-FR" smtClean="0"/>
              <a:t>18/06/2021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5CF6C3D-8459-4290-A129-121BE5E03F73}" type="slidenum">
              <a:rPr lang="fr-FR" smtClean="0"/>
              <a:t>‹N°›</a:t>
            </a:fld>
            <a:endParaRPr lang="fr-FR"/>
          </a:p>
        </p:txBody>
      </p:sp>
    </p:spTree>
    <p:extLst>
      <p:ext uri="{BB962C8B-B14F-4D97-AF65-F5344CB8AC3E}">
        <p14:creationId xmlns:p14="http://schemas.microsoft.com/office/powerpoint/2010/main" val="63096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D18AAF-DBAF-4D31-AE44-261569C5AFD9}" type="datetimeFigureOut">
              <a:rPr lang="fr-FR" smtClean="0"/>
              <a:t>18/06/2021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5CF6C3D-8459-4290-A129-121BE5E03F73}" type="slidenum">
              <a:rPr lang="fr-FR" smtClean="0"/>
              <a:t>‹N°›</a:t>
            </a:fld>
            <a:endParaRPr lang="fr-FR"/>
          </a:p>
        </p:txBody>
      </p:sp>
    </p:spTree>
    <p:extLst>
      <p:ext uri="{BB962C8B-B14F-4D97-AF65-F5344CB8AC3E}">
        <p14:creationId xmlns:p14="http://schemas.microsoft.com/office/powerpoint/2010/main" val="20169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D18AAF-DBAF-4D31-AE44-261569C5AFD9}" type="datetimeFigureOut">
              <a:rPr lang="fr-FR" smtClean="0"/>
              <a:t>18/06/2021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5CF6C3D-8459-4290-A129-121BE5E03F73}" type="slidenum">
              <a:rPr lang="fr-FR" smtClean="0"/>
              <a:t>‹N°›</a:t>
            </a:fld>
            <a:endParaRPr lang="fr-FR"/>
          </a:p>
        </p:txBody>
      </p:sp>
    </p:spTree>
    <p:extLst>
      <p:ext uri="{BB962C8B-B14F-4D97-AF65-F5344CB8AC3E}">
        <p14:creationId xmlns:p14="http://schemas.microsoft.com/office/powerpoint/2010/main" val="102101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8D18AAF-DBAF-4D31-AE44-261569C5AFD9}" type="datetimeFigureOut">
              <a:rPr lang="fr-FR" smtClean="0"/>
              <a:t>18/06/2021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5CF6C3D-8459-4290-A129-121BE5E03F73}" type="slidenum">
              <a:rPr lang="fr-FR" smtClean="0"/>
              <a:t>‹N°›</a:t>
            </a:fld>
            <a:endParaRPr lang="fr-FR"/>
          </a:p>
        </p:txBody>
      </p:sp>
    </p:spTree>
    <p:extLst>
      <p:ext uri="{BB962C8B-B14F-4D97-AF65-F5344CB8AC3E}">
        <p14:creationId xmlns:p14="http://schemas.microsoft.com/office/powerpoint/2010/main" val="103432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8D18AAF-DBAF-4D31-AE44-261569C5AFD9}" type="datetimeFigureOut">
              <a:rPr lang="fr-FR" smtClean="0"/>
              <a:t>18/06/2021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5CF6C3D-8459-4290-A129-121BE5E03F73}" type="slidenum">
              <a:rPr lang="fr-FR" smtClean="0"/>
              <a:t>‹N°›</a:t>
            </a:fld>
            <a:endParaRPr lang="fr-FR"/>
          </a:p>
        </p:txBody>
      </p:sp>
    </p:spTree>
    <p:extLst>
      <p:ext uri="{BB962C8B-B14F-4D97-AF65-F5344CB8AC3E}">
        <p14:creationId xmlns:p14="http://schemas.microsoft.com/office/powerpoint/2010/main" val="179296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8D18AAF-DBAF-4D31-AE44-261569C5AFD9}" type="datetimeFigureOut">
              <a:rPr lang="fr-FR" smtClean="0"/>
              <a:t>18/06/2021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5CF6C3D-8459-4290-A129-121BE5E03F73}" type="slidenum">
              <a:rPr lang="fr-FR" smtClean="0"/>
              <a:t>‹N°›</a:t>
            </a:fld>
            <a:endParaRPr lang="fr-FR"/>
          </a:p>
        </p:txBody>
      </p:sp>
    </p:spTree>
    <p:extLst>
      <p:ext uri="{BB962C8B-B14F-4D97-AF65-F5344CB8AC3E}">
        <p14:creationId xmlns:p14="http://schemas.microsoft.com/office/powerpoint/2010/main" val="229996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8D18AAF-DBAF-4D31-AE44-261569C5AFD9}" type="datetimeFigureOut">
              <a:rPr lang="fr-FR" smtClean="0"/>
              <a:t>18/06/2021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5CF6C3D-8459-4290-A129-121BE5E03F73}" type="slidenum">
              <a:rPr lang="fr-FR" smtClean="0"/>
              <a:t>‹N°›</a:t>
            </a:fld>
            <a:endParaRPr lang="fr-FR"/>
          </a:p>
        </p:txBody>
      </p:sp>
    </p:spTree>
    <p:extLst>
      <p:ext uri="{BB962C8B-B14F-4D97-AF65-F5344CB8AC3E}">
        <p14:creationId xmlns:p14="http://schemas.microsoft.com/office/powerpoint/2010/main" val="3228978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8D18AAF-DBAF-4D31-AE44-261569C5AFD9}" type="datetimeFigureOut">
              <a:rPr lang="fr-FR" smtClean="0"/>
              <a:t>18/06/2021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5CF6C3D-8459-4290-A129-121BE5E03F73}" type="slidenum">
              <a:rPr lang="fr-FR" smtClean="0"/>
              <a:t>‹N°›</a:t>
            </a:fld>
            <a:endParaRPr lang="fr-FR"/>
          </a:p>
        </p:txBody>
      </p:sp>
    </p:spTree>
    <p:extLst>
      <p:ext uri="{BB962C8B-B14F-4D97-AF65-F5344CB8AC3E}">
        <p14:creationId xmlns:p14="http://schemas.microsoft.com/office/powerpoint/2010/main" val="160766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8D18AAF-DBAF-4D31-AE44-261569C5AFD9}" type="datetimeFigureOut">
              <a:rPr lang="fr-FR" smtClean="0"/>
              <a:t>18/06/2021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5CF6C3D-8459-4290-A129-121BE5E03F73}" type="slidenum">
              <a:rPr lang="fr-FR" smtClean="0"/>
              <a:t>‹N°›</a:t>
            </a:fld>
            <a:endParaRPr lang="fr-FR"/>
          </a:p>
        </p:txBody>
      </p:sp>
    </p:spTree>
    <p:extLst>
      <p:ext uri="{BB962C8B-B14F-4D97-AF65-F5344CB8AC3E}">
        <p14:creationId xmlns:p14="http://schemas.microsoft.com/office/powerpoint/2010/main" val="85170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8D18AAF-DBAF-4D31-AE44-261569C5AFD9}" type="datetimeFigureOut">
              <a:rPr lang="fr-FR" smtClean="0"/>
              <a:t>18/06/2021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5CF6C3D-8459-4290-A129-121BE5E03F73}" type="slidenum">
              <a:rPr lang="fr-FR" smtClean="0"/>
              <a:t>‹N°›</a:t>
            </a:fld>
            <a:endParaRPr lang="fr-FR"/>
          </a:p>
        </p:txBody>
      </p:sp>
    </p:spTree>
    <p:extLst>
      <p:ext uri="{BB962C8B-B14F-4D97-AF65-F5344CB8AC3E}">
        <p14:creationId xmlns:p14="http://schemas.microsoft.com/office/powerpoint/2010/main" val="2129481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8D18AAF-DBAF-4D31-AE44-261569C5AFD9}" type="datetimeFigureOut">
              <a:rPr lang="fr-FR" smtClean="0"/>
              <a:t>18/06/2021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5CF6C3D-8459-4290-A129-121BE5E03F73}" type="slidenum">
              <a:rPr lang="fr-FR" smtClean="0"/>
              <a:t>‹N°›</a:t>
            </a:fld>
            <a:endParaRPr lang="fr-FR"/>
          </a:p>
        </p:txBody>
      </p:sp>
    </p:spTree>
    <p:extLst>
      <p:ext uri="{BB962C8B-B14F-4D97-AF65-F5344CB8AC3E}">
        <p14:creationId xmlns:p14="http://schemas.microsoft.com/office/powerpoint/2010/main" val="158869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4000">
              <a:schemeClr val="accent1">
                <a:lumMod val="60000"/>
                <a:lumOff val="40000"/>
              </a:schemeClr>
            </a:gs>
            <a:gs pos="64000">
              <a:schemeClr val="accent1">
                <a:lumMod val="45000"/>
                <a:lumOff val="55000"/>
              </a:schemeClr>
            </a:gs>
            <a:gs pos="81000">
              <a:schemeClr val="accent1">
                <a:lumMod val="45000"/>
                <a:lumOff val="55000"/>
              </a:schemeClr>
            </a:gs>
            <a:gs pos="99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18AAF-DBAF-4D31-AE44-261569C5AFD9}" type="datetimeFigureOut">
              <a:rPr lang="fr-FR" smtClean="0"/>
              <a:t>18/06/2021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CF6C3D-8459-4290-A129-121BE5E03F73}" type="slidenum">
              <a:rPr lang="fr-FR" smtClean="0"/>
              <a:t>‹N°›</a:t>
            </a:fld>
            <a:endParaRPr lang="fr-FR"/>
          </a:p>
        </p:txBody>
      </p:sp>
    </p:spTree>
    <p:extLst>
      <p:ext uri="{BB962C8B-B14F-4D97-AF65-F5344CB8AC3E}">
        <p14:creationId xmlns:p14="http://schemas.microsoft.com/office/powerpoint/2010/main" val="732561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u="sng" dirty="0" smtClean="0">
                <a:solidFill>
                  <a:srgbClr val="FF0000"/>
                </a:solidFill>
                <a:latin typeface="Arial Black" panose="020B0A04020102020204" pitchFamily="34" charset="0"/>
              </a:rPr>
              <a:t>LES THREADS</a:t>
            </a:r>
            <a:endParaRPr lang="fr-FR" b="1" u="sng" dirty="0">
              <a:solidFill>
                <a:srgbClr val="FF0000"/>
              </a:solidFill>
              <a:latin typeface="Arial Black" panose="020B0A040201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1012" y="1597025"/>
            <a:ext cx="5596576" cy="4351338"/>
          </a:xfrm>
        </p:spPr>
      </p:pic>
    </p:spTree>
    <p:extLst>
      <p:ext uri="{BB962C8B-B14F-4D97-AF65-F5344CB8AC3E}">
        <p14:creationId xmlns:p14="http://schemas.microsoft.com/office/powerpoint/2010/main" val="4229645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rgbClr val="FF0000"/>
                </a:solidFill>
                <a:latin typeface="Bookman Old Style" panose="02050604050505020204" pitchFamily="18" charset="0"/>
              </a:rPr>
              <a:t> </a:t>
            </a:r>
            <a:r>
              <a:rPr lang="fr-FR" b="1" dirty="0" smtClean="0">
                <a:solidFill>
                  <a:srgbClr val="FF0000"/>
                </a:solidFill>
                <a:latin typeface="Bookman Old Style" panose="02050604050505020204" pitchFamily="18" charset="0"/>
              </a:rPr>
              <a:t> </a:t>
            </a:r>
            <a:r>
              <a:rPr lang="fr-FR" b="1" dirty="0" err="1" smtClean="0">
                <a:solidFill>
                  <a:srgbClr val="FF0000"/>
                </a:solidFill>
                <a:latin typeface="Bookman Old Style" panose="02050604050505020204" pitchFamily="18" charset="0"/>
              </a:rPr>
              <a:t>Using</a:t>
            </a:r>
            <a:r>
              <a:rPr lang="fr-FR" b="1" dirty="0" smtClean="0">
                <a:solidFill>
                  <a:srgbClr val="FF0000"/>
                </a:solidFill>
                <a:latin typeface="Bookman Old Style" panose="02050604050505020204" pitchFamily="18" charset="0"/>
              </a:rPr>
              <a:t> </a:t>
            </a:r>
            <a:r>
              <a:rPr lang="fr-FR" b="1" dirty="0" err="1" smtClean="0">
                <a:solidFill>
                  <a:srgbClr val="FF0000"/>
                </a:solidFill>
                <a:latin typeface="Bookman Old Style" panose="02050604050505020204" pitchFamily="18" charset="0"/>
              </a:rPr>
              <a:t>system.threading</a:t>
            </a:r>
            <a:r>
              <a:rPr lang="fr-FR" b="1" dirty="0" smtClean="0">
                <a:solidFill>
                  <a:srgbClr val="FF0000"/>
                </a:solidFill>
                <a:latin typeface="Bookman Old Style" panose="02050604050505020204" pitchFamily="18" charset="0"/>
              </a:rPr>
              <a:t> ;</a:t>
            </a:r>
            <a:endParaRPr lang="fr-FR" b="1" dirty="0">
              <a:solidFill>
                <a:srgbClr val="FF0000"/>
              </a:solidFill>
              <a:latin typeface="Bookman Old Style" panose="02050604050505020204" pitchFamily="18" charset="0"/>
            </a:endParaRPr>
          </a:p>
        </p:txBody>
      </p:sp>
      <p:sp>
        <p:nvSpPr>
          <p:cNvPr id="3" name="Espace réservé du contenu 2"/>
          <p:cNvSpPr>
            <a:spLocks noGrp="1"/>
          </p:cNvSpPr>
          <p:nvPr>
            <p:ph idx="1"/>
          </p:nvPr>
        </p:nvSpPr>
        <p:spPr/>
        <p:txBody>
          <a:bodyPr/>
          <a:lstStyle/>
          <a:p>
            <a:r>
              <a:rPr lang="fr-FR" dirty="0" smtClean="0"/>
              <a:t>Thread  t1 = new Thread( fonction) ; </a:t>
            </a:r>
          </a:p>
          <a:p>
            <a:r>
              <a:rPr lang="fr-FR" dirty="0" smtClean="0"/>
              <a:t>t1.start() </a:t>
            </a:r>
          </a:p>
          <a:p>
            <a:pPr marL="0" indent="0">
              <a:buNone/>
            </a:pPr>
            <a:endParaRPr lang="fr-FR" dirty="0" smtClean="0"/>
          </a:p>
          <a:p>
            <a:pPr marL="0" indent="0">
              <a:buNone/>
            </a:pPr>
            <a:r>
              <a:rPr lang="fr-FR" dirty="0" smtClean="0"/>
              <a:t>Question :</a:t>
            </a:r>
          </a:p>
          <a:p>
            <a:pPr marL="0" indent="0">
              <a:buNone/>
            </a:pPr>
            <a:r>
              <a:rPr lang="fr-FR" dirty="0" smtClean="0"/>
              <a:t>                </a:t>
            </a:r>
            <a:r>
              <a:rPr lang="fr-FR" u="sng" dirty="0" smtClean="0"/>
              <a:t>Est ce que la  Fonction contient ou non des paramètres ??</a:t>
            </a:r>
          </a:p>
          <a:p>
            <a:pPr marL="0" indent="0">
              <a:buNone/>
            </a:pPr>
            <a:r>
              <a:rPr lang="fr-FR" dirty="0" smtClean="0"/>
              <a:t> </a:t>
            </a:r>
            <a:r>
              <a:rPr lang="fr-FR" dirty="0" smtClean="0"/>
              <a:t>= </a:t>
            </a:r>
            <a:r>
              <a:rPr lang="fr-FR" dirty="0" smtClean="0"/>
              <a:t>new Thread(   </a:t>
            </a:r>
            <a:r>
              <a:rPr lang="fr-FR" dirty="0" smtClean="0">
                <a:solidFill>
                  <a:srgbClr val="7030A0"/>
                </a:solidFill>
              </a:rPr>
              <a:t>fonction</a:t>
            </a:r>
            <a:r>
              <a:rPr lang="fr-FR" dirty="0" smtClean="0"/>
              <a:t>/  </a:t>
            </a:r>
            <a:r>
              <a:rPr lang="fr-FR" dirty="0" err="1" smtClean="0">
                <a:solidFill>
                  <a:srgbClr val="7030A0"/>
                </a:solidFill>
              </a:rPr>
              <a:t>console.write</a:t>
            </a:r>
            <a:r>
              <a:rPr lang="fr-FR" dirty="0" smtClean="0">
                <a:solidFill>
                  <a:srgbClr val="7030A0"/>
                </a:solidFill>
              </a:rPr>
              <a:t> </a:t>
            </a:r>
            <a:r>
              <a:rPr lang="fr-FR" dirty="0" smtClean="0"/>
              <a:t>/ </a:t>
            </a:r>
            <a:r>
              <a:rPr lang="fr-FR" dirty="0" smtClean="0"/>
              <a:t>par = objet /</a:t>
            </a:r>
            <a:r>
              <a:rPr lang="fr-FR" dirty="0" err="1" smtClean="0">
                <a:solidFill>
                  <a:srgbClr val="7030A0"/>
                </a:solidFill>
              </a:rPr>
              <a:t>delegate</a:t>
            </a:r>
            <a:r>
              <a:rPr lang="fr-FR" dirty="0" smtClean="0">
                <a:solidFill>
                  <a:srgbClr val="7030A0"/>
                </a:solidFill>
              </a:rPr>
              <a:t>(){ }    </a:t>
            </a:r>
            <a:r>
              <a:rPr lang="fr-FR" dirty="0" smtClean="0"/>
              <a:t>);</a:t>
            </a:r>
          </a:p>
          <a:p>
            <a:pPr marL="0" indent="0">
              <a:buNone/>
            </a:pPr>
            <a:r>
              <a:rPr lang="fr-FR" dirty="0"/>
              <a:t> </a:t>
            </a:r>
            <a:r>
              <a:rPr lang="fr-FR" dirty="0" smtClean="0"/>
              <a:t>t1.start() ou   t1.start( </a:t>
            </a:r>
            <a:r>
              <a:rPr lang="fr-FR" dirty="0" smtClean="0">
                <a:solidFill>
                  <a:schemeClr val="accent2">
                    <a:lumMod val="75000"/>
                  </a:schemeClr>
                </a:solidFill>
              </a:rPr>
              <a:t>‘’ * ’’</a:t>
            </a:r>
            <a:r>
              <a:rPr lang="fr-FR" dirty="0" smtClean="0"/>
              <a:t> );</a:t>
            </a:r>
            <a:endParaRPr lang="fr-FR" dirty="0"/>
          </a:p>
        </p:txBody>
      </p:sp>
    </p:spTree>
    <p:extLst>
      <p:ext uri="{BB962C8B-B14F-4D97-AF65-F5344CB8AC3E}">
        <p14:creationId xmlns:p14="http://schemas.microsoft.com/office/powerpoint/2010/main" val="2848759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871369"/>
            <a:ext cx="10515600" cy="5305594"/>
          </a:xfrm>
        </p:spPr>
        <p:txBody>
          <a:bodyPr>
            <a:normAutofit lnSpcReduction="10000"/>
          </a:bodyPr>
          <a:lstStyle/>
          <a:p>
            <a:pPr marL="0" indent="0">
              <a:buNone/>
            </a:pPr>
            <a:r>
              <a:rPr lang="fr-FR" dirty="0" smtClean="0"/>
              <a:t>- Threading entre Fonction() et Main() :   </a:t>
            </a:r>
          </a:p>
          <a:p>
            <a:pPr marL="0" indent="0">
              <a:buNone/>
            </a:pPr>
            <a:r>
              <a:rPr lang="fr-FR" dirty="0"/>
              <a:t> </a:t>
            </a:r>
            <a:r>
              <a:rPr lang="fr-FR" dirty="0" smtClean="0"/>
              <a:t> </a:t>
            </a:r>
          </a:p>
          <a:p>
            <a:pPr marL="0" indent="0">
              <a:buNone/>
            </a:pPr>
            <a:r>
              <a:rPr lang="fr-FR" dirty="0" smtClean="0"/>
              <a:t>                     t1.isBackRound = </a:t>
            </a:r>
            <a:r>
              <a:rPr lang="fr-FR" dirty="0" err="1"/>
              <a:t>t</a:t>
            </a:r>
            <a:r>
              <a:rPr lang="fr-FR" dirty="0" err="1" smtClean="0"/>
              <a:t>rue</a:t>
            </a:r>
            <a:r>
              <a:rPr lang="fr-FR" dirty="0" smtClean="0"/>
              <a:t> ;</a:t>
            </a:r>
          </a:p>
          <a:p>
            <a:pPr marL="0" indent="0">
              <a:buNone/>
            </a:pPr>
            <a:endParaRPr lang="fr-FR" dirty="0"/>
          </a:p>
          <a:p>
            <a:pPr>
              <a:buFontTx/>
              <a:buChar char="-"/>
            </a:pPr>
            <a:r>
              <a:rPr lang="fr-FR" dirty="0" smtClean="0"/>
              <a:t>t1.priority =   ( normale / </a:t>
            </a:r>
            <a:r>
              <a:rPr lang="fr-FR" dirty="0" err="1" smtClean="0"/>
              <a:t>lowest</a:t>
            </a:r>
            <a:r>
              <a:rPr lang="fr-FR" dirty="0" smtClean="0"/>
              <a:t> /</a:t>
            </a:r>
            <a:r>
              <a:rPr lang="fr-FR" dirty="0" err="1" smtClean="0"/>
              <a:t>highest</a:t>
            </a:r>
            <a:r>
              <a:rPr lang="fr-FR" dirty="0" smtClean="0"/>
              <a:t> ) </a:t>
            </a:r>
          </a:p>
          <a:p>
            <a:pPr marL="0" indent="0">
              <a:buNone/>
            </a:pPr>
            <a:r>
              <a:rPr lang="fr-FR" dirty="0"/>
              <a:t> </a:t>
            </a:r>
          </a:p>
          <a:p>
            <a:pPr marL="0" indent="0">
              <a:buNone/>
            </a:pPr>
            <a:r>
              <a:rPr lang="fr-FR" dirty="0" smtClean="0"/>
              <a:t>-t1.join</a:t>
            </a:r>
            <a:r>
              <a:rPr lang="fr-FR" dirty="0"/>
              <a:t>() ;   limiter un thread </a:t>
            </a:r>
            <a:endParaRPr lang="fr-FR" dirty="0" smtClean="0"/>
          </a:p>
          <a:p>
            <a:pPr marL="0" indent="0">
              <a:buNone/>
            </a:pPr>
            <a:endParaRPr lang="fr-FR" dirty="0" smtClean="0"/>
          </a:p>
          <a:p>
            <a:pPr marL="0" indent="0">
              <a:buNone/>
            </a:pPr>
            <a:r>
              <a:rPr lang="fr-FR" dirty="0" smtClean="0"/>
              <a:t>-Durée d’exécution avec  STOPWATCH </a:t>
            </a:r>
            <a:endParaRPr lang="fr-FR" dirty="0"/>
          </a:p>
          <a:p>
            <a:pPr marL="0" indent="0">
              <a:buNone/>
            </a:pPr>
            <a:endParaRPr lang="fr-FR" dirty="0" smtClean="0"/>
          </a:p>
          <a:p>
            <a:pPr marL="0" indent="0">
              <a:buNone/>
            </a:pPr>
            <a:r>
              <a:rPr lang="fr-FR" dirty="0" smtClean="0"/>
              <a:t>                </a:t>
            </a:r>
            <a:endParaRPr lang="fr-FR" dirty="0"/>
          </a:p>
        </p:txBody>
      </p:sp>
    </p:spTree>
    <p:extLst>
      <p:ext uri="{BB962C8B-B14F-4D97-AF65-F5344CB8AC3E}">
        <p14:creationId xmlns:p14="http://schemas.microsoft.com/office/powerpoint/2010/main" val="1768193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solidFill>
                  <a:srgbClr val="C00000"/>
                </a:solidFill>
                <a:latin typeface="Bell MT" panose="02020503060305020303" pitchFamily="18" charset="0"/>
              </a:rPr>
              <a:t>Incrementer</a:t>
            </a:r>
            <a:r>
              <a:rPr lang="fr-FR" dirty="0" smtClean="0">
                <a:solidFill>
                  <a:srgbClr val="C00000"/>
                </a:solidFill>
                <a:latin typeface="Bell MT" panose="02020503060305020303" pitchFamily="18" charset="0"/>
              </a:rPr>
              <a:t> la même variable ,</a:t>
            </a:r>
            <a:br>
              <a:rPr lang="fr-FR" dirty="0" smtClean="0">
                <a:solidFill>
                  <a:srgbClr val="C00000"/>
                </a:solidFill>
                <a:latin typeface="Bell MT" panose="02020503060305020303" pitchFamily="18" charset="0"/>
              </a:rPr>
            </a:br>
            <a:r>
              <a:rPr lang="fr-FR" dirty="0" smtClean="0">
                <a:solidFill>
                  <a:srgbClr val="C00000"/>
                </a:solidFill>
                <a:latin typeface="Bell MT" panose="02020503060305020303" pitchFamily="18" charset="0"/>
              </a:rPr>
              <a:t>synchronisation </a:t>
            </a:r>
            <a:endParaRPr lang="fr-FR" dirty="0">
              <a:solidFill>
                <a:srgbClr val="C00000"/>
              </a:solidFill>
              <a:latin typeface="Bell MT" panose="02020503060305020303" pitchFamily="18" charset="0"/>
            </a:endParaRPr>
          </a:p>
        </p:txBody>
      </p:sp>
      <p:sp>
        <p:nvSpPr>
          <p:cNvPr id="3" name="Espace réservé du contenu 2"/>
          <p:cNvSpPr>
            <a:spLocks noGrp="1"/>
          </p:cNvSpPr>
          <p:nvPr>
            <p:ph idx="1"/>
          </p:nvPr>
        </p:nvSpPr>
        <p:spPr/>
        <p:txBody>
          <a:bodyPr/>
          <a:lstStyle/>
          <a:p>
            <a:pPr marL="0" indent="0">
              <a:buNone/>
            </a:pPr>
            <a:endParaRPr lang="fr-FR" dirty="0" smtClean="0"/>
          </a:p>
          <a:p>
            <a:pPr marL="0" indent="0">
              <a:buNone/>
            </a:pPr>
            <a:endParaRPr lang="fr-FR" dirty="0"/>
          </a:p>
          <a:p>
            <a:pPr marL="0" indent="0">
              <a:buNone/>
            </a:pPr>
            <a:r>
              <a:rPr lang="fr-FR" dirty="0" smtClean="0"/>
              <a:t>Incrémenter la variable cpt par deux threads et voir résultat .</a:t>
            </a:r>
          </a:p>
          <a:p>
            <a:pPr marL="0" indent="0">
              <a:buNone/>
            </a:pPr>
            <a:endParaRPr lang="fr-FR" dirty="0"/>
          </a:p>
          <a:p>
            <a:pPr marL="0" indent="0">
              <a:buNone/>
            </a:pPr>
            <a:r>
              <a:rPr lang="fr-FR" dirty="0" smtClean="0"/>
              <a:t>Utiliser LOCK sur un </a:t>
            </a:r>
            <a:r>
              <a:rPr lang="fr-FR" dirty="0" err="1" smtClean="0"/>
              <a:t>object</a:t>
            </a:r>
            <a:r>
              <a:rPr lang="fr-FR" dirty="0" smtClean="0"/>
              <a:t> , pour incrémenter la variable </a:t>
            </a:r>
            <a:r>
              <a:rPr lang="fr-FR" dirty="0" smtClean="0"/>
              <a:t>cpt jusqu’à la valeur maximal </a:t>
            </a:r>
            <a:endParaRPr lang="fr-FR" dirty="0" smtClean="0"/>
          </a:p>
        </p:txBody>
      </p:sp>
    </p:spTree>
    <p:extLst>
      <p:ext uri="{BB962C8B-B14F-4D97-AF65-F5344CB8AC3E}">
        <p14:creationId xmlns:p14="http://schemas.microsoft.com/office/powerpoint/2010/main" val="1924706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3804" y="572191"/>
            <a:ext cx="10515600" cy="1325563"/>
          </a:xfrm>
        </p:spPr>
        <p:txBody>
          <a:bodyPr/>
          <a:lstStyle/>
          <a:p>
            <a:pPr algn="ctr"/>
            <a:r>
              <a:rPr lang="fr-FR" dirty="0" smtClean="0"/>
              <a:t>Limiter nombre de thread avec</a:t>
            </a:r>
            <a:br>
              <a:rPr lang="fr-FR" dirty="0" smtClean="0"/>
            </a:br>
            <a:r>
              <a:rPr lang="fr-FR" dirty="0" err="1"/>
              <a:t>S</a:t>
            </a:r>
            <a:r>
              <a:rPr lang="fr-FR" dirty="0" err="1" smtClean="0"/>
              <a:t>emaphoreSlim</a:t>
            </a:r>
            <a:endParaRPr lang="fr-FR" dirty="0"/>
          </a:p>
        </p:txBody>
      </p:sp>
      <p:sp>
        <p:nvSpPr>
          <p:cNvPr id="3" name="Espace réservé du contenu 2"/>
          <p:cNvSpPr>
            <a:spLocks noGrp="1"/>
          </p:cNvSpPr>
          <p:nvPr>
            <p:ph idx="1"/>
          </p:nvPr>
        </p:nvSpPr>
        <p:spPr>
          <a:xfrm>
            <a:off x="838200" y="1825624"/>
            <a:ext cx="10515600" cy="4682751"/>
          </a:xfrm>
        </p:spPr>
        <p:txBody>
          <a:bodyPr>
            <a:normAutofit fontScale="92500" lnSpcReduction="10000"/>
          </a:bodyPr>
          <a:lstStyle/>
          <a:p>
            <a:r>
              <a:rPr lang="en-US" dirty="0"/>
              <a:t>s</a:t>
            </a:r>
            <a:r>
              <a:rPr lang="en-US" dirty="0" smtClean="0"/>
              <a:t>tatic </a:t>
            </a:r>
            <a:r>
              <a:rPr lang="en-US" dirty="0" err="1"/>
              <a:t>SemaphoreSlim</a:t>
            </a:r>
            <a:r>
              <a:rPr lang="en-US" dirty="0"/>
              <a:t> </a:t>
            </a:r>
            <a:r>
              <a:rPr lang="en-US" dirty="0" err="1"/>
              <a:t>attente</a:t>
            </a:r>
            <a:r>
              <a:rPr lang="en-US" dirty="0"/>
              <a:t> = new </a:t>
            </a:r>
            <a:r>
              <a:rPr lang="en-US" dirty="0" err="1"/>
              <a:t>SemaphoreSlim</a:t>
            </a:r>
            <a:r>
              <a:rPr lang="en-US" dirty="0" smtClean="0"/>
              <a:t>();</a:t>
            </a:r>
          </a:p>
          <a:p>
            <a:r>
              <a:rPr lang="fr-FR" dirty="0" err="1" smtClean="0"/>
              <a:t>static</a:t>
            </a:r>
            <a:r>
              <a:rPr lang="fr-FR" dirty="0" smtClean="0"/>
              <a:t> </a:t>
            </a:r>
            <a:r>
              <a:rPr lang="fr-FR" dirty="0" err="1"/>
              <a:t>void</a:t>
            </a:r>
            <a:r>
              <a:rPr lang="fr-FR" dirty="0"/>
              <a:t> Main(string[] </a:t>
            </a:r>
            <a:r>
              <a:rPr lang="fr-FR" dirty="0" err="1"/>
              <a:t>args</a:t>
            </a:r>
            <a:r>
              <a:rPr lang="fr-FR" dirty="0"/>
              <a:t>)</a:t>
            </a:r>
          </a:p>
          <a:p>
            <a:pPr marL="0" indent="0">
              <a:buNone/>
            </a:pPr>
            <a:r>
              <a:rPr lang="fr-FR" dirty="0"/>
              <a:t>        {</a:t>
            </a:r>
          </a:p>
          <a:p>
            <a:pPr marL="0" indent="0">
              <a:buNone/>
            </a:pPr>
            <a:r>
              <a:rPr lang="fr-FR" dirty="0"/>
              <a:t>            Thread[] </a:t>
            </a:r>
            <a:r>
              <a:rPr lang="fr-FR" dirty="0" err="1">
                <a:solidFill>
                  <a:srgbClr val="C00000"/>
                </a:solidFill>
              </a:rPr>
              <a:t>tabthread</a:t>
            </a:r>
            <a:r>
              <a:rPr lang="fr-FR" dirty="0"/>
              <a:t> = new Thread[10] ;</a:t>
            </a:r>
          </a:p>
          <a:p>
            <a:pPr marL="0" indent="0">
              <a:buNone/>
            </a:pPr>
            <a:r>
              <a:rPr lang="nn-NO" dirty="0"/>
              <a:t>            for(int i =0; i&lt;10; i++)</a:t>
            </a:r>
          </a:p>
          <a:p>
            <a:pPr marL="0" indent="0">
              <a:buNone/>
            </a:pPr>
            <a:r>
              <a:rPr lang="fr-FR" dirty="0"/>
              <a:t>            {</a:t>
            </a:r>
          </a:p>
          <a:p>
            <a:pPr marL="0" indent="0">
              <a:buNone/>
            </a:pPr>
            <a:r>
              <a:rPr lang="fr-FR" dirty="0"/>
              <a:t>                </a:t>
            </a:r>
            <a:r>
              <a:rPr lang="fr-FR" dirty="0" err="1">
                <a:solidFill>
                  <a:srgbClr val="C00000"/>
                </a:solidFill>
              </a:rPr>
              <a:t>tabthread</a:t>
            </a:r>
            <a:r>
              <a:rPr lang="fr-FR" dirty="0"/>
              <a:t>[i] = new Thread(</a:t>
            </a:r>
            <a:r>
              <a:rPr lang="fr-FR" dirty="0">
                <a:solidFill>
                  <a:schemeClr val="accent1">
                    <a:lumMod val="75000"/>
                  </a:schemeClr>
                </a:solidFill>
              </a:rPr>
              <a:t>afficher</a:t>
            </a:r>
            <a:r>
              <a:rPr lang="fr-FR" dirty="0"/>
              <a:t>);</a:t>
            </a:r>
          </a:p>
          <a:p>
            <a:pPr marL="0" indent="0">
              <a:buNone/>
            </a:pPr>
            <a:r>
              <a:rPr lang="fr-FR" dirty="0"/>
              <a:t>                </a:t>
            </a:r>
            <a:r>
              <a:rPr lang="fr-FR" dirty="0" err="1">
                <a:solidFill>
                  <a:srgbClr val="C00000"/>
                </a:solidFill>
              </a:rPr>
              <a:t>tabthread</a:t>
            </a:r>
            <a:r>
              <a:rPr lang="fr-FR" dirty="0"/>
              <a:t>[i].Name = "T" + i;</a:t>
            </a:r>
          </a:p>
          <a:p>
            <a:pPr marL="0" indent="0">
              <a:buNone/>
            </a:pPr>
            <a:r>
              <a:rPr lang="fr-FR" dirty="0"/>
              <a:t>                </a:t>
            </a:r>
            <a:r>
              <a:rPr lang="fr-FR" dirty="0" err="1">
                <a:solidFill>
                  <a:srgbClr val="C00000"/>
                </a:solidFill>
              </a:rPr>
              <a:t>tabthread</a:t>
            </a:r>
            <a:r>
              <a:rPr lang="fr-FR" dirty="0"/>
              <a:t>[i].Start();</a:t>
            </a:r>
          </a:p>
          <a:p>
            <a:pPr marL="0" indent="0">
              <a:buNone/>
            </a:pPr>
            <a:r>
              <a:rPr lang="fr-FR" dirty="0"/>
              <a:t>       </a:t>
            </a:r>
            <a:r>
              <a:rPr lang="fr-FR" dirty="0" smtClean="0"/>
              <a:t> }</a:t>
            </a:r>
          </a:p>
          <a:p>
            <a:pPr marL="0" indent="0">
              <a:buNone/>
            </a:pPr>
            <a:endParaRPr lang="fr-FR" dirty="0"/>
          </a:p>
        </p:txBody>
      </p:sp>
    </p:spTree>
    <p:extLst>
      <p:ext uri="{BB962C8B-B14F-4D97-AF65-F5344CB8AC3E}">
        <p14:creationId xmlns:p14="http://schemas.microsoft.com/office/powerpoint/2010/main" val="121015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1833" y="871369"/>
            <a:ext cx="10515600" cy="4993622"/>
          </a:xfrm>
        </p:spPr>
        <p:txBody>
          <a:bodyPr>
            <a:normAutofit fontScale="92500" lnSpcReduction="10000"/>
          </a:bodyPr>
          <a:lstStyle/>
          <a:p>
            <a:pPr marL="0" indent="0">
              <a:buNone/>
            </a:pPr>
            <a:r>
              <a:rPr lang="fr-FR" dirty="0" err="1"/>
              <a:t>static</a:t>
            </a:r>
            <a:r>
              <a:rPr lang="fr-FR" dirty="0"/>
              <a:t> </a:t>
            </a:r>
            <a:r>
              <a:rPr lang="fr-FR" dirty="0" err="1"/>
              <a:t>void</a:t>
            </a:r>
            <a:r>
              <a:rPr lang="fr-FR" dirty="0"/>
              <a:t> </a:t>
            </a:r>
            <a:r>
              <a:rPr lang="fr-FR" dirty="0">
                <a:solidFill>
                  <a:schemeClr val="accent1">
                    <a:lumMod val="75000"/>
                  </a:schemeClr>
                </a:solidFill>
              </a:rPr>
              <a:t>afficher()</a:t>
            </a:r>
          </a:p>
          <a:p>
            <a:pPr marL="0" indent="0">
              <a:buNone/>
            </a:pPr>
            <a:r>
              <a:rPr lang="fr-FR" dirty="0"/>
              <a:t>        {</a:t>
            </a:r>
          </a:p>
          <a:p>
            <a:pPr marL="0" indent="0">
              <a:buNone/>
            </a:pPr>
            <a:r>
              <a:rPr lang="fr-FR" dirty="0"/>
              <a:t>            </a:t>
            </a:r>
            <a:r>
              <a:rPr lang="fr-FR" dirty="0" err="1"/>
              <a:t>attente.Wait</a:t>
            </a:r>
            <a:r>
              <a:rPr lang="fr-FR" dirty="0"/>
              <a:t>();</a:t>
            </a:r>
          </a:p>
          <a:p>
            <a:pPr marL="0" indent="0">
              <a:buNone/>
            </a:pPr>
            <a:r>
              <a:rPr lang="nn-NO" dirty="0"/>
              <a:t>            for (int i = 0; i &lt; 10; i++)</a:t>
            </a:r>
          </a:p>
          <a:p>
            <a:pPr marL="0" indent="0">
              <a:buNone/>
            </a:pPr>
            <a:r>
              <a:rPr lang="fr-FR" dirty="0"/>
              <a:t>            {</a:t>
            </a:r>
          </a:p>
          <a:p>
            <a:pPr marL="0" indent="0">
              <a:buNone/>
            </a:pPr>
            <a:r>
              <a:rPr lang="fr-FR" dirty="0"/>
              <a:t>                </a:t>
            </a:r>
            <a:r>
              <a:rPr lang="fr-FR" dirty="0" err="1"/>
              <a:t>Console.Write</a:t>
            </a:r>
            <a:r>
              <a:rPr lang="fr-FR" dirty="0"/>
              <a:t>(</a:t>
            </a:r>
            <a:r>
              <a:rPr lang="fr-FR" dirty="0" err="1"/>
              <a:t>Thread.CurrentThread.Name</a:t>
            </a:r>
            <a:r>
              <a:rPr lang="fr-FR" dirty="0"/>
              <a:t> + </a:t>
            </a:r>
            <a:r>
              <a:rPr lang="fr-FR" dirty="0" smtClean="0"/>
              <a:t>"__");</a:t>
            </a:r>
            <a:endParaRPr lang="fr-FR" dirty="0"/>
          </a:p>
          <a:p>
            <a:pPr marL="0" indent="0">
              <a:buNone/>
            </a:pPr>
            <a:r>
              <a:rPr lang="fr-FR" dirty="0"/>
              <a:t>                </a:t>
            </a:r>
            <a:r>
              <a:rPr lang="fr-FR" dirty="0" err="1"/>
              <a:t>Thread.Sleep</a:t>
            </a:r>
            <a:r>
              <a:rPr lang="fr-FR" dirty="0"/>
              <a:t>(1000);</a:t>
            </a:r>
          </a:p>
          <a:p>
            <a:pPr marL="0" indent="0">
              <a:buNone/>
            </a:pPr>
            <a:r>
              <a:rPr lang="fr-FR" dirty="0"/>
              <a:t>            }</a:t>
            </a:r>
          </a:p>
          <a:p>
            <a:pPr marL="0" indent="0">
              <a:buNone/>
            </a:pPr>
            <a:r>
              <a:rPr lang="en-US" dirty="0"/>
              <a:t>            </a:t>
            </a:r>
            <a:r>
              <a:rPr lang="en-US" dirty="0" err="1"/>
              <a:t>Console.WriteLine</a:t>
            </a:r>
            <a:r>
              <a:rPr lang="en-US" dirty="0"/>
              <a:t>("fin du thread " + </a:t>
            </a:r>
            <a:r>
              <a:rPr lang="en-US" dirty="0" err="1"/>
              <a:t>Thread.CurrentThread.Name</a:t>
            </a:r>
            <a:r>
              <a:rPr lang="en-US" dirty="0"/>
              <a:t>);</a:t>
            </a:r>
          </a:p>
          <a:p>
            <a:pPr marL="0" indent="0">
              <a:buNone/>
            </a:pPr>
            <a:r>
              <a:rPr lang="fr-FR" dirty="0"/>
              <a:t>            </a:t>
            </a:r>
            <a:r>
              <a:rPr lang="fr-FR" dirty="0" err="1"/>
              <a:t>attente.Release</a:t>
            </a:r>
            <a:r>
              <a:rPr lang="fr-FR" dirty="0"/>
              <a:t>();</a:t>
            </a:r>
          </a:p>
          <a:p>
            <a:pPr marL="0" indent="0">
              <a:buNone/>
            </a:pPr>
            <a:r>
              <a:rPr lang="fr-FR" dirty="0"/>
              <a:t>        }</a:t>
            </a:r>
          </a:p>
        </p:txBody>
      </p:sp>
    </p:spTree>
    <p:extLst>
      <p:ext uri="{BB962C8B-B14F-4D97-AF65-F5344CB8AC3E}">
        <p14:creationId xmlns:p14="http://schemas.microsoft.com/office/powerpoint/2010/main" val="591589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851192" y="2032000"/>
            <a:ext cx="10007599" cy="3046988"/>
          </a:xfrm>
          <a:prstGeom prst="rect">
            <a:avLst/>
          </a:prstGeom>
          <a:noFill/>
        </p:spPr>
        <p:txBody>
          <a:bodyPr wrap="square" rtlCol="0">
            <a:spAutoFit/>
          </a:bodyPr>
          <a:lstStyle/>
          <a:p>
            <a:r>
              <a:rPr lang="fr-FR" sz="2400" dirty="0"/>
              <a:t>Un thread, ou littéralement un « fil » (d’exécution), est une unité de traitement au sein d’un processus. Un processus peut contenir plusieurs threads, qui s’exécutent alors en parallèle. </a:t>
            </a:r>
            <a:endParaRPr lang="fr-FR" sz="2400" dirty="0" smtClean="0"/>
          </a:p>
          <a:p>
            <a:endParaRPr lang="fr-FR" sz="2400" dirty="0" smtClean="0"/>
          </a:p>
          <a:p>
            <a:r>
              <a:rPr lang="fr-FR" sz="2400" dirty="0" smtClean="0"/>
              <a:t>La </a:t>
            </a:r>
            <a:r>
              <a:rPr lang="fr-FR" sz="2400" dirty="0"/>
              <a:t>différence majeure entre un ensemble de threads et un ensemble de processus est que les processus ont chacun leur zone mémoire propre, tandis que les threads d’un même processus partagent une mémoire commune et Ils peuvent échanger des informations via des variables .</a:t>
            </a:r>
          </a:p>
        </p:txBody>
      </p:sp>
      <p:sp>
        <p:nvSpPr>
          <p:cNvPr id="2" name="Rectangle 1"/>
          <p:cNvSpPr/>
          <p:nvPr/>
        </p:nvSpPr>
        <p:spPr>
          <a:xfrm>
            <a:off x="3607385" y="717034"/>
            <a:ext cx="4495215" cy="707886"/>
          </a:xfrm>
          <a:prstGeom prst="rect">
            <a:avLst/>
          </a:prstGeom>
        </p:spPr>
        <p:txBody>
          <a:bodyPr wrap="square">
            <a:spAutoFit/>
          </a:bodyPr>
          <a:lstStyle/>
          <a:p>
            <a:r>
              <a:rPr lang="fr-FR" sz="4000" b="1" u="sng" dirty="0">
                <a:solidFill>
                  <a:srgbClr val="FF0000"/>
                </a:solidFill>
                <a:latin typeface="Arial Black" panose="020B0A04020102020204" pitchFamily="34" charset="0"/>
              </a:rPr>
              <a:t>LES THREADS</a:t>
            </a:r>
            <a:endParaRPr lang="fr-FR" sz="4000" dirty="0"/>
          </a:p>
        </p:txBody>
      </p:sp>
    </p:spTree>
    <p:extLst>
      <p:ext uri="{BB962C8B-B14F-4D97-AF65-F5344CB8AC3E}">
        <p14:creationId xmlns:p14="http://schemas.microsoft.com/office/powerpoint/2010/main" val="1149090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245" y="2860812"/>
            <a:ext cx="3947357" cy="3287183"/>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74" y="2732921"/>
            <a:ext cx="4930775" cy="3287183"/>
          </a:xfrm>
          <a:prstGeom prst="rect">
            <a:avLst/>
          </a:prstGeom>
        </p:spPr>
      </p:pic>
      <p:sp>
        <p:nvSpPr>
          <p:cNvPr id="2" name="ZoneTexte 1"/>
          <p:cNvSpPr txBox="1"/>
          <p:nvPr/>
        </p:nvSpPr>
        <p:spPr>
          <a:xfrm>
            <a:off x="3781165" y="201638"/>
            <a:ext cx="3916265" cy="523220"/>
          </a:xfrm>
          <a:prstGeom prst="rect">
            <a:avLst/>
          </a:prstGeom>
          <a:noFill/>
        </p:spPr>
        <p:txBody>
          <a:bodyPr wrap="none" rtlCol="0">
            <a:spAutoFit/>
          </a:bodyPr>
          <a:lstStyle/>
          <a:p>
            <a:pPr algn="ctr"/>
            <a:r>
              <a:rPr lang="fr-FR" sz="2800" b="1" dirty="0" smtClean="0">
                <a:solidFill>
                  <a:srgbClr val="FF0000"/>
                </a:solidFill>
              </a:rPr>
              <a:t>POURQUOI LES THREADS</a:t>
            </a:r>
            <a:endParaRPr lang="fr-FR" sz="2800" b="1" dirty="0">
              <a:solidFill>
                <a:srgbClr val="FF0000"/>
              </a:solidFill>
            </a:endParaRPr>
          </a:p>
        </p:txBody>
      </p:sp>
      <p:sp>
        <p:nvSpPr>
          <p:cNvPr id="3" name="ZoneTexte 2"/>
          <p:cNvSpPr txBox="1"/>
          <p:nvPr/>
        </p:nvSpPr>
        <p:spPr>
          <a:xfrm>
            <a:off x="1326022" y="824398"/>
            <a:ext cx="9018110" cy="1323439"/>
          </a:xfrm>
          <a:prstGeom prst="rect">
            <a:avLst/>
          </a:prstGeom>
          <a:noFill/>
        </p:spPr>
        <p:txBody>
          <a:bodyPr wrap="none" rtlCol="0">
            <a:spAutoFit/>
          </a:bodyPr>
          <a:lstStyle/>
          <a:p>
            <a:r>
              <a:rPr lang="fr-FR" sz="2000" b="1" dirty="0" smtClean="0"/>
              <a:t>-Pour maintenir la réactivité d’une application durant une longue tâche d’exécution</a:t>
            </a:r>
          </a:p>
          <a:p>
            <a:endParaRPr lang="fr-FR" sz="2000" b="1" dirty="0" smtClean="0"/>
          </a:p>
          <a:p>
            <a:r>
              <a:rPr lang="fr-FR" sz="2000" b="1" dirty="0" smtClean="0"/>
              <a:t>-Pour exécuter des traitements en parallèle (gagner du temps)</a:t>
            </a:r>
          </a:p>
          <a:p>
            <a:r>
              <a:rPr lang="fr-FR" sz="2000" b="1" dirty="0" smtClean="0"/>
              <a:t> </a:t>
            </a:r>
            <a:endParaRPr lang="fr-FR" sz="2000" b="1" dirty="0"/>
          </a:p>
        </p:txBody>
      </p:sp>
    </p:spTree>
    <p:extLst>
      <p:ext uri="{BB962C8B-B14F-4D97-AF65-F5344CB8AC3E}">
        <p14:creationId xmlns:p14="http://schemas.microsoft.com/office/powerpoint/2010/main" val="121620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559715" y="180064"/>
            <a:ext cx="8132769" cy="6370872"/>
          </a:xfrm>
          <a:prstGeom prst="rect">
            <a:avLst/>
          </a:prstGeom>
        </p:spPr>
      </p:pic>
    </p:spTree>
    <p:extLst>
      <p:ext uri="{BB962C8B-B14F-4D97-AF65-F5344CB8AC3E}">
        <p14:creationId xmlns:p14="http://schemas.microsoft.com/office/powerpoint/2010/main" val="878224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5400" b="1" dirty="0" smtClean="0">
                <a:solidFill>
                  <a:srgbClr val="C00000"/>
                </a:solidFill>
              </a:rPr>
              <a:t>JAVA vs CSHARP</a:t>
            </a:r>
            <a:endParaRPr lang="fr-FR" sz="5400" b="1" dirty="0">
              <a:solidFill>
                <a:srgbClr val="C00000"/>
              </a:solidFill>
            </a:endParaRPr>
          </a:p>
        </p:txBody>
      </p:sp>
      <p:sp>
        <p:nvSpPr>
          <p:cNvPr id="3" name="Espace réservé du contenu 2"/>
          <p:cNvSpPr>
            <a:spLocks noGrp="1"/>
          </p:cNvSpPr>
          <p:nvPr>
            <p:ph idx="1"/>
          </p:nvPr>
        </p:nvSpPr>
        <p:spPr>
          <a:xfrm>
            <a:off x="838200" y="1825625"/>
            <a:ext cx="10515600" cy="3114675"/>
          </a:xfrm>
        </p:spPr>
        <p:txBody>
          <a:bodyPr/>
          <a:lstStyle/>
          <a:p>
            <a:pPr marL="0" indent="0" fontAlgn="base">
              <a:buNone/>
            </a:pPr>
            <a:r>
              <a:rPr lang="fr-FR" dirty="0"/>
              <a:t>L</a:t>
            </a:r>
            <a:r>
              <a:rPr lang="fr-FR" dirty="0" smtClean="0"/>
              <a:t>'implémentation </a:t>
            </a:r>
            <a:r>
              <a:rPr lang="fr-FR" dirty="0"/>
              <a:t>Java est beaucoup plus rapide que C # à </a:t>
            </a:r>
            <a:r>
              <a:rPr lang="fr-FR" dirty="0">
                <a:solidFill>
                  <a:srgbClr val="C00000"/>
                </a:solidFill>
              </a:rPr>
              <a:t>4 threads </a:t>
            </a:r>
            <a:r>
              <a:rPr lang="fr-FR" dirty="0"/>
              <a:t>mais beaucoup plus </a:t>
            </a:r>
            <a:r>
              <a:rPr lang="fr-FR" b="1" dirty="0">
                <a:solidFill>
                  <a:srgbClr val="C00000"/>
                </a:solidFill>
              </a:rPr>
              <a:t>lente</a:t>
            </a:r>
            <a:r>
              <a:rPr lang="fr-FR" dirty="0"/>
              <a:t> à mesure que le nombre de threads augmente. </a:t>
            </a:r>
            <a:endParaRPr lang="fr-FR" dirty="0" smtClean="0"/>
          </a:p>
          <a:p>
            <a:pPr marL="0" indent="0" fontAlgn="base">
              <a:buNone/>
            </a:pPr>
            <a:r>
              <a:rPr lang="fr-FR" dirty="0" smtClean="0"/>
              <a:t>Il </a:t>
            </a:r>
            <a:r>
              <a:rPr lang="fr-FR" dirty="0"/>
              <a:t>semble également que C # soit devenu </a:t>
            </a:r>
            <a:r>
              <a:rPr lang="fr-FR" b="1" dirty="0">
                <a:solidFill>
                  <a:srgbClr val="C00000"/>
                </a:solidFill>
              </a:rPr>
              <a:t>plus rapide </a:t>
            </a:r>
            <a:r>
              <a:rPr lang="fr-FR" dirty="0"/>
              <a:t>par itération, lorsque le nombre de threads a augmenté</a:t>
            </a:r>
            <a:r>
              <a:rPr lang="fr-FR" dirty="0" smtClean="0"/>
              <a:t>.</a:t>
            </a:r>
            <a:endParaRPr lang="fr-FR" dirty="0"/>
          </a:p>
        </p:txBody>
      </p:sp>
    </p:spTree>
    <p:extLst>
      <p:ext uri="{BB962C8B-B14F-4D97-AF65-F5344CB8AC3E}">
        <p14:creationId xmlns:p14="http://schemas.microsoft.com/office/powerpoint/2010/main" val="3204804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74" y="165651"/>
            <a:ext cx="11553826" cy="6471687"/>
          </a:xfrm>
          <a:prstGeom prst="rect">
            <a:avLst/>
          </a:prstGeom>
        </p:spPr>
      </p:pic>
    </p:spTree>
    <p:extLst>
      <p:ext uri="{BB962C8B-B14F-4D97-AF65-F5344CB8AC3E}">
        <p14:creationId xmlns:p14="http://schemas.microsoft.com/office/powerpoint/2010/main" val="2050051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45867"/>
            <a:ext cx="11938000" cy="6712133"/>
          </a:xfrm>
          <a:prstGeom prst="rect">
            <a:avLst/>
          </a:prstGeom>
        </p:spPr>
      </p:pic>
    </p:spTree>
    <p:extLst>
      <p:ext uri="{BB962C8B-B14F-4D97-AF65-F5344CB8AC3E}">
        <p14:creationId xmlns:p14="http://schemas.microsoft.com/office/powerpoint/2010/main" val="1428291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5400" b="1" dirty="0" err="1" smtClean="0">
                <a:solidFill>
                  <a:srgbClr val="C00000"/>
                </a:solidFill>
              </a:rPr>
              <a:t>Multi-thread</a:t>
            </a:r>
            <a:r>
              <a:rPr lang="fr-FR" sz="5400" b="1" dirty="0" smtClean="0">
                <a:solidFill>
                  <a:srgbClr val="C00000"/>
                </a:solidFill>
              </a:rPr>
              <a:t> </a:t>
            </a:r>
            <a:r>
              <a:rPr lang="fr-FR" sz="5400" b="1" dirty="0">
                <a:solidFill>
                  <a:srgbClr val="C00000"/>
                </a:solidFill>
              </a:rPr>
              <a:t>vs </a:t>
            </a:r>
            <a:r>
              <a:rPr lang="fr-FR" sz="5400" b="1" dirty="0" smtClean="0">
                <a:solidFill>
                  <a:srgbClr val="C00000"/>
                </a:solidFill>
              </a:rPr>
              <a:t>Mono-thread </a:t>
            </a:r>
            <a:endParaRPr lang="fr-FR" sz="5400" b="1" dirty="0">
              <a:solidFill>
                <a:srgbClr val="C00000"/>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53" y="2286000"/>
            <a:ext cx="5770647" cy="351155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371" y="2286001"/>
            <a:ext cx="5464850" cy="3511550"/>
          </a:xfrm>
          <a:prstGeom prst="rect">
            <a:avLst/>
          </a:prstGeom>
        </p:spPr>
      </p:pic>
    </p:spTree>
    <p:extLst>
      <p:ext uri="{BB962C8B-B14F-4D97-AF65-F5344CB8AC3E}">
        <p14:creationId xmlns:p14="http://schemas.microsoft.com/office/powerpoint/2010/main" val="1516806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28255" y="365125"/>
            <a:ext cx="10515600" cy="1325563"/>
          </a:xfrm>
        </p:spPr>
        <p:txBody>
          <a:bodyPr>
            <a:normAutofit/>
          </a:bodyPr>
          <a:lstStyle/>
          <a:p>
            <a:pPr algn="ctr"/>
            <a:r>
              <a:rPr lang="fr-FR" sz="3200" b="1" dirty="0" smtClean="0">
                <a:solidFill>
                  <a:srgbClr val="C00000"/>
                </a:solidFill>
                <a:latin typeface="Lucida Bright" panose="02040602050505020304" pitchFamily="18" charset="0"/>
              </a:rPr>
              <a:t>FONCTIONNEMENT DES THREADS</a:t>
            </a:r>
            <a:endParaRPr lang="fr-FR" sz="3200" b="1" dirty="0">
              <a:solidFill>
                <a:srgbClr val="C00000"/>
              </a:solidFill>
              <a:latin typeface="Lucida Bright" panose="02040602050505020304" pitchFamily="18"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958" y="1830604"/>
            <a:ext cx="10515600" cy="4341380"/>
          </a:xfrm>
        </p:spPr>
      </p:pic>
      <p:cxnSp>
        <p:nvCxnSpPr>
          <p:cNvPr id="11" name="Connecteur droit 10"/>
          <p:cNvCxnSpPr/>
          <p:nvPr/>
        </p:nvCxnSpPr>
        <p:spPr>
          <a:xfrm>
            <a:off x="7352851" y="2485017"/>
            <a:ext cx="478716"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7360919" y="2411507"/>
            <a:ext cx="478716"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7121562" y="2259106"/>
            <a:ext cx="1075765" cy="3227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6250193" y="2570180"/>
            <a:ext cx="2511911" cy="1506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6465346" y="2623070"/>
            <a:ext cx="2296758" cy="1730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72384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1287</TotalTime>
  <Words>313</Words>
  <Application>Microsoft Office PowerPoint</Application>
  <PresentationFormat>Grand écran</PresentationFormat>
  <Paragraphs>62</Paragraphs>
  <Slides>14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14</vt:i4>
      </vt:variant>
    </vt:vector>
  </HeadingPairs>
  <TitlesOfParts>
    <vt:vector size="22" baseType="lpstr">
      <vt:lpstr>Arial</vt:lpstr>
      <vt:lpstr>Arial Black</vt:lpstr>
      <vt:lpstr>Bell MT</vt:lpstr>
      <vt:lpstr>Bookman Old Style</vt:lpstr>
      <vt:lpstr>Calibri</vt:lpstr>
      <vt:lpstr>Calibri Light</vt:lpstr>
      <vt:lpstr>Lucida Bright</vt:lpstr>
      <vt:lpstr>Thème Office</vt:lpstr>
      <vt:lpstr>LES THREADS</vt:lpstr>
      <vt:lpstr>Présentation PowerPoint</vt:lpstr>
      <vt:lpstr>Présentation PowerPoint</vt:lpstr>
      <vt:lpstr>Présentation PowerPoint</vt:lpstr>
      <vt:lpstr>JAVA vs CSHARP</vt:lpstr>
      <vt:lpstr>Présentation PowerPoint</vt:lpstr>
      <vt:lpstr>Présentation PowerPoint</vt:lpstr>
      <vt:lpstr>Multi-thread vs Mono-thread </vt:lpstr>
      <vt:lpstr>FONCTIONNEMENT DES THREADS</vt:lpstr>
      <vt:lpstr>  Using system.threading ;</vt:lpstr>
      <vt:lpstr>Présentation PowerPoint</vt:lpstr>
      <vt:lpstr>Incrementer la même variable , synchronisation </vt:lpstr>
      <vt:lpstr>Limiter nombre de thread avec SemaphoreSlim</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THREADING</dc:title>
  <dc:creator>Windows User</dc:creator>
  <cp:lastModifiedBy>Windows User</cp:lastModifiedBy>
  <cp:revision>33</cp:revision>
  <dcterms:created xsi:type="dcterms:W3CDTF">2021-05-19T09:35:58Z</dcterms:created>
  <dcterms:modified xsi:type="dcterms:W3CDTF">2021-06-18T16:54:53Z</dcterms:modified>
</cp:coreProperties>
</file>