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crdownload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57" r:id="rId5"/>
    <p:sldId id="260" r:id="rId6"/>
    <p:sldId id="262" r:id="rId7"/>
    <p:sldId id="261" r:id="rId8"/>
    <p:sldId id="263" r:id="rId9"/>
    <p:sldId id="264" r:id="rId10"/>
    <p:sldId id="267" r:id="rId11"/>
    <p:sldId id="266" r:id="rId12"/>
    <p:sldId id="265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8C9C8-7418-48D1-B517-C72653670D3A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8F8F4-4E49-4D5B-8D09-AA11AFFAAC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667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8F8F4-4E49-4D5B-8D09-AA11AFFAAC9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4443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79688-1377-405A-ADF6-B88C41D894C3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A2DD-02D6-4B34-BC5B-D96C4465DB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742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79688-1377-405A-ADF6-B88C41D894C3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A2DD-02D6-4B34-BC5B-D96C4465DB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4531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79688-1377-405A-ADF6-B88C41D894C3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A2DD-02D6-4B34-BC5B-D96C4465DB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569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79688-1377-405A-ADF6-B88C41D894C3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A2DD-02D6-4B34-BC5B-D96C4465DB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258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79688-1377-405A-ADF6-B88C41D894C3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A2DD-02D6-4B34-BC5B-D96C4465DB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96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79688-1377-405A-ADF6-B88C41D894C3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A2DD-02D6-4B34-BC5B-D96C4465DB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477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79688-1377-405A-ADF6-B88C41D894C3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A2DD-02D6-4B34-BC5B-D96C4465DB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366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79688-1377-405A-ADF6-B88C41D894C3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A2DD-02D6-4B34-BC5B-D96C4465DB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2893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79688-1377-405A-ADF6-B88C41D894C3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A2DD-02D6-4B34-BC5B-D96C4465DB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914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79688-1377-405A-ADF6-B88C41D894C3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A2DD-02D6-4B34-BC5B-D96C4465DB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477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79688-1377-405A-ADF6-B88C41D894C3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A2DD-02D6-4B34-BC5B-D96C4465DB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8467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79688-1377-405A-ADF6-B88C41D894C3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7A2DD-02D6-4B34-BC5B-D96C4465DB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796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crdownload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73795" y="369327"/>
            <a:ext cx="8749553" cy="824771"/>
          </a:xfrm>
        </p:spPr>
        <p:txBody>
          <a:bodyPr>
            <a:normAutofit/>
          </a:bodyPr>
          <a:lstStyle/>
          <a:p>
            <a:r>
              <a:rPr lang="fr-FR" sz="3600" dirty="0" smtClean="0"/>
              <a:t>Apprendre la méthode LINQ sur </a:t>
            </a:r>
            <a:r>
              <a:rPr lang="fr-FR" sz="3600" dirty="0" err="1" smtClean="0"/>
              <a:t>csharp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220" y="1370404"/>
            <a:ext cx="8254701" cy="4815242"/>
          </a:xfrm>
          <a:prstGeom prst="rect">
            <a:avLst/>
          </a:prstGeom>
        </p:spPr>
      </p:pic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008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305" y="118334"/>
            <a:ext cx="5618798" cy="377656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161" y="2366682"/>
            <a:ext cx="6103172" cy="4308439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992471" y="731519"/>
            <a:ext cx="2415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u="sng" dirty="0" smtClean="0"/>
              <a:t>Union sélective</a:t>
            </a:r>
            <a:endParaRPr lang="fr-FR" sz="2800" u="sng" dirty="0"/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1043492" y="1097280"/>
            <a:ext cx="763793" cy="451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600356" y="1538343"/>
            <a:ext cx="57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( ).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 flipV="1">
            <a:off x="1043492" y="1635162"/>
            <a:ext cx="849854" cy="98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2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040" y="365125"/>
            <a:ext cx="6044320" cy="397364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083" y="2689413"/>
            <a:ext cx="5812411" cy="388736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7250654" y="1269402"/>
            <a:ext cx="2261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u="sng" dirty="0" smtClean="0"/>
              <a:t>concaténation</a:t>
            </a:r>
            <a:endParaRPr lang="fr-FR" sz="2800" u="sng" dirty="0"/>
          </a:p>
        </p:txBody>
      </p:sp>
    </p:spTree>
    <p:extLst>
      <p:ext uri="{BB962C8B-B14F-4D97-AF65-F5344CB8AC3E}">
        <p14:creationId xmlns:p14="http://schemas.microsoft.com/office/powerpoint/2010/main" val="145801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946" y="1204856"/>
            <a:ext cx="8152943" cy="4533244"/>
          </a:xfrm>
        </p:spPr>
      </p:pic>
      <p:sp>
        <p:nvSpPr>
          <p:cNvPr id="5" name="ZoneTexte 4"/>
          <p:cNvSpPr txBox="1"/>
          <p:nvPr/>
        </p:nvSpPr>
        <p:spPr>
          <a:xfrm>
            <a:off x="4281543" y="184999"/>
            <a:ext cx="20457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u="sng" dirty="0" smtClean="0"/>
              <a:t>La fusion</a:t>
            </a:r>
            <a:endParaRPr lang="fr-FR" sz="4000" u="sng" dirty="0"/>
          </a:p>
        </p:txBody>
      </p:sp>
    </p:spTree>
    <p:extLst>
      <p:ext uri="{BB962C8B-B14F-4D97-AF65-F5344CB8AC3E}">
        <p14:creationId xmlns:p14="http://schemas.microsoft.com/office/powerpoint/2010/main" val="382137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566" y="1690689"/>
            <a:ext cx="5463464" cy="3334686"/>
          </a:xfrm>
        </p:spPr>
      </p:pic>
      <p:sp>
        <p:nvSpPr>
          <p:cNvPr id="5" name="ZoneTexte 4"/>
          <p:cNvSpPr txBox="1"/>
          <p:nvPr/>
        </p:nvSpPr>
        <p:spPr>
          <a:xfrm>
            <a:off x="3227294" y="602428"/>
            <a:ext cx="49316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u="sng" dirty="0" smtClean="0"/>
              <a:t>Autre méthodes booléennes</a:t>
            </a:r>
            <a:endParaRPr lang="fr-FR" sz="3200" u="sng" dirty="0"/>
          </a:p>
        </p:txBody>
      </p:sp>
    </p:spTree>
    <p:extLst>
      <p:ext uri="{BB962C8B-B14F-4D97-AF65-F5344CB8AC3E}">
        <p14:creationId xmlns:p14="http://schemas.microsoft.com/office/powerpoint/2010/main" val="268045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80" y="399768"/>
            <a:ext cx="5695531" cy="3464781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860" y="479581"/>
            <a:ext cx="5663209" cy="330515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961" y="3681669"/>
            <a:ext cx="5698331" cy="299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98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 smtClean="0">
                <a:solidFill>
                  <a:schemeClr val="accent1">
                    <a:lumMod val="50000"/>
                  </a:schemeClr>
                </a:solidFill>
              </a:rPr>
              <a:t>LINQ TO OBJECT</a:t>
            </a:r>
            <a:endParaRPr lang="fr-FR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476" y="1990165"/>
            <a:ext cx="7826733" cy="3592059"/>
          </a:xfrm>
        </p:spPr>
      </p:pic>
    </p:spTree>
    <p:extLst>
      <p:ext uri="{BB962C8B-B14F-4D97-AF65-F5344CB8AC3E}">
        <p14:creationId xmlns:p14="http://schemas.microsoft.com/office/powerpoint/2010/main" val="27096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9" y="239613"/>
            <a:ext cx="10515600" cy="1325563"/>
          </a:xfrm>
        </p:spPr>
        <p:txBody>
          <a:bodyPr/>
          <a:lstStyle/>
          <a:p>
            <a:pPr algn="ctr"/>
            <a:r>
              <a:rPr lang="fr-FR" u="sng" dirty="0" smtClean="0">
                <a:solidFill>
                  <a:schemeClr val="accent1">
                    <a:lumMod val="75000"/>
                  </a:schemeClr>
                </a:solidFill>
              </a:rPr>
              <a:t>LINQ</a:t>
            </a:r>
            <a:endParaRPr lang="fr-FR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3954" y="1425327"/>
            <a:ext cx="10515600" cy="4351338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LINQ</a:t>
            </a:r>
            <a:r>
              <a:rPr lang="fr-FR" dirty="0"/>
              <a:t> </a:t>
            </a:r>
            <a:r>
              <a:rPr lang="fr-FR" sz="1800" dirty="0"/>
              <a:t>(</a:t>
            </a:r>
            <a:r>
              <a:rPr lang="fr-FR" sz="1800" dirty="0" err="1"/>
              <a:t>Language</a:t>
            </a:r>
            <a:r>
              <a:rPr lang="fr-FR" sz="1800" dirty="0"/>
              <a:t> Integrated </a:t>
            </a:r>
            <a:r>
              <a:rPr lang="fr-FR" sz="1800" dirty="0" err="1"/>
              <a:t>Query</a:t>
            </a:r>
            <a:r>
              <a:rPr lang="fr-FR" sz="1800" dirty="0"/>
              <a:t>) </a:t>
            </a:r>
            <a:r>
              <a:rPr lang="fr-FR" sz="2000" dirty="0"/>
              <a:t>est un des nouveaux projets accompagnant C# </a:t>
            </a:r>
            <a:r>
              <a:rPr lang="fr-FR" dirty="0" smtClean="0"/>
              <a:t>. </a:t>
            </a:r>
          </a:p>
          <a:p>
            <a:r>
              <a:rPr lang="fr-FR" sz="2000" dirty="0" smtClean="0"/>
              <a:t>Auparavant</a:t>
            </a:r>
            <a:r>
              <a:rPr lang="fr-FR" sz="2000" dirty="0"/>
              <a:t>, les développeurs étaient amenés à utiliser deux ou plusieurs langages en même temps (C#, SQ L, etc.… ). </a:t>
            </a:r>
          </a:p>
          <a:p>
            <a:r>
              <a:rPr lang="fr-FR" sz="2000" dirty="0" err="1" smtClean="0"/>
              <a:t>LinQ</a:t>
            </a:r>
            <a:r>
              <a:rPr lang="fr-FR" sz="2000" dirty="0" smtClean="0"/>
              <a:t> permet d’interroger , de manipuler de manière presque uniforme des collections de données en mémoire 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591" y="3153491"/>
            <a:ext cx="6700085" cy="292633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838199" y="3600996"/>
            <a:ext cx="31098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Nous allons voir :</a:t>
            </a:r>
          </a:p>
          <a:p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l’utilisation de LINQ dans les  listes ,</a:t>
            </a:r>
          </a:p>
          <a:p>
            <a:endParaRPr lang="fr-FR" dirty="0" smtClean="0"/>
          </a:p>
          <a:p>
            <a:r>
              <a:rPr lang="fr-FR" dirty="0" smtClean="0"/>
              <a:t>-  LInQ to Object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201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4079" y="1009530"/>
            <a:ext cx="5890747" cy="3556937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>
            <a:off x="2969111" y="2432784"/>
            <a:ext cx="2495774" cy="719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2012231" y="1587670"/>
            <a:ext cx="1116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From..</a:t>
            </a:r>
          </a:p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In…</a:t>
            </a:r>
          </a:p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Where..</a:t>
            </a:r>
          </a:p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Select…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31982" y="1358153"/>
            <a:ext cx="1237129" cy="154598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99680" y="5805031"/>
            <a:ext cx="6243974" cy="774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fr-FR" sz="2000" dirty="0" smtClean="0">
                <a:solidFill>
                  <a:prstClr val="black"/>
                </a:solidFill>
              </a:rPr>
              <a:t>   </a:t>
            </a:r>
            <a:r>
              <a:rPr lang="fr-FR" sz="2000" dirty="0" smtClean="0">
                <a:solidFill>
                  <a:schemeClr val="accent2">
                    <a:lumMod val="50000"/>
                  </a:schemeClr>
                </a:solidFill>
              </a:rPr>
              <a:t>-- De </a:t>
            </a:r>
            <a:r>
              <a:rPr lang="fr-FR" sz="2000" dirty="0">
                <a:solidFill>
                  <a:schemeClr val="accent2">
                    <a:lumMod val="50000"/>
                  </a:schemeClr>
                </a:solidFill>
              </a:rPr>
              <a:t>plus, LINQ </a:t>
            </a:r>
            <a:r>
              <a:rPr lang="fr-FR" sz="2000" dirty="0" smtClean="0">
                <a:solidFill>
                  <a:schemeClr val="accent2">
                    <a:lumMod val="50000"/>
                  </a:schemeClr>
                </a:solidFill>
              </a:rPr>
              <a:t>s'intègre  </a:t>
            </a:r>
            <a:r>
              <a:rPr lang="fr-FR" sz="2000" dirty="0">
                <a:solidFill>
                  <a:schemeClr val="accent2">
                    <a:lumMod val="50000"/>
                  </a:schemeClr>
                </a:solidFill>
              </a:rPr>
              <a:t>à tous les états du code. </a:t>
            </a:r>
            <a:endParaRPr lang="fr-FR" sz="20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fr-FR" sz="2000" dirty="0" smtClean="0">
                <a:solidFill>
                  <a:schemeClr val="accent2">
                    <a:lumMod val="50000"/>
                  </a:schemeClr>
                </a:solidFill>
              </a:rPr>
              <a:t>  Intégration </a:t>
            </a:r>
            <a:r>
              <a:rPr lang="fr-FR" sz="2000" dirty="0">
                <a:solidFill>
                  <a:schemeClr val="accent2">
                    <a:lumMod val="50000"/>
                  </a:schemeClr>
                </a:solidFill>
              </a:rPr>
              <a:t>dans le </a:t>
            </a:r>
            <a:r>
              <a:rPr lang="fr-FR" sz="2000" dirty="0" smtClean="0">
                <a:solidFill>
                  <a:schemeClr val="accent2">
                    <a:lumMod val="50000"/>
                  </a:schemeClr>
                </a:solidFill>
              </a:rPr>
              <a:t> code </a:t>
            </a:r>
            <a:r>
              <a:rPr lang="fr-FR" sz="2000" dirty="0">
                <a:solidFill>
                  <a:schemeClr val="accent2">
                    <a:lumMod val="50000"/>
                  </a:schemeClr>
                </a:solidFill>
              </a:rPr>
              <a:t>source via </a:t>
            </a:r>
            <a:r>
              <a:rPr lang="fr-FR" sz="2000" dirty="0" smtClean="0">
                <a:solidFill>
                  <a:schemeClr val="accent2">
                    <a:lumMod val="50000"/>
                  </a:schemeClr>
                </a:solidFill>
              </a:rPr>
              <a:t>la syntaxe. </a:t>
            </a:r>
            <a:endParaRPr lang="fr-FR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28108" y="3588725"/>
            <a:ext cx="40448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Les Trois actions de la requête LINQ:</a:t>
            </a:r>
          </a:p>
          <a:p>
            <a:endParaRPr lang="fr-FR" dirty="0" smtClean="0"/>
          </a:p>
          <a:p>
            <a:r>
              <a:rPr lang="fr-FR" dirty="0" smtClean="0"/>
              <a:t>1) Obtention </a:t>
            </a:r>
            <a:r>
              <a:rPr lang="fr-FR" dirty="0"/>
              <a:t>de la source de données</a:t>
            </a:r>
          </a:p>
          <a:p>
            <a:r>
              <a:rPr lang="fr-FR" dirty="0" smtClean="0"/>
              <a:t>2) Création </a:t>
            </a:r>
            <a:r>
              <a:rPr lang="fr-FR" dirty="0"/>
              <a:t>de la requête</a:t>
            </a:r>
          </a:p>
          <a:p>
            <a:r>
              <a:rPr lang="fr-FR" dirty="0" smtClean="0"/>
              <a:t>3)exécutez </a:t>
            </a:r>
            <a:r>
              <a:rPr lang="fr-FR" dirty="0"/>
              <a:t>la requête.</a:t>
            </a:r>
          </a:p>
        </p:txBody>
      </p:sp>
    </p:spTree>
    <p:extLst>
      <p:ext uri="{BB962C8B-B14F-4D97-AF65-F5344CB8AC3E}">
        <p14:creationId xmlns:p14="http://schemas.microsoft.com/office/powerpoint/2010/main" val="187114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sz="1800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592" y="579928"/>
            <a:ext cx="7904999" cy="184506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38200" y="3262630"/>
            <a:ext cx="59635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fr-FR" dirty="0" smtClean="0"/>
              <a:t>QUERY SYNTAX 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= 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from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 …in ..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where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 …select …</a:t>
            </a:r>
          </a:p>
          <a:p>
            <a:pPr marL="342900" indent="-342900">
              <a:buAutoNum type="arabicParenR"/>
            </a:pPr>
            <a:endParaRPr lang="fr-FR" dirty="0"/>
          </a:p>
          <a:p>
            <a:pPr marL="342900" indent="-342900">
              <a:buAutoNum type="arabicParenR"/>
            </a:pPr>
            <a:endParaRPr lang="fr-FR" dirty="0" smtClean="0"/>
          </a:p>
          <a:p>
            <a:pPr marL="342900" indent="-342900">
              <a:buAutoNum type="arabicParenR"/>
            </a:pPr>
            <a:r>
              <a:rPr lang="fr-FR" dirty="0" smtClean="0"/>
              <a:t>NON-QUERY SYNTAX = utilisation de la méthode </a:t>
            </a:r>
            <a:r>
              <a:rPr lang="fr-FR" dirty="0" smtClean="0">
                <a:solidFill>
                  <a:srgbClr val="FF0000"/>
                </a:solidFill>
              </a:rPr>
              <a:t>LAMBDA</a:t>
            </a:r>
            <a:r>
              <a:rPr lang="fr-FR" dirty="0" smtClean="0"/>
              <a:t> </a:t>
            </a:r>
          </a:p>
          <a:p>
            <a:pPr marL="342900" indent="-342900">
              <a:buAutoNum type="arabicParenR"/>
            </a:pP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550024" y="2701416"/>
            <a:ext cx="4321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/>
              <a:t>ON PEUT MIXER LES DEUX EN MEME TEMPS</a:t>
            </a:r>
          </a:p>
          <a:p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3031067" y="4523872"/>
            <a:ext cx="38050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Une expression </a:t>
            </a:r>
            <a:r>
              <a:rPr lang="fr-FR" dirty="0">
                <a:solidFill>
                  <a:srgbClr val="FF0000"/>
                </a:solidFill>
              </a:rPr>
              <a:t>lambda </a:t>
            </a:r>
            <a:r>
              <a:rPr lang="fr-FR" dirty="0"/>
              <a:t>est composée de trois parties </a:t>
            </a:r>
            <a:r>
              <a:rPr lang="fr-FR" dirty="0" smtClean="0"/>
              <a:t>:</a:t>
            </a:r>
          </a:p>
          <a:p>
            <a:endParaRPr lang="fr-FR" dirty="0" smtClean="0"/>
          </a:p>
          <a:p>
            <a:r>
              <a:rPr lang="fr-FR" dirty="0" smtClean="0"/>
              <a:t>   -Une </a:t>
            </a:r>
            <a:r>
              <a:rPr lang="fr-FR" dirty="0"/>
              <a:t>liste de </a:t>
            </a:r>
            <a:r>
              <a:rPr lang="fr-FR" dirty="0" smtClean="0"/>
              <a:t>paramètre</a:t>
            </a:r>
          </a:p>
          <a:p>
            <a:r>
              <a:rPr lang="fr-FR" dirty="0" smtClean="0"/>
              <a:t>   -Le </a:t>
            </a:r>
            <a:r>
              <a:rPr lang="fr-FR" dirty="0"/>
              <a:t>signe =&gt; </a:t>
            </a:r>
            <a:endParaRPr lang="fr-FR" dirty="0" smtClean="0"/>
          </a:p>
          <a:p>
            <a:r>
              <a:rPr lang="fr-FR" dirty="0" smtClean="0"/>
              <a:t>    -Une </a:t>
            </a:r>
            <a:r>
              <a:rPr lang="fr-FR" dirty="0"/>
              <a:t>expression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248776" y="5031703"/>
            <a:ext cx="2928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Exemple :  (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/>
              <a:t>i) =&gt; i % 2 == 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936838" y="4523872"/>
            <a:ext cx="3899237" cy="19295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7051126" y="4818336"/>
            <a:ext cx="3324113" cy="796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9724913" y="2893298"/>
            <a:ext cx="2129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List </a:t>
            </a:r>
            <a:r>
              <a:rPr lang="fr-FR" dirty="0" err="1" smtClean="0"/>
              <a:t>comprehension</a:t>
            </a:r>
            <a:r>
              <a:rPr lang="fr-FR" dirty="0" smtClean="0"/>
              <a:t>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233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L’inférence de type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(var)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L’utilisation de variables locales typées implicitement </a:t>
            </a:r>
            <a:r>
              <a:rPr lang="fr-FR" sz="2000" dirty="0" smtClean="0"/>
              <a:t>,permet </a:t>
            </a:r>
            <a:r>
              <a:rPr lang="fr-FR" sz="2000" dirty="0"/>
              <a:t>aux développeurs de déclarer des variables dont le type n’est pas indiqué explicitement. </a:t>
            </a:r>
            <a:endParaRPr lang="fr-FR" sz="2000" dirty="0" smtClean="0"/>
          </a:p>
          <a:p>
            <a:r>
              <a:rPr lang="fr-FR" sz="2000" dirty="0" smtClean="0"/>
              <a:t>En </a:t>
            </a:r>
            <a:r>
              <a:rPr lang="fr-FR" sz="2000" dirty="0"/>
              <a:t>effet, le type de ces variables est découvert, par le compilateur, en fonction de la partie droite de l’affectation. Cette </a:t>
            </a:r>
            <a:r>
              <a:rPr lang="fr-FR" sz="2000" dirty="0" smtClean="0"/>
              <a:t>fonctionnalité permet </a:t>
            </a:r>
            <a:r>
              <a:rPr lang="fr-FR" sz="2000" dirty="0"/>
              <a:t>de libérer les développeurs de la contrainte d’avoir à spécifier, à chaque fois, le type de leurs variables ou de leurs requête</a:t>
            </a:r>
            <a:r>
              <a:rPr lang="fr-FR" sz="2000" dirty="0" smtClean="0"/>
              <a:t>.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                                         (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fr-FR" dirty="0"/>
              <a:t> </a:t>
            </a:r>
            <a:r>
              <a:rPr lang="fr-FR" dirty="0" smtClean="0"/>
              <a:t>ville = ‘’</a:t>
            </a:r>
            <a:r>
              <a:rPr lang="fr-FR" dirty="0" err="1" smtClean="0"/>
              <a:t>casablanca</a:t>
            </a:r>
            <a:r>
              <a:rPr lang="fr-FR" dirty="0" smtClean="0"/>
              <a:t> ’’) </a:t>
            </a:r>
          </a:p>
          <a:p>
            <a:pPr marL="0" indent="0">
              <a:buNone/>
            </a:pPr>
            <a:r>
              <a:rPr lang="fr-FR" dirty="0" smtClean="0"/>
              <a:t>                           (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fr-FR" dirty="0"/>
              <a:t> </a:t>
            </a:r>
            <a:r>
              <a:rPr lang="fr-FR" dirty="0" smtClean="0"/>
              <a:t>résultat =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fr-FR" dirty="0" smtClean="0"/>
              <a:t> x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select</a:t>
            </a:r>
            <a:r>
              <a:rPr lang="fr-FR" dirty="0" smtClean="0"/>
              <a:t> new </a:t>
            </a:r>
            <a:r>
              <a:rPr lang="fr-FR" dirty="0" err="1" smtClean="0"/>
              <a:t>object</a:t>
            </a:r>
            <a:r>
              <a:rPr lang="fr-FR" dirty="0" smtClean="0"/>
              <a:t>() )</a:t>
            </a:r>
          </a:p>
          <a:p>
            <a:pPr marL="0" indent="0">
              <a:buNone/>
            </a:pPr>
            <a:r>
              <a:rPr lang="fr-FR" sz="2000" dirty="0"/>
              <a:t>Ce code crée pour chaque élément compris dans l'ensemble "x", un nouvel </a:t>
            </a:r>
            <a:r>
              <a:rPr lang="fr-FR" sz="2000" i="1" dirty="0"/>
              <a:t>Object</a:t>
            </a:r>
            <a:r>
              <a:rPr lang="fr-FR" sz="2000" dirty="0" smtClean="0"/>
              <a:t>.</a:t>
            </a:r>
          </a:p>
          <a:p>
            <a:pPr marL="0" indent="0">
              <a:buNone/>
            </a:pPr>
            <a:r>
              <a:rPr lang="fr-FR" sz="2000" dirty="0" smtClean="0"/>
              <a:t> </a:t>
            </a:r>
            <a:r>
              <a:rPr lang="fr-FR" sz="2000" dirty="0"/>
              <a:t>Au niveau de l'inférence de type, on se retrouve donc avec une liste composée </a:t>
            </a:r>
            <a:r>
              <a:rPr lang="fr-FR" sz="2000" dirty="0">
                <a:solidFill>
                  <a:srgbClr val="FF0000"/>
                </a:solidFill>
              </a:rPr>
              <a:t>d'</a:t>
            </a:r>
            <a:r>
              <a:rPr lang="fr-FR" sz="2000" i="1" dirty="0">
                <a:solidFill>
                  <a:srgbClr val="FF0000"/>
                </a:solidFill>
              </a:rPr>
              <a:t>Object</a:t>
            </a:r>
            <a:r>
              <a:rPr lang="fr-FR" sz="2000" dirty="0">
                <a:solidFill>
                  <a:srgbClr val="FF0000"/>
                </a:solidFill>
              </a:rPr>
              <a:t> </a:t>
            </a:r>
            <a:r>
              <a:rPr lang="fr-FR" sz="2000" dirty="0"/>
              <a:t>de la taille de l'ensemble </a:t>
            </a:r>
            <a:r>
              <a:rPr lang="fr-FR" sz="2000" dirty="0" smtClean="0">
                <a:solidFill>
                  <a:srgbClr val="FF0000"/>
                </a:solidFill>
              </a:rPr>
              <a:t>‘’x’’</a:t>
            </a:r>
            <a:r>
              <a:rPr lang="fr-FR" sz="2000" dirty="0" smtClean="0"/>
              <a:t>.  </a:t>
            </a:r>
          </a:p>
          <a:p>
            <a:pPr marL="0" indent="0">
              <a:buNone/>
            </a:pPr>
            <a:r>
              <a:rPr lang="fr-FR" sz="2000" dirty="0" smtClean="0"/>
              <a:t>   </a:t>
            </a:r>
            <a:r>
              <a:rPr lang="fr-FR" sz="2000" dirty="0" smtClean="0">
                <a:solidFill>
                  <a:srgbClr val="FF0000"/>
                </a:solidFill>
              </a:rPr>
              <a:t>résultat</a:t>
            </a:r>
            <a:r>
              <a:rPr lang="fr-FR" sz="2000" dirty="0" smtClean="0"/>
              <a:t> est </a:t>
            </a:r>
            <a:r>
              <a:rPr lang="fr-FR" sz="2000" dirty="0"/>
              <a:t>donc un </a:t>
            </a:r>
            <a:r>
              <a:rPr lang="fr-FR" sz="2000" dirty="0" smtClean="0"/>
              <a:t> </a:t>
            </a:r>
            <a:r>
              <a:rPr lang="fr-FR" i="1" dirty="0" err="1" smtClean="0"/>
              <a:t>IEnumerable</a:t>
            </a:r>
            <a:r>
              <a:rPr lang="fr-FR" i="1" dirty="0" smtClean="0"/>
              <a:t>&lt;Object</a:t>
            </a:r>
            <a:r>
              <a:rPr lang="fr-FR" i="1" dirty="0"/>
              <a:t>&gt;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218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 smtClean="0">
                <a:solidFill>
                  <a:schemeClr val="accent1">
                    <a:lumMod val="50000"/>
                  </a:schemeClr>
                </a:solidFill>
              </a:rPr>
              <a:t>Interroger une liste </a:t>
            </a:r>
            <a:endParaRPr lang="fr-FR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041" y="1690688"/>
            <a:ext cx="6762334" cy="1803289"/>
          </a:xfrm>
        </p:spPr>
      </p:pic>
      <p:sp>
        <p:nvSpPr>
          <p:cNvPr id="6" name="ZoneTexte 5"/>
          <p:cNvSpPr txBox="1"/>
          <p:nvPr/>
        </p:nvSpPr>
        <p:spPr>
          <a:xfrm>
            <a:off x="838200" y="2031256"/>
            <a:ext cx="217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- </a:t>
            </a:r>
            <a:r>
              <a:rPr lang="fr-FR" dirty="0" err="1" smtClean="0"/>
              <a:t>Query</a:t>
            </a:r>
            <a:r>
              <a:rPr lang="fr-FR" dirty="0" smtClean="0"/>
              <a:t>  </a:t>
            </a:r>
            <a:r>
              <a:rPr lang="fr-FR" dirty="0" err="1" smtClean="0"/>
              <a:t>syntax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38200" y="4450208"/>
            <a:ext cx="2936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-Non </a:t>
            </a:r>
            <a:r>
              <a:rPr lang="fr-FR" dirty="0" err="1" smtClean="0"/>
              <a:t>query</a:t>
            </a:r>
            <a:r>
              <a:rPr lang="fr-FR" dirty="0" smtClean="0"/>
              <a:t> </a:t>
            </a:r>
            <a:r>
              <a:rPr lang="fr-FR" dirty="0" err="1" smtClean="0"/>
              <a:t>syntax</a:t>
            </a:r>
            <a:r>
              <a:rPr lang="fr-FR" dirty="0" smtClean="0"/>
              <a:t> = </a:t>
            </a:r>
            <a:r>
              <a:rPr lang="fr-FR" dirty="0" smtClean="0">
                <a:solidFill>
                  <a:srgbClr val="FF0000"/>
                </a:solidFill>
              </a:rPr>
              <a:t>LAMBDA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840941" y="4109420"/>
            <a:ext cx="6820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0070C0"/>
                </a:solidFill>
              </a:rPr>
              <a:t>Var</a:t>
            </a:r>
            <a:r>
              <a:rPr lang="fr-FR" sz="2000" dirty="0" smtClean="0"/>
              <a:t> paire = </a:t>
            </a:r>
            <a:r>
              <a:rPr lang="fr-FR" sz="2000" dirty="0" err="1" smtClean="0"/>
              <a:t>tab.</a:t>
            </a:r>
            <a:r>
              <a:rPr lang="fr-FR" sz="2000" dirty="0" err="1" smtClean="0">
                <a:solidFill>
                  <a:schemeClr val="accent1">
                    <a:lumMod val="50000"/>
                  </a:schemeClr>
                </a:solidFill>
              </a:rPr>
              <a:t>where</a:t>
            </a:r>
            <a:r>
              <a:rPr lang="fr-FR" sz="2000" dirty="0" smtClean="0"/>
              <a:t>( </a:t>
            </a:r>
            <a:r>
              <a:rPr lang="fr-FR" sz="2000" dirty="0" err="1" smtClean="0"/>
              <a:t>number</a:t>
            </a:r>
            <a:r>
              <a:rPr lang="fr-FR" sz="2000" dirty="0" smtClean="0"/>
              <a:t> </a:t>
            </a:r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</a:rPr>
              <a:t>=&gt;</a:t>
            </a:r>
            <a:r>
              <a:rPr lang="fr-FR" sz="2000" dirty="0" smtClean="0"/>
              <a:t>  </a:t>
            </a:r>
            <a:r>
              <a:rPr lang="fr-FR" sz="2000" dirty="0" err="1" smtClean="0"/>
              <a:t>number</a:t>
            </a:r>
            <a:r>
              <a:rPr lang="fr-FR" sz="2000" dirty="0" smtClean="0"/>
              <a:t>  % 2  == 0 ) ;</a:t>
            </a:r>
            <a:endParaRPr lang="fr-FR" sz="2000" dirty="0"/>
          </a:p>
        </p:txBody>
      </p:sp>
      <p:sp>
        <p:nvSpPr>
          <p:cNvPr id="9" name="ZoneTexte 8"/>
          <p:cNvSpPr txBox="1"/>
          <p:nvPr/>
        </p:nvSpPr>
        <p:spPr>
          <a:xfrm>
            <a:off x="4840941" y="4995882"/>
            <a:ext cx="26759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0070C0"/>
                </a:solidFill>
              </a:rPr>
              <a:t>foreach</a:t>
            </a:r>
            <a:r>
              <a:rPr lang="fr-FR" dirty="0" smtClean="0"/>
              <a:t> ( </a:t>
            </a:r>
            <a:r>
              <a:rPr lang="fr-FR" dirty="0" smtClean="0">
                <a:solidFill>
                  <a:srgbClr val="0070C0"/>
                </a:solidFill>
              </a:rPr>
              <a:t>var</a:t>
            </a:r>
            <a:r>
              <a:rPr lang="fr-FR" dirty="0" smtClean="0"/>
              <a:t> i </a:t>
            </a:r>
            <a:r>
              <a:rPr lang="fr-FR" dirty="0" smtClean="0">
                <a:solidFill>
                  <a:srgbClr val="0070C0"/>
                </a:solidFill>
              </a:rPr>
              <a:t>in</a:t>
            </a:r>
            <a:r>
              <a:rPr lang="fr-FR" dirty="0" smtClean="0"/>
              <a:t> paire)</a:t>
            </a:r>
          </a:p>
          <a:p>
            <a:r>
              <a:rPr lang="fr-FR" dirty="0" smtClean="0"/>
              <a:t>{   </a:t>
            </a:r>
          </a:p>
          <a:p>
            <a:r>
              <a:rPr lang="fr-FR" dirty="0"/>
              <a:t> </a:t>
            </a:r>
            <a:r>
              <a:rPr lang="fr-FR" dirty="0" smtClean="0"/>
              <a:t>      </a:t>
            </a:r>
            <a:r>
              <a:rPr lang="fr-FR" dirty="0" err="1" smtClean="0"/>
              <a:t>Console.Writeline</a:t>
            </a:r>
            <a:r>
              <a:rPr lang="fr-FR" dirty="0" smtClean="0"/>
              <a:t>( i ) ; </a:t>
            </a:r>
          </a:p>
          <a:p>
            <a:r>
              <a:rPr lang="fr-FR" dirty="0" smtClean="0"/>
              <a:t>}</a:t>
            </a:r>
          </a:p>
          <a:p>
            <a:endParaRPr lang="fr-FR" dirty="0" smtClean="0"/>
          </a:p>
        </p:txBody>
      </p:sp>
      <p:sp>
        <p:nvSpPr>
          <p:cNvPr id="10" name="Rectangle 9"/>
          <p:cNvSpPr/>
          <p:nvPr/>
        </p:nvSpPr>
        <p:spPr>
          <a:xfrm>
            <a:off x="4130935" y="3980329"/>
            <a:ext cx="6745045" cy="2743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288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65120" y="2866773"/>
            <a:ext cx="68571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REMARQUE :</a:t>
            </a:r>
          </a:p>
          <a:p>
            <a:endParaRPr lang="fr-FR" dirty="0"/>
          </a:p>
          <a:p>
            <a:r>
              <a:rPr lang="fr-FR" dirty="0" smtClean="0"/>
              <a:t>L’ordre des clauses 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FROM</a:t>
            </a:r>
            <a:r>
              <a:rPr lang="fr-FR" dirty="0" smtClean="0"/>
              <a:t> , 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WHERE</a:t>
            </a:r>
            <a:r>
              <a:rPr lang="fr-FR" dirty="0" smtClean="0"/>
              <a:t> , 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SELECT</a:t>
            </a:r>
            <a:r>
              <a:rPr lang="fr-FR" dirty="0" smtClean="0"/>
              <a:t> est   </a:t>
            </a:r>
            <a:r>
              <a:rPr lang="fr-FR" b="1" dirty="0" smtClean="0">
                <a:solidFill>
                  <a:srgbClr val="FF0000"/>
                </a:solidFill>
              </a:rPr>
              <a:t>important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 smtClean="0"/>
              <a:t>Where</a:t>
            </a:r>
            <a:r>
              <a:rPr lang="fr-FR" dirty="0" smtClean="0"/>
              <a:t>   (</a:t>
            </a:r>
            <a:r>
              <a:rPr lang="fr-FR" dirty="0" err="1" smtClean="0"/>
              <a:t>number</a:t>
            </a:r>
            <a:r>
              <a:rPr lang="fr-FR" dirty="0" smtClean="0"/>
              <a:t> % 2 )  </a:t>
            </a:r>
            <a:r>
              <a:rPr lang="fr-FR" dirty="0" smtClean="0">
                <a:sym typeface="Wingdings" panose="05000000000000000000" pitchFamily="2" charset="2"/>
              </a:rPr>
              <a:t></a:t>
            </a:r>
            <a:r>
              <a:rPr lang="fr-FR" dirty="0" smtClean="0"/>
              <a:t>    définit la condition de sélection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Select : précise ce que l’on veut sélectionner </a:t>
            </a:r>
          </a:p>
          <a:p>
            <a:endParaRPr lang="fr-FR" dirty="0"/>
          </a:p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36" y="675354"/>
            <a:ext cx="6761050" cy="1804572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5848488" y="5914247"/>
            <a:ext cx="1473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--&gt; ex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907" y="839096"/>
            <a:ext cx="3695593" cy="46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64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550" y="333488"/>
            <a:ext cx="6697852" cy="597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70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738" y="1129553"/>
            <a:ext cx="5745229" cy="434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8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378</Words>
  <Application>Microsoft Office PowerPoint</Application>
  <PresentationFormat>Grand écran</PresentationFormat>
  <Paragraphs>66</Paragraphs>
  <Slides>15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Thème Office</vt:lpstr>
      <vt:lpstr>Apprendre la méthode LINQ sur csharp</vt:lpstr>
      <vt:lpstr>LINQ</vt:lpstr>
      <vt:lpstr>Présentation PowerPoint</vt:lpstr>
      <vt:lpstr>Présentation PowerPoint</vt:lpstr>
      <vt:lpstr>L’inférence de type (var)</vt:lpstr>
      <vt:lpstr>Interroger une liste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LINQ TO OBJECT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Apprendre la méthode LINQ sur csharp</dc:title>
  <dc:creator>Windows User</dc:creator>
  <cp:lastModifiedBy>Windows User</cp:lastModifiedBy>
  <cp:revision>33</cp:revision>
  <dcterms:created xsi:type="dcterms:W3CDTF">2021-04-18T15:04:53Z</dcterms:created>
  <dcterms:modified xsi:type="dcterms:W3CDTF">2021-04-21T14:35:11Z</dcterms:modified>
</cp:coreProperties>
</file>