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5" r:id="rId11"/>
    <p:sldId id="264"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45F1423-7A09-4BF1-A746-B875FAB3EA28}">
          <p14:sldIdLst>
            <p14:sldId id="256"/>
            <p14:sldId id="257"/>
            <p14:sldId id="258"/>
            <p14:sldId id="259"/>
            <p14:sldId id="260"/>
            <p14:sldId id="261"/>
            <p14:sldId id="265"/>
            <p14:sldId id="264"/>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8" d="100"/>
          <a:sy n="78" d="100"/>
        </p:scale>
        <p:origin x="450" y="-4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1126C-4D07-4DCD-B0A7-0E67FB21B792}" type="doc">
      <dgm:prSet loTypeId="urn:microsoft.com/office/officeart/2005/8/layout/vList2" loCatId="list" qsTypeId="urn:microsoft.com/office/officeart/2009/2/quickstyle/3d8" qsCatId="3D" csTypeId="urn:microsoft.com/office/officeart/2005/8/colors/accent1_2" csCatId="accent1" phldr="1"/>
      <dgm:spPr/>
      <dgm:t>
        <a:bodyPr/>
        <a:lstStyle/>
        <a:p>
          <a:endParaRPr lang="fr-MA"/>
        </a:p>
      </dgm:t>
    </dgm:pt>
    <dgm:pt modelId="{B3166FF1-6DDD-4217-9147-CF76AA135D94}">
      <dgm:prSet/>
      <dgm:spPr/>
      <dgm:t>
        <a:bodyPr/>
        <a:lstStyle/>
        <a:p>
          <a:r>
            <a:rPr lang="fr-MA" baseline="0" dirty="0"/>
            <a:t>Qu'est-ce que la zone de liste déroulante(</a:t>
          </a:r>
          <a:r>
            <a:rPr lang="fr-MA" baseline="0" dirty="0" err="1"/>
            <a:t>ComboBox</a:t>
          </a:r>
          <a:r>
            <a:rPr lang="fr-MA" baseline="0" dirty="0"/>
            <a:t>)?</a:t>
          </a:r>
          <a:endParaRPr lang="fr-MA" dirty="0"/>
        </a:p>
      </dgm:t>
    </dgm:pt>
    <dgm:pt modelId="{7651B9E4-533C-4CCB-A288-56B08B981A90}" type="parTrans" cxnId="{C2686091-3400-41D4-98EB-DD3C6E2154EF}">
      <dgm:prSet/>
      <dgm:spPr/>
      <dgm:t>
        <a:bodyPr/>
        <a:lstStyle/>
        <a:p>
          <a:endParaRPr lang="fr-MA"/>
        </a:p>
      </dgm:t>
    </dgm:pt>
    <dgm:pt modelId="{162F9762-AEDD-4397-9B62-62AA24D2902C}" type="sibTrans" cxnId="{C2686091-3400-41D4-98EB-DD3C6E2154EF}">
      <dgm:prSet/>
      <dgm:spPr/>
      <dgm:t>
        <a:bodyPr/>
        <a:lstStyle/>
        <a:p>
          <a:endParaRPr lang="fr-MA"/>
        </a:p>
      </dgm:t>
    </dgm:pt>
    <dgm:pt modelId="{5576E616-614D-4927-8ECA-F64FE0F7D255}" type="pres">
      <dgm:prSet presAssocID="{2001126C-4D07-4DCD-B0A7-0E67FB21B792}" presName="linear" presStyleCnt="0">
        <dgm:presLayoutVars>
          <dgm:animLvl val="lvl"/>
          <dgm:resizeHandles val="exact"/>
        </dgm:presLayoutVars>
      </dgm:prSet>
      <dgm:spPr/>
    </dgm:pt>
    <dgm:pt modelId="{2FBB8E37-8D85-4399-9FFE-85ABE1D2FA38}" type="pres">
      <dgm:prSet presAssocID="{B3166FF1-6DDD-4217-9147-CF76AA135D94}" presName="parentText" presStyleLbl="node1" presStyleIdx="0" presStyleCnt="1">
        <dgm:presLayoutVars>
          <dgm:chMax val="0"/>
          <dgm:bulletEnabled val="1"/>
        </dgm:presLayoutVars>
      </dgm:prSet>
      <dgm:spPr/>
    </dgm:pt>
  </dgm:ptLst>
  <dgm:cxnLst>
    <dgm:cxn modelId="{DC521E00-115A-469A-BF9A-8215EDE769FD}" type="presOf" srcId="{B3166FF1-6DDD-4217-9147-CF76AA135D94}" destId="{2FBB8E37-8D85-4399-9FFE-85ABE1D2FA38}" srcOrd="0" destOrd="0" presId="urn:microsoft.com/office/officeart/2005/8/layout/vList2"/>
    <dgm:cxn modelId="{4011C853-5C26-4C12-AF3C-FC53BF545E1A}" type="presOf" srcId="{2001126C-4D07-4DCD-B0A7-0E67FB21B792}" destId="{5576E616-614D-4927-8ECA-F64FE0F7D255}" srcOrd="0" destOrd="0" presId="urn:microsoft.com/office/officeart/2005/8/layout/vList2"/>
    <dgm:cxn modelId="{C2686091-3400-41D4-98EB-DD3C6E2154EF}" srcId="{2001126C-4D07-4DCD-B0A7-0E67FB21B792}" destId="{B3166FF1-6DDD-4217-9147-CF76AA135D94}" srcOrd="0" destOrd="0" parTransId="{7651B9E4-533C-4CCB-A288-56B08B981A90}" sibTransId="{162F9762-AEDD-4397-9B62-62AA24D2902C}"/>
    <dgm:cxn modelId="{978AEF31-AC8D-4A9B-9E4D-CF1C868D9734}" type="presParOf" srcId="{5576E616-614D-4927-8ECA-F64FE0F7D255}" destId="{2FBB8E37-8D85-4399-9FFE-85ABE1D2FA3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B8E37-8D85-4399-9FFE-85ABE1D2FA38}">
      <dsp:nvSpPr>
        <dsp:cNvPr id="0" name=""/>
        <dsp:cNvSpPr/>
      </dsp:nvSpPr>
      <dsp:spPr>
        <a:xfrm>
          <a:off x="0" y="10033"/>
          <a:ext cx="9873049" cy="1272960"/>
        </a:xfrm>
        <a:prstGeom prst="roundRect">
          <a:avLst/>
        </a:prstGeom>
        <a:solidFill>
          <a:schemeClr val="accent1">
            <a:hueOff val="0"/>
            <a:satOff val="0"/>
            <a:lumOff val="0"/>
            <a:alphaOff val="0"/>
          </a:schemeClr>
        </a:solidFill>
        <a:ln>
          <a:noFill/>
        </a:ln>
        <a:effectLst/>
        <a:scene3d>
          <a:camera prst="orthographicFront">
            <a:rot lat="0" lon="0" rev="0"/>
          </a:camera>
          <a:lightRig rig="threePt" dir="t"/>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MA" sz="3200" kern="1200" baseline="0" dirty="0"/>
            <a:t>Qu'est-ce que la zone de liste déroulante(</a:t>
          </a:r>
          <a:r>
            <a:rPr lang="fr-MA" sz="3200" kern="1200" baseline="0" dirty="0" err="1"/>
            <a:t>ComboBox</a:t>
          </a:r>
          <a:r>
            <a:rPr lang="fr-MA" sz="3200" kern="1200" baseline="0" dirty="0"/>
            <a:t>)?</a:t>
          </a:r>
          <a:endParaRPr lang="fr-MA" sz="3200" kern="1200" dirty="0"/>
        </a:p>
      </dsp:txBody>
      <dsp:txXfrm>
        <a:off x="62141" y="72174"/>
        <a:ext cx="9748767" cy="11486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6/5/2021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6/5/2021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6/5/2021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6/5/2021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7D679-936E-4246-ABD9-6989A7D06BB9}"/>
              </a:ext>
            </a:extLst>
          </p:cNvPr>
          <p:cNvSpPr>
            <a:spLocks noGrp="1"/>
          </p:cNvSpPr>
          <p:nvPr>
            <p:ph type="ctrTitle"/>
          </p:nvPr>
        </p:nvSpPr>
        <p:spPr>
          <a:xfrm>
            <a:off x="3999470" y="518984"/>
            <a:ext cx="8192530" cy="1367213"/>
          </a:xfrm>
        </p:spPr>
        <p:txBody>
          <a:bodyPr>
            <a:noAutofit/>
          </a:bodyPr>
          <a:lstStyle/>
          <a:p>
            <a:pPr>
              <a:lnSpc>
                <a:spcPct val="150000"/>
              </a:lnSpc>
            </a:pPr>
            <a:r>
              <a:rPr lang="fr-FR" sz="9600" dirty="0" err="1">
                <a:solidFill>
                  <a:srgbClr val="0070C0"/>
                </a:solidFill>
              </a:rPr>
              <a:t>ComboBox</a:t>
            </a:r>
            <a:endParaRPr lang="fr-MA" sz="9600" dirty="0">
              <a:solidFill>
                <a:srgbClr val="0070C0"/>
              </a:solidFill>
            </a:endParaRPr>
          </a:p>
        </p:txBody>
      </p:sp>
      <p:sp>
        <p:nvSpPr>
          <p:cNvPr id="3" name="Sous-titre 2">
            <a:extLst>
              <a:ext uri="{FF2B5EF4-FFF2-40B4-BE49-F238E27FC236}">
                <a16:creationId xmlns:a16="http://schemas.microsoft.com/office/drawing/2014/main" id="{46223136-DE43-4243-AFAD-8591CD0BEFCC}"/>
              </a:ext>
            </a:extLst>
          </p:cNvPr>
          <p:cNvSpPr>
            <a:spLocks noGrp="1"/>
          </p:cNvSpPr>
          <p:nvPr>
            <p:ph type="subTitle" idx="1"/>
          </p:nvPr>
        </p:nvSpPr>
        <p:spPr>
          <a:xfrm>
            <a:off x="0" y="2417537"/>
            <a:ext cx="8798013" cy="1697263"/>
          </a:xfrm>
        </p:spPr>
        <p:txBody>
          <a:bodyPr>
            <a:noAutofit/>
          </a:bodyPr>
          <a:lstStyle/>
          <a:p>
            <a:pPr marL="685800" indent="-685800">
              <a:lnSpc>
                <a:spcPct val="100000"/>
              </a:lnSpc>
              <a:buFont typeface="Wingdings" panose="05000000000000000000" pitchFamily="2" charset="2"/>
              <a:buChar char="q"/>
            </a:pPr>
            <a:r>
              <a:rPr lang="fr-FR" sz="4800" dirty="0"/>
              <a:t>Comment Utiliser le    </a:t>
            </a:r>
            <a:r>
              <a:rPr lang="fr-FR" sz="4800" dirty="0" err="1">
                <a:solidFill>
                  <a:srgbClr val="0070C0"/>
                </a:solidFill>
              </a:rPr>
              <a:t>combobox</a:t>
            </a:r>
            <a:r>
              <a:rPr lang="fr-FR" sz="4800" dirty="0">
                <a:solidFill>
                  <a:srgbClr val="FF0000"/>
                </a:solidFill>
              </a:rPr>
              <a:t> </a:t>
            </a:r>
            <a:r>
              <a:rPr lang="fr-FR" sz="4800" dirty="0"/>
              <a:t>en </a:t>
            </a:r>
            <a:r>
              <a:rPr lang="fr-FR" sz="4800" dirty="0" err="1"/>
              <a:t>c#</a:t>
            </a:r>
            <a:endParaRPr lang="fr-MA" sz="4800" dirty="0">
              <a:solidFill>
                <a:schemeClr val="accent1"/>
              </a:solidFill>
            </a:endParaRPr>
          </a:p>
        </p:txBody>
      </p:sp>
    </p:spTree>
    <p:extLst>
      <p:ext uri="{BB962C8B-B14F-4D97-AF65-F5344CB8AC3E}">
        <p14:creationId xmlns:p14="http://schemas.microsoft.com/office/powerpoint/2010/main" val="358878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B8925A-D8A4-43AC-AE12-48664A1F0519}"/>
              </a:ext>
            </a:extLst>
          </p:cNvPr>
          <p:cNvSpPr>
            <a:spLocks noGrp="1"/>
          </p:cNvSpPr>
          <p:nvPr>
            <p:ph type="title"/>
          </p:nvPr>
        </p:nvSpPr>
        <p:spPr>
          <a:xfrm flipH="1">
            <a:off x="5325761" y="356600"/>
            <a:ext cx="2730843" cy="1293028"/>
          </a:xfrm>
        </p:spPr>
        <p:txBody>
          <a:bodyPr/>
          <a:lstStyle/>
          <a:p>
            <a:r>
              <a:rPr lang="fr-FR" dirty="0">
                <a:solidFill>
                  <a:srgbClr val="0070C0"/>
                </a:solidFill>
              </a:rPr>
              <a:t>LES Event</a:t>
            </a:r>
            <a:endParaRPr lang="fr-MA" dirty="0">
              <a:solidFill>
                <a:srgbClr val="0070C0"/>
              </a:solidFill>
            </a:endParaRPr>
          </a:p>
        </p:txBody>
      </p:sp>
      <p:graphicFrame>
        <p:nvGraphicFramePr>
          <p:cNvPr id="4" name="Tableau 4">
            <a:extLst>
              <a:ext uri="{FF2B5EF4-FFF2-40B4-BE49-F238E27FC236}">
                <a16:creationId xmlns:a16="http://schemas.microsoft.com/office/drawing/2014/main" id="{46A33324-1A18-4319-BB91-C3DD8932ED90}"/>
              </a:ext>
            </a:extLst>
          </p:cNvPr>
          <p:cNvGraphicFramePr>
            <a:graphicFrameLocks noGrp="1"/>
          </p:cNvGraphicFramePr>
          <p:nvPr>
            <p:ph idx="1"/>
            <p:extLst>
              <p:ext uri="{D42A27DB-BD31-4B8C-83A1-F6EECF244321}">
                <p14:modId xmlns:p14="http://schemas.microsoft.com/office/powerpoint/2010/main" val="1204799966"/>
              </p:ext>
            </p:extLst>
          </p:nvPr>
        </p:nvGraphicFramePr>
        <p:xfrm>
          <a:off x="685800" y="2193925"/>
          <a:ext cx="10820400" cy="755142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882752150"/>
                    </a:ext>
                  </a:extLst>
                </a:gridCol>
                <a:gridCol w="6019800">
                  <a:extLst>
                    <a:ext uri="{9D8B030D-6E8A-4147-A177-3AD203B41FA5}">
                      <a16:colId xmlns:a16="http://schemas.microsoft.com/office/drawing/2014/main" val="2203215351"/>
                    </a:ext>
                  </a:extLst>
                </a:gridCol>
              </a:tblGrid>
              <a:tr h="376280">
                <a:tc>
                  <a:txBody>
                    <a:bodyPr/>
                    <a:lstStyle/>
                    <a:p>
                      <a:pPr algn="l" fontAlgn="base"/>
                      <a:r>
                        <a:rPr lang="fr-MA" b="0">
                          <a:solidFill>
                            <a:srgbClr val="0070C0"/>
                          </a:solidFill>
                          <a:effectLst/>
                        </a:rPr>
                        <a:t>Event</a:t>
                      </a:r>
                    </a:p>
                  </a:txBody>
                  <a:tcPr marL="76200" marR="76200" marT="76200" marB="76200" anchor="ctr"/>
                </a:tc>
                <a:tc>
                  <a:txBody>
                    <a:bodyPr/>
                    <a:lstStyle/>
                    <a:p>
                      <a:pPr algn="l" fontAlgn="base"/>
                      <a:r>
                        <a:rPr lang="fr-MA" b="0">
                          <a:solidFill>
                            <a:srgbClr val="00B0F0"/>
                          </a:solidFill>
                          <a:effectLst/>
                        </a:rPr>
                        <a:t>Description</a:t>
                      </a:r>
                    </a:p>
                  </a:txBody>
                  <a:tcPr marL="76200" marR="76200" marT="76200" marB="76200" anchor="ctr"/>
                </a:tc>
                <a:extLst>
                  <a:ext uri="{0D108BD9-81ED-4DB2-BD59-A6C34878D82A}">
                    <a16:rowId xmlns:a16="http://schemas.microsoft.com/office/drawing/2014/main" val="1478634317"/>
                  </a:ext>
                </a:extLst>
              </a:tr>
              <a:tr h="370840">
                <a:tc>
                  <a:txBody>
                    <a:bodyPr/>
                    <a:lstStyle/>
                    <a:p>
                      <a:pPr algn="l" fontAlgn="base"/>
                      <a:r>
                        <a:rPr lang="fr-MA" sz="1250" b="1">
                          <a:solidFill>
                            <a:srgbClr val="0070C0"/>
                          </a:solidFill>
                          <a:effectLst/>
                        </a:rPr>
                        <a:t>Click</a:t>
                      </a:r>
                      <a:endParaRPr lang="fr-MA" sz="1250" b="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l'utilisateur clique sur le contrôle </a:t>
                      </a:r>
                      <a:r>
                        <a:rPr lang="fr-MA" sz="1250" b="0" dirty="0" err="1">
                          <a:solidFill>
                            <a:srgbClr val="00B0F0"/>
                          </a:solidFill>
                          <a:effectLst/>
                        </a:rPr>
                        <a:t>ComboBox</a:t>
                      </a:r>
                      <a:r>
                        <a:rPr lang="fr-MA" sz="1250" b="0" dirty="0">
                          <a:solidFill>
                            <a:srgbClr val="00B0F0"/>
                          </a:solidFill>
                          <a:effectLst/>
                        </a:rPr>
                        <a:t>.</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2047180545"/>
                  </a:ext>
                </a:extLst>
              </a:tr>
              <a:tr h="370840">
                <a:tc>
                  <a:txBody>
                    <a:bodyPr/>
                    <a:lstStyle/>
                    <a:p>
                      <a:pPr algn="l" fontAlgn="base"/>
                      <a:r>
                        <a:rPr lang="fr-MA" sz="1250" b="1">
                          <a:solidFill>
                            <a:srgbClr val="0070C0"/>
                          </a:solidFill>
                          <a:effectLst/>
                        </a:rPr>
                        <a:t>DragDrop</a:t>
                      </a:r>
                      <a:endParaRPr lang="fr-MA" sz="1250" b="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lorsqu'une opération de glisser-déposer est terminée.</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3236944670"/>
                  </a:ext>
                </a:extLst>
              </a:tr>
              <a:tr h="370840">
                <a:tc>
                  <a:txBody>
                    <a:bodyPr/>
                    <a:lstStyle/>
                    <a:p>
                      <a:pPr algn="l" fontAlgn="base"/>
                      <a:r>
                        <a:rPr lang="fr-MA" sz="1250" b="1">
                          <a:solidFill>
                            <a:srgbClr val="0070C0"/>
                          </a:solidFill>
                          <a:effectLst/>
                        </a:rPr>
                        <a:t>DropDown</a:t>
                      </a:r>
                      <a:endParaRPr lang="fr-MA" sz="1250" b="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la partie déroulante d'un </a:t>
                      </a:r>
                      <a:r>
                        <a:rPr lang="fr-MA" sz="1250" b="0" dirty="0" err="1">
                          <a:solidFill>
                            <a:srgbClr val="00B0F0"/>
                          </a:solidFill>
                          <a:effectLst/>
                        </a:rPr>
                        <a:t>ComboBox</a:t>
                      </a:r>
                      <a:r>
                        <a:rPr lang="fr-MA" sz="1250" b="0" dirty="0">
                          <a:solidFill>
                            <a:srgbClr val="00B0F0"/>
                          </a:solidFill>
                          <a:effectLst/>
                        </a:rPr>
                        <a:t> est affichée.</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783836986"/>
                  </a:ext>
                </a:extLst>
              </a:tr>
              <a:tr h="370840">
                <a:tc>
                  <a:txBody>
                    <a:bodyPr/>
                    <a:lstStyle/>
                    <a:p>
                      <a:pPr algn="l" fontAlgn="base"/>
                      <a:r>
                        <a:rPr lang="fr-MA" sz="1250" b="1" dirty="0" err="1">
                          <a:solidFill>
                            <a:srgbClr val="0070C0"/>
                          </a:solidFill>
                          <a:effectLst/>
                        </a:rPr>
                        <a:t>DropDownClosed</a:t>
                      </a:r>
                      <a:endParaRPr lang="fr-MA" sz="1250" b="0" dirty="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la partie déroulante de la zone de liste déroulante n'est plus visible.</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2575925252"/>
                  </a:ext>
                </a:extLst>
              </a:tr>
              <a:tr h="370840">
                <a:tc>
                  <a:txBody>
                    <a:bodyPr/>
                    <a:lstStyle/>
                    <a:p>
                      <a:pPr algn="l" fontAlgn="base"/>
                      <a:r>
                        <a:rPr lang="fr-MA" sz="1250" b="1">
                          <a:solidFill>
                            <a:srgbClr val="0070C0"/>
                          </a:solidFill>
                          <a:effectLst/>
                        </a:rPr>
                        <a:t>DropDownStyleChanged</a:t>
                      </a:r>
                      <a:endParaRPr lang="fr-MA" sz="1250" b="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la propriété </a:t>
                      </a:r>
                      <a:r>
                        <a:rPr lang="fr-MA" sz="1250" b="0" dirty="0" err="1">
                          <a:solidFill>
                            <a:srgbClr val="00B0F0"/>
                          </a:solidFill>
                          <a:effectLst/>
                        </a:rPr>
                        <a:t>DropDownStyle</a:t>
                      </a:r>
                      <a:r>
                        <a:rPr lang="fr-MA" sz="1250" b="0" dirty="0">
                          <a:solidFill>
                            <a:srgbClr val="00B0F0"/>
                          </a:solidFill>
                          <a:effectLst/>
                        </a:rPr>
                        <a:t> a été modifiée.</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3331908676"/>
                  </a:ext>
                </a:extLst>
              </a:tr>
              <a:tr h="370840">
                <a:tc>
                  <a:txBody>
                    <a:bodyPr/>
                    <a:lstStyle/>
                    <a:p>
                      <a:pPr algn="l" fontAlgn="base"/>
                      <a:r>
                        <a:rPr lang="fr-MA" sz="1250" b="1">
                          <a:solidFill>
                            <a:srgbClr val="0070C0"/>
                          </a:solidFill>
                          <a:effectLst/>
                        </a:rPr>
                        <a:t>Leave</a:t>
                      </a:r>
                      <a:endParaRPr lang="fr-MA" sz="1250" b="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le focus d'entrée quitte le contrôle </a:t>
                      </a:r>
                      <a:r>
                        <a:rPr lang="fr-MA" sz="1250" b="0" dirty="0" err="1">
                          <a:solidFill>
                            <a:srgbClr val="00B0F0"/>
                          </a:solidFill>
                          <a:effectLst/>
                        </a:rPr>
                        <a:t>ComboBox</a:t>
                      </a:r>
                      <a:r>
                        <a:rPr lang="fr-MA" sz="1250" b="0" dirty="0">
                          <a:solidFill>
                            <a:srgbClr val="00B0F0"/>
                          </a:solidFill>
                          <a:effectLst/>
                        </a:rPr>
                        <a:t>.</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994524075"/>
                  </a:ext>
                </a:extLst>
              </a:tr>
              <a:tr h="370840">
                <a:tc>
                  <a:txBody>
                    <a:bodyPr/>
                    <a:lstStyle/>
                    <a:p>
                      <a:pPr algn="l" fontAlgn="base"/>
                      <a:r>
                        <a:rPr lang="fr-MA" sz="1250" b="1">
                          <a:solidFill>
                            <a:srgbClr val="0070C0"/>
                          </a:solidFill>
                          <a:effectLst/>
                        </a:rPr>
                        <a:t>MouseClick</a:t>
                      </a:r>
                      <a:endParaRPr lang="fr-MA" sz="1250" b="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l'utilisateur clique sur le contrôle </a:t>
                      </a:r>
                      <a:r>
                        <a:rPr lang="fr-MA" sz="1250" b="0" dirty="0" err="1">
                          <a:solidFill>
                            <a:srgbClr val="00B0F0"/>
                          </a:solidFill>
                          <a:effectLst/>
                        </a:rPr>
                        <a:t>ComboBox</a:t>
                      </a:r>
                      <a:r>
                        <a:rPr lang="fr-MA" sz="1250" b="0" dirty="0">
                          <a:solidFill>
                            <a:srgbClr val="00B0F0"/>
                          </a:solidFill>
                          <a:effectLst/>
                        </a:rPr>
                        <a:t>.</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69467960"/>
                  </a:ext>
                </a:extLst>
              </a:tr>
              <a:tr h="370840">
                <a:tc>
                  <a:txBody>
                    <a:bodyPr/>
                    <a:lstStyle/>
                    <a:p>
                      <a:pPr algn="l" fontAlgn="base"/>
                      <a:r>
                        <a:rPr lang="fr-MA" sz="1250" b="1">
                          <a:solidFill>
                            <a:srgbClr val="0070C0"/>
                          </a:solidFill>
                          <a:effectLst/>
                        </a:rPr>
                        <a:t>MouseDoubleClick</a:t>
                      </a:r>
                      <a:endParaRPr lang="fr-MA" sz="1250" b="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le contrôle </a:t>
                      </a:r>
                      <a:r>
                        <a:rPr lang="fr-MA" sz="1250" b="0" dirty="0" err="1">
                          <a:solidFill>
                            <a:srgbClr val="00B0F0"/>
                          </a:solidFill>
                          <a:effectLst/>
                        </a:rPr>
                        <a:t>ComboBox</a:t>
                      </a:r>
                      <a:r>
                        <a:rPr lang="fr-MA" sz="1250" b="0" dirty="0">
                          <a:solidFill>
                            <a:srgbClr val="00B0F0"/>
                          </a:solidFill>
                          <a:effectLst/>
                        </a:rPr>
                        <a:t> est double-cliqué par la souris.</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2082382995"/>
                  </a:ext>
                </a:extLst>
              </a:tr>
              <a:tr h="370840">
                <a:tc>
                  <a:txBody>
                    <a:bodyPr/>
                    <a:lstStyle/>
                    <a:p>
                      <a:pPr algn="l" fontAlgn="base"/>
                      <a:r>
                        <a:rPr lang="fr-MA" sz="1250" b="1">
                          <a:solidFill>
                            <a:srgbClr val="0070C0"/>
                          </a:solidFill>
                          <a:effectLst/>
                        </a:rPr>
                        <a:t>MouseDown</a:t>
                      </a:r>
                      <a:endParaRPr lang="fr-MA" sz="1250" b="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le pointeur de la souris se trouve sur le contrôle </a:t>
                      </a:r>
                      <a:r>
                        <a:rPr lang="fr-MA" sz="1250" b="0" dirty="0" err="1">
                          <a:solidFill>
                            <a:srgbClr val="00B0F0"/>
                          </a:solidFill>
                          <a:effectLst/>
                        </a:rPr>
                        <a:t>ComboBox</a:t>
                      </a:r>
                      <a:r>
                        <a:rPr lang="fr-MA" sz="1250" b="0" dirty="0">
                          <a:solidFill>
                            <a:srgbClr val="00B0F0"/>
                          </a:solidFill>
                          <a:effectLst/>
                        </a:rPr>
                        <a:t> et que vous appuyez sur un bouton de la souris.</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2069614287"/>
                  </a:ext>
                </a:extLst>
              </a:tr>
              <a:tr h="370840">
                <a:tc>
                  <a:txBody>
                    <a:bodyPr/>
                    <a:lstStyle/>
                    <a:p>
                      <a:pPr algn="l" fontAlgn="base"/>
                      <a:r>
                        <a:rPr lang="fr-MA" sz="1250" b="1" dirty="0" err="1">
                          <a:solidFill>
                            <a:srgbClr val="0070C0"/>
                          </a:solidFill>
                          <a:effectLst/>
                        </a:rPr>
                        <a:t>MouseEnter</a:t>
                      </a:r>
                      <a:endParaRPr lang="fr-MA" sz="1250" b="0" dirty="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le pointeur de la souris entre dans le contrôle </a:t>
                      </a:r>
                      <a:r>
                        <a:rPr lang="fr-MA" sz="1250" b="0" dirty="0" err="1">
                          <a:solidFill>
                            <a:srgbClr val="00B0F0"/>
                          </a:solidFill>
                          <a:effectLst/>
                        </a:rPr>
                        <a:t>ComboBox</a:t>
                      </a:r>
                      <a:r>
                        <a:rPr lang="fr-MA" sz="1250" b="0" dirty="0">
                          <a:solidFill>
                            <a:srgbClr val="00B0F0"/>
                          </a:solidFill>
                          <a:effectLst/>
                        </a:rPr>
                        <a:t>.</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1758296908"/>
                  </a:ext>
                </a:extLst>
              </a:tr>
              <a:tr h="370840">
                <a:tc>
                  <a:txBody>
                    <a:bodyPr/>
                    <a:lstStyle/>
                    <a:p>
                      <a:pPr algn="l" fontAlgn="base"/>
                      <a:r>
                        <a:rPr lang="fr-MA" sz="1250" b="1" dirty="0" err="1">
                          <a:solidFill>
                            <a:srgbClr val="0070C0"/>
                          </a:solidFill>
                          <a:effectLst/>
                        </a:rPr>
                        <a:t>MouseHover</a:t>
                      </a:r>
                      <a:endParaRPr lang="fr-MA" sz="1250" b="0" dirty="0">
                        <a:solidFill>
                          <a:srgbClr val="0070C0"/>
                        </a:solidFill>
                        <a:effectLst/>
                      </a:endParaRPr>
                    </a:p>
                  </a:txBody>
                  <a:tcPr marL="95250" marR="95250" marT="133350" marB="133350" anchor="ctr"/>
                </a:tc>
                <a:tc>
                  <a:txBody>
                    <a:bodyPr/>
                    <a:lstStyle/>
                    <a:p>
                      <a:pPr algn="l" fontAlgn="base"/>
                      <a:r>
                        <a:rPr lang="fr-MA" sz="1250" b="0" dirty="0">
                          <a:solidFill>
                            <a:srgbClr val="00B0F0"/>
                          </a:solidFill>
                          <a:effectLst/>
                        </a:rPr>
                        <a:t>Cet événement se produit lorsque le pointeur de la souris repose sur le contrôle </a:t>
                      </a:r>
                      <a:r>
                        <a:rPr lang="fr-MA" sz="1250" b="0" dirty="0" err="1">
                          <a:solidFill>
                            <a:srgbClr val="00B0F0"/>
                          </a:solidFill>
                          <a:effectLst/>
                        </a:rPr>
                        <a:t>ComboBox</a:t>
                      </a:r>
                      <a:r>
                        <a:rPr lang="fr-MA" sz="1250" b="0" dirty="0">
                          <a:solidFill>
                            <a:srgbClr val="00B0F0"/>
                          </a:solidFill>
                          <a:effectLst/>
                        </a:rPr>
                        <a:t>.</a:t>
                      </a:r>
                      <a:endParaRPr lang="en-US" sz="1250" b="0" dirty="0">
                        <a:solidFill>
                          <a:srgbClr val="00B0F0"/>
                        </a:solidFill>
                        <a:effectLst/>
                      </a:endParaRPr>
                    </a:p>
                  </a:txBody>
                  <a:tcPr marL="95250" marR="95250" marT="133350" marB="133350" anchor="ctr"/>
                </a:tc>
                <a:extLst>
                  <a:ext uri="{0D108BD9-81ED-4DB2-BD59-A6C34878D82A}">
                    <a16:rowId xmlns:a16="http://schemas.microsoft.com/office/drawing/2014/main" val="3454195473"/>
                  </a:ext>
                </a:extLst>
              </a:tr>
            </a:tbl>
          </a:graphicData>
        </a:graphic>
      </p:graphicFrame>
    </p:spTree>
    <p:extLst>
      <p:ext uri="{BB962C8B-B14F-4D97-AF65-F5344CB8AC3E}">
        <p14:creationId xmlns:p14="http://schemas.microsoft.com/office/powerpoint/2010/main" val="397568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1496E9BC-05B1-4C92-89D0-B62394E7F8BB}"/>
              </a:ext>
            </a:extLst>
          </p:cNvPr>
          <p:cNvGraphicFramePr/>
          <p:nvPr>
            <p:extLst>
              <p:ext uri="{D42A27DB-BD31-4B8C-83A1-F6EECF244321}">
                <p14:modId xmlns:p14="http://schemas.microsoft.com/office/powerpoint/2010/main" val="1994641966"/>
              </p:ext>
            </p:extLst>
          </p:nvPr>
        </p:nvGraphicFramePr>
        <p:xfrm>
          <a:off x="1099751" y="752016"/>
          <a:ext cx="9873049" cy="1293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contenu 2">
            <a:extLst>
              <a:ext uri="{FF2B5EF4-FFF2-40B4-BE49-F238E27FC236}">
                <a16:creationId xmlns:a16="http://schemas.microsoft.com/office/drawing/2014/main" id="{E79AC02C-FBA3-4357-A5FC-EDB3D8CD6421}"/>
              </a:ext>
            </a:extLst>
          </p:cNvPr>
          <p:cNvSpPr>
            <a:spLocks noGrp="1"/>
          </p:cNvSpPr>
          <p:nvPr>
            <p:ph idx="1"/>
          </p:nvPr>
        </p:nvSpPr>
        <p:spPr>
          <a:xfrm>
            <a:off x="685800" y="2496065"/>
            <a:ext cx="10820400" cy="3722620"/>
          </a:xfrm>
        </p:spPr>
        <p:txBody>
          <a:bodyPr>
            <a:normAutofit fontScale="92500" lnSpcReduction="20000"/>
          </a:bodyPr>
          <a:lstStyle/>
          <a:p>
            <a:pPr>
              <a:buFont typeface="Wingdings" panose="05000000000000000000" pitchFamily="2" charset="2"/>
              <a:buChar char="Ø"/>
            </a:pPr>
            <a:r>
              <a:rPr lang="fr-MA" sz="2800" dirty="0">
                <a:solidFill>
                  <a:schemeClr val="tx1">
                    <a:lumMod val="95000"/>
                    <a:lumOff val="5000"/>
                  </a:schemeClr>
                </a:solidFill>
                <a:highlight>
                  <a:srgbClr val="C0C0C0"/>
                </a:highlight>
              </a:rPr>
              <a:t>Premièrement</a:t>
            </a:r>
            <a:r>
              <a:rPr lang="fr-MA" sz="2800" dirty="0">
                <a:solidFill>
                  <a:schemeClr val="tx1">
                    <a:lumMod val="95000"/>
                    <a:lumOff val="5000"/>
                  </a:schemeClr>
                </a:solidFill>
              </a:rPr>
              <a:t>: l'outil de liste ou combo, qui est également appelé la zone de liste, qui consiste à afficher une liste d'options que l'utilisateur peut choisir l'une d'entre elles.</a:t>
            </a:r>
          </a:p>
          <a:p>
            <a:pPr>
              <a:buFont typeface="Wingdings" panose="05000000000000000000" pitchFamily="2" charset="2"/>
              <a:buChar char="Ø"/>
            </a:pPr>
            <a:r>
              <a:rPr lang="fr-MA" sz="2800" dirty="0">
                <a:solidFill>
                  <a:schemeClr val="tx1">
                    <a:lumMod val="95000"/>
                    <a:lumOff val="5000"/>
                  </a:schemeClr>
                </a:solidFill>
                <a:highlight>
                  <a:srgbClr val="C0C0C0"/>
                </a:highlight>
              </a:rPr>
              <a:t>Deuxièmement</a:t>
            </a:r>
            <a:r>
              <a:rPr lang="fr-MA" sz="2800" dirty="0">
                <a:solidFill>
                  <a:schemeClr val="tx1">
                    <a:lumMod val="95000"/>
                    <a:lumOff val="5000"/>
                  </a:schemeClr>
                </a:solidFill>
              </a:rPr>
              <a:t>: l'outil de menu déroulant ou la liste déroulante, qui est aussi une liste qui apparaît lorsque vous cliquez dessus. Elle contient plusieurs options. L'utilisateur peut en choisir une ou il peut entrer une nouvelle valeur à travers celle-ci.</a:t>
            </a:r>
          </a:p>
          <a:p>
            <a:pPr>
              <a:buFont typeface="Wingdings" panose="05000000000000000000" pitchFamily="2" charset="2"/>
              <a:buChar char="Ø"/>
            </a:pPr>
            <a:r>
              <a:rPr lang="fr-MA" sz="2800" dirty="0">
                <a:solidFill>
                  <a:schemeClr val="tx1">
                    <a:lumMod val="95000"/>
                    <a:lumOff val="5000"/>
                  </a:schemeClr>
                </a:solidFill>
              </a:rPr>
              <a:t>Le combo n'est pas utilisé pour inclure une liste parmi laquelle choisir, et le combo ne diffère pas de beaucoup sauf que le combo n'affiche le menu que lorsque vous cliquez dessus, et le combo est également utilisé pour écrire à l'intérieur,</a:t>
            </a:r>
          </a:p>
        </p:txBody>
      </p:sp>
    </p:spTree>
    <p:extLst>
      <p:ext uri="{BB962C8B-B14F-4D97-AF65-F5344CB8AC3E}">
        <p14:creationId xmlns:p14="http://schemas.microsoft.com/office/powerpoint/2010/main" val="425004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8B08ED-959E-40EA-B5B9-2D3EA6B8CC8F}"/>
              </a:ext>
            </a:extLst>
          </p:cNvPr>
          <p:cNvSpPr>
            <a:spLocks noGrp="1"/>
          </p:cNvSpPr>
          <p:nvPr>
            <p:ph type="title"/>
          </p:nvPr>
        </p:nvSpPr>
        <p:spPr>
          <a:xfrm>
            <a:off x="6096000" y="764373"/>
            <a:ext cx="5410200" cy="1293028"/>
          </a:xfrm>
        </p:spPr>
        <p:txBody>
          <a:bodyPr>
            <a:normAutofit fontScale="90000"/>
          </a:bodyPr>
          <a:lstStyle/>
          <a:p>
            <a:r>
              <a:rPr lang="fr-MA" dirty="0" err="1">
                <a:solidFill>
                  <a:srgbClr val="0070C0"/>
                </a:solidFill>
              </a:rPr>
              <a:t>DropDownHeight</a:t>
            </a:r>
            <a:r>
              <a:rPr lang="fr-MA" dirty="0">
                <a:solidFill>
                  <a:schemeClr val="accent1"/>
                </a:solidFill>
              </a:rPr>
              <a:t> et </a:t>
            </a:r>
            <a:r>
              <a:rPr lang="fr-MA" dirty="0" err="1">
                <a:solidFill>
                  <a:srgbClr val="0070C0"/>
                </a:solidFill>
              </a:rPr>
              <a:t>DropDownWidth</a:t>
            </a:r>
            <a:endParaRPr lang="fr-MA" dirty="0">
              <a:solidFill>
                <a:srgbClr val="0070C0"/>
              </a:solidFill>
            </a:endParaRPr>
          </a:p>
        </p:txBody>
      </p:sp>
      <p:sp>
        <p:nvSpPr>
          <p:cNvPr id="3" name="Espace réservé du contenu 2">
            <a:extLst>
              <a:ext uri="{FF2B5EF4-FFF2-40B4-BE49-F238E27FC236}">
                <a16:creationId xmlns:a16="http://schemas.microsoft.com/office/drawing/2014/main" id="{0EB58542-9946-4B41-9D08-39C034D6E52B}"/>
              </a:ext>
            </a:extLst>
          </p:cNvPr>
          <p:cNvSpPr>
            <a:spLocks noGrp="1"/>
          </p:cNvSpPr>
          <p:nvPr>
            <p:ph idx="1"/>
          </p:nvPr>
        </p:nvSpPr>
        <p:spPr>
          <a:xfrm>
            <a:off x="232718" y="1962511"/>
            <a:ext cx="5863281" cy="3586934"/>
          </a:xfrm>
        </p:spPr>
        <p:txBody>
          <a:bodyPr/>
          <a:lstStyle/>
          <a:p>
            <a:pPr>
              <a:buFont typeface="Wingdings" panose="05000000000000000000" pitchFamily="2" charset="2"/>
              <a:buChar char="Ø"/>
            </a:pPr>
            <a:r>
              <a:rPr lang="fr-MA" dirty="0"/>
              <a:t>Vous pouvez contrôler la taille de la zone de liste déroulante d'un </a:t>
            </a:r>
            <a:r>
              <a:rPr lang="fr-MA" dirty="0" err="1">
                <a:solidFill>
                  <a:schemeClr val="accent1"/>
                </a:solidFill>
              </a:rPr>
              <a:t>ComboBox</a:t>
            </a:r>
            <a:r>
              <a:rPr lang="fr-MA" dirty="0"/>
              <a:t>. Les propriétés </a:t>
            </a:r>
            <a:r>
              <a:rPr lang="fr-MA" dirty="0" err="1">
                <a:solidFill>
                  <a:schemeClr val="accent1"/>
                </a:solidFill>
              </a:rPr>
              <a:t>DropDownHeight</a:t>
            </a:r>
            <a:r>
              <a:rPr lang="fr-MA" dirty="0">
                <a:solidFill>
                  <a:schemeClr val="accent1"/>
                </a:solidFill>
              </a:rPr>
              <a:t> </a:t>
            </a:r>
            <a:r>
              <a:rPr lang="fr-MA" dirty="0"/>
              <a:t>et </a:t>
            </a:r>
            <a:r>
              <a:rPr lang="fr-MA" dirty="0" err="1">
                <a:solidFill>
                  <a:schemeClr val="accent1"/>
                </a:solidFill>
              </a:rPr>
              <a:t>DropDownWidth</a:t>
            </a:r>
            <a:r>
              <a:rPr lang="fr-MA" dirty="0"/>
              <a:t> représentent respectivement la hauteur et la largeur de la zone de liste déroulante en pixels.</a:t>
            </a:r>
          </a:p>
          <a:p>
            <a:pPr>
              <a:buFont typeface="Wingdings" panose="05000000000000000000" pitchFamily="2" charset="2"/>
              <a:buChar char="Ø"/>
            </a:pPr>
            <a:r>
              <a:rPr lang="fr-MA" dirty="0"/>
              <a:t> Si les propriétés </a:t>
            </a:r>
            <a:r>
              <a:rPr lang="fr-MA" dirty="0" err="1">
                <a:solidFill>
                  <a:schemeClr val="accent1"/>
                </a:solidFill>
              </a:rPr>
              <a:t>DropDownWidth</a:t>
            </a:r>
            <a:r>
              <a:rPr lang="fr-MA" dirty="0">
                <a:solidFill>
                  <a:schemeClr val="accent1"/>
                </a:solidFill>
              </a:rPr>
              <a:t> </a:t>
            </a:r>
            <a:r>
              <a:rPr lang="fr-MA" dirty="0"/>
              <a:t>et </a:t>
            </a:r>
            <a:r>
              <a:rPr lang="fr-MA" dirty="0" err="1">
                <a:solidFill>
                  <a:schemeClr val="accent1"/>
                </a:solidFill>
              </a:rPr>
              <a:t>DropDownHeight</a:t>
            </a:r>
            <a:r>
              <a:rPr lang="fr-MA" dirty="0"/>
              <a:t> sont inférieures aux valeurs </a:t>
            </a:r>
            <a:r>
              <a:rPr lang="fr-MA" dirty="0" err="1">
                <a:solidFill>
                  <a:schemeClr val="accent1"/>
                </a:solidFill>
              </a:rPr>
              <a:t>Width</a:t>
            </a:r>
            <a:r>
              <a:rPr lang="fr-MA" dirty="0">
                <a:solidFill>
                  <a:schemeClr val="accent1"/>
                </a:solidFill>
              </a:rPr>
              <a:t> </a:t>
            </a:r>
            <a:r>
              <a:rPr lang="fr-MA" dirty="0"/>
              <a:t>et </a:t>
            </a:r>
            <a:r>
              <a:rPr lang="fr-MA" dirty="0" err="1">
                <a:solidFill>
                  <a:schemeClr val="accent1"/>
                </a:solidFill>
              </a:rPr>
              <a:t>Height</a:t>
            </a:r>
            <a:r>
              <a:rPr lang="fr-MA" dirty="0"/>
              <a:t>, elles ne seront pas applicables.</a:t>
            </a:r>
          </a:p>
        </p:txBody>
      </p:sp>
      <p:pic>
        <p:nvPicPr>
          <p:cNvPr id="5" name="Image 4">
            <a:extLst>
              <a:ext uri="{FF2B5EF4-FFF2-40B4-BE49-F238E27FC236}">
                <a16:creationId xmlns:a16="http://schemas.microsoft.com/office/drawing/2014/main" id="{2607ECF4-3579-48EE-ABC4-E42B04A8D9F5}"/>
              </a:ext>
            </a:extLst>
          </p:cNvPr>
          <p:cNvPicPr>
            <a:picLocks noChangeAspect="1"/>
          </p:cNvPicPr>
          <p:nvPr/>
        </p:nvPicPr>
        <p:blipFill>
          <a:blip r:embed="rId2"/>
          <a:stretch>
            <a:fillRect/>
          </a:stretch>
        </p:blipFill>
        <p:spPr>
          <a:xfrm>
            <a:off x="6767512" y="1978830"/>
            <a:ext cx="4067175" cy="3586934"/>
          </a:xfrm>
          <a:prstGeom prst="rect">
            <a:avLst/>
          </a:prstGeom>
        </p:spPr>
      </p:pic>
      <p:sp>
        <p:nvSpPr>
          <p:cNvPr id="7" name="Rectangle 6">
            <a:extLst>
              <a:ext uri="{FF2B5EF4-FFF2-40B4-BE49-F238E27FC236}">
                <a16:creationId xmlns:a16="http://schemas.microsoft.com/office/drawing/2014/main" id="{E7D3B5D9-9DDF-40DB-9AC3-4DD3496EC94B}"/>
              </a:ext>
            </a:extLst>
          </p:cNvPr>
          <p:cNvSpPr/>
          <p:nvPr/>
        </p:nvSpPr>
        <p:spPr>
          <a:xfrm>
            <a:off x="6267065" y="5590477"/>
            <a:ext cx="5410200" cy="8614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buFont typeface="+mj-lt"/>
              <a:buAutoNum type="arabicPeriod"/>
            </a:pPr>
            <a:r>
              <a:rPr lang="fr-MA" b="0" i="0" dirty="0">
                <a:solidFill>
                  <a:srgbClr val="000000"/>
                </a:solidFill>
                <a:effectLst/>
                <a:latin typeface="Consolas" panose="020B0609020204030204" pitchFamily="49" charset="0"/>
              </a:rPr>
              <a:t>comboBox1.DropDownHeight = 50;  </a:t>
            </a:r>
            <a:endParaRPr lang="fr-MA" b="0" i="0" dirty="0">
              <a:solidFill>
                <a:srgbClr val="5C5C5C"/>
              </a:solidFill>
              <a:effectLst/>
              <a:latin typeface="Consolas" panose="020B0609020204030204" pitchFamily="49" charset="0"/>
            </a:endParaRPr>
          </a:p>
          <a:p>
            <a:pPr algn="l">
              <a:buFont typeface="+mj-lt"/>
              <a:buAutoNum type="arabicPeriod"/>
            </a:pPr>
            <a:r>
              <a:rPr lang="fr-MA" b="0" i="0" dirty="0">
                <a:solidFill>
                  <a:srgbClr val="000000"/>
                </a:solidFill>
                <a:effectLst/>
                <a:latin typeface="Consolas" panose="020B0609020204030204" pitchFamily="49" charset="0"/>
              </a:rPr>
              <a:t>comboBox1.DropDownWidth = 300;  </a:t>
            </a:r>
            <a:endParaRPr lang="fr-MA" b="0" i="0" dirty="0">
              <a:solidFill>
                <a:srgbClr val="5C5C5C"/>
              </a:solidFill>
              <a:effectLst/>
              <a:latin typeface="Consolas" panose="020B0609020204030204" pitchFamily="49" charset="0"/>
            </a:endParaRPr>
          </a:p>
          <a:p>
            <a:pPr algn="ctr"/>
            <a:endParaRPr lang="fr-MA" dirty="0"/>
          </a:p>
        </p:txBody>
      </p:sp>
    </p:spTree>
    <p:extLst>
      <p:ext uri="{BB962C8B-B14F-4D97-AF65-F5344CB8AC3E}">
        <p14:creationId xmlns:p14="http://schemas.microsoft.com/office/powerpoint/2010/main" val="345827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032EB1-2E3A-425B-A0DD-21261403177B}"/>
              </a:ext>
            </a:extLst>
          </p:cNvPr>
          <p:cNvSpPr>
            <a:spLocks noGrp="1"/>
          </p:cNvSpPr>
          <p:nvPr>
            <p:ph type="title"/>
          </p:nvPr>
        </p:nvSpPr>
        <p:spPr>
          <a:xfrm>
            <a:off x="4522572" y="764373"/>
            <a:ext cx="6983627" cy="1293028"/>
          </a:xfrm>
        </p:spPr>
        <p:txBody>
          <a:bodyPr/>
          <a:lstStyle/>
          <a:p>
            <a:r>
              <a:rPr lang="fr-MA" dirty="0">
                <a:solidFill>
                  <a:srgbClr val="0070C0"/>
                </a:solidFill>
              </a:rPr>
              <a:t>Emplacement</a:t>
            </a:r>
            <a:r>
              <a:rPr lang="fr-MA" dirty="0">
                <a:solidFill>
                  <a:schemeClr val="accent1"/>
                </a:solidFill>
              </a:rPr>
              <a:t>, </a:t>
            </a:r>
            <a:r>
              <a:rPr lang="fr-MA" dirty="0">
                <a:solidFill>
                  <a:srgbClr val="0070C0"/>
                </a:solidFill>
              </a:rPr>
              <a:t>hauteur</a:t>
            </a:r>
            <a:r>
              <a:rPr lang="fr-MA" dirty="0">
                <a:solidFill>
                  <a:schemeClr val="accent1"/>
                </a:solidFill>
              </a:rPr>
              <a:t>, </a:t>
            </a:r>
            <a:r>
              <a:rPr lang="fr-MA" dirty="0">
                <a:solidFill>
                  <a:srgbClr val="0070C0"/>
                </a:solidFill>
              </a:rPr>
              <a:t>largeur</a:t>
            </a:r>
            <a:r>
              <a:rPr lang="fr-MA" dirty="0">
                <a:solidFill>
                  <a:schemeClr val="accent1"/>
                </a:solidFill>
              </a:rPr>
              <a:t> et </a:t>
            </a:r>
            <a:r>
              <a:rPr lang="fr-MA" dirty="0">
                <a:solidFill>
                  <a:srgbClr val="0070C0"/>
                </a:solidFill>
              </a:rPr>
              <a:t>taille</a:t>
            </a:r>
          </a:p>
        </p:txBody>
      </p:sp>
      <p:sp>
        <p:nvSpPr>
          <p:cNvPr id="3" name="Espace réservé du contenu 2">
            <a:extLst>
              <a:ext uri="{FF2B5EF4-FFF2-40B4-BE49-F238E27FC236}">
                <a16:creationId xmlns:a16="http://schemas.microsoft.com/office/drawing/2014/main" id="{CF443793-CC8E-417E-98A3-F31200C721FD}"/>
              </a:ext>
            </a:extLst>
          </p:cNvPr>
          <p:cNvSpPr>
            <a:spLocks noGrp="1"/>
          </p:cNvSpPr>
          <p:nvPr>
            <p:ph idx="1"/>
          </p:nvPr>
        </p:nvSpPr>
        <p:spPr/>
        <p:txBody>
          <a:bodyPr/>
          <a:lstStyle/>
          <a:p>
            <a:pPr>
              <a:buFont typeface="Wingdings" panose="05000000000000000000" pitchFamily="2" charset="2"/>
              <a:buChar char="Ø"/>
            </a:pPr>
            <a:r>
              <a:rPr lang="fr-MA" dirty="0"/>
              <a:t>La propriété Location est un type de Point qui spécifie la position de départ de la zone de liste déroulante sur un formulaire. </a:t>
            </a:r>
          </a:p>
          <a:p>
            <a:pPr>
              <a:buFont typeface="Wingdings" panose="05000000000000000000" pitchFamily="2" charset="2"/>
              <a:buChar char="Ø"/>
            </a:pPr>
            <a:r>
              <a:rPr lang="fr-MA" dirty="0"/>
              <a:t>Vous pouvez également utiliser les propriétés </a:t>
            </a:r>
            <a:r>
              <a:rPr lang="fr-MA" dirty="0" err="1">
                <a:solidFill>
                  <a:schemeClr val="accent1"/>
                </a:solidFill>
              </a:rPr>
              <a:t>Left</a:t>
            </a:r>
            <a:r>
              <a:rPr lang="fr-MA" dirty="0"/>
              <a:t> et </a:t>
            </a:r>
            <a:r>
              <a:rPr lang="fr-MA" dirty="0">
                <a:solidFill>
                  <a:schemeClr val="accent1"/>
                </a:solidFill>
              </a:rPr>
              <a:t>Top</a:t>
            </a:r>
            <a:r>
              <a:rPr lang="fr-MA" dirty="0"/>
              <a:t> pour spécifier l'emplacement d'un contrôle dans le coin supérieur gauche du formulaire. La propriété Size spécifie la taille du contrôle. Nous pouvons également utiliser la propriété </a:t>
            </a:r>
            <a:r>
              <a:rPr lang="fr-MA" dirty="0" err="1">
                <a:solidFill>
                  <a:schemeClr val="accent1"/>
                </a:solidFill>
              </a:rPr>
              <a:t>Width</a:t>
            </a:r>
            <a:r>
              <a:rPr lang="fr-MA" dirty="0"/>
              <a:t> et </a:t>
            </a:r>
            <a:r>
              <a:rPr lang="fr-MA" dirty="0" err="1">
                <a:solidFill>
                  <a:schemeClr val="accent1"/>
                </a:solidFill>
              </a:rPr>
              <a:t>Height</a:t>
            </a:r>
            <a:r>
              <a:rPr lang="fr-MA" dirty="0"/>
              <a:t> au lieu de la propriété Size. L'extrait de code suivant définit les propriétés Location, </a:t>
            </a:r>
            <a:r>
              <a:rPr lang="fr-MA" dirty="0" err="1">
                <a:solidFill>
                  <a:schemeClr val="accent1"/>
                </a:solidFill>
              </a:rPr>
              <a:t>Width</a:t>
            </a:r>
            <a:r>
              <a:rPr lang="fr-MA" dirty="0"/>
              <a:t> et </a:t>
            </a:r>
            <a:r>
              <a:rPr lang="fr-MA" dirty="0" err="1">
                <a:solidFill>
                  <a:schemeClr val="accent1"/>
                </a:solidFill>
              </a:rPr>
              <a:t>Height</a:t>
            </a:r>
            <a:r>
              <a:rPr lang="fr-MA" dirty="0"/>
              <a:t> d'un contrôle </a:t>
            </a:r>
            <a:r>
              <a:rPr lang="fr-MA" dirty="0" err="1">
                <a:solidFill>
                  <a:schemeClr val="accent1"/>
                </a:solidFill>
              </a:rPr>
              <a:t>ComboBox</a:t>
            </a:r>
            <a:r>
              <a:rPr lang="fr-MA" dirty="0"/>
              <a:t>.</a:t>
            </a:r>
          </a:p>
        </p:txBody>
      </p:sp>
    </p:spTree>
    <p:extLst>
      <p:ext uri="{BB962C8B-B14F-4D97-AF65-F5344CB8AC3E}">
        <p14:creationId xmlns:p14="http://schemas.microsoft.com/office/powerpoint/2010/main" val="334535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2AF827-6A4D-4D4C-840E-FD8706E32BFB}"/>
              </a:ext>
            </a:extLst>
          </p:cNvPr>
          <p:cNvSpPr>
            <a:spLocks noGrp="1"/>
          </p:cNvSpPr>
          <p:nvPr>
            <p:ph type="title"/>
          </p:nvPr>
        </p:nvSpPr>
        <p:spPr>
          <a:xfrm>
            <a:off x="6321254" y="622593"/>
            <a:ext cx="5031259" cy="970007"/>
          </a:xfrm>
        </p:spPr>
        <p:txBody>
          <a:bodyPr/>
          <a:lstStyle/>
          <a:p>
            <a:r>
              <a:rPr lang="fr-MA" dirty="0" err="1">
                <a:solidFill>
                  <a:srgbClr val="0070C0"/>
                </a:solidFill>
              </a:rPr>
              <a:t>ComboBox</a:t>
            </a:r>
            <a:r>
              <a:rPr lang="fr-MA" dirty="0">
                <a:solidFill>
                  <a:srgbClr val="0070C0"/>
                </a:solidFill>
              </a:rPr>
              <a:t> Items</a:t>
            </a:r>
          </a:p>
        </p:txBody>
      </p:sp>
      <p:sp>
        <p:nvSpPr>
          <p:cNvPr id="3" name="Espace réservé du contenu 2">
            <a:extLst>
              <a:ext uri="{FF2B5EF4-FFF2-40B4-BE49-F238E27FC236}">
                <a16:creationId xmlns:a16="http://schemas.microsoft.com/office/drawing/2014/main" id="{71A4B1AF-C595-4FF4-B3C9-C87B2DF28BB2}"/>
              </a:ext>
            </a:extLst>
          </p:cNvPr>
          <p:cNvSpPr>
            <a:spLocks noGrp="1"/>
          </p:cNvSpPr>
          <p:nvPr>
            <p:ph idx="1"/>
          </p:nvPr>
        </p:nvSpPr>
        <p:spPr>
          <a:xfrm>
            <a:off x="1431325" y="2498026"/>
            <a:ext cx="5776784" cy="3192986"/>
          </a:xfrm>
        </p:spPr>
        <p:txBody>
          <a:bodyPr/>
          <a:lstStyle/>
          <a:p>
            <a:pPr>
              <a:buFont typeface="Wingdings" panose="05000000000000000000" pitchFamily="2" charset="2"/>
              <a:buChar char="v"/>
            </a:pPr>
            <a:r>
              <a:rPr lang="fr-MA" dirty="0"/>
              <a:t>La propriété Items est utilisée pour ajouter et accéder aux éléments dans une zone de liste déroulante.</a:t>
            </a:r>
          </a:p>
          <a:p>
            <a:pPr>
              <a:buFont typeface="Wingdings" panose="05000000000000000000" pitchFamily="2" charset="2"/>
              <a:buChar char="v"/>
            </a:pPr>
            <a:r>
              <a:rPr lang="fr-MA" dirty="0"/>
              <a:t> Nous pouvons ajouter des éléments à une zone de liste déroulante au moment de la conception à partir de la fenêtre Propriétés en cliquant sur Collection d'éléments</a:t>
            </a:r>
          </a:p>
        </p:txBody>
      </p:sp>
      <p:pic>
        <p:nvPicPr>
          <p:cNvPr id="5" name="Image 4">
            <a:extLst>
              <a:ext uri="{FF2B5EF4-FFF2-40B4-BE49-F238E27FC236}">
                <a16:creationId xmlns:a16="http://schemas.microsoft.com/office/drawing/2014/main" id="{EC83CE5A-F9C6-4E7C-80E4-81A059CDD8B8}"/>
              </a:ext>
            </a:extLst>
          </p:cNvPr>
          <p:cNvPicPr>
            <a:picLocks noChangeAspect="1"/>
          </p:cNvPicPr>
          <p:nvPr/>
        </p:nvPicPr>
        <p:blipFill>
          <a:blip r:embed="rId2"/>
          <a:stretch>
            <a:fillRect/>
          </a:stretch>
        </p:blipFill>
        <p:spPr>
          <a:xfrm>
            <a:off x="7208109" y="1689215"/>
            <a:ext cx="3257550" cy="4429125"/>
          </a:xfrm>
          <a:prstGeom prst="rect">
            <a:avLst/>
          </a:prstGeom>
        </p:spPr>
      </p:pic>
    </p:spTree>
    <p:extLst>
      <p:ext uri="{BB962C8B-B14F-4D97-AF65-F5344CB8AC3E}">
        <p14:creationId xmlns:p14="http://schemas.microsoft.com/office/powerpoint/2010/main" val="167603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83ADBC-463A-426C-9E30-615A77B3A351}"/>
              </a:ext>
            </a:extLst>
          </p:cNvPr>
          <p:cNvSpPr>
            <a:spLocks noGrp="1"/>
          </p:cNvSpPr>
          <p:nvPr>
            <p:ph type="title"/>
          </p:nvPr>
        </p:nvSpPr>
        <p:spPr>
          <a:xfrm>
            <a:off x="7030994" y="764373"/>
            <a:ext cx="4475205" cy="1293028"/>
          </a:xfrm>
        </p:spPr>
        <p:txBody>
          <a:bodyPr/>
          <a:lstStyle/>
          <a:p>
            <a:r>
              <a:rPr lang="fr-MA" b="0" i="0" dirty="0">
                <a:solidFill>
                  <a:srgbClr val="0070C0"/>
                </a:solidFill>
                <a:effectLst/>
                <a:latin typeface="segoe ui" panose="020B0502040204020203" pitchFamily="34" charset="0"/>
              </a:rPr>
              <a:t>Auto</a:t>
            </a:r>
            <a:r>
              <a:rPr lang="fr-MA" b="0" i="0" dirty="0">
                <a:solidFill>
                  <a:srgbClr val="1A1A1A"/>
                </a:solidFill>
                <a:effectLst/>
                <a:latin typeface="segoe ui" panose="020B0502040204020203" pitchFamily="34" charset="0"/>
              </a:rPr>
              <a:t> </a:t>
            </a:r>
            <a:r>
              <a:rPr lang="fr-MA" b="0" i="0" dirty="0">
                <a:solidFill>
                  <a:srgbClr val="0070C0"/>
                </a:solidFill>
                <a:effectLst/>
                <a:latin typeface="segoe ui" panose="020B0502040204020203" pitchFamily="34" charset="0"/>
              </a:rPr>
              <a:t>Complete</a:t>
            </a:r>
            <a:br>
              <a:rPr lang="fr-MA" b="0" i="0" dirty="0">
                <a:solidFill>
                  <a:srgbClr val="1A1A1A"/>
                </a:solidFill>
                <a:effectLst/>
                <a:latin typeface="segoe ui" panose="020B0502040204020203" pitchFamily="34" charset="0"/>
              </a:rPr>
            </a:br>
            <a:endParaRPr lang="fr-MA" dirty="0"/>
          </a:p>
        </p:txBody>
      </p:sp>
      <p:sp>
        <p:nvSpPr>
          <p:cNvPr id="3" name="Espace réservé du contenu 2">
            <a:extLst>
              <a:ext uri="{FF2B5EF4-FFF2-40B4-BE49-F238E27FC236}">
                <a16:creationId xmlns:a16="http://schemas.microsoft.com/office/drawing/2014/main" id="{9CA103AF-5091-45EE-AD54-53DA85DAF095}"/>
              </a:ext>
            </a:extLst>
          </p:cNvPr>
          <p:cNvSpPr>
            <a:spLocks noGrp="1"/>
          </p:cNvSpPr>
          <p:nvPr>
            <p:ph idx="1"/>
          </p:nvPr>
        </p:nvSpPr>
        <p:spPr>
          <a:xfrm>
            <a:off x="685800" y="2194561"/>
            <a:ext cx="10820400" cy="2606040"/>
          </a:xfrm>
        </p:spPr>
        <p:txBody>
          <a:bodyPr/>
          <a:lstStyle/>
          <a:p>
            <a:pPr algn="l"/>
            <a:r>
              <a:rPr lang="fr-MA" b="0" i="0" dirty="0">
                <a:solidFill>
                  <a:srgbClr val="1A1A1A"/>
                </a:solidFill>
                <a:effectLst/>
                <a:latin typeface="OpenSans-Regular"/>
              </a:rPr>
              <a:t>La saisie semi-automatique peut être activée à l'aide de la propriété </a:t>
            </a:r>
            <a:r>
              <a:rPr lang="fr-MA" dirty="0">
                <a:solidFill>
                  <a:srgbClr val="1A1A1A"/>
                </a:solidFill>
                <a:latin typeface="OpenSans-Regular"/>
              </a:rPr>
              <a:t>de </a:t>
            </a:r>
            <a:r>
              <a:rPr lang="fr-MA" b="0" i="0" dirty="0" err="1">
                <a:solidFill>
                  <a:srgbClr val="1A1A1A"/>
                </a:solidFill>
                <a:effectLst/>
                <a:latin typeface="OpenSans-Regular"/>
              </a:rPr>
              <a:t>ComboBox</a:t>
            </a:r>
            <a:r>
              <a:rPr lang="fr-MA" b="0" i="0" dirty="0">
                <a:solidFill>
                  <a:srgbClr val="1A1A1A"/>
                </a:solidFill>
                <a:effectLst/>
                <a:latin typeface="OpenSans-Regular"/>
              </a:rPr>
              <a:t>. </a:t>
            </a:r>
            <a:r>
              <a:rPr lang="fr-MA" b="0" i="0" dirty="0" err="1">
                <a:solidFill>
                  <a:srgbClr val="1A1A1A"/>
                </a:solidFill>
                <a:effectLst/>
                <a:latin typeface="OpenSans-Regular"/>
              </a:rPr>
              <a:t>AutoCompleteMode</a:t>
            </a:r>
            <a:r>
              <a:rPr lang="fr-MA" b="0" i="0" dirty="0">
                <a:solidFill>
                  <a:srgbClr val="1A1A1A"/>
                </a:solidFill>
                <a:effectLst/>
                <a:latin typeface="OpenSans-Regular"/>
              </a:rPr>
              <a:t>. Trois manières différentes d'afficher les suggestions sont:</a:t>
            </a:r>
          </a:p>
          <a:p>
            <a:pPr algn="l"/>
            <a:r>
              <a:rPr lang="fr-MA" b="0" i="0" dirty="0">
                <a:solidFill>
                  <a:srgbClr val="0070C0"/>
                </a:solidFill>
                <a:effectLst/>
                <a:latin typeface="OpenSans-Regular"/>
              </a:rPr>
              <a:t>Suggérer: </a:t>
            </a:r>
            <a:r>
              <a:rPr lang="fr-MA" b="0" i="0" dirty="0">
                <a:solidFill>
                  <a:srgbClr val="1A1A1A"/>
                </a:solidFill>
                <a:effectLst/>
                <a:latin typeface="OpenSans-Regular"/>
              </a:rPr>
              <a:t>affiche la suggestion dans la liste déroulante.</a:t>
            </a:r>
          </a:p>
          <a:p>
            <a:pPr algn="l"/>
            <a:r>
              <a:rPr lang="fr-MA" b="0" i="0" dirty="0">
                <a:solidFill>
                  <a:srgbClr val="0070C0"/>
                </a:solidFill>
                <a:effectLst/>
                <a:latin typeface="OpenSans-Regular"/>
              </a:rPr>
              <a:t>Append: </a:t>
            </a:r>
            <a:r>
              <a:rPr lang="fr-MA" b="0" i="0" dirty="0">
                <a:solidFill>
                  <a:srgbClr val="1A1A1A"/>
                </a:solidFill>
                <a:effectLst/>
                <a:latin typeface="OpenSans-Regular"/>
              </a:rPr>
              <a:t>ajoute la première suggestion au texte.</a:t>
            </a:r>
          </a:p>
          <a:p>
            <a:pPr algn="l"/>
            <a:r>
              <a:rPr lang="fr-MA" b="0" i="0" dirty="0" err="1">
                <a:solidFill>
                  <a:srgbClr val="0070C0"/>
                </a:solidFill>
                <a:effectLst/>
                <a:latin typeface="OpenSans-Regular"/>
              </a:rPr>
              <a:t>SuggérerAppend</a:t>
            </a:r>
            <a:r>
              <a:rPr lang="fr-MA" b="0" i="0" dirty="0">
                <a:solidFill>
                  <a:srgbClr val="0070C0"/>
                </a:solidFill>
                <a:effectLst/>
                <a:latin typeface="OpenSans-Regular"/>
              </a:rPr>
              <a:t>: </a:t>
            </a:r>
            <a:r>
              <a:rPr lang="fr-MA" b="0" i="0" dirty="0">
                <a:solidFill>
                  <a:srgbClr val="1A1A1A"/>
                </a:solidFill>
                <a:effectLst/>
                <a:latin typeface="OpenSans-Regular"/>
              </a:rPr>
              <a:t>exécute les deux méthodes ci-dessus.</a:t>
            </a:r>
            <a:r>
              <a:rPr lang="en-US" b="0" i="0" dirty="0">
                <a:solidFill>
                  <a:srgbClr val="1A1A1A"/>
                </a:solidFill>
                <a:effectLst/>
                <a:latin typeface="OpenSans-Regular"/>
              </a:rPr>
              <a:t>.</a:t>
            </a:r>
          </a:p>
          <a:p>
            <a:pPr>
              <a:buFont typeface="Wingdings" panose="05000000000000000000" pitchFamily="2" charset="2"/>
              <a:buChar char="Ø"/>
            </a:pPr>
            <a:endParaRPr lang="fr-MA" dirty="0"/>
          </a:p>
        </p:txBody>
      </p:sp>
    </p:spTree>
    <p:extLst>
      <p:ext uri="{BB962C8B-B14F-4D97-AF65-F5344CB8AC3E}">
        <p14:creationId xmlns:p14="http://schemas.microsoft.com/office/powerpoint/2010/main" val="357854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73B63D99-936B-4ABB-A195-62CBBD3A0F0A}"/>
              </a:ext>
            </a:extLst>
          </p:cNvPr>
          <p:cNvSpPr>
            <a:spLocks noGrp="1"/>
          </p:cNvSpPr>
          <p:nvPr>
            <p:ph type="title"/>
          </p:nvPr>
        </p:nvSpPr>
        <p:spPr>
          <a:xfrm>
            <a:off x="7673546" y="764373"/>
            <a:ext cx="3832654" cy="1293028"/>
          </a:xfrm>
        </p:spPr>
        <p:txBody>
          <a:bodyPr/>
          <a:lstStyle/>
          <a:p>
            <a:r>
              <a:rPr lang="fr-MA" b="1" i="0" dirty="0" err="1">
                <a:solidFill>
                  <a:srgbClr val="0070C0"/>
                </a:solidFill>
                <a:effectLst/>
                <a:latin typeface="Verdana" panose="020B0604030504040204" pitchFamily="34" charset="0"/>
              </a:rPr>
              <a:t>Dropdown</a:t>
            </a:r>
            <a:endParaRPr lang="fr-MA" dirty="0">
              <a:solidFill>
                <a:srgbClr val="0070C0"/>
              </a:solidFill>
            </a:endParaRPr>
          </a:p>
        </p:txBody>
      </p:sp>
      <p:sp>
        <p:nvSpPr>
          <p:cNvPr id="10" name="Espace réservé du contenu 9">
            <a:extLst>
              <a:ext uri="{FF2B5EF4-FFF2-40B4-BE49-F238E27FC236}">
                <a16:creationId xmlns:a16="http://schemas.microsoft.com/office/drawing/2014/main" id="{1212F115-A33E-4122-B992-DE373A10A60F}"/>
              </a:ext>
            </a:extLst>
          </p:cNvPr>
          <p:cNvSpPr>
            <a:spLocks noGrp="1"/>
          </p:cNvSpPr>
          <p:nvPr>
            <p:ph idx="1"/>
          </p:nvPr>
        </p:nvSpPr>
        <p:spPr/>
        <p:txBody>
          <a:bodyPr>
            <a:normAutofit fontScale="92500"/>
          </a:bodyPr>
          <a:lstStyle/>
          <a:p>
            <a:pPr algn="just"/>
            <a:r>
              <a:rPr lang="fr-MA" b="0" i="0" dirty="0">
                <a:solidFill>
                  <a:srgbClr val="212529"/>
                </a:solidFill>
                <a:effectLst/>
                <a:latin typeface="Verdana" panose="020B0604030504040204" pitchFamily="34" charset="0"/>
              </a:rPr>
              <a:t>Vous pouvez utiliser la propriété </a:t>
            </a:r>
            <a:r>
              <a:rPr lang="fr-MA" b="0" i="0" dirty="0" err="1">
                <a:solidFill>
                  <a:srgbClr val="212529"/>
                </a:solidFill>
                <a:effectLst/>
                <a:latin typeface="Verdana" panose="020B0604030504040204" pitchFamily="34" charset="0"/>
              </a:rPr>
              <a:t>DropDownStyle</a:t>
            </a:r>
            <a:r>
              <a:rPr lang="fr-MA" b="0" i="0" dirty="0">
                <a:solidFill>
                  <a:srgbClr val="212529"/>
                </a:solidFill>
                <a:effectLst/>
                <a:latin typeface="Verdana" panose="020B0604030504040204" pitchFamily="34" charset="0"/>
              </a:rPr>
              <a:t> d'une </a:t>
            </a:r>
            <a:r>
              <a:rPr lang="fr-MA" b="0" i="0" dirty="0" err="1">
                <a:solidFill>
                  <a:srgbClr val="212529"/>
                </a:solidFill>
                <a:effectLst/>
                <a:latin typeface="Verdana" panose="020B0604030504040204" pitchFamily="34" charset="0"/>
              </a:rPr>
              <a:t>ComboBox</a:t>
            </a:r>
            <a:r>
              <a:rPr lang="fr-MA" b="0" i="0" dirty="0">
                <a:solidFill>
                  <a:srgbClr val="212529"/>
                </a:solidFill>
                <a:effectLst/>
                <a:latin typeface="Verdana" panose="020B0604030504040204" pitchFamily="34" charset="0"/>
              </a:rPr>
              <a:t> afin de modifier le comportement de la </a:t>
            </a:r>
            <a:r>
              <a:rPr lang="fr-MA" b="0" i="0" dirty="0" err="1">
                <a:solidFill>
                  <a:srgbClr val="212529"/>
                </a:solidFill>
                <a:effectLst/>
                <a:latin typeface="Verdana" panose="020B0604030504040204" pitchFamily="34" charset="0"/>
              </a:rPr>
              <a:t>ComboBox</a:t>
            </a:r>
            <a:r>
              <a:rPr lang="fr-MA" b="0" i="0" dirty="0">
                <a:solidFill>
                  <a:srgbClr val="212529"/>
                </a:solidFill>
                <a:effectLst/>
                <a:latin typeface="Verdana" panose="020B0604030504040204" pitchFamily="34" charset="0"/>
              </a:rPr>
              <a:t>. Cette propriété accepte les valeurs suivantes :</a:t>
            </a:r>
          </a:p>
          <a:p>
            <a:pPr algn="just">
              <a:buFont typeface="Arial" panose="020B0604020202020204" pitchFamily="34" charset="0"/>
              <a:buChar char="•"/>
            </a:pPr>
            <a:r>
              <a:rPr lang="fr-MA" b="1" i="0" dirty="0" err="1">
                <a:solidFill>
                  <a:srgbClr val="0070C0"/>
                </a:solidFill>
                <a:effectLst/>
                <a:latin typeface="Verdana" panose="020B0604030504040204" pitchFamily="34" charset="0"/>
              </a:rPr>
              <a:t>Dropdown</a:t>
            </a:r>
            <a:r>
              <a:rPr lang="fr-MA" b="0" i="0" dirty="0">
                <a:solidFill>
                  <a:srgbClr val="212529"/>
                </a:solidFill>
                <a:effectLst/>
                <a:latin typeface="Verdana" panose="020B0604030504040204" pitchFamily="34" charset="0"/>
              </a:rPr>
              <a:t> - (valeur par défaut) La </a:t>
            </a:r>
            <a:r>
              <a:rPr lang="fr-MA" b="0" i="0" dirty="0" err="1">
                <a:solidFill>
                  <a:srgbClr val="212529"/>
                </a:solidFill>
                <a:effectLst/>
                <a:latin typeface="Verdana" panose="020B0604030504040204" pitchFamily="34" charset="0"/>
              </a:rPr>
              <a:t>ComboBox</a:t>
            </a:r>
            <a:r>
              <a:rPr lang="fr-MA" b="0" i="0" dirty="0">
                <a:solidFill>
                  <a:srgbClr val="212529"/>
                </a:solidFill>
                <a:effectLst/>
                <a:latin typeface="Verdana" panose="020B0604030504040204" pitchFamily="34" charset="0"/>
              </a:rPr>
              <a:t> affiche une liste déroulante lorsque vous cliquez sur la flèche et vous pouvez entrer une nouvelle valeur.</a:t>
            </a:r>
          </a:p>
          <a:p>
            <a:pPr algn="just">
              <a:buFont typeface="Arial" panose="020B0604020202020204" pitchFamily="34" charset="0"/>
              <a:buChar char="•"/>
            </a:pPr>
            <a:r>
              <a:rPr lang="fr-MA" b="1" i="0" dirty="0">
                <a:solidFill>
                  <a:srgbClr val="0070C0"/>
                </a:solidFill>
                <a:effectLst/>
                <a:latin typeface="Verdana" panose="020B0604030504040204" pitchFamily="34" charset="0"/>
              </a:rPr>
              <a:t>Simple</a:t>
            </a:r>
            <a:r>
              <a:rPr lang="fr-MA" b="0" i="0" dirty="0">
                <a:solidFill>
                  <a:srgbClr val="212529"/>
                </a:solidFill>
                <a:effectLst/>
                <a:latin typeface="Verdana" panose="020B0604030504040204" pitchFamily="34" charset="0"/>
              </a:rPr>
              <a:t> - La </a:t>
            </a:r>
            <a:r>
              <a:rPr lang="fr-MA" b="0" i="0" dirty="0" err="1">
                <a:solidFill>
                  <a:srgbClr val="212529"/>
                </a:solidFill>
                <a:effectLst/>
                <a:latin typeface="Verdana" panose="020B0604030504040204" pitchFamily="34" charset="0"/>
              </a:rPr>
              <a:t>ComboBox</a:t>
            </a:r>
            <a:r>
              <a:rPr lang="fr-MA" b="0" i="0" dirty="0">
                <a:solidFill>
                  <a:srgbClr val="212529"/>
                </a:solidFill>
                <a:effectLst/>
                <a:latin typeface="Verdana" panose="020B0604030504040204" pitchFamily="34" charset="0"/>
              </a:rPr>
              <a:t> affiche une liste déroulante automatiquement et vous pouvez entrer une nouvelle valeur.</a:t>
            </a:r>
          </a:p>
          <a:p>
            <a:pPr algn="just">
              <a:buFont typeface="Arial" panose="020B0604020202020204" pitchFamily="34" charset="0"/>
              <a:buChar char="•"/>
            </a:pPr>
            <a:r>
              <a:rPr lang="fr-MA" b="1" i="0" dirty="0" err="1">
                <a:solidFill>
                  <a:srgbClr val="0070C0"/>
                </a:solidFill>
                <a:effectLst/>
                <a:latin typeface="Verdana" panose="020B0604030504040204" pitchFamily="34" charset="0"/>
              </a:rPr>
              <a:t>DropDownList</a:t>
            </a:r>
            <a:r>
              <a:rPr lang="fr-MA" b="0" i="0" dirty="0">
                <a:solidFill>
                  <a:srgbClr val="212529"/>
                </a:solidFill>
                <a:effectLst/>
                <a:latin typeface="Verdana" panose="020B0604030504040204" pitchFamily="34" charset="0"/>
              </a:rPr>
              <a:t> - La </a:t>
            </a:r>
            <a:r>
              <a:rPr lang="fr-MA" b="0" i="0" dirty="0" err="1">
                <a:solidFill>
                  <a:srgbClr val="212529"/>
                </a:solidFill>
                <a:effectLst/>
                <a:latin typeface="Verdana" panose="020B0604030504040204" pitchFamily="34" charset="0"/>
              </a:rPr>
              <a:t>ComboBox</a:t>
            </a:r>
            <a:r>
              <a:rPr lang="fr-MA" b="0" i="0" dirty="0">
                <a:solidFill>
                  <a:srgbClr val="212529"/>
                </a:solidFill>
                <a:effectLst/>
                <a:latin typeface="Verdana" panose="020B0604030504040204" pitchFamily="34" charset="0"/>
              </a:rPr>
              <a:t> fonctionne comme un contrôle </a:t>
            </a:r>
            <a:r>
              <a:rPr lang="fr-MA" b="0" i="0" dirty="0" err="1">
                <a:solidFill>
                  <a:srgbClr val="212529"/>
                </a:solidFill>
                <a:effectLst/>
                <a:latin typeface="Verdana" panose="020B0604030504040204" pitchFamily="34" charset="0"/>
              </a:rPr>
              <a:t>DropDownList</a:t>
            </a:r>
            <a:r>
              <a:rPr lang="fr-MA" b="0" i="0" dirty="0">
                <a:solidFill>
                  <a:srgbClr val="212529"/>
                </a:solidFill>
                <a:effectLst/>
                <a:latin typeface="Verdana" panose="020B0604030504040204" pitchFamily="34" charset="0"/>
              </a:rPr>
              <a:t>.</a:t>
            </a:r>
          </a:p>
          <a:p>
            <a:pPr algn="just"/>
            <a:r>
              <a:rPr lang="fr-MA" b="0" i="0" dirty="0">
                <a:solidFill>
                  <a:srgbClr val="212529"/>
                </a:solidFill>
                <a:effectLst/>
                <a:latin typeface="Verdana" panose="020B0604030504040204" pitchFamily="34" charset="0"/>
              </a:rPr>
              <a:t>La différence entre </a:t>
            </a:r>
            <a:r>
              <a:rPr lang="fr-MA" b="1" i="0" dirty="0" err="1">
                <a:solidFill>
                  <a:srgbClr val="0070C0"/>
                </a:solidFill>
                <a:effectLst/>
                <a:latin typeface="Verdana" panose="020B0604030504040204" pitchFamily="34" charset="0"/>
              </a:rPr>
              <a:t>Dropdown</a:t>
            </a:r>
            <a:r>
              <a:rPr lang="fr-MA" b="0" i="0" dirty="0">
                <a:solidFill>
                  <a:srgbClr val="212529"/>
                </a:solidFill>
                <a:effectLst/>
                <a:latin typeface="Verdana" panose="020B0604030504040204" pitchFamily="34" charset="0"/>
              </a:rPr>
              <a:t> et </a:t>
            </a:r>
            <a:r>
              <a:rPr lang="fr-MA" b="1" i="0" dirty="0">
                <a:solidFill>
                  <a:srgbClr val="0070C0"/>
                </a:solidFill>
                <a:effectLst/>
                <a:latin typeface="Verdana" panose="020B0604030504040204" pitchFamily="34" charset="0"/>
              </a:rPr>
              <a:t>Simple</a:t>
            </a:r>
            <a:r>
              <a:rPr lang="fr-MA" b="0" i="0" dirty="0">
                <a:solidFill>
                  <a:srgbClr val="212529"/>
                </a:solidFill>
                <a:effectLst/>
                <a:latin typeface="Verdana" panose="020B0604030504040204" pitchFamily="34" charset="0"/>
              </a:rPr>
              <a:t>, c'est la façon dont la liste des éléments est affichée. Dans le cas de </a:t>
            </a:r>
            <a:r>
              <a:rPr lang="fr-MA" b="1" i="0" dirty="0">
                <a:solidFill>
                  <a:srgbClr val="0070C0"/>
                </a:solidFill>
                <a:effectLst/>
                <a:latin typeface="Verdana" panose="020B0604030504040204" pitchFamily="34" charset="0"/>
              </a:rPr>
              <a:t>Simple</a:t>
            </a:r>
            <a:r>
              <a:rPr lang="fr-MA" b="0" i="0" dirty="0">
                <a:solidFill>
                  <a:srgbClr val="212529"/>
                </a:solidFill>
                <a:effectLst/>
                <a:latin typeface="Verdana" panose="020B0604030504040204" pitchFamily="34" charset="0"/>
              </a:rPr>
              <a:t>, la liste est affichée immédiatement lorsque vous mettez le focus sur la </a:t>
            </a:r>
            <a:r>
              <a:rPr lang="fr-MA" b="0" i="0" dirty="0" err="1">
                <a:solidFill>
                  <a:srgbClr val="212529"/>
                </a:solidFill>
                <a:effectLst/>
                <a:latin typeface="Verdana" panose="020B0604030504040204" pitchFamily="34" charset="0"/>
              </a:rPr>
              <a:t>ComboBox</a:t>
            </a:r>
            <a:r>
              <a:rPr lang="fr-MA" b="0" i="0" dirty="0">
                <a:solidFill>
                  <a:srgbClr val="212529"/>
                </a:solidFill>
                <a:effectLst/>
                <a:latin typeface="Verdana" panose="020B0604030504040204" pitchFamily="34" charset="0"/>
              </a:rPr>
              <a:t>. Dans le cas de </a:t>
            </a:r>
            <a:r>
              <a:rPr lang="fr-MA" b="1" i="0" dirty="0" err="1">
                <a:solidFill>
                  <a:srgbClr val="0070C0"/>
                </a:solidFill>
                <a:effectLst/>
                <a:latin typeface="Verdana" panose="020B0604030504040204" pitchFamily="34" charset="0"/>
              </a:rPr>
              <a:t>DropDown</a:t>
            </a:r>
            <a:r>
              <a:rPr lang="fr-MA" b="0" i="0" dirty="0">
                <a:solidFill>
                  <a:srgbClr val="212529"/>
                </a:solidFill>
                <a:effectLst/>
                <a:latin typeface="Verdana" panose="020B0604030504040204" pitchFamily="34" charset="0"/>
              </a:rPr>
              <a:t>, vous devez cliquer sur la flèche pour voir la liste des éléments.</a:t>
            </a:r>
          </a:p>
          <a:p>
            <a:endParaRPr lang="fr-MA" dirty="0"/>
          </a:p>
        </p:txBody>
      </p:sp>
    </p:spTree>
    <p:extLst>
      <p:ext uri="{BB962C8B-B14F-4D97-AF65-F5344CB8AC3E}">
        <p14:creationId xmlns:p14="http://schemas.microsoft.com/office/powerpoint/2010/main" val="93682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6E75DA-0EB5-4548-8946-9ACE6857A93C}"/>
              </a:ext>
            </a:extLst>
          </p:cNvPr>
          <p:cNvSpPr>
            <a:spLocks noGrp="1"/>
          </p:cNvSpPr>
          <p:nvPr>
            <p:ph type="title"/>
          </p:nvPr>
        </p:nvSpPr>
        <p:spPr>
          <a:xfrm>
            <a:off x="6746788" y="764373"/>
            <a:ext cx="4759412" cy="1293028"/>
          </a:xfrm>
        </p:spPr>
        <p:txBody>
          <a:bodyPr/>
          <a:lstStyle/>
          <a:p>
            <a:r>
              <a:rPr lang="fr-MA" b="0" i="0" dirty="0" err="1">
                <a:solidFill>
                  <a:srgbClr val="0070C0"/>
                </a:solidFill>
                <a:effectLst/>
                <a:latin typeface="Verdana" panose="020B0604030504040204" pitchFamily="34" charset="0"/>
              </a:rPr>
              <a:t>Selected</a:t>
            </a:r>
            <a:r>
              <a:rPr lang="fr-MA" b="0" i="0" dirty="0">
                <a:solidFill>
                  <a:srgbClr val="0070C0"/>
                </a:solidFill>
                <a:effectLst/>
                <a:latin typeface="Verdana" panose="020B0604030504040204" pitchFamily="34" charset="0"/>
              </a:rPr>
              <a:t>-Item</a:t>
            </a:r>
            <a:br>
              <a:rPr lang="fr-MA" b="0" i="0" dirty="0">
                <a:solidFill>
                  <a:srgbClr val="0070C0"/>
                </a:solidFill>
                <a:effectLst/>
                <a:latin typeface="Verdana" panose="020B0604030504040204" pitchFamily="34" charset="0"/>
              </a:rPr>
            </a:br>
            <a:r>
              <a:rPr lang="fr-MA" b="0" i="0" dirty="0" err="1">
                <a:solidFill>
                  <a:srgbClr val="0070C0"/>
                </a:solidFill>
                <a:effectLst/>
                <a:latin typeface="Verdana" panose="020B0604030504040204" pitchFamily="34" charset="0"/>
              </a:rPr>
              <a:t>Selected</a:t>
            </a:r>
            <a:r>
              <a:rPr lang="fr-MA" b="0" i="0" dirty="0">
                <a:solidFill>
                  <a:srgbClr val="0070C0"/>
                </a:solidFill>
                <a:effectLst/>
                <a:latin typeface="Verdana" panose="020B0604030504040204" pitchFamily="34" charset="0"/>
              </a:rPr>
              <a:t>-Value</a:t>
            </a:r>
            <a:endParaRPr lang="fr-MA" dirty="0">
              <a:solidFill>
                <a:srgbClr val="0070C0"/>
              </a:solidFill>
            </a:endParaRPr>
          </a:p>
        </p:txBody>
      </p:sp>
      <p:sp>
        <p:nvSpPr>
          <p:cNvPr id="3" name="Espace réservé du contenu 2">
            <a:extLst>
              <a:ext uri="{FF2B5EF4-FFF2-40B4-BE49-F238E27FC236}">
                <a16:creationId xmlns:a16="http://schemas.microsoft.com/office/drawing/2014/main" id="{295E765C-2600-4479-A1BC-594AABEC05DF}"/>
              </a:ext>
            </a:extLst>
          </p:cNvPr>
          <p:cNvSpPr>
            <a:spLocks noGrp="1"/>
          </p:cNvSpPr>
          <p:nvPr>
            <p:ph idx="1"/>
          </p:nvPr>
        </p:nvSpPr>
        <p:spPr/>
        <p:txBody>
          <a:bodyPr>
            <a:normAutofit lnSpcReduction="10000"/>
          </a:bodyPr>
          <a:lstStyle/>
          <a:p>
            <a:pPr algn="just"/>
            <a:r>
              <a:rPr lang="fr-MA" b="0" i="0" dirty="0">
                <a:solidFill>
                  <a:srgbClr val="212529"/>
                </a:solidFill>
                <a:effectLst/>
                <a:latin typeface="Verdana" panose="020B0604030504040204" pitchFamily="34" charset="0"/>
              </a:rPr>
              <a:t>La </a:t>
            </a:r>
            <a:r>
              <a:rPr lang="fr-MA" b="0" i="0" dirty="0" err="1">
                <a:solidFill>
                  <a:srgbClr val="212529"/>
                </a:solidFill>
                <a:effectLst/>
                <a:latin typeface="Verdana" panose="020B0604030504040204" pitchFamily="34" charset="0"/>
              </a:rPr>
              <a:t>ComboBox</a:t>
            </a:r>
            <a:r>
              <a:rPr lang="fr-MA" b="0" i="0" dirty="0">
                <a:solidFill>
                  <a:srgbClr val="212529"/>
                </a:solidFill>
                <a:effectLst/>
                <a:latin typeface="Verdana" panose="020B0604030504040204" pitchFamily="34" charset="0"/>
              </a:rPr>
              <a:t> prend en charge les mêmes propriétés que le contrôle </a:t>
            </a:r>
            <a:r>
              <a:rPr lang="fr-MA" b="0" i="0" dirty="0" err="1">
                <a:solidFill>
                  <a:srgbClr val="0070C0"/>
                </a:solidFill>
                <a:effectLst/>
                <a:latin typeface="Verdana" panose="020B0604030504040204" pitchFamily="34" charset="0"/>
              </a:rPr>
              <a:t>DropDownList</a:t>
            </a:r>
            <a:r>
              <a:rPr lang="fr-MA" b="0" i="0" dirty="0">
                <a:solidFill>
                  <a:srgbClr val="212529"/>
                </a:solidFill>
                <a:effectLst/>
                <a:latin typeface="Verdana" panose="020B0604030504040204" pitchFamily="34" charset="0"/>
              </a:rPr>
              <a:t> pour récupérer l'élément sélectionné après qu'un formulaire ait été soumis:</a:t>
            </a:r>
          </a:p>
          <a:p>
            <a:pPr algn="just">
              <a:buFont typeface="Arial" panose="020B0604020202020204" pitchFamily="34" charset="0"/>
              <a:buChar char="•"/>
            </a:pPr>
            <a:r>
              <a:rPr lang="fr-MA" b="0" i="0" dirty="0" err="1">
                <a:solidFill>
                  <a:srgbClr val="0070C0"/>
                </a:solidFill>
                <a:effectLst/>
                <a:latin typeface="Verdana" panose="020B0604030504040204" pitchFamily="34" charset="0"/>
              </a:rPr>
              <a:t>SelectedItem.Text</a:t>
            </a:r>
            <a:r>
              <a:rPr lang="fr-MA" b="0" i="0" dirty="0">
                <a:solidFill>
                  <a:srgbClr val="0070C0"/>
                </a:solidFill>
                <a:effectLst/>
                <a:latin typeface="Verdana" panose="020B0604030504040204" pitchFamily="34" charset="0"/>
              </a:rPr>
              <a:t> </a:t>
            </a:r>
            <a:r>
              <a:rPr lang="fr-MA" b="0" i="0" dirty="0">
                <a:solidFill>
                  <a:srgbClr val="212529"/>
                </a:solidFill>
                <a:effectLst/>
                <a:latin typeface="Verdana" panose="020B0604030504040204" pitchFamily="34" charset="0"/>
              </a:rPr>
              <a:t>- Affiche la valeur de la propriété </a:t>
            </a:r>
            <a:r>
              <a:rPr lang="fr-MA" dirty="0" err="1">
                <a:solidFill>
                  <a:srgbClr val="212529"/>
                </a:solidFill>
                <a:latin typeface="Verdana" panose="020B0604030504040204" pitchFamily="34" charset="0"/>
              </a:rPr>
              <a:t>t</a:t>
            </a:r>
            <a:r>
              <a:rPr lang="fr-MA" b="0" i="0" dirty="0" err="1">
                <a:solidFill>
                  <a:srgbClr val="212529"/>
                </a:solidFill>
                <a:effectLst/>
                <a:latin typeface="Verdana" panose="020B0604030504040204" pitchFamily="34" charset="0"/>
              </a:rPr>
              <a:t>ext</a:t>
            </a:r>
            <a:r>
              <a:rPr lang="fr-MA" b="0" i="0" dirty="0">
                <a:solidFill>
                  <a:srgbClr val="212529"/>
                </a:solidFill>
                <a:effectLst/>
                <a:latin typeface="Verdana" panose="020B0604030504040204" pitchFamily="34" charset="0"/>
              </a:rPr>
              <a:t> de l'élément sélectionné.</a:t>
            </a:r>
          </a:p>
          <a:p>
            <a:pPr algn="just">
              <a:buFont typeface="Arial" panose="020B0604020202020204" pitchFamily="34" charset="0"/>
              <a:buChar char="•"/>
            </a:pPr>
            <a:r>
              <a:rPr lang="fr-MA" b="0" i="0" dirty="0" err="1">
                <a:solidFill>
                  <a:srgbClr val="0070C0"/>
                </a:solidFill>
                <a:effectLst/>
                <a:latin typeface="Verdana" panose="020B0604030504040204" pitchFamily="34" charset="0"/>
              </a:rPr>
              <a:t>SelectedItem.Value</a:t>
            </a:r>
            <a:r>
              <a:rPr lang="fr-MA" b="0" i="0" dirty="0">
                <a:solidFill>
                  <a:srgbClr val="0070C0"/>
                </a:solidFill>
                <a:effectLst/>
                <a:latin typeface="Verdana" panose="020B0604030504040204" pitchFamily="34" charset="0"/>
              </a:rPr>
              <a:t> </a:t>
            </a:r>
            <a:r>
              <a:rPr lang="fr-MA" b="0" i="0" dirty="0">
                <a:solidFill>
                  <a:srgbClr val="212529"/>
                </a:solidFill>
                <a:effectLst/>
                <a:latin typeface="Verdana" panose="020B0604030504040204" pitchFamily="34" charset="0"/>
              </a:rPr>
              <a:t>- Affiche la valeur de la propriété Value de l'élément sélectionné, ou affiche le texte tapé dans la zone de liste déroulante.</a:t>
            </a:r>
          </a:p>
          <a:p>
            <a:pPr algn="just">
              <a:buFont typeface="Arial" panose="020B0604020202020204" pitchFamily="34" charset="0"/>
              <a:buChar char="•"/>
            </a:pPr>
            <a:r>
              <a:rPr lang="fr-MA" b="0" i="0" dirty="0" err="1">
                <a:solidFill>
                  <a:srgbClr val="0070C0"/>
                </a:solidFill>
                <a:effectLst/>
                <a:latin typeface="Verdana" panose="020B0604030504040204" pitchFamily="34" charset="0"/>
              </a:rPr>
              <a:t>SelectedValue</a:t>
            </a:r>
            <a:r>
              <a:rPr lang="fr-MA" b="0" i="0" dirty="0">
                <a:solidFill>
                  <a:srgbClr val="0070C0"/>
                </a:solidFill>
                <a:effectLst/>
                <a:latin typeface="Verdana" panose="020B0604030504040204" pitchFamily="34" charset="0"/>
              </a:rPr>
              <a:t> </a:t>
            </a:r>
            <a:r>
              <a:rPr lang="fr-MA" b="0" i="0" dirty="0">
                <a:solidFill>
                  <a:srgbClr val="212529"/>
                </a:solidFill>
                <a:effectLst/>
                <a:latin typeface="Verdana" panose="020B0604030504040204" pitchFamily="34" charset="0"/>
              </a:rPr>
              <a:t>- Identique à </a:t>
            </a:r>
            <a:r>
              <a:rPr lang="fr-MA" b="0" i="0" dirty="0" err="1">
                <a:solidFill>
                  <a:srgbClr val="0070C0"/>
                </a:solidFill>
                <a:effectLst/>
                <a:latin typeface="Verdana" panose="020B0604030504040204" pitchFamily="34" charset="0"/>
              </a:rPr>
              <a:t>SelectedItem.Value</a:t>
            </a:r>
            <a:r>
              <a:rPr lang="fr-MA" b="0" i="0" dirty="0">
                <a:solidFill>
                  <a:srgbClr val="0070C0"/>
                </a:solidFill>
                <a:effectLst/>
                <a:latin typeface="Verdana" panose="020B0604030504040204" pitchFamily="34" charset="0"/>
              </a:rPr>
              <a:t>, </a:t>
            </a:r>
            <a:r>
              <a:rPr lang="fr-MA" b="0" i="0" dirty="0">
                <a:solidFill>
                  <a:srgbClr val="212529"/>
                </a:solidFill>
                <a:effectLst/>
                <a:latin typeface="Verdana" panose="020B0604030504040204" pitchFamily="34" charset="0"/>
              </a:rPr>
              <a:t>sauf que cette propriété vous permet de spécifier la valeur par défaut (initial) de l'élément sélectionné.</a:t>
            </a:r>
          </a:p>
          <a:p>
            <a:pPr algn="just"/>
            <a:r>
              <a:rPr lang="fr-MA" b="0" i="0" dirty="0">
                <a:solidFill>
                  <a:srgbClr val="212529"/>
                </a:solidFill>
                <a:effectLst/>
                <a:latin typeface="Verdana" panose="020B0604030504040204" pitchFamily="34" charset="0"/>
              </a:rPr>
              <a:t>Si vous entrez un nouveau choix dans la </a:t>
            </a:r>
            <a:r>
              <a:rPr lang="fr-MA" b="0" i="0" dirty="0" err="1">
                <a:solidFill>
                  <a:srgbClr val="212529"/>
                </a:solidFill>
                <a:effectLst/>
                <a:latin typeface="Verdana" panose="020B0604030504040204" pitchFamily="34" charset="0"/>
              </a:rPr>
              <a:t>ComboBox</a:t>
            </a:r>
            <a:r>
              <a:rPr lang="fr-MA" b="0" i="0" dirty="0">
                <a:solidFill>
                  <a:srgbClr val="212529"/>
                </a:solidFill>
                <a:effectLst/>
                <a:latin typeface="Verdana" panose="020B0604030504040204" pitchFamily="34" charset="0"/>
              </a:rPr>
              <a:t>, ce choix est attribué à la fois aux propriétés </a:t>
            </a:r>
            <a:r>
              <a:rPr lang="fr-MA" b="0" i="0" dirty="0" err="1">
                <a:solidFill>
                  <a:srgbClr val="0070C0"/>
                </a:solidFill>
                <a:effectLst/>
                <a:latin typeface="Verdana" panose="020B0604030504040204" pitchFamily="34" charset="0"/>
              </a:rPr>
              <a:t>SelectedItem.Text</a:t>
            </a:r>
            <a:r>
              <a:rPr lang="fr-MA" b="0" i="0" dirty="0">
                <a:solidFill>
                  <a:srgbClr val="0070C0"/>
                </a:solidFill>
                <a:effectLst/>
                <a:latin typeface="Verdana" panose="020B0604030504040204" pitchFamily="34" charset="0"/>
              </a:rPr>
              <a:t> </a:t>
            </a:r>
            <a:r>
              <a:rPr lang="fr-MA" b="0" i="0" dirty="0">
                <a:solidFill>
                  <a:srgbClr val="212529"/>
                </a:solidFill>
                <a:effectLst/>
                <a:latin typeface="Verdana" panose="020B0604030504040204" pitchFamily="34" charset="0"/>
              </a:rPr>
              <a:t>et </a:t>
            </a:r>
            <a:r>
              <a:rPr lang="fr-MA" b="0" i="0" dirty="0" err="1">
                <a:solidFill>
                  <a:srgbClr val="0070C0"/>
                </a:solidFill>
                <a:effectLst/>
                <a:latin typeface="Verdana" panose="020B0604030504040204" pitchFamily="34" charset="0"/>
              </a:rPr>
              <a:t>SelectedItem.Value</a:t>
            </a:r>
            <a:r>
              <a:rPr lang="fr-MA" b="0" i="0" dirty="0">
                <a:solidFill>
                  <a:srgbClr val="0070C0"/>
                </a:solidFill>
                <a:effectLst/>
                <a:latin typeface="Verdana" panose="020B0604030504040204" pitchFamily="34" charset="0"/>
              </a:rPr>
              <a:t>.</a:t>
            </a:r>
          </a:p>
          <a:p>
            <a:pPr>
              <a:buFont typeface="Wingdings" panose="05000000000000000000" pitchFamily="2" charset="2"/>
              <a:buChar char="Ø"/>
            </a:pPr>
            <a:endParaRPr lang="fr-MA" dirty="0"/>
          </a:p>
        </p:txBody>
      </p:sp>
    </p:spTree>
    <p:extLst>
      <p:ext uri="{BB962C8B-B14F-4D97-AF65-F5344CB8AC3E}">
        <p14:creationId xmlns:p14="http://schemas.microsoft.com/office/powerpoint/2010/main" val="967328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935502-96CF-41B4-9F51-CA8790EF0A35}"/>
              </a:ext>
            </a:extLst>
          </p:cNvPr>
          <p:cNvSpPr>
            <a:spLocks noGrp="1"/>
          </p:cNvSpPr>
          <p:nvPr>
            <p:ph type="title"/>
          </p:nvPr>
        </p:nvSpPr>
        <p:spPr>
          <a:xfrm>
            <a:off x="10704040" y="1042459"/>
            <a:ext cx="933449" cy="496016"/>
          </a:xfrm>
        </p:spPr>
        <p:txBody>
          <a:bodyPr>
            <a:normAutofit fontScale="90000"/>
          </a:bodyPr>
          <a:lstStyle/>
          <a:p>
            <a:r>
              <a:rPr lang="fr-FR" dirty="0" err="1">
                <a:solidFill>
                  <a:srgbClr val="0070C0"/>
                </a:solidFill>
              </a:rPr>
              <a:t>Propriéter</a:t>
            </a:r>
            <a:br>
              <a:rPr lang="fr-FR" dirty="0"/>
            </a:br>
            <a:endParaRPr lang="fr-MA" dirty="0"/>
          </a:p>
        </p:txBody>
      </p:sp>
      <p:graphicFrame>
        <p:nvGraphicFramePr>
          <p:cNvPr id="6" name="Tableau 6">
            <a:extLst>
              <a:ext uri="{FF2B5EF4-FFF2-40B4-BE49-F238E27FC236}">
                <a16:creationId xmlns:a16="http://schemas.microsoft.com/office/drawing/2014/main" id="{15063E7C-A3E1-4784-90CD-9BC6F8CCCB4C}"/>
              </a:ext>
            </a:extLst>
          </p:cNvPr>
          <p:cNvGraphicFramePr>
            <a:graphicFrameLocks noGrp="1"/>
          </p:cNvGraphicFramePr>
          <p:nvPr>
            <p:ph idx="1"/>
            <p:extLst>
              <p:ext uri="{D42A27DB-BD31-4B8C-83A1-F6EECF244321}">
                <p14:modId xmlns:p14="http://schemas.microsoft.com/office/powerpoint/2010/main" val="1029032076"/>
              </p:ext>
            </p:extLst>
          </p:nvPr>
        </p:nvGraphicFramePr>
        <p:xfrm>
          <a:off x="-227056" y="0"/>
          <a:ext cx="10904838" cy="16011343"/>
        </p:xfrm>
        <a:graphic>
          <a:graphicData uri="http://schemas.openxmlformats.org/drawingml/2006/table">
            <a:tbl>
              <a:tblPr firstRow="1" bandRow="1">
                <a:tableStyleId>{5C22544A-7EE6-4342-B048-85BDC9FD1C3A}</a:tableStyleId>
              </a:tblPr>
              <a:tblGrid>
                <a:gridCol w="5219186">
                  <a:extLst>
                    <a:ext uri="{9D8B030D-6E8A-4147-A177-3AD203B41FA5}">
                      <a16:colId xmlns:a16="http://schemas.microsoft.com/office/drawing/2014/main" val="221014071"/>
                    </a:ext>
                  </a:extLst>
                </a:gridCol>
                <a:gridCol w="5685652">
                  <a:extLst>
                    <a:ext uri="{9D8B030D-6E8A-4147-A177-3AD203B41FA5}">
                      <a16:colId xmlns:a16="http://schemas.microsoft.com/office/drawing/2014/main" val="3400206443"/>
                    </a:ext>
                  </a:extLst>
                </a:gridCol>
              </a:tblGrid>
              <a:tr h="333973">
                <a:tc>
                  <a:txBody>
                    <a:bodyPr/>
                    <a:lstStyle/>
                    <a:p>
                      <a:pPr>
                        <a:lnSpc>
                          <a:spcPct val="107000"/>
                        </a:lnSpc>
                        <a:spcAft>
                          <a:spcPts val="800"/>
                        </a:spcAft>
                      </a:pPr>
                      <a:r>
                        <a:rPr lang="fr-MA" sz="1300"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Property</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a:lnSpc>
                          <a:spcPct val="107000"/>
                        </a:lnSpc>
                        <a:spcAft>
                          <a:spcPts val="800"/>
                        </a:spcAft>
                      </a:pPr>
                      <a:r>
                        <a:rPr lang="fr-MA" sz="1800" spc="1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fr-MA" sz="18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2079333700"/>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BackColor</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la couleur d'arrière-plan du contrôle ComboBox.</a:t>
                      </a:r>
                      <a:endParaRPr lang="fr-MA" sz="18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739046662"/>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DropDownHeight</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la hauteur en pixels de la partie déroulante du contrôle ComboBox.</a:t>
                      </a:r>
                      <a:endParaRPr lang="fr-MA" sz="18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042988526"/>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DropDownStyle</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une valeur spécifiant le style du contrôle ComboBox.</a:t>
                      </a:r>
                      <a:endParaRPr lang="fr-MA" sz="18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2636517089"/>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DropDownWidth</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la largeur de la partie déroulante d'un contrôle ComboBox.</a:t>
                      </a:r>
                      <a:endParaRPr lang="fr-MA" sz="18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689263546"/>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Font</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la police du texte affiché par le contrôle ComboBox.</a:t>
                      </a:r>
                      <a:endParaRPr lang="fr-MA" sz="18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796538987"/>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ForeColor</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la couleur de premier plan du contrôle ComboBox.</a:t>
                      </a:r>
                      <a:endParaRPr lang="fr-MA" sz="18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2269403778"/>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Height</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la hauteur du contrôle ComboBox.</a:t>
                      </a:r>
                      <a:endParaRPr lang="fr-MA" sz="18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00412699"/>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Items</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obtenir un objet représentant la collection des éléments contenus dans ce contrôle </a:t>
                      </a:r>
                      <a:r>
                        <a:rPr lang="fr-MA" sz="1800" spc="10" dirty="0" err="1">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ComboBox</a:t>
                      </a: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MA"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098044541"/>
                  </a:ext>
                </a:extLst>
              </a:tr>
              <a:tr h="627114">
                <a:tc>
                  <a:txBody>
                    <a:bodyPr/>
                    <a:lstStyle/>
                    <a:p>
                      <a:pPr>
                        <a:lnSpc>
                          <a:spcPct val="107000"/>
                        </a:lnSpc>
                        <a:spcAft>
                          <a:spcPts val="800"/>
                        </a:spcAft>
                      </a:pPr>
                      <a:r>
                        <a:rPr lang="fr-MA" sz="1250" b="1" spc="10" dirty="0" err="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MaxDropDownItems</a:t>
                      </a:r>
                      <a:endParaRPr lang="fr-MA"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le nombre maximal d'éléments à afficher dans la partie déroulante du contrôle </a:t>
                      </a:r>
                      <a:r>
                        <a:rPr lang="fr-MA" sz="1800" spc="10" dirty="0" err="1">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ComboBox</a:t>
                      </a: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MA"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343161073"/>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MaxLength</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le nombre de caractères qu'un utilisateur peut taper dans le contrôle </a:t>
                      </a:r>
                      <a:r>
                        <a:rPr lang="fr-MA" sz="1800" spc="10" dirty="0" err="1">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ComboBox</a:t>
                      </a: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MA"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979157676"/>
                  </a:ext>
                </a:extLst>
              </a:tr>
              <a:tr h="579490">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Name</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le nom du contrôle </a:t>
                      </a:r>
                      <a:r>
                        <a:rPr lang="fr-MA" sz="1800" spc="10" dirty="0" err="1">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ComboBox</a:t>
                      </a: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MA"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413740886"/>
                  </a:ext>
                </a:extLst>
              </a:tr>
              <a:tr h="0">
                <a:tc>
                  <a:txBody>
                    <a:bodyPr/>
                    <a:lstStyle/>
                    <a:p>
                      <a:pPr>
                        <a:lnSpc>
                          <a:spcPct val="107000"/>
                        </a:lnSpc>
                        <a:spcAft>
                          <a:spcPts val="800"/>
                        </a:spcAft>
                      </a:pPr>
                      <a:r>
                        <a:rPr lang="fr-MA" sz="1250" b="1" spc="10" dirty="0" err="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SelectedItem</a:t>
                      </a:r>
                      <a:endParaRPr lang="fr-MA"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MA" sz="1250" b="1" spc="1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MA"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MA" sz="1250" b="1" spc="1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MA"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MA" sz="1250" b="1" spc="1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MA"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l'élément actuellement sélectionné dans la zone de liste déroulante.</a:t>
                      </a:r>
                      <a:endParaRPr lang="fr-MA"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MA"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820834863"/>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Size</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la hauteur et la largeur du contrôle </a:t>
                      </a:r>
                      <a:r>
                        <a:rPr lang="fr-MA" sz="1800" spc="10" dirty="0" err="1">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ComboBox</a:t>
                      </a: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MA"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677908414"/>
                  </a:ext>
                </a:extLst>
              </a:tr>
              <a:tr h="1107987">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Sorted</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une valeur indiquant si les éléments de la zone de liste déroulante sont triés.</a:t>
                      </a:r>
                      <a:endParaRPr lang="fr-MA"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236404995"/>
                  </a:ext>
                </a:extLst>
              </a:tr>
              <a:tr h="627114">
                <a:tc>
                  <a:txBody>
                    <a:bodyPr/>
                    <a:lstStyle/>
                    <a:p>
                      <a:pPr>
                        <a:lnSpc>
                          <a:spcPct val="107000"/>
                        </a:lnSpc>
                        <a:spcAft>
                          <a:spcPts val="800"/>
                        </a:spcAft>
                      </a:pPr>
                      <a:r>
                        <a:rPr lang="fr-MA" sz="1250" b="1" spc="1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Text</a:t>
                      </a:r>
                      <a:endParaRPr lang="fr-MA"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le texte associé à ce contrôle ComboBox.</a:t>
                      </a:r>
                      <a:endParaRPr lang="fr-MA" sz="18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438016644"/>
                  </a:ext>
                </a:extLst>
              </a:tr>
              <a:tr h="627114">
                <a:tc>
                  <a:txBody>
                    <a:bodyPr/>
                    <a:lstStyle/>
                    <a:p>
                      <a:pPr>
                        <a:lnSpc>
                          <a:spcPct val="107000"/>
                        </a:lnSpc>
                        <a:spcAft>
                          <a:spcPts val="800"/>
                        </a:spcAft>
                      </a:pPr>
                      <a:r>
                        <a:rPr lang="fr-MA" sz="1250" b="1" spc="1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Visible</a:t>
                      </a:r>
                      <a:endParaRPr lang="fr-MA"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nSpc>
                          <a:spcPct val="107000"/>
                        </a:lnSpc>
                        <a:spcAft>
                          <a:spcPts val="800"/>
                        </a:spcAft>
                      </a:pPr>
                      <a:r>
                        <a:rPr lang="fr-MA" sz="1800" spc="1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Cette propriété est utilisée pour définir une valeur indiquant si le contrôle et tous ses contrôles enfants sont affichés.</a:t>
                      </a:r>
                      <a:endParaRPr lang="fr-MA"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037529267"/>
                  </a:ext>
                </a:extLst>
              </a:tr>
            </a:tbl>
          </a:graphicData>
        </a:graphic>
      </p:graphicFrame>
    </p:spTree>
    <p:extLst>
      <p:ext uri="{BB962C8B-B14F-4D97-AF65-F5344CB8AC3E}">
        <p14:creationId xmlns:p14="http://schemas.microsoft.com/office/powerpoint/2010/main" val="3301772259"/>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AA58EA17383A41A4FB70D1F10B49C1" ma:contentTypeVersion="7" ma:contentTypeDescription="Crée un document." ma:contentTypeScope="" ma:versionID="aa0010734ccb4b1c316a3a642e481f98">
  <xsd:schema xmlns:xsd="http://www.w3.org/2001/XMLSchema" xmlns:xs="http://www.w3.org/2001/XMLSchema" xmlns:p="http://schemas.microsoft.com/office/2006/metadata/properties" xmlns:ns3="cc760e79-e8ea-4198-9654-4841419f354c" xmlns:ns4="6866e5f3-86a2-4bf4-b90a-f094e801ed44" targetNamespace="http://schemas.microsoft.com/office/2006/metadata/properties" ma:root="true" ma:fieldsID="be6d4643426774daadb3ffd049f8d362" ns3:_="" ns4:_="">
    <xsd:import namespace="cc760e79-e8ea-4198-9654-4841419f354c"/>
    <xsd:import namespace="6866e5f3-86a2-4bf4-b90a-f094e801ed4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60e79-e8ea-4198-9654-4841419f354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66e5f3-86a2-4bf4-b90a-f094e801ed4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61E895-72F0-4A0E-904C-45393E7ACF44}">
  <ds:schemaRefs>
    <ds:schemaRef ds:uri="http://schemas.microsoft.com/office/2006/metadata/properties"/>
    <ds:schemaRef ds:uri="6866e5f3-86a2-4bf4-b90a-f094e801ed44"/>
    <ds:schemaRef ds:uri="cc760e79-e8ea-4198-9654-4841419f354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BF1F94E-A785-4BB6-8CF9-61DE579EFDEC}">
  <ds:schemaRefs>
    <ds:schemaRef ds:uri="http://schemas.microsoft.com/sharepoint/v3/contenttype/forms"/>
  </ds:schemaRefs>
</ds:datastoreItem>
</file>

<file path=customXml/itemProps3.xml><?xml version="1.0" encoding="utf-8"?>
<ds:datastoreItem xmlns:ds="http://schemas.openxmlformats.org/officeDocument/2006/customXml" ds:itemID="{5F5CDD3A-E4E4-483B-B061-ADC1AE316B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760e79-e8ea-4198-9654-4841419f354c"/>
    <ds:schemaRef ds:uri="6866e5f3-86a2-4bf4-b90a-f094e801ed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TM04033937[[fn=Traînée de condensation]]</Template>
  <TotalTime>3913</TotalTime>
  <Words>1128</Words>
  <Application>Microsoft Office PowerPoint</Application>
  <PresentationFormat>Grand écran</PresentationFormat>
  <Paragraphs>97</Paragraphs>
  <Slides>10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vt:i4>
      </vt:variant>
    </vt:vector>
  </HeadingPairs>
  <TitlesOfParts>
    <vt:vector size="19" baseType="lpstr">
      <vt:lpstr>Arial</vt:lpstr>
      <vt:lpstr>Calibri</vt:lpstr>
      <vt:lpstr>Century Gothic</vt:lpstr>
      <vt:lpstr>Consolas</vt:lpstr>
      <vt:lpstr>OpenSans-Regular</vt:lpstr>
      <vt:lpstr>segoe ui</vt:lpstr>
      <vt:lpstr>Verdana</vt:lpstr>
      <vt:lpstr>Wingdings</vt:lpstr>
      <vt:lpstr>Traînée de condensation</vt:lpstr>
      <vt:lpstr>ComboBox</vt:lpstr>
      <vt:lpstr>Présentation PowerPoint</vt:lpstr>
      <vt:lpstr>DropDownHeight et DropDownWidth</vt:lpstr>
      <vt:lpstr>Emplacement, hauteur, largeur et taille</vt:lpstr>
      <vt:lpstr>ComboBox Items</vt:lpstr>
      <vt:lpstr>Auto Complete </vt:lpstr>
      <vt:lpstr>Dropdown</vt:lpstr>
      <vt:lpstr>Selected-Item Selected-Value</vt:lpstr>
      <vt:lpstr>Propriéter </vt:lpstr>
      <vt:lpstr>LES 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Utiliser le    combobox en c#</dc:title>
  <dc:creator>MARIAM EL WAFI</dc:creator>
  <cp:lastModifiedBy>MARIAM EL WAFI</cp:lastModifiedBy>
  <cp:revision>29</cp:revision>
  <dcterms:created xsi:type="dcterms:W3CDTF">2021-05-11T21:32:26Z</dcterms:created>
  <dcterms:modified xsi:type="dcterms:W3CDTF">2021-06-05T14:29:30Z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0x010100E1AA58EA17383A41A4FB70D1F10B49C1</vt:lpwstr>
  </property>
</Properties>
</file>