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2" r:id="rId2"/>
    <p:sldId id="264" r:id="rId3"/>
    <p:sldId id="279" r:id="rId4"/>
    <p:sldId id="292" r:id="rId5"/>
    <p:sldId id="293" r:id="rId6"/>
    <p:sldId id="281" r:id="rId7"/>
    <p:sldId id="289" r:id="rId8"/>
    <p:sldId id="295" r:id="rId9"/>
    <p:sldId id="299" r:id="rId10"/>
    <p:sldId id="300" r:id="rId11"/>
    <p:sldId id="297" r:id="rId12"/>
    <p:sldId id="286" r:id="rId13"/>
    <p:sldId id="294" r:id="rId14"/>
    <p:sldId id="263" r:id="rId1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4293" autoAdjust="0"/>
  </p:normalViewPr>
  <p:slideViewPr>
    <p:cSldViewPr snapToGrid="0" showGuides="1">
      <p:cViewPr varScale="1">
        <p:scale>
          <a:sx n="58" d="100"/>
          <a:sy n="58" d="100"/>
        </p:scale>
        <p:origin x="97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9T10:24:02.363"/>
    </inkml:context>
    <inkml:brush xml:id="br0">
      <inkml:brushProperty name="height" value="0.053" units="cm"/>
    </inkml:brush>
  </inkml:definitions>
  <inkml:trace contextRef="#ctx0" brushRef="#br0">1 1 4162 0 0,'0'0'1152'0'0,"0"0"-447"0"0,0 0 47 0 0,0 0-80 0 0,0 0-463 0 0,0 0-209 0 0,31 0 0 0 0,-31 0 0 0 0,0 0-257 0 0,0 0-1023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9T10:24:05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2289 0 0,'0'0'176'0'0,"0"0"-160"0"0,0 0 48 0 0,0 0-240 0 0,0 0-2017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57260-96AC-4331-A420-F0B128CC463E}" type="datetimeFigureOut">
              <a:rPr lang="fi-FI" smtClean="0"/>
              <a:t>29.7.2025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A30BA-0CC1-40AB-AE80-2F533EB1574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10184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[14] measurement</a:t>
            </a:r>
            <a:r>
              <a:rPr lang="en-US" baseline="0" dirty="0" smtClean="0"/>
              <a:t> from a presumed healthy subject, dataset reference 14 in paper</a:t>
            </a:r>
          </a:p>
          <a:p>
            <a:r>
              <a:rPr lang="en-US" baseline="0" dirty="0" smtClean="0"/>
              <a:t>[17] measurement from a subject with </a:t>
            </a:r>
            <a:r>
              <a:rPr lang="en-US" baseline="0" dirty="0" err="1" smtClean="0"/>
              <a:t>valvular</a:t>
            </a:r>
            <a:r>
              <a:rPr lang="en-US" baseline="0" dirty="0" smtClean="0"/>
              <a:t> heard disease, dataset reference 17 in paper.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A30BA-0CC1-40AB-AE80-2F533EB15740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97598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SVMD at a high level basically</a:t>
            </a:r>
            <a:r>
              <a:rPr lang="en-US" baseline="0" dirty="0" smtClean="0"/>
              <a:t> does:</a:t>
            </a:r>
          </a:p>
          <a:p>
            <a:r>
              <a:rPr lang="en-US" dirty="0" smtClean="0"/>
              <a:t>Isolate the strongest periodic feature first and extracting several</a:t>
            </a:r>
            <a:r>
              <a:rPr lang="en-US" baseline="0" dirty="0" smtClean="0"/>
              <a:t> </a:t>
            </a:r>
            <a:r>
              <a:rPr lang="fi-FI" dirty="0" err="1" smtClean="0"/>
              <a:t>intrinsixc</a:t>
            </a:r>
            <a:r>
              <a:rPr lang="fi-FI" dirty="0" smtClean="0"/>
              <a:t> </a:t>
            </a:r>
            <a:r>
              <a:rPr lang="fi-FI" dirty="0" err="1" smtClean="0"/>
              <a:t>mode</a:t>
            </a:r>
            <a:r>
              <a:rPr lang="fi-FI" dirty="0" smtClean="0"/>
              <a:t> </a:t>
            </a:r>
            <a:r>
              <a:rPr lang="fi-FI" dirty="0" err="1" smtClean="0"/>
              <a:t>functions</a:t>
            </a:r>
            <a:endParaRPr lang="en-US" dirty="0" smtClean="0"/>
          </a:p>
          <a:p>
            <a:r>
              <a:rPr lang="en-US" dirty="0" smtClean="0"/>
              <a:t>Remove it from the residual</a:t>
            </a:r>
          </a:p>
          <a:p>
            <a:r>
              <a:rPr lang="en-US" dirty="0" smtClean="0"/>
              <a:t>Repeat on the diminishing residual until only noise or no significant oscillations remain</a:t>
            </a:r>
          </a:p>
          <a:p>
            <a:r>
              <a:rPr lang="en-US" dirty="0" smtClean="0"/>
              <a:t>*SVMD gives fine-grained control over isolating and reconstructing only the most significant periodic components of a</a:t>
            </a:r>
            <a:r>
              <a:rPr lang="en-US" baseline="0" dirty="0" smtClean="0"/>
              <a:t> given</a:t>
            </a:r>
            <a:r>
              <a:rPr lang="en-US" dirty="0" smtClean="0"/>
              <a:t> time series</a:t>
            </a:r>
          </a:p>
          <a:p>
            <a:endParaRPr lang="en-US" dirty="0" smtClean="0"/>
          </a:p>
          <a:p>
            <a:r>
              <a:rPr lang="en-US" dirty="0" smtClean="0"/>
              <a:t>Reconstruction is done by examining</a:t>
            </a:r>
            <a:r>
              <a:rPr lang="en-US" baseline="0" dirty="0" smtClean="0"/>
              <a:t> the waveform factor of each mode. Modes that have a higher waveform factor than the average of all extracted modes are kept for the reconstructed signal by summing all IMFs that pass the criteria.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the CWT we </a:t>
            </a:r>
            <a:r>
              <a:rPr lang="en-US" dirty="0" err="1" smtClean="0"/>
              <a:t>basicall</a:t>
            </a:r>
            <a:r>
              <a:rPr lang="en-US" dirty="0" smtClean="0"/>
              <a:t> apply 2d</a:t>
            </a:r>
            <a:r>
              <a:rPr lang="en-US" baseline="0" dirty="0" smtClean="0"/>
              <a:t> smoothing to the CWT and then high and low frequency </a:t>
            </a:r>
            <a:r>
              <a:rPr lang="en-US" baseline="0" dirty="0" err="1" smtClean="0"/>
              <a:t>thresholding</a:t>
            </a:r>
            <a:r>
              <a:rPr lang="en-US" baseline="0" dirty="0" smtClean="0"/>
              <a:t> to isolate the AO signal from the SCG Z-axis signal.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A30BA-0CC1-40AB-AE80-2F533EB15740}" type="slidenum">
              <a:rPr lang="fi-FI" smtClean="0"/>
              <a:t>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99996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nsi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in paikkamerkki 12">
            <a:extLst>
              <a:ext uri="{FF2B5EF4-FFF2-40B4-BE49-F238E27FC236}">
                <a16:creationId xmlns:a16="http://schemas.microsoft.com/office/drawing/2014/main" id="{B08D2941-A7E5-4C26-B320-579010B602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68018" y="4745772"/>
            <a:ext cx="7480852" cy="32803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560" y="5191347"/>
            <a:ext cx="3190045" cy="118663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29.7.2025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804753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0" name="Alaotsikko 2">
            <a:extLst>
              <a:ext uri="{FF2B5EF4-FFF2-40B4-BE49-F238E27FC236}">
                <a16:creationId xmlns:a16="http://schemas.microsoft.com/office/drawing/2014/main" id="{66072717-81C3-4F6B-9309-1674C171F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018" y="3973860"/>
            <a:ext cx="7478692" cy="674339"/>
          </a:xfrm>
        </p:spPr>
        <p:txBody>
          <a:bodyPr>
            <a:norm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 dirty="0" smtClean="0"/>
          </a:p>
        </p:txBody>
      </p:sp>
      <p:sp>
        <p:nvSpPr>
          <p:cNvPr id="11" name="Otsikko 1">
            <a:extLst>
              <a:ext uri="{FF2B5EF4-FFF2-40B4-BE49-F238E27FC236}">
                <a16:creationId xmlns:a16="http://schemas.microsoft.com/office/drawing/2014/main" id="{CA4F6AB8-5B3A-4D26-91F4-2F9CDEAFF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018" y="910802"/>
            <a:ext cx="10440000" cy="2751522"/>
          </a:xfrm>
        </p:spPr>
        <p:txBody>
          <a:bodyPr anchor="b">
            <a:normAutofit/>
          </a:bodyPr>
          <a:lstStyle>
            <a:lvl1pPr algn="l">
              <a:defRPr sz="9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0148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972300" y="0"/>
            <a:ext cx="52197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6722429" y="3215374"/>
            <a:ext cx="427255" cy="427255"/>
          </a:xfr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bg1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 smtClean="0"/>
              <a:t>Nuoli</a:t>
            </a:r>
            <a:endParaRPr lang="en-US" dirty="0" smtClean="0"/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29" y="397575"/>
            <a:ext cx="5017972" cy="12312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8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027" y="1887088"/>
            <a:ext cx="5017971" cy="401342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22867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 - must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972300" y="0"/>
            <a:ext cx="52197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6722429" y="3215374"/>
            <a:ext cx="427255" cy="427255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tx1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 smtClean="0"/>
              <a:t>Nuoli</a:t>
            </a:r>
            <a:endParaRPr lang="en-US" dirty="0" smtClean="0"/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29" y="397575"/>
            <a:ext cx="5017972" cy="12312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8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027" y="1887088"/>
            <a:ext cx="5017971" cy="40134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9709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 - vihreä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967800" y="0"/>
            <a:ext cx="52197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6722429" y="3215374"/>
            <a:ext cx="427255" cy="427255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tx1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 smtClean="0"/>
              <a:t>Nuoli</a:t>
            </a:r>
            <a:endParaRPr lang="en-US" dirty="0" smtClean="0"/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29" y="397575"/>
            <a:ext cx="5017972" cy="12312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8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027" y="1887088"/>
            <a:ext cx="5017971" cy="40134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36840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 - violetti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972300" y="0"/>
            <a:ext cx="52197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6722429" y="3215374"/>
            <a:ext cx="427255" cy="427255"/>
          </a:xfr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accent2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 smtClean="0"/>
              <a:t>Nuoli</a:t>
            </a:r>
            <a:endParaRPr lang="en-US" dirty="0" smtClean="0"/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29" y="397575"/>
            <a:ext cx="5017972" cy="12312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8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027" y="1887088"/>
            <a:ext cx="5017971" cy="40134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26431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 - turkoo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972300" y="0"/>
            <a:ext cx="52197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6722429" y="3215374"/>
            <a:ext cx="427255" cy="427255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accent2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 smtClean="0"/>
              <a:t>Nuoli</a:t>
            </a:r>
            <a:endParaRPr lang="en-US" dirty="0" smtClean="0"/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29" y="397575"/>
            <a:ext cx="5017972" cy="12312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8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027" y="1887088"/>
            <a:ext cx="5017971" cy="40134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97185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 - punain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972300" y="0"/>
            <a:ext cx="52197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fi-FI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29" y="397575"/>
            <a:ext cx="5017972" cy="12312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027" y="1887088"/>
            <a:ext cx="5017971" cy="40134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6722429" y="3215374"/>
            <a:ext cx="427255" cy="427255"/>
          </a:xfrm>
          <a:solidFill>
            <a:schemeClr val="accent4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accent4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 smtClean="0"/>
              <a:t>Nuoli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269652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va ja sisältö - must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52197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fi-FI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798" y="404038"/>
            <a:ext cx="5017972" cy="1229958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07796" y="1864243"/>
            <a:ext cx="5017971" cy="42175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5024861" y="3215374"/>
            <a:ext cx="427255" cy="427255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tx1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 smtClean="0"/>
              <a:t>Nuoli</a:t>
            </a: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935987"/>
            <a:ext cx="2380647" cy="88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9508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va ja sisältö - valkoin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52197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fi-FI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798" y="404038"/>
            <a:ext cx="5017972" cy="1229958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07796" y="1864243"/>
            <a:ext cx="5017971" cy="42175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5024861" y="3215374"/>
            <a:ext cx="427255" cy="427255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tx1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 smtClean="0"/>
              <a:t>Nuoli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30" y="5914740"/>
            <a:ext cx="2374370" cy="8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9489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va ja sisältö - violetti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52197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 smtClean="0"/>
              <a:t>Lisää kuva</a:t>
            </a:r>
            <a:endParaRPr lang="fi-FI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798" y="404038"/>
            <a:ext cx="5017972" cy="1229958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07796" y="1864243"/>
            <a:ext cx="5017971" cy="42175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5024861" y="3215374"/>
            <a:ext cx="427255" cy="427255"/>
          </a:xfr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tx1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 smtClean="0"/>
              <a:t>Nuoli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935987"/>
            <a:ext cx="2380647" cy="88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69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 punain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7E587F3-499A-4FFF-8E39-6F743122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24026"/>
            <a:ext cx="5264150" cy="1337911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935987"/>
            <a:ext cx="2380647" cy="88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60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nsi must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kstin paikkamerkki 12">
            <a:extLst>
              <a:ext uri="{FF2B5EF4-FFF2-40B4-BE49-F238E27FC236}">
                <a16:creationId xmlns:a16="http://schemas.microsoft.com/office/drawing/2014/main" id="{889DA205-0B6C-45D6-91B2-25C1E2981B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68018" y="4745772"/>
            <a:ext cx="7478692" cy="32767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Käsinkirjoitus 13">
                <a:extLst>
                  <a:ext uri="{FF2B5EF4-FFF2-40B4-BE49-F238E27FC236}">
                    <a16:creationId xmlns:a16="http://schemas.microsoft.com/office/drawing/2014/main" id="{CEC5EDC0-A0E0-4F47-928F-B20B8076E634}"/>
                  </a:ext>
                </a:extLst>
              </p14:cNvPr>
              <p14:cNvContentPartPr/>
              <p14:nvPr userDrawn="1"/>
            </p14:nvContentPartPr>
            <p14:xfrm>
              <a:off x="2731856" y="4694400"/>
              <a:ext cx="11520" cy="360"/>
            </p14:xfrm>
          </p:contentPart>
        </mc:Choice>
        <mc:Fallback xmlns="">
          <p:pic>
            <p:nvPicPr>
              <p:cNvPr id="14" name="Käsinkirjoitus 13">
                <a:extLst>
                  <a:ext uri="{FF2B5EF4-FFF2-40B4-BE49-F238E27FC236}">
                    <a16:creationId xmlns:a16="http://schemas.microsoft.com/office/drawing/2014/main" id="{CEC5EDC0-A0E0-4F47-928F-B20B8076E6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2496" y="4685040"/>
                <a:ext cx="3024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Käsinkirjoitus 14">
                <a:extLst>
                  <a:ext uri="{FF2B5EF4-FFF2-40B4-BE49-F238E27FC236}">
                    <a16:creationId xmlns:a16="http://schemas.microsoft.com/office/drawing/2014/main" id="{469EDAD8-DE64-4AA1-99EB-7E6A49453D5D}"/>
                  </a:ext>
                </a:extLst>
              </p14:cNvPr>
              <p14:cNvContentPartPr/>
              <p14:nvPr userDrawn="1"/>
            </p14:nvContentPartPr>
            <p14:xfrm>
              <a:off x="2642576" y="4739040"/>
              <a:ext cx="360" cy="360"/>
            </p14:xfrm>
          </p:contentPart>
        </mc:Choice>
        <mc:Fallback xmlns="">
          <p:pic>
            <p:nvPicPr>
              <p:cNvPr id="15" name="Käsinkirjoitus 14">
                <a:extLst>
                  <a:ext uri="{FF2B5EF4-FFF2-40B4-BE49-F238E27FC236}">
                    <a16:creationId xmlns:a16="http://schemas.microsoft.com/office/drawing/2014/main" id="{469EDAD8-DE64-4AA1-99EB-7E6A49453D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33936" y="47304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366" y="5193622"/>
            <a:ext cx="3192434" cy="1182085"/>
          </a:xfrm>
          <a:prstGeom prst="rect">
            <a:avLst/>
          </a:prstGeom>
        </p:spPr>
      </p:pic>
      <p:sp>
        <p:nvSpPr>
          <p:cNvPr id="17" name="Date Placeholder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29.7.2025</a:t>
            </a:fld>
            <a:endParaRPr lang="fi-FI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804753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20" name="Alaotsikko 2">
            <a:extLst>
              <a:ext uri="{FF2B5EF4-FFF2-40B4-BE49-F238E27FC236}">
                <a16:creationId xmlns:a16="http://schemas.microsoft.com/office/drawing/2014/main" id="{66072717-81C3-4F6B-9309-1674C171F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018" y="3973860"/>
            <a:ext cx="7478692" cy="674339"/>
          </a:xfrm>
        </p:spPr>
        <p:txBody>
          <a:bodyPr>
            <a:normAutofit/>
          </a:bodyPr>
          <a:lstStyle>
            <a:lvl1pPr marL="0" indent="0" algn="l"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 dirty="0" smtClean="0"/>
          </a:p>
        </p:txBody>
      </p:sp>
      <p:sp>
        <p:nvSpPr>
          <p:cNvPr id="11" name="Otsikko 1">
            <a:extLst>
              <a:ext uri="{FF2B5EF4-FFF2-40B4-BE49-F238E27FC236}">
                <a16:creationId xmlns:a16="http://schemas.microsoft.com/office/drawing/2014/main" id="{CA4F6AB8-5B3A-4D26-91F4-2F9CDEAFF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018" y="910802"/>
            <a:ext cx="10440000" cy="2751522"/>
          </a:xfrm>
        </p:spPr>
        <p:txBody>
          <a:bodyPr anchor="b">
            <a:normAutofit/>
          </a:bodyPr>
          <a:lstStyle>
            <a:lvl1pPr algn="l"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34431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 vihreä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935987"/>
            <a:ext cx="2380647" cy="881499"/>
          </a:xfrm>
          <a:prstGeom prst="rect">
            <a:avLst/>
          </a:prstGeom>
        </p:spPr>
      </p:pic>
      <p:sp>
        <p:nvSpPr>
          <p:cNvPr id="5" name="Otsikko 1">
            <a:extLst>
              <a:ext uri="{FF2B5EF4-FFF2-40B4-BE49-F238E27FC236}">
                <a16:creationId xmlns:a16="http://schemas.microsoft.com/office/drawing/2014/main" id="{87E587F3-499A-4FFF-8E39-6F743122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24026"/>
            <a:ext cx="5264150" cy="1337911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05609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 violetti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935987"/>
            <a:ext cx="2380647" cy="881499"/>
          </a:xfrm>
          <a:prstGeom prst="rect">
            <a:avLst/>
          </a:prstGeom>
        </p:spPr>
      </p:pic>
      <p:sp>
        <p:nvSpPr>
          <p:cNvPr id="5" name="Otsikko 1">
            <a:extLst>
              <a:ext uri="{FF2B5EF4-FFF2-40B4-BE49-F238E27FC236}">
                <a16:creationId xmlns:a16="http://schemas.microsoft.com/office/drawing/2014/main" id="{87E587F3-499A-4FFF-8E39-6F743122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24026"/>
            <a:ext cx="5264150" cy="1337911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145474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 turkoo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935987"/>
            <a:ext cx="2380647" cy="881499"/>
          </a:xfrm>
          <a:prstGeom prst="rect">
            <a:avLst/>
          </a:prstGeom>
        </p:spPr>
      </p:pic>
      <p:sp>
        <p:nvSpPr>
          <p:cNvPr id="5" name="Otsikko 1">
            <a:extLst>
              <a:ext uri="{FF2B5EF4-FFF2-40B4-BE49-F238E27FC236}">
                <a16:creationId xmlns:a16="http://schemas.microsoft.com/office/drawing/2014/main" id="{87E587F3-499A-4FFF-8E39-6F743122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24026"/>
            <a:ext cx="5264150" cy="1337911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71064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pp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109" y="2352016"/>
            <a:ext cx="5795784" cy="2153969"/>
          </a:xfrm>
          <a:prstGeom prst="rect">
            <a:avLst/>
          </a:prstGeom>
        </p:spPr>
      </p:pic>
      <p:sp>
        <p:nvSpPr>
          <p:cNvPr id="4" name="Alaotsikko 2">
            <a:extLst>
              <a:ext uri="{FF2B5EF4-FFF2-40B4-BE49-F238E27FC236}">
                <a16:creationId xmlns:a16="http://schemas.microsoft.com/office/drawing/2014/main" id="{66072717-81C3-4F6B-9309-1674C171F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5574" y="4831894"/>
            <a:ext cx="7480852" cy="505672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 dirty="0"/>
          </a:p>
        </p:txBody>
      </p:sp>
      <p:sp>
        <p:nvSpPr>
          <p:cNvPr id="5" name="Tekstin paikkamerkki 12">
            <a:extLst>
              <a:ext uri="{FF2B5EF4-FFF2-40B4-BE49-F238E27FC236}">
                <a16:creationId xmlns:a16="http://schemas.microsoft.com/office/drawing/2014/main" id="{889DA205-0B6C-45D6-91B2-25C1E2981B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56654" y="5491071"/>
            <a:ext cx="7478692" cy="32767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3916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nsi violetti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aotsikko 2">
            <a:extLst>
              <a:ext uri="{FF2B5EF4-FFF2-40B4-BE49-F238E27FC236}">
                <a16:creationId xmlns:a16="http://schemas.microsoft.com/office/drawing/2014/main" id="{66072717-81C3-4F6B-9309-1674C171F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018" y="3973860"/>
            <a:ext cx="7478692" cy="674339"/>
          </a:xfrm>
        </p:spPr>
        <p:txBody>
          <a:bodyPr>
            <a:normAutofit/>
          </a:bodyPr>
          <a:lstStyle>
            <a:lvl1pPr marL="0" indent="0" algn="l"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 dirty="0" smtClean="0"/>
          </a:p>
        </p:txBody>
      </p:sp>
      <p:sp>
        <p:nvSpPr>
          <p:cNvPr id="13" name="Tekstin paikkamerkki 12">
            <a:extLst>
              <a:ext uri="{FF2B5EF4-FFF2-40B4-BE49-F238E27FC236}">
                <a16:creationId xmlns:a16="http://schemas.microsoft.com/office/drawing/2014/main" id="{889DA205-0B6C-45D6-91B2-25C1E2981B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68018" y="4745772"/>
            <a:ext cx="7478692" cy="32767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29.7.2025</a:t>
            </a:fld>
            <a:endParaRPr lang="fi-FI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804753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366" y="5193622"/>
            <a:ext cx="3192434" cy="1182085"/>
          </a:xfrm>
          <a:prstGeom prst="rect">
            <a:avLst/>
          </a:prstGeom>
        </p:spPr>
      </p:pic>
      <p:sp>
        <p:nvSpPr>
          <p:cNvPr id="11" name="Otsikko 1">
            <a:extLst>
              <a:ext uri="{FF2B5EF4-FFF2-40B4-BE49-F238E27FC236}">
                <a16:creationId xmlns:a16="http://schemas.microsoft.com/office/drawing/2014/main" id="{CA4F6AB8-5B3A-4D26-91F4-2F9CDEAFF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018" y="910802"/>
            <a:ext cx="10440000" cy="2751522"/>
          </a:xfrm>
        </p:spPr>
        <p:txBody>
          <a:bodyPr anchor="b">
            <a:normAutofit/>
          </a:bodyPr>
          <a:lstStyle>
            <a:lvl1pPr algn="l"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30000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sisältö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isällön paikkamerkki 2">
            <a:extLst>
              <a:ext uri="{FF2B5EF4-FFF2-40B4-BE49-F238E27FC236}">
                <a16:creationId xmlns:a16="http://schemas.microsoft.com/office/drawing/2014/main" id="{E252CC0E-D4C3-47CC-8F2E-90BE622B9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028" y="1825625"/>
            <a:ext cx="10145029" cy="40698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30" y="5935127"/>
            <a:ext cx="2374370" cy="883219"/>
          </a:xfrm>
          <a:prstGeom prst="rect">
            <a:avLst/>
          </a:prstGeom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078028" y="438150"/>
            <a:ext cx="10145029" cy="1252538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1078028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29.7.2025</a:t>
            </a:fld>
            <a:endParaRPr lang="fi-FI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353129" y="6356350"/>
            <a:ext cx="1464501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40020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tsikko ja sisältö must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3"/>
          </p:nvPr>
        </p:nvSpPr>
        <p:spPr>
          <a:xfrm>
            <a:off x="1078028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29.7.2025</a:t>
            </a:fld>
            <a:endParaRPr lang="fi-FI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353129" y="6356350"/>
            <a:ext cx="1464501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0" name="Sisällön paikkamerkki 2">
            <a:extLst>
              <a:ext uri="{FF2B5EF4-FFF2-40B4-BE49-F238E27FC236}">
                <a16:creationId xmlns:a16="http://schemas.microsoft.com/office/drawing/2014/main" id="{E252CC0E-D4C3-47CC-8F2E-90BE622B9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028" y="1825625"/>
            <a:ext cx="10145029" cy="40698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935987"/>
            <a:ext cx="2380647" cy="881499"/>
          </a:xfrm>
          <a:prstGeom prst="rect">
            <a:avLst/>
          </a:prstGeom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078028" y="438150"/>
            <a:ext cx="10145029" cy="1252538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12046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kaksi palst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1078028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29.7.2025</a:t>
            </a:fld>
            <a:endParaRPr lang="fi-FI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353129" y="6356350"/>
            <a:ext cx="1464501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6" name="Sisällön paikkamerkki 2">
            <a:extLst>
              <a:ext uri="{FF2B5EF4-FFF2-40B4-BE49-F238E27FC236}">
                <a16:creationId xmlns:a16="http://schemas.microsoft.com/office/drawing/2014/main" id="{E252CC0E-D4C3-47CC-8F2E-90BE622B9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028" y="1825625"/>
            <a:ext cx="4932000" cy="40698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17" name="Sisällön paikkamerkki 2">
            <a:extLst>
              <a:ext uri="{FF2B5EF4-FFF2-40B4-BE49-F238E27FC236}">
                <a16:creationId xmlns:a16="http://schemas.microsoft.com/office/drawing/2014/main" id="{E252CC0E-D4C3-47CC-8F2E-90BE622B9EC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91057" y="1825625"/>
            <a:ext cx="4932000" cy="40698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20" name="Title 3"/>
          <p:cNvSpPr>
            <a:spLocks noGrp="1"/>
          </p:cNvSpPr>
          <p:nvPr>
            <p:ph type="title"/>
          </p:nvPr>
        </p:nvSpPr>
        <p:spPr>
          <a:xfrm>
            <a:off x="1078028" y="438150"/>
            <a:ext cx="10145029" cy="1252538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30" y="5935127"/>
            <a:ext cx="2374370" cy="8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58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078028" y="438150"/>
            <a:ext cx="10145029" cy="1252538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1078028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29.7.2025</a:t>
            </a:fld>
            <a:endParaRPr lang="fi-FI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353129" y="6356350"/>
            <a:ext cx="1464501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30" y="5935127"/>
            <a:ext cx="2374370" cy="8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38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207030" cy="365125"/>
          </a:xfrm>
        </p:spPr>
        <p:txBody>
          <a:bodyPr/>
          <a:lstStyle>
            <a:lvl1pPr>
              <a:defRPr sz="1050"/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3"/>
          </p:nvPr>
        </p:nvSpPr>
        <p:spPr>
          <a:xfrm>
            <a:off x="1078028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29.7.2025</a:t>
            </a:fld>
            <a:endParaRPr lang="fi-FI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30" y="5935127"/>
            <a:ext cx="2374370" cy="8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2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ingre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1800999-EDA5-4B6B-8344-7EB1B35B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00" y="1673225"/>
            <a:ext cx="4780800" cy="3511550"/>
          </a:xfrm>
        </p:spPr>
        <p:txBody>
          <a:bodyPr>
            <a:normAutofit/>
          </a:bodyPr>
          <a:lstStyle>
            <a:lvl1pPr>
              <a:defRPr sz="5000" b="1"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6" name="Sisällön paikkamerkki 2">
            <a:extLst>
              <a:ext uri="{FF2B5EF4-FFF2-40B4-BE49-F238E27FC236}">
                <a16:creationId xmlns:a16="http://schemas.microsoft.com/office/drawing/2014/main" id="{E252CC0E-D4C3-47CC-8F2E-90BE622B9EC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272000" y="1227388"/>
            <a:ext cx="4534256" cy="440322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464" y="2075205"/>
            <a:ext cx="1757071" cy="2707589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/>
            </a:lvl1pPr>
          </a:lstStyle>
          <a:p>
            <a:endParaRPr lang="fi-FI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207030" cy="365125"/>
          </a:xfrm>
        </p:spPr>
        <p:txBody>
          <a:bodyPr/>
          <a:lstStyle>
            <a:lvl1pPr>
              <a:defRPr sz="1050"/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1078028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29.7.2025</a:t>
            </a:fld>
            <a:endParaRPr lang="fi-FI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30" y="5935127"/>
            <a:ext cx="2374370" cy="8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77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440BC-9B28-4ACE-B7B8-D3C83187B980}" type="datetimeFigureOut">
              <a:rPr lang="fi-FI" smtClean="0"/>
              <a:t>29.7.2025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2F644-756C-4530-A69F-A71AB7A98F4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5667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79" r:id="rId7"/>
    <p:sldLayoutId id="2147483673" r:id="rId8"/>
    <p:sldLayoutId id="2147483666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74" r:id="rId19"/>
    <p:sldLayoutId id="2147483675" r:id="rId20"/>
    <p:sldLayoutId id="2147483676" r:id="rId21"/>
    <p:sldLayoutId id="2147483677" r:id="rId22"/>
    <p:sldLayoutId id="2147483678" r:id="rId2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phyphox.org/" TargetMode="External"/><Relationship Id="rId5" Type="http://schemas.openxmlformats.org/officeDocument/2006/relationships/hyperlink" Target="https://github.com/IsmailElnaggar/CHASE2025_Cross_Dataset_SCG_Benchmark" TargetMode="External"/><Relationship Id="rId4" Type="http://schemas.openxmlformats.org/officeDocument/2006/relationships/hyperlink" Target="mailto:imelna@utu.fi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868018" y="4745772"/>
            <a:ext cx="9142256" cy="75561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IEEE/ACM </a:t>
            </a:r>
            <a:r>
              <a:rPr lang="en-US" dirty="0"/>
              <a:t>C</a:t>
            </a:r>
            <a:r>
              <a:rPr lang="en-US" dirty="0" smtClean="0"/>
              <a:t>onference </a:t>
            </a:r>
            <a:r>
              <a:rPr lang="en-US" dirty="0"/>
              <a:t>on Connected Health: Applications, Systems and Engineering Technologies </a:t>
            </a:r>
            <a:endParaRPr lang="en-US" dirty="0" smtClean="0"/>
          </a:p>
          <a:p>
            <a:r>
              <a:rPr lang="en-US" smtClean="0"/>
              <a:t>26.06.2025</a:t>
            </a:r>
            <a:endParaRPr lang="en-US" dirty="0" smtClean="0"/>
          </a:p>
          <a:p>
            <a:r>
              <a:rPr lang="fi-FI" dirty="0" smtClean="0"/>
              <a:t>Manhattan, NYC</a:t>
            </a:r>
            <a:endParaRPr lang="fi-FI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8018" y="910802"/>
            <a:ext cx="10440000" cy="1716020"/>
          </a:xfrm>
        </p:spPr>
        <p:txBody>
          <a:bodyPr>
            <a:normAutofit/>
          </a:bodyPr>
          <a:lstStyle/>
          <a:p>
            <a:r>
              <a:rPr lang="en-US" sz="3200" dirty="0"/>
              <a:t>Cross-Dataset Validation of a Sensor Agnostic Seismocardiography Peak Detection Method </a:t>
            </a:r>
            <a:endParaRPr lang="fi-FI" sz="3200" dirty="0"/>
          </a:p>
        </p:txBody>
      </p:sp>
      <p:sp>
        <p:nvSpPr>
          <p:cNvPr id="5" name="Subtitle 5"/>
          <p:cNvSpPr txBox="1">
            <a:spLocks/>
          </p:cNvSpPr>
          <p:nvPr/>
        </p:nvSpPr>
        <p:spPr>
          <a:xfrm>
            <a:off x="868018" y="3101615"/>
            <a:ext cx="8800639" cy="674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Ismail </a:t>
            </a:r>
            <a:r>
              <a:rPr lang="en-US" i="1" dirty="0" err="1" smtClean="0"/>
              <a:t>Elnaggar</a:t>
            </a:r>
            <a:r>
              <a:rPr lang="en-US" i="1" dirty="0" smtClean="0"/>
              <a:t>, </a:t>
            </a:r>
            <a:r>
              <a:rPr lang="en-US" i="1" dirty="0" err="1" smtClean="0"/>
              <a:t>Sepehr</a:t>
            </a:r>
            <a:r>
              <a:rPr lang="en-US" i="1" dirty="0" smtClean="0"/>
              <a:t> </a:t>
            </a:r>
            <a:r>
              <a:rPr lang="en-US" i="1" dirty="0" err="1" smtClean="0"/>
              <a:t>Seifizarei</a:t>
            </a:r>
            <a:r>
              <a:rPr lang="en-US" i="1" dirty="0" smtClean="0"/>
              <a:t>, Jonas </a:t>
            </a:r>
            <a:r>
              <a:rPr lang="en-US" i="1" dirty="0" err="1" smtClean="0"/>
              <a:t>Sandelin</a:t>
            </a:r>
            <a:r>
              <a:rPr lang="en-US" i="1" dirty="0" smtClean="0"/>
              <a:t>, Antti </a:t>
            </a:r>
            <a:r>
              <a:rPr lang="en-US" i="1" dirty="0" err="1" smtClean="0"/>
              <a:t>Airola</a:t>
            </a:r>
            <a:r>
              <a:rPr lang="en-US" i="1" dirty="0" smtClean="0"/>
              <a:t>, </a:t>
            </a:r>
            <a:r>
              <a:rPr lang="en-US" i="1" dirty="0" err="1" smtClean="0"/>
              <a:t>Matti</a:t>
            </a:r>
            <a:r>
              <a:rPr lang="en-US" i="1" dirty="0" smtClean="0"/>
              <a:t> </a:t>
            </a:r>
            <a:r>
              <a:rPr lang="en-US" i="1" dirty="0" err="1" smtClean="0"/>
              <a:t>Kaisti</a:t>
            </a:r>
            <a:r>
              <a:rPr lang="en-US" i="1" dirty="0" smtClean="0"/>
              <a:t>, </a:t>
            </a:r>
            <a:r>
              <a:rPr lang="en-US" i="1" dirty="0" err="1" smtClean="0"/>
              <a:t>Tero</a:t>
            </a:r>
            <a:r>
              <a:rPr lang="en-US" i="1" dirty="0" smtClean="0"/>
              <a:t> </a:t>
            </a:r>
            <a:r>
              <a:rPr lang="en-US" i="1" dirty="0" err="1" smtClean="0"/>
              <a:t>Koivisto</a:t>
            </a:r>
            <a:endParaRPr lang="fi-FI" dirty="0" smtClean="0"/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868017" y="3775954"/>
            <a:ext cx="8800639" cy="674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err="1" smtClean="0"/>
              <a:t>University</a:t>
            </a:r>
            <a:r>
              <a:rPr lang="fi-FI" dirty="0" smtClean="0"/>
              <a:t> of Turku, Finland</a:t>
            </a:r>
          </a:p>
        </p:txBody>
      </p:sp>
    </p:spTree>
    <p:extLst>
      <p:ext uri="{BB962C8B-B14F-4D97-AF65-F5344CB8AC3E}">
        <p14:creationId xmlns:p14="http://schemas.microsoft.com/office/powerpoint/2010/main" val="112795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950" y="0"/>
            <a:ext cx="5695050" cy="6834059"/>
          </a:xfrm>
        </p:spPr>
      </p:pic>
      <p:pic>
        <p:nvPicPr>
          <p:cNvPr id="3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4" y="0"/>
            <a:ext cx="5695049" cy="6834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26693" y="303392"/>
            <a:ext cx="919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[14]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23401" y="303392"/>
            <a:ext cx="919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[17]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3244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8028" y="-37338"/>
            <a:ext cx="10145029" cy="778002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425" y="437197"/>
            <a:ext cx="4654154" cy="19465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430" y="3648311"/>
            <a:ext cx="3236704" cy="29672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425" y="2596464"/>
            <a:ext cx="4574416" cy="21036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3025" y="901826"/>
            <a:ext cx="63574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Presumed healthy cohorts [14,15,16]: aggregated TPR, PPV, RMSE, and HRMAE of : 96.5%, 97.4%, 40.6 </a:t>
            </a:r>
            <a:r>
              <a:rPr lang="en-US" dirty="0" err="1" smtClean="0"/>
              <a:t>ms</a:t>
            </a:r>
            <a:r>
              <a:rPr lang="en-US" dirty="0" smtClean="0"/>
              <a:t>, and 1.6 BPM, respectively.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Noticeable reduction in performance in datasets [17,18], the VHD dataset and RHC dataset.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Evaluated on a large range of heart rates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Proposed method produced results that were on par or performed slightly better than previous studies.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7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8027" y="1270989"/>
            <a:ext cx="10145029" cy="4545195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en-US" b="1" dirty="0" smtClean="0"/>
              <a:t>    Conclusion:</a:t>
            </a:r>
          </a:p>
          <a:p>
            <a:pPr lvl="1"/>
            <a:r>
              <a:rPr lang="en-US" dirty="0" smtClean="0"/>
              <a:t>Results </a:t>
            </a:r>
            <a:r>
              <a:rPr lang="en-US" dirty="0"/>
              <a:t>indicate that the proposed method demonstrates high precision in peak detection across presumed healthy </a:t>
            </a:r>
            <a:r>
              <a:rPr lang="en-US" dirty="0" smtClean="0"/>
              <a:t>subjects with </a:t>
            </a:r>
            <a:r>
              <a:rPr lang="en-US" dirty="0"/>
              <a:t>different sensor set-ups and measurement protocols. Performance shows a notable decline in subjects with </a:t>
            </a:r>
            <a:r>
              <a:rPr lang="en-US" dirty="0" err="1"/>
              <a:t>valvular</a:t>
            </a:r>
            <a:r>
              <a:rPr lang="en-US" dirty="0"/>
              <a:t> heart disease and in subjects who had their measurements taken during a RHC procedure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Limitations:</a:t>
            </a:r>
            <a:endParaRPr lang="en-US" b="1" dirty="0"/>
          </a:p>
          <a:p>
            <a:pPr lvl="1"/>
            <a:r>
              <a:rPr lang="en-US" dirty="0" smtClean="0"/>
              <a:t>All datasets were highly skewed to male subjects.</a:t>
            </a:r>
          </a:p>
          <a:p>
            <a:pPr lvl="1"/>
            <a:r>
              <a:rPr lang="en-US" dirty="0" smtClean="0"/>
              <a:t>Currently inconclusive if algorithms reduced performance in heart disease cohorts was because of sensor type or the disease status of the patient.</a:t>
            </a:r>
          </a:p>
          <a:p>
            <a:pPr lvl="1"/>
            <a:r>
              <a:rPr lang="en-US" dirty="0"/>
              <a:t>Analysis was restricted to the Z-axis </a:t>
            </a:r>
            <a:r>
              <a:rPr lang="en-US" dirty="0" smtClean="0"/>
              <a:t>SCG, </a:t>
            </a:r>
            <a:r>
              <a:rPr lang="en-US" dirty="0"/>
              <a:t>potential information in X- and Y-axes remains </a:t>
            </a:r>
            <a:r>
              <a:rPr lang="en-US" dirty="0" smtClean="0"/>
              <a:t>unexplored and gyroscope-based sensors were not considered in this study.</a:t>
            </a:r>
          </a:p>
          <a:p>
            <a:pPr lvl="1"/>
            <a:r>
              <a:rPr lang="en-US" dirty="0"/>
              <a:t>Ectopic beats, arrhythmias, and low signal-to-noise conditions </a:t>
            </a:r>
            <a:r>
              <a:rPr lang="en-US" dirty="0" smtClean="0"/>
              <a:t>not directly investigated on how they influence peak detection accuracy. </a:t>
            </a:r>
            <a:br>
              <a:rPr lang="en-US" dirty="0" smtClean="0"/>
            </a:br>
            <a:r>
              <a:rPr lang="fi-FI" dirty="0"/>
              <a:t/>
            </a:r>
            <a:br>
              <a:rPr lang="fi-FI" dirty="0"/>
            </a:br>
            <a:r>
              <a:rPr lang="en-US" b="1" dirty="0" smtClean="0"/>
              <a:t>Future </a:t>
            </a:r>
            <a:r>
              <a:rPr lang="en-US" b="1" dirty="0"/>
              <a:t>Directions: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Extend </a:t>
            </a:r>
            <a:r>
              <a:rPr lang="en-US" dirty="0"/>
              <a:t>to multi-axis fusion, include more diverse pathologies, </a:t>
            </a:r>
            <a:r>
              <a:rPr lang="en-US" dirty="0" smtClean="0"/>
              <a:t>and possibly collect a large collection of signals with a fixed sensor setup and protocol to investigate how disease status effects algorithm performance. 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8027" y="228287"/>
            <a:ext cx="10145029" cy="731083"/>
          </a:xfrm>
        </p:spPr>
        <p:txBody>
          <a:bodyPr/>
          <a:lstStyle/>
          <a:p>
            <a:r>
              <a:rPr lang="en-US" dirty="0" smtClean="0"/>
              <a:t>Conclusion and Limitations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16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60338"/>
            <a:ext cx="4194060" cy="1252538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AutoShape 2" descr="IMG_5079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G_5079.PNG"/>
          <p:cNvSpPr>
            <a:spLocks noChangeAspect="1" noChangeArrowheads="1"/>
          </p:cNvSpPr>
          <p:nvPr/>
        </p:nvSpPr>
        <p:spPr bwMode="auto">
          <a:xfrm>
            <a:off x="307974" y="7937"/>
            <a:ext cx="4421173" cy="442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486" y="0"/>
            <a:ext cx="3163373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738" y="0"/>
            <a:ext cx="3163373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1565277"/>
            <a:ext cx="56287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Contact Info: Ismail </a:t>
            </a:r>
            <a:r>
              <a:rPr lang="en-US" b="1" dirty="0" err="1" smtClean="0"/>
              <a:t>Elnaggar</a:t>
            </a:r>
            <a:r>
              <a:rPr lang="en-US" b="1" dirty="0" smtClean="0"/>
              <a:t>, </a:t>
            </a:r>
            <a:r>
              <a:rPr lang="en-US" b="1" dirty="0" smtClean="0">
                <a:hlinkClick r:id="rId4"/>
              </a:rPr>
              <a:t>imelna@utu.fi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Github</a:t>
            </a:r>
            <a:r>
              <a:rPr lang="en-US" b="1" dirty="0" smtClean="0"/>
              <a:t> link </a:t>
            </a:r>
            <a:r>
              <a:rPr lang="en-US" b="1" dirty="0"/>
              <a:t>for paper: </a:t>
            </a:r>
            <a:r>
              <a:rPr lang="en-US" b="1" dirty="0" smtClean="0">
                <a:hlinkClick r:id="rId5"/>
              </a:rPr>
              <a:t>CHASE2025_Cross_Dataset_SCG_Benchmark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>
              <a:hlinkClick r:id="rId6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://phyphox.org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Developed by </a:t>
            </a:r>
            <a:r>
              <a:rPr lang="fi-FI" dirty="0"/>
              <a:t>RWTH </a:t>
            </a:r>
            <a:r>
              <a:rPr lang="fi-FI" dirty="0" err="1"/>
              <a:t>Aachen</a:t>
            </a:r>
            <a:r>
              <a:rPr lang="fi-FI" dirty="0"/>
              <a:t> </a:t>
            </a:r>
            <a:r>
              <a:rPr lang="fi-FI" dirty="0" err="1" smtClean="0"/>
              <a:t>University</a:t>
            </a:r>
            <a:r>
              <a:rPr lang="fi-FI" dirty="0" smtClean="0"/>
              <a:t> in </a:t>
            </a:r>
            <a:br>
              <a:rPr lang="fi-FI" dirty="0" smtClean="0"/>
            </a:br>
            <a:r>
              <a:rPr lang="fi-FI" dirty="0" err="1" smtClean="0"/>
              <a:t>Aachen</a:t>
            </a:r>
            <a:r>
              <a:rPr lang="fi-FI" dirty="0" smtClean="0"/>
              <a:t>, Germany.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 smtClean="0"/>
              <a:t>Allows</a:t>
            </a:r>
            <a:r>
              <a:rPr lang="fi-FI" dirty="0" smtClean="0"/>
              <a:t>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phone</a:t>
            </a:r>
            <a:r>
              <a:rPr lang="fi-FI" dirty="0" smtClean="0"/>
              <a:t> to </a:t>
            </a:r>
            <a:r>
              <a:rPr lang="fi-FI" dirty="0" err="1" smtClean="0"/>
              <a:t>become</a:t>
            </a:r>
            <a:r>
              <a:rPr lang="fi-FI" dirty="0" smtClean="0"/>
              <a:t> a </a:t>
            </a:r>
            <a:r>
              <a:rPr lang="fi-FI" dirty="0" err="1" smtClean="0"/>
              <a:t>physics</a:t>
            </a:r>
            <a:r>
              <a:rPr lang="fi-FI" dirty="0" smtClean="0"/>
              <a:t> ”</a:t>
            </a:r>
            <a:r>
              <a:rPr lang="fi-FI" dirty="0" err="1" smtClean="0"/>
              <a:t>lab</a:t>
            </a:r>
            <a:r>
              <a:rPr lang="fi-FI" dirty="0" smtClean="0"/>
              <a:t>”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be found in app store for iOS/Android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Do not participate in data collection if you </a:t>
            </a:r>
            <a:br>
              <a:rPr lang="en-US" b="1" dirty="0" smtClean="0"/>
            </a:br>
            <a:r>
              <a:rPr lang="en-US" b="1" dirty="0" smtClean="0"/>
              <a:t>have an implanted pacemaker / defibrillator </a:t>
            </a:r>
            <a:br>
              <a:rPr lang="en-US" b="1" dirty="0" smtClean="0"/>
            </a:br>
            <a:r>
              <a:rPr lang="en-US" b="1" dirty="0" smtClean="0"/>
              <a:t>in your chest. If you can’t do the data</a:t>
            </a:r>
            <a:br>
              <a:rPr lang="en-US" b="1" dirty="0" smtClean="0"/>
            </a:br>
            <a:r>
              <a:rPr lang="en-US" b="1" dirty="0" smtClean="0"/>
              <a:t>collection email me </a:t>
            </a:r>
            <a:r>
              <a:rPr lang="en-US" b="1" dirty="0" smtClean="0">
                <a:hlinkClick r:id="rId4"/>
              </a:rPr>
              <a:t>imelna@utu.fi</a:t>
            </a:r>
            <a:r>
              <a:rPr lang="en-US" b="1" dirty="0" smtClean="0"/>
              <a:t> and </a:t>
            </a:r>
            <a:br>
              <a:rPr lang="en-US" b="1" dirty="0" smtClean="0"/>
            </a:br>
            <a:r>
              <a:rPr lang="en-US" b="1" dirty="0" smtClean="0"/>
              <a:t>I will provide you with sample data.</a:t>
            </a:r>
          </a:p>
        </p:txBody>
      </p:sp>
    </p:spTree>
    <p:extLst>
      <p:ext uri="{BB962C8B-B14F-4D97-AF65-F5344CB8AC3E}">
        <p14:creationId xmlns:p14="http://schemas.microsoft.com/office/powerpoint/2010/main" val="1054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 smtClean="0"/>
              <a:t>Thank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!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i-FI" dirty="0" smtClean="0"/>
              <a:t>Ismail Elnaggar, imelna@utu.fi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100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Seismocardiography 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Data Overview</a:t>
            </a:r>
          </a:p>
          <a:p>
            <a:r>
              <a:rPr lang="en-US" dirty="0" smtClean="0"/>
              <a:t>Data Processing Pipeline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Limitations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8461" y="2184620"/>
            <a:ext cx="9394455" cy="406984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Seismocardiography </a:t>
            </a:r>
            <a:r>
              <a:rPr lang="en-US" sz="2400" dirty="0"/>
              <a:t>(SCG) is the measure of the micro-vibrations</a:t>
            </a:r>
            <a:br>
              <a:rPr lang="en-US" sz="2400" dirty="0"/>
            </a:br>
            <a:r>
              <a:rPr lang="en-US" sz="2400" dirty="0" smtClean="0"/>
              <a:t>of the chest caused </a:t>
            </a:r>
            <a:r>
              <a:rPr lang="en-US" sz="2400" dirty="0"/>
              <a:t>by the </a:t>
            </a:r>
            <a:r>
              <a:rPr lang="en-US" sz="2400" dirty="0" smtClean="0"/>
              <a:t>heart’s contraction, valve movements and </a:t>
            </a:r>
            <a:r>
              <a:rPr lang="en-US" sz="2400" dirty="0"/>
              <a:t>blood ejection </a:t>
            </a:r>
            <a:r>
              <a:rPr lang="en-US" sz="2400" dirty="0" smtClean="0"/>
              <a:t>into </a:t>
            </a:r>
            <a:r>
              <a:rPr lang="en-US" sz="2400" dirty="0"/>
              <a:t>the vascular tree.</a:t>
            </a:r>
          </a:p>
          <a:p>
            <a:r>
              <a:rPr lang="en-US" sz="2400" dirty="0"/>
              <a:t>SCG </a:t>
            </a:r>
            <a:r>
              <a:rPr lang="en-US" sz="2400" dirty="0" smtClean="0"/>
              <a:t>is typically </a:t>
            </a:r>
            <a:r>
              <a:rPr lang="en-US" sz="2400" dirty="0"/>
              <a:t>recorded by attaching an accelerometer to the </a:t>
            </a:r>
            <a:r>
              <a:rPr lang="en-US" sz="2400" dirty="0" smtClean="0"/>
              <a:t>chest approximately </a:t>
            </a:r>
            <a:r>
              <a:rPr lang="en-US" sz="2400" dirty="0"/>
              <a:t>on </a:t>
            </a:r>
            <a:r>
              <a:rPr lang="en-US" sz="2400" dirty="0" smtClean="0"/>
              <a:t>top of the sternum.</a:t>
            </a:r>
            <a:endParaRPr lang="en-US" sz="2400" dirty="0"/>
          </a:p>
          <a:p>
            <a:r>
              <a:rPr lang="en-US" sz="2400" dirty="0"/>
              <a:t>Microelectromechanical-Systems (MEMS) technology have</a:t>
            </a:r>
            <a:br>
              <a:rPr lang="en-US" sz="2400" dirty="0"/>
            </a:br>
            <a:r>
              <a:rPr lang="en-US" sz="2400" dirty="0"/>
              <a:t>made this kind of data acquisition more practical and has renewed</a:t>
            </a:r>
            <a:br>
              <a:rPr lang="en-US" sz="2400" dirty="0"/>
            </a:br>
            <a:r>
              <a:rPr lang="en-US" sz="2400" dirty="0"/>
              <a:t>interest in using SCG to measure cardiac mechanics.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Seismocardiography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916" y="1690688"/>
            <a:ext cx="2123001" cy="431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7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Applications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SCG is currently being investigated to be </a:t>
            </a:r>
            <a:r>
              <a:rPr lang="en-US" dirty="0"/>
              <a:t>used to monitor </a:t>
            </a:r>
            <a:r>
              <a:rPr lang="en-US" dirty="0" smtClean="0"/>
              <a:t>or screen patients </a:t>
            </a:r>
            <a:r>
              <a:rPr lang="en-US" dirty="0"/>
              <a:t>for conditions such as atrial </a:t>
            </a:r>
            <a:r>
              <a:rPr lang="en-US" dirty="0" smtClean="0"/>
              <a:t>fibrillation, aortic stenosis, CAD, and </a:t>
            </a:r>
            <a:r>
              <a:rPr lang="en-US" dirty="0"/>
              <a:t>heart failure </a:t>
            </a:r>
            <a:r>
              <a:rPr lang="en-US" dirty="0" smtClean="0"/>
              <a:t>remotely or in GP clinics.</a:t>
            </a:r>
          </a:p>
          <a:p>
            <a:r>
              <a:rPr lang="en-US" dirty="0" smtClean="0"/>
              <a:t>Most SCG </a:t>
            </a:r>
            <a:r>
              <a:rPr lang="en-US" dirty="0"/>
              <a:t>studies have either </a:t>
            </a:r>
            <a:r>
              <a:rPr lang="en-US" dirty="0" smtClean="0"/>
              <a:t>used </a:t>
            </a:r>
            <a:r>
              <a:rPr lang="en-US" dirty="0"/>
              <a:t>custom devices or simply </a:t>
            </a:r>
            <a:r>
              <a:rPr lang="en-US" dirty="0" smtClean="0"/>
              <a:t>smartphones placed on the chest.</a:t>
            </a:r>
          </a:p>
          <a:p>
            <a:r>
              <a:rPr lang="en-US" dirty="0" smtClean="0"/>
              <a:t>Currently diagnosing </a:t>
            </a:r>
            <a:r>
              <a:rPr lang="en-US" dirty="0"/>
              <a:t>these conditions require advanced </a:t>
            </a:r>
            <a:r>
              <a:rPr lang="en-US" dirty="0" smtClean="0"/>
              <a:t>equipment (echocardiography, chest X-ray, Cardiac MRI, etc.) </a:t>
            </a:r>
            <a:r>
              <a:rPr lang="en-US" dirty="0"/>
              <a:t>and sophisticated medical interpretations which makes them inapplicable for day-to-day life or home monitoring </a:t>
            </a:r>
            <a:r>
              <a:rPr lang="en-US" dirty="0" smtClean="0"/>
              <a:t>purposes.</a:t>
            </a:r>
          </a:p>
        </p:txBody>
      </p:sp>
    </p:spTree>
    <p:extLst>
      <p:ext uri="{BB962C8B-B14F-4D97-AF65-F5344CB8AC3E}">
        <p14:creationId xmlns:p14="http://schemas.microsoft.com/office/powerpoint/2010/main" val="289281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028" y="163830"/>
            <a:ext cx="10145029" cy="775970"/>
          </a:xfrm>
        </p:spPr>
        <p:txBody>
          <a:bodyPr/>
          <a:lstStyle/>
          <a:p>
            <a:r>
              <a:rPr lang="en-US" dirty="0" smtClean="0"/>
              <a:t>Data Collection Challenges 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1078027" y="939801"/>
            <a:ext cx="11113973" cy="3048000"/>
          </a:xfrm>
        </p:spPr>
        <p:txBody>
          <a:bodyPr>
            <a:normAutofit/>
          </a:bodyPr>
          <a:lstStyle/>
          <a:p>
            <a:r>
              <a:rPr lang="en-US" sz="2000" dirty="0"/>
              <a:t>SCG signals are prone to several sources of noise, such as motion artifacts, </a:t>
            </a:r>
            <a:r>
              <a:rPr lang="en-US" sz="2000" dirty="0" smtClean="0"/>
              <a:t>subjects </a:t>
            </a:r>
            <a:r>
              <a:rPr lang="en-US" sz="2000" dirty="0"/>
              <a:t>talking or coughing, and floor vibrations.</a:t>
            </a:r>
          </a:p>
          <a:p>
            <a:r>
              <a:rPr lang="en-US" sz="2000" dirty="0" smtClean="0"/>
              <a:t>Sick </a:t>
            </a:r>
            <a:r>
              <a:rPr lang="en-US" sz="2000" dirty="0"/>
              <a:t>or elderly </a:t>
            </a:r>
            <a:r>
              <a:rPr lang="en-US" sz="2000" dirty="0" smtClean="0"/>
              <a:t>subjects often </a:t>
            </a:r>
            <a:r>
              <a:rPr lang="en-US" sz="2000" dirty="0"/>
              <a:t>produce signals with amplitudes that are much smaller than healthy young subjects.</a:t>
            </a:r>
          </a:p>
          <a:p>
            <a:r>
              <a:rPr lang="en-US" sz="2000" dirty="0"/>
              <a:t>Sensor placement on the chest can change signal characteristics.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27" y="4788000"/>
            <a:ext cx="9144019" cy="207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26" y="2730700"/>
            <a:ext cx="9144000" cy="21599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2206" y="5530612"/>
            <a:ext cx="919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[17]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22206" y="3524735"/>
            <a:ext cx="919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[14]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9011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8028" y="1825625"/>
            <a:ext cx="10145029" cy="4650126"/>
          </a:xfrm>
        </p:spPr>
        <p:txBody>
          <a:bodyPr>
            <a:normAutofit/>
          </a:bodyPr>
          <a:lstStyle/>
          <a:p>
            <a:r>
              <a:rPr lang="en-US" dirty="0" smtClean="0"/>
              <a:t>Past studies presenting SCG based peak detection methods have been validated using a single homogenous dataset.</a:t>
            </a:r>
          </a:p>
          <a:p>
            <a:r>
              <a:rPr lang="en-US" dirty="0" smtClean="0"/>
              <a:t>These previous studies have shown promising results but it’s not clear how these algorithms preform across different sensing modalities as well as disease cohorts. </a:t>
            </a:r>
          </a:p>
          <a:p>
            <a:r>
              <a:rPr lang="en-US" dirty="0"/>
              <a:t>By testing our approach on </a:t>
            </a:r>
            <a:r>
              <a:rPr lang="en-US" dirty="0" smtClean="0"/>
              <a:t>five open access </a:t>
            </a:r>
            <a:r>
              <a:rPr lang="en-US" dirty="0"/>
              <a:t>datasets, we aim to address limitations in past studies and investigate how well the proposed method generalizes across diverse recording conditions and subject demographics.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1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5900" y="1825625"/>
            <a:ext cx="5519584" cy="406984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method presented in this study was evaluated across five open access datasets consisting of 275 measurements taken across 235 different subjects. </a:t>
            </a:r>
          </a:p>
          <a:p>
            <a:r>
              <a:rPr lang="en-US" dirty="0" smtClean="0"/>
              <a:t>Datasets [14,15,16] consisted of measurements taken from young presumed healthy individuals.</a:t>
            </a:r>
          </a:p>
          <a:p>
            <a:r>
              <a:rPr lang="en-US" dirty="0" smtClean="0"/>
              <a:t>Datasets [17] consisted of measurements taken from subjects with diagnosed </a:t>
            </a:r>
            <a:r>
              <a:rPr lang="en-US" dirty="0" err="1" smtClean="0"/>
              <a:t>valvular</a:t>
            </a:r>
            <a:r>
              <a:rPr lang="en-US" dirty="0" smtClean="0"/>
              <a:t> heart disease.</a:t>
            </a:r>
          </a:p>
          <a:p>
            <a:r>
              <a:rPr lang="en-US" dirty="0" smtClean="0"/>
              <a:t>Dataset [18] consisted of measurements taken from subjects during a right heart </a:t>
            </a:r>
            <a:r>
              <a:rPr lang="en-US" dirty="0" err="1" smtClean="0"/>
              <a:t>cather</a:t>
            </a:r>
            <a:r>
              <a:rPr lang="en-US" dirty="0" smtClean="0"/>
              <a:t> procedure who were diagnosed or suspected to have heart failure.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542" y="2250168"/>
            <a:ext cx="5594388" cy="289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6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8028" y="438150"/>
            <a:ext cx="10145029" cy="731083"/>
          </a:xfrm>
        </p:spPr>
        <p:txBody>
          <a:bodyPr/>
          <a:lstStyle/>
          <a:p>
            <a:r>
              <a:rPr lang="en-US" dirty="0" smtClean="0"/>
              <a:t>Data Processing Pipeline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0487" y="1499016"/>
            <a:ext cx="10704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ECG and SCG were acquired at </a:t>
            </a:r>
            <a:r>
              <a:rPr lang="en-US" dirty="0" smtClean="0"/>
              <a:t>varying sampling frequencies and were all resampled to 200 Hz.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Metrics used to evaluate peak detection method: </a:t>
            </a:r>
            <a:r>
              <a:rPr lang="en-US" dirty="0"/>
              <a:t>True Positive Rate (Sensitivity), Positive Prediction Value (Precision), RMSE, and </a:t>
            </a:r>
            <a:r>
              <a:rPr lang="en-US" dirty="0" smtClean="0"/>
              <a:t>HR MAE.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392" y="2645081"/>
            <a:ext cx="7211252" cy="4003860"/>
          </a:xfrm>
        </p:spPr>
      </p:pic>
    </p:spTree>
    <p:extLst>
      <p:ext uri="{BB962C8B-B14F-4D97-AF65-F5344CB8AC3E}">
        <p14:creationId xmlns:p14="http://schemas.microsoft.com/office/powerpoint/2010/main" val="143333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8" y="0"/>
            <a:ext cx="3810000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94" y="1440000"/>
            <a:ext cx="6772500" cy="54179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01712" y="192024"/>
            <a:ext cx="630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A.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1199" y="1670304"/>
            <a:ext cx="630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B.</a:t>
            </a:r>
            <a:endParaRPr lang="en-US" sz="3200" b="1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174039" y="118869"/>
            <a:ext cx="10145029" cy="73108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SVMD</a:t>
            </a:r>
            <a:r>
              <a:rPr lang="en-US" sz="2400" dirty="0" smtClean="0">
                <a:sym typeface="Wingdings" panose="05000000000000000000" pitchFamily="2" charset="2"/>
              </a:rPr>
              <a:t> Reconstruction Envelope Creation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052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UTU-201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8C8D2"/>
      </a:accent1>
      <a:accent2>
        <a:srgbClr val="9063CD"/>
      </a:accent2>
      <a:accent3>
        <a:srgbClr val="ADCB00"/>
      </a:accent3>
      <a:accent4>
        <a:srgbClr val="F8485E"/>
      </a:accent4>
      <a:accent5>
        <a:srgbClr val="868686"/>
      </a:accent5>
      <a:accent6>
        <a:srgbClr val="D9D9D9"/>
      </a:accent6>
      <a:hlink>
        <a:srgbClr val="9063CD"/>
      </a:hlink>
      <a:folHlink>
        <a:srgbClr val="9063C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u-powerpoint-pohja-en.pptx" id="{677285FA-C875-445D-8593-F296B5A5C968}" vid="{F6029BBF-3BAB-478B-95CD-D6CEBDC205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utu-powerpoint-pohja-en</Template>
  <TotalTime>5498</TotalTime>
  <Words>1014</Words>
  <Application>Microsoft Office PowerPoint</Application>
  <PresentationFormat>Widescreen</PresentationFormat>
  <Paragraphs>81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Cross-Dataset Validation of a Sensor Agnostic Seismocardiography Peak Detection Method </vt:lpstr>
      <vt:lpstr>Overview</vt:lpstr>
      <vt:lpstr>Seismocardiography</vt:lpstr>
      <vt:lpstr>Practical Applications</vt:lpstr>
      <vt:lpstr>Data Collection Challenges </vt:lpstr>
      <vt:lpstr>Motivation</vt:lpstr>
      <vt:lpstr>Data Overview</vt:lpstr>
      <vt:lpstr>Data Processing Pipeline</vt:lpstr>
      <vt:lpstr>SVMD Reconstruction Envelope Creation</vt:lpstr>
      <vt:lpstr>PowerPoint Presentation</vt:lpstr>
      <vt:lpstr>Results</vt:lpstr>
      <vt:lpstr>Conclusion and Limitations 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Cross-Dataset Validation of a Sensor Agnostic Seismocardiography Peak Detection Method </dc:title>
  <cp:lastModifiedBy>Ismail Elnaggar</cp:lastModifiedBy>
  <cp:revision>2</cp:revision>
  <dcterms:created xsi:type="dcterms:W3CDTF">2022-05-23T22:31:35Z</dcterms:created>
  <dcterms:modified xsi:type="dcterms:W3CDTF">2025-07-29T14:12:43Z</dcterms:modified>
</cp:coreProperties>
</file>