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79" r:id="rId4"/>
    <p:sldId id="292" r:id="rId5"/>
    <p:sldId id="293" r:id="rId6"/>
    <p:sldId id="281" r:id="rId7"/>
    <p:sldId id="289" r:id="rId8"/>
    <p:sldId id="295" r:id="rId9"/>
    <p:sldId id="299" r:id="rId10"/>
    <p:sldId id="300" r:id="rId11"/>
    <p:sldId id="297" r:id="rId12"/>
    <p:sldId id="286" r:id="rId13"/>
    <p:sldId id="294" r:id="rId14"/>
    <p:sldId id="263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293" autoAdjust="0"/>
  </p:normalViewPr>
  <p:slideViewPr>
    <p:cSldViewPr snapToGrid="0" showGuides="1">
      <p:cViewPr varScale="1">
        <p:scale>
          <a:sx n="58" d="100"/>
          <a:sy n="58" d="100"/>
        </p:scale>
        <p:origin x="9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5.8.2025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[14] measurement</a:t>
            </a:r>
            <a:r>
              <a:rPr lang="en-US" baseline="0" dirty="0" smtClean="0"/>
              <a:t> from a presumed healthy subject, dataset reference 14 in paper</a:t>
            </a:r>
          </a:p>
          <a:p>
            <a:r>
              <a:rPr lang="en-US" baseline="0" dirty="0" smtClean="0"/>
              <a:t>[17] measurement from a subject with </a:t>
            </a:r>
            <a:r>
              <a:rPr lang="en-US" baseline="0" dirty="0" err="1" smtClean="0"/>
              <a:t>valvular</a:t>
            </a:r>
            <a:r>
              <a:rPr lang="en-US" baseline="0" dirty="0" smtClean="0"/>
              <a:t> heard disease, dataset reference 17 in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5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SVMD at a high level basically</a:t>
            </a:r>
            <a:r>
              <a:rPr lang="en-US" baseline="0" dirty="0" smtClean="0"/>
              <a:t> does:</a:t>
            </a:r>
          </a:p>
          <a:p>
            <a:r>
              <a:rPr lang="en-US" dirty="0" smtClean="0"/>
              <a:t>Isolate the strongest periodic feature first and extracting several</a:t>
            </a:r>
            <a:r>
              <a:rPr lang="en-US" baseline="0" dirty="0" smtClean="0"/>
              <a:t> </a:t>
            </a:r>
            <a:r>
              <a:rPr lang="fi-FI" dirty="0" err="1" smtClean="0"/>
              <a:t>intrinsixc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en-US" dirty="0" smtClean="0"/>
          </a:p>
          <a:p>
            <a:r>
              <a:rPr lang="en-US" dirty="0" smtClean="0"/>
              <a:t>Remove it from the residual</a:t>
            </a:r>
          </a:p>
          <a:p>
            <a:r>
              <a:rPr lang="en-US" dirty="0" smtClean="0"/>
              <a:t>Repeat on the diminishing residual until only noise or no significant oscillations remain</a:t>
            </a:r>
          </a:p>
          <a:p>
            <a:r>
              <a:rPr lang="en-US" dirty="0" smtClean="0"/>
              <a:t>*SVMD gives fine-grained control over isolating and reconstructing only the most significant periodic components of a</a:t>
            </a:r>
            <a:r>
              <a:rPr lang="en-US" baseline="0" dirty="0" smtClean="0"/>
              <a:t> given</a:t>
            </a:r>
            <a:r>
              <a:rPr lang="en-US" dirty="0" smtClean="0"/>
              <a:t> time series</a:t>
            </a:r>
          </a:p>
          <a:p>
            <a:endParaRPr lang="en-US" dirty="0" smtClean="0"/>
          </a:p>
          <a:p>
            <a:r>
              <a:rPr lang="en-US" dirty="0" smtClean="0"/>
              <a:t>Reconstruction is done by examining</a:t>
            </a:r>
            <a:r>
              <a:rPr lang="en-US" baseline="0" dirty="0" smtClean="0"/>
              <a:t> the waveform factor of each mode. Modes that have a higher waveform factor than the average of all extracted modes are kept for the reconstructed signal by summing all IMFs that pass the criteria.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CWT we </a:t>
            </a:r>
            <a:r>
              <a:rPr lang="en-US" dirty="0" err="1" smtClean="0"/>
              <a:t>basicall</a:t>
            </a:r>
            <a:r>
              <a:rPr lang="en-US" dirty="0" smtClean="0"/>
              <a:t> apply 2d</a:t>
            </a:r>
            <a:r>
              <a:rPr lang="en-US" baseline="0" dirty="0" smtClean="0"/>
              <a:t> smoothing to the CWT and then high and low frequency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to isolate the AO signal from the SCG Z-axis signal.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99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5.8.2025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5.8.2025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yphox.org/" TargetMode="External"/><Relationship Id="rId5" Type="http://schemas.openxmlformats.org/officeDocument/2006/relationships/hyperlink" Target="https://github.com/IsmailElnaggar/CHASE2025_Cross_Dataset_SCG_Benchmark" TargetMode="External"/><Relationship Id="rId4" Type="http://schemas.openxmlformats.org/officeDocument/2006/relationships/hyperlink" Target="mailto:imelna@utu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9142256" cy="7556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IEEE/ACM </a:t>
            </a:r>
            <a:r>
              <a:rPr lang="en-US" dirty="0"/>
              <a:t>C</a:t>
            </a:r>
            <a:r>
              <a:rPr lang="en-US" dirty="0" smtClean="0"/>
              <a:t>onference </a:t>
            </a:r>
            <a:r>
              <a:rPr lang="en-US" dirty="0"/>
              <a:t>on Connected Health: Applications, Systems and Engineering Technologies </a:t>
            </a:r>
            <a:endParaRPr lang="en-US" dirty="0" smtClean="0"/>
          </a:p>
          <a:p>
            <a:r>
              <a:rPr lang="en-US" dirty="0" smtClean="0"/>
              <a:t>26.06.2025</a:t>
            </a:r>
          </a:p>
          <a:p>
            <a:r>
              <a:rPr lang="fi-FI" dirty="0" smtClean="0"/>
              <a:t>Manhattan</a:t>
            </a:r>
            <a:r>
              <a:rPr lang="fi-FI" smtClean="0"/>
              <a:t>, </a:t>
            </a:r>
            <a:r>
              <a:rPr lang="fi-FI" smtClean="0"/>
              <a:t>NYC, USA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1716020"/>
          </a:xfrm>
        </p:spPr>
        <p:txBody>
          <a:bodyPr>
            <a:normAutofit/>
          </a:bodyPr>
          <a:lstStyle/>
          <a:p>
            <a:r>
              <a:rPr lang="en-US" sz="3200" dirty="0"/>
              <a:t>Cross-Dataset Validation of a Sensor Agnostic Seismocardiography Peak Detection Method </a:t>
            </a:r>
            <a:endParaRPr lang="fi-FI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68018" y="3101615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Ismail </a:t>
            </a:r>
            <a:r>
              <a:rPr lang="en-US" i="1" dirty="0" err="1" smtClean="0"/>
              <a:t>Elnaggar</a:t>
            </a:r>
            <a:r>
              <a:rPr lang="en-US" i="1" dirty="0" smtClean="0"/>
              <a:t>, </a:t>
            </a:r>
            <a:r>
              <a:rPr lang="en-US" i="1" dirty="0" err="1" smtClean="0"/>
              <a:t>Sepehr</a:t>
            </a:r>
            <a:r>
              <a:rPr lang="en-US" i="1" dirty="0" smtClean="0"/>
              <a:t> </a:t>
            </a:r>
            <a:r>
              <a:rPr lang="en-US" i="1" dirty="0" err="1" smtClean="0"/>
              <a:t>Seifizarei</a:t>
            </a:r>
            <a:r>
              <a:rPr lang="en-US" i="1" dirty="0" smtClean="0"/>
              <a:t>, Jonas </a:t>
            </a:r>
            <a:r>
              <a:rPr lang="en-US" i="1" dirty="0" err="1" smtClean="0"/>
              <a:t>Sandelin</a:t>
            </a:r>
            <a:r>
              <a:rPr lang="en-US" i="1" dirty="0" smtClean="0"/>
              <a:t>, Antti </a:t>
            </a:r>
            <a:r>
              <a:rPr lang="en-US" i="1" dirty="0" err="1" smtClean="0"/>
              <a:t>Airola</a:t>
            </a:r>
            <a:r>
              <a:rPr lang="en-US" i="1" dirty="0" smtClean="0"/>
              <a:t>, </a:t>
            </a:r>
            <a:r>
              <a:rPr lang="en-US" i="1" dirty="0" err="1" smtClean="0"/>
              <a:t>Matti</a:t>
            </a:r>
            <a:r>
              <a:rPr lang="en-US" i="1" dirty="0" smtClean="0"/>
              <a:t> </a:t>
            </a:r>
            <a:r>
              <a:rPr lang="en-US" i="1" dirty="0" err="1" smtClean="0"/>
              <a:t>Kaisti</a:t>
            </a:r>
            <a:r>
              <a:rPr lang="en-US" i="1" dirty="0" smtClean="0"/>
              <a:t>, </a:t>
            </a:r>
            <a:r>
              <a:rPr lang="en-US" i="1" dirty="0" err="1" smtClean="0"/>
              <a:t>Tero</a:t>
            </a:r>
            <a:r>
              <a:rPr lang="en-US" i="1" dirty="0" smtClean="0"/>
              <a:t> </a:t>
            </a:r>
            <a:r>
              <a:rPr lang="en-US" i="1" dirty="0" err="1" smtClean="0"/>
              <a:t>Koivisto</a:t>
            </a:r>
            <a:endParaRPr lang="fi-FI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868017" y="3775954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University</a:t>
            </a:r>
            <a:r>
              <a:rPr lang="fi-FI" dirty="0" smtClean="0"/>
              <a:t>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0" y="0"/>
            <a:ext cx="5695050" cy="68340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0"/>
            <a:ext cx="5695049" cy="683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693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[14]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401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-37338"/>
            <a:ext cx="10145029" cy="7780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437197"/>
            <a:ext cx="4654154" cy="19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0" y="3648311"/>
            <a:ext cx="3236704" cy="2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2596464"/>
            <a:ext cx="4574416" cy="2103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025" y="901826"/>
            <a:ext cx="63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Presumed healthy cohorts [14,15,16]: aggregated TPR, PPV, RMSE, and HRMAE of : 96.5%, 97.4%, 40.6 </a:t>
            </a:r>
            <a:r>
              <a:rPr lang="en-US" dirty="0" err="1" smtClean="0"/>
              <a:t>ms</a:t>
            </a:r>
            <a:r>
              <a:rPr lang="en-US" dirty="0" smtClean="0"/>
              <a:t>, and 1.6 BPM,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reduction in performance in datasets [17,18], the VHD dataset and RHC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a large range of heart rates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method produced results that were on par or performed slightly better than previous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7" y="1270989"/>
            <a:ext cx="10145029" cy="454519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    Conclusion: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indicate that the proposed method demonstrates high precision in peak detection across presumed healthy </a:t>
            </a:r>
            <a:r>
              <a:rPr lang="en-US" dirty="0" smtClean="0"/>
              <a:t>subjects with </a:t>
            </a:r>
            <a:r>
              <a:rPr lang="en-US" dirty="0"/>
              <a:t>different sensor set-ups and measurement protocols. Performance shows a notable decline in subjects with </a:t>
            </a:r>
            <a:r>
              <a:rPr lang="en-US" dirty="0" err="1"/>
              <a:t>valvular</a:t>
            </a:r>
            <a:r>
              <a:rPr lang="en-US" dirty="0"/>
              <a:t> heart disease and in subjects who had their measurements taken during a RHC procedure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Limitations:</a:t>
            </a:r>
            <a:endParaRPr lang="en-US" b="1" dirty="0"/>
          </a:p>
          <a:p>
            <a:pPr lvl="1"/>
            <a:r>
              <a:rPr lang="en-US" dirty="0" smtClean="0"/>
              <a:t>All datasets were highly skewed to male subjects.</a:t>
            </a:r>
          </a:p>
          <a:p>
            <a:pPr lvl="1"/>
            <a:r>
              <a:rPr lang="en-US" dirty="0" smtClean="0"/>
              <a:t>Currently inconclusive if algorithms reduced performance in heart disease cohorts was because of sensor type or the disease status of the patient.</a:t>
            </a:r>
          </a:p>
          <a:p>
            <a:pPr lvl="1"/>
            <a:r>
              <a:rPr lang="en-US" dirty="0"/>
              <a:t>Analysis was restricted to the Z-axis </a:t>
            </a:r>
            <a:r>
              <a:rPr lang="en-US" dirty="0" smtClean="0"/>
              <a:t>SCG, </a:t>
            </a:r>
            <a:r>
              <a:rPr lang="en-US" dirty="0"/>
              <a:t>potential information in X- and Y-axes remains </a:t>
            </a:r>
            <a:r>
              <a:rPr lang="en-US" dirty="0" smtClean="0"/>
              <a:t>unexplored and gyroscope-based sensors were not considered in this study.</a:t>
            </a:r>
          </a:p>
          <a:p>
            <a:pPr lvl="1"/>
            <a:r>
              <a:rPr lang="en-US" dirty="0"/>
              <a:t>Ectopic beats, arrhythmias, and low signal-to-noise conditions </a:t>
            </a:r>
            <a:r>
              <a:rPr lang="en-US" dirty="0" smtClean="0"/>
              <a:t>not directly investigated on how they influence peak detection accuracy. </a:t>
            </a:r>
            <a:br>
              <a:rPr lang="en-US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en-US" b="1" dirty="0" smtClean="0"/>
              <a:t>Future </a:t>
            </a:r>
            <a:r>
              <a:rPr lang="en-US" b="1" dirty="0"/>
              <a:t>Directions: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multi-axis fusion, include more diverse pathologies, </a:t>
            </a:r>
            <a:r>
              <a:rPr lang="en-US" dirty="0" smtClean="0"/>
              <a:t>and possibly collect a large collection of signals with a fixed sensor setup and protocol to investigate how disease status effects algorithm performance.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7" y="228287"/>
            <a:ext cx="10145029" cy="731083"/>
          </a:xfrm>
        </p:spPr>
        <p:txBody>
          <a:bodyPr/>
          <a:lstStyle/>
          <a:p>
            <a:r>
              <a:rPr lang="en-US" dirty="0" smtClean="0"/>
              <a:t>Conclusion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4194060" cy="12525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G_507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_5079.PNG"/>
          <p:cNvSpPr>
            <a:spLocks noChangeAspect="1" noChangeArrowheads="1"/>
          </p:cNvSpPr>
          <p:nvPr/>
        </p:nvSpPr>
        <p:spPr bwMode="auto">
          <a:xfrm>
            <a:off x="307974" y="7937"/>
            <a:ext cx="4421173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86" y="0"/>
            <a:ext cx="31633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8" y="0"/>
            <a:ext cx="316337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65277"/>
            <a:ext cx="56287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Contact Info: Ismail </a:t>
            </a:r>
            <a:r>
              <a:rPr lang="en-US" b="1" dirty="0" err="1" smtClean="0"/>
              <a:t>Elnaggar</a:t>
            </a:r>
            <a:r>
              <a:rPr lang="en-US" b="1" dirty="0" smtClean="0"/>
              <a:t>, </a:t>
            </a:r>
            <a:r>
              <a:rPr lang="en-US" b="1" dirty="0" smtClean="0">
                <a:hlinkClick r:id="rId4"/>
              </a:rPr>
              <a:t>imelna@utu.fi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 link </a:t>
            </a:r>
            <a:r>
              <a:rPr lang="en-US" b="1" dirty="0"/>
              <a:t>for paper: </a:t>
            </a:r>
            <a:r>
              <a:rPr lang="en-US" b="1" dirty="0" smtClean="0">
                <a:hlinkClick r:id="rId5"/>
              </a:rPr>
              <a:t>CHASE2025_Cross_Dataset_SCG_Benchmark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Interested in SCG? Take your own measurements with a smartphone using a free app!</a:t>
            </a:r>
            <a:endParaRPr lang="en-US" b="1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://phyphox.org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fi-FI" dirty="0"/>
              <a:t>RWTH </a:t>
            </a:r>
            <a:r>
              <a:rPr lang="fi-FI" dirty="0" err="1"/>
              <a:t>Aachen</a:t>
            </a:r>
            <a:r>
              <a:rPr lang="fi-FI" dirty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in </a:t>
            </a:r>
            <a:br>
              <a:rPr lang="fi-FI" dirty="0" smtClean="0"/>
            </a:br>
            <a:r>
              <a:rPr lang="fi-FI" dirty="0" err="1" smtClean="0"/>
              <a:t>Aachen</a:t>
            </a:r>
            <a:r>
              <a:rPr lang="fi-FI" dirty="0" smtClean="0"/>
              <a:t>,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 smtClean="0"/>
              <a:t>Allows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to </a:t>
            </a:r>
            <a:r>
              <a:rPr lang="fi-FI" dirty="0" err="1" smtClean="0"/>
              <a:t>become</a:t>
            </a:r>
            <a:r>
              <a:rPr lang="fi-FI" dirty="0" smtClean="0"/>
              <a:t> a </a:t>
            </a:r>
            <a:r>
              <a:rPr lang="fi-FI" dirty="0" err="1" smtClean="0"/>
              <a:t>physics</a:t>
            </a:r>
            <a:r>
              <a:rPr lang="fi-FI" dirty="0" smtClean="0"/>
              <a:t> ”</a:t>
            </a:r>
            <a:r>
              <a:rPr lang="fi-FI" dirty="0" err="1" smtClean="0"/>
              <a:t>lab</a:t>
            </a:r>
            <a:r>
              <a:rPr lang="fi-FI" dirty="0" smtClean="0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found in app store for iOS/Android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 not participate in data collection if you </a:t>
            </a:r>
            <a:br>
              <a:rPr lang="en-US" b="1" dirty="0" smtClean="0"/>
            </a:br>
            <a:r>
              <a:rPr lang="en-US" b="1" dirty="0" smtClean="0"/>
              <a:t>have an implanted pacemaker / defibrillator </a:t>
            </a:r>
            <a:br>
              <a:rPr lang="en-US" b="1" dirty="0" smtClean="0"/>
            </a:br>
            <a:r>
              <a:rPr lang="en-US" b="1" dirty="0" smtClean="0"/>
              <a:t>in your chest. If you can’t do the data</a:t>
            </a:r>
            <a:br>
              <a:rPr lang="en-US" b="1" dirty="0" smtClean="0"/>
            </a:br>
            <a:r>
              <a:rPr lang="en-US" b="1" dirty="0" smtClean="0"/>
              <a:t>collection email me </a:t>
            </a:r>
            <a:r>
              <a:rPr lang="en-US" b="1" dirty="0" smtClean="0">
                <a:hlinkClick r:id="rId4"/>
              </a:rPr>
              <a:t>imelna@utu.fi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>I will provide you with sample data.</a:t>
            </a:r>
          </a:p>
        </p:txBody>
      </p:sp>
    </p:spTree>
    <p:extLst>
      <p:ext uri="{BB962C8B-B14F-4D97-AF65-F5344CB8AC3E}">
        <p14:creationId xmlns:p14="http://schemas.microsoft.com/office/powerpoint/2010/main" val="1054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Ismail Elnaggar, imelna@utu.fi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Seismocardiography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Data Processing 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461" y="2184620"/>
            <a:ext cx="9394455" cy="406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Seismocardiography </a:t>
            </a:r>
            <a:r>
              <a:rPr lang="en-US" sz="2400" dirty="0"/>
              <a:t>(SCG) is the measure of the micro-vibrations</a:t>
            </a:r>
            <a:br>
              <a:rPr lang="en-US" sz="2400" dirty="0"/>
            </a:br>
            <a:r>
              <a:rPr lang="en-US" sz="2400" dirty="0" smtClean="0"/>
              <a:t>of the chest caused </a:t>
            </a:r>
            <a:r>
              <a:rPr lang="en-US" sz="2400" dirty="0"/>
              <a:t>by the </a:t>
            </a:r>
            <a:r>
              <a:rPr lang="en-US" sz="2400" dirty="0" smtClean="0"/>
              <a:t>heart’s contraction, valve movements and </a:t>
            </a:r>
            <a:r>
              <a:rPr lang="en-US" sz="2400" dirty="0"/>
              <a:t>blood ejection </a:t>
            </a:r>
            <a:r>
              <a:rPr lang="en-US" sz="2400" dirty="0" smtClean="0"/>
              <a:t>into </a:t>
            </a:r>
            <a:r>
              <a:rPr lang="en-US" sz="2400" dirty="0"/>
              <a:t>the vascular tree.</a:t>
            </a:r>
          </a:p>
          <a:p>
            <a:r>
              <a:rPr lang="en-US" sz="2400" dirty="0"/>
              <a:t>SCG </a:t>
            </a:r>
            <a:r>
              <a:rPr lang="en-US" sz="2400" dirty="0" smtClean="0"/>
              <a:t>is typically </a:t>
            </a:r>
            <a:r>
              <a:rPr lang="en-US" sz="2400" dirty="0"/>
              <a:t>recorded by attaching an accelerometer to the </a:t>
            </a:r>
            <a:r>
              <a:rPr lang="en-US" sz="2400" dirty="0" smtClean="0"/>
              <a:t>chest approximately </a:t>
            </a:r>
            <a:r>
              <a:rPr lang="en-US" sz="2400" dirty="0"/>
              <a:t>on </a:t>
            </a:r>
            <a:r>
              <a:rPr lang="en-US" sz="2400" dirty="0" smtClean="0"/>
              <a:t>top of the sternum.</a:t>
            </a:r>
            <a:endParaRPr lang="en-US" sz="2400" dirty="0"/>
          </a:p>
          <a:p>
            <a:r>
              <a:rPr lang="en-US" sz="2400" dirty="0"/>
              <a:t>Microelectromechanical-Systems (MEMS) technology have</a:t>
            </a:r>
            <a:br>
              <a:rPr lang="en-US" sz="2400" dirty="0"/>
            </a:br>
            <a:r>
              <a:rPr lang="en-US" sz="2400" dirty="0"/>
              <a:t>made this kind of data acquisition more practical and has renewed</a:t>
            </a:r>
            <a:br>
              <a:rPr lang="en-US" sz="2400" dirty="0"/>
            </a:br>
            <a:r>
              <a:rPr lang="en-US" sz="2400" dirty="0"/>
              <a:t>interest in using SCG to measure cardiac mechanics.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Seismocardiography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16" y="1690688"/>
            <a:ext cx="2123001" cy="43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SCG is currently being investigated to be </a:t>
            </a:r>
            <a:r>
              <a:rPr lang="en-US" dirty="0"/>
              <a:t>used to monitor </a:t>
            </a:r>
            <a:r>
              <a:rPr lang="en-US" dirty="0" smtClean="0"/>
              <a:t>or screen patients </a:t>
            </a:r>
            <a:r>
              <a:rPr lang="en-US" dirty="0"/>
              <a:t>for conditions such as atrial </a:t>
            </a:r>
            <a:r>
              <a:rPr lang="en-US" dirty="0" smtClean="0"/>
              <a:t>fibrillation, aortic stenosis, CAD, and </a:t>
            </a:r>
            <a:r>
              <a:rPr lang="en-US" dirty="0"/>
              <a:t>heart failure </a:t>
            </a:r>
            <a:r>
              <a:rPr lang="en-US" dirty="0" smtClean="0"/>
              <a:t>remotely or in GP clinics.</a:t>
            </a:r>
          </a:p>
          <a:p>
            <a:r>
              <a:rPr lang="en-US" dirty="0" smtClean="0"/>
              <a:t>Most SCG </a:t>
            </a:r>
            <a:r>
              <a:rPr lang="en-US" dirty="0"/>
              <a:t>studies have either </a:t>
            </a:r>
            <a:r>
              <a:rPr lang="en-US" dirty="0" smtClean="0"/>
              <a:t>used </a:t>
            </a:r>
            <a:r>
              <a:rPr lang="en-US" dirty="0"/>
              <a:t>custom devices or simply </a:t>
            </a:r>
            <a:r>
              <a:rPr lang="en-US" dirty="0" smtClean="0"/>
              <a:t>smartphones placed on the chest.</a:t>
            </a:r>
          </a:p>
          <a:p>
            <a:r>
              <a:rPr lang="en-US" dirty="0" smtClean="0"/>
              <a:t>Currently diagnosing </a:t>
            </a:r>
            <a:r>
              <a:rPr lang="en-US" dirty="0"/>
              <a:t>these conditions require advanced </a:t>
            </a:r>
            <a:r>
              <a:rPr lang="en-US" dirty="0" smtClean="0"/>
              <a:t>equipment (echocardiography, chest X-ray, Cardiac MRI, etc.) </a:t>
            </a:r>
            <a:r>
              <a:rPr lang="en-US" dirty="0"/>
              <a:t>and sophisticated medical interpretations which makes them inapplicable for day-to-day life or home monitoring </a:t>
            </a:r>
            <a:r>
              <a:rPr lang="en-US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892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163830"/>
            <a:ext cx="10145029" cy="775970"/>
          </a:xfrm>
        </p:spPr>
        <p:txBody>
          <a:bodyPr/>
          <a:lstStyle/>
          <a:p>
            <a:r>
              <a:rPr lang="en-US" dirty="0" smtClean="0"/>
              <a:t>Data Collection Challenges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078027" y="939801"/>
            <a:ext cx="11113973" cy="3048000"/>
          </a:xfrm>
        </p:spPr>
        <p:txBody>
          <a:bodyPr>
            <a:normAutofit/>
          </a:bodyPr>
          <a:lstStyle/>
          <a:p>
            <a:r>
              <a:rPr lang="en-US" sz="2000" dirty="0"/>
              <a:t>SCG signals are prone to several sources of noise, such as motion artifacts, </a:t>
            </a:r>
            <a:r>
              <a:rPr lang="en-US" sz="2000" dirty="0" smtClean="0"/>
              <a:t>subjects </a:t>
            </a:r>
            <a:r>
              <a:rPr lang="en-US" sz="2000" dirty="0"/>
              <a:t>talking or coughing, and floor vibrations.</a:t>
            </a:r>
          </a:p>
          <a:p>
            <a:r>
              <a:rPr lang="en-US" sz="2000" dirty="0" smtClean="0"/>
              <a:t>Sick </a:t>
            </a:r>
            <a:r>
              <a:rPr lang="en-US" sz="2000" dirty="0"/>
              <a:t>or elderly </a:t>
            </a:r>
            <a:r>
              <a:rPr lang="en-US" sz="2000" dirty="0" smtClean="0"/>
              <a:t>subjects often </a:t>
            </a:r>
            <a:r>
              <a:rPr lang="en-US" sz="2000" dirty="0"/>
              <a:t>produce signals with amplitudes that are much smaller than healthy young subjects.</a:t>
            </a:r>
          </a:p>
          <a:p>
            <a:r>
              <a:rPr lang="en-US" sz="2000" dirty="0"/>
              <a:t>Sensor placement on the chest can change signal characteristics.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7" y="4788000"/>
            <a:ext cx="9144019" cy="20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2730700"/>
            <a:ext cx="9144000" cy="2159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6" y="5530612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[17]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206" y="3524735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[14]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0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Past studies presenting SCG based peak detection methods have been validated using a single homogenous dataset.</a:t>
            </a:r>
          </a:p>
          <a:p>
            <a:r>
              <a:rPr lang="en-US" dirty="0" smtClean="0"/>
              <a:t>These previous studies have shown promising results but it’s not clear how these algorithms preform across different sensing modalities as well as disease cohorts. </a:t>
            </a:r>
          </a:p>
          <a:p>
            <a:r>
              <a:rPr lang="en-US" dirty="0"/>
              <a:t>By testing our approach on </a:t>
            </a:r>
            <a:r>
              <a:rPr lang="en-US" dirty="0" smtClean="0"/>
              <a:t>five open access </a:t>
            </a:r>
            <a:r>
              <a:rPr lang="en-US" dirty="0"/>
              <a:t>datasets, we aim to address limitations in past studies and investigate how well the proposed method generalizes across diverse recording conditions and subject demographics.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900" y="1825625"/>
            <a:ext cx="5519584" cy="406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method presented in this study was evaluated across five open access datasets consisting of 275 measurements taken across 235 different subjects. </a:t>
            </a:r>
          </a:p>
          <a:p>
            <a:r>
              <a:rPr lang="en-US" dirty="0" smtClean="0"/>
              <a:t>Datasets [14,15,16] consisted of measurements taken from young presumed healthy individuals.</a:t>
            </a:r>
          </a:p>
          <a:p>
            <a:r>
              <a:rPr lang="en-US" dirty="0" smtClean="0"/>
              <a:t>Datasets [17] consisted of measurements taken from subjects with diagnosed </a:t>
            </a:r>
            <a:r>
              <a:rPr lang="en-US" dirty="0" err="1" smtClean="0"/>
              <a:t>valvular</a:t>
            </a:r>
            <a:r>
              <a:rPr lang="en-US" dirty="0" smtClean="0"/>
              <a:t> heart disease.</a:t>
            </a:r>
          </a:p>
          <a:p>
            <a:r>
              <a:rPr lang="en-US" dirty="0" smtClean="0"/>
              <a:t>Dataset [18] consisted of measurements taken from subjects during a right heart </a:t>
            </a:r>
            <a:r>
              <a:rPr lang="en-US" dirty="0" err="1" smtClean="0"/>
              <a:t>cather</a:t>
            </a:r>
            <a:r>
              <a:rPr lang="en-US" dirty="0" smtClean="0"/>
              <a:t> procedure who were diagnosed or suspected to have heart failure.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42" y="2250168"/>
            <a:ext cx="5594388" cy="28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731083"/>
          </a:xfrm>
        </p:spPr>
        <p:txBody>
          <a:bodyPr/>
          <a:lstStyle/>
          <a:p>
            <a:r>
              <a:rPr lang="en-US" dirty="0" smtClean="0"/>
              <a:t>Data Processing Pipeline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487" y="1499016"/>
            <a:ext cx="107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and SCG were acquired at </a:t>
            </a:r>
            <a:r>
              <a:rPr lang="en-US" dirty="0" smtClean="0"/>
              <a:t>varying sampling frequencies and were all resampled to 200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 to evaluate peak detection method: </a:t>
            </a:r>
            <a:r>
              <a:rPr lang="en-US" dirty="0"/>
              <a:t>True Positive Rate (Sensitivity), Positive Prediction Value (Precision), RMSE, and </a:t>
            </a:r>
            <a:r>
              <a:rPr lang="en-US" dirty="0" smtClean="0"/>
              <a:t>HR MAE.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645081"/>
            <a:ext cx="7211252" cy="4003860"/>
          </a:xfrm>
        </p:spPr>
      </p:pic>
    </p:spTree>
    <p:extLst>
      <p:ext uri="{BB962C8B-B14F-4D97-AF65-F5344CB8AC3E}">
        <p14:creationId xmlns:p14="http://schemas.microsoft.com/office/powerpoint/2010/main" val="1433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8" y="0"/>
            <a:ext cx="381000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" y="1440000"/>
            <a:ext cx="6772500" cy="541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1712" y="19202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199" y="167030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B.</a:t>
            </a:r>
            <a:endParaRPr lang="en-US" sz="3200" b="1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74039" y="118869"/>
            <a:ext cx="10145029" cy="7310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SVMD</a:t>
            </a:r>
            <a:r>
              <a:rPr lang="en-US" sz="2400" dirty="0" smtClean="0">
                <a:sym typeface="Wingdings" panose="05000000000000000000" pitchFamily="2" charset="2"/>
              </a:rPr>
              <a:t> Reconstruction Envelope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5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u-powerpoint-pohja-en.pptx" id="{677285FA-C875-445D-8593-F296B5A5C968}" vid="{F6029BBF-3BAB-478B-95CD-D6CEBDC20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utu-powerpoint-pohja-en</Template>
  <TotalTime>27338</TotalTime>
  <Words>1032</Words>
  <Application>Microsoft Office PowerPoint</Application>
  <PresentationFormat>Widescreen</PresentationFormat>
  <Paragraphs>82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Cross-Dataset Validation of a Sensor Agnostic Seismocardiography Peak Detection Method </vt:lpstr>
      <vt:lpstr>Overview</vt:lpstr>
      <vt:lpstr>Seismocardiography</vt:lpstr>
      <vt:lpstr>Practical Applications</vt:lpstr>
      <vt:lpstr>Data Collection Challenges </vt:lpstr>
      <vt:lpstr>Motivation</vt:lpstr>
      <vt:lpstr>Data Overview</vt:lpstr>
      <vt:lpstr>Data Processing Pipeline</vt:lpstr>
      <vt:lpstr>SVMD Reconstruction Envelope Creation</vt:lpstr>
      <vt:lpstr>PowerPoint Presentation</vt:lpstr>
      <vt:lpstr>Results</vt:lpstr>
      <vt:lpstr>Conclusion and Limitations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Cross-Dataset Validation of a Sensor Agnostic Seismocardiography Peak Detection Method</dc:title>
  <dc:creator>Ismail Elnaggar</dc:creator>
  <cp:lastModifiedBy>Ismail Elnaggar</cp:lastModifiedBy>
  <cp:revision>5</cp:revision>
  <dcterms:created xsi:type="dcterms:W3CDTF">2022-05-23T22:31:35Z</dcterms:created>
  <dcterms:modified xsi:type="dcterms:W3CDTF">2025-08-20T14:35:44Z</dcterms:modified>
</cp:coreProperties>
</file>