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7"/>
  </p:notesMasterIdLst>
  <p:sldIdLst>
    <p:sldId id="295" r:id="rId2"/>
    <p:sldId id="278" r:id="rId3"/>
    <p:sldId id="296" r:id="rId4"/>
    <p:sldId id="297" r:id="rId5"/>
    <p:sldId id="298" r:id="rId6"/>
  </p:sldIdLst>
  <p:sldSz cx="9144000" cy="5143500" type="screen16x9"/>
  <p:notesSz cx="6858000" cy="9144000"/>
  <p:embeddedFontLst>
    <p:embeddedFont>
      <p:font typeface="Raleway SemiBold" panose="020B0703030101060003" pitchFamily="34" charset="0"/>
      <p:bold r:id="rId8"/>
      <p:boldItalic r:id="rId9"/>
    </p:embeddedFont>
    <p:embeddedFont>
      <p:font typeface="Lato" panose="020F0502020204030203" pitchFamily="34" charset="0"/>
      <p:regular r:id="rId10"/>
      <p:bold r:id="rId11"/>
      <p:italic r:id="rId12"/>
      <p:boldItalic r:id="rId13"/>
    </p:embeddedFont>
    <p:embeddedFont>
      <p:font typeface="Barlow Light"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9EB0B9DF-F676-49A2-83C0-7FEC62C0D95D}">
          <p14:sldIdLst>
            <p14:sldId id="295"/>
            <p14:sldId id="278"/>
            <p14:sldId id="296"/>
            <p14:sldId id="297"/>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5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BDF663-233F-4806-BDF2-8CD6A0423178}">
  <a:tblStyle styleId="{36BDF663-233F-4806-BDF2-8CD6A042317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533" autoAdjust="0"/>
  </p:normalViewPr>
  <p:slideViewPr>
    <p:cSldViewPr snapToGrid="0">
      <p:cViewPr varScale="1">
        <p:scale>
          <a:sx n="85" d="100"/>
          <a:sy n="85" d="100"/>
        </p:scale>
        <p:origin x="96"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8945926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Google Shape;2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7" name="Google Shape;2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5829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Google Shape;2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7" name="Google Shape;2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7186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Google Shape;2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7" name="Google Shape;2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9612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Google Shape;2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7" name="Google Shape;2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1737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6"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Google Shape;380;p14"/>
          <p:cNvSpPr txBox="1">
            <a:spLocks/>
          </p:cNvSpPr>
          <p:nvPr/>
        </p:nvSpPr>
        <p:spPr>
          <a:xfrm>
            <a:off x="1023879" y="1041561"/>
            <a:ext cx="5279366" cy="2693202"/>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2400" dirty="0" smtClean="0">
                <a:solidFill>
                  <a:schemeClr val="tx1">
                    <a:lumMod val="50000"/>
                  </a:schemeClr>
                </a:solidFill>
                <a:latin typeface="Lato" panose="020F0502020204030203" pitchFamily="34" charset="0"/>
              </a:rPr>
              <a:t>Submitted by:</a:t>
            </a:r>
          </a:p>
          <a:p>
            <a:pPr>
              <a:spcBef>
                <a:spcPts val="600"/>
              </a:spcBef>
            </a:pPr>
            <a:r>
              <a:rPr lang="en-US" sz="2400" dirty="0" smtClean="0">
                <a:solidFill>
                  <a:schemeClr val="tx1">
                    <a:lumMod val="50000"/>
                  </a:schemeClr>
                </a:solidFill>
                <a:latin typeface="Lato" panose="020F0502020204030203" pitchFamily="34" charset="0"/>
              </a:rPr>
              <a:t>Name: Ismail </a:t>
            </a:r>
            <a:r>
              <a:rPr lang="en-US" sz="2400" dirty="0" smtClean="0">
                <a:solidFill>
                  <a:schemeClr val="tx1">
                    <a:lumMod val="50000"/>
                  </a:schemeClr>
                </a:solidFill>
                <a:latin typeface="Lato" panose="020F0502020204030203" pitchFamily="34" charset="0"/>
              </a:rPr>
              <a:t>Hasan Sarker</a:t>
            </a:r>
          </a:p>
          <a:p>
            <a:pPr>
              <a:spcBef>
                <a:spcPts val="600"/>
              </a:spcBef>
            </a:pPr>
            <a:r>
              <a:rPr lang="en-US" sz="2400" dirty="0" smtClean="0">
                <a:solidFill>
                  <a:schemeClr val="tx1">
                    <a:lumMod val="50000"/>
                  </a:schemeClr>
                </a:solidFill>
                <a:latin typeface="Lato" panose="020F0502020204030203" pitchFamily="34" charset="0"/>
              </a:rPr>
              <a:t>ID</a:t>
            </a:r>
            <a:r>
              <a:rPr lang="en-US" sz="2400" dirty="0" smtClean="0">
                <a:solidFill>
                  <a:schemeClr val="tx1">
                    <a:lumMod val="50000"/>
                  </a:schemeClr>
                </a:solidFill>
                <a:latin typeface="Lato" panose="020F0502020204030203" pitchFamily="34" charset="0"/>
              </a:rPr>
              <a:t>: 181-15-1815</a:t>
            </a:r>
          </a:p>
          <a:p>
            <a:pPr>
              <a:spcBef>
                <a:spcPts val="600"/>
              </a:spcBef>
            </a:pPr>
            <a:r>
              <a:rPr lang="en-US" sz="2400" dirty="0" smtClean="0">
                <a:solidFill>
                  <a:schemeClr val="tx1">
                    <a:lumMod val="50000"/>
                  </a:schemeClr>
                </a:solidFill>
                <a:latin typeface="Lato" panose="020F0502020204030203" pitchFamily="34" charset="0"/>
              </a:rPr>
              <a:t>Section: PC-C</a:t>
            </a:r>
            <a:endParaRPr lang="en-US" sz="2400" dirty="0">
              <a:solidFill>
                <a:schemeClr val="tx1">
                  <a:lumMod val="50000"/>
                </a:schemeClr>
              </a:solidFill>
              <a:latin typeface="Lato" panose="020F0502020204030203" pitchFamily="34" charset="0"/>
            </a:endParaRPr>
          </a:p>
        </p:txBody>
      </p:sp>
      <p:sp>
        <p:nvSpPr>
          <p:cNvPr id="5" name="Text Placeholder 1"/>
          <p:cNvSpPr txBox="1">
            <a:spLocks/>
          </p:cNvSpPr>
          <p:nvPr/>
        </p:nvSpPr>
        <p:spPr>
          <a:xfrm>
            <a:off x="1035168" y="1498854"/>
            <a:ext cx="5020575" cy="132846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
        <p:nvSpPr>
          <p:cNvPr id="6" name="Text Placeholder 2"/>
          <p:cNvSpPr txBox="1">
            <a:spLocks/>
          </p:cNvSpPr>
          <p:nvPr/>
        </p:nvSpPr>
        <p:spPr>
          <a:xfrm>
            <a:off x="1035169" y="3726614"/>
            <a:ext cx="5365631" cy="112967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800" dirty="0"/>
          </a:p>
        </p:txBody>
      </p:sp>
      <p:pic>
        <p:nvPicPr>
          <p:cNvPr id="9" name="Picture 8" descr="A picture containing drawing&#10;&#10;Description automatically generated">
            <a:extLst>
              <a:ext uri="{FF2B5EF4-FFF2-40B4-BE49-F238E27FC236}">
                <a16:creationId xmlns:lc="http://schemas.openxmlformats.org/drawingml/2006/lockedCanvas" xmlns:a16="http://schemas.microsoft.com/office/drawing/2014/main" xmlns="" id="{BCABE540-0859-429E-BE08-C5C7E2D2E9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619625"/>
            <a:ext cx="2385487" cy="670081"/>
          </a:xfrm>
          <a:prstGeom prst="rect">
            <a:avLst/>
          </a:prstGeom>
        </p:spPr>
      </p:pic>
      <p:pic>
        <p:nvPicPr>
          <p:cNvPr id="10" name="Picture 9" descr="A close up of a logo&#10;&#10;Description automatically generated">
            <a:extLst>
              <a:ext uri="{FF2B5EF4-FFF2-40B4-BE49-F238E27FC236}">
                <a16:creationId xmlns="" xmlns:a16="http://schemas.microsoft.com/office/drawing/2014/main" id="{4E14C243-1605-48B3-8B12-D9D4FB7234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86054" y="81266"/>
            <a:ext cx="872222" cy="753533"/>
          </a:xfrm>
          <a:prstGeom prst="rect">
            <a:avLst/>
          </a:prstGeom>
        </p:spPr>
      </p:pic>
    </p:spTree>
    <p:extLst>
      <p:ext uri="{BB962C8B-B14F-4D97-AF65-F5344CB8AC3E}">
        <p14:creationId xmlns:p14="http://schemas.microsoft.com/office/powerpoint/2010/main" val="11916959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2058"/>
        <p:cNvGrpSpPr/>
        <p:nvPr/>
      </p:nvGrpSpPr>
      <p:grpSpPr>
        <a:xfrm>
          <a:off x="0" y="0"/>
          <a:ext cx="0" cy="0"/>
          <a:chOff x="0" y="0"/>
          <a:chExt cx="0" cy="0"/>
        </a:xfrm>
      </p:grpSpPr>
      <p:pic>
        <p:nvPicPr>
          <p:cNvPr id="151" name="Picture 150" descr="A picture containing drawing&#10;&#10;Description automatically generated">
            <a:extLst>
              <a:ext uri="{FF2B5EF4-FFF2-40B4-BE49-F238E27FC236}">
                <a16:creationId xmlns:lc="http://schemas.openxmlformats.org/drawingml/2006/lockedCanvas" xmlns:a16="http://schemas.microsoft.com/office/drawing/2014/main" xmlns="" id="{BCABE540-0859-429E-BE08-C5C7E2D2E9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19625"/>
            <a:ext cx="2385487" cy="670081"/>
          </a:xfrm>
          <a:prstGeom prst="rect">
            <a:avLst/>
          </a:prstGeom>
        </p:spPr>
      </p:pic>
      <p:pic>
        <p:nvPicPr>
          <p:cNvPr id="152" name="Picture 151" descr="A close up of a logo&#10;&#10;Description automatically generated">
            <a:extLst>
              <a:ext uri="{FF2B5EF4-FFF2-40B4-BE49-F238E27FC236}">
                <a16:creationId xmlns="" xmlns:a16="http://schemas.microsoft.com/office/drawing/2014/main" id="{4E14C243-1605-48B3-8B12-D9D4FB7234D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86054" y="81266"/>
            <a:ext cx="872222" cy="753533"/>
          </a:xfrm>
          <a:prstGeom prst="rect">
            <a:avLst/>
          </a:prstGeom>
        </p:spPr>
      </p:pic>
      <p:sp>
        <p:nvSpPr>
          <p:cNvPr id="3" name="Rectangle 2"/>
          <p:cNvSpPr/>
          <p:nvPr/>
        </p:nvSpPr>
        <p:spPr>
          <a:xfrm>
            <a:off x="239836" y="834799"/>
            <a:ext cx="8818440" cy="523220"/>
          </a:xfrm>
          <a:prstGeom prst="rect">
            <a:avLst/>
          </a:prstGeom>
        </p:spPr>
        <p:txBody>
          <a:bodyPr wrap="none">
            <a:spAutoFit/>
          </a:bodyPr>
          <a:lstStyle/>
          <a:p>
            <a:r>
              <a:rPr lang="en-US" sz="2800" b="1" dirty="0"/>
              <a:t>Use case descriptions of Health </a:t>
            </a:r>
            <a:r>
              <a:rPr lang="en-US" sz="2800" b="1" dirty="0" smtClean="0"/>
              <a:t>Prediction system</a:t>
            </a:r>
            <a:endParaRPr lang="en-US" sz="2800" b="1" dirty="0"/>
          </a:p>
        </p:txBody>
      </p:sp>
      <p:sp>
        <p:nvSpPr>
          <p:cNvPr id="4" name="Rectangle 3"/>
          <p:cNvSpPr/>
          <p:nvPr/>
        </p:nvSpPr>
        <p:spPr>
          <a:xfrm>
            <a:off x="1192742" y="1486731"/>
            <a:ext cx="7865533" cy="2893100"/>
          </a:xfrm>
          <a:prstGeom prst="rect">
            <a:avLst/>
          </a:prstGeom>
        </p:spPr>
        <p:txBody>
          <a:bodyPr wrap="square">
            <a:spAutoFit/>
          </a:bodyPr>
          <a:lstStyle/>
          <a:p>
            <a:pPr algn="just"/>
            <a:r>
              <a:rPr lang="en-US" dirty="0" smtClean="0">
                <a:solidFill>
                  <a:schemeClr val="tx1"/>
                </a:solidFill>
                <a:latin typeface="Lato" panose="020F0502020204030203" pitchFamily="34" charset="0"/>
              </a:rPr>
              <a:t>It </a:t>
            </a:r>
            <a:r>
              <a:rPr lang="en-US" dirty="0">
                <a:solidFill>
                  <a:schemeClr val="tx1"/>
                </a:solidFill>
                <a:latin typeface="Lato" panose="020F0502020204030203" pitchFamily="34" charset="0"/>
              </a:rPr>
              <a:t>might have happened so many times that you or someone yours need doctors to help immediately, but they are not available due to some reason. The Health Prediction system is end-user support and online consultation project. Here we propose a system that allows users to get instant guidance on their health issues through an intelligent health care system online. The system is fed with various symptoms and the disease/illness associated with those systems. The system allows user to share their symptoms and issues. It then processes users' symptoms to check for various illnesses that could be associated with it. </a:t>
            </a:r>
          </a:p>
          <a:p>
            <a:pPr algn="just"/>
            <a:r>
              <a:rPr lang="en-US" dirty="0">
                <a:solidFill>
                  <a:schemeClr val="tx1"/>
                </a:solidFill>
                <a:latin typeface="Lato" panose="020F0502020204030203" pitchFamily="34" charset="0"/>
              </a:rPr>
              <a:t>Here we use some intelligent data mining techniques to guess the most accurate illness that could be associated with the patient’s symptoms. If the system is not able to provide suitable results, it informs the user about the type of disease or disorder it feels the user’s symptoms are associated with. If the user's symptoms do not exactly match any disease in our database, is shows the diseases user could probably have judging by his/her symptoms. It also consists of doctor addresses, contacts along with feed-back and administrator dashboard for system operations.</a:t>
            </a:r>
          </a:p>
        </p:txBody>
      </p:sp>
      <p:sp>
        <p:nvSpPr>
          <p:cNvPr id="5" name="Rectangle 4"/>
          <p:cNvSpPr/>
          <p:nvPr/>
        </p:nvSpPr>
        <p:spPr>
          <a:xfrm>
            <a:off x="239836" y="1486731"/>
            <a:ext cx="1098378" cy="307777"/>
          </a:xfrm>
          <a:prstGeom prst="rect">
            <a:avLst/>
          </a:prstGeom>
        </p:spPr>
        <p:txBody>
          <a:bodyPr wrap="none">
            <a:spAutoFit/>
          </a:bodyPr>
          <a:lstStyle/>
          <a:p>
            <a:r>
              <a:rPr lang="en-US" b="1" dirty="0">
                <a:solidFill>
                  <a:schemeClr val="tx1">
                    <a:lumMod val="50000"/>
                  </a:schemeClr>
                </a:solidFill>
                <a:latin typeface="Lexend Deca"/>
              </a:rPr>
              <a:t>Based on: </a:t>
            </a:r>
            <a:endParaRPr lang="en-US" dirty="0">
              <a:solidFill>
                <a:schemeClr val="tx1">
                  <a:lumMod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8"/>
        <p:cNvGrpSpPr/>
        <p:nvPr/>
      </p:nvGrpSpPr>
      <p:grpSpPr>
        <a:xfrm>
          <a:off x="0" y="0"/>
          <a:ext cx="0" cy="0"/>
          <a:chOff x="0" y="0"/>
          <a:chExt cx="0" cy="0"/>
        </a:xfrm>
      </p:grpSpPr>
      <p:pic>
        <p:nvPicPr>
          <p:cNvPr id="151" name="Picture 150" descr="A picture containing drawing&#10;&#10;Description automatically generated">
            <a:extLst>
              <a:ext uri="{FF2B5EF4-FFF2-40B4-BE49-F238E27FC236}">
                <a16:creationId xmlns:lc="http://schemas.openxmlformats.org/drawingml/2006/lockedCanvas" xmlns:a16="http://schemas.microsoft.com/office/drawing/2014/main" xmlns="" id="{BCABE540-0859-429E-BE08-C5C7E2D2E9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19625"/>
            <a:ext cx="2385487" cy="670081"/>
          </a:xfrm>
          <a:prstGeom prst="rect">
            <a:avLst/>
          </a:prstGeom>
        </p:spPr>
      </p:pic>
      <p:pic>
        <p:nvPicPr>
          <p:cNvPr id="152" name="Picture 151" descr="A close up of a logo&#10;&#10;Description automatically generated">
            <a:extLst>
              <a:ext uri="{FF2B5EF4-FFF2-40B4-BE49-F238E27FC236}">
                <a16:creationId xmlns="" xmlns:a16="http://schemas.microsoft.com/office/drawing/2014/main" id="{4E14C243-1605-48B3-8B12-D9D4FB7234D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86054" y="81266"/>
            <a:ext cx="872222" cy="753533"/>
          </a:xfrm>
          <a:prstGeom prst="rect">
            <a:avLst/>
          </a:prstGeom>
        </p:spPr>
      </p:pic>
      <p:sp>
        <p:nvSpPr>
          <p:cNvPr id="3" name="Oval 2"/>
          <p:cNvSpPr/>
          <p:nvPr/>
        </p:nvSpPr>
        <p:spPr>
          <a:xfrm>
            <a:off x="3575439" y="441642"/>
            <a:ext cx="1478845" cy="3931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lumMod val="50000"/>
                  </a:schemeClr>
                </a:solidFill>
              </a:rPr>
              <a:t>Authentication</a:t>
            </a:r>
            <a:endParaRPr lang="en-US" sz="1050" dirty="0">
              <a:solidFill>
                <a:schemeClr val="tx1">
                  <a:lumMod val="50000"/>
                </a:schemeClr>
              </a:solidFill>
            </a:endParaRPr>
          </a:p>
        </p:txBody>
      </p:sp>
      <p:sp>
        <p:nvSpPr>
          <p:cNvPr id="9" name="Oval 8"/>
          <p:cNvSpPr/>
          <p:nvPr/>
        </p:nvSpPr>
        <p:spPr>
          <a:xfrm>
            <a:off x="3575438" y="998596"/>
            <a:ext cx="1478845" cy="3931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lumMod val="50000"/>
                  </a:schemeClr>
                </a:solidFill>
              </a:rPr>
              <a:t>Get permission</a:t>
            </a:r>
            <a:endParaRPr lang="en-US" sz="1000" dirty="0">
              <a:solidFill>
                <a:schemeClr val="tx1">
                  <a:lumMod val="50000"/>
                </a:schemeClr>
              </a:solidFill>
            </a:endParaRPr>
          </a:p>
        </p:txBody>
      </p:sp>
      <p:sp>
        <p:nvSpPr>
          <p:cNvPr id="10" name="Oval 9"/>
          <p:cNvSpPr/>
          <p:nvPr/>
        </p:nvSpPr>
        <p:spPr>
          <a:xfrm>
            <a:off x="3575438" y="1555550"/>
            <a:ext cx="1478845" cy="3931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lumMod val="50000"/>
                  </a:schemeClr>
                </a:solidFill>
              </a:rPr>
              <a:t>View Profile</a:t>
            </a:r>
            <a:endParaRPr lang="en-US" sz="1050" dirty="0">
              <a:solidFill>
                <a:schemeClr val="tx1">
                  <a:lumMod val="50000"/>
                </a:schemeClr>
              </a:solidFill>
            </a:endParaRPr>
          </a:p>
        </p:txBody>
      </p:sp>
      <p:sp>
        <p:nvSpPr>
          <p:cNvPr id="11" name="Oval 10"/>
          <p:cNvSpPr/>
          <p:nvPr/>
        </p:nvSpPr>
        <p:spPr>
          <a:xfrm>
            <a:off x="3575438" y="2112504"/>
            <a:ext cx="1478845" cy="3931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lumMod val="50000"/>
                  </a:schemeClr>
                </a:solidFill>
              </a:rPr>
              <a:t>Search Doctor</a:t>
            </a:r>
            <a:endParaRPr lang="en-US" sz="1050" dirty="0">
              <a:solidFill>
                <a:schemeClr val="tx1">
                  <a:lumMod val="50000"/>
                </a:schemeClr>
              </a:solidFill>
            </a:endParaRPr>
          </a:p>
        </p:txBody>
      </p:sp>
      <p:sp>
        <p:nvSpPr>
          <p:cNvPr id="12" name="Oval 11"/>
          <p:cNvSpPr/>
          <p:nvPr/>
        </p:nvSpPr>
        <p:spPr>
          <a:xfrm>
            <a:off x="3575438" y="2669458"/>
            <a:ext cx="1478845" cy="3931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lumMod val="50000"/>
                  </a:schemeClr>
                </a:solidFill>
              </a:rPr>
              <a:t>Update and upload reports</a:t>
            </a:r>
            <a:endParaRPr lang="en-US" sz="1050" dirty="0">
              <a:solidFill>
                <a:schemeClr val="tx1">
                  <a:lumMod val="50000"/>
                </a:schemeClr>
              </a:solidFill>
            </a:endParaRPr>
          </a:p>
        </p:txBody>
      </p:sp>
      <p:sp>
        <p:nvSpPr>
          <p:cNvPr id="13" name="Oval 12"/>
          <p:cNvSpPr/>
          <p:nvPr/>
        </p:nvSpPr>
        <p:spPr>
          <a:xfrm>
            <a:off x="3575438" y="3226412"/>
            <a:ext cx="1478845" cy="3931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lumMod val="50000"/>
                  </a:schemeClr>
                </a:solidFill>
              </a:rPr>
              <a:t>Check out disease</a:t>
            </a:r>
            <a:endParaRPr lang="en-US" sz="1050" dirty="0">
              <a:solidFill>
                <a:schemeClr val="tx1">
                  <a:lumMod val="50000"/>
                </a:schemeClr>
              </a:solidFill>
            </a:endParaRPr>
          </a:p>
        </p:txBody>
      </p:sp>
      <p:sp>
        <p:nvSpPr>
          <p:cNvPr id="14" name="Oval 13"/>
          <p:cNvSpPr/>
          <p:nvPr/>
        </p:nvSpPr>
        <p:spPr>
          <a:xfrm>
            <a:off x="3575438" y="3783366"/>
            <a:ext cx="1478845" cy="3931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lumMod val="50000"/>
                  </a:schemeClr>
                </a:solidFill>
              </a:rPr>
              <a:t>Get predicted disease</a:t>
            </a:r>
            <a:endParaRPr lang="en-US" sz="1050" dirty="0">
              <a:solidFill>
                <a:schemeClr val="tx1">
                  <a:lumMod val="50000"/>
                </a:schemeClr>
              </a:solidFill>
            </a:endParaRPr>
          </a:p>
        </p:txBody>
      </p:sp>
      <p:sp>
        <p:nvSpPr>
          <p:cNvPr id="15" name="Oval 14"/>
          <p:cNvSpPr/>
          <p:nvPr/>
        </p:nvSpPr>
        <p:spPr>
          <a:xfrm>
            <a:off x="3575438" y="4340320"/>
            <a:ext cx="1478845" cy="3931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lumMod val="50000"/>
                  </a:schemeClr>
                </a:solidFill>
              </a:rPr>
              <a:t>Get contact of related </a:t>
            </a:r>
            <a:r>
              <a:rPr lang="en-US" sz="1000" dirty="0" smtClean="0">
                <a:solidFill>
                  <a:schemeClr val="tx1">
                    <a:lumMod val="50000"/>
                  </a:schemeClr>
                </a:solidFill>
              </a:rPr>
              <a:t>doctors</a:t>
            </a:r>
            <a:endParaRPr lang="en-US" sz="1050" dirty="0">
              <a:solidFill>
                <a:schemeClr val="tx1">
                  <a:lumMod val="50000"/>
                </a:schemeClr>
              </a:solidFill>
            </a:endParaRPr>
          </a:p>
        </p:txBody>
      </p:sp>
      <p:sp>
        <p:nvSpPr>
          <p:cNvPr id="4" name="Oval 3"/>
          <p:cNvSpPr/>
          <p:nvPr/>
        </p:nvSpPr>
        <p:spPr>
          <a:xfrm>
            <a:off x="1309511" y="1504643"/>
            <a:ext cx="372533" cy="37253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schemeClr>
              </a:solidFill>
            </a:endParaRPr>
          </a:p>
        </p:txBody>
      </p:sp>
      <p:cxnSp>
        <p:nvCxnSpPr>
          <p:cNvPr id="6" name="Straight Connector 5"/>
          <p:cNvCxnSpPr>
            <a:stCxn id="4" idx="4"/>
          </p:cNvCxnSpPr>
          <p:nvPr/>
        </p:nvCxnSpPr>
        <p:spPr>
          <a:xfrm flipH="1">
            <a:off x="1490133" y="1877176"/>
            <a:ext cx="5645" cy="741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17601" y="1948707"/>
            <a:ext cx="7337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1061156" y="2595973"/>
            <a:ext cx="428977" cy="5569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490133" y="2594631"/>
            <a:ext cx="395914" cy="571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3" idx="2"/>
          </p:cNvCxnSpPr>
          <p:nvPr/>
        </p:nvCxnSpPr>
        <p:spPr>
          <a:xfrm flipV="1">
            <a:off x="2178756" y="638221"/>
            <a:ext cx="1396683" cy="91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9" idx="2"/>
          </p:cNvCxnSpPr>
          <p:nvPr/>
        </p:nvCxnSpPr>
        <p:spPr>
          <a:xfrm flipV="1">
            <a:off x="2192867" y="1195175"/>
            <a:ext cx="1382571" cy="360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2178756" y="1566242"/>
            <a:ext cx="1396682" cy="185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201333" y="1575487"/>
            <a:ext cx="1351528" cy="681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215443" y="1555550"/>
            <a:ext cx="1354350" cy="1289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2223910" y="1566242"/>
            <a:ext cx="1351528" cy="1808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215443" y="1566242"/>
            <a:ext cx="1351528" cy="239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2206976" y="1575488"/>
            <a:ext cx="1345882" cy="2976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436854" y="1394801"/>
            <a:ext cx="1860121" cy="8939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50000"/>
                  </a:schemeClr>
                </a:solidFill>
              </a:rPr>
              <a:t>SHP</a:t>
            </a:r>
          </a:p>
          <a:p>
            <a:pPr algn="ctr"/>
            <a:r>
              <a:rPr lang="en-US" dirty="0" smtClean="0">
                <a:solidFill>
                  <a:schemeClr val="tx1">
                    <a:lumMod val="50000"/>
                  </a:schemeClr>
                </a:solidFill>
              </a:rPr>
              <a:t>Data Base</a:t>
            </a:r>
            <a:endParaRPr lang="en-US" dirty="0">
              <a:solidFill>
                <a:schemeClr val="tx1">
                  <a:lumMod val="50000"/>
                </a:schemeClr>
              </a:solidFill>
            </a:endParaRPr>
          </a:p>
        </p:txBody>
      </p:sp>
      <p:cxnSp>
        <p:nvCxnSpPr>
          <p:cNvPr id="51" name="Straight Arrow Connector 50"/>
          <p:cNvCxnSpPr>
            <a:stCxn id="3" idx="6"/>
          </p:cNvCxnSpPr>
          <p:nvPr/>
        </p:nvCxnSpPr>
        <p:spPr>
          <a:xfrm>
            <a:off x="5054284" y="638221"/>
            <a:ext cx="1362815" cy="934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9" idx="6"/>
          </p:cNvCxnSpPr>
          <p:nvPr/>
        </p:nvCxnSpPr>
        <p:spPr>
          <a:xfrm>
            <a:off x="5054283" y="1195175"/>
            <a:ext cx="1382570" cy="434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15291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2058"/>
        <p:cNvGrpSpPr/>
        <p:nvPr/>
      </p:nvGrpSpPr>
      <p:grpSpPr>
        <a:xfrm>
          <a:off x="0" y="0"/>
          <a:ext cx="0" cy="0"/>
          <a:chOff x="0" y="0"/>
          <a:chExt cx="0" cy="0"/>
        </a:xfrm>
      </p:grpSpPr>
      <p:sp>
        <p:nvSpPr>
          <p:cNvPr id="2059" name="Google Shape;2059;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b="1"/>
              <a:t>4</a:t>
            </a:fld>
            <a:endParaRPr b="1" dirty="0"/>
          </a:p>
        </p:txBody>
      </p:sp>
      <p:pic>
        <p:nvPicPr>
          <p:cNvPr id="151" name="Picture 150" descr="A picture containing drawing&#10;&#10;Description automatically generated">
            <a:extLst>
              <a:ext uri="{FF2B5EF4-FFF2-40B4-BE49-F238E27FC236}">
                <a16:creationId xmlns:lc="http://schemas.openxmlformats.org/drawingml/2006/lockedCanvas" xmlns:a16="http://schemas.microsoft.com/office/drawing/2014/main" xmlns="" id="{BCABE540-0859-429E-BE08-C5C7E2D2E9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19625"/>
            <a:ext cx="2385487" cy="670081"/>
          </a:xfrm>
          <a:prstGeom prst="rect">
            <a:avLst/>
          </a:prstGeom>
        </p:spPr>
      </p:pic>
      <p:pic>
        <p:nvPicPr>
          <p:cNvPr id="152" name="Picture 151" descr="A close up of a logo&#10;&#10;Description automatically generated">
            <a:extLst>
              <a:ext uri="{FF2B5EF4-FFF2-40B4-BE49-F238E27FC236}">
                <a16:creationId xmlns="" xmlns:a16="http://schemas.microsoft.com/office/drawing/2014/main" id="{4E14C243-1605-48B3-8B12-D9D4FB7234D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86054" y="81266"/>
            <a:ext cx="872222" cy="753533"/>
          </a:xfrm>
          <a:prstGeom prst="rect">
            <a:avLst/>
          </a:prstGeom>
        </p:spPr>
      </p:pic>
      <p:sp>
        <p:nvSpPr>
          <p:cNvPr id="3" name="Rectangle 2"/>
          <p:cNvSpPr/>
          <p:nvPr/>
        </p:nvSpPr>
        <p:spPr>
          <a:xfrm>
            <a:off x="0" y="458032"/>
            <a:ext cx="9144000" cy="3939540"/>
          </a:xfrm>
          <a:prstGeom prst="rect">
            <a:avLst/>
          </a:prstGeom>
        </p:spPr>
        <p:txBody>
          <a:bodyPr wrap="square">
            <a:spAutoFit/>
          </a:bodyPr>
          <a:lstStyle/>
          <a:p>
            <a:pPr algn="ctr"/>
            <a:r>
              <a:rPr lang="en-US" sz="2000" b="1" dirty="0">
                <a:solidFill>
                  <a:schemeClr val="tx1">
                    <a:lumMod val="50000"/>
                  </a:schemeClr>
                </a:solidFill>
              </a:rPr>
              <a:t>HPS (Health Prediction System</a:t>
            </a:r>
            <a:r>
              <a:rPr lang="en-US" sz="2000" b="1" dirty="0" smtClean="0">
                <a:solidFill>
                  <a:schemeClr val="tx1">
                    <a:lumMod val="50000"/>
                  </a:schemeClr>
                </a:solidFill>
              </a:rPr>
              <a:t>)</a:t>
            </a:r>
          </a:p>
          <a:p>
            <a:pPr algn="ctr"/>
            <a:endParaRPr lang="en-US" sz="2000" b="1" dirty="0">
              <a:solidFill>
                <a:schemeClr val="tx1">
                  <a:lumMod val="50000"/>
                </a:schemeClr>
              </a:solidFill>
            </a:endParaRPr>
          </a:p>
          <a:p>
            <a:pPr marL="285750" indent="-285750">
              <a:buFont typeface="Wingdings" panose="05000000000000000000" pitchFamily="2" charset="2"/>
              <a:buChar char="Ø"/>
            </a:pPr>
            <a:r>
              <a:rPr lang="en-US" dirty="0"/>
              <a:t>The system allows user to share their symptoms and issues. It then processes users' symptoms to check for </a:t>
            </a:r>
            <a:r>
              <a:rPr lang="en-US" dirty="0" smtClean="0"/>
              <a:t>various illnesses </a:t>
            </a:r>
            <a:r>
              <a:rPr lang="en-US" dirty="0"/>
              <a:t>that could be associated with it</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Here </a:t>
            </a:r>
            <a:r>
              <a:rPr lang="en-US" dirty="0" smtClean="0"/>
              <a:t>some intelligent </a:t>
            </a:r>
            <a:r>
              <a:rPr lang="en-US" dirty="0"/>
              <a:t>data </a:t>
            </a:r>
            <a:r>
              <a:rPr lang="en-US" dirty="0" smtClean="0"/>
              <a:t>mining techniques</a:t>
            </a:r>
            <a:r>
              <a:rPr lang="en-US" dirty="0"/>
              <a:t>, </a:t>
            </a:r>
            <a:r>
              <a:rPr lang="en-US" dirty="0" smtClean="0"/>
              <a:t>guess the </a:t>
            </a:r>
            <a:r>
              <a:rPr lang="en-US" dirty="0"/>
              <a:t>most accurate illness that could be associated with </a:t>
            </a:r>
            <a:r>
              <a:rPr lang="en-US" dirty="0" smtClean="0"/>
              <a:t>the patient’s </a:t>
            </a:r>
            <a:r>
              <a:rPr lang="en-US" dirty="0"/>
              <a:t>symptoms</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If the </a:t>
            </a:r>
            <a:r>
              <a:rPr lang="en-US" dirty="0"/>
              <a:t>system is not able to provide suitable results, </a:t>
            </a:r>
            <a:r>
              <a:rPr lang="en-US" dirty="0" smtClean="0"/>
              <a:t>it alert the user </a:t>
            </a:r>
            <a:r>
              <a:rPr lang="en-US" dirty="0"/>
              <a:t>about the type of disease or disorder it feels </a:t>
            </a:r>
            <a:r>
              <a:rPr lang="en-US" dirty="0" smtClean="0"/>
              <a:t>the user’s </a:t>
            </a:r>
            <a:r>
              <a:rPr lang="en-US" dirty="0"/>
              <a:t>symptoms are associated with</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If the </a:t>
            </a:r>
            <a:r>
              <a:rPr lang="en-US" dirty="0"/>
              <a:t>user's symptoms do not exactly match </a:t>
            </a:r>
            <a:r>
              <a:rPr lang="en-US" dirty="0" smtClean="0"/>
              <a:t>any </a:t>
            </a:r>
            <a:r>
              <a:rPr lang="en-US" dirty="0"/>
              <a:t>disease in our </a:t>
            </a:r>
            <a:r>
              <a:rPr lang="en-US" dirty="0" smtClean="0"/>
              <a:t>data base, it shows </a:t>
            </a:r>
            <a:r>
              <a:rPr lang="en-US" dirty="0"/>
              <a:t>the diseases user could </a:t>
            </a:r>
            <a:r>
              <a:rPr lang="en-US" dirty="0" smtClean="0"/>
              <a:t>probably have </a:t>
            </a:r>
            <a:r>
              <a:rPr lang="en-US" dirty="0"/>
              <a:t>judging by his/her </a:t>
            </a:r>
            <a:r>
              <a:rPr lang="en-US" dirty="0" smtClean="0"/>
              <a:t>symptoms.</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It </a:t>
            </a:r>
            <a:r>
              <a:rPr lang="en-US" dirty="0"/>
              <a:t>also </a:t>
            </a:r>
            <a:r>
              <a:rPr lang="en-US" dirty="0" smtClean="0"/>
              <a:t>recommend of </a:t>
            </a:r>
            <a:r>
              <a:rPr lang="en-US" dirty="0"/>
              <a:t>doctor </a:t>
            </a:r>
            <a:r>
              <a:rPr lang="en-US" dirty="0" smtClean="0"/>
              <a:t>along with feed-back and </a:t>
            </a:r>
            <a:r>
              <a:rPr lang="en-US" dirty="0"/>
              <a:t>administrator </a:t>
            </a:r>
            <a:r>
              <a:rPr lang="en-US" dirty="0" smtClean="0"/>
              <a:t>dashboard for </a:t>
            </a:r>
            <a:r>
              <a:rPr lang="en-US" dirty="0"/>
              <a:t>system operations</a:t>
            </a:r>
            <a:r>
              <a:rPr lang="en-US" dirty="0" smtClean="0"/>
              <a:t>.</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It gives patient’s to upload and update their reports. View profiles and edit some of their information.</a:t>
            </a:r>
            <a:endParaRPr lang="en-US" dirty="0"/>
          </a:p>
        </p:txBody>
      </p:sp>
    </p:spTree>
    <p:extLst>
      <p:ext uri="{BB962C8B-B14F-4D97-AF65-F5344CB8AC3E}">
        <p14:creationId xmlns:p14="http://schemas.microsoft.com/office/powerpoint/2010/main" val="73481666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2058"/>
        <p:cNvGrpSpPr/>
        <p:nvPr/>
      </p:nvGrpSpPr>
      <p:grpSpPr>
        <a:xfrm>
          <a:off x="0" y="0"/>
          <a:ext cx="0" cy="0"/>
          <a:chOff x="0" y="0"/>
          <a:chExt cx="0" cy="0"/>
        </a:xfrm>
      </p:grpSpPr>
      <p:sp>
        <p:nvSpPr>
          <p:cNvPr id="2059" name="Google Shape;2059;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b="1"/>
              <a:t>5</a:t>
            </a:fld>
            <a:endParaRPr b="1" dirty="0"/>
          </a:p>
        </p:txBody>
      </p:sp>
      <p:sp>
        <p:nvSpPr>
          <p:cNvPr id="2206" name="Google Shape;2206;p34"/>
          <p:cNvSpPr txBox="1">
            <a:spLocks noGrp="1"/>
          </p:cNvSpPr>
          <p:nvPr>
            <p:ph type="ctrTitle" idx="4294967295"/>
          </p:nvPr>
        </p:nvSpPr>
        <p:spPr>
          <a:xfrm>
            <a:off x="2385487" y="2059213"/>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b="1" dirty="0">
                <a:effectLst>
                  <a:outerShdw blurRad="38100" dist="38100" dir="2700000" algn="tl">
                    <a:srgbClr val="000000">
                      <a:alpha val="43137"/>
                    </a:srgbClr>
                  </a:outerShdw>
                </a:effectLst>
              </a:rPr>
              <a:t>THANKS!</a:t>
            </a:r>
            <a:endParaRPr sz="7200" b="1" dirty="0">
              <a:effectLst>
                <a:outerShdw blurRad="38100" dist="38100" dir="2700000" algn="tl">
                  <a:srgbClr val="000000">
                    <a:alpha val="43137"/>
                  </a:srgbClr>
                </a:outerShdw>
              </a:effectLst>
            </a:endParaRPr>
          </a:p>
        </p:txBody>
      </p:sp>
      <p:pic>
        <p:nvPicPr>
          <p:cNvPr id="151" name="Picture 150" descr="A picture containing drawing&#10;&#10;Description automatically generated">
            <a:extLst>
              <a:ext uri="{FF2B5EF4-FFF2-40B4-BE49-F238E27FC236}">
                <a16:creationId xmlns:lc="http://schemas.openxmlformats.org/drawingml/2006/lockedCanvas" xmlns:a16="http://schemas.microsoft.com/office/drawing/2014/main" xmlns="" id="{BCABE540-0859-429E-BE08-C5C7E2D2E9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19625"/>
            <a:ext cx="2385487" cy="670081"/>
          </a:xfrm>
          <a:prstGeom prst="rect">
            <a:avLst/>
          </a:prstGeom>
        </p:spPr>
      </p:pic>
      <p:pic>
        <p:nvPicPr>
          <p:cNvPr id="152" name="Picture 151" descr="A close up of a logo&#10;&#10;Description automatically generated">
            <a:extLst>
              <a:ext uri="{FF2B5EF4-FFF2-40B4-BE49-F238E27FC236}">
                <a16:creationId xmlns="" xmlns:a16="http://schemas.microsoft.com/office/drawing/2014/main" id="{4E14C243-1605-48B3-8B12-D9D4FB7234D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86054" y="81266"/>
            <a:ext cx="872222" cy="753533"/>
          </a:xfrm>
          <a:prstGeom prst="rect">
            <a:avLst/>
          </a:prstGeom>
        </p:spPr>
      </p:pic>
    </p:spTree>
    <p:extLst>
      <p:ext uri="{BB962C8B-B14F-4D97-AF65-F5344CB8AC3E}">
        <p14:creationId xmlns:p14="http://schemas.microsoft.com/office/powerpoint/2010/main" val="86734013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TotalTime>
  <Words>310</Words>
  <Application>Microsoft Office PowerPoint</Application>
  <PresentationFormat>On-screen Show (16:9)</PresentationFormat>
  <Paragraphs>34</Paragraphs>
  <Slides>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Lexend Deca</vt:lpstr>
      <vt:lpstr>Raleway SemiBold</vt:lpstr>
      <vt:lpstr>Wingdings</vt:lpstr>
      <vt:lpstr>Lato</vt:lpstr>
      <vt:lpstr>Arial</vt:lpstr>
      <vt:lpstr>Barlow Light</vt:lpstr>
      <vt:lpstr>Gaoler template</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Transmission Impairments &amp; Performance Measure</dc:title>
  <cp:lastModifiedBy>Ismail Titas</cp:lastModifiedBy>
  <cp:revision>69</cp:revision>
  <dcterms:modified xsi:type="dcterms:W3CDTF">2020-11-02T10:13:28Z</dcterms:modified>
</cp:coreProperties>
</file>