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82" r:id="rId2"/>
    <p:sldId id="274" r:id="rId3"/>
    <p:sldId id="275" r:id="rId4"/>
    <p:sldId id="271" r:id="rId5"/>
    <p:sldId id="272" r:id="rId6"/>
    <p:sldId id="273" r:id="rId7"/>
    <p:sldId id="261" r:id="rId8"/>
    <p:sldId id="263" r:id="rId9"/>
    <p:sldId id="264" r:id="rId10"/>
    <p:sldId id="276" r:id="rId11"/>
    <p:sldId id="277" r:id="rId12"/>
    <p:sldId id="278" r:id="rId13"/>
    <p:sldId id="279" r:id="rId14"/>
    <p:sldId id="280" r:id="rId15"/>
    <p:sldId id="270" r:id="rId16"/>
    <p:sldId id="28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0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23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en-US" spc="-25" smtClean="0"/>
              <a:t>Pera </a:t>
            </a:r>
            <a:r>
              <a:rPr lang="en-US" spc="-5" smtClean="0"/>
              <a:t>M@D</a:t>
            </a:r>
            <a:r>
              <a:rPr lang="en-US" spc="-25" smtClean="0"/>
              <a:t> </a:t>
            </a:r>
            <a:r>
              <a:rPr lang="en-US" spc="-5" smtClean="0"/>
              <a:t>Community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629400" cy="1447800"/>
          </a:xfrm>
        </p:spPr>
        <p:txBody>
          <a:bodyPr/>
          <a:lstStyle/>
          <a:p>
            <a:r>
              <a:rPr lang="en-US" spc="-10" dirty="0">
                <a:solidFill>
                  <a:srgbClr val="00B050"/>
                </a:solidFill>
              </a:rPr>
              <a:t>Introduction </a:t>
            </a:r>
            <a:r>
              <a:rPr lang="en-US" spc="-30" dirty="0">
                <a:solidFill>
                  <a:srgbClr val="00B050"/>
                </a:solidFill>
              </a:rPr>
              <a:t>to </a:t>
            </a:r>
            <a:r>
              <a:rPr lang="en-US" spc="-5" dirty="0">
                <a:solidFill>
                  <a:srgbClr val="00B050"/>
                </a:solidFill>
              </a:rPr>
              <a:t>Mobile </a:t>
            </a:r>
            <a:r>
              <a:rPr lang="en-US" spc="-10" dirty="0">
                <a:solidFill>
                  <a:srgbClr val="00B050"/>
                </a:solidFill>
              </a:rPr>
              <a:t>Application  </a:t>
            </a:r>
            <a:r>
              <a:rPr lang="en-US" spc="-15" dirty="0">
                <a:solidFill>
                  <a:srgbClr val="00B050"/>
                </a:solidFill>
              </a:rPr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B050"/>
                </a:solidFill>
              </a:rPr>
              <a:t>Mobile </a:t>
            </a:r>
            <a:r>
              <a:rPr lang="en-US" spc="-10" dirty="0">
                <a:solidFill>
                  <a:srgbClr val="00B050"/>
                </a:solidFill>
              </a:rPr>
              <a:t>Apps </a:t>
            </a:r>
            <a:r>
              <a:rPr lang="en-US" spc="-254" dirty="0">
                <a:solidFill>
                  <a:srgbClr val="00B050"/>
                </a:solidFill>
                <a:latin typeface="Arial"/>
                <a:cs typeface="Arial"/>
              </a:rPr>
              <a:t>–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spc="-50" dirty="0">
                <a:solidFill>
                  <a:srgbClr val="00B050"/>
                </a:solidFill>
              </a:rPr>
              <a:t> </a:t>
            </a:r>
            <a:r>
              <a:rPr lang="en-US" spc="-25" dirty="0">
                <a:solidFill>
                  <a:srgbClr val="00B050"/>
                </a:solidFill>
              </a:rPr>
              <a:t>Types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930400"/>
            <a:ext cx="801624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Native </a:t>
            </a:r>
            <a:r>
              <a:rPr sz="3200" dirty="0">
                <a:latin typeface="Carlito"/>
                <a:cs typeface="Carlito"/>
              </a:rPr>
              <a:t>- </a:t>
            </a:r>
            <a:r>
              <a:rPr sz="3200" spc="-10" dirty="0">
                <a:latin typeface="Carlito"/>
                <a:cs typeface="Carlito"/>
              </a:rPr>
              <a:t>Programmed </a:t>
            </a:r>
            <a:r>
              <a:rPr sz="3200" spc="-5" dirty="0">
                <a:latin typeface="Carlito"/>
                <a:cs typeface="Carlito"/>
              </a:rPr>
              <a:t>using </a:t>
            </a:r>
            <a:r>
              <a:rPr sz="3200" spc="-10" dirty="0">
                <a:latin typeface="Carlito"/>
                <a:cs typeface="Carlito"/>
              </a:rPr>
              <a:t>Objective </a:t>
            </a:r>
            <a:r>
              <a:rPr sz="3200" dirty="0">
                <a:latin typeface="Carlito"/>
                <a:cs typeface="Carlito"/>
              </a:rPr>
              <a:t>C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the  iPhone </a:t>
            </a:r>
            <a:r>
              <a:rPr sz="3200" spc="-5" dirty="0">
                <a:latin typeface="Carlito"/>
                <a:cs typeface="Carlito"/>
              </a:rPr>
              <a:t>or using </a:t>
            </a:r>
            <a:r>
              <a:rPr sz="3200" spc="-25" dirty="0">
                <a:latin typeface="Carlito"/>
                <a:cs typeface="Carlito"/>
              </a:rPr>
              <a:t>Java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spc="-10" dirty="0">
                <a:latin typeface="Carlito"/>
                <a:cs typeface="Carlito"/>
              </a:rPr>
              <a:t>Android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b="1" dirty="0"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  <a:p>
            <a:pPr marL="355600" marR="89916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Hybrid </a:t>
            </a:r>
            <a:r>
              <a:rPr sz="3200" b="1" dirty="0">
                <a:latin typeface="Carlito"/>
                <a:cs typeface="Carlito"/>
              </a:rPr>
              <a:t>- </a:t>
            </a:r>
            <a:r>
              <a:rPr sz="3200" dirty="0">
                <a:latin typeface="Carlito"/>
                <a:cs typeface="Carlito"/>
              </a:rPr>
              <a:t>Mix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spc="-5" dirty="0">
                <a:latin typeface="Carlito"/>
                <a:cs typeface="Carlito"/>
              </a:rPr>
              <a:t>these two </a:t>
            </a:r>
            <a:r>
              <a:rPr sz="3200" dirty="0">
                <a:latin typeface="Carlito"/>
                <a:cs typeface="Carlito"/>
              </a:rPr>
              <a:t>types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dirty="0">
                <a:latin typeface="Carlito"/>
                <a:cs typeface="Carlito"/>
              </a:rPr>
              <a:t>mobile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applications.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2463800" algn="l"/>
              </a:tabLst>
            </a:pPr>
            <a:r>
              <a:rPr sz="3200" b="1" spc="-40" dirty="0">
                <a:latin typeface="Carlito"/>
                <a:cs typeface="Carlito"/>
              </a:rPr>
              <a:t>Web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Apps </a:t>
            </a:r>
            <a:r>
              <a:rPr sz="3200" b="1" dirty="0">
                <a:latin typeface="Carlito"/>
                <a:cs typeface="Carlito"/>
              </a:rPr>
              <a:t>-	</a:t>
            </a:r>
            <a:r>
              <a:rPr sz="3200" dirty="0">
                <a:latin typeface="Carlito"/>
                <a:cs typeface="Carlito"/>
              </a:rPr>
              <a:t>Runs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50" dirty="0">
                <a:latin typeface="Arial"/>
                <a:cs typeface="Arial"/>
              </a:rPr>
              <a:t>phone’s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55" dirty="0">
                <a:latin typeface="Carlito"/>
                <a:cs typeface="Carlito"/>
              </a:rPr>
              <a:t>browser.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1810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solidFill>
                  <a:srgbClr val="00B050"/>
                </a:solidFill>
              </a:rPr>
              <a:t>Native</a:t>
            </a:r>
            <a:r>
              <a:rPr lang="en-US" spc="-95" dirty="0">
                <a:solidFill>
                  <a:srgbClr val="00B050"/>
                </a:solidFill>
              </a:rPr>
              <a:t> </a:t>
            </a:r>
            <a:r>
              <a:rPr lang="en-US" spc="-10" dirty="0">
                <a:solidFill>
                  <a:srgbClr val="00B050"/>
                </a:solidFill>
              </a:rPr>
              <a:t>Apps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87495"/>
              </p:ext>
            </p:extLst>
          </p:nvPr>
        </p:nvGraphicFramePr>
        <p:xfrm>
          <a:off x="152400" y="2209800"/>
          <a:ext cx="72390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Android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Dalvik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Objective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Windows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Mobile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XNA/Silverlight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Blackbery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Java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WebOS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HTML5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7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One </a:t>
            </a:r>
            <a:r>
              <a:rPr lang="en-US" spc="-15" dirty="0">
                <a:solidFill>
                  <a:srgbClr val="00B050"/>
                </a:solidFill>
              </a:rPr>
              <a:t>Platform </a:t>
            </a:r>
            <a:r>
              <a:rPr lang="en-US" spc="-25" dirty="0">
                <a:solidFill>
                  <a:srgbClr val="00B050"/>
                </a:solidFill>
              </a:rPr>
              <a:t>for</a:t>
            </a:r>
            <a:r>
              <a:rPr lang="en-US" spc="-11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All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630420" cy="353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26160" indent="-354965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HTML5=HTML, CSS,  </a:t>
            </a:r>
            <a:r>
              <a:rPr sz="3200" spc="-25" dirty="0">
                <a:latin typeface="Carlito"/>
                <a:cs typeface="Carlito"/>
              </a:rPr>
              <a:t>Java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Scripts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HTML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Mobile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HTML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Capable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HTML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</a:t>
            </a:r>
            <a:r>
              <a:rPr sz="3200" spc="-20" dirty="0">
                <a:latin typeface="Carlito"/>
                <a:cs typeface="Carlito"/>
              </a:rPr>
              <a:t>rocks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mobile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devices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1600200"/>
            <a:ext cx="44196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15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93089"/>
              </p:ext>
            </p:extLst>
          </p:nvPr>
        </p:nvGraphicFramePr>
        <p:xfrm>
          <a:off x="228600" y="2133600"/>
          <a:ext cx="72390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Android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Dalvik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/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HTML5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Objective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 /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HTML5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Windows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Mobile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XNA/Silverlight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HTML5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Blackbery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HTML5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WebOS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HTML5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1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B050"/>
                </a:solidFill>
              </a:rPr>
              <a:t>Still </a:t>
            </a:r>
            <a:r>
              <a:rPr lang="en-US" spc="-15" dirty="0">
                <a:solidFill>
                  <a:srgbClr val="00B050"/>
                </a:solidFill>
              </a:rPr>
              <a:t>Native </a:t>
            </a:r>
            <a:r>
              <a:rPr lang="en-US" spc="-10" dirty="0">
                <a:solidFill>
                  <a:srgbClr val="00B050"/>
                </a:solidFill>
              </a:rPr>
              <a:t>Apps</a:t>
            </a:r>
            <a:r>
              <a:rPr lang="en-US" spc="-45" dirty="0">
                <a:solidFill>
                  <a:srgbClr val="00B050"/>
                </a:solidFill>
              </a:rPr>
              <a:t> </a:t>
            </a:r>
            <a:r>
              <a:rPr lang="en-US" spc="-20" dirty="0">
                <a:solidFill>
                  <a:srgbClr val="00B050"/>
                </a:solidFill>
              </a:rPr>
              <a:t>Rock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7970520" cy="44157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58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Native </a:t>
            </a:r>
            <a:r>
              <a:rPr sz="3000" spc="-190" dirty="0">
                <a:latin typeface="Arial"/>
                <a:cs typeface="Arial"/>
              </a:rPr>
              <a:t>apps </a:t>
            </a:r>
            <a:r>
              <a:rPr sz="3000" spc="-185" dirty="0">
                <a:latin typeface="Arial"/>
                <a:cs typeface="Arial"/>
              </a:rPr>
              <a:t>make </a:t>
            </a:r>
            <a:r>
              <a:rPr sz="3000" spc="-204" dirty="0">
                <a:latin typeface="Arial"/>
                <a:cs typeface="Arial"/>
              </a:rPr>
              <a:t>use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65" dirty="0">
                <a:latin typeface="Arial"/>
                <a:cs typeface="Arial"/>
              </a:rPr>
              <a:t>all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45" dirty="0">
                <a:latin typeface="Arial"/>
                <a:cs typeface="Arial"/>
              </a:rPr>
              <a:t>phone’s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features,  </a:t>
            </a:r>
            <a:r>
              <a:rPr sz="3000" spc="-5" dirty="0">
                <a:latin typeface="Carlito"/>
                <a:cs typeface="Carlito"/>
              </a:rPr>
              <a:t>such </a:t>
            </a:r>
            <a:r>
              <a:rPr sz="3000" dirty="0">
                <a:latin typeface="Carlito"/>
                <a:cs typeface="Carlito"/>
              </a:rPr>
              <a:t>as the mobile </a:t>
            </a:r>
            <a:r>
              <a:rPr sz="3000" spc="-5" dirty="0">
                <a:latin typeface="Carlito"/>
                <a:cs typeface="Carlito"/>
              </a:rPr>
              <a:t>phone </a:t>
            </a:r>
            <a:r>
              <a:rPr sz="3000" spc="-15" dirty="0">
                <a:latin typeface="Carlito"/>
                <a:cs typeface="Carlito"/>
              </a:rPr>
              <a:t>camera, </a:t>
            </a:r>
            <a:r>
              <a:rPr sz="3000" spc="-10" dirty="0">
                <a:latin typeface="Carlito"/>
                <a:cs typeface="Carlito"/>
              </a:rPr>
              <a:t>geolocation,  </a:t>
            </a:r>
            <a:r>
              <a:rPr sz="3000" spc="-140" dirty="0">
                <a:latin typeface="Arial"/>
                <a:cs typeface="Arial"/>
              </a:rPr>
              <a:t>and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50" dirty="0">
                <a:latin typeface="Arial"/>
                <a:cs typeface="Arial"/>
              </a:rPr>
              <a:t>user’s </a:t>
            </a:r>
            <a:r>
              <a:rPr sz="3000" spc="-180" dirty="0">
                <a:latin typeface="Arial"/>
                <a:cs typeface="Arial"/>
              </a:rPr>
              <a:t>address</a:t>
            </a:r>
            <a:r>
              <a:rPr sz="3000" spc="-34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book.</a:t>
            </a:r>
            <a:endParaRPr sz="3000" dirty="0">
              <a:latin typeface="Arial"/>
              <a:cs typeface="Arial"/>
            </a:endParaRPr>
          </a:p>
          <a:p>
            <a:pPr marL="355600" marR="227965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Native </a:t>
            </a:r>
            <a:r>
              <a:rPr sz="3000" spc="-5" dirty="0">
                <a:latin typeface="Carlito"/>
                <a:cs typeface="Carlito"/>
              </a:rPr>
              <a:t>apps do not need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10" dirty="0">
                <a:latin typeface="Carlito"/>
                <a:cs typeface="Carlito"/>
              </a:rPr>
              <a:t>connected </a:t>
            </a:r>
            <a:r>
              <a:rPr sz="3000" spc="-15" dirty="0">
                <a:latin typeface="Carlito"/>
                <a:cs typeface="Carlito"/>
              </a:rPr>
              <a:t>to</a:t>
            </a:r>
            <a:r>
              <a:rPr sz="3000" spc="-1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15" dirty="0">
                <a:latin typeface="Carlito"/>
                <a:cs typeface="Carlito"/>
              </a:rPr>
              <a:t>internet to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used.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15" dirty="0">
                <a:latin typeface="Carlito"/>
                <a:cs typeface="Carlito"/>
              </a:rPr>
              <a:t>native </a:t>
            </a:r>
            <a:r>
              <a:rPr sz="3000" dirty="0">
                <a:latin typeface="Carlito"/>
                <a:cs typeface="Carlito"/>
              </a:rPr>
              <a:t>app </a:t>
            </a:r>
            <a:r>
              <a:rPr sz="3000" spc="-1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specific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the mobile </a:t>
            </a:r>
            <a:r>
              <a:rPr sz="3000" spc="-10" dirty="0">
                <a:latin typeface="Carlito"/>
                <a:cs typeface="Carlito"/>
              </a:rPr>
              <a:t>handset </a:t>
            </a:r>
            <a:r>
              <a:rPr sz="3000" dirty="0">
                <a:latin typeface="Carlito"/>
                <a:cs typeface="Carlito"/>
              </a:rPr>
              <a:t>it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  run </a:t>
            </a:r>
            <a:r>
              <a:rPr sz="3000" spc="-5" dirty="0">
                <a:latin typeface="Carlito"/>
                <a:cs typeface="Carlito"/>
              </a:rPr>
              <a:t>on, since </a:t>
            </a:r>
            <a:r>
              <a:rPr sz="3000" dirty="0">
                <a:latin typeface="Carlito"/>
                <a:cs typeface="Carlito"/>
              </a:rPr>
              <a:t>it </a:t>
            </a:r>
            <a:r>
              <a:rPr sz="3000" spc="-10" dirty="0">
                <a:latin typeface="Carlito"/>
                <a:cs typeface="Carlito"/>
              </a:rPr>
              <a:t>uses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0" dirty="0">
                <a:latin typeface="Carlito"/>
                <a:cs typeface="Carlito"/>
              </a:rPr>
              <a:t>features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spc="-5" dirty="0">
                <a:latin typeface="Carlito"/>
                <a:cs typeface="Carlito"/>
              </a:rPr>
              <a:t>specific  </a:t>
            </a:r>
            <a:r>
              <a:rPr sz="3000" spc="-10" dirty="0">
                <a:latin typeface="Carlito"/>
                <a:cs typeface="Carlito"/>
              </a:rPr>
              <a:t>handset.</a:t>
            </a:r>
            <a:endParaRPr sz="3000" dirty="0">
              <a:latin typeface="Carlito"/>
              <a:cs typeface="Carlito"/>
            </a:endParaRPr>
          </a:p>
          <a:p>
            <a:pPr marL="355600" marR="332105" indent="-342900">
              <a:lnSpc>
                <a:spcPct val="8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Native </a:t>
            </a:r>
            <a:r>
              <a:rPr sz="3000" spc="-190" dirty="0">
                <a:latin typeface="Arial"/>
                <a:cs typeface="Arial"/>
              </a:rPr>
              <a:t>apps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40" dirty="0">
                <a:latin typeface="Arial"/>
                <a:cs typeface="Arial"/>
              </a:rPr>
              <a:t>be </a:t>
            </a:r>
            <a:r>
              <a:rPr sz="3000" spc="-50" dirty="0">
                <a:latin typeface="Arial"/>
                <a:cs typeface="Arial"/>
              </a:rPr>
              <a:t>distributed </a:t>
            </a:r>
            <a:r>
              <a:rPr sz="3000" spc="-95" dirty="0">
                <a:latin typeface="Arial"/>
                <a:cs typeface="Arial"/>
              </a:rPr>
              <a:t>on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45" dirty="0">
                <a:latin typeface="Arial"/>
                <a:cs typeface="Arial"/>
              </a:rPr>
              <a:t>phone’s  </a:t>
            </a:r>
            <a:r>
              <a:rPr sz="3000" spc="-10" dirty="0">
                <a:latin typeface="Carlito"/>
                <a:cs typeface="Carlito"/>
              </a:rPr>
              <a:t>marketplace </a:t>
            </a:r>
            <a:r>
              <a:rPr sz="3000" dirty="0">
                <a:latin typeface="Carlito"/>
                <a:cs typeface="Carlito"/>
              </a:rPr>
              <a:t>(e.g. </a:t>
            </a:r>
            <a:r>
              <a:rPr sz="3000" spc="-5" dirty="0">
                <a:latin typeface="Carlito"/>
                <a:cs typeface="Carlito"/>
              </a:rPr>
              <a:t>Apple </a:t>
            </a:r>
            <a:r>
              <a:rPr sz="3000" spc="-15" dirty="0">
                <a:latin typeface="Carlito"/>
                <a:cs typeface="Carlito"/>
              </a:rPr>
              <a:t>Store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5" dirty="0">
                <a:latin typeface="Carlito"/>
                <a:cs typeface="Carlito"/>
              </a:rPr>
              <a:t>iPhone or Ovi  </a:t>
            </a:r>
            <a:r>
              <a:rPr sz="3000" spc="-25" dirty="0">
                <a:latin typeface="Carlito"/>
                <a:cs typeface="Carlito"/>
              </a:rPr>
              <a:t>store for </a:t>
            </a:r>
            <a:r>
              <a:rPr sz="3000" dirty="0">
                <a:latin typeface="Carlito"/>
                <a:cs typeface="Carlito"/>
              </a:rPr>
              <a:t>Nokia </a:t>
            </a:r>
            <a:r>
              <a:rPr sz="3000" spc="-10" dirty="0">
                <a:latin typeface="Carlito"/>
                <a:cs typeface="Carlito"/>
              </a:rPr>
              <a:t>handsets </a:t>
            </a:r>
            <a:r>
              <a:rPr sz="3000" spc="-5" dirty="0">
                <a:latin typeface="Carlito"/>
                <a:cs typeface="Carlito"/>
              </a:rPr>
              <a:t>or </a:t>
            </a:r>
            <a:r>
              <a:rPr sz="3000" spc="-10" dirty="0">
                <a:latin typeface="Carlito"/>
                <a:cs typeface="Carlito"/>
              </a:rPr>
              <a:t>Android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Market).</a:t>
            </a:r>
            <a:endParaRPr sz="3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5551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998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B050"/>
                </a:solidFill>
              </a:rPr>
              <a:t>O</a:t>
            </a:r>
            <a:r>
              <a:rPr sz="4400" spc="-40" dirty="0">
                <a:solidFill>
                  <a:srgbClr val="00B050"/>
                </a:solidFill>
              </a:rPr>
              <a:t>v</a:t>
            </a:r>
            <a:r>
              <a:rPr sz="4400" spc="-5" dirty="0">
                <a:solidFill>
                  <a:srgbClr val="00B050"/>
                </a:solidFill>
              </a:rPr>
              <a:t>e</a:t>
            </a:r>
            <a:r>
              <a:rPr sz="4400" spc="25" dirty="0">
                <a:solidFill>
                  <a:srgbClr val="00B050"/>
                </a:solidFill>
              </a:rPr>
              <a:t>r</a:t>
            </a:r>
            <a:r>
              <a:rPr sz="4400" spc="-5" dirty="0">
                <a:solidFill>
                  <a:srgbClr val="00B050"/>
                </a:solidFill>
              </a:rPr>
              <a:t>vi</a:t>
            </a:r>
            <a:r>
              <a:rPr sz="4400" spc="-25" dirty="0">
                <a:solidFill>
                  <a:srgbClr val="00B050"/>
                </a:solidFill>
              </a:rPr>
              <a:t>e</a:t>
            </a:r>
            <a:r>
              <a:rPr sz="4400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76400"/>
            <a:ext cx="8447024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04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solidFill>
                  <a:srgbClr val="00B050"/>
                </a:solidFill>
              </a:rPr>
              <a:t>Why </a:t>
            </a:r>
            <a:r>
              <a:rPr lang="en-US" spc="-5" dirty="0">
                <a:solidFill>
                  <a:srgbClr val="00B050"/>
                </a:solidFill>
              </a:rPr>
              <a:t>Mobile</a:t>
            </a:r>
            <a:r>
              <a:rPr lang="en-US" spc="-6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599" y="2438400"/>
            <a:ext cx="596671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865"/>
              </a:spcBef>
              <a:buClr>
                <a:srgbClr val="888888"/>
              </a:buClr>
              <a:buFont typeface="Arial"/>
              <a:buChar char="•"/>
              <a:tabLst>
                <a:tab pos="246379" algn="l"/>
              </a:tabLst>
            </a:pPr>
            <a:r>
              <a:rPr lang="en-US" sz="2400" dirty="0">
                <a:latin typeface="Carlito"/>
                <a:cs typeface="Carlito"/>
              </a:rPr>
              <a:t>Now it is the</a:t>
            </a:r>
            <a:r>
              <a:rPr lang="en-US" sz="2400" spc="-2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trend.</a:t>
            </a:r>
            <a:endParaRPr lang="en-US" sz="2400" dirty="0">
              <a:latin typeface="Carlito"/>
              <a:cs typeface="Carlito"/>
            </a:endParaRPr>
          </a:p>
          <a:p>
            <a:pPr marL="245745" indent="-23367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6379" algn="l"/>
              </a:tabLst>
            </a:pPr>
            <a:r>
              <a:rPr lang="en-US" sz="2400" spc="-5" dirty="0">
                <a:latin typeface="Carlito"/>
                <a:cs typeface="Carlito"/>
              </a:rPr>
              <a:t>Previously </a:t>
            </a:r>
            <a:r>
              <a:rPr lang="en-US" sz="2400" spc="-185" dirty="0">
                <a:latin typeface="Arial"/>
                <a:cs typeface="Arial"/>
              </a:rPr>
              <a:t>– </a:t>
            </a:r>
            <a:r>
              <a:rPr lang="en-US" sz="2400" spc="-35" dirty="0">
                <a:latin typeface="Carlito"/>
                <a:cs typeface="Carlito"/>
              </a:rPr>
              <a:t>Web </a:t>
            </a:r>
            <a:r>
              <a:rPr lang="en-US" sz="2400" dirty="0">
                <a:latin typeface="Carlito"/>
                <a:cs typeface="Carlito"/>
              </a:rPr>
              <a:t>, </a:t>
            </a:r>
            <a:r>
              <a:rPr lang="en-US" sz="2400" spc="-5" dirty="0">
                <a:latin typeface="Carlito"/>
                <a:cs typeface="Carlito"/>
              </a:rPr>
              <a:t>Now </a:t>
            </a:r>
            <a:r>
              <a:rPr lang="en-US" sz="2400" spc="-185" dirty="0">
                <a:latin typeface="Arial"/>
                <a:cs typeface="Arial"/>
              </a:rPr>
              <a:t>–</a:t>
            </a:r>
            <a:r>
              <a:rPr lang="en-US" sz="2400" spc="-210" dirty="0">
                <a:latin typeface="Arial"/>
                <a:cs typeface="Arial"/>
              </a:rPr>
              <a:t> </a:t>
            </a:r>
            <a:r>
              <a:rPr lang="en-US" sz="2400" dirty="0">
                <a:latin typeface="Carlito"/>
                <a:cs typeface="Carlito"/>
              </a:rPr>
              <a:t>Mobile</a:t>
            </a:r>
          </a:p>
          <a:p>
            <a:pPr marL="245745" indent="-23367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6379" algn="l"/>
              </a:tabLst>
            </a:pPr>
            <a:r>
              <a:rPr lang="en-US" sz="2400" dirty="0">
                <a:latin typeface="Carlito"/>
                <a:cs typeface="Carlito"/>
              </a:rPr>
              <a:t>Big</a:t>
            </a:r>
            <a:r>
              <a:rPr lang="en-US" sz="2400" spc="-5" dirty="0">
                <a:latin typeface="Carlito"/>
                <a:cs typeface="Carlito"/>
              </a:rPr>
              <a:t> opportunities.</a:t>
            </a:r>
            <a:endParaRPr lang="en-US" sz="2400" dirty="0">
              <a:latin typeface="Carlito"/>
              <a:cs typeface="Carlito"/>
            </a:endParaRPr>
          </a:p>
          <a:p>
            <a:pPr marL="245745" indent="-23367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6379" algn="l"/>
              </a:tabLst>
            </a:pPr>
            <a:r>
              <a:rPr lang="en-US" sz="2400" spc="-10" dirty="0">
                <a:latin typeface="Carlito"/>
                <a:cs typeface="Carlito"/>
              </a:rPr>
              <a:t>People working </a:t>
            </a:r>
            <a:r>
              <a:rPr lang="en-US" sz="2400" spc="-5" dirty="0">
                <a:latin typeface="Carlito"/>
                <a:cs typeface="Carlito"/>
              </a:rPr>
              <a:t>on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10" dirty="0">
                <a:latin typeface="Carlito"/>
                <a:cs typeface="Carlito"/>
              </a:rPr>
              <a:t> </a:t>
            </a:r>
            <a:r>
              <a:rPr lang="en-US" sz="2400" spc="-75" dirty="0">
                <a:latin typeface="Carlito"/>
                <a:cs typeface="Carlito"/>
              </a:rPr>
              <a:t>way.</a:t>
            </a:r>
            <a:endParaRPr lang="en-US"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993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00B050"/>
                </a:solidFill>
              </a:rPr>
              <a:t>Mobile</a:t>
            </a:r>
            <a:r>
              <a:rPr lang="en-US" spc="-105" dirty="0">
                <a:solidFill>
                  <a:srgbClr val="00B050"/>
                </a:solidFill>
              </a:rPr>
              <a:t> </a:t>
            </a:r>
            <a:r>
              <a:rPr lang="en-US" spc="-10" dirty="0">
                <a:solidFill>
                  <a:srgbClr val="00B050"/>
                </a:solidFill>
              </a:rPr>
              <a:t>Apps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52600"/>
            <a:ext cx="7671434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mobile application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5" dirty="0">
                <a:latin typeface="Carlito"/>
                <a:cs typeface="Carlito"/>
              </a:rPr>
              <a:t>software written </a:t>
            </a:r>
            <a:r>
              <a:rPr sz="3200" spc="-30" dirty="0">
                <a:latin typeface="Carlito"/>
                <a:cs typeface="Carlito"/>
              </a:rPr>
              <a:t>for  </a:t>
            </a:r>
            <a:r>
              <a:rPr sz="3200" dirty="0">
                <a:latin typeface="Carlito"/>
                <a:cs typeface="Carlito"/>
              </a:rPr>
              <a:t>mobile </a:t>
            </a:r>
            <a:r>
              <a:rPr sz="3200" spc="-5" dirty="0">
                <a:latin typeface="Carlito"/>
                <a:cs typeface="Carlito"/>
              </a:rPr>
              <a:t>devices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performs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task,  </a:t>
            </a:r>
            <a:r>
              <a:rPr sz="3200" spc="-5" dirty="0">
                <a:latin typeface="Carlito"/>
                <a:cs typeface="Carlito"/>
              </a:rPr>
              <a:t>such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10" dirty="0">
                <a:latin typeface="Carlito"/>
                <a:cs typeface="Carlito"/>
              </a:rPr>
              <a:t>game, </a:t>
            </a:r>
            <a:r>
              <a:rPr sz="3200" spc="-35" dirty="0">
                <a:latin typeface="Carlito"/>
                <a:cs typeface="Carlito"/>
              </a:rPr>
              <a:t>calendar, </a:t>
            </a:r>
            <a:r>
              <a:rPr sz="3200" spc="-5" dirty="0">
                <a:latin typeface="Carlito"/>
                <a:cs typeface="Carlito"/>
              </a:rPr>
              <a:t>music </a:t>
            </a:r>
            <a:r>
              <a:rPr sz="3200" spc="-55" dirty="0">
                <a:latin typeface="Carlito"/>
                <a:cs typeface="Carlito"/>
              </a:rPr>
              <a:t>player,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etc.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rlito"/>
                <a:cs typeface="Carlito"/>
              </a:rPr>
              <a:t>Telco </a:t>
            </a:r>
            <a:r>
              <a:rPr sz="3200" spc="-5" dirty="0">
                <a:latin typeface="Carlito"/>
                <a:cs typeface="Carlito"/>
              </a:rPr>
              <a:t>Apps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5" dirty="0">
                <a:latin typeface="Carlito"/>
                <a:cs typeface="Carlito"/>
              </a:rPr>
              <a:t>SMS based, </a:t>
            </a:r>
            <a:r>
              <a:rPr sz="3200" spc="-15" dirty="0">
                <a:latin typeface="Carlito"/>
                <a:cs typeface="Carlito"/>
              </a:rPr>
              <a:t>USSD,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WAP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Featured </a:t>
            </a:r>
            <a:r>
              <a:rPr sz="3200" dirty="0">
                <a:latin typeface="Carlito"/>
                <a:cs typeface="Carlito"/>
              </a:rPr>
              <a:t>Mobile Phone </a:t>
            </a:r>
            <a:r>
              <a:rPr sz="3200" spc="-10" dirty="0">
                <a:latin typeface="Carlito"/>
                <a:cs typeface="Carlito"/>
              </a:rPr>
              <a:t>Apps </a:t>
            </a:r>
            <a:r>
              <a:rPr sz="3200" spc="-185" dirty="0">
                <a:latin typeface="Arial"/>
                <a:cs typeface="Arial"/>
              </a:rPr>
              <a:t>–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5" dirty="0">
                <a:latin typeface="Carlito"/>
                <a:cs typeface="Carlito"/>
              </a:rPr>
              <a:t>J2me</a:t>
            </a:r>
            <a:endParaRPr sz="3200" dirty="0">
              <a:latin typeface="Carlito"/>
              <a:cs typeface="Carlito"/>
            </a:endParaRPr>
          </a:p>
          <a:p>
            <a:pPr marL="355600" marR="660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Smart Phone </a:t>
            </a:r>
            <a:r>
              <a:rPr sz="3200" spc="-10" dirty="0">
                <a:latin typeface="Carlito"/>
                <a:cs typeface="Carlito"/>
              </a:rPr>
              <a:t>Apps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10" dirty="0">
                <a:latin typeface="Carlito"/>
                <a:cs typeface="Carlito"/>
              </a:rPr>
              <a:t>Android, </a:t>
            </a:r>
            <a:r>
              <a:rPr sz="3200" dirty="0">
                <a:latin typeface="Carlito"/>
                <a:cs typeface="Carlito"/>
              </a:rPr>
              <a:t>IOS, </a:t>
            </a:r>
            <a:r>
              <a:rPr sz="3200" spc="-5" dirty="0">
                <a:latin typeface="Carlito"/>
                <a:cs typeface="Carlito"/>
              </a:rPr>
              <a:t>Windows  Mobile, Blackbery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9624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551" y="2520411"/>
            <a:ext cx="7866698" cy="312794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01454" indent="-192405">
              <a:spcBef>
                <a:spcPts val="71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Reaching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to more</a:t>
            </a:r>
            <a:r>
              <a:rPr sz="2100" spc="19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users</a:t>
            </a:r>
            <a:endParaRPr sz="2100" dirty="0">
              <a:latin typeface="Carlito"/>
              <a:cs typeface="Carlito"/>
            </a:endParaRPr>
          </a:p>
          <a:p>
            <a:pPr marL="235744">
              <a:lnSpc>
                <a:spcPts val="2336"/>
              </a:lnSpc>
              <a:spcBef>
                <a:spcPts val="4"/>
              </a:spcBef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8" dirty="0">
                <a:solidFill>
                  <a:srgbClr val="455F51"/>
                </a:solidFill>
                <a:latin typeface="Carlito"/>
                <a:cs typeface="Carlito"/>
              </a:rPr>
              <a:t>Growing 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number of</a:t>
            </a:r>
            <a:r>
              <a:rPr sz="1950" spc="-30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smartphones</a:t>
            </a:r>
            <a:endParaRPr sz="1950" dirty="0">
              <a:latin typeface="Carlito"/>
              <a:cs typeface="Carlito"/>
            </a:endParaRPr>
          </a:p>
          <a:p>
            <a:pPr marL="235744">
              <a:lnSpc>
                <a:spcPts val="2333"/>
              </a:lnSpc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Increasing </a:t>
            </a:r>
            <a:r>
              <a:rPr sz="1950" spc="-11" dirty="0">
                <a:solidFill>
                  <a:srgbClr val="455F51"/>
                </a:solidFill>
                <a:latin typeface="Carlito"/>
                <a:cs typeface="Carlito"/>
              </a:rPr>
              <a:t>affordability </a:t>
            </a:r>
            <a:r>
              <a:rPr sz="1950" dirty="0">
                <a:solidFill>
                  <a:srgbClr val="455F51"/>
                </a:solidFill>
                <a:latin typeface="Carlito"/>
                <a:cs typeface="Carlito"/>
              </a:rPr>
              <a:t>of</a:t>
            </a:r>
            <a:r>
              <a:rPr sz="1950" spc="-30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smartphones</a:t>
            </a:r>
            <a:endParaRPr sz="1950" dirty="0">
              <a:latin typeface="Carlito"/>
              <a:cs typeface="Carlito"/>
            </a:endParaRPr>
          </a:p>
          <a:p>
            <a:pPr marL="235744">
              <a:lnSpc>
                <a:spcPts val="2314"/>
              </a:lnSpc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Increasing mobile </a:t>
            </a:r>
            <a:r>
              <a:rPr sz="1950" spc="-8" dirty="0">
                <a:solidFill>
                  <a:srgbClr val="455F51"/>
                </a:solidFill>
                <a:latin typeface="Carlito"/>
                <a:cs typeface="Carlito"/>
              </a:rPr>
              <a:t>internet 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speed </a:t>
            </a:r>
            <a:r>
              <a:rPr sz="1950" dirty="0">
                <a:solidFill>
                  <a:srgbClr val="455F51"/>
                </a:solidFill>
                <a:latin typeface="Carlito"/>
                <a:cs typeface="Carlito"/>
              </a:rPr>
              <a:t>and</a:t>
            </a:r>
            <a:r>
              <a:rPr sz="1950" spc="-79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quality</a:t>
            </a:r>
            <a:endParaRPr sz="1950" dirty="0">
              <a:latin typeface="Carlito"/>
              <a:cs typeface="Carlito"/>
            </a:endParaRPr>
          </a:p>
          <a:p>
            <a:pPr marL="201454" indent="-192405">
              <a:lnSpc>
                <a:spcPts val="2486"/>
              </a:lnSpc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Catching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users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in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more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engaging</a:t>
            </a:r>
            <a:r>
              <a:rPr sz="2100" spc="71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26" dirty="0">
                <a:solidFill>
                  <a:srgbClr val="455F51"/>
                </a:solidFill>
                <a:latin typeface="Carlito"/>
                <a:cs typeface="Carlito"/>
              </a:rPr>
              <a:t>way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lnSpc>
                <a:spcPts val="2494"/>
              </a:lnSpc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Better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sales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conversion</a:t>
            </a:r>
            <a:r>
              <a:rPr sz="2100" spc="23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26" dirty="0">
                <a:solidFill>
                  <a:srgbClr val="455F51"/>
                </a:solidFill>
                <a:latin typeface="Carlito"/>
                <a:cs typeface="Carlito"/>
              </a:rPr>
              <a:t>rate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lnSpc>
                <a:spcPts val="2494"/>
              </a:lnSpc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Better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collection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of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user’s contextual</a:t>
            </a:r>
            <a:r>
              <a:rPr sz="2100" spc="26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data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lnSpc>
                <a:spcPts val="2494"/>
              </a:lnSpc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Ease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of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use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: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Better</a:t>
            </a:r>
            <a:r>
              <a:rPr sz="2100" spc="15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productivity</a:t>
            </a:r>
            <a:endParaRPr sz="2100" dirty="0">
              <a:latin typeface="Carlito"/>
              <a:cs typeface="Carlito"/>
            </a:endParaRPr>
          </a:p>
          <a:p>
            <a:pPr marL="201454" marR="3810" indent="-192405">
              <a:lnSpc>
                <a:spcPts val="2265"/>
              </a:lnSpc>
              <a:spcBef>
                <a:spcPts val="278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Around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70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per cent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of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rural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users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access the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internet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from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their mobile 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handsets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052" y="762000"/>
            <a:ext cx="8227695" cy="13633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solidFill>
                  <a:srgbClr val="00B050"/>
                </a:solidFill>
              </a:rPr>
              <a:t>Mobile Apps : Business Perspective</a:t>
            </a:r>
          </a:p>
        </p:txBody>
      </p:sp>
    </p:spTree>
    <p:extLst>
      <p:ext uri="{BB962C8B-B14F-4D97-AF65-F5344CB8AC3E}">
        <p14:creationId xmlns:p14="http://schemas.microsoft.com/office/powerpoint/2010/main" val="13803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905000"/>
            <a:ext cx="4228624" cy="338297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1454" indent="-192405">
              <a:spcBef>
                <a:spcPts val="300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Ease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of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 use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One device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works </a:t>
            </a:r>
            <a:r>
              <a:rPr sz="2100" spc="-19" dirty="0">
                <a:solidFill>
                  <a:srgbClr val="455F51"/>
                </a:solidFill>
                <a:latin typeface="Carlito"/>
                <a:cs typeface="Carlito"/>
              </a:rPr>
              <a:t>for</a:t>
            </a:r>
            <a:r>
              <a:rPr sz="2100" spc="19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everything</a:t>
            </a:r>
            <a:endParaRPr sz="2100" dirty="0">
              <a:latin typeface="Carlito"/>
              <a:cs typeface="Carlito"/>
            </a:endParaRPr>
          </a:p>
          <a:p>
            <a:pPr marL="235744">
              <a:spcBef>
                <a:spcPts val="240"/>
              </a:spcBef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Health</a:t>
            </a:r>
            <a:endParaRPr sz="1950" dirty="0">
              <a:latin typeface="Carlito"/>
              <a:cs typeface="Carlito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Shopping</a:t>
            </a:r>
            <a:endParaRPr sz="1950" dirty="0">
              <a:latin typeface="Carlito"/>
              <a:cs typeface="Carlito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4" dirty="0">
                <a:solidFill>
                  <a:srgbClr val="455F51"/>
                </a:solidFill>
                <a:latin typeface="Carlito"/>
                <a:cs typeface="Carlito"/>
              </a:rPr>
              <a:t>Communication</a:t>
            </a:r>
            <a:endParaRPr sz="1950" dirty="0">
              <a:latin typeface="Carlito"/>
              <a:cs typeface="Carlito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62A437"/>
                </a:solidFill>
                <a:latin typeface="Georgia"/>
                <a:cs typeface="Georgia"/>
              </a:rPr>
              <a:t>▫	</a:t>
            </a:r>
            <a:r>
              <a:rPr sz="1950" spc="-8" dirty="0">
                <a:solidFill>
                  <a:srgbClr val="455F51"/>
                </a:solidFill>
                <a:latin typeface="Carlito"/>
                <a:cs typeface="Carlito"/>
              </a:rPr>
              <a:t>Entertainment</a:t>
            </a:r>
            <a:endParaRPr sz="1950" dirty="0">
              <a:latin typeface="Carlito"/>
              <a:cs typeface="Carlito"/>
            </a:endParaRPr>
          </a:p>
          <a:p>
            <a:pPr marL="201454" indent="-192405">
              <a:spcBef>
                <a:spcPts val="214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Low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cost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Longer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battery</a:t>
            </a:r>
            <a:r>
              <a:rPr sz="2100" spc="4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9" dirty="0">
                <a:solidFill>
                  <a:srgbClr val="455F51"/>
                </a:solidFill>
                <a:latin typeface="Carlito"/>
                <a:cs typeface="Carlito"/>
              </a:rPr>
              <a:t>life</a:t>
            </a:r>
            <a:endParaRPr sz="2100" dirty="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Relatively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much easier learning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curve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7884795" cy="13633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4400" spc="-4" dirty="0">
                <a:solidFill>
                  <a:srgbClr val="00B050"/>
                </a:solidFill>
              </a:rPr>
              <a:t>Mobile </a:t>
            </a:r>
            <a:r>
              <a:rPr sz="4400" spc="-8" dirty="0">
                <a:solidFill>
                  <a:srgbClr val="00B050"/>
                </a:solidFill>
              </a:rPr>
              <a:t>Apps </a:t>
            </a:r>
            <a:r>
              <a:rPr sz="4400" spc="-4" dirty="0">
                <a:solidFill>
                  <a:srgbClr val="00B050"/>
                </a:solidFill>
              </a:rPr>
              <a:t>: User</a:t>
            </a:r>
            <a:r>
              <a:rPr sz="4400" spc="-23" dirty="0">
                <a:solidFill>
                  <a:srgbClr val="00B050"/>
                </a:solidFill>
              </a:rPr>
              <a:t> </a:t>
            </a:r>
            <a:r>
              <a:rPr sz="4400" spc="-19" dirty="0">
                <a:solidFill>
                  <a:srgbClr val="00B050"/>
                </a:solidFill>
              </a:rPr>
              <a:t>Perspective</a:t>
            </a:r>
            <a:endParaRPr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5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551" y="2523382"/>
            <a:ext cx="3805714" cy="277768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1454" indent="-192405">
              <a:spcBef>
                <a:spcPts val="300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Multiple</a:t>
            </a:r>
            <a:r>
              <a:rPr sz="2100" spc="19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platforms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9" dirty="0">
                <a:solidFill>
                  <a:srgbClr val="455F51"/>
                </a:solidFill>
                <a:latin typeface="Carlito"/>
                <a:cs typeface="Carlito"/>
              </a:rPr>
              <a:t>Different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screen</a:t>
            </a:r>
            <a:r>
              <a:rPr sz="2100" spc="26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sizes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Screen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density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User</a:t>
            </a:r>
            <a:r>
              <a:rPr sz="2100" spc="8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interaction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Limited </a:t>
            </a:r>
            <a:r>
              <a:rPr sz="2100" spc="-15" dirty="0">
                <a:solidFill>
                  <a:srgbClr val="455F51"/>
                </a:solidFill>
                <a:latin typeface="Carlito"/>
                <a:cs typeface="Carlito"/>
              </a:rPr>
              <a:t>hardware</a:t>
            </a:r>
            <a:r>
              <a:rPr sz="2100" spc="19" dirty="0">
                <a:solidFill>
                  <a:srgbClr val="455F51"/>
                </a:solidFill>
                <a:latin typeface="Carlito"/>
                <a:cs typeface="Carlito"/>
              </a:rPr>
              <a:t> </a:t>
            </a: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resources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5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Sensors</a:t>
            </a:r>
            <a:endParaRPr sz="2100">
              <a:latin typeface="Carlito"/>
              <a:cs typeface="Carlito"/>
            </a:endParaRPr>
          </a:p>
          <a:p>
            <a:pPr marL="201454" indent="-192405">
              <a:spcBef>
                <a:spcPts val="229"/>
              </a:spcBef>
              <a:buClr>
                <a:srgbClr val="37A76E"/>
              </a:buClr>
              <a:buFont typeface="Georgia"/>
              <a:buChar char="•"/>
              <a:tabLst>
                <a:tab pos="201930" algn="l"/>
              </a:tabLst>
            </a:pPr>
            <a:r>
              <a:rPr sz="2100" spc="-11" dirty="0">
                <a:solidFill>
                  <a:srgbClr val="455F51"/>
                </a:solidFill>
                <a:latin typeface="Carlito"/>
                <a:cs typeface="Carlito"/>
              </a:rPr>
              <a:t>Integration </a:t>
            </a:r>
            <a:r>
              <a:rPr sz="2100" spc="-4" dirty="0">
                <a:solidFill>
                  <a:srgbClr val="455F51"/>
                </a:solidFill>
                <a:latin typeface="Carlito"/>
                <a:cs typeface="Carlito"/>
              </a:rPr>
              <a:t>with </a:t>
            </a:r>
            <a:r>
              <a:rPr sz="2100" spc="-8" dirty="0">
                <a:solidFill>
                  <a:srgbClr val="455F51"/>
                </a:solidFill>
                <a:latin typeface="Carlito"/>
                <a:cs typeface="Carlito"/>
              </a:rPr>
              <a:t>Phone Functions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7695" cy="13633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4400" spc="-4" dirty="0">
                <a:solidFill>
                  <a:srgbClr val="00B050"/>
                </a:solidFill>
              </a:rPr>
              <a:t>Mobile </a:t>
            </a:r>
            <a:r>
              <a:rPr sz="4400" spc="-8" dirty="0">
                <a:solidFill>
                  <a:srgbClr val="00B050"/>
                </a:solidFill>
              </a:rPr>
              <a:t>Apps </a:t>
            </a:r>
            <a:r>
              <a:rPr sz="4400" spc="-4" dirty="0">
                <a:solidFill>
                  <a:srgbClr val="00B050"/>
                </a:solidFill>
              </a:rPr>
              <a:t>: </a:t>
            </a:r>
            <a:r>
              <a:rPr sz="4400" spc="-8" dirty="0">
                <a:solidFill>
                  <a:srgbClr val="00B050"/>
                </a:solidFill>
              </a:rPr>
              <a:t>Developer</a:t>
            </a:r>
            <a:r>
              <a:rPr sz="4400" spc="-19" dirty="0">
                <a:solidFill>
                  <a:srgbClr val="00B050"/>
                </a:solidFill>
              </a:rPr>
              <a:t> Perspective</a:t>
            </a:r>
            <a:endParaRPr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083" y="496646"/>
            <a:ext cx="765383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B050"/>
                </a:solidFill>
              </a:rPr>
              <a:t>Smart Phones </a:t>
            </a:r>
            <a:r>
              <a:rPr spc="-15" dirty="0">
                <a:solidFill>
                  <a:srgbClr val="00B050"/>
                </a:solidFill>
              </a:rPr>
              <a:t>Getting </a:t>
            </a:r>
            <a:r>
              <a:rPr spc="-20" dirty="0">
                <a:solidFill>
                  <a:srgbClr val="00B050"/>
                </a:solidFill>
              </a:rPr>
              <a:t>More</a:t>
            </a:r>
            <a:r>
              <a:rPr spc="10" dirty="0">
                <a:solidFill>
                  <a:srgbClr val="00B050"/>
                </a:solidFill>
              </a:rPr>
              <a:t> </a:t>
            </a:r>
            <a:r>
              <a:rPr spc="-10" dirty="0">
                <a:solidFill>
                  <a:srgbClr val="00B050"/>
                </a:solidFill>
              </a:rPr>
              <a:t>Popular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73820" y="1763413"/>
            <a:ext cx="3089275" cy="1058418"/>
            <a:chOff x="2970022" y="1600580"/>
            <a:chExt cx="3089275" cy="1058418"/>
          </a:xfrm>
        </p:grpSpPr>
        <p:sp>
          <p:nvSpPr>
            <p:cNvPr id="4" name="object 4"/>
            <p:cNvSpPr/>
            <p:nvPr/>
          </p:nvSpPr>
          <p:spPr>
            <a:xfrm>
              <a:off x="2970022" y="2326258"/>
              <a:ext cx="3012440" cy="332740"/>
            </a:xfrm>
            <a:custGeom>
              <a:avLst/>
              <a:gdLst/>
              <a:ahLst/>
              <a:cxnLst/>
              <a:rect l="l" t="t" r="r" b="b"/>
              <a:pathLst>
                <a:path w="3012440" h="332739">
                  <a:moveTo>
                    <a:pt x="1500377" y="0"/>
                  </a:moveTo>
                  <a:lnTo>
                    <a:pt x="1500377" y="226440"/>
                  </a:lnTo>
                  <a:lnTo>
                    <a:pt x="3012058" y="226440"/>
                  </a:lnTo>
                  <a:lnTo>
                    <a:pt x="3012058" y="332358"/>
                  </a:lnTo>
                </a:path>
                <a:path w="3012440" h="332739">
                  <a:moveTo>
                    <a:pt x="1500377" y="0"/>
                  </a:moveTo>
                  <a:lnTo>
                    <a:pt x="1500377" y="226440"/>
                  </a:lnTo>
                  <a:lnTo>
                    <a:pt x="0" y="226440"/>
                  </a:lnTo>
                  <a:lnTo>
                    <a:pt x="0" y="332358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8757" y="1600580"/>
              <a:ext cx="2923540" cy="725805"/>
            </a:xfrm>
            <a:custGeom>
              <a:avLst/>
              <a:gdLst/>
              <a:ahLst/>
              <a:cxnLst/>
              <a:rect l="l" t="t" r="r" b="b"/>
              <a:pathLst>
                <a:path w="2923540" h="725805">
                  <a:moveTo>
                    <a:pt x="2850769" y="0"/>
                  </a:moveTo>
                  <a:lnTo>
                    <a:pt x="72517" y="0"/>
                  </a:lnTo>
                  <a:lnTo>
                    <a:pt x="44309" y="5705"/>
                  </a:lnTo>
                  <a:lnTo>
                    <a:pt x="21256" y="21256"/>
                  </a:lnTo>
                  <a:lnTo>
                    <a:pt x="5705" y="44309"/>
                  </a:lnTo>
                  <a:lnTo>
                    <a:pt x="0" y="72517"/>
                  </a:lnTo>
                  <a:lnTo>
                    <a:pt x="0" y="653034"/>
                  </a:lnTo>
                  <a:lnTo>
                    <a:pt x="5705" y="681315"/>
                  </a:lnTo>
                  <a:lnTo>
                    <a:pt x="21256" y="704405"/>
                  </a:lnTo>
                  <a:lnTo>
                    <a:pt x="44309" y="719970"/>
                  </a:lnTo>
                  <a:lnTo>
                    <a:pt x="72517" y="725678"/>
                  </a:lnTo>
                  <a:lnTo>
                    <a:pt x="2850769" y="725678"/>
                  </a:lnTo>
                  <a:lnTo>
                    <a:pt x="2879030" y="719970"/>
                  </a:lnTo>
                  <a:lnTo>
                    <a:pt x="2902076" y="704405"/>
                  </a:lnTo>
                  <a:lnTo>
                    <a:pt x="2917598" y="681315"/>
                  </a:lnTo>
                  <a:lnTo>
                    <a:pt x="2923285" y="653034"/>
                  </a:lnTo>
                  <a:lnTo>
                    <a:pt x="2923285" y="72517"/>
                  </a:lnTo>
                  <a:lnTo>
                    <a:pt x="2917598" y="44309"/>
                  </a:lnTo>
                  <a:lnTo>
                    <a:pt x="2902077" y="21256"/>
                  </a:lnTo>
                  <a:lnTo>
                    <a:pt x="2879030" y="5705"/>
                  </a:lnTo>
                  <a:lnTo>
                    <a:pt x="28507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8757" y="1600580"/>
              <a:ext cx="2923540" cy="725805"/>
            </a:xfrm>
            <a:custGeom>
              <a:avLst/>
              <a:gdLst/>
              <a:ahLst/>
              <a:cxnLst/>
              <a:rect l="l" t="t" r="r" b="b"/>
              <a:pathLst>
                <a:path w="2923540" h="725805">
                  <a:moveTo>
                    <a:pt x="0" y="72517"/>
                  </a:moveTo>
                  <a:lnTo>
                    <a:pt x="5705" y="44309"/>
                  </a:lnTo>
                  <a:lnTo>
                    <a:pt x="21256" y="21256"/>
                  </a:lnTo>
                  <a:lnTo>
                    <a:pt x="44309" y="5705"/>
                  </a:lnTo>
                  <a:lnTo>
                    <a:pt x="72517" y="0"/>
                  </a:lnTo>
                  <a:lnTo>
                    <a:pt x="2850769" y="0"/>
                  </a:lnTo>
                  <a:lnTo>
                    <a:pt x="2879030" y="5705"/>
                  </a:lnTo>
                  <a:lnTo>
                    <a:pt x="2902077" y="21256"/>
                  </a:lnTo>
                  <a:lnTo>
                    <a:pt x="2917598" y="44309"/>
                  </a:lnTo>
                  <a:lnTo>
                    <a:pt x="2923285" y="72517"/>
                  </a:lnTo>
                  <a:lnTo>
                    <a:pt x="2923285" y="653034"/>
                  </a:lnTo>
                  <a:lnTo>
                    <a:pt x="2917598" y="681315"/>
                  </a:lnTo>
                  <a:lnTo>
                    <a:pt x="2902077" y="704405"/>
                  </a:lnTo>
                  <a:lnTo>
                    <a:pt x="2879030" y="719970"/>
                  </a:lnTo>
                  <a:lnTo>
                    <a:pt x="2850769" y="725678"/>
                  </a:lnTo>
                  <a:lnTo>
                    <a:pt x="72517" y="725678"/>
                  </a:lnTo>
                  <a:lnTo>
                    <a:pt x="44309" y="719970"/>
                  </a:lnTo>
                  <a:lnTo>
                    <a:pt x="21256" y="704405"/>
                  </a:lnTo>
                  <a:lnTo>
                    <a:pt x="5705" y="681315"/>
                  </a:lnTo>
                  <a:lnTo>
                    <a:pt x="0" y="653034"/>
                  </a:lnTo>
                  <a:lnTo>
                    <a:pt x="0" y="725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35757" y="1721230"/>
              <a:ext cx="2923540" cy="725805"/>
            </a:xfrm>
            <a:custGeom>
              <a:avLst/>
              <a:gdLst/>
              <a:ahLst/>
              <a:cxnLst/>
              <a:rect l="l" t="t" r="r" b="b"/>
              <a:pathLst>
                <a:path w="2923540" h="725805">
                  <a:moveTo>
                    <a:pt x="2850769" y="0"/>
                  </a:moveTo>
                  <a:lnTo>
                    <a:pt x="72517" y="0"/>
                  </a:lnTo>
                  <a:lnTo>
                    <a:pt x="44255" y="5687"/>
                  </a:lnTo>
                  <a:lnTo>
                    <a:pt x="21208" y="21209"/>
                  </a:lnTo>
                  <a:lnTo>
                    <a:pt x="5687" y="44255"/>
                  </a:lnTo>
                  <a:lnTo>
                    <a:pt x="0" y="72517"/>
                  </a:lnTo>
                  <a:lnTo>
                    <a:pt x="0" y="653034"/>
                  </a:lnTo>
                  <a:lnTo>
                    <a:pt x="5687" y="681295"/>
                  </a:lnTo>
                  <a:lnTo>
                    <a:pt x="21209" y="704342"/>
                  </a:lnTo>
                  <a:lnTo>
                    <a:pt x="44255" y="719863"/>
                  </a:lnTo>
                  <a:lnTo>
                    <a:pt x="72517" y="725551"/>
                  </a:lnTo>
                  <a:lnTo>
                    <a:pt x="2850769" y="725551"/>
                  </a:lnTo>
                  <a:lnTo>
                    <a:pt x="2878976" y="719863"/>
                  </a:lnTo>
                  <a:lnTo>
                    <a:pt x="2902029" y="704342"/>
                  </a:lnTo>
                  <a:lnTo>
                    <a:pt x="2917580" y="681295"/>
                  </a:lnTo>
                  <a:lnTo>
                    <a:pt x="2923285" y="653034"/>
                  </a:lnTo>
                  <a:lnTo>
                    <a:pt x="2923285" y="72517"/>
                  </a:lnTo>
                  <a:lnTo>
                    <a:pt x="2917580" y="44255"/>
                  </a:lnTo>
                  <a:lnTo>
                    <a:pt x="2902029" y="21209"/>
                  </a:lnTo>
                  <a:lnTo>
                    <a:pt x="2878976" y="5687"/>
                  </a:lnTo>
                  <a:lnTo>
                    <a:pt x="285076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5757" y="1721230"/>
              <a:ext cx="2923540" cy="725805"/>
            </a:xfrm>
            <a:custGeom>
              <a:avLst/>
              <a:gdLst/>
              <a:ahLst/>
              <a:cxnLst/>
              <a:rect l="l" t="t" r="r" b="b"/>
              <a:pathLst>
                <a:path w="2923540" h="725805">
                  <a:moveTo>
                    <a:pt x="0" y="72517"/>
                  </a:moveTo>
                  <a:lnTo>
                    <a:pt x="5687" y="44255"/>
                  </a:lnTo>
                  <a:lnTo>
                    <a:pt x="21208" y="21209"/>
                  </a:lnTo>
                  <a:lnTo>
                    <a:pt x="44255" y="5687"/>
                  </a:lnTo>
                  <a:lnTo>
                    <a:pt x="72517" y="0"/>
                  </a:lnTo>
                  <a:lnTo>
                    <a:pt x="2850769" y="0"/>
                  </a:lnTo>
                  <a:lnTo>
                    <a:pt x="2878976" y="5687"/>
                  </a:lnTo>
                  <a:lnTo>
                    <a:pt x="2902029" y="21209"/>
                  </a:lnTo>
                  <a:lnTo>
                    <a:pt x="2917580" y="44255"/>
                  </a:lnTo>
                  <a:lnTo>
                    <a:pt x="2923285" y="72517"/>
                  </a:lnTo>
                  <a:lnTo>
                    <a:pt x="2923285" y="653034"/>
                  </a:lnTo>
                  <a:lnTo>
                    <a:pt x="2917580" y="681295"/>
                  </a:lnTo>
                  <a:lnTo>
                    <a:pt x="2902029" y="704342"/>
                  </a:lnTo>
                  <a:lnTo>
                    <a:pt x="2878976" y="719863"/>
                  </a:lnTo>
                  <a:lnTo>
                    <a:pt x="2850769" y="725551"/>
                  </a:lnTo>
                  <a:lnTo>
                    <a:pt x="72517" y="725551"/>
                  </a:lnTo>
                  <a:lnTo>
                    <a:pt x="44255" y="719863"/>
                  </a:lnTo>
                  <a:lnTo>
                    <a:pt x="21209" y="704342"/>
                  </a:lnTo>
                  <a:lnTo>
                    <a:pt x="5687" y="681295"/>
                  </a:lnTo>
                  <a:lnTo>
                    <a:pt x="0" y="653034"/>
                  </a:lnTo>
                  <a:lnTo>
                    <a:pt x="0" y="7251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36085" y="1870963"/>
            <a:ext cx="17202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Mobile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Phones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72641" y="2645917"/>
            <a:ext cx="2922270" cy="871855"/>
            <a:chOff x="1572641" y="2645917"/>
            <a:chExt cx="2922270" cy="871855"/>
          </a:xfrm>
        </p:grpSpPr>
        <p:sp>
          <p:nvSpPr>
            <p:cNvPr id="11" name="object 11"/>
            <p:cNvSpPr/>
            <p:nvPr/>
          </p:nvSpPr>
          <p:spPr>
            <a:xfrm>
              <a:off x="1585341" y="2658617"/>
              <a:ext cx="2769870" cy="725805"/>
            </a:xfrm>
            <a:custGeom>
              <a:avLst/>
              <a:gdLst/>
              <a:ahLst/>
              <a:cxnLst/>
              <a:rect l="l" t="t" r="r" b="b"/>
              <a:pathLst>
                <a:path w="2769870" h="725804">
                  <a:moveTo>
                    <a:pt x="2696845" y="0"/>
                  </a:moveTo>
                  <a:lnTo>
                    <a:pt x="72644" y="0"/>
                  </a:lnTo>
                  <a:lnTo>
                    <a:pt x="44362" y="5687"/>
                  </a:lnTo>
                  <a:lnTo>
                    <a:pt x="21272" y="21209"/>
                  </a:lnTo>
                  <a:lnTo>
                    <a:pt x="5707" y="44255"/>
                  </a:lnTo>
                  <a:lnTo>
                    <a:pt x="0" y="72517"/>
                  </a:lnTo>
                  <a:lnTo>
                    <a:pt x="0" y="653034"/>
                  </a:lnTo>
                  <a:lnTo>
                    <a:pt x="5707" y="681295"/>
                  </a:lnTo>
                  <a:lnTo>
                    <a:pt x="21272" y="704342"/>
                  </a:lnTo>
                  <a:lnTo>
                    <a:pt x="44362" y="719863"/>
                  </a:lnTo>
                  <a:lnTo>
                    <a:pt x="72644" y="725551"/>
                  </a:lnTo>
                  <a:lnTo>
                    <a:pt x="2696845" y="725551"/>
                  </a:lnTo>
                  <a:lnTo>
                    <a:pt x="2725052" y="719863"/>
                  </a:lnTo>
                  <a:lnTo>
                    <a:pt x="2748105" y="704342"/>
                  </a:lnTo>
                  <a:lnTo>
                    <a:pt x="2763656" y="681295"/>
                  </a:lnTo>
                  <a:lnTo>
                    <a:pt x="2769362" y="653034"/>
                  </a:lnTo>
                  <a:lnTo>
                    <a:pt x="2769362" y="72517"/>
                  </a:lnTo>
                  <a:lnTo>
                    <a:pt x="2763656" y="44255"/>
                  </a:lnTo>
                  <a:lnTo>
                    <a:pt x="2748105" y="21209"/>
                  </a:lnTo>
                  <a:lnTo>
                    <a:pt x="2725052" y="5687"/>
                  </a:lnTo>
                  <a:lnTo>
                    <a:pt x="269684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5341" y="2658617"/>
              <a:ext cx="2769870" cy="725805"/>
            </a:xfrm>
            <a:custGeom>
              <a:avLst/>
              <a:gdLst/>
              <a:ahLst/>
              <a:cxnLst/>
              <a:rect l="l" t="t" r="r" b="b"/>
              <a:pathLst>
                <a:path w="2769870" h="725804">
                  <a:moveTo>
                    <a:pt x="0" y="72517"/>
                  </a:moveTo>
                  <a:lnTo>
                    <a:pt x="5707" y="44255"/>
                  </a:lnTo>
                  <a:lnTo>
                    <a:pt x="21272" y="21209"/>
                  </a:lnTo>
                  <a:lnTo>
                    <a:pt x="44362" y="5687"/>
                  </a:lnTo>
                  <a:lnTo>
                    <a:pt x="72644" y="0"/>
                  </a:lnTo>
                  <a:lnTo>
                    <a:pt x="2696845" y="0"/>
                  </a:lnTo>
                  <a:lnTo>
                    <a:pt x="2725052" y="5687"/>
                  </a:lnTo>
                  <a:lnTo>
                    <a:pt x="2748105" y="21209"/>
                  </a:lnTo>
                  <a:lnTo>
                    <a:pt x="2763656" y="44255"/>
                  </a:lnTo>
                  <a:lnTo>
                    <a:pt x="2769362" y="72517"/>
                  </a:lnTo>
                  <a:lnTo>
                    <a:pt x="2769362" y="653034"/>
                  </a:lnTo>
                  <a:lnTo>
                    <a:pt x="2763656" y="681295"/>
                  </a:lnTo>
                  <a:lnTo>
                    <a:pt x="2748105" y="704342"/>
                  </a:lnTo>
                  <a:lnTo>
                    <a:pt x="2725052" y="719863"/>
                  </a:lnTo>
                  <a:lnTo>
                    <a:pt x="2696845" y="725551"/>
                  </a:lnTo>
                  <a:lnTo>
                    <a:pt x="72644" y="725551"/>
                  </a:lnTo>
                  <a:lnTo>
                    <a:pt x="44362" y="719863"/>
                  </a:lnTo>
                  <a:lnTo>
                    <a:pt x="21272" y="704342"/>
                  </a:lnTo>
                  <a:lnTo>
                    <a:pt x="5707" y="681295"/>
                  </a:lnTo>
                  <a:lnTo>
                    <a:pt x="0" y="653034"/>
                  </a:lnTo>
                  <a:lnTo>
                    <a:pt x="0" y="7251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2341" y="2779140"/>
              <a:ext cx="2769870" cy="725805"/>
            </a:xfrm>
            <a:custGeom>
              <a:avLst/>
              <a:gdLst/>
              <a:ahLst/>
              <a:cxnLst/>
              <a:rect l="l" t="t" r="r" b="b"/>
              <a:pathLst>
                <a:path w="2769870" h="725804">
                  <a:moveTo>
                    <a:pt x="2696845" y="0"/>
                  </a:moveTo>
                  <a:lnTo>
                    <a:pt x="72516" y="0"/>
                  </a:lnTo>
                  <a:lnTo>
                    <a:pt x="44309" y="5707"/>
                  </a:lnTo>
                  <a:lnTo>
                    <a:pt x="21256" y="21272"/>
                  </a:lnTo>
                  <a:lnTo>
                    <a:pt x="5705" y="44362"/>
                  </a:lnTo>
                  <a:lnTo>
                    <a:pt x="0" y="72644"/>
                  </a:lnTo>
                  <a:lnTo>
                    <a:pt x="0" y="653161"/>
                  </a:lnTo>
                  <a:lnTo>
                    <a:pt x="5705" y="681368"/>
                  </a:lnTo>
                  <a:lnTo>
                    <a:pt x="21256" y="704421"/>
                  </a:lnTo>
                  <a:lnTo>
                    <a:pt x="44309" y="719972"/>
                  </a:lnTo>
                  <a:lnTo>
                    <a:pt x="72516" y="725678"/>
                  </a:lnTo>
                  <a:lnTo>
                    <a:pt x="2696845" y="725678"/>
                  </a:lnTo>
                  <a:lnTo>
                    <a:pt x="2725052" y="719972"/>
                  </a:lnTo>
                  <a:lnTo>
                    <a:pt x="2748105" y="704421"/>
                  </a:lnTo>
                  <a:lnTo>
                    <a:pt x="2763656" y="681368"/>
                  </a:lnTo>
                  <a:lnTo>
                    <a:pt x="2769361" y="653161"/>
                  </a:lnTo>
                  <a:lnTo>
                    <a:pt x="2769361" y="72644"/>
                  </a:lnTo>
                  <a:lnTo>
                    <a:pt x="2763656" y="44362"/>
                  </a:lnTo>
                  <a:lnTo>
                    <a:pt x="2748105" y="21272"/>
                  </a:lnTo>
                  <a:lnTo>
                    <a:pt x="2725052" y="5707"/>
                  </a:lnTo>
                  <a:lnTo>
                    <a:pt x="269684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2341" y="2779140"/>
              <a:ext cx="2769870" cy="725805"/>
            </a:xfrm>
            <a:custGeom>
              <a:avLst/>
              <a:gdLst/>
              <a:ahLst/>
              <a:cxnLst/>
              <a:rect l="l" t="t" r="r" b="b"/>
              <a:pathLst>
                <a:path w="2769870" h="725804">
                  <a:moveTo>
                    <a:pt x="0" y="72644"/>
                  </a:moveTo>
                  <a:lnTo>
                    <a:pt x="5705" y="44362"/>
                  </a:lnTo>
                  <a:lnTo>
                    <a:pt x="21256" y="21272"/>
                  </a:lnTo>
                  <a:lnTo>
                    <a:pt x="44309" y="5707"/>
                  </a:lnTo>
                  <a:lnTo>
                    <a:pt x="72516" y="0"/>
                  </a:lnTo>
                  <a:lnTo>
                    <a:pt x="2696845" y="0"/>
                  </a:lnTo>
                  <a:lnTo>
                    <a:pt x="2725052" y="5707"/>
                  </a:lnTo>
                  <a:lnTo>
                    <a:pt x="2748105" y="21272"/>
                  </a:lnTo>
                  <a:lnTo>
                    <a:pt x="2763656" y="44362"/>
                  </a:lnTo>
                  <a:lnTo>
                    <a:pt x="2769361" y="72644"/>
                  </a:lnTo>
                  <a:lnTo>
                    <a:pt x="2769361" y="653161"/>
                  </a:lnTo>
                  <a:lnTo>
                    <a:pt x="2763656" y="681368"/>
                  </a:lnTo>
                  <a:lnTo>
                    <a:pt x="2748105" y="704421"/>
                  </a:lnTo>
                  <a:lnTo>
                    <a:pt x="2725052" y="719972"/>
                  </a:lnTo>
                  <a:lnTo>
                    <a:pt x="2696845" y="725678"/>
                  </a:lnTo>
                  <a:lnTo>
                    <a:pt x="72516" y="725678"/>
                  </a:lnTo>
                  <a:lnTo>
                    <a:pt x="44309" y="719972"/>
                  </a:lnTo>
                  <a:lnTo>
                    <a:pt x="21256" y="704421"/>
                  </a:lnTo>
                  <a:lnTo>
                    <a:pt x="5705" y="681368"/>
                  </a:lnTo>
                  <a:lnTo>
                    <a:pt x="0" y="653161"/>
                  </a:lnTo>
                  <a:lnTo>
                    <a:pt x="0" y="7264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8623" y="2802708"/>
            <a:ext cx="1934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Featured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Phones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96003" y="2645917"/>
            <a:ext cx="2899410" cy="871855"/>
            <a:chOff x="4596003" y="2645917"/>
            <a:chExt cx="2899410" cy="871855"/>
          </a:xfrm>
        </p:grpSpPr>
        <p:sp>
          <p:nvSpPr>
            <p:cNvPr id="17" name="object 17"/>
            <p:cNvSpPr/>
            <p:nvPr/>
          </p:nvSpPr>
          <p:spPr>
            <a:xfrm>
              <a:off x="4608703" y="2658617"/>
              <a:ext cx="2747010" cy="725805"/>
            </a:xfrm>
            <a:custGeom>
              <a:avLst/>
              <a:gdLst/>
              <a:ahLst/>
              <a:cxnLst/>
              <a:rect l="l" t="t" r="r" b="b"/>
              <a:pathLst>
                <a:path w="2747009" h="725804">
                  <a:moveTo>
                    <a:pt x="2674239" y="0"/>
                  </a:moveTo>
                  <a:lnTo>
                    <a:pt x="72517" y="0"/>
                  </a:lnTo>
                  <a:lnTo>
                    <a:pt x="44309" y="5687"/>
                  </a:lnTo>
                  <a:lnTo>
                    <a:pt x="21256" y="21209"/>
                  </a:lnTo>
                  <a:lnTo>
                    <a:pt x="5705" y="44255"/>
                  </a:lnTo>
                  <a:lnTo>
                    <a:pt x="0" y="72517"/>
                  </a:lnTo>
                  <a:lnTo>
                    <a:pt x="0" y="653034"/>
                  </a:lnTo>
                  <a:lnTo>
                    <a:pt x="5705" y="681295"/>
                  </a:lnTo>
                  <a:lnTo>
                    <a:pt x="21256" y="704342"/>
                  </a:lnTo>
                  <a:lnTo>
                    <a:pt x="44309" y="719863"/>
                  </a:lnTo>
                  <a:lnTo>
                    <a:pt x="72517" y="725551"/>
                  </a:lnTo>
                  <a:lnTo>
                    <a:pt x="2674239" y="725551"/>
                  </a:lnTo>
                  <a:lnTo>
                    <a:pt x="2702446" y="719863"/>
                  </a:lnTo>
                  <a:lnTo>
                    <a:pt x="2725499" y="704342"/>
                  </a:lnTo>
                  <a:lnTo>
                    <a:pt x="2741050" y="681295"/>
                  </a:lnTo>
                  <a:lnTo>
                    <a:pt x="2746755" y="653034"/>
                  </a:lnTo>
                  <a:lnTo>
                    <a:pt x="2746755" y="72517"/>
                  </a:lnTo>
                  <a:lnTo>
                    <a:pt x="2741050" y="44255"/>
                  </a:lnTo>
                  <a:lnTo>
                    <a:pt x="2725499" y="21209"/>
                  </a:lnTo>
                  <a:lnTo>
                    <a:pt x="2702446" y="5687"/>
                  </a:lnTo>
                  <a:lnTo>
                    <a:pt x="26742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8703" y="2658617"/>
              <a:ext cx="2747010" cy="725805"/>
            </a:xfrm>
            <a:custGeom>
              <a:avLst/>
              <a:gdLst/>
              <a:ahLst/>
              <a:cxnLst/>
              <a:rect l="l" t="t" r="r" b="b"/>
              <a:pathLst>
                <a:path w="2747009" h="725804">
                  <a:moveTo>
                    <a:pt x="0" y="72517"/>
                  </a:moveTo>
                  <a:lnTo>
                    <a:pt x="5705" y="44255"/>
                  </a:lnTo>
                  <a:lnTo>
                    <a:pt x="21256" y="21209"/>
                  </a:lnTo>
                  <a:lnTo>
                    <a:pt x="44309" y="5687"/>
                  </a:lnTo>
                  <a:lnTo>
                    <a:pt x="72517" y="0"/>
                  </a:lnTo>
                  <a:lnTo>
                    <a:pt x="2674239" y="0"/>
                  </a:lnTo>
                  <a:lnTo>
                    <a:pt x="2702446" y="5687"/>
                  </a:lnTo>
                  <a:lnTo>
                    <a:pt x="2725499" y="21209"/>
                  </a:lnTo>
                  <a:lnTo>
                    <a:pt x="2741050" y="44255"/>
                  </a:lnTo>
                  <a:lnTo>
                    <a:pt x="2746755" y="72517"/>
                  </a:lnTo>
                  <a:lnTo>
                    <a:pt x="2746755" y="653034"/>
                  </a:lnTo>
                  <a:lnTo>
                    <a:pt x="2741050" y="681295"/>
                  </a:lnTo>
                  <a:lnTo>
                    <a:pt x="2725499" y="704342"/>
                  </a:lnTo>
                  <a:lnTo>
                    <a:pt x="2702446" y="719863"/>
                  </a:lnTo>
                  <a:lnTo>
                    <a:pt x="2674239" y="725551"/>
                  </a:lnTo>
                  <a:lnTo>
                    <a:pt x="72517" y="725551"/>
                  </a:lnTo>
                  <a:lnTo>
                    <a:pt x="44309" y="719863"/>
                  </a:lnTo>
                  <a:lnTo>
                    <a:pt x="21256" y="704342"/>
                  </a:lnTo>
                  <a:lnTo>
                    <a:pt x="5705" y="681295"/>
                  </a:lnTo>
                  <a:lnTo>
                    <a:pt x="0" y="653034"/>
                  </a:lnTo>
                  <a:lnTo>
                    <a:pt x="0" y="725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5576" y="2779140"/>
              <a:ext cx="2747010" cy="725805"/>
            </a:xfrm>
            <a:custGeom>
              <a:avLst/>
              <a:gdLst/>
              <a:ahLst/>
              <a:cxnLst/>
              <a:rect l="l" t="t" r="r" b="b"/>
              <a:pathLst>
                <a:path w="2747009" h="725804">
                  <a:moveTo>
                    <a:pt x="2674239" y="0"/>
                  </a:moveTo>
                  <a:lnTo>
                    <a:pt x="72644" y="0"/>
                  </a:lnTo>
                  <a:lnTo>
                    <a:pt x="44362" y="5707"/>
                  </a:lnTo>
                  <a:lnTo>
                    <a:pt x="21272" y="21272"/>
                  </a:lnTo>
                  <a:lnTo>
                    <a:pt x="5707" y="44362"/>
                  </a:lnTo>
                  <a:lnTo>
                    <a:pt x="0" y="72644"/>
                  </a:lnTo>
                  <a:lnTo>
                    <a:pt x="0" y="653161"/>
                  </a:lnTo>
                  <a:lnTo>
                    <a:pt x="5707" y="681368"/>
                  </a:lnTo>
                  <a:lnTo>
                    <a:pt x="21272" y="704421"/>
                  </a:lnTo>
                  <a:lnTo>
                    <a:pt x="44362" y="719972"/>
                  </a:lnTo>
                  <a:lnTo>
                    <a:pt x="72644" y="725678"/>
                  </a:lnTo>
                  <a:lnTo>
                    <a:pt x="2674239" y="725678"/>
                  </a:lnTo>
                  <a:lnTo>
                    <a:pt x="2702520" y="719972"/>
                  </a:lnTo>
                  <a:lnTo>
                    <a:pt x="2725610" y="704421"/>
                  </a:lnTo>
                  <a:lnTo>
                    <a:pt x="2741175" y="681368"/>
                  </a:lnTo>
                  <a:lnTo>
                    <a:pt x="2746882" y="653161"/>
                  </a:lnTo>
                  <a:lnTo>
                    <a:pt x="2746882" y="72644"/>
                  </a:lnTo>
                  <a:lnTo>
                    <a:pt x="2741175" y="44362"/>
                  </a:lnTo>
                  <a:lnTo>
                    <a:pt x="2725610" y="21272"/>
                  </a:lnTo>
                  <a:lnTo>
                    <a:pt x="2702520" y="5707"/>
                  </a:lnTo>
                  <a:lnTo>
                    <a:pt x="26742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35576" y="2779140"/>
              <a:ext cx="2747010" cy="725805"/>
            </a:xfrm>
            <a:custGeom>
              <a:avLst/>
              <a:gdLst/>
              <a:ahLst/>
              <a:cxnLst/>
              <a:rect l="l" t="t" r="r" b="b"/>
              <a:pathLst>
                <a:path w="2747009" h="725804">
                  <a:moveTo>
                    <a:pt x="0" y="72644"/>
                  </a:moveTo>
                  <a:lnTo>
                    <a:pt x="5707" y="44362"/>
                  </a:lnTo>
                  <a:lnTo>
                    <a:pt x="21272" y="21272"/>
                  </a:lnTo>
                  <a:lnTo>
                    <a:pt x="44362" y="5707"/>
                  </a:lnTo>
                  <a:lnTo>
                    <a:pt x="72644" y="0"/>
                  </a:lnTo>
                  <a:lnTo>
                    <a:pt x="2674239" y="0"/>
                  </a:lnTo>
                  <a:lnTo>
                    <a:pt x="2702520" y="5707"/>
                  </a:lnTo>
                  <a:lnTo>
                    <a:pt x="2725610" y="21272"/>
                  </a:lnTo>
                  <a:lnTo>
                    <a:pt x="2741175" y="44362"/>
                  </a:lnTo>
                  <a:lnTo>
                    <a:pt x="2746882" y="72644"/>
                  </a:lnTo>
                  <a:lnTo>
                    <a:pt x="2746882" y="653161"/>
                  </a:lnTo>
                  <a:lnTo>
                    <a:pt x="2741175" y="681368"/>
                  </a:lnTo>
                  <a:lnTo>
                    <a:pt x="2725610" y="704421"/>
                  </a:lnTo>
                  <a:lnTo>
                    <a:pt x="2702520" y="719972"/>
                  </a:lnTo>
                  <a:lnTo>
                    <a:pt x="2674239" y="725678"/>
                  </a:lnTo>
                  <a:lnTo>
                    <a:pt x="72644" y="725678"/>
                  </a:lnTo>
                  <a:lnTo>
                    <a:pt x="44362" y="719972"/>
                  </a:lnTo>
                  <a:lnTo>
                    <a:pt x="21272" y="704421"/>
                  </a:lnTo>
                  <a:lnTo>
                    <a:pt x="5707" y="681368"/>
                  </a:lnTo>
                  <a:lnTo>
                    <a:pt x="0" y="653161"/>
                  </a:lnTo>
                  <a:lnTo>
                    <a:pt x="0" y="7264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60040" y="2724829"/>
            <a:ext cx="24574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Smart Mobile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Phones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45287" y="3657600"/>
            <a:ext cx="1517915" cy="298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9200" y="3810000"/>
            <a:ext cx="3279521" cy="2265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219200"/>
            <a:ext cx="8518525" cy="425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7922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B050"/>
                </a:solidFill>
              </a:rPr>
              <a:t>Android </a:t>
            </a:r>
            <a:r>
              <a:rPr sz="4400" dirty="0">
                <a:solidFill>
                  <a:srgbClr val="00B050"/>
                </a:solidFill>
              </a:rPr>
              <a:t>is</a:t>
            </a:r>
            <a:r>
              <a:rPr sz="4400" spc="-65" dirty="0">
                <a:solidFill>
                  <a:srgbClr val="00B050"/>
                </a:solidFill>
              </a:rPr>
              <a:t> </a:t>
            </a:r>
            <a:r>
              <a:rPr sz="4400" spc="-20" dirty="0">
                <a:solidFill>
                  <a:srgbClr val="00B050"/>
                </a:solidFill>
              </a:rPr>
              <a:t>Everywhere</a:t>
            </a:r>
            <a:endParaRPr sz="4400" dirty="0">
              <a:solidFill>
                <a:srgbClr val="00B05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1750554"/>
            <a:ext cx="7503159" cy="4865370"/>
            <a:chOff x="1295400" y="1438948"/>
            <a:chExt cx="7503159" cy="4865370"/>
          </a:xfrm>
        </p:grpSpPr>
        <p:sp>
          <p:nvSpPr>
            <p:cNvPr id="4" name="object 4"/>
            <p:cNvSpPr/>
            <p:nvPr/>
          </p:nvSpPr>
          <p:spPr>
            <a:xfrm>
              <a:off x="6239536" y="1438948"/>
              <a:ext cx="2558799" cy="4848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3428936"/>
              <a:ext cx="3886200" cy="2875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200" y="1676400"/>
              <a:ext cx="3151124" cy="24509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447800"/>
              <a:ext cx="2109343" cy="18637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339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Carlito</vt:lpstr>
      <vt:lpstr>Georgia</vt:lpstr>
      <vt:lpstr>Times New Roman</vt:lpstr>
      <vt:lpstr>Trebuchet MS</vt:lpstr>
      <vt:lpstr>Wingdings 3</vt:lpstr>
      <vt:lpstr>Facet</vt:lpstr>
      <vt:lpstr>Introduction to Mobile Application  Development</vt:lpstr>
      <vt:lpstr>Why Mobile ?</vt:lpstr>
      <vt:lpstr>Mobile Apps</vt:lpstr>
      <vt:lpstr>Mobile Apps : Business Perspective</vt:lpstr>
      <vt:lpstr>Mobile Apps : User Perspective</vt:lpstr>
      <vt:lpstr>Mobile Apps : Developer Perspective</vt:lpstr>
      <vt:lpstr>Smart Phones Getting More Popular</vt:lpstr>
      <vt:lpstr>PowerPoint Presentation</vt:lpstr>
      <vt:lpstr>Android is Everywhere</vt:lpstr>
      <vt:lpstr>Mobile Apps – 3 Types</vt:lpstr>
      <vt:lpstr>Native Apps</vt:lpstr>
      <vt:lpstr>One Platform for All</vt:lpstr>
      <vt:lpstr>PowerPoint Presentation</vt:lpstr>
      <vt:lpstr>Still Native Apps Rock</vt:lpstr>
      <vt:lpstr>Overview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 M@D Community</dc:title>
  <dc:creator>Tharindu</dc:creator>
  <cp:lastModifiedBy>USER</cp:lastModifiedBy>
  <cp:revision>45</cp:revision>
  <dcterms:created xsi:type="dcterms:W3CDTF">2020-04-28T04:51:27Z</dcterms:created>
  <dcterms:modified xsi:type="dcterms:W3CDTF">2020-05-04T12:10:26Z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2020-04-28T00:00:00Z</vt:filetime>
  </property>
</Properties>
</file>