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hosen" userId="55fa83e228b6b054" providerId="LiveId" clId="{40DA0814-0DA1-420B-9EDE-E25D47C8DB59}"/>
    <pc:docChg chg="undo custSel modSld">
      <pc:chgData name="ismail hosen" userId="55fa83e228b6b054" providerId="LiveId" clId="{40DA0814-0DA1-420B-9EDE-E25D47C8DB59}" dt="2024-08-17T19:01:10.317" v="31" actId="404"/>
      <pc:docMkLst>
        <pc:docMk/>
      </pc:docMkLst>
      <pc:sldChg chg="modSp mod">
        <pc:chgData name="ismail hosen" userId="55fa83e228b6b054" providerId="LiveId" clId="{40DA0814-0DA1-420B-9EDE-E25D47C8DB59}" dt="2024-08-17T19:01:10.317" v="31" actId="404"/>
        <pc:sldMkLst>
          <pc:docMk/>
          <pc:sldMk cId="1550403658" sldId="258"/>
        </pc:sldMkLst>
        <pc:spChg chg="mod">
          <ac:chgData name="ismail hosen" userId="55fa83e228b6b054" providerId="LiveId" clId="{40DA0814-0DA1-420B-9EDE-E25D47C8DB59}" dt="2024-08-17T19:01:10.317" v="31" actId="404"/>
          <ac:spMkLst>
            <pc:docMk/>
            <pc:sldMk cId="1550403658" sldId="258"/>
            <ac:spMk id="7" creationId="{A182EABA-48BA-4C0D-A65C-1AB33A506232}"/>
          </ac:spMkLst>
        </pc:spChg>
      </pc:sldChg>
      <pc:sldChg chg="modSp mod">
        <pc:chgData name="ismail hosen" userId="55fa83e228b6b054" providerId="LiveId" clId="{40DA0814-0DA1-420B-9EDE-E25D47C8DB59}" dt="2024-08-17T19:01:04.727" v="30" actId="404"/>
        <pc:sldMkLst>
          <pc:docMk/>
          <pc:sldMk cId="309763837" sldId="259"/>
        </pc:sldMkLst>
        <pc:spChg chg="mod">
          <ac:chgData name="ismail hosen" userId="55fa83e228b6b054" providerId="LiveId" clId="{40DA0814-0DA1-420B-9EDE-E25D47C8DB59}" dt="2024-08-17T19:01:04.727" v="30" actId="404"/>
          <ac:spMkLst>
            <pc:docMk/>
            <pc:sldMk cId="309763837" sldId="259"/>
            <ac:spMk id="6" creationId="{03147AC1-17FB-4C4E-9EB1-CF7DA5EA0FCD}"/>
          </ac:spMkLst>
        </pc:spChg>
        <pc:spChg chg="mod">
          <ac:chgData name="ismail hosen" userId="55fa83e228b6b054" providerId="LiveId" clId="{40DA0814-0DA1-420B-9EDE-E25D47C8DB59}" dt="2024-08-17T18:59:38.327" v="16" actId="207"/>
          <ac:spMkLst>
            <pc:docMk/>
            <pc:sldMk cId="309763837" sldId="259"/>
            <ac:spMk id="8" creationId="{0AB2C744-ED93-46BD-9CDD-3D5FBE7FFFFB}"/>
          </ac:spMkLst>
        </pc:spChg>
      </pc:sldChg>
      <pc:sldChg chg="modSp">
        <pc:chgData name="ismail hosen" userId="55fa83e228b6b054" providerId="LiveId" clId="{40DA0814-0DA1-420B-9EDE-E25D47C8DB59}" dt="2024-08-17T18:58:46.614" v="5" actId="207"/>
        <pc:sldMkLst>
          <pc:docMk/>
          <pc:sldMk cId="2977482573" sldId="260"/>
        </pc:sldMkLst>
        <pc:spChg chg="mod">
          <ac:chgData name="ismail hosen" userId="55fa83e228b6b054" providerId="LiveId" clId="{40DA0814-0DA1-420B-9EDE-E25D47C8DB59}" dt="2024-08-17T18:58:46.614" v="5" actId="207"/>
          <ac:spMkLst>
            <pc:docMk/>
            <pc:sldMk cId="2977482573" sldId="260"/>
            <ac:spMk id="7" creationId="{053097A1-F5B5-41C0-A72D-5286B955964F}"/>
          </ac:spMkLst>
        </pc:spChg>
        <pc:spChg chg="mod">
          <ac:chgData name="ismail hosen" userId="55fa83e228b6b054" providerId="LiveId" clId="{40DA0814-0DA1-420B-9EDE-E25D47C8DB59}" dt="2024-08-17T18:58:46.614" v="5" actId="207"/>
          <ac:spMkLst>
            <pc:docMk/>
            <pc:sldMk cId="2977482573" sldId="260"/>
            <ac:spMk id="9" creationId="{2F041651-12CF-4045-B9DF-7A0022E667E4}"/>
          </ac:spMkLst>
        </pc:spChg>
        <pc:picChg chg="mod">
          <ac:chgData name="ismail hosen" userId="55fa83e228b6b054" providerId="LiveId" clId="{40DA0814-0DA1-420B-9EDE-E25D47C8DB59}" dt="2024-08-17T18:58:46.614" v="5" actId="207"/>
          <ac:picMkLst>
            <pc:docMk/>
            <pc:sldMk cId="2977482573" sldId="260"/>
            <ac:picMk id="1026" creationId="{FCD2B86B-0D0B-4485-8E8B-FAC936477CDF}"/>
          </ac:picMkLst>
        </pc:picChg>
      </pc:sldChg>
      <pc:sldChg chg="modSp mod">
        <pc:chgData name="ismail hosen" userId="55fa83e228b6b054" providerId="LiveId" clId="{40DA0814-0DA1-420B-9EDE-E25D47C8DB59}" dt="2024-08-17T19:01:00.209" v="29" actId="404"/>
        <pc:sldMkLst>
          <pc:docMk/>
          <pc:sldMk cId="2407799687" sldId="261"/>
        </pc:sldMkLst>
        <pc:spChg chg="mod">
          <ac:chgData name="ismail hosen" userId="55fa83e228b6b054" providerId="LiveId" clId="{40DA0814-0DA1-420B-9EDE-E25D47C8DB59}" dt="2024-08-17T19:01:00.209" v="29" actId="404"/>
          <ac:spMkLst>
            <pc:docMk/>
            <pc:sldMk cId="2407799687" sldId="261"/>
            <ac:spMk id="6" creationId="{E70FB188-0EC3-4CD1-B451-8048B8D3A0CD}"/>
          </ac:spMkLst>
        </pc:spChg>
      </pc:sldChg>
      <pc:sldChg chg="modSp mod">
        <pc:chgData name="ismail hosen" userId="55fa83e228b6b054" providerId="LiveId" clId="{40DA0814-0DA1-420B-9EDE-E25D47C8DB59}" dt="2024-08-17T18:59:23.292" v="15" actId="20577"/>
        <pc:sldMkLst>
          <pc:docMk/>
          <pc:sldMk cId="1017059803" sldId="262"/>
        </pc:sldMkLst>
        <pc:spChg chg="mod">
          <ac:chgData name="ismail hosen" userId="55fa83e228b6b054" providerId="LiveId" clId="{40DA0814-0DA1-420B-9EDE-E25D47C8DB59}" dt="2024-08-17T18:59:23.292" v="15" actId="20577"/>
          <ac:spMkLst>
            <pc:docMk/>
            <pc:sldMk cId="1017059803" sldId="262"/>
            <ac:spMk id="5" creationId="{CEFF6618-9371-4E8D-A338-C5B03F494B5D}"/>
          </ac:spMkLst>
        </pc:spChg>
      </pc:sldChg>
      <pc:sldChg chg="modSp mod">
        <pc:chgData name="ismail hosen" userId="55fa83e228b6b054" providerId="LiveId" clId="{40DA0814-0DA1-420B-9EDE-E25D47C8DB59}" dt="2024-08-17T19:00:51.871" v="28" actId="20577"/>
        <pc:sldMkLst>
          <pc:docMk/>
          <pc:sldMk cId="262755276" sldId="263"/>
        </pc:sldMkLst>
        <pc:spChg chg="mod">
          <ac:chgData name="ismail hosen" userId="55fa83e228b6b054" providerId="LiveId" clId="{40DA0814-0DA1-420B-9EDE-E25D47C8DB59}" dt="2024-08-17T19:00:51.871" v="28" actId="20577"/>
          <ac:spMkLst>
            <pc:docMk/>
            <pc:sldMk cId="262755276" sldId="263"/>
            <ac:spMk id="6" creationId="{110C5700-E8C7-4775-BC9C-447859361F78}"/>
          </ac:spMkLst>
        </pc:spChg>
      </pc:sldChg>
      <pc:sldChg chg="modSp mod">
        <pc:chgData name="ismail hosen" userId="55fa83e228b6b054" providerId="LiveId" clId="{40DA0814-0DA1-420B-9EDE-E25D47C8DB59}" dt="2024-08-17T19:00:44.736" v="26" actId="404"/>
        <pc:sldMkLst>
          <pc:docMk/>
          <pc:sldMk cId="1342364219" sldId="264"/>
        </pc:sldMkLst>
        <pc:spChg chg="mod">
          <ac:chgData name="ismail hosen" userId="55fa83e228b6b054" providerId="LiveId" clId="{40DA0814-0DA1-420B-9EDE-E25D47C8DB59}" dt="2024-08-17T19:00:44.736" v="26" actId="404"/>
          <ac:spMkLst>
            <pc:docMk/>
            <pc:sldMk cId="1342364219" sldId="264"/>
            <ac:spMk id="5" creationId="{C5A9A75D-4039-4F4A-A231-F47186842EFA}"/>
          </ac:spMkLst>
        </pc:spChg>
      </pc:sldChg>
      <pc:sldChg chg="modSp mod">
        <pc:chgData name="ismail hosen" userId="55fa83e228b6b054" providerId="LiveId" clId="{40DA0814-0DA1-420B-9EDE-E25D47C8DB59}" dt="2024-08-17T19:00:37.785" v="25" actId="20577"/>
        <pc:sldMkLst>
          <pc:docMk/>
          <pc:sldMk cId="2649214044" sldId="265"/>
        </pc:sldMkLst>
        <pc:spChg chg="mod">
          <ac:chgData name="ismail hosen" userId="55fa83e228b6b054" providerId="LiveId" clId="{40DA0814-0DA1-420B-9EDE-E25D47C8DB59}" dt="2024-08-17T19:00:37.785" v="25" actId="20577"/>
          <ac:spMkLst>
            <pc:docMk/>
            <pc:sldMk cId="2649214044" sldId="265"/>
            <ac:spMk id="6" creationId="{89C318A3-B5D3-4108-B0B3-135532E075F2}"/>
          </ac:spMkLst>
        </pc:spChg>
      </pc:sldChg>
      <pc:sldChg chg="modSp mod">
        <pc:chgData name="ismail hosen" userId="55fa83e228b6b054" providerId="LiveId" clId="{40DA0814-0DA1-420B-9EDE-E25D47C8DB59}" dt="2024-08-17T19:00:20.759" v="21" actId="404"/>
        <pc:sldMkLst>
          <pc:docMk/>
          <pc:sldMk cId="2515119362" sldId="266"/>
        </pc:sldMkLst>
        <pc:spChg chg="mod">
          <ac:chgData name="ismail hosen" userId="55fa83e228b6b054" providerId="LiveId" clId="{40DA0814-0DA1-420B-9EDE-E25D47C8DB59}" dt="2024-08-17T19:00:20.759" v="21" actId="404"/>
          <ac:spMkLst>
            <pc:docMk/>
            <pc:sldMk cId="2515119362" sldId="266"/>
            <ac:spMk id="5" creationId="{D2829BA1-A3CF-48E8-9B71-8035DEEFDC0B}"/>
          </ac:spMkLst>
        </pc:spChg>
      </pc:sldChg>
      <pc:sldChg chg="modSp mod">
        <pc:chgData name="ismail hosen" userId="55fa83e228b6b054" providerId="LiveId" clId="{40DA0814-0DA1-420B-9EDE-E25D47C8DB59}" dt="2024-08-17T19:00:14.311" v="20" actId="404"/>
        <pc:sldMkLst>
          <pc:docMk/>
          <pc:sldMk cId="3172550266" sldId="267"/>
        </pc:sldMkLst>
        <pc:spChg chg="mod">
          <ac:chgData name="ismail hosen" userId="55fa83e228b6b054" providerId="LiveId" clId="{40DA0814-0DA1-420B-9EDE-E25D47C8DB59}" dt="2024-08-17T19:00:14.311" v="20" actId="404"/>
          <ac:spMkLst>
            <pc:docMk/>
            <pc:sldMk cId="3172550266" sldId="267"/>
            <ac:spMk id="6" creationId="{285F0EDE-891C-4608-A4E6-146E909EBF7A}"/>
          </ac:spMkLst>
        </pc:spChg>
      </pc:sldChg>
      <pc:sldChg chg="modSp mod">
        <pc:chgData name="ismail hosen" userId="55fa83e228b6b054" providerId="LiveId" clId="{40DA0814-0DA1-420B-9EDE-E25D47C8DB59}" dt="2024-08-17T19:00:10.332" v="19" actId="404"/>
        <pc:sldMkLst>
          <pc:docMk/>
          <pc:sldMk cId="3121493752" sldId="268"/>
        </pc:sldMkLst>
        <pc:spChg chg="mod">
          <ac:chgData name="ismail hosen" userId="55fa83e228b6b054" providerId="LiveId" clId="{40DA0814-0DA1-420B-9EDE-E25D47C8DB59}" dt="2024-08-17T19:00:10.332" v="19" actId="404"/>
          <ac:spMkLst>
            <pc:docMk/>
            <pc:sldMk cId="3121493752" sldId="268"/>
            <ac:spMk id="5" creationId="{4F34BCBC-588F-45BC-9BC3-4874B6A71EF1}"/>
          </ac:spMkLst>
        </pc:spChg>
      </pc:sldChg>
      <pc:sldChg chg="modSp mod">
        <pc:chgData name="ismail hosen" userId="55fa83e228b6b054" providerId="LiveId" clId="{40DA0814-0DA1-420B-9EDE-E25D47C8DB59}" dt="2024-08-17T18:59:52.507" v="17" actId="404"/>
        <pc:sldMkLst>
          <pc:docMk/>
          <pc:sldMk cId="1329851112" sldId="269"/>
        </pc:sldMkLst>
        <pc:spChg chg="mod">
          <ac:chgData name="ismail hosen" userId="55fa83e228b6b054" providerId="LiveId" clId="{40DA0814-0DA1-420B-9EDE-E25D47C8DB59}" dt="2024-08-17T18:59:52.507" v="17" actId="404"/>
          <ac:spMkLst>
            <pc:docMk/>
            <pc:sldMk cId="1329851112" sldId="269"/>
            <ac:spMk id="6" creationId="{FF27A9B9-1799-46D2-B17F-B43716ACB74A}"/>
          </ac:spMkLst>
        </pc:spChg>
      </pc:sldChg>
      <pc:sldChg chg="modSp mod">
        <pc:chgData name="ismail hosen" userId="55fa83e228b6b054" providerId="LiveId" clId="{40DA0814-0DA1-420B-9EDE-E25D47C8DB59}" dt="2024-08-17T19:00:04.226" v="18" actId="404"/>
        <pc:sldMkLst>
          <pc:docMk/>
          <pc:sldMk cId="2307208844" sldId="271"/>
        </pc:sldMkLst>
        <pc:spChg chg="mod">
          <ac:chgData name="ismail hosen" userId="55fa83e228b6b054" providerId="LiveId" clId="{40DA0814-0DA1-420B-9EDE-E25D47C8DB59}" dt="2024-08-17T19:00:04.226" v="18" actId="404"/>
          <ac:spMkLst>
            <pc:docMk/>
            <pc:sldMk cId="2307208844" sldId="271"/>
            <ac:spMk id="5" creationId="{C3ECFB63-4E7E-4410-9051-196F40B44A45}"/>
          </ac:spMkLst>
        </pc:spChg>
      </pc:sldChg>
      <pc:sldChg chg="modSp mod">
        <pc:chgData name="ismail hosen" userId="55fa83e228b6b054" providerId="LiveId" clId="{40DA0814-0DA1-420B-9EDE-E25D47C8DB59}" dt="2024-08-17T18:58:19.710" v="4" actId="207"/>
        <pc:sldMkLst>
          <pc:docMk/>
          <pc:sldMk cId="1149458916" sldId="272"/>
        </pc:sldMkLst>
        <pc:spChg chg="mod">
          <ac:chgData name="ismail hosen" userId="55fa83e228b6b054" providerId="LiveId" clId="{40DA0814-0DA1-420B-9EDE-E25D47C8DB59}" dt="2024-08-17T18:58:19.710" v="4" actId="207"/>
          <ac:spMkLst>
            <pc:docMk/>
            <pc:sldMk cId="1149458916" sldId="272"/>
            <ac:spMk id="5" creationId="{6B86792B-F503-478E-AC5F-C195905CA60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7FDDE-D470-930F-94F3-428E88303D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653AF8-0062-AA59-693C-C3812E2D6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715DAF-355A-21D4-2932-577E441840D5}"/>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5" name="Footer Placeholder 4">
            <a:extLst>
              <a:ext uri="{FF2B5EF4-FFF2-40B4-BE49-F238E27FC236}">
                <a16:creationId xmlns:a16="http://schemas.microsoft.com/office/drawing/2014/main" id="{EBB07C15-CBA6-FF39-9F12-8B6EFC5CD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4C0BA-6A02-9164-D880-177CE71B96BF}"/>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375361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2FA77-1FDE-A26E-55EB-0E57BA6E2F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746534-7628-54A9-C14F-862C2B8A6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D23D3-AE30-F0BA-03E1-68F96E4F22EB}"/>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5" name="Footer Placeholder 4">
            <a:extLst>
              <a:ext uri="{FF2B5EF4-FFF2-40B4-BE49-F238E27FC236}">
                <a16:creationId xmlns:a16="http://schemas.microsoft.com/office/drawing/2014/main" id="{B9F4AE30-52C6-509D-DC41-19C243D45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5610B3-5255-8431-F5A6-C6FB1246AE34}"/>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3894421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9A83E9-7D58-6843-F999-123A382179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12CAEF-B74B-35BA-AC12-6072E060D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5B678-98CE-0D99-1118-AE9BDF4DA46B}"/>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5" name="Footer Placeholder 4">
            <a:extLst>
              <a:ext uri="{FF2B5EF4-FFF2-40B4-BE49-F238E27FC236}">
                <a16:creationId xmlns:a16="http://schemas.microsoft.com/office/drawing/2014/main" id="{4948170B-1502-2D31-863E-405E23FB4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B97B4-FA9B-423F-6FC2-ECE1BAB13956}"/>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1870728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D1C4-1E40-519C-1F46-39DF2DA17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909A6C-EAE6-A497-AD6C-B24080CF45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C15F5-1906-DFCA-1B87-0CBFD8160F78}"/>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5" name="Footer Placeholder 4">
            <a:extLst>
              <a:ext uri="{FF2B5EF4-FFF2-40B4-BE49-F238E27FC236}">
                <a16:creationId xmlns:a16="http://schemas.microsoft.com/office/drawing/2014/main" id="{F6761664-E3D9-85C4-426E-7A847A495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2FD17-9698-F50D-BFD2-6FE7A7B1C71F}"/>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417675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433F3-3F11-3B75-D53A-FDDF026592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B6C0D8-8690-6801-37C0-5DC147A71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982FC-39EE-E0D3-82AE-BB7C9428D918}"/>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5" name="Footer Placeholder 4">
            <a:extLst>
              <a:ext uri="{FF2B5EF4-FFF2-40B4-BE49-F238E27FC236}">
                <a16:creationId xmlns:a16="http://schemas.microsoft.com/office/drawing/2014/main" id="{53744072-8D3A-16B0-7AB3-BFB9CEB0B9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50816B-0B91-346D-B8A7-3AFF6BA67694}"/>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2081127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0CEE-4B19-09DB-5983-0823E4BE9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540B2-3B68-95EE-8DF4-B730C10BBE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060BA-7C57-5B4A-6A12-4A75C7645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4287F2-2E06-C3C5-D275-2BCAE4A74A3D}"/>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6" name="Footer Placeholder 5">
            <a:extLst>
              <a:ext uri="{FF2B5EF4-FFF2-40B4-BE49-F238E27FC236}">
                <a16:creationId xmlns:a16="http://schemas.microsoft.com/office/drawing/2014/main" id="{0EF3E18C-4F7E-5E28-1CD8-BB4465889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36A88-FD60-E64A-5A2D-359E0184634C}"/>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3687059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C1EE-67B6-7BB9-E0C2-620FB35A58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129BF1-CCD5-EB34-9830-17465A861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9203C-FD79-7152-A60E-2CAEF99E8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EB5EAA-3FCB-C524-A44B-2953308CC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61B29-D6E4-8052-7CC3-1216FD988D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FAA54-15C0-4E65-147C-F88A19E518D1}"/>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8" name="Footer Placeholder 7">
            <a:extLst>
              <a:ext uri="{FF2B5EF4-FFF2-40B4-BE49-F238E27FC236}">
                <a16:creationId xmlns:a16="http://schemas.microsoft.com/office/drawing/2014/main" id="{5EBB30F6-60DA-7E6D-AAF1-8AE89AB966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FF55D0-1747-1041-2180-B83F6F4663F3}"/>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355455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B10C-7D19-6470-0E1F-56B14AFDE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0BACB-A2B6-2246-F150-B161800924D5}"/>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4" name="Footer Placeholder 3">
            <a:extLst>
              <a:ext uri="{FF2B5EF4-FFF2-40B4-BE49-F238E27FC236}">
                <a16:creationId xmlns:a16="http://schemas.microsoft.com/office/drawing/2014/main" id="{3E371E88-034A-37D6-5508-1AFD5181EF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4F7A14-7425-90D0-8697-41D0DCA82372}"/>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268457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5242F-7D1E-3C85-9D98-720F12E1FDBF}"/>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3" name="Footer Placeholder 2">
            <a:extLst>
              <a:ext uri="{FF2B5EF4-FFF2-40B4-BE49-F238E27FC236}">
                <a16:creationId xmlns:a16="http://schemas.microsoft.com/office/drawing/2014/main" id="{9E22B868-22A8-3AB6-FDBB-F8083AAF71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19909-89A9-D74B-32F6-79E1B3D2D6C6}"/>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1975273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4D7D-CE40-B910-29AE-559FE9F52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85D24-675E-2532-06C0-87C6E273D2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665E16-EFBD-DFED-9708-BC2970272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1DEA9D-A716-494D-ED7B-777E19AF064B}"/>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6" name="Footer Placeholder 5">
            <a:extLst>
              <a:ext uri="{FF2B5EF4-FFF2-40B4-BE49-F238E27FC236}">
                <a16:creationId xmlns:a16="http://schemas.microsoft.com/office/drawing/2014/main" id="{61A40C06-620D-BD54-374A-C150ACAC4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C90D9-102E-E295-4E19-C08655A72BC4}"/>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122620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70A6-18BB-B5B1-F1C7-6C78289B81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FE301-DFC0-DABE-CFEB-CA9F57ABC9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C325A9-6ACA-8DB2-EF1E-85357DE3B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ED0CF-A624-803E-4C2A-2B0217BE7C99}"/>
              </a:ext>
            </a:extLst>
          </p:cNvPr>
          <p:cNvSpPr>
            <a:spLocks noGrp="1"/>
          </p:cNvSpPr>
          <p:nvPr>
            <p:ph type="dt" sz="half" idx="10"/>
          </p:nvPr>
        </p:nvSpPr>
        <p:spPr/>
        <p:txBody>
          <a:bodyPr/>
          <a:lstStyle/>
          <a:p>
            <a:fld id="{D3D705D2-6692-462F-8936-C8516053590F}" type="datetimeFigureOut">
              <a:rPr lang="en-US" smtClean="0"/>
              <a:t>8/18/2024</a:t>
            </a:fld>
            <a:endParaRPr lang="en-US"/>
          </a:p>
        </p:txBody>
      </p:sp>
      <p:sp>
        <p:nvSpPr>
          <p:cNvPr id="6" name="Footer Placeholder 5">
            <a:extLst>
              <a:ext uri="{FF2B5EF4-FFF2-40B4-BE49-F238E27FC236}">
                <a16:creationId xmlns:a16="http://schemas.microsoft.com/office/drawing/2014/main" id="{79B369FF-F25A-07FC-79D2-769F5EB7D2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69B69-D8B9-682B-50C9-84CDCC3D33C1}"/>
              </a:ext>
            </a:extLst>
          </p:cNvPr>
          <p:cNvSpPr>
            <a:spLocks noGrp="1"/>
          </p:cNvSpPr>
          <p:nvPr>
            <p:ph type="sldNum" sz="quarter" idx="12"/>
          </p:nvPr>
        </p:nvSpPr>
        <p:spPr/>
        <p:txBody>
          <a:bodyPr/>
          <a:lstStyle/>
          <a:p>
            <a:fld id="{DA8FE234-3CB4-40B2-83EE-0407A9789977}" type="slidenum">
              <a:rPr lang="en-US" smtClean="0"/>
              <a:t>‹#›</a:t>
            </a:fld>
            <a:endParaRPr lang="en-US"/>
          </a:p>
        </p:txBody>
      </p:sp>
    </p:spTree>
    <p:extLst>
      <p:ext uri="{BB962C8B-B14F-4D97-AF65-F5344CB8AC3E}">
        <p14:creationId xmlns:p14="http://schemas.microsoft.com/office/powerpoint/2010/main" val="383915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1AB29-C9A1-B2FE-7749-C47A3133B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905B25-766A-8E57-93A3-BA380B6D5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C4BDB-15A6-5722-4473-333B222A6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D705D2-6692-462F-8936-C8516053590F}" type="datetimeFigureOut">
              <a:rPr lang="en-US" smtClean="0"/>
              <a:t>8/18/2024</a:t>
            </a:fld>
            <a:endParaRPr lang="en-US"/>
          </a:p>
        </p:txBody>
      </p:sp>
      <p:sp>
        <p:nvSpPr>
          <p:cNvPr id="5" name="Footer Placeholder 4">
            <a:extLst>
              <a:ext uri="{FF2B5EF4-FFF2-40B4-BE49-F238E27FC236}">
                <a16:creationId xmlns:a16="http://schemas.microsoft.com/office/drawing/2014/main" id="{26522AC0-ED3B-35E9-80CF-B4539946D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B7C229-893E-6B69-65AC-8B4E0F75EE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FE234-3CB4-40B2-83EE-0407A9789977}" type="slidenum">
              <a:rPr lang="en-US" smtClean="0"/>
              <a:t>‹#›</a:t>
            </a:fld>
            <a:endParaRPr lang="en-US"/>
          </a:p>
        </p:txBody>
      </p:sp>
    </p:spTree>
    <p:extLst>
      <p:ext uri="{BB962C8B-B14F-4D97-AF65-F5344CB8AC3E}">
        <p14:creationId xmlns:p14="http://schemas.microsoft.com/office/powerpoint/2010/main" val="33078947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6792B-F503-478E-AC5F-C195905CA602}"/>
              </a:ext>
            </a:extLst>
          </p:cNvPr>
          <p:cNvSpPr txBox="1"/>
          <p:nvPr/>
        </p:nvSpPr>
        <p:spPr>
          <a:xfrm>
            <a:off x="3388658" y="2905779"/>
            <a:ext cx="5342966" cy="1323439"/>
          </a:xfrm>
          <a:prstGeom prst="rect">
            <a:avLst/>
          </a:prstGeom>
          <a:noFill/>
        </p:spPr>
        <p:txBody>
          <a:bodyPr wrap="square" rtlCol="0">
            <a:spAutoFit/>
          </a:bodyPr>
          <a:lstStyle/>
          <a:p>
            <a:r>
              <a:rPr lang="en-US" sz="4400" dirty="0"/>
              <a:t>Basics of Programming</a:t>
            </a:r>
          </a:p>
          <a:p>
            <a:pPr algn="r"/>
            <a:r>
              <a:rPr lang="en-US" dirty="0"/>
              <a:t>Python Programming</a:t>
            </a:r>
          </a:p>
          <a:p>
            <a:pPr algn="r"/>
            <a:r>
              <a:rPr lang="en-US" dirty="0"/>
              <a:t>Unit -1</a:t>
            </a:r>
          </a:p>
        </p:txBody>
      </p:sp>
    </p:spTree>
    <p:extLst>
      <p:ext uri="{BB962C8B-B14F-4D97-AF65-F5344CB8AC3E}">
        <p14:creationId xmlns:p14="http://schemas.microsoft.com/office/powerpoint/2010/main" val="1723881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C318A3-B5D3-4108-B0B3-135532E075F2}"/>
              </a:ext>
            </a:extLst>
          </p:cNvPr>
          <p:cNvSpPr txBox="1"/>
          <p:nvPr/>
        </p:nvSpPr>
        <p:spPr>
          <a:xfrm>
            <a:off x="342932" y="120425"/>
            <a:ext cx="11692020" cy="4924425"/>
          </a:xfrm>
          <a:prstGeom prst="rect">
            <a:avLst/>
          </a:prstGeom>
          <a:noFill/>
        </p:spPr>
        <p:txBody>
          <a:bodyPr wrap="square">
            <a:spAutoFit/>
          </a:bodyPr>
          <a:lstStyle/>
          <a:p>
            <a:r>
              <a:rPr lang="en-US" b="1" dirty="0"/>
              <a:t>		</a:t>
            </a:r>
            <a:r>
              <a:rPr lang="en-US" b="1" dirty="0" err="1"/>
              <a:t>প্যাসকেল</a:t>
            </a:r>
            <a:r>
              <a:rPr lang="en-US" b="1" dirty="0"/>
              <a:t> (Pascal):</a:t>
            </a:r>
            <a:r>
              <a:rPr lang="en-US" sz="1600" dirty="0"/>
              <a:t> ১৯৭০ </a:t>
            </a:r>
            <a:r>
              <a:rPr lang="en-US" sz="1600" dirty="0" err="1"/>
              <a:t>সালের</a:t>
            </a:r>
            <a:r>
              <a:rPr lang="en-US" sz="1600" dirty="0"/>
              <a:t> </a:t>
            </a:r>
            <a:r>
              <a:rPr lang="en-US" sz="1600" dirty="0" err="1"/>
              <a:t>শেষের</a:t>
            </a:r>
            <a:r>
              <a:rPr lang="en-US" sz="1600" dirty="0"/>
              <a:t> </a:t>
            </a:r>
            <a:r>
              <a:rPr lang="en-US" sz="1600" dirty="0" err="1"/>
              <a:t>দিকে</a:t>
            </a:r>
            <a:r>
              <a:rPr lang="en-US" sz="1600" dirty="0"/>
              <a:t> </a:t>
            </a:r>
            <a:r>
              <a:rPr lang="en-US" sz="1600" dirty="0" err="1"/>
              <a:t>সুইজারল্যান্ডের</a:t>
            </a:r>
            <a:r>
              <a:rPr lang="en-US" sz="1600" dirty="0"/>
              <a:t> </a:t>
            </a:r>
            <a:r>
              <a:rPr lang="en-US" sz="1600" dirty="0" err="1"/>
              <a:t>প্রফেসর</a:t>
            </a:r>
            <a:r>
              <a:rPr lang="en-US" sz="1600" dirty="0"/>
              <a:t> </a:t>
            </a:r>
            <a:r>
              <a:rPr lang="en-US" sz="1600" dirty="0" err="1"/>
              <a:t>নিকলাস</a:t>
            </a:r>
            <a:r>
              <a:rPr lang="en-US" sz="1600" dirty="0"/>
              <a:t> </a:t>
            </a:r>
            <a:r>
              <a:rPr lang="en-US" sz="1600" dirty="0" err="1"/>
              <a:t>হুইরখ</a:t>
            </a:r>
            <a:r>
              <a:rPr lang="en-US" sz="1600" dirty="0"/>
              <a:t> </a:t>
            </a:r>
            <a:r>
              <a:rPr lang="en-US" sz="1600" dirty="0" err="1"/>
              <a:t>সহজ</a:t>
            </a:r>
            <a:r>
              <a:rPr lang="en-US" sz="1600" dirty="0"/>
              <a:t> ও </a:t>
            </a:r>
            <a:r>
              <a:rPr lang="en-US" sz="1600" dirty="0" err="1"/>
              <a:t>সুষ্ঠুভাবে</a:t>
            </a:r>
            <a:r>
              <a:rPr lang="en-US" sz="1600" dirty="0"/>
              <a:t> 			</a:t>
            </a:r>
            <a:r>
              <a:rPr lang="en-US" sz="1600" dirty="0" err="1"/>
              <a:t>প্রোগ্রামিং</a:t>
            </a:r>
            <a:r>
              <a:rPr lang="en-US" sz="1600" dirty="0"/>
              <a:t> </a:t>
            </a:r>
            <a:r>
              <a:rPr lang="en-US" sz="1600" dirty="0" err="1"/>
              <a:t>শেখানোর</a:t>
            </a:r>
            <a:r>
              <a:rPr lang="en-US" sz="1600" dirty="0"/>
              <a:t> </a:t>
            </a:r>
            <a:r>
              <a:rPr lang="en-US" sz="1600" dirty="0" err="1"/>
              <a:t>জন্য</a:t>
            </a:r>
            <a:r>
              <a:rPr lang="en-US" sz="1600" dirty="0"/>
              <a:t> Pascal </a:t>
            </a:r>
            <a:r>
              <a:rPr lang="en-US" sz="1600" dirty="0" err="1"/>
              <a:t>ডেভেলপ</a:t>
            </a:r>
            <a:r>
              <a:rPr lang="en-US" sz="1600" dirty="0"/>
              <a:t> </a:t>
            </a:r>
            <a:r>
              <a:rPr lang="en-US" sz="1600" dirty="0" err="1"/>
              <a:t>করেন</a:t>
            </a:r>
            <a:r>
              <a:rPr lang="en-US" sz="1600" dirty="0"/>
              <a:t>। Pascal-ই </a:t>
            </a:r>
            <a:r>
              <a:rPr lang="en-US" sz="1600" dirty="0" err="1"/>
              <a:t>হলো</a:t>
            </a:r>
            <a:r>
              <a:rPr lang="en-US" sz="1600" dirty="0"/>
              <a:t> </a:t>
            </a:r>
            <a:r>
              <a:rPr lang="en-US" sz="1600" dirty="0" err="1"/>
              <a:t>প্রথম</a:t>
            </a:r>
            <a:r>
              <a:rPr lang="en-US" sz="1600" dirty="0"/>
              <a:t> Modular programming language. 	Modular </a:t>
            </a:r>
            <a:r>
              <a:rPr lang="en-US" sz="1600" dirty="0" err="1"/>
              <a:t>প্রোগ্রামিং</a:t>
            </a:r>
            <a:r>
              <a:rPr lang="en-US" sz="1600" dirty="0"/>
              <a:t> </a:t>
            </a:r>
            <a:r>
              <a:rPr lang="en-US" sz="1600" dirty="0" err="1"/>
              <a:t>ল্যাংগুয়েজ-এর</a:t>
            </a:r>
            <a:r>
              <a:rPr lang="en-US" sz="1600" dirty="0"/>
              <a:t> </a:t>
            </a:r>
            <a:r>
              <a:rPr lang="en-US" sz="1600" dirty="0" err="1"/>
              <a:t>মানে</a:t>
            </a:r>
            <a:r>
              <a:rPr lang="en-US" sz="1600" dirty="0"/>
              <a:t> </a:t>
            </a:r>
            <a:r>
              <a:rPr lang="en-US" sz="1600" dirty="0" err="1"/>
              <a:t>হলো</a:t>
            </a:r>
            <a:r>
              <a:rPr lang="en-US" sz="1600" dirty="0"/>
              <a:t>, </a:t>
            </a:r>
            <a:r>
              <a:rPr lang="en-US" sz="1600" dirty="0" err="1"/>
              <a:t>এতে</a:t>
            </a:r>
            <a:r>
              <a:rPr lang="en-US" sz="1600" dirty="0"/>
              <a:t> </a:t>
            </a:r>
            <a:r>
              <a:rPr lang="en-US" sz="1600" dirty="0" err="1"/>
              <a:t>প্রত্যেকটি</a:t>
            </a:r>
            <a:r>
              <a:rPr lang="en-US" sz="1600" dirty="0"/>
              <a:t> </a:t>
            </a:r>
            <a:r>
              <a:rPr lang="en-US" sz="1600" dirty="0" err="1"/>
              <a:t>বড়</a:t>
            </a:r>
            <a:r>
              <a:rPr lang="en-US" sz="1600" dirty="0"/>
              <a:t> </a:t>
            </a:r>
            <a:r>
              <a:rPr lang="en-US" sz="1600" dirty="0" err="1"/>
              <a:t>বড়</a:t>
            </a:r>
            <a:r>
              <a:rPr lang="en-US" sz="1600" dirty="0"/>
              <a:t> </a:t>
            </a:r>
            <a:r>
              <a:rPr lang="en-US" sz="1600" dirty="0" err="1"/>
              <a:t>প্রেগ্রামকে</a:t>
            </a:r>
            <a:r>
              <a:rPr lang="en-US" sz="1600" dirty="0"/>
              <a:t> </a:t>
            </a:r>
            <a:r>
              <a:rPr lang="en-US" sz="1600" dirty="0" err="1"/>
              <a:t>কতকগুলো</a:t>
            </a:r>
            <a:r>
              <a:rPr lang="en-US" sz="1600" dirty="0"/>
              <a:t> </a:t>
            </a:r>
            <a:r>
              <a:rPr lang="en-US" sz="1600" dirty="0" err="1"/>
              <a:t>সাব-প্রোগ্রামে</a:t>
            </a:r>
            <a:r>
              <a:rPr lang="en-US" sz="1600" dirty="0"/>
              <a:t> </a:t>
            </a:r>
            <a:r>
              <a:rPr lang="en-US" sz="1600" dirty="0" err="1"/>
              <a:t>ভাগ</a:t>
            </a:r>
            <a:r>
              <a:rPr lang="en-US" sz="1600" dirty="0"/>
              <a:t> </a:t>
            </a:r>
            <a:r>
              <a:rPr lang="en-US" sz="1600" dirty="0" err="1"/>
              <a:t>করা</a:t>
            </a:r>
            <a:r>
              <a:rPr lang="en-US" sz="1600" dirty="0"/>
              <a:t> </a:t>
            </a:r>
            <a:r>
              <a:rPr lang="en-US" sz="1600" dirty="0" err="1"/>
              <a:t>যায়</a:t>
            </a:r>
            <a:r>
              <a:rPr lang="en-US" sz="1600" dirty="0"/>
              <a:t> </a:t>
            </a:r>
            <a:r>
              <a:rPr lang="en-US" sz="1600" dirty="0" err="1"/>
              <a:t>এবং</a:t>
            </a:r>
            <a:r>
              <a:rPr lang="en-US" sz="1600" dirty="0"/>
              <a:t> </a:t>
            </a:r>
            <a:r>
              <a:rPr lang="en-US" sz="1600" dirty="0" err="1"/>
              <a:t>প্রত্যেকটি</a:t>
            </a:r>
            <a:r>
              <a:rPr lang="en-US" sz="1600" dirty="0"/>
              <a:t> </a:t>
            </a:r>
            <a:r>
              <a:rPr lang="en-US" sz="1600" dirty="0" err="1"/>
              <a:t>সাব</a:t>
            </a:r>
            <a:r>
              <a:rPr lang="en-US" sz="1600" dirty="0"/>
              <a:t>- </a:t>
            </a:r>
            <a:r>
              <a:rPr lang="en-US" sz="1600" dirty="0" err="1"/>
              <a:t>প্রোগ্রাম</a:t>
            </a:r>
            <a:r>
              <a:rPr lang="en-US" sz="1600" dirty="0"/>
              <a:t> </a:t>
            </a:r>
            <a:r>
              <a:rPr lang="en-US" sz="1600" dirty="0" err="1"/>
              <a:t>আলাদাভাবে</a:t>
            </a:r>
            <a:r>
              <a:rPr lang="en-US" sz="1600" dirty="0"/>
              <a:t> </a:t>
            </a:r>
            <a:r>
              <a:rPr lang="en-US" sz="1600" dirty="0" err="1"/>
              <a:t>কাজ</a:t>
            </a:r>
            <a:r>
              <a:rPr lang="en-US" sz="1600" dirty="0"/>
              <a:t> </a:t>
            </a:r>
            <a:r>
              <a:rPr lang="en-US" sz="1600" dirty="0" err="1"/>
              <a:t>করে</a:t>
            </a:r>
            <a:r>
              <a:rPr lang="en-US" sz="1600" dirty="0"/>
              <a:t>। </a:t>
            </a:r>
            <a:r>
              <a:rPr lang="en-US" sz="1600" dirty="0" err="1"/>
              <a:t>অন্যান্য</a:t>
            </a:r>
            <a:r>
              <a:rPr lang="en-US" sz="1600" dirty="0"/>
              <a:t> </a:t>
            </a:r>
            <a:r>
              <a:rPr lang="en-US" sz="1600" dirty="0" err="1"/>
              <a:t>প্রোগ্রামিং</a:t>
            </a:r>
            <a:r>
              <a:rPr lang="en-US" sz="1600" dirty="0"/>
              <a:t> </a:t>
            </a:r>
            <a:r>
              <a:rPr lang="en-US" sz="1600" dirty="0" err="1"/>
              <a:t>ল্যাংগুয়েজ-এর</a:t>
            </a:r>
            <a:r>
              <a:rPr lang="en-US" sz="1600" dirty="0"/>
              <a:t> </a:t>
            </a:r>
            <a:r>
              <a:rPr lang="en-US" sz="1600" dirty="0" err="1"/>
              <a:t>নামের</a:t>
            </a:r>
            <a:r>
              <a:rPr lang="en-US" sz="1600" dirty="0"/>
              <a:t> </a:t>
            </a:r>
            <a:r>
              <a:rPr lang="en-US" sz="1600" dirty="0" err="1"/>
              <a:t>মতো</a:t>
            </a:r>
            <a:r>
              <a:rPr lang="en-US" sz="1600" dirty="0"/>
              <a:t> Pascal </a:t>
            </a:r>
            <a:r>
              <a:rPr lang="en-US" sz="1600" dirty="0" err="1"/>
              <a:t>কোনো</a:t>
            </a:r>
            <a:r>
              <a:rPr lang="en-US" sz="1600" dirty="0"/>
              <a:t> </a:t>
            </a:r>
            <a:r>
              <a:rPr lang="en-US" sz="1600" dirty="0" err="1"/>
              <a:t>পূর্ণনামের</a:t>
            </a:r>
            <a:r>
              <a:rPr lang="en-US" sz="1600" dirty="0"/>
              <a:t> </a:t>
            </a:r>
            <a:r>
              <a:rPr lang="en-US" sz="1600" dirty="0" err="1"/>
              <a:t>সংক্ষিপ্ত</a:t>
            </a:r>
            <a:r>
              <a:rPr lang="en-US" sz="1600" dirty="0"/>
              <a:t> </a:t>
            </a:r>
            <a:r>
              <a:rPr lang="en-US" sz="1600" dirty="0" err="1"/>
              <a:t>রূপ</a:t>
            </a:r>
            <a:r>
              <a:rPr lang="en-US" sz="1600" dirty="0"/>
              <a:t> </a:t>
            </a:r>
            <a:r>
              <a:rPr lang="en-US" sz="1600" dirty="0" err="1"/>
              <a:t>নয়</a:t>
            </a:r>
            <a:r>
              <a:rPr lang="en-US" sz="1600" dirty="0"/>
              <a:t>। </a:t>
            </a:r>
            <a:r>
              <a:rPr lang="en-US" sz="1600" dirty="0" err="1"/>
              <a:t>তবে</a:t>
            </a:r>
            <a:r>
              <a:rPr lang="en-US" sz="1600" dirty="0"/>
              <a:t> Pascal </a:t>
            </a:r>
            <a:r>
              <a:rPr lang="en-US" sz="1600" dirty="0" err="1"/>
              <a:t>যেহেতু</a:t>
            </a:r>
            <a:r>
              <a:rPr lang="en-US" sz="1600" dirty="0"/>
              <a:t> </a:t>
            </a:r>
            <a:r>
              <a:rPr lang="en-US" sz="1600" dirty="0" err="1"/>
              <a:t>প্রথম</a:t>
            </a:r>
            <a:r>
              <a:rPr lang="en-US" sz="1600" dirty="0"/>
              <a:t> Modular </a:t>
            </a:r>
            <a:r>
              <a:rPr lang="en-US" sz="1600" dirty="0" err="1"/>
              <a:t>ল্যাংগুয়েজ</a:t>
            </a:r>
            <a:r>
              <a:rPr lang="en-US" sz="1600" dirty="0"/>
              <a:t> </a:t>
            </a:r>
            <a:r>
              <a:rPr lang="en-US" sz="1600" dirty="0" err="1"/>
              <a:t>তাই</a:t>
            </a:r>
            <a:r>
              <a:rPr lang="en-US" sz="1600" dirty="0"/>
              <a:t> </a:t>
            </a:r>
            <a:r>
              <a:rPr lang="en-US" sz="1600" dirty="0" err="1"/>
              <a:t>এতে</a:t>
            </a:r>
            <a:r>
              <a:rPr lang="en-US" sz="1600" dirty="0"/>
              <a:t> </a:t>
            </a:r>
            <a:r>
              <a:rPr lang="en-US" sz="1600" dirty="0" err="1"/>
              <a:t>কিছুটা</a:t>
            </a:r>
            <a:r>
              <a:rPr lang="en-US" sz="1600" dirty="0"/>
              <a:t> </a:t>
            </a:r>
            <a:r>
              <a:rPr lang="en-US" sz="1600" dirty="0" err="1"/>
              <a:t>সীমাবদ্ধতা</a:t>
            </a:r>
            <a:r>
              <a:rPr lang="en-US" sz="1600" dirty="0"/>
              <a:t> </a:t>
            </a:r>
            <a:r>
              <a:rPr lang="en-US" sz="1600" dirty="0" err="1"/>
              <a:t>থাকাটা</a:t>
            </a:r>
            <a:r>
              <a:rPr lang="en-US" sz="1600" dirty="0"/>
              <a:t> </a:t>
            </a:r>
            <a:r>
              <a:rPr lang="en-US" sz="1600" dirty="0" err="1"/>
              <a:t>স্বাভাবিক</a:t>
            </a:r>
            <a:r>
              <a:rPr lang="en-US" sz="1600" dirty="0"/>
              <a:t>। </a:t>
            </a:r>
            <a:r>
              <a:rPr lang="en-US" sz="1600" dirty="0" err="1"/>
              <a:t>তা</a:t>
            </a:r>
            <a:r>
              <a:rPr lang="en-US" sz="1600" dirty="0"/>
              <a:t> </a:t>
            </a:r>
            <a:r>
              <a:rPr lang="en-US" sz="1600" dirty="0" err="1"/>
              <a:t>ছাড়া</a:t>
            </a:r>
            <a:r>
              <a:rPr lang="en-US" sz="1600" dirty="0"/>
              <a:t> Pascal </a:t>
            </a:r>
            <a:r>
              <a:rPr lang="en-US" sz="1600" dirty="0" err="1"/>
              <a:t>বৈজ্ঞানিক</a:t>
            </a:r>
            <a:r>
              <a:rPr lang="en-US" sz="1600" dirty="0"/>
              <a:t>, </a:t>
            </a:r>
            <a:r>
              <a:rPr lang="en-US" sz="1600" dirty="0" err="1"/>
              <a:t>গাণিতিক</a:t>
            </a:r>
            <a:r>
              <a:rPr lang="en-US" sz="1600" dirty="0"/>
              <a:t> ও </a:t>
            </a:r>
            <a:r>
              <a:rPr lang="en-US" sz="1600" dirty="0" err="1"/>
              <a:t>ব্যবসায়িক</a:t>
            </a:r>
            <a:r>
              <a:rPr lang="en-US" sz="1600" dirty="0"/>
              <a:t> </a:t>
            </a:r>
            <a:r>
              <a:rPr lang="en-US" sz="1600" dirty="0" err="1"/>
              <a:t>কাজে</a:t>
            </a:r>
            <a:r>
              <a:rPr lang="en-US" sz="1600" dirty="0"/>
              <a:t> </a:t>
            </a:r>
            <a:r>
              <a:rPr lang="en-US" sz="1600" dirty="0" err="1"/>
              <a:t>এত</a:t>
            </a:r>
            <a:r>
              <a:rPr lang="en-US" sz="1600" dirty="0"/>
              <a:t> </a:t>
            </a:r>
            <a:r>
              <a:rPr lang="en-US" sz="1600" dirty="0" err="1"/>
              <a:t>বিস্তৃতভাবে</a:t>
            </a:r>
            <a:r>
              <a:rPr lang="en-US" sz="1600" dirty="0"/>
              <a:t> </a:t>
            </a:r>
            <a:r>
              <a:rPr lang="en-US" sz="1600" dirty="0" err="1"/>
              <a:t>ব্যবহার</a:t>
            </a:r>
            <a:r>
              <a:rPr lang="en-US" sz="1600" dirty="0"/>
              <a:t> </a:t>
            </a:r>
            <a:r>
              <a:rPr lang="en-US" sz="1600" dirty="0" err="1"/>
              <a:t>উপযোগী</a:t>
            </a:r>
            <a:r>
              <a:rPr lang="en-US" sz="1600" dirty="0"/>
              <a:t> </a:t>
            </a:r>
            <a:r>
              <a:rPr lang="en-US" sz="1600" dirty="0" err="1"/>
              <a:t>নয়</a:t>
            </a:r>
            <a:r>
              <a:rPr lang="en-US" sz="1600" dirty="0"/>
              <a:t>।</a:t>
            </a:r>
          </a:p>
          <a:p>
            <a:endParaRPr lang="en-US" sz="1600" dirty="0"/>
          </a:p>
          <a:p>
            <a:r>
              <a:rPr lang="en-US" sz="2000" b="1" u="sng" dirty="0" err="1">
                <a:solidFill>
                  <a:schemeClr val="accent1">
                    <a:lumMod val="60000"/>
                    <a:lumOff val="40000"/>
                  </a:schemeClr>
                </a:solidFill>
              </a:rPr>
              <a:t>সি</a:t>
            </a:r>
            <a:r>
              <a:rPr lang="en-US" sz="2000" b="1" u="sng" dirty="0">
                <a:solidFill>
                  <a:schemeClr val="accent1">
                    <a:lumMod val="60000"/>
                    <a:lumOff val="40000"/>
                  </a:schemeClr>
                </a:solidFill>
              </a:rPr>
              <a:t> (C): </a:t>
            </a:r>
            <a:r>
              <a:rPr lang="en-US" sz="1600" dirty="0" err="1"/>
              <a:t>প্রোগ্রামকে</a:t>
            </a:r>
            <a:r>
              <a:rPr lang="en-US" sz="1600" dirty="0"/>
              <a:t> </a:t>
            </a:r>
            <a:r>
              <a:rPr lang="en-US" sz="1600" dirty="0" err="1"/>
              <a:t>যাতে</a:t>
            </a:r>
            <a:r>
              <a:rPr lang="en-US" sz="1600" dirty="0"/>
              <a:t> </a:t>
            </a:r>
            <a:r>
              <a:rPr lang="en-US" sz="1600" dirty="0" err="1"/>
              <a:t>আরো</a:t>
            </a:r>
            <a:r>
              <a:rPr lang="en-US" sz="1600" dirty="0"/>
              <a:t> </a:t>
            </a:r>
            <a:r>
              <a:rPr lang="en-US" sz="1600" dirty="0" err="1"/>
              <a:t>গতিশীল</a:t>
            </a:r>
            <a:r>
              <a:rPr lang="en-US" sz="1600" dirty="0"/>
              <a:t> </a:t>
            </a:r>
            <a:r>
              <a:rPr lang="en-US" sz="1600" dirty="0" err="1"/>
              <a:t>করা</a:t>
            </a:r>
            <a:r>
              <a:rPr lang="en-US" sz="1600" dirty="0"/>
              <a:t> </a:t>
            </a:r>
            <a:r>
              <a:rPr lang="en-US" sz="1600" dirty="0" err="1"/>
              <a:t>যায়</a:t>
            </a:r>
            <a:r>
              <a:rPr lang="en-US" sz="1600" dirty="0"/>
              <a:t> </a:t>
            </a:r>
            <a:r>
              <a:rPr lang="en-US" sz="1600" dirty="0" err="1"/>
              <a:t>এবং</a:t>
            </a:r>
            <a:r>
              <a:rPr lang="en-US" sz="1600" dirty="0"/>
              <a:t> </a:t>
            </a:r>
            <a:r>
              <a:rPr lang="en-US" sz="1600" dirty="0" err="1"/>
              <a:t>প্রোগ্রামিং</a:t>
            </a:r>
            <a:r>
              <a:rPr lang="en-US" sz="1600" dirty="0"/>
              <a:t> </a:t>
            </a:r>
            <a:r>
              <a:rPr lang="en-US" sz="1600" dirty="0" err="1"/>
              <a:t>ল্যাংগুয়েজ</a:t>
            </a:r>
            <a:r>
              <a:rPr lang="en-US" sz="1600" dirty="0"/>
              <a:t> </a:t>
            </a:r>
            <a:r>
              <a:rPr lang="en-US" sz="1600" dirty="0" err="1"/>
              <a:t>ব্যবহার</a:t>
            </a:r>
            <a:r>
              <a:rPr lang="en-US" sz="1600" dirty="0"/>
              <a:t> </a:t>
            </a:r>
            <a:r>
              <a:rPr lang="en-US" sz="1600" dirty="0" err="1"/>
              <a:t>করে</a:t>
            </a:r>
            <a:r>
              <a:rPr lang="en-US" sz="1600" dirty="0"/>
              <a:t> </a:t>
            </a:r>
            <a:r>
              <a:rPr lang="en-US" sz="1600" dirty="0" err="1"/>
              <a:t>যাতে</a:t>
            </a:r>
            <a:r>
              <a:rPr lang="en-US" sz="1600" dirty="0"/>
              <a:t> </a:t>
            </a:r>
            <a:r>
              <a:rPr lang="en-US" sz="1600" dirty="0" err="1"/>
              <a:t>সহজে</a:t>
            </a:r>
            <a:r>
              <a:rPr lang="en-US" sz="1600" dirty="0"/>
              <a:t> I/O device, memory </a:t>
            </a:r>
            <a:r>
              <a:rPr lang="en-US" sz="1600" dirty="0" err="1"/>
              <a:t>বা</a:t>
            </a:r>
            <a:r>
              <a:rPr lang="en-US" sz="1600" dirty="0"/>
              <a:t> </a:t>
            </a:r>
            <a:r>
              <a:rPr lang="en-US" sz="1600" dirty="0" err="1"/>
              <a:t>অন্যান্য</a:t>
            </a:r>
            <a:r>
              <a:rPr lang="en-US" sz="1600" dirty="0"/>
              <a:t> Device </a:t>
            </a:r>
            <a:r>
              <a:rPr lang="en-US" sz="1600" dirty="0" err="1"/>
              <a:t>নিয়ন্ত্রণ</a:t>
            </a:r>
            <a:r>
              <a:rPr lang="en-US" sz="1600" dirty="0"/>
              <a:t> </a:t>
            </a:r>
            <a:r>
              <a:rPr lang="en-US" sz="1600" dirty="0" err="1"/>
              <a:t>করা</a:t>
            </a:r>
            <a:r>
              <a:rPr lang="en-US" sz="1600" dirty="0"/>
              <a:t> </a:t>
            </a:r>
            <a:r>
              <a:rPr lang="en-US" sz="1600" dirty="0" err="1"/>
              <a:t>যায়</a:t>
            </a:r>
            <a:r>
              <a:rPr lang="en-US" sz="1600" dirty="0"/>
              <a:t>, </a:t>
            </a:r>
            <a:r>
              <a:rPr lang="en-US" sz="1600" dirty="0" err="1"/>
              <a:t>সেই</a:t>
            </a:r>
            <a:r>
              <a:rPr lang="en-US" sz="1600" dirty="0"/>
              <a:t> </a:t>
            </a:r>
            <a:r>
              <a:rPr lang="en-US" sz="1600" dirty="0" err="1"/>
              <a:t>লক্ষ্যে</a:t>
            </a:r>
            <a:r>
              <a:rPr lang="en-US" sz="1600" dirty="0"/>
              <a:t> </a:t>
            </a:r>
            <a:r>
              <a:rPr lang="en-US" sz="1600" dirty="0" err="1"/>
              <a:t>ডেভেলপ</a:t>
            </a:r>
            <a:r>
              <a:rPr lang="en-US" sz="1600" dirty="0"/>
              <a:t> </a:t>
            </a:r>
            <a:r>
              <a:rPr lang="en-US" sz="1600" dirty="0" err="1"/>
              <a:t>করা</a:t>
            </a:r>
            <a:r>
              <a:rPr lang="en-US" sz="1600" dirty="0"/>
              <a:t> </a:t>
            </a:r>
            <a:r>
              <a:rPr lang="en-US" sz="1600" dirty="0" err="1"/>
              <a:t>হয়</a:t>
            </a:r>
            <a:r>
              <a:rPr lang="en-US" sz="1600" dirty="0"/>
              <a:t> C। C </a:t>
            </a:r>
            <a:r>
              <a:rPr lang="en-US" sz="1600" dirty="0" err="1"/>
              <a:t>কোনো</a:t>
            </a:r>
            <a:r>
              <a:rPr lang="en-US" sz="1600" dirty="0"/>
              <a:t> </a:t>
            </a:r>
            <a:r>
              <a:rPr lang="en-US" sz="1600" dirty="0" err="1"/>
              <a:t>বিশেষ</a:t>
            </a:r>
            <a:r>
              <a:rPr lang="en-US" sz="1600" dirty="0"/>
              <a:t> </a:t>
            </a:r>
            <a:r>
              <a:rPr lang="en-US" sz="1600" dirty="0" err="1"/>
              <a:t>সমস্যা</a:t>
            </a:r>
            <a:r>
              <a:rPr lang="en-US" sz="1600" dirty="0"/>
              <a:t> </a:t>
            </a:r>
            <a:r>
              <a:rPr lang="en-US" sz="1600" dirty="0" err="1"/>
              <a:t>সমাধান</a:t>
            </a:r>
            <a:r>
              <a:rPr lang="en-US" sz="1600" dirty="0"/>
              <a:t> </a:t>
            </a:r>
            <a:r>
              <a:rPr lang="en-US" sz="1600" dirty="0" err="1"/>
              <a:t>করার</a:t>
            </a:r>
            <a:r>
              <a:rPr lang="en-US" sz="1600" dirty="0"/>
              <a:t> </a:t>
            </a:r>
            <a:r>
              <a:rPr lang="en-US" sz="1600" dirty="0" err="1"/>
              <a:t>জন্য</a:t>
            </a:r>
            <a:r>
              <a:rPr lang="en-US" sz="1600" dirty="0"/>
              <a:t> </a:t>
            </a:r>
            <a:r>
              <a:rPr lang="en-US" sz="1600" dirty="0" err="1"/>
              <a:t>নয়</a:t>
            </a:r>
            <a:r>
              <a:rPr lang="en-US" sz="1600" dirty="0"/>
              <a:t>। </a:t>
            </a:r>
            <a:r>
              <a:rPr lang="en-US" sz="1600" dirty="0" err="1"/>
              <a:t>একে</a:t>
            </a:r>
            <a:r>
              <a:rPr lang="en-US" sz="1600" dirty="0"/>
              <a:t> </a:t>
            </a:r>
            <a:r>
              <a:rPr lang="en-US" sz="1600" dirty="0" err="1"/>
              <a:t>ডেভেলপ</a:t>
            </a:r>
            <a:r>
              <a:rPr lang="en-US" sz="1600" dirty="0"/>
              <a:t> </a:t>
            </a:r>
            <a:r>
              <a:rPr lang="en-US" sz="1600" dirty="0" err="1"/>
              <a:t>করা</a:t>
            </a:r>
            <a:r>
              <a:rPr lang="en-US" sz="1600" dirty="0"/>
              <a:t> </a:t>
            </a:r>
            <a:r>
              <a:rPr lang="en-US" sz="1600" dirty="0" err="1"/>
              <a:t>হয়েছে</a:t>
            </a:r>
            <a:r>
              <a:rPr lang="en-US" sz="1600" dirty="0"/>
              <a:t> </a:t>
            </a:r>
            <a:r>
              <a:rPr lang="en-US" sz="1600" dirty="0" err="1"/>
              <a:t>যে-কোনো</a:t>
            </a:r>
            <a:r>
              <a:rPr lang="en-US" sz="1600" dirty="0"/>
              <a:t> </a:t>
            </a:r>
            <a:r>
              <a:rPr lang="en-US" sz="1600" dirty="0" err="1"/>
              <a:t>সমস্যা</a:t>
            </a:r>
            <a:r>
              <a:rPr lang="en-US" sz="1600" dirty="0"/>
              <a:t> (</a:t>
            </a:r>
            <a:r>
              <a:rPr lang="en-US" sz="1600" dirty="0" err="1"/>
              <a:t>তা</a:t>
            </a:r>
            <a:r>
              <a:rPr lang="en-US" sz="1600" dirty="0"/>
              <a:t> </a:t>
            </a:r>
            <a:r>
              <a:rPr lang="en-US" sz="1600" dirty="0" err="1"/>
              <a:t>বৈজ্ঞানিক</a:t>
            </a:r>
            <a:r>
              <a:rPr lang="en-US" sz="1600" dirty="0"/>
              <a:t> </a:t>
            </a:r>
            <a:r>
              <a:rPr lang="en-US" sz="1600" dirty="0" err="1"/>
              <a:t>হোক</a:t>
            </a:r>
            <a:r>
              <a:rPr lang="en-US" sz="1600" dirty="0"/>
              <a:t> </a:t>
            </a:r>
            <a:r>
              <a:rPr lang="en-US" sz="1600" dirty="0" err="1"/>
              <a:t>বা</a:t>
            </a:r>
            <a:r>
              <a:rPr lang="en-US" sz="1600" dirty="0"/>
              <a:t> </a:t>
            </a:r>
            <a:r>
              <a:rPr lang="en-US" sz="1600" dirty="0" err="1"/>
              <a:t>গাণিতিক</a:t>
            </a:r>
            <a:r>
              <a:rPr lang="en-US" sz="1600" dirty="0"/>
              <a:t> </a:t>
            </a:r>
            <a:r>
              <a:rPr lang="en-US" sz="1600" dirty="0" err="1"/>
              <a:t>হোক</a:t>
            </a:r>
            <a:r>
              <a:rPr lang="en-US" sz="1600" dirty="0"/>
              <a:t> </a:t>
            </a:r>
            <a:r>
              <a:rPr lang="en-US" sz="1600" dirty="0" err="1"/>
              <a:t>কিংবা</a:t>
            </a:r>
            <a:r>
              <a:rPr lang="en-US" sz="1600" dirty="0"/>
              <a:t> </a:t>
            </a:r>
            <a:r>
              <a:rPr lang="en-US" sz="1600" dirty="0" err="1"/>
              <a:t>ব্যবসায়িক</a:t>
            </a:r>
            <a:r>
              <a:rPr lang="en-US" sz="1600" dirty="0"/>
              <a:t> </a:t>
            </a:r>
            <a:r>
              <a:rPr lang="en-US" sz="1600" dirty="0" err="1"/>
              <a:t>হোক</a:t>
            </a:r>
            <a:r>
              <a:rPr lang="en-US" sz="1600" dirty="0"/>
              <a:t>) </a:t>
            </a:r>
            <a:r>
              <a:rPr lang="en-US" sz="1600" dirty="0" err="1"/>
              <a:t>সমাধান</a:t>
            </a:r>
            <a:r>
              <a:rPr lang="en-US" sz="1600" dirty="0"/>
              <a:t> </a:t>
            </a:r>
            <a:r>
              <a:rPr lang="en-US" sz="1600" dirty="0" err="1"/>
              <a:t>করার</a:t>
            </a:r>
            <a:r>
              <a:rPr lang="en-US" sz="1600" dirty="0"/>
              <a:t> </a:t>
            </a:r>
            <a:r>
              <a:rPr lang="en-US" sz="1600" dirty="0" err="1"/>
              <a:t>জন্য</a:t>
            </a:r>
            <a:r>
              <a:rPr lang="en-US" sz="1600" dirty="0"/>
              <a:t>। </a:t>
            </a:r>
            <a:r>
              <a:rPr lang="en-US" sz="1600" dirty="0" err="1"/>
              <a:t>অন্যান্য</a:t>
            </a:r>
            <a:r>
              <a:rPr lang="en-US" sz="1600" dirty="0"/>
              <a:t> </a:t>
            </a:r>
            <a:r>
              <a:rPr lang="en-US" sz="1600" dirty="0" err="1"/>
              <a:t>প্রোগ্রামিং</a:t>
            </a:r>
            <a:r>
              <a:rPr lang="en-US" sz="1600" dirty="0"/>
              <a:t> </a:t>
            </a:r>
            <a:r>
              <a:rPr lang="en-US" sz="1600" dirty="0" err="1"/>
              <a:t>ল্যাংগুয়েজ-এর</a:t>
            </a:r>
            <a:r>
              <a:rPr lang="en-US" sz="1600" dirty="0"/>
              <a:t> </a:t>
            </a:r>
            <a:r>
              <a:rPr lang="en-US" sz="1600" dirty="0" err="1"/>
              <a:t>চেয়ে</a:t>
            </a:r>
            <a:r>
              <a:rPr lang="en-US" sz="1600" dirty="0"/>
              <a:t> C </a:t>
            </a:r>
            <a:r>
              <a:rPr lang="en-US" sz="1600" dirty="0" err="1"/>
              <a:t>তার</a:t>
            </a:r>
            <a:r>
              <a:rPr lang="en-US" sz="1600" dirty="0"/>
              <a:t> Library function-</a:t>
            </a:r>
            <a:r>
              <a:rPr lang="en-US" sz="1600" dirty="0" err="1"/>
              <a:t>এর</a:t>
            </a:r>
            <a:r>
              <a:rPr lang="en-US" sz="1600" dirty="0"/>
              <a:t> </a:t>
            </a:r>
            <a:r>
              <a:rPr lang="en-US" sz="1600" dirty="0" err="1"/>
              <a:t>দিক</a:t>
            </a:r>
            <a:r>
              <a:rPr lang="en-US" sz="1600" dirty="0"/>
              <a:t> </a:t>
            </a:r>
            <a:r>
              <a:rPr lang="en-US" sz="1600" dirty="0" err="1"/>
              <a:t>দিয়ে</a:t>
            </a:r>
            <a:r>
              <a:rPr lang="en-US" sz="1600" dirty="0"/>
              <a:t> </a:t>
            </a:r>
            <a:r>
              <a:rPr lang="en-US" sz="1600" dirty="0" err="1"/>
              <a:t>অত্যন্ত</a:t>
            </a:r>
            <a:r>
              <a:rPr lang="en-US" sz="1600" dirty="0"/>
              <a:t> </a:t>
            </a:r>
            <a:r>
              <a:rPr lang="en-US" sz="1600" dirty="0" err="1"/>
              <a:t>সমৃদ্ধ</a:t>
            </a:r>
            <a:r>
              <a:rPr lang="en-US" sz="1600" dirty="0"/>
              <a:t>। </a:t>
            </a:r>
            <a:r>
              <a:rPr lang="en-US" sz="1600" dirty="0" err="1"/>
              <a:t>তবে</a:t>
            </a:r>
            <a:r>
              <a:rPr lang="en-US" sz="1600" dirty="0"/>
              <a:t> </a:t>
            </a:r>
            <a:r>
              <a:rPr lang="en-US" sz="1600" dirty="0" err="1"/>
              <a:t>উপরোল্লিখিত</a:t>
            </a:r>
            <a:r>
              <a:rPr lang="en-US" sz="1600" dirty="0"/>
              <a:t> </a:t>
            </a:r>
            <a:r>
              <a:rPr lang="en-US" sz="1600" dirty="0" err="1"/>
              <a:t>প্রোগ্রামিং</a:t>
            </a:r>
            <a:r>
              <a:rPr lang="en-US" sz="1600" dirty="0"/>
              <a:t> </a:t>
            </a:r>
            <a:r>
              <a:rPr lang="en-US" sz="1600" dirty="0" err="1"/>
              <a:t>ল্যাংগুয়েজগুলো</a:t>
            </a:r>
            <a:r>
              <a:rPr lang="en-US" sz="1600" dirty="0"/>
              <a:t> </a:t>
            </a:r>
            <a:r>
              <a:rPr lang="en-US" sz="1600" dirty="0" err="1"/>
              <a:t>ছাড়া</a:t>
            </a:r>
            <a:r>
              <a:rPr lang="en-US" sz="1600" dirty="0"/>
              <a:t> </a:t>
            </a:r>
            <a:r>
              <a:rPr lang="en-US" sz="1600" dirty="0" err="1"/>
              <a:t>আরও</a:t>
            </a:r>
            <a:r>
              <a:rPr lang="en-US" sz="1600" dirty="0"/>
              <a:t> </a:t>
            </a:r>
            <a:r>
              <a:rPr lang="en-US" sz="1600" dirty="0" err="1"/>
              <a:t>কিছু</a:t>
            </a:r>
            <a:r>
              <a:rPr lang="en-US" sz="1600" dirty="0"/>
              <a:t> </a:t>
            </a:r>
            <a:r>
              <a:rPr lang="en-US" sz="1600" dirty="0" err="1"/>
              <a:t>ল্যাংগুয়েজ</a:t>
            </a:r>
            <a:r>
              <a:rPr lang="en-US" sz="1600" dirty="0"/>
              <a:t> </a:t>
            </a:r>
            <a:r>
              <a:rPr lang="en-US" sz="1600" dirty="0" err="1"/>
              <a:t>নির্দিষ্ট</a:t>
            </a:r>
            <a:r>
              <a:rPr lang="en-US" sz="1600" dirty="0"/>
              <a:t> </a:t>
            </a:r>
            <a:r>
              <a:rPr lang="en-US" sz="1600" dirty="0" err="1"/>
              <a:t>ক্ষেত্রে</a:t>
            </a:r>
            <a:r>
              <a:rPr lang="en-US" sz="1600" dirty="0"/>
              <a:t> </a:t>
            </a:r>
            <a:r>
              <a:rPr lang="en-US" sz="1600" dirty="0" err="1"/>
              <a:t>প্রয়োগের</a:t>
            </a:r>
            <a:r>
              <a:rPr lang="en-US" sz="1600" dirty="0"/>
              <a:t> </a:t>
            </a:r>
            <a:r>
              <a:rPr lang="en-US" sz="1600" dirty="0" err="1"/>
              <a:t>জন্য</a:t>
            </a:r>
            <a:r>
              <a:rPr lang="en-US" sz="1600" dirty="0"/>
              <a:t> </a:t>
            </a:r>
            <a:r>
              <a:rPr lang="en-US" sz="1600" dirty="0" err="1"/>
              <a:t>বিভিন্ন</a:t>
            </a:r>
            <a:r>
              <a:rPr lang="en-US" sz="1600" dirty="0"/>
              <a:t> </a:t>
            </a:r>
            <a:r>
              <a:rPr lang="en-US" sz="1600" dirty="0" err="1"/>
              <a:t>সময়ে</a:t>
            </a:r>
            <a:r>
              <a:rPr lang="en-US" sz="1600" dirty="0"/>
              <a:t> </a:t>
            </a:r>
            <a:r>
              <a:rPr lang="en-US" sz="1600" dirty="0" err="1"/>
              <a:t>বিভিন্ন</a:t>
            </a:r>
            <a:r>
              <a:rPr lang="en-US" sz="1600" dirty="0"/>
              <a:t> </a:t>
            </a:r>
            <a:r>
              <a:rPr lang="en-US" sz="1600" dirty="0" err="1"/>
              <a:t>স্থানে</a:t>
            </a:r>
            <a:r>
              <a:rPr lang="en-US" sz="1600" dirty="0"/>
              <a:t> </a:t>
            </a:r>
            <a:r>
              <a:rPr lang="en-US" sz="1600" dirty="0" err="1"/>
              <a:t>ডেভেলপ</a:t>
            </a:r>
            <a:r>
              <a:rPr lang="en-US" sz="1600" dirty="0"/>
              <a:t> </a:t>
            </a:r>
            <a:r>
              <a:rPr lang="en-US" sz="1600" dirty="0" err="1"/>
              <a:t>করা</a:t>
            </a:r>
            <a:r>
              <a:rPr lang="en-US" sz="1600" dirty="0"/>
              <a:t> </a:t>
            </a:r>
            <a:r>
              <a:rPr lang="en-US" sz="1600" dirty="0" err="1"/>
              <a:t>হয়েছে</a:t>
            </a:r>
            <a:r>
              <a:rPr lang="en-US" sz="1600" dirty="0"/>
              <a:t>। </a:t>
            </a:r>
            <a:r>
              <a:rPr lang="en-US" sz="1600" dirty="0" err="1"/>
              <a:t>যেমন</a:t>
            </a:r>
            <a:r>
              <a:rPr lang="en-US" sz="1600" dirty="0"/>
              <a:t>- PROLOG, APL, PL/1, Ada, LISP, LOGO, PILOT, Perl, CSL </a:t>
            </a:r>
            <a:r>
              <a:rPr lang="en-US" sz="1600" dirty="0" err="1"/>
              <a:t>প্রভৃতি</a:t>
            </a:r>
            <a:r>
              <a:rPr lang="en-US" sz="1600" dirty="0"/>
              <a:t>।</a:t>
            </a:r>
          </a:p>
          <a:p>
            <a:endParaRPr lang="en-US" sz="1600" dirty="0"/>
          </a:p>
          <a:p>
            <a:r>
              <a:rPr lang="en-US" sz="2000" b="1" dirty="0" err="1">
                <a:solidFill>
                  <a:schemeClr val="accent1">
                    <a:lumMod val="60000"/>
                    <a:lumOff val="40000"/>
                  </a:schemeClr>
                </a:solidFill>
              </a:rPr>
              <a:t>পাইথন</a:t>
            </a:r>
            <a:r>
              <a:rPr lang="en-US" sz="2000" b="1" dirty="0">
                <a:solidFill>
                  <a:schemeClr val="accent1">
                    <a:lumMod val="60000"/>
                    <a:lumOff val="40000"/>
                  </a:schemeClr>
                </a:solidFill>
              </a:rPr>
              <a:t> (Python):</a:t>
            </a:r>
            <a:r>
              <a:rPr lang="en-US" sz="1600" dirty="0"/>
              <a:t> </a:t>
            </a:r>
            <a:r>
              <a:rPr lang="en-US" sz="1600" dirty="0" err="1"/>
              <a:t>পাইথন</a:t>
            </a:r>
            <a:r>
              <a:rPr lang="en-US" sz="1600" dirty="0"/>
              <a:t> </a:t>
            </a:r>
            <a:r>
              <a:rPr lang="en-US" sz="1600" dirty="0" err="1"/>
              <a:t>একটি</a:t>
            </a:r>
            <a:r>
              <a:rPr lang="en-US" sz="1600" dirty="0"/>
              <a:t> </a:t>
            </a:r>
            <a:r>
              <a:rPr lang="en-US" sz="1600" dirty="0" err="1"/>
              <a:t>অবজেক্ট</a:t>
            </a:r>
            <a:r>
              <a:rPr lang="en-US" sz="1600" dirty="0"/>
              <a:t> </a:t>
            </a:r>
            <a:r>
              <a:rPr lang="en-US" sz="1600" dirty="0" err="1"/>
              <a:t>ওরিয়েন্টেড</a:t>
            </a:r>
            <a:r>
              <a:rPr lang="en-US" sz="1600" dirty="0"/>
              <a:t> High Level </a:t>
            </a:r>
            <a:r>
              <a:rPr lang="en-US" sz="1600" dirty="0" err="1"/>
              <a:t>প্রোগ্রামিং</a:t>
            </a:r>
            <a:r>
              <a:rPr lang="en-US" sz="1600" dirty="0"/>
              <a:t> </a:t>
            </a:r>
            <a:r>
              <a:rPr lang="en-US" sz="1600" dirty="0" err="1"/>
              <a:t>ল্যাংগুজে</a:t>
            </a:r>
            <a:r>
              <a:rPr lang="en-US" sz="1600" dirty="0"/>
              <a:t>। ১৯৯১ </a:t>
            </a:r>
            <a:r>
              <a:rPr lang="en-US" sz="1600" dirty="0" err="1"/>
              <a:t>সালে</a:t>
            </a:r>
            <a:r>
              <a:rPr lang="en-US" sz="1600" dirty="0"/>
              <a:t> </a:t>
            </a:r>
            <a:r>
              <a:rPr lang="en-US" sz="1600" dirty="0" err="1"/>
              <a:t>নেদারল্যান্ডের</a:t>
            </a:r>
            <a:r>
              <a:rPr lang="en-US" sz="1600" dirty="0"/>
              <a:t> "Guido Van Rossum" </a:t>
            </a:r>
            <a:r>
              <a:rPr lang="en-US" sz="1600" dirty="0" err="1"/>
              <a:t>একটি</a:t>
            </a:r>
            <a:r>
              <a:rPr lang="en-US" sz="1600" dirty="0"/>
              <a:t> </a:t>
            </a:r>
            <a:r>
              <a:rPr lang="en-US" sz="1600" dirty="0" err="1"/>
              <a:t>কমেডি</a:t>
            </a:r>
            <a:r>
              <a:rPr lang="en-US" sz="1600" dirty="0"/>
              <a:t> </a:t>
            </a:r>
            <a:r>
              <a:rPr lang="en-US" sz="1600" dirty="0" err="1"/>
              <a:t>সিরিজ</a:t>
            </a:r>
            <a:r>
              <a:rPr lang="en-US" sz="1600" dirty="0"/>
              <a:t> 'Monty Python's Flying Circus" </a:t>
            </a:r>
            <a:r>
              <a:rPr lang="en-US" sz="1600" dirty="0" err="1"/>
              <a:t>থেকে</a:t>
            </a:r>
            <a:r>
              <a:rPr lang="en-US" sz="1600" dirty="0"/>
              <a:t> </a:t>
            </a:r>
            <a:r>
              <a:rPr lang="en-US" sz="1600" dirty="0" err="1"/>
              <a:t>অনুপ্রাণিত</a:t>
            </a:r>
            <a:r>
              <a:rPr lang="en-US" sz="1600" dirty="0"/>
              <a:t> </a:t>
            </a:r>
            <a:r>
              <a:rPr lang="en-US" sz="1600" dirty="0" err="1"/>
              <a:t>হয়ে</a:t>
            </a:r>
            <a:r>
              <a:rPr lang="en-US" sz="1600" dirty="0"/>
              <a:t> </a:t>
            </a:r>
            <a:r>
              <a:rPr lang="en-US" sz="1600" dirty="0" err="1"/>
              <a:t>নিজের</a:t>
            </a:r>
            <a:r>
              <a:rPr lang="en-US" sz="1600" dirty="0"/>
              <a:t> </a:t>
            </a:r>
            <a:r>
              <a:rPr lang="en-US" sz="1600" dirty="0" err="1"/>
              <a:t>বানানো</a:t>
            </a:r>
            <a:r>
              <a:rPr lang="en-US" sz="1600" dirty="0"/>
              <a:t> </a:t>
            </a:r>
            <a:r>
              <a:rPr lang="en-US" sz="1600" dirty="0" err="1"/>
              <a:t>প্রোগ্রামিং</a:t>
            </a:r>
            <a:r>
              <a:rPr lang="en-US" sz="1600" dirty="0"/>
              <a:t> </a:t>
            </a:r>
            <a:r>
              <a:rPr lang="en-US" sz="1600" dirty="0" err="1"/>
              <a:t>ল্যাংগুয়েজের</a:t>
            </a:r>
            <a:r>
              <a:rPr lang="en-US" sz="1600" dirty="0"/>
              <a:t> </a:t>
            </a:r>
            <a:r>
              <a:rPr lang="en-US" sz="1600" dirty="0" err="1"/>
              <a:t>নাম</a:t>
            </a:r>
            <a:r>
              <a:rPr lang="en-US" sz="1600" dirty="0"/>
              <a:t> "Python" </a:t>
            </a:r>
            <a:r>
              <a:rPr lang="en-US" sz="1600" dirty="0" err="1"/>
              <a:t>রাখেন</a:t>
            </a:r>
            <a:r>
              <a:rPr lang="en-US" sz="1600" dirty="0"/>
              <a:t>। </a:t>
            </a:r>
            <a:r>
              <a:rPr lang="en-US" sz="1600" dirty="0" err="1"/>
              <a:t>এটি</a:t>
            </a:r>
            <a:r>
              <a:rPr lang="en-US" sz="1600" dirty="0"/>
              <a:t> </a:t>
            </a:r>
            <a:r>
              <a:rPr lang="en-US" sz="1600" dirty="0" err="1"/>
              <a:t>ব্যবহার</a:t>
            </a:r>
            <a:r>
              <a:rPr lang="en-US" sz="1600" dirty="0"/>
              <a:t> </a:t>
            </a:r>
            <a:r>
              <a:rPr lang="en-US" sz="1600" dirty="0" err="1"/>
              <a:t>করে</a:t>
            </a:r>
            <a:r>
              <a:rPr lang="en-US" sz="1600" dirty="0"/>
              <a:t> Website building, App development, Data analysis, Web scraping, Natural Language Processing </a:t>
            </a:r>
            <a:r>
              <a:rPr lang="en-US" sz="1600" dirty="0" err="1"/>
              <a:t>এবং</a:t>
            </a:r>
            <a:r>
              <a:rPr lang="en-US" sz="1600" dirty="0"/>
              <a:t> Machine learning-</a:t>
            </a:r>
            <a:r>
              <a:rPr lang="en-US" sz="1600" dirty="0" err="1"/>
              <a:t>এর</a:t>
            </a:r>
            <a:r>
              <a:rPr lang="en-US" sz="1600" dirty="0"/>
              <a:t> </a:t>
            </a:r>
            <a:r>
              <a:rPr lang="en-US" sz="1600" dirty="0" err="1"/>
              <a:t>মতো</a:t>
            </a:r>
            <a:r>
              <a:rPr lang="en-US" sz="1600" dirty="0"/>
              <a:t> </a:t>
            </a:r>
            <a:r>
              <a:rPr lang="en-US" sz="1600" dirty="0" err="1"/>
              <a:t>কাজগুলো</a:t>
            </a:r>
            <a:r>
              <a:rPr lang="en-US" sz="1600" dirty="0"/>
              <a:t> </a:t>
            </a:r>
            <a:r>
              <a:rPr lang="en-US" sz="1600" dirty="0" err="1"/>
              <a:t>করা</a:t>
            </a:r>
            <a:r>
              <a:rPr lang="en-US" sz="1600" dirty="0"/>
              <a:t> </a:t>
            </a:r>
            <a:r>
              <a:rPr lang="en-US" sz="1600" dirty="0" err="1"/>
              <a:t>হয়</a:t>
            </a:r>
            <a:r>
              <a:rPr lang="en-US" sz="1600" dirty="0"/>
              <a:t>। </a:t>
            </a:r>
            <a:r>
              <a:rPr lang="en-US" sz="1600" dirty="0" err="1"/>
              <a:t>এটি</a:t>
            </a:r>
            <a:r>
              <a:rPr lang="en-US" sz="1600" dirty="0"/>
              <a:t> </a:t>
            </a:r>
            <a:r>
              <a:rPr lang="en-US" sz="1600" dirty="0" err="1"/>
              <a:t>হলো</a:t>
            </a:r>
            <a:r>
              <a:rPr lang="en-US" sz="1600" dirty="0"/>
              <a:t> </a:t>
            </a:r>
            <a:r>
              <a:rPr lang="en-US" sz="1600" dirty="0" err="1"/>
              <a:t>বর্তমানে</a:t>
            </a:r>
            <a:r>
              <a:rPr lang="en-US" sz="1600" dirty="0"/>
              <a:t> </a:t>
            </a:r>
            <a:r>
              <a:rPr lang="en-US" sz="1600" dirty="0" err="1"/>
              <a:t>সবচেয়ে</a:t>
            </a:r>
            <a:r>
              <a:rPr lang="en-US" sz="1600" dirty="0"/>
              <a:t> </a:t>
            </a:r>
            <a:r>
              <a:rPr lang="en-US" sz="1600" dirty="0" err="1"/>
              <a:t>জনপ্রিয়</a:t>
            </a:r>
            <a:r>
              <a:rPr lang="en-US" sz="1600" dirty="0"/>
              <a:t> </a:t>
            </a:r>
            <a:r>
              <a:rPr lang="en-US" sz="1600" dirty="0" err="1"/>
              <a:t>একটি</a:t>
            </a:r>
            <a:r>
              <a:rPr lang="en-US" sz="1600" dirty="0"/>
              <a:t> </a:t>
            </a:r>
            <a:r>
              <a:rPr lang="en-US" sz="1600" dirty="0" err="1"/>
              <a:t>প্রোগ্রামিং</a:t>
            </a:r>
            <a:r>
              <a:rPr lang="en-US" sz="1600" dirty="0"/>
              <a:t> </a:t>
            </a:r>
            <a:r>
              <a:rPr lang="en-US" sz="1600" dirty="0" err="1"/>
              <a:t>ল্যাংগুয়েজ</a:t>
            </a:r>
            <a:r>
              <a:rPr lang="en-US" sz="1600" dirty="0"/>
              <a:t>। Python program-</a:t>
            </a:r>
            <a:r>
              <a:rPr lang="en-US" sz="1600" dirty="0" err="1"/>
              <a:t>কে</a:t>
            </a:r>
            <a:r>
              <a:rPr lang="en-US" sz="1600" dirty="0"/>
              <a:t> Modular style-এ Design </a:t>
            </a:r>
            <a:r>
              <a:rPr lang="en-US" sz="1600" dirty="0" err="1"/>
              <a:t>করা</a:t>
            </a:r>
            <a:r>
              <a:rPr lang="en-US" sz="1600" dirty="0"/>
              <a:t> </a:t>
            </a:r>
            <a:r>
              <a:rPr lang="en-US" sz="1600" dirty="0" err="1"/>
              <a:t>যায়</a:t>
            </a:r>
            <a:r>
              <a:rPr lang="en-US" sz="1600" dirty="0"/>
              <a:t> </a:t>
            </a:r>
            <a:r>
              <a:rPr lang="en-US" sz="1600" dirty="0" err="1"/>
              <a:t>এবং</a:t>
            </a:r>
            <a:r>
              <a:rPr lang="en-US" sz="1600" dirty="0"/>
              <a:t> </a:t>
            </a:r>
            <a:r>
              <a:rPr lang="en-US" sz="1600" dirty="0" err="1"/>
              <a:t>এই</a:t>
            </a:r>
            <a:r>
              <a:rPr lang="en-US" sz="1600" dirty="0"/>
              <a:t> </a:t>
            </a:r>
            <a:r>
              <a:rPr lang="en-US" sz="1600" dirty="0" err="1"/>
              <a:t>ভাষার</a:t>
            </a:r>
            <a:r>
              <a:rPr lang="en-US" sz="1600" dirty="0"/>
              <a:t> Code-</a:t>
            </a:r>
            <a:r>
              <a:rPr lang="en-US" sz="1600" dirty="0" err="1"/>
              <a:t>গুলো</a:t>
            </a:r>
            <a:r>
              <a:rPr lang="en-US" sz="1600" dirty="0"/>
              <a:t> </a:t>
            </a:r>
            <a:r>
              <a:rPr lang="en-US" sz="1600" dirty="0" err="1"/>
              <a:t>অন্য</a:t>
            </a:r>
            <a:r>
              <a:rPr lang="en-US" sz="1600" dirty="0"/>
              <a:t> </a:t>
            </a:r>
            <a:r>
              <a:rPr lang="en-US" sz="1600" dirty="0" err="1"/>
              <a:t>প্রজেক্ট-এর</a:t>
            </a:r>
            <a:r>
              <a:rPr lang="en-US" sz="1600" dirty="0"/>
              <a:t> </a:t>
            </a:r>
            <a:r>
              <a:rPr lang="en-US" sz="1600" dirty="0" err="1"/>
              <a:t>মধ্যেও</a:t>
            </a:r>
            <a:r>
              <a:rPr lang="en-US" sz="1600" dirty="0"/>
              <a:t> </a:t>
            </a:r>
            <a:r>
              <a:rPr lang="en-US" sz="1600" dirty="0" err="1"/>
              <a:t>ব্যবহার</a:t>
            </a:r>
            <a:r>
              <a:rPr lang="en-US" sz="1600" dirty="0"/>
              <a:t> </a:t>
            </a:r>
            <a:r>
              <a:rPr lang="en-US" sz="1600" dirty="0" err="1"/>
              <a:t>করা</a:t>
            </a:r>
            <a:r>
              <a:rPr lang="en-US" sz="1600" dirty="0"/>
              <a:t> </a:t>
            </a:r>
            <a:r>
              <a:rPr lang="en-US" sz="1600" dirty="0" err="1"/>
              <a:t>যায়</a:t>
            </a:r>
            <a:r>
              <a:rPr lang="en-US" sz="1600" dirty="0"/>
              <a:t>।</a:t>
            </a:r>
          </a:p>
        </p:txBody>
      </p:sp>
    </p:spTree>
    <p:extLst>
      <p:ext uri="{BB962C8B-B14F-4D97-AF65-F5344CB8AC3E}">
        <p14:creationId xmlns:p14="http://schemas.microsoft.com/office/powerpoint/2010/main" val="264921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2829BA1-A3CF-48E8-9B71-8035DEEFDC0B}"/>
              </a:ext>
            </a:extLst>
          </p:cNvPr>
          <p:cNvSpPr txBox="1"/>
          <p:nvPr/>
        </p:nvSpPr>
        <p:spPr>
          <a:xfrm>
            <a:off x="296563" y="0"/>
            <a:ext cx="11738388" cy="5016758"/>
          </a:xfrm>
          <a:prstGeom prst="rect">
            <a:avLst/>
          </a:prstGeom>
          <a:noFill/>
        </p:spPr>
        <p:txBody>
          <a:bodyPr wrap="square">
            <a:spAutoFit/>
          </a:bodyPr>
          <a:lstStyle/>
          <a:p>
            <a:endParaRPr lang="en-US" sz="1600" dirty="0"/>
          </a:p>
          <a:p>
            <a:r>
              <a:rPr lang="en-US" sz="1600" dirty="0"/>
              <a:t>				</a:t>
            </a:r>
            <a:r>
              <a:rPr lang="en-US" sz="2000" b="1" u="sng" dirty="0"/>
              <a:t>১.৩ </a:t>
            </a:r>
            <a:r>
              <a:rPr lang="en-US" sz="2000" b="1" u="sng" dirty="0" err="1"/>
              <a:t>অনুবাদক</a:t>
            </a:r>
            <a:r>
              <a:rPr lang="en-US" sz="2000" b="1" u="sng" dirty="0"/>
              <a:t> </a:t>
            </a:r>
            <a:r>
              <a:rPr lang="en-US" sz="2000" b="1" u="sng" dirty="0" err="1"/>
              <a:t>প্রোগ্রাম</a:t>
            </a:r>
            <a:r>
              <a:rPr lang="en-US" sz="2000" b="1" u="sng" dirty="0"/>
              <a:t> (Translator programs) :</a:t>
            </a:r>
          </a:p>
          <a:p>
            <a:endParaRPr lang="en-US" sz="1600" dirty="0"/>
          </a:p>
          <a:p>
            <a:r>
              <a:rPr lang="en-US" b="1" dirty="0"/>
              <a:t>	</a:t>
            </a:r>
            <a:r>
              <a:rPr lang="en-US" b="1" dirty="0" err="1"/>
              <a:t>অনুবাদক</a:t>
            </a:r>
            <a:r>
              <a:rPr lang="en-US" b="1" dirty="0"/>
              <a:t> </a:t>
            </a:r>
            <a:r>
              <a:rPr lang="en-US" b="1" dirty="0" err="1"/>
              <a:t>প্রোগ্রামঃ</a:t>
            </a:r>
            <a:endParaRPr lang="en-US" b="1" dirty="0"/>
          </a:p>
          <a:p>
            <a:r>
              <a:rPr lang="en-US" b="1" dirty="0"/>
              <a:t>	</a:t>
            </a:r>
            <a:r>
              <a:rPr lang="en-US" sz="1600" dirty="0" err="1"/>
              <a:t>কম্পিউটারসহ</a:t>
            </a:r>
            <a:r>
              <a:rPr lang="en-US" sz="1600" dirty="0"/>
              <a:t> </a:t>
            </a:r>
            <a:r>
              <a:rPr lang="en-US" sz="1600" dirty="0" err="1"/>
              <a:t>যে-কোনো</a:t>
            </a:r>
            <a:r>
              <a:rPr lang="en-US" sz="1600" dirty="0"/>
              <a:t> </a:t>
            </a:r>
            <a:r>
              <a:rPr lang="en-US" sz="1600" dirty="0" err="1"/>
              <a:t>মেশিন</a:t>
            </a:r>
            <a:r>
              <a:rPr lang="en-US" sz="1600" dirty="0"/>
              <a:t> </a:t>
            </a:r>
            <a:r>
              <a:rPr lang="en-US" sz="1600" dirty="0" err="1"/>
              <a:t>শুধুমাত্র</a:t>
            </a:r>
            <a:r>
              <a:rPr lang="en-US" sz="1600" dirty="0"/>
              <a:t> '০' </a:t>
            </a:r>
            <a:r>
              <a:rPr lang="en-US" sz="1600" dirty="0" err="1"/>
              <a:t>এবং</a:t>
            </a:r>
            <a:r>
              <a:rPr lang="en-US" sz="1600" dirty="0"/>
              <a:t> '১' </a:t>
            </a:r>
            <a:r>
              <a:rPr lang="en-US" sz="1600" dirty="0" err="1"/>
              <a:t>বুঝতে</a:t>
            </a:r>
            <a:r>
              <a:rPr lang="en-US" sz="1600" dirty="0"/>
              <a:t> </a:t>
            </a:r>
            <a:r>
              <a:rPr lang="en-US" sz="1600" dirty="0" err="1"/>
              <a:t>পারে</a:t>
            </a:r>
            <a:r>
              <a:rPr lang="en-US" sz="1600" dirty="0"/>
              <a:t>। </a:t>
            </a:r>
            <a:r>
              <a:rPr lang="en-US" sz="1600" dirty="0" err="1"/>
              <a:t>অর্থা</a:t>
            </a:r>
            <a:r>
              <a:rPr lang="en-US" sz="1600" dirty="0"/>
              <a:t>ৎ </a:t>
            </a:r>
            <a:r>
              <a:rPr lang="en-US" sz="1600" dirty="0" err="1"/>
              <a:t>তারা</a:t>
            </a:r>
            <a:r>
              <a:rPr lang="en-US" sz="1600" dirty="0"/>
              <a:t> </a:t>
            </a:r>
            <a:r>
              <a:rPr lang="en-US" sz="1600" dirty="0" err="1"/>
              <a:t>শুধুমাত্র</a:t>
            </a:r>
            <a:r>
              <a:rPr lang="en-US" sz="1600" dirty="0"/>
              <a:t> </a:t>
            </a:r>
            <a:r>
              <a:rPr lang="en-US" sz="1600" dirty="0" err="1"/>
              <a:t>মেশিন</a:t>
            </a:r>
            <a:r>
              <a:rPr lang="en-US" sz="1600" dirty="0"/>
              <a:t> </a:t>
            </a:r>
            <a:r>
              <a:rPr lang="en-US" sz="1600" dirty="0" err="1"/>
              <a:t>ভাষায়</a:t>
            </a:r>
            <a:r>
              <a:rPr lang="en-US" sz="1600" dirty="0"/>
              <a:t> </a:t>
            </a:r>
            <a:r>
              <a:rPr lang="en-US" sz="1600" dirty="0" err="1"/>
              <a:t>লেখা</a:t>
            </a:r>
            <a:r>
              <a:rPr lang="en-US" sz="1600" dirty="0"/>
              <a:t> </a:t>
            </a:r>
            <a:r>
              <a:rPr lang="en-US" sz="1600" dirty="0" err="1"/>
              <a:t>নির্দেশনা</a:t>
            </a:r>
            <a:r>
              <a:rPr lang="en-US" sz="1600" dirty="0"/>
              <a:t> </a:t>
            </a:r>
            <a:r>
              <a:rPr lang="en-US" sz="1600" dirty="0" err="1"/>
              <a:t>বা</a:t>
            </a:r>
            <a:r>
              <a:rPr lang="en-US" sz="1600" dirty="0"/>
              <a:t> </a:t>
            </a:r>
            <a:r>
              <a:rPr lang="en-US" sz="1600" dirty="0" err="1"/>
              <a:t>প্রোগ্রাম</a:t>
            </a:r>
            <a:r>
              <a:rPr lang="en-US" sz="1600" dirty="0"/>
              <a:t> </a:t>
            </a:r>
            <a:r>
              <a:rPr lang="en-US" sz="1600" dirty="0" err="1"/>
              <a:t>সরাসরি</a:t>
            </a:r>
            <a:r>
              <a:rPr lang="en-US" sz="1600" dirty="0"/>
              <a:t> </a:t>
            </a:r>
            <a:r>
              <a:rPr lang="en-US" sz="1600" dirty="0" err="1"/>
              <a:t>বুঝতে</a:t>
            </a:r>
            <a:r>
              <a:rPr lang="en-US" sz="1600" dirty="0"/>
              <a:t> </a:t>
            </a:r>
            <a:r>
              <a:rPr lang="en-US" sz="1600" dirty="0" err="1"/>
              <a:t>পারে</a:t>
            </a:r>
            <a:r>
              <a:rPr lang="en-US" sz="1600" dirty="0"/>
              <a:t> </a:t>
            </a:r>
            <a:r>
              <a:rPr lang="en-US" sz="1600" dirty="0" err="1"/>
              <a:t>কিন্তু</a:t>
            </a:r>
            <a:r>
              <a:rPr lang="en-US" sz="1600" dirty="0"/>
              <a:t> </a:t>
            </a:r>
            <a:r>
              <a:rPr lang="en-US" sz="1600" dirty="0" err="1"/>
              <a:t>অন্য</a:t>
            </a:r>
            <a:r>
              <a:rPr lang="en-US" sz="1600" dirty="0"/>
              <a:t> </a:t>
            </a:r>
            <a:r>
              <a:rPr lang="en-US" sz="1600" dirty="0" err="1"/>
              <a:t>প্রোগ্রামিং</a:t>
            </a:r>
            <a:r>
              <a:rPr lang="en-US" sz="1600" dirty="0"/>
              <a:t> </a:t>
            </a:r>
            <a:r>
              <a:rPr lang="en-US" sz="1600" dirty="0" err="1"/>
              <a:t>ভাষায়</a:t>
            </a:r>
            <a:r>
              <a:rPr lang="en-US" sz="1600" dirty="0"/>
              <a:t> </a:t>
            </a:r>
            <a:r>
              <a:rPr lang="en-US" sz="1600" dirty="0" err="1"/>
              <a:t>লেখা</a:t>
            </a:r>
            <a:r>
              <a:rPr lang="en-US" sz="1600" dirty="0"/>
              <a:t> </a:t>
            </a:r>
            <a:r>
              <a:rPr lang="en-US" sz="1600" dirty="0" err="1"/>
              <a:t>নির্দেশনা</a:t>
            </a:r>
            <a:r>
              <a:rPr lang="en-US" sz="1600" dirty="0"/>
              <a:t> </a:t>
            </a:r>
            <a:r>
              <a:rPr lang="en-US" sz="1600" dirty="0" err="1"/>
              <a:t>বা</a:t>
            </a:r>
            <a:r>
              <a:rPr lang="en-US" sz="1600" dirty="0"/>
              <a:t> </a:t>
            </a:r>
            <a:r>
              <a:rPr lang="en-US" sz="1600" dirty="0" err="1"/>
              <a:t>প্রোগ্রাম</a:t>
            </a:r>
            <a:r>
              <a:rPr lang="en-US" sz="1600" dirty="0"/>
              <a:t> </a:t>
            </a:r>
            <a:r>
              <a:rPr lang="en-US" sz="1600" dirty="0" err="1"/>
              <a:t>সরাসরি</a:t>
            </a:r>
            <a:r>
              <a:rPr lang="en-US" sz="1600" dirty="0"/>
              <a:t> </a:t>
            </a:r>
            <a:r>
              <a:rPr lang="en-US" sz="1600" dirty="0" err="1"/>
              <a:t>বুঝতে</a:t>
            </a:r>
            <a:r>
              <a:rPr lang="en-US" sz="1600" dirty="0"/>
              <a:t> </a:t>
            </a:r>
            <a:r>
              <a:rPr lang="en-US" sz="1600" dirty="0" err="1"/>
              <a:t>পারে</a:t>
            </a:r>
            <a:r>
              <a:rPr lang="en-US" sz="1600" dirty="0"/>
              <a:t> </a:t>
            </a:r>
            <a:r>
              <a:rPr lang="en-US" sz="1600" dirty="0" err="1"/>
              <a:t>না</a:t>
            </a:r>
            <a:r>
              <a:rPr lang="en-US" sz="1600" dirty="0"/>
              <a:t>। </a:t>
            </a:r>
            <a:r>
              <a:rPr lang="en-US" sz="1600" dirty="0" err="1"/>
              <a:t>আবার</a:t>
            </a:r>
            <a:r>
              <a:rPr lang="en-US" sz="1600" dirty="0"/>
              <a:t> </a:t>
            </a:r>
            <a:r>
              <a:rPr lang="en-US" sz="1600" dirty="0" err="1"/>
              <a:t>বর্তমানের</a:t>
            </a:r>
            <a:r>
              <a:rPr lang="en-US" sz="1600" dirty="0"/>
              <a:t> </a:t>
            </a:r>
            <a:r>
              <a:rPr lang="en-US" sz="1600" dirty="0" err="1"/>
              <a:t>প্রোগ্রামাররা</a:t>
            </a:r>
            <a:r>
              <a:rPr lang="en-US" sz="1600" dirty="0"/>
              <a:t> </a:t>
            </a:r>
            <a:r>
              <a:rPr lang="en-US" sz="1600" dirty="0" err="1"/>
              <a:t>উচ্চস্তরের</a:t>
            </a:r>
            <a:r>
              <a:rPr lang="en-US" sz="1600" dirty="0"/>
              <a:t> </a:t>
            </a:r>
            <a:r>
              <a:rPr lang="en-US" sz="1600" dirty="0" err="1"/>
              <a:t>বিভিন্ন</a:t>
            </a:r>
            <a:r>
              <a:rPr lang="en-US" sz="1600" dirty="0"/>
              <a:t> </a:t>
            </a:r>
            <a:r>
              <a:rPr lang="en-US" sz="1600" dirty="0" err="1"/>
              <a:t>প্রোগ্রামিং</a:t>
            </a:r>
            <a:r>
              <a:rPr lang="en-US" sz="1600" dirty="0"/>
              <a:t> </a:t>
            </a:r>
            <a:r>
              <a:rPr lang="en-US" sz="1600" dirty="0" err="1"/>
              <a:t>ভাষা</a:t>
            </a:r>
            <a:r>
              <a:rPr lang="en-US" sz="1600" dirty="0"/>
              <a:t> </a:t>
            </a:r>
            <a:r>
              <a:rPr lang="en-US" sz="1600" dirty="0" err="1"/>
              <a:t>ব্যবহার</a:t>
            </a:r>
            <a:r>
              <a:rPr lang="en-US" sz="1600" dirty="0"/>
              <a:t> </a:t>
            </a:r>
            <a:r>
              <a:rPr lang="en-US" sz="1600" dirty="0" err="1"/>
              <a:t>করে</a:t>
            </a:r>
            <a:r>
              <a:rPr lang="en-US" sz="1600" dirty="0"/>
              <a:t> </a:t>
            </a:r>
            <a:r>
              <a:rPr lang="en-US" sz="1600" dirty="0" err="1"/>
              <a:t>প্রোগ্রাম</a:t>
            </a:r>
            <a:r>
              <a:rPr lang="en-US" sz="1600" dirty="0"/>
              <a:t> </a:t>
            </a:r>
            <a:r>
              <a:rPr lang="en-US" sz="1600" dirty="0" err="1"/>
              <a:t>লিখে</a:t>
            </a:r>
            <a:r>
              <a:rPr lang="en-US" sz="1600" dirty="0"/>
              <a:t> </a:t>
            </a:r>
            <a:r>
              <a:rPr lang="en-US" sz="1600" dirty="0" err="1"/>
              <a:t>বা</a:t>
            </a:r>
            <a:r>
              <a:rPr lang="en-US" sz="1600" dirty="0"/>
              <a:t> </a:t>
            </a:r>
            <a:r>
              <a:rPr lang="en-US" sz="1600" dirty="0" err="1"/>
              <a:t>মেশিনকে</a:t>
            </a:r>
            <a:r>
              <a:rPr lang="en-US" sz="1600" dirty="0"/>
              <a:t> </a:t>
            </a:r>
            <a:r>
              <a:rPr lang="en-US" sz="1600" dirty="0" err="1"/>
              <a:t>নির্দেশনা</a:t>
            </a:r>
            <a:r>
              <a:rPr lang="en-US" sz="1600" dirty="0"/>
              <a:t> </a:t>
            </a:r>
            <a:r>
              <a:rPr lang="en-US" sz="1600" dirty="0" err="1"/>
              <a:t>দেয়</a:t>
            </a:r>
            <a:r>
              <a:rPr lang="en-US" sz="1600" dirty="0"/>
              <a:t>। </a:t>
            </a:r>
            <a:r>
              <a:rPr lang="en-US" sz="1600" dirty="0" err="1"/>
              <a:t>এজন্য</a:t>
            </a:r>
            <a:r>
              <a:rPr lang="en-US" sz="1600" dirty="0"/>
              <a:t> </a:t>
            </a:r>
            <a:r>
              <a:rPr lang="en-US" sz="1600" dirty="0" err="1"/>
              <a:t>উচ্চস্তরের</a:t>
            </a:r>
            <a:r>
              <a:rPr lang="en-US" sz="1600" dirty="0"/>
              <a:t> </a:t>
            </a:r>
            <a:r>
              <a:rPr lang="en-US" sz="1600" dirty="0" err="1"/>
              <a:t>প্রোগ্রামিং</a:t>
            </a:r>
            <a:r>
              <a:rPr lang="en-US" sz="1600" dirty="0"/>
              <a:t> </a:t>
            </a:r>
            <a:r>
              <a:rPr lang="en-US" sz="1600" dirty="0" err="1"/>
              <a:t>ভাষায়</a:t>
            </a:r>
            <a:r>
              <a:rPr lang="en-US" sz="1600" dirty="0"/>
              <a:t> </a:t>
            </a:r>
            <a:r>
              <a:rPr lang="en-US" sz="1600" dirty="0" err="1"/>
              <a:t>লেখা</a:t>
            </a:r>
            <a:r>
              <a:rPr lang="en-US" sz="1600" dirty="0"/>
              <a:t> </a:t>
            </a:r>
            <a:r>
              <a:rPr lang="en-US" sz="1600" dirty="0" err="1"/>
              <a:t>প্রোগ্রামকে</a:t>
            </a:r>
            <a:r>
              <a:rPr lang="en-US" sz="1600" dirty="0"/>
              <a:t> </a:t>
            </a:r>
            <a:r>
              <a:rPr lang="en-US" sz="1600" dirty="0" err="1"/>
              <a:t>মেশিনের</a:t>
            </a:r>
            <a:r>
              <a:rPr lang="en-US" sz="1600" dirty="0"/>
              <a:t> </a:t>
            </a:r>
            <a:r>
              <a:rPr lang="en-US" sz="1600" dirty="0" err="1"/>
              <a:t>বোধগম্য</a:t>
            </a:r>
            <a:r>
              <a:rPr lang="en-US" sz="1600" dirty="0"/>
              <a:t> </a:t>
            </a:r>
            <a:r>
              <a:rPr lang="en-US" sz="1600" dirty="0" err="1"/>
              <a:t>করতে</a:t>
            </a:r>
            <a:r>
              <a:rPr lang="en-US" sz="1600" dirty="0"/>
              <a:t> </a:t>
            </a:r>
            <a:r>
              <a:rPr lang="en-US" sz="1600" dirty="0" err="1"/>
              <a:t>অনুবাদ</a:t>
            </a:r>
            <a:r>
              <a:rPr lang="en-US" sz="1600" dirty="0"/>
              <a:t> </a:t>
            </a:r>
            <a:r>
              <a:rPr lang="en-US" sz="1600" dirty="0" err="1"/>
              <a:t>করার</a:t>
            </a:r>
            <a:r>
              <a:rPr lang="en-US" sz="1600" dirty="0"/>
              <a:t> </a:t>
            </a:r>
            <a:r>
              <a:rPr lang="en-US" sz="1600" dirty="0" err="1"/>
              <a:t>প্রয়োজন</a:t>
            </a:r>
            <a:r>
              <a:rPr lang="en-US" sz="1600" dirty="0"/>
              <a:t> </a:t>
            </a:r>
            <a:r>
              <a:rPr lang="en-US" sz="1600" dirty="0" err="1"/>
              <a:t>হয়</a:t>
            </a:r>
            <a:r>
              <a:rPr lang="en-US" sz="1600" dirty="0"/>
              <a:t>।</a:t>
            </a:r>
          </a:p>
          <a:p>
            <a:endParaRPr lang="en-US" sz="1600" dirty="0"/>
          </a:p>
          <a:p>
            <a:r>
              <a:rPr lang="en-US" sz="1600" dirty="0" err="1"/>
              <a:t>যে</a:t>
            </a:r>
            <a:r>
              <a:rPr lang="en-US" sz="1600" dirty="0"/>
              <a:t> </a:t>
            </a:r>
            <a:r>
              <a:rPr lang="en-US" sz="1600" dirty="0" err="1"/>
              <a:t>প্রোগ্রাম</a:t>
            </a:r>
            <a:r>
              <a:rPr lang="en-US" sz="1600" dirty="0"/>
              <a:t> </a:t>
            </a:r>
            <a:r>
              <a:rPr lang="en-US" sz="1600" dirty="0" err="1"/>
              <a:t>বা</a:t>
            </a:r>
            <a:r>
              <a:rPr lang="en-US" sz="1600" dirty="0"/>
              <a:t> </a:t>
            </a:r>
            <a:r>
              <a:rPr lang="en-US" sz="1600" dirty="0" err="1"/>
              <a:t>সফটওয়্যার</a:t>
            </a:r>
            <a:r>
              <a:rPr lang="en-US" sz="1600" dirty="0"/>
              <a:t> </a:t>
            </a:r>
            <a:r>
              <a:rPr lang="en-US" sz="1600" dirty="0" err="1"/>
              <a:t>এই</a:t>
            </a:r>
            <a:r>
              <a:rPr lang="en-US" sz="1600" dirty="0"/>
              <a:t> </a:t>
            </a:r>
            <a:r>
              <a:rPr lang="en-US" sz="1600" dirty="0" err="1"/>
              <a:t>অনুবাদের</a:t>
            </a:r>
            <a:r>
              <a:rPr lang="en-US" sz="1600" dirty="0"/>
              <a:t> </a:t>
            </a:r>
            <a:r>
              <a:rPr lang="en-US" sz="1600" dirty="0" err="1"/>
              <a:t>কাজটি</a:t>
            </a:r>
            <a:r>
              <a:rPr lang="en-US" sz="1600" dirty="0"/>
              <a:t> </a:t>
            </a:r>
            <a:r>
              <a:rPr lang="en-US" sz="1600" dirty="0" err="1"/>
              <a:t>করে</a:t>
            </a:r>
            <a:r>
              <a:rPr lang="en-US" sz="1600" dirty="0"/>
              <a:t> </a:t>
            </a:r>
            <a:r>
              <a:rPr lang="en-US" sz="1600" dirty="0" err="1"/>
              <a:t>থাকে</a:t>
            </a:r>
            <a:r>
              <a:rPr lang="en-US" sz="1600" dirty="0"/>
              <a:t>, </a:t>
            </a:r>
            <a:r>
              <a:rPr lang="en-US" sz="1600" dirty="0" err="1"/>
              <a:t>তাকে</a:t>
            </a:r>
            <a:r>
              <a:rPr lang="en-US" sz="1600" dirty="0"/>
              <a:t> </a:t>
            </a:r>
            <a:r>
              <a:rPr lang="en-US" sz="1600" dirty="0" err="1"/>
              <a:t>অনুবাদক</a:t>
            </a:r>
            <a:r>
              <a:rPr lang="en-US" sz="1600" dirty="0"/>
              <a:t> </a:t>
            </a:r>
            <a:r>
              <a:rPr lang="en-US" sz="1600" dirty="0" err="1"/>
              <a:t>প্রোগ্রাম</a:t>
            </a:r>
            <a:r>
              <a:rPr lang="en-US" sz="1600" dirty="0"/>
              <a:t> </a:t>
            </a:r>
            <a:r>
              <a:rPr lang="en-US" sz="1600" dirty="0" err="1"/>
              <a:t>বা</a:t>
            </a:r>
            <a:r>
              <a:rPr lang="en-US" sz="1600" dirty="0"/>
              <a:t> </a:t>
            </a:r>
            <a:r>
              <a:rPr lang="en-US" sz="1600" dirty="0" err="1"/>
              <a:t>অনুবাদক</a:t>
            </a:r>
            <a:r>
              <a:rPr lang="en-US" sz="1600" dirty="0"/>
              <a:t> </a:t>
            </a:r>
            <a:r>
              <a:rPr lang="en-US" sz="1600" dirty="0" err="1"/>
              <a:t>সফটওয়্যার</a:t>
            </a:r>
            <a:r>
              <a:rPr lang="en-US" sz="1600" dirty="0"/>
              <a:t> </a:t>
            </a:r>
            <a:r>
              <a:rPr lang="en-US" sz="1600" dirty="0" err="1"/>
              <a:t>বলে</a:t>
            </a:r>
            <a:r>
              <a:rPr lang="en-US" sz="1600" dirty="0"/>
              <a:t>। </a:t>
            </a:r>
            <a:r>
              <a:rPr lang="en-US" sz="1600" dirty="0" err="1"/>
              <a:t>অনুবাদক</a:t>
            </a:r>
            <a:r>
              <a:rPr lang="en-US" sz="1600" dirty="0"/>
              <a:t> </a:t>
            </a:r>
            <a:r>
              <a:rPr lang="en-US" sz="1600" dirty="0" err="1"/>
              <a:t>সফটওয়্যার</a:t>
            </a:r>
            <a:r>
              <a:rPr lang="en-US" sz="1600" dirty="0"/>
              <a:t> </a:t>
            </a:r>
            <a:r>
              <a:rPr lang="en-US" sz="1600" dirty="0" err="1"/>
              <a:t>হলো</a:t>
            </a:r>
            <a:r>
              <a:rPr lang="en-US" sz="1600" dirty="0"/>
              <a:t> </a:t>
            </a:r>
            <a:r>
              <a:rPr lang="en-US" sz="1600" dirty="0" err="1"/>
              <a:t>এক</a:t>
            </a:r>
            <a:r>
              <a:rPr lang="en-US" sz="1600" dirty="0"/>
              <a:t> </a:t>
            </a:r>
            <a:r>
              <a:rPr lang="en-US" sz="1600" dirty="0" err="1"/>
              <a:t>ধরনের</a:t>
            </a:r>
            <a:r>
              <a:rPr lang="en-US" sz="1600" dirty="0"/>
              <a:t> </a:t>
            </a:r>
            <a:r>
              <a:rPr lang="en-US" sz="1600" dirty="0" err="1"/>
              <a:t>সিস্টেম</a:t>
            </a:r>
            <a:r>
              <a:rPr lang="en-US" sz="1600" dirty="0"/>
              <a:t> </a:t>
            </a:r>
            <a:r>
              <a:rPr lang="en-US" sz="1600" dirty="0" err="1"/>
              <a:t>সফটওয়্যার</a:t>
            </a:r>
            <a:r>
              <a:rPr lang="en-US" sz="1600" dirty="0"/>
              <a:t> </a:t>
            </a:r>
            <a:r>
              <a:rPr lang="en-US" sz="1600" dirty="0" err="1"/>
              <a:t>এবং</a:t>
            </a:r>
            <a:r>
              <a:rPr lang="en-US" sz="1600" dirty="0"/>
              <a:t> </a:t>
            </a:r>
            <a:r>
              <a:rPr lang="en-US" sz="1600" dirty="0" err="1"/>
              <a:t>এটিকে</a:t>
            </a:r>
            <a:r>
              <a:rPr lang="en-US" sz="1600" dirty="0"/>
              <a:t> </a:t>
            </a:r>
            <a:r>
              <a:rPr lang="en-US" sz="1600" dirty="0" err="1"/>
              <a:t>ল্যাংগুয়েজ</a:t>
            </a:r>
            <a:r>
              <a:rPr lang="en-US" sz="1600" dirty="0"/>
              <a:t> </a:t>
            </a:r>
            <a:r>
              <a:rPr lang="en-US" sz="1600" dirty="0" err="1"/>
              <a:t>প্রসেসরও</a:t>
            </a:r>
            <a:r>
              <a:rPr lang="en-US" sz="1600" dirty="0"/>
              <a:t> </a:t>
            </a:r>
            <a:r>
              <a:rPr lang="en-US" sz="1600" dirty="0" err="1"/>
              <a:t>বলা</a:t>
            </a:r>
            <a:r>
              <a:rPr lang="en-US" sz="1600" dirty="0"/>
              <a:t> </a:t>
            </a:r>
            <a:r>
              <a:rPr lang="en-US" sz="1600" dirty="0" err="1"/>
              <a:t>হয়</a:t>
            </a:r>
            <a:r>
              <a:rPr lang="en-US" sz="1600" dirty="0"/>
              <a:t>। </a:t>
            </a:r>
            <a:r>
              <a:rPr lang="en-US" sz="1600" dirty="0" err="1"/>
              <a:t>প্রতিটি</a:t>
            </a:r>
            <a:r>
              <a:rPr lang="en-US" sz="1600" dirty="0"/>
              <a:t> </a:t>
            </a:r>
            <a:r>
              <a:rPr lang="en-US" sz="1600" dirty="0" err="1"/>
              <a:t>প্রোগ্রামিং</a:t>
            </a:r>
            <a:r>
              <a:rPr lang="en-US" sz="1600" dirty="0"/>
              <a:t> </a:t>
            </a:r>
            <a:r>
              <a:rPr lang="en-US" sz="1600" dirty="0" err="1"/>
              <a:t>ভাষার</a:t>
            </a:r>
            <a:r>
              <a:rPr lang="en-US" sz="1600" dirty="0"/>
              <a:t> </a:t>
            </a:r>
            <a:r>
              <a:rPr lang="en-US" sz="1600" dirty="0" err="1"/>
              <a:t>জন্য</a:t>
            </a:r>
            <a:r>
              <a:rPr lang="en-US" sz="1600" dirty="0"/>
              <a:t> </a:t>
            </a:r>
            <a:r>
              <a:rPr lang="en-US" sz="1600" dirty="0" err="1"/>
              <a:t>পৃথক</a:t>
            </a:r>
            <a:r>
              <a:rPr lang="en-US" sz="1600" dirty="0"/>
              <a:t> </a:t>
            </a:r>
            <a:r>
              <a:rPr lang="en-US" sz="1600" dirty="0" err="1"/>
              <a:t>অনুবাদক</a:t>
            </a:r>
            <a:r>
              <a:rPr lang="en-US" sz="1600" dirty="0"/>
              <a:t> </a:t>
            </a:r>
            <a:r>
              <a:rPr lang="en-US" sz="1600" dirty="0" err="1"/>
              <a:t>প্রোগ্রাম</a:t>
            </a:r>
            <a:r>
              <a:rPr lang="en-US" sz="1600" dirty="0"/>
              <a:t> </a:t>
            </a:r>
            <a:r>
              <a:rPr lang="en-US" sz="1600" dirty="0" err="1"/>
              <a:t>রয়েছে</a:t>
            </a:r>
            <a:r>
              <a:rPr lang="en-US" sz="1600" dirty="0"/>
              <a:t>।</a:t>
            </a:r>
          </a:p>
          <a:p>
            <a:endParaRPr lang="en-US" sz="1600" dirty="0"/>
          </a:p>
          <a:p>
            <a:r>
              <a:rPr lang="en-US" sz="1600" dirty="0" err="1"/>
              <a:t>যে</a:t>
            </a:r>
            <a:r>
              <a:rPr lang="en-US" sz="1600" dirty="0"/>
              <a:t> </a:t>
            </a:r>
            <a:r>
              <a:rPr lang="en-US" sz="1600" dirty="0" err="1"/>
              <a:t>প্রোগ্রাম</a:t>
            </a:r>
            <a:r>
              <a:rPr lang="en-US" sz="1600" dirty="0"/>
              <a:t> </a:t>
            </a:r>
            <a:r>
              <a:rPr lang="en-US" sz="1600" dirty="0" err="1"/>
              <a:t>উৎস</a:t>
            </a:r>
            <a:r>
              <a:rPr lang="en-US" sz="1600" dirty="0"/>
              <a:t> (Source) </a:t>
            </a:r>
            <a:r>
              <a:rPr lang="en-US" sz="1600" dirty="0" err="1"/>
              <a:t>প্রোগ্রামকে</a:t>
            </a:r>
            <a:r>
              <a:rPr lang="en-US" sz="1600" dirty="0"/>
              <a:t> </a:t>
            </a:r>
            <a:r>
              <a:rPr lang="en-US" sz="1600" dirty="0" err="1"/>
              <a:t>বস্তু</a:t>
            </a:r>
            <a:r>
              <a:rPr lang="en-US" sz="1600" dirty="0"/>
              <a:t> (Object) </a:t>
            </a:r>
            <a:r>
              <a:rPr lang="en-US" sz="1600" dirty="0" err="1"/>
              <a:t>প্রেগ্রামে</a:t>
            </a:r>
            <a:r>
              <a:rPr lang="en-US" sz="1600" dirty="0"/>
              <a:t> </a:t>
            </a:r>
            <a:r>
              <a:rPr lang="en-US" sz="1600" dirty="0" err="1"/>
              <a:t>রূপান্তর</a:t>
            </a:r>
            <a:r>
              <a:rPr lang="en-US" sz="1600" dirty="0"/>
              <a:t> </a:t>
            </a:r>
            <a:r>
              <a:rPr lang="en-US" sz="1600" dirty="0" err="1"/>
              <a:t>করে</a:t>
            </a:r>
            <a:r>
              <a:rPr lang="en-US" sz="1600" dirty="0"/>
              <a:t>, </a:t>
            </a:r>
            <a:r>
              <a:rPr lang="en-US" sz="1600" dirty="0" err="1"/>
              <a:t>তাকে</a:t>
            </a:r>
            <a:r>
              <a:rPr lang="en-US" sz="1600" dirty="0"/>
              <a:t> </a:t>
            </a:r>
            <a:r>
              <a:rPr lang="en-US" sz="1600" dirty="0" err="1"/>
              <a:t>অনুবাদক</a:t>
            </a:r>
            <a:r>
              <a:rPr lang="en-US" sz="1600" dirty="0"/>
              <a:t> </a:t>
            </a:r>
            <a:r>
              <a:rPr lang="en-US" sz="1600" dirty="0" err="1"/>
              <a:t>প্রোগ্রাম</a:t>
            </a:r>
            <a:r>
              <a:rPr lang="en-US" sz="1600" dirty="0"/>
              <a:t> </a:t>
            </a:r>
            <a:r>
              <a:rPr lang="en-US" sz="1600" dirty="0" err="1"/>
              <a:t>বলে</a:t>
            </a:r>
            <a:r>
              <a:rPr lang="en-US" sz="1600" dirty="0"/>
              <a:t>।</a:t>
            </a:r>
          </a:p>
          <a:p>
            <a:endParaRPr lang="en-US" sz="1600" dirty="0"/>
          </a:p>
          <a:p>
            <a:endParaRPr lang="en-US" sz="1600" dirty="0"/>
          </a:p>
          <a:p>
            <a:r>
              <a:rPr lang="en-US" sz="1600" dirty="0" err="1"/>
              <a:t>মেশিন</a:t>
            </a:r>
            <a:r>
              <a:rPr lang="en-US" sz="1600" dirty="0"/>
              <a:t> </a:t>
            </a:r>
            <a:r>
              <a:rPr lang="en-US" sz="1600" dirty="0" err="1"/>
              <a:t>ভাষায়</a:t>
            </a:r>
            <a:r>
              <a:rPr lang="en-US" sz="1600" dirty="0"/>
              <a:t> </a:t>
            </a:r>
            <a:r>
              <a:rPr lang="en-US" sz="1600" dirty="0" err="1"/>
              <a:t>লেখা</a:t>
            </a:r>
            <a:r>
              <a:rPr lang="en-US" sz="1600" dirty="0"/>
              <a:t> </a:t>
            </a:r>
            <a:r>
              <a:rPr lang="en-US" sz="1600" dirty="0" err="1"/>
              <a:t>প্রোগ্রামকে</a:t>
            </a:r>
            <a:r>
              <a:rPr lang="en-US" sz="1600" dirty="0"/>
              <a:t> Object Program </a:t>
            </a:r>
            <a:r>
              <a:rPr lang="en-US" sz="1600" dirty="0" err="1"/>
              <a:t>বলে</a:t>
            </a:r>
            <a:r>
              <a:rPr lang="en-US" sz="1600" dirty="0"/>
              <a:t> </a:t>
            </a:r>
            <a:r>
              <a:rPr lang="en-US" sz="1600" dirty="0" err="1"/>
              <a:t>এবং</a:t>
            </a:r>
            <a:r>
              <a:rPr lang="en-US" sz="1600" dirty="0"/>
              <a:t> </a:t>
            </a:r>
            <a:r>
              <a:rPr lang="en-US" sz="1600" dirty="0" err="1"/>
              <a:t>অন্য</a:t>
            </a:r>
            <a:r>
              <a:rPr lang="en-US" sz="1600" dirty="0"/>
              <a:t> </a:t>
            </a:r>
            <a:r>
              <a:rPr lang="en-US" sz="1600" dirty="0" err="1"/>
              <a:t>ভাষায়</a:t>
            </a:r>
            <a:r>
              <a:rPr lang="en-US" sz="1600" dirty="0"/>
              <a:t> </a:t>
            </a:r>
            <a:r>
              <a:rPr lang="en-US" sz="1600" dirty="0" err="1"/>
              <a:t>লেখা</a:t>
            </a:r>
            <a:r>
              <a:rPr lang="en-US" sz="1600" dirty="0"/>
              <a:t> </a:t>
            </a:r>
            <a:r>
              <a:rPr lang="en-US" sz="1600" dirty="0" err="1"/>
              <a:t>প্রোগ্রামকে</a:t>
            </a:r>
            <a:r>
              <a:rPr lang="en-US" sz="1600" dirty="0"/>
              <a:t> Source Program </a:t>
            </a:r>
            <a:r>
              <a:rPr lang="en-US" sz="1600" dirty="0" err="1"/>
              <a:t>বলে</a:t>
            </a:r>
            <a:r>
              <a:rPr lang="en-US" sz="1600" dirty="0"/>
              <a:t>। </a:t>
            </a:r>
            <a:r>
              <a:rPr lang="en-US" sz="1600" dirty="0" err="1"/>
              <a:t>অনুবাদক</a:t>
            </a:r>
            <a:r>
              <a:rPr lang="en-US" sz="1600" dirty="0"/>
              <a:t> </a:t>
            </a:r>
            <a:r>
              <a:rPr lang="en-US" sz="1600" dirty="0" err="1"/>
              <a:t>প্রোগ্রাম</a:t>
            </a:r>
            <a:r>
              <a:rPr lang="en-US" sz="1600" dirty="0"/>
              <a:t> </a:t>
            </a:r>
            <a:r>
              <a:rPr lang="en-US" sz="1600" dirty="0" err="1"/>
              <a:t>উৎস</a:t>
            </a:r>
            <a:r>
              <a:rPr lang="en-US" sz="1600" dirty="0"/>
              <a:t> (Source) </a:t>
            </a:r>
            <a:r>
              <a:rPr lang="en-US" sz="1600" dirty="0" err="1"/>
              <a:t>প্রোগ্রামকে</a:t>
            </a:r>
            <a:r>
              <a:rPr lang="en-US" sz="1600" dirty="0"/>
              <a:t> </a:t>
            </a:r>
            <a:r>
              <a:rPr lang="en-US" sz="1600" dirty="0" err="1"/>
              <a:t>ইনপুট</a:t>
            </a:r>
            <a:r>
              <a:rPr lang="en-US" sz="1600" dirty="0"/>
              <a:t> </a:t>
            </a:r>
            <a:r>
              <a:rPr lang="en-US" sz="1600" dirty="0" err="1"/>
              <a:t>হিসেবে</a:t>
            </a:r>
            <a:r>
              <a:rPr lang="en-US" sz="1600" dirty="0"/>
              <a:t> </a:t>
            </a:r>
            <a:r>
              <a:rPr lang="en-US" sz="1600" dirty="0" err="1"/>
              <a:t>নেয়</a:t>
            </a:r>
            <a:r>
              <a:rPr lang="en-US" sz="1600" dirty="0"/>
              <a:t> </a:t>
            </a:r>
            <a:r>
              <a:rPr lang="en-US" sz="1600" dirty="0" err="1"/>
              <a:t>এবং</a:t>
            </a:r>
            <a:r>
              <a:rPr lang="en-US" sz="1600" dirty="0"/>
              <a:t> </a:t>
            </a:r>
            <a:r>
              <a:rPr lang="en-US" sz="1600" dirty="0" err="1"/>
              <a:t>বস্তু</a:t>
            </a:r>
            <a:r>
              <a:rPr lang="en-US" sz="1600" dirty="0"/>
              <a:t> (Object) </a:t>
            </a:r>
            <a:r>
              <a:rPr lang="en-US" sz="1600" dirty="0" err="1"/>
              <a:t>প্রোগ্রামকে</a:t>
            </a:r>
            <a:r>
              <a:rPr lang="en-US" sz="1600" dirty="0"/>
              <a:t> </a:t>
            </a:r>
            <a:r>
              <a:rPr lang="en-US" sz="1600" dirty="0" err="1"/>
              <a:t>আউটপুট</a:t>
            </a:r>
            <a:r>
              <a:rPr lang="en-US" sz="1600" dirty="0"/>
              <a:t> </a:t>
            </a:r>
            <a:r>
              <a:rPr lang="en-US" sz="1600" dirty="0" err="1"/>
              <a:t>দেয়</a:t>
            </a:r>
            <a:r>
              <a:rPr lang="en-US" sz="1600" dirty="0"/>
              <a:t>। </a:t>
            </a:r>
            <a:r>
              <a:rPr lang="en-US" sz="1600" dirty="0" err="1"/>
              <a:t>প্রোগ্রাম</a:t>
            </a:r>
            <a:r>
              <a:rPr lang="en-US" sz="1600" dirty="0"/>
              <a:t> </a:t>
            </a:r>
            <a:r>
              <a:rPr lang="en-US" sz="1600" dirty="0" err="1"/>
              <a:t>অনুবাদের</a:t>
            </a:r>
            <a:r>
              <a:rPr lang="en-US" sz="1600" dirty="0"/>
              <a:t> </a:t>
            </a:r>
            <a:r>
              <a:rPr lang="en-US" sz="1600" dirty="0" err="1"/>
              <a:t>সময়</a:t>
            </a:r>
            <a:r>
              <a:rPr lang="en-US" sz="1600" dirty="0"/>
              <a:t> </a:t>
            </a:r>
            <a:r>
              <a:rPr lang="en-US" sz="1600" dirty="0" err="1"/>
              <a:t>উৎস</a:t>
            </a:r>
            <a:r>
              <a:rPr lang="en-US" sz="1600" dirty="0"/>
              <a:t> (</a:t>
            </a:r>
            <a:r>
              <a:rPr lang="en-US" sz="1600" dirty="0" err="1"/>
              <a:t>Surce</a:t>
            </a:r>
            <a:r>
              <a:rPr lang="en-US" sz="1600" dirty="0"/>
              <a:t>) </a:t>
            </a:r>
            <a:r>
              <a:rPr lang="en-US" sz="1600" dirty="0" err="1"/>
              <a:t>প্রোগ্রামে</a:t>
            </a:r>
            <a:r>
              <a:rPr lang="en-US" sz="1600" dirty="0"/>
              <a:t> </a:t>
            </a:r>
            <a:r>
              <a:rPr lang="en-US" sz="1600" dirty="0" err="1"/>
              <a:t>যদি</a:t>
            </a:r>
            <a:r>
              <a:rPr lang="en-US" sz="1600" dirty="0"/>
              <a:t> </a:t>
            </a:r>
            <a:r>
              <a:rPr lang="en-US" sz="1600" dirty="0" err="1"/>
              <a:t>কোনো</a:t>
            </a:r>
            <a:r>
              <a:rPr lang="en-US" sz="1600" dirty="0"/>
              <a:t> </a:t>
            </a:r>
            <a:r>
              <a:rPr lang="en-US" sz="1600" dirty="0" err="1"/>
              <a:t>ভুল</a:t>
            </a:r>
            <a:r>
              <a:rPr lang="en-US" sz="1600" dirty="0"/>
              <a:t> </a:t>
            </a:r>
            <a:r>
              <a:rPr lang="en-US" sz="1600" dirty="0" err="1"/>
              <a:t>থাকে</a:t>
            </a:r>
            <a:r>
              <a:rPr lang="en-US" sz="1600" dirty="0"/>
              <a:t>, </a:t>
            </a:r>
            <a:r>
              <a:rPr lang="en-US" sz="1600" dirty="0" err="1"/>
              <a:t>তবে</a:t>
            </a:r>
            <a:r>
              <a:rPr lang="en-US" sz="1600" dirty="0"/>
              <a:t> </a:t>
            </a:r>
            <a:r>
              <a:rPr lang="en-US" sz="1600" dirty="0" err="1"/>
              <a:t>তা</a:t>
            </a:r>
            <a:r>
              <a:rPr lang="en-US" sz="1600" dirty="0"/>
              <a:t> </a:t>
            </a:r>
            <a:r>
              <a:rPr lang="en-US" sz="1600" dirty="0" err="1"/>
              <a:t>সংশোধন</a:t>
            </a:r>
            <a:r>
              <a:rPr lang="en-US" sz="1600" dirty="0"/>
              <a:t> </a:t>
            </a:r>
            <a:r>
              <a:rPr lang="en-US" sz="1600" dirty="0" err="1"/>
              <a:t>করার</a:t>
            </a:r>
            <a:r>
              <a:rPr lang="en-US" sz="1600" dirty="0"/>
              <a:t> </a:t>
            </a:r>
            <a:r>
              <a:rPr lang="en-US" sz="1600" dirty="0" err="1"/>
              <a:t>জন্য</a:t>
            </a:r>
            <a:r>
              <a:rPr lang="en-US" sz="1600" dirty="0"/>
              <a:t> </a:t>
            </a:r>
            <a:r>
              <a:rPr lang="en-US" sz="1600" dirty="0" err="1"/>
              <a:t>ব্যবহারকারীকে</a:t>
            </a:r>
            <a:r>
              <a:rPr lang="en-US" sz="1600" dirty="0"/>
              <a:t> Error Message </a:t>
            </a:r>
            <a:r>
              <a:rPr lang="en-US" sz="1600" dirty="0" err="1"/>
              <a:t>দেয়</a:t>
            </a:r>
            <a:r>
              <a:rPr lang="en-US" sz="1600" dirty="0"/>
              <a:t>।</a:t>
            </a:r>
          </a:p>
        </p:txBody>
      </p:sp>
    </p:spTree>
    <p:extLst>
      <p:ext uri="{BB962C8B-B14F-4D97-AF65-F5344CB8AC3E}">
        <p14:creationId xmlns:p14="http://schemas.microsoft.com/office/powerpoint/2010/main" val="2515119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85F0EDE-891C-4608-A4E6-146E909EBF7A}"/>
              </a:ext>
            </a:extLst>
          </p:cNvPr>
          <p:cNvSpPr txBox="1"/>
          <p:nvPr/>
        </p:nvSpPr>
        <p:spPr>
          <a:xfrm>
            <a:off x="271850" y="451131"/>
            <a:ext cx="11763101" cy="5139869"/>
          </a:xfrm>
          <a:prstGeom prst="rect">
            <a:avLst/>
          </a:prstGeom>
          <a:noFill/>
        </p:spPr>
        <p:txBody>
          <a:bodyPr wrap="square">
            <a:spAutoFit/>
          </a:bodyPr>
          <a:lstStyle/>
          <a:p>
            <a:r>
              <a:rPr lang="en-US" b="1" dirty="0"/>
              <a:t>						</a:t>
            </a:r>
            <a:r>
              <a:rPr lang="en-US" sz="2000" b="1" u="sng" dirty="0" err="1"/>
              <a:t>অনুবাদক</a:t>
            </a:r>
            <a:r>
              <a:rPr lang="en-US" sz="2000" b="1" u="sng" dirty="0"/>
              <a:t> </a:t>
            </a:r>
            <a:r>
              <a:rPr lang="en-US" sz="2000" b="1" u="sng" dirty="0" err="1"/>
              <a:t>গ্রোগ্রামের</a:t>
            </a:r>
            <a:r>
              <a:rPr lang="en-US" sz="2000" b="1" u="sng" dirty="0"/>
              <a:t> </a:t>
            </a:r>
            <a:r>
              <a:rPr lang="en-US" sz="2000" b="1" u="sng" dirty="0" err="1"/>
              <a:t>প্রকারভেদ</a:t>
            </a:r>
            <a:r>
              <a:rPr lang="en-US" sz="2000" b="1" u="sng" dirty="0"/>
              <a:t>: </a:t>
            </a:r>
          </a:p>
          <a:p>
            <a:endParaRPr lang="en-US" sz="2000" b="1" u="sng" dirty="0"/>
          </a:p>
          <a:p>
            <a:r>
              <a:rPr lang="en-US" sz="1600" dirty="0"/>
              <a:t>			</a:t>
            </a:r>
            <a:r>
              <a:rPr lang="en-US" sz="1600" dirty="0" err="1"/>
              <a:t>অনুবাদক</a:t>
            </a:r>
            <a:r>
              <a:rPr lang="en-US" sz="1600" dirty="0"/>
              <a:t> </a:t>
            </a:r>
            <a:r>
              <a:rPr lang="en-US" sz="1600" dirty="0" err="1"/>
              <a:t>গ্রেগ্রাম</a:t>
            </a:r>
            <a:r>
              <a:rPr lang="en-US" sz="1600" dirty="0"/>
              <a:t> </a:t>
            </a:r>
            <a:r>
              <a:rPr lang="en-US" sz="1600" dirty="0" err="1"/>
              <a:t>তিন</a:t>
            </a:r>
            <a:r>
              <a:rPr lang="en-US" sz="1600" dirty="0"/>
              <a:t> </a:t>
            </a:r>
            <a:r>
              <a:rPr lang="en-US" sz="1600" dirty="0" err="1"/>
              <a:t>ধরনের</a:t>
            </a:r>
            <a:r>
              <a:rPr lang="en-US" sz="1600" dirty="0"/>
              <a:t>। </a:t>
            </a:r>
            <a:r>
              <a:rPr lang="en-US" sz="1600" dirty="0" err="1"/>
              <a:t>যথা</a:t>
            </a:r>
            <a:r>
              <a:rPr lang="en-US" sz="1600" dirty="0"/>
              <a:t>-</a:t>
            </a:r>
          </a:p>
          <a:p>
            <a:endParaRPr lang="en-US" sz="1600" dirty="0"/>
          </a:p>
          <a:p>
            <a:r>
              <a:rPr lang="en-US" sz="1600" b="1" dirty="0"/>
              <a:t>(1) </a:t>
            </a:r>
            <a:r>
              <a:rPr lang="en-US" sz="1600" b="1" dirty="0" err="1"/>
              <a:t>অ্যাসেম্বলার</a:t>
            </a:r>
            <a:r>
              <a:rPr lang="en-US" sz="1600" b="1" dirty="0"/>
              <a:t> (Assembler)</a:t>
            </a:r>
          </a:p>
          <a:p>
            <a:endParaRPr lang="en-US" sz="1600" b="1" dirty="0"/>
          </a:p>
          <a:p>
            <a:r>
              <a:rPr lang="en-US" sz="1600" b="1" dirty="0"/>
              <a:t>(2) </a:t>
            </a:r>
            <a:r>
              <a:rPr lang="en-US" sz="1600" b="1" dirty="0" err="1"/>
              <a:t>কম্পাইলার</a:t>
            </a:r>
            <a:r>
              <a:rPr lang="en-US" sz="1600" b="1" dirty="0"/>
              <a:t> (Compiler)</a:t>
            </a:r>
          </a:p>
          <a:p>
            <a:endParaRPr lang="en-US" sz="1600" b="1" dirty="0"/>
          </a:p>
          <a:p>
            <a:r>
              <a:rPr lang="en-US" sz="1600" b="1" dirty="0"/>
              <a:t>(3) </a:t>
            </a:r>
            <a:r>
              <a:rPr lang="en-US" sz="1600" b="1" dirty="0" err="1"/>
              <a:t>ইন্টারপ্রেটার</a:t>
            </a:r>
            <a:r>
              <a:rPr lang="en-US" sz="1600" b="1" dirty="0"/>
              <a:t> (Interpreter)</a:t>
            </a:r>
          </a:p>
          <a:p>
            <a:endParaRPr lang="en-US" sz="1600" dirty="0"/>
          </a:p>
          <a:p>
            <a:pPr marL="342900" indent="-342900">
              <a:buAutoNum type="arabicParenBoth"/>
            </a:pPr>
            <a:r>
              <a:rPr lang="en-US" sz="1600" b="1" u="sng" dirty="0" err="1"/>
              <a:t>অ্যাসেম্বলার</a:t>
            </a:r>
            <a:r>
              <a:rPr lang="en-US" sz="1600" b="1" u="sng" dirty="0"/>
              <a:t> (Assembler): </a:t>
            </a:r>
          </a:p>
          <a:p>
            <a:r>
              <a:rPr lang="en-US" sz="1600" dirty="0" err="1"/>
              <a:t>অ্যাসেম্বলার</a:t>
            </a:r>
            <a:r>
              <a:rPr lang="en-US" sz="1600" dirty="0"/>
              <a:t> </a:t>
            </a:r>
            <a:r>
              <a:rPr lang="en-US" sz="1600" dirty="0" err="1"/>
              <a:t>হলো</a:t>
            </a:r>
            <a:r>
              <a:rPr lang="en-US" sz="1600" dirty="0"/>
              <a:t> </a:t>
            </a:r>
            <a:r>
              <a:rPr lang="en-US" sz="1600" dirty="0" err="1"/>
              <a:t>এক</a:t>
            </a:r>
            <a:r>
              <a:rPr lang="en-US" sz="1600" dirty="0"/>
              <a:t> </a:t>
            </a:r>
            <a:r>
              <a:rPr lang="en-US" sz="1600" dirty="0" err="1"/>
              <a:t>ধরনের</a:t>
            </a:r>
            <a:r>
              <a:rPr lang="en-US" sz="1600" dirty="0"/>
              <a:t> </a:t>
            </a:r>
            <a:r>
              <a:rPr lang="en-US" sz="1600" dirty="0" err="1"/>
              <a:t>অনুবাদক</a:t>
            </a:r>
            <a:r>
              <a:rPr lang="en-US" sz="1600" dirty="0"/>
              <a:t> </a:t>
            </a:r>
            <a:r>
              <a:rPr lang="en-US" sz="1600" dirty="0" err="1"/>
              <a:t>প্রোগ্রাম</a:t>
            </a:r>
            <a:r>
              <a:rPr lang="en-US" sz="1600" dirty="0"/>
              <a:t>, </a:t>
            </a:r>
            <a:r>
              <a:rPr lang="en-US" sz="1600" dirty="0" err="1"/>
              <a:t>যা</a:t>
            </a:r>
            <a:r>
              <a:rPr lang="en-US" sz="1600" dirty="0"/>
              <a:t> </a:t>
            </a:r>
            <a:r>
              <a:rPr lang="en-US" sz="1600" dirty="0" err="1"/>
              <a:t>অ্যাসেম্বলি</a:t>
            </a:r>
            <a:r>
              <a:rPr lang="en-US" sz="1600" dirty="0"/>
              <a:t> </a:t>
            </a:r>
            <a:r>
              <a:rPr lang="en-US" sz="1600" dirty="0" err="1"/>
              <a:t>ভাষায়</a:t>
            </a:r>
            <a:r>
              <a:rPr lang="en-US" sz="1600" dirty="0"/>
              <a:t> </a:t>
            </a:r>
            <a:r>
              <a:rPr lang="en-US" sz="1600" dirty="0" err="1"/>
              <a:t>লেখা</a:t>
            </a:r>
            <a:r>
              <a:rPr lang="en-US" sz="1600" dirty="0"/>
              <a:t> </a:t>
            </a:r>
            <a:r>
              <a:rPr lang="en-US" sz="1600" dirty="0" err="1"/>
              <a:t>প্রোগ্রামকে</a:t>
            </a:r>
            <a:r>
              <a:rPr lang="en-US" sz="1600" dirty="0"/>
              <a:t> </a:t>
            </a:r>
            <a:r>
              <a:rPr lang="en-US" sz="1600" dirty="0" err="1"/>
              <a:t>মেশিন</a:t>
            </a:r>
            <a:r>
              <a:rPr lang="en-US" sz="1600" dirty="0"/>
              <a:t> </a:t>
            </a:r>
            <a:r>
              <a:rPr lang="en-US" sz="1600" dirty="0" err="1"/>
              <a:t>ভাষায়</a:t>
            </a:r>
            <a:r>
              <a:rPr lang="en-US" sz="1600" dirty="0"/>
              <a:t> </a:t>
            </a:r>
            <a:r>
              <a:rPr lang="en-US" sz="1600" dirty="0" err="1"/>
              <a:t>রূপান্তর</a:t>
            </a:r>
            <a:r>
              <a:rPr lang="en-US" sz="1600" dirty="0"/>
              <a:t> </a:t>
            </a:r>
            <a:r>
              <a:rPr lang="en-US" sz="1600" dirty="0" err="1"/>
              <a:t>করে</a:t>
            </a:r>
            <a:r>
              <a:rPr lang="en-US" sz="1600" dirty="0"/>
              <a:t>। </a:t>
            </a:r>
            <a:r>
              <a:rPr lang="en-US" sz="1600" dirty="0" err="1"/>
              <a:t>এটি</a:t>
            </a:r>
            <a:r>
              <a:rPr lang="en-US" sz="1600" dirty="0"/>
              <a:t> </a:t>
            </a:r>
            <a:r>
              <a:rPr lang="en-US" sz="1600" dirty="0" err="1"/>
              <a:t>অ্যাসেম্বলি</a:t>
            </a:r>
            <a:r>
              <a:rPr lang="en-US" sz="1600" dirty="0"/>
              <a:t> </a:t>
            </a:r>
            <a:r>
              <a:rPr lang="en-US" sz="1600" dirty="0" err="1"/>
              <a:t>ভাষায়</a:t>
            </a:r>
            <a:r>
              <a:rPr lang="en-US" sz="1600" dirty="0"/>
              <a:t> </a:t>
            </a:r>
            <a:r>
              <a:rPr lang="en-US" sz="1600" dirty="0" err="1"/>
              <a:t>লেখা</a:t>
            </a:r>
            <a:r>
              <a:rPr lang="en-US" sz="1600" dirty="0"/>
              <a:t> </a:t>
            </a:r>
            <a:r>
              <a:rPr lang="en-US" sz="1600" dirty="0" err="1"/>
              <a:t>প্রোগ্রাম</a:t>
            </a:r>
            <a:r>
              <a:rPr lang="en-US" sz="1600" dirty="0"/>
              <a:t> </a:t>
            </a:r>
            <a:r>
              <a:rPr lang="en-US" sz="1600" dirty="0" err="1"/>
              <a:t>বা</a:t>
            </a:r>
            <a:r>
              <a:rPr lang="en-US" sz="1600" dirty="0"/>
              <a:t> </a:t>
            </a:r>
            <a:r>
              <a:rPr lang="en-US" sz="1600" dirty="0" err="1"/>
              <a:t>নিমোনিক</a:t>
            </a:r>
            <a:r>
              <a:rPr lang="en-US" sz="1600" dirty="0"/>
              <a:t> </a:t>
            </a:r>
            <a:r>
              <a:rPr lang="en-US" sz="1600" dirty="0" err="1"/>
              <a:t>কোডকে</a:t>
            </a:r>
            <a:r>
              <a:rPr lang="en-US" sz="1600" dirty="0"/>
              <a:t> </a:t>
            </a:r>
            <a:r>
              <a:rPr lang="en-US" sz="1600" dirty="0" err="1"/>
              <a:t>যান্ত্রিক</a:t>
            </a:r>
            <a:r>
              <a:rPr lang="en-US" sz="1600" dirty="0"/>
              <a:t> </a:t>
            </a:r>
            <a:r>
              <a:rPr lang="en-US" sz="1600" dirty="0" err="1"/>
              <a:t>ভাষায়</a:t>
            </a:r>
            <a:r>
              <a:rPr lang="en-US" sz="1600" dirty="0"/>
              <a:t> </a:t>
            </a:r>
            <a:r>
              <a:rPr lang="en-US" sz="1600" dirty="0" err="1"/>
              <a:t>রূপান্তর</a:t>
            </a:r>
            <a:r>
              <a:rPr lang="en-US" sz="1600" dirty="0"/>
              <a:t> </a:t>
            </a:r>
            <a:r>
              <a:rPr lang="en-US" sz="1600" dirty="0" err="1"/>
              <a:t>করে</a:t>
            </a:r>
            <a:r>
              <a:rPr lang="en-US" sz="1600" dirty="0"/>
              <a:t>। </a:t>
            </a:r>
            <a:r>
              <a:rPr lang="en-US" sz="1600" dirty="0" err="1"/>
              <a:t>এক্ষেত্রে</a:t>
            </a:r>
            <a:r>
              <a:rPr lang="en-US" sz="1600" dirty="0"/>
              <a:t> </a:t>
            </a:r>
            <a:r>
              <a:rPr lang="en-US" sz="1600" dirty="0" err="1"/>
              <a:t>প্রোগ্রাম</a:t>
            </a:r>
            <a:r>
              <a:rPr lang="en-US" sz="1600" dirty="0"/>
              <a:t> </a:t>
            </a:r>
            <a:r>
              <a:rPr lang="en-US" sz="1600" dirty="0" err="1"/>
              <a:t>কোনো</a:t>
            </a:r>
            <a:r>
              <a:rPr lang="en-US" sz="1600" dirty="0"/>
              <a:t> </a:t>
            </a:r>
            <a:r>
              <a:rPr lang="en-US" sz="1600" dirty="0" err="1"/>
              <a:t>ভুল</a:t>
            </a:r>
            <a:r>
              <a:rPr lang="en-US" sz="1600" dirty="0"/>
              <a:t> </a:t>
            </a:r>
            <a:r>
              <a:rPr lang="en-US" sz="1600" dirty="0" err="1"/>
              <a:t>থাকলে</a:t>
            </a:r>
            <a:r>
              <a:rPr lang="en-US" sz="1600" dirty="0"/>
              <a:t> Error Message </a:t>
            </a:r>
            <a:r>
              <a:rPr lang="en-US" sz="1600" dirty="0" err="1"/>
              <a:t>দেয়</a:t>
            </a:r>
            <a:r>
              <a:rPr lang="en-US" sz="1600" dirty="0"/>
              <a:t>।</a:t>
            </a:r>
          </a:p>
          <a:p>
            <a:endParaRPr lang="en-US" sz="1600" dirty="0"/>
          </a:p>
          <a:p>
            <a:r>
              <a:rPr lang="en-US" sz="1600" u="sng" dirty="0" err="1"/>
              <a:t>প্রধান</a:t>
            </a:r>
            <a:r>
              <a:rPr lang="en-US" sz="1600" u="sng" dirty="0"/>
              <a:t> </a:t>
            </a:r>
            <a:r>
              <a:rPr lang="en-US" sz="1600" u="sng" dirty="0" err="1"/>
              <a:t>কাজসমূহঃ</a:t>
            </a:r>
            <a:endParaRPr lang="en-US" sz="1600" u="sng" dirty="0"/>
          </a:p>
          <a:p>
            <a:r>
              <a:rPr lang="en-US" sz="1600" dirty="0"/>
              <a:t>(1) </a:t>
            </a:r>
            <a:r>
              <a:rPr lang="en-US" sz="1600" dirty="0" err="1"/>
              <a:t>নিমোনিক</a:t>
            </a:r>
            <a:r>
              <a:rPr lang="en-US" sz="1600" dirty="0"/>
              <a:t> </a:t>
            </a:r>
            <a:r>
              <a:rPr lang="en-US" sz="1600" dirty="0" err="1"/>
              <a:t>কোডকে</a:t>
            </a:r>
            <a:r>
              <a:rPr lang="en-US" sz="1600" dirty="0"/>
              <a:t> </a:t>
            </a:r>
            <a:r>
              <a:rPr lang="en-US" sz="1600" dirty="0" err="1"/>
              <a:t>মেশিন</a:t>
            </a:r>
            <a:r>
              <a:rPr lang="en-US" sz="1600" dirty="0"/>
              <a:t> </a:t>
            </a:r>
            <a:r>
              <a:rPr lang="en-US" sz="1600" dirty="0" err="1"/>
              <a:t>ভাষায়</a:t>
            </a:r>
            <a:r>
              <a:rPr lang="en-US" sz="1600" dirty="0"/>
              <a:t> </a:t>
            </a:r>
            <a:r>
              <a:rPr lang="en-US" sz="1600" dirty="0" err="1"/>
              <a:t>অনুবাদ</a:t>
            </a:r>
            <a:r>
              <a:rPr lang="en-US" sz="1600" dirty="0"/>
              <a:t> </a:t>
            </a:r>
            <a:r>
              <a:rPr lang="en-US" sz="1600" dirty="0" err="1"/>
              <a:t>করা</a:t>
            </a:r>
            <a:r>
              <a:rPr lang="en-US" sz="1600" dirty="0"/>
              <a:t>।</a:t>
            </a:r>
          </a:p>
          <a:p>
            <a:r>
              <a:rPr lang="en-US" sz="1600" dirty="0"/>
              <a:t>(ⅱ) </a:t>
            </a:r>
            <a:r>
              <a:rPr lang="en-US" sz="1600" dirty="0" err="1"/>
              <a:t>সাংকেতিক</a:t>
            </a:r>
            <a:r>
              <a:rPr lang="en-US" sz="1600" dirty="0"/>
              <a:t> </a:t>
            </a:r>
            <a:r>
              <a:rPr lang="en-US" sz="1600" dirty="0" err="1"/>
              <a:t>ঠিকানাকে</a:t>
            </a:r>
            <a:r>
              <a:rPr lang="en-US" sz="1600" dirty="0"/>
              <a:t> </a:t>
            </a:r>
            <a:r>
              <a:rPr lang="en-US" sz="1600" dirty="0" err="1"/>
              <a:t>মেশিন</a:t>
            </a:r>
            <a:r>
              <a:rPr lang="en-US" sz="1600" dirty="0"/>
              <a:t> </a:t>
            </a:r>
            <a:r>
              <a:rPr lang="en-US" sz="1600" dirty="0" err="1"/>
              <a:t>ভাষার</a:t>
            </a:r>
            <a:r>
              <a:rPr lang="en-US" sz="1600" dirty="0"/>
              <a:t> </a:t>
            </a:r>
            <a:r>
              <a:rPr lang="en-US" sz="1600" dirty="0" err="1"/>
              <a:t>ঠিকানায়</a:t>
            </a:r>
            <a:r>
              <a:rPr lang="en-US" sz="1600" dirty="0"/>
              <a:t> </a:t>
            </a:r>
            <a:r>
              <a:rPr lang="en-US" sz="1600" dirty="0" err="1"/>
              <a:t>রূপান্তর</a:t>
            </a:r>
            <a:r>
              <a:rPr lang="en-US" sz="1600" dirty="0"/>
              <a:t> </a:t>
            </a:r>
            <a:r>
              <a:rPr lang="en-US" sz="1600" dirty="0" err="1"/>
              <a:t>করা</a:t>
            </a:r>
            <a:r>
              <a:rPr lang="en-US" sz="1600" dirty="0"/>
              <a:t>।</a:t>
            </a:r>
          </a:p>
          <a:p>
            <a:r>
              <a:rPr lang="en-US" sz="1600" dirty="0"/>
              <a:t>(iii) </a:t>
            </a:r>
            <a:r>
              <a:rPr lang="en-US" sz="1600" dirty="0" err="1"/>
              <a:t>সব</a:t>
            </a:r>
            <a:r>
              <a:rPr lang="en-US" sz="1600" dirty="0"/>
              <a:t> </a:t>
            </a:r>
            <a:r>
              <a:rPr lang="en-US" sz="1600" dirty="0" err="1"/>
              <a:t>নির্দেশ</a:t>
            </a:r>
            <a:r>
              <a:rPr lang="en-US" sz="1600" dirty="0"/>
              <a:t> ও </a:t>
            </a:r>
            <a:r>
              <a:rPr lang="en-US" sz="1600" dirty="0" err="1"/>
              <a:t>ডাটা</a:t>
            </a:r>
            <a:r>
              <a:rPr lang="en-US" sz="1600" dirty="0"/>
              <a:t> </a:t>
            </a:r>
            <a:r>
              <a:rPr lang="en-US" sz="1600" dirty="0" err="1"/>
              <a:t>প্রধান</a:t>
            </a:r>
            <a:r>
              <a:rPr lang="en-US" sz="1600" dirty="0"/>
              <a:t> </a:t>
            </a:r>
            <a:r>
              <a:rPr lang="en-US" sz="1600" dirty="0" err="1"/>
              <a:t>মেমরিতে</a:t>
            </a:r>
            <a:r>
              <a:rPr lang="en-US" sz="1600" dirty="0"/>
              <a:t> </a:t>
            </a:r>
            <a:r>
              <a:rPr lang="en-US" sz="1600" dirty="0" err="1"/>
              <a:t>রাখা</a:t>
            </a:r>
            <a:r>
              <a:rPr lang="en-US" sz="1600" dirty="0"/>
              <a:t>।</a:t>
            </a:r>
          </a:p>
          <a:p>
            <a:r>
              <a:rPr lang="en-US" sz="1600" dirty="0"/>
              <a:t>(iv) </a:t>
            </a:r>
            <a:r>
              <a:rPr lang="en-US" sz="1600" dirty="0" err="1"/>
              <a:t>প্রোগ্রামে</a:t>
            </a:r>
            <a:r>
              <a:rPr lang="en-US" sz="1600" dirty="0"/>
              <a:t> </a:t>
            </a:r>
            <a:r>
              <a:rPr lang="en-US" sz="1600" dirty="0" err="1"/>
              <a:t>কোনো</a:t>
            </a:r>
            <a:r>
              <a:rPr lang="en-US" sz="1600" dirty="0"/>
              <a:t> </a:t>
            </a:r>
            <a:r>
              <a:rPr lang="en-US" sz="1600" dirty="0" err="1"/>
              <a:t>ভুল</a:t>
            </a:r>
            <a:r>
              <a:rPr lang="en-US" sz="1600" dirty="0"/>
              <a:t> </a:t>
            </a:r>
            <a:r>
              <a:rPr lang="en-US" sz="1600" dirty="0" err="1"/>
              <a:t>থাকলে</a:t>
            </a:r>
            <a:r>
              <a:rPr lang="en-US" sz="1600" dirty="0"/>
              <a:t> Error Message </a:t>
            </a:r>
            <a:r>
              <a:rPr lang="en-US" sz="1600" dirty="0" err="1"/>
              <a:t>দেওয়া</a:t>
            </a:r>
            <a:r>
              <a:rPr lang="en-US" sz="1600" dirty="0"/>
              <a:t>।</a:t>
            </a:r>
          </a:p>
          <a:p>
            <a:r>
              <a:rPr lang="en-US" sz="1600" dirty="0"/>
              <a:t>(v) </a:t>
            </a:r>
            <a:r>
              <a:rPr lang="en-US" sz="1600" dirty="0" err="1"/>
              <a:t>প্রোগ্রামের</a:t>
            </a:r>
            <a:r>
              <a:rPr lang="en-US" sz="1600" dirty="0"/>
              <a:t> </a:t>
            </a:r>
            <a:r>
              <a:rPr lang="en-US" sz="1600" dirty="0" err="1"/>
              <a:t>সকল</a:t>
            </a:r>
            <a:r>
              <a:rPr lang="en-US" sz="1600" dirty="0"/>
              <a:t> </a:t>
            </a:r>
            <a:r>
              <a:rPr lang="en-US" sz="1600" dirty="0" err="1"/>
              <a:t>ভুল</a:t>
            </a:r>
            <a:r>
              <a:rPr lang="en-US" sz="1600" dirty="0"/>
              <a:t> </a:t>
            </a:r>
            <a:r>
              <a:rPr lang="en-US" sz="1600" dirty="0" err="1"/>
              <a:t>সংশোধনের</a:t>
            </a:r>
            <a:r>
              <a:rPr lang="en-US" sz="1600" dirty="0"/>
              <a:t> </a:t>
            </a:r>
            <a:r>
              <a:rPr lang="en-US" sz="1600" dirty="0" err="1"/>
              <a:t>পর</a:t>
            </a:r>
            <a:r>
              <a:rPr lang="en-US" sz="1600" dirty="0"/>
              <a:t> </a:t>
            </a:r>
            <a:r>
              <a:rPr lang="en-US" sz="1600" dirty="0" err="1"/>
              <a:t>প্রোগ্রাম</a:t>
            </a:r>
            <a:r>
              <a:rPr lang="en-US" sz="1600" dirty="0"/>
              <a:t> </a:t>
            </a:r>
            <a:r>
              <a:rPr lang="en-US" sz="1600" dirty="0" err="1"/>
              <a:t>কন্ট্রোলকে</a:t>
            </a:r>
            <a:r>
              <a:rPr lang="en-US" sz="1600" dirty="0"/>
              <a:t> </a:t>
            </a:r>
            <a:r>
              <a:rPr lang="en-US" sz="1600" dirty="0" err="1"/>
              <a:t>জানানো</a:t>
            </a:r>
            <a:r>
              <a:rPr lang="en-US" sz="1600" dirty="0"/>
              <a:t> </a:t>
            </a:r>
            <a:r>
              <a:rPr lang="en-US" sz="1600" dirty="0" err="1"/>
              <a:t>ইত্যাদি</a:t>
            </a:r>
            <a:r>
              <a:rPr lang="en-US" sz="1600" dirty="0"/>
              <a:t>।</a:t>
            </a:r>
          </a:p>
        </p:txBody>
      </p:sp>
    </p:spTree>
    <p:extLst>
      <p:ext uri="{BB962C8B-B14F-4D97-AF65-F5344CB8AC3E}">
        <p14:creationId xmlns:p14="http://schemas.microsoft.com/office/powerpoint/2010/main" val="3172550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F34BCBC-588F-45BC-9BC3-4874B6A71EF1}"/>
              </a:ext>
            </a:extLst>
          </p:cNvPr>
          <p:cNvSpPr txBox="1"/>
          <p:nvPr/>
        </p:nvSpPr>
        <p:spPr>
          <a:xfrm>
            <a:off x="1062681" y="689789"/>
            <a:ext cx="10676237" cy="3693319"/>
          </a:xfrm>
          <a:prstGeom prst="rect">
            <a:avLst/>
          </a:prstGeom>
          <a:noFill/>
        </p:spPr>
        <p:txBody>
          <a:bodyPr wrap="square">
            <a:spAutoFit/>
          </a:bodyPr>
          <a:lstStyle/>
          <a:p>
            <a:endParaRPr lang="en-US" sz="1600" dirty="0"/>
          </a:p>
          <a:p>
            <a:r>
              <a:rPr lang="en-US" b="1" dirty="0" err="1"/>
              <a:t>অ্যাসেম্বলি</a:t>
            </a:r>
            <a:r>
              <a:rPr lang="en-US" b="1" dirty="0"/>
              <a:t> </a:t>
            </a:r>
            <a:r>
              <a:rPr lang="en-US" b="1" dirty="0" err="1"/>
              <a:t>ভাষার</a:t>
            </a:r>
            <a:r>
              <a:rPr lang="en-US" b="1" dirty="0"/>
              <a:t> </a:t>
            </a:r>
            <a:r>
              <a:rPr lang="en-US" b="1" dirty="0" err="1"/>
              <a:t>সুবিধা</a:t>
            </a:r>
            <a:r>
              <a:rPr lang="en-US" b="1" dirty="0"/>
              <a:t> (Advantages of Assembly language):</a:t>
            </a:r>
          </a:p>
          <a:p>
            <a:endParaRPr lang="en-US" sz="1600" dirty="0"/>
          </a:p>
          <a:p>
            <a:r>
              <a:rPr lang="en-US" sz="1600" dirty="0"/>
              <a:t>(1) এ </a:t>
            </a:r>
            <a:r>
              <a:rPr lang="en-US" sz="1600" dirty="0" err="1"/>
              <a:t>ভাষায়</a:t>
            </a:r>
            <a:r>
              <a:rPr lang="en-US" sz="1600" dirty="0"/>
              <a:t> </a:t>
            </a:r>
            <a:r>
              <a:rPr lang="en-US" sz="1600" dirty="0" err="1"/>
              <a:t>রচিত</a:t>
            </a:r>
            <a:r>
              <a:rPr lang="en-US" sz="1600" dirty="0"/>
              <a:t> </a:t>
            </a:r>
            <a:r>
              <a:rPr lang="en-US" sz="1600" dirty="0" err="1"/>
              <a:t>প্রোগ্রাম</a:t>
            </a:r>
            <a:r>
              <a:rPr lang="en-US" sz="1600" dirty="0"/>
              <a:t> </a:t>
            </a:r>
            <a:r>
              <a:rPr lang="en-US" sz="1600" dirty="0" err="1"/>
              <a:t>দক্ষ</a:t>
            </a:r>
            <a:r>
              <a:rPr lang="en-US" sz="1600" dirty="0"/>
              <a:t> ও </a:t>
            </a:r>
            <a:r>
              <a:rPr lang="en-US" sz="1600" dirty="0" err="1"/>
              <a:t>সংক্ষিপ্ত</a:t>
            </a:r>
            <a:r>
              <a:rPr lang="en-US" sz="1600" dirty="0"/>
              <a:t> </a:t>
            </a:r>
            <a:r>
              <a:rPr lang="en-US" sz="1600" dirty="0" err="1"/>
              <a:t>হয়</a:t>
            </a:r>
            <a:r>
              <a:rPr lang="en-US" sz="1600" dirty="0"/>
              <a:t>।</a:t>
            </a:r>
          </a:p>
          <a:p>
            <a:r>
              <a:rPr lang="en-US" sz="1600" dirty="0"/>
              <a:t>(ii) </a:t>
            </a:r>
            <a:r>
              <a:rPr lang="en-US" sz="1600" dirty="0" err="1"/>
              <a:t>মেমরি</a:t>
            </a:r>
            <a:r>
              <a:rPr lang="en-US" sz="1600" dirty="0"/>
              <a:t> </a:t>
            </a:r>
            <a:r>
              <a:rPr lang="en-US" sz="1600" dirty="0" err="1"/>
              <a:t>অ্যাড্রেসের</a:t>
            </a:r>
            <a:r>
              <a:rPr lang="en-US" sz="1600" dirty="0"/>
              <a:t> </a:t>
            </a:r>
            <a:r>
              <a:rPr lang="en-US" sz="1600" dirty="0" err="1"/>
              <a:t>বিবরণের</a:t>
            </a:r>
            <a:r>
              <a:rPr lang="en-US" sz="1600" dirty="0"/>
              <a:t> </a:t>
            </a:r>
            <a:r>
              <a:rPr lang="en-US" sz="1600" dirty="0" err="1"/>
              <a:t>প্রয়োজন</a:t>
            </a:r>
            <a:r>
              <a:rPr lang="en-US" sz="1600" dirty="0"/>
              <a:t> </a:t>
            </a:r>
            <a:r>
              <a:rPr lang="en-US" sz="1600" dirty="0" err="1"/>
              <a:t>হয়</a:t>
            </a:r>
            <a:r>
              <a:rPr lang="en-US" sz="1600" dirty="0"/>
              <a:t> </a:t>
            </a:r>
            <a:r>
              <a:rPr lang="en-US" sz="1600" dirty="0" err="1"/>
              <a:t>না</a:t>
            </a:r>
            <a:r>
              <a:rPr lang="en-US" sz="1600" dirty="0"/>
              <a:t>।</a:t>
            </a:r>
          </a:p>
          <a:p>
            <a:r>
              <a:rPr lang="en-US" sz="1600" dirty="0"/>
              <a:t>(3) </a:t>
            </a:r>
            <a:r>
              <a:rPr lang="en-US" sz="1600" dirty="0" err="1"/>
              <a:t>প্রোগ্রাম</a:t>
            </a:r>
            <a:r>
              <a:rPr lang="en-US" sz="1600" dirty="0"/>
              <a:t> </a:t>
            </a:r>
            <a:r>
              <a:rPr lang="en-US" sz="1600" dirty="0" err="1"/>
              <a:t>রচনায়</a:t>
            </a:r>
            <a:r>
              <a:rPr lang="en-US" sz="1600" dirty="0"/>
              <a:t> </a:t>
            </a:r>
            <a:r>
              <a:rPr lang="en-US" sz="1600" dirty="0" err="1"/>
              <a:t>ভুলের</a:t>
            </a:r>
            <a:r>
              <a:rPr lang="en-US" sz="1600" dirty="0"/>
              <a:t> </a:t>
            </a:r>
            <a:r>
              <a:rPr lang="en-US" sz="1600" dirty="0" err="1"/>
              <a:t>পরিমাণ</a:t>
            </a:r>
            <a:r>
              <a:rPr lang="en-US" sz="1600" dirty="0"/>
              <a:t> </a:t>
            </a:r>
            <a:r>
              <a:rPr lang="en-US" sz="1600" dirty="0" err="1"/>
              <a:t>কম</a:t>
            </a:r>
            <a:r>
              <a:rPr lang="en-US" sz="1600" dirty="0"/>
              <a:t> </a:t>
            </a:r>
            <a:r>
              <a:rPr lang="en-US" sz="1600" dirty="0" err="1"/>
              <a:t>হয়</a:t>
            </a:r>
            <a:r>
              <a:rPr lang="en-US" sz="1600" dirty="0"/>
              <a:t>।</a:t>
            </a:r>
          </a:p>
          <a:p>
            <a:r>
              <a:rPr lang="en-US" sz="1600" dirty="0"/>
              <a:t>(iv) </a:t>
            </a:r>
            <a:r>
              <a:rPr lang="en-US" sz="1600" dirty="0" err="1"/>
              <a:t>মেশিনের</a:t>
            </a:r>
            <a:r>
              <a:rPr lang="en-US" sz="1600" dirty="0"/>
              <a:t> </a:t>
            </a:r>
            <a:r>
              <a:rPr lang="en-US" sz="1600" dirty="0" err="1"/>
              <a:t>অভ্যন্তরীণ</a:t>
            </a:r>
            <a:r>
              <a:rPr lang="en-US" sz="1600" dirty="0"/>
              <a:t> </a:t>
            </a:r>
            <a:r>
              <a:rPr lang="en-US" sz="1600" dirty="0" err="1"/>
              <a:t>গঠন</a:t>
            </a:r>
            <a:r>
              <a:rPr lang="en-US" sz="1600" dirty="0"/>
              <a:t> </a:t>
            </a:r>
            <a:r>
              <a:rPr lang="en-US" sz="1600" dirty="0" err="1"/>
              <a:t>সম্পর্কে</a:t>
            </a:r>
            <a:r>
              <a:rPr lang="en-US" sz="1600" dirty="0"/>
              <a:t> </a:t>
            </a:r>
            <a:r>
              <a:rPr lang="en-US" sz="1600" dirty="0" err="1"/>
              <a:t>জানা</a:t>
            </a:r>
            <a:r>
              <a:rPr lang="en-US" sz="1600" dirty="0"/>
              <a:t> </a:t>
            </a:r>
            <a:r>
              <a:rPr lang="en-US" sz="1600" dirty="0" err="1"/>
              <a:t>যায়</a:t>
            </a:r>
            <a:r>
              <a:rPr lang="en-US" sz="1600" dirty="0"/>
              <a:t>।</a:t>
            </a:r>
          </a:p>
          <a:p>
            <a:endParaRPr lang="en-US" sz="1600" dirty="0"/>
          </a:p>
          <a:p>
            <a:r>
              <a:rPr lang="en-US" b="1" dirty="0" err="1"/>
              <a:t>অ্যাসেম্বলি</a:t>
            </a:r>
            <a:r>
              <a:rPr lang="en-US" b="1" dirty="0"/>
              <a:t> </a:t>
            </a:r>
            <a:r>
              <a:rPr lang="en-US" b="1" dirty="0" err="1"/>
              <a:t>ভাষার</a:t>
            </a:r>
            <a:r>
              <a:rPr lang="en-US" b="1" dirty="0"/>
              <a:t> </a:t>
            </a:r>
            <a:r>
              <a:rPr lang="en-US" b="1" dirty="0" err="1"/>
              <a:t>অসুবিধা</a:t>
            </a:r>
            <a:r>
              <a:rPr lang="en-US" b="1" dirty="0"/>
              <a:t> (Disadvantages of Assembly language):</a:t>
            </a:r>
          </a:p>
          <a:p>
            <a:endParaRPr lang="en-US" sz="1600" dirty="0"/>
          </a:p>
          <a:p>
            <a:r>
              <a:rPr lang="en-US" sz="1600" dirty="0"/>
              <a:t>(1) </a:t>
            </a:r>
            <a:r>
              <a:rPr lang="en-US" sz="1600" dirty="0" err="1"/>
              <a:t>প্রোগ্রাম</a:t>
            </a:r>
            <a:r>
              <a:rPr lang="en-US" sz="1600" dirty="0"/>
              <a:t> </a:t>
            </a:r>
            <a:r>
              <a:rPr lang="en-US" sz="1600" dirty="0" err="1"/>
              <a:t>রচনা</a:t>
            </a:r>
            <a:r>
              <a:rPr lang="en-US" sz="1600" dirty="0"/>
              <a:t> </a:t>
            </a:r>
            <a:r>
              <a:rPr lang="en-US" sz="1600" dirty="0" err="1"/>
              <a:t>অত্যন্ত</a:t>
            </a:r>
            <a:r>
              <a:rPr lang="en-US" sz="1600" dirty="0"/>
              <a:t> </a:t>
            </a:r>
            <a:r>
              <a:rPr lang="en-US" sz="1600" dirty="0" err="1"/>
              <a:t>ক্লান্তিকর</a:t>
            </a:r>
            <a:r>
              <a:rPr lang="en-US" sz="1600" dirty="0"/>
              <a:t> ও </a:t>
            </a:r>
            <a:r>
              <a:rPr lang="en-US" sz="1600" dirty="0" err="1"/>
              <a:t>সময়সাপেক্ষ</a:t>
            </a:r>
            <a:r>
              <a:rPr lang="en-US" sz="1600" dirty="0"/>
              <a:t>।</a:t>
            </a:r>
          </a:p>
          <a:p>
            <a:r>
              <a:rPr lang="en-US" sz="1600" dirty="0"/>
              <a:t>(</a:t>
            </a:r>
            <a:r>
              <a:rPr lang="en-US" sz="1600" dirty="0" err="1"/>
              <a:t>i</a:t>
            </a:r>
            <a:r>
              <a:rPr lang="en-US" sz="1600" dirty="0"/>
              <a:t>) </a:t>
            </a:r>
            <a:r>
              <a:rPr lang="en-US" sz="1600" dirty="0" err="1"/>
              <a:t>এক</a:t>
            </a:r>
            <a:r>
              <a:rPr lang="en-US" sz="1600" dirty="0"/>
              <a:t> </a:t>
            </a:r>
            <a:r>
              <a:rPr lang="en-US" sz="1600" dirty="0" err="1"/>
              <a:t>ধরনের</a:t>
            </a:r>
            <a:r>
              <a:rPr lang="en-US" sz="1600" dirty="0"/>
              <a:t> </a:t>
            </a:r>
            <a:r>
              <a:rPr lang="en-US" sz="1600" dirty="0" err="1"/>
              <a:t>মেশিনের</a:t>
            </a:r>
            <a:r>
              <a:rPr lang="en-US" sz="1600" dirty="0"/>
              <a:t> </a:t>
            </a:r>
            <a:r>
              <a:rPr lang="en-US" sz="1600" dirty="0" err="1"/>
              <a:t>জন্য</a:t>
            </a:r>
            <a:r>
              <a:rPr lang="en-US" sz="1600" dirty="0"/>
              <a:t> </a:t>
            </a:r>
            <a:r>
              <a:rPr lang="en-US" sz="1600" dirty="0" err="1"/>
              <a:t>লিখিত</a:t>
            </a:r>
            <a:r>
              <a:rPr lang="en-US" sz="1600" dirty="0"/>
              <a:t> </a:t>
            </a:r>
            <a:r>
              <a:rPr lang="en-US" sz="1600" dirty="0" err="1"/>
              <a:t>প্রোগ্রাম</a:t>
            </a:r>
            <a:r>
              <a:rPr lang="en-US" sz="1600" dirty="0"/>
              <a:t> </a:t>
            </a:r>
            <a:r>
              <a:rPr lang="en-US" sz="1600" dirty="0" err="1"/>
              <a:t>অন্য</a:t>
            </a:r>
            <a:r>
              <a:rPr lang="en-US" sz="1600" dirty="0"/>
              <a:t> </a:t>
            </a:r>
            <a:r>
              <a:rPr lang="en-US" sz="1600" dirty="0" err="1"/>
              <a:t>ধরনের</a:t>
            </a:r>
            <a:r>
              <a:rPr lang="en-US" sz="1600" dirty="0"/>
              <a:t> </a:t>
            </a:r>
            <a:r>
              <a:rPr lang="en-US" sz="1600" dirty="0" err="1"/>
              <a:t>মেশিনে</a:t>
            </a:r>
            <a:r>
              <a:rPr lang="en-US" sz="1600" dirty="0"/>
              <a:t> </a:t>
            </a:r>
            <a:r>
              <a:rPr lang="en-US" sz="1600" dirty="0" err="1"/>
              <a:t>ব্যবহার</a:t>
            </a:r>
            <a:r>
              <a:rPr lang="en-US" sz="1600" dirty="0"/>
              <a:t> </a:t>
            </a:r>
            <a:r>
              <a:rPr lang="en-US" sz="1600" dirty="0" err="1"/>
              <a:t>করা</a:t>
            </a:r>
            <a:r>
              <a:rPr lang="en-US" sz="1600" dirty="0"/>
              <a:t> </a:t>
            </a:r>
            <a:r>
              <a:rPr lang="en-US" sz="1600" dirty="0" err="1"/>
              <a:t>যায়</a:t>
            </a:r>
            <a:r>
              <a:rPr lang="en-US" sz="1600" dirty="0"/>
              <a:t> </a:t>
            </a:r>
            <a:r>
              <a:rPr lang="en-US" sz="1600" dirty="0" err="1"/>
              <a:t>না</a:t>
            </a:r>
            <a:r>
              <a:rPr lang="en-US" sz="1600" dirty="0"/>
              <a:t>।</a:t>
            </a:r>
          </a:p>
          <a:p>
            <a:r>
              <a:rPr lang="en-US" sz="1600" dirty="0"/>
              <a:t>(iii) </a:t>
            </a:r>
            <a:r>
              <a:rPr lang="en-US" sz="1600" dirty="0" err="1"/>
              <a:t>প্রোগ্রাম</a:t>
            </a:r>
            <a:r>
              <a:rPr lang="en-US" sz="1600" dirty="0"/>
              <a:t> </a:t>
            </a:r>
            <a:r>
              <a:rPr lang="en-US" sz="1600" dirty="0" err="1"/>
              <a:t>রচনার</a:t>
            </a:r>
            <a:r>
              <a:rPr lang="en-US" sz="1600" dirty="0"/>
              <a:t> </a:t>
            </a:r>
            <a:r>
              <a:rPr lang="en-US" sz="1600" dirty="0" err="1"/>
              <a:t>জন্য</a:t>
            </a:r>
            <a:r>
              <a:rPr lang="en-US" sz="1600" dirty="0"/>
              <a:t> </a:t>
            </a:r>
            <a:r>
              <a:rPr lang="en-US" sz="1600" dirty="0" err="1"/>
              <a:t>কম্পিউটারের</a:t>
            </a:r>
            <a:r>
              <a:rPr lang="en-US" sz="1600" dirty="0"/>
              <a:t> </a:t>
            </a:r>
            <a:r>
              <a:rPr lang="en-US" sz="1600" dirty="0" err="1"/>
              <a:t>সংগঠন</a:t>
            </a:r>
            <a:r>
              <a:rPr lang="en-US" sz="1600" dirty="0"/>
              <a:t> </a:t>
            </a:r>
            <a:r>
              <a:rPr lang="en-US" sz="1600" dirty="0" err="1"/>
              <a:t>সম্বন্ধে</a:t>
            </a:r>
            <a:r>
              <a:rPr lang="en-US" sz="1600" dirty="0"/>
              <a:t> </a:t>
            </a:r>
            <a:r>
              <a:rPr lang="en-US" sz="1600" dirty="0" err="1"/>
              <a:t>ধারণা</a:t>
            </a:r>
            <a:r>
              <a:rPr lang="en-US" sz="1600" dirty="0"/>
              <a:t> </a:t>
            </a:r>
            <a:r>
              <a:rPr lang="en-US" sz="1600" dirty="0" err="1"/>
              <a:t>থাকা</a:t>
            </a:r>
            <a:r>
              <a:rPr lang="en-US" sz="1600" dirty="0"/>
              <a:t> </a:t>
            </a:r>
            <a:r>
              <a:rPr lang="en-US" sz="1600" dirty="0" err="1"/>
              <a:t>অপরিহার্য</a:t>
            </a:r>
            <a:r>
              <a:rPr lang="en-US" sz="1600" dirty="0"/>
              <a:t>।</a:t>
            </a:r>
          </a:p>
          <a:p>
            <a:r>
              <a:rPr lang="en-US" sz="1600" dirty="0"/>
              <a:t>(iv) </a:t>
            </a:r>
            <a:r>
              <a:rPr lang="en-US" sz="1600" dirty="0" err="1"/>
              <a:t>প্রোগ্রাম</a:t>
            </a:r>
            <a:r>
              <a:rPr lang="en-US" sz="1600" dirty="0"/>
              <a:t> </a:t>
            </a:r>
            <a:r>
              <a:rPr lang="en-US" sz="1600" dirty="0" err="1"/>
              <a:t>নির্বাহের</a:t>
            </a:r>
            <a:r>
              <a:rPr lang="en-US" sz="1600" dirty="0"/>
              <a:t> </a:t>
            </a:r>
            <a:r>
              <a:rPr lang="en-US" sz="1600" dirty="0" err="1"/>
              <a:t>জন্য</a:t>
            </a:r>
            <a:r>
              <a:rPr lang="en-US" sz="1600" dirty="0"/>
              <a:t> </a:t>
            </a:r>
            <a:r>
              <a:rPr lang="en-US" sz="1600" dirty="0" err="1"/>
              <a:t>অনুবাদক</a:t>
            </a:r>
            <a:r>
              <a:rPr lang="en-US" sz="1600" dirty="0"/>
              <a:t> </a:t>
            </a:r>
            <a:r>
              <a:rPr lang="en-US" sz="1600" dirty="0" err="1"/>
              <a:t>প্রোগ্রাম</a:t>
            </a:r>
            <a:r>
              <a:rPr lang="en-US" sz="1600" dirty="0"/>
              <a:t> </a:t>
            </a:r>
            <a:r>
              <a:rPr lang="en-US" sz="1600" dirty="0" err="1"/>
              <a:t>অ্যাসেম্বলারের</a:t>
            </a:r>
            <a:r>
              <a:rPr lang="en-US" sz="1600" dirty="0"/>
              <a:t> </a:t>
            </a:r>
            <a:r>
              <a:rPr lang="en-US" sz="1600" dirty="0" err="1"/>
              <a:t>প্রয়োজন</a:t>
            </a:r>
            <a:r>
              <a:rPr lang="en-US" sz="1600" dirty="0"/>
              <a:t>।</a:t>
            </a:r>
          </a:p>
        </p:txBody>
      </p:sp>
    </p:spTree>
    <p:extLst>
      <p:ext uri="{BB962C8B-B14F-4D97-AF65-F5344CB8AC3E}">
        <p14:creationId xmlns:p14="http://schemas.microsoft.com/office/powerpoint/2010/main" val="3121493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27A9B9-1799-46D2-B17F-B43716ACB74A}"/>
              </a:ext>
            </a:extLst>
          </p:cNvPr>
          <p:cNvSpPr txBox="1"/>
          <p:nvPr/>
        </p:nvSpPr>
        <p:spPr>
          <a:xfrm>
            <a:off x="314099" y="181934"/>
            <a:ext cx="11877901" cy="5601533"/>
          </a:xfrm>
          <a:prstGeom prst="rect">
            <a:avLst/>
          </a:prstGeom>
          <a:noFill/>
        </p:spPr>
        <p:txBody>
          <a:bodyPr wrap="square">
            <a:spAutoFit/>
          </a:bodyPr>
          <a:lstStyle/>
          <a:p>
            <a:r>
              <a:rPr lang="en-US" sz="1400" b="1" dirty="0"/>
              <a:t>		</a:t>
            </a:r>
            <a:r>
              <a:rPr lang="en-US" sz="1400" b="1" u="sng" dirty="0"/>
              <a:t> </a:t>
            </a:r>
            <a:r>
              <a:rPr lang="en-US" sz="1400" b="1" u="sng" dirty="0" err="1"/>
              <a:t>কম্পাইলার</a:t>
            </a:r>
            <a:r>
              <a:rPr lang="en-US" sz="1400" b="1" u="sng" dirty="0"/>
              <a:t> (Compiler):</a:t>
            </a:r>
            <a:r>
              <a:rPr lang="en-US" sz="1200" dirty="0"/>
              <a:t> </a:t>
            </a:r>
            <a:r>
              <a:rPr lang="en-US" sz="1200" dirty="0" err="1"/>
              <a:t>কম্পাইলার</a:t>
            </a:r>
            <a:r>
              <a:rPr lang="en-US" sz="1200" dirty="0"/>
              <a:t> </a:t>
            </a:r>
            <a:r>
              <a:rPr lang="en-US" sz="1200" dirty="0" err="1"/>
              <a:t>হলো</a:t>
            </a:r>
            <a:r>
              <a:rPr lang="en-US" sz="1200" dirty="0"/>
              <a:t> </a:t>
            </a:r>
            <a:r>
              <a:rPr lang="en-US" sz="1200" dirty="0" err="1"/>
              <a:t>এমন</a:t>
            </a:r>
            <a:r>
              <a:rPr lang="en-US" sz="1200" dirty="0"/>
              <a:t> </a:t>
            </a:r>
            <a:r>
              <a:rPr lang="en-US" sz="1200" dirty="0" err="1"/>
              <a:t>এক</a:t>
            </a:r>
            <a:r>
              <a:rPr lang="en-US" sz="1200" dirty="0"/>
              <a:t> </a:t>
            </a:r>
            <a:r>
              <a:rPr lang="en-US" sz="1200" dirty="0" err="1"/>
              <a:t>ধরদের</a:t>
            </a:r>
            <a:r>
              <a:rPr lang="en-US" sz="1200" dirty="0"/>
              <a:t> </a:t>
            </a:r>
            <a:r>
              <a:rPr lang="en-US" sz="1200" dirty="0" err="1"/>
              <a:t>অনুবাদক</a:t>
            </a:r>
            <a:r>
              <a:rPr lang="en-US" sz="1200" dirty="0"/>
              <a:t> </a:t>
            </a:r>
            <a:r>
              <a:rPr lang="en-US" sz="1200" dirty="0" err="1"/>
              <a:t>প্রোগ্রাম</a:t>
            </a:r>
            <a:r>
              <a:rPr lang="en-US" sz="1200" dirty="0"/>
              <a:t>, </a:t>
            </a:r>
            <a:r>
              <a:rPr lang="en-US" sz="1200" dirty="0" err="1"/>
              <a:t>যা</a:t>
            </a:r>
            <a:r>
              <a:rPr lang="en-US" sz="1200" dirty="0"/>
              <a:t> High level </a:t>
            </a:r>
            <a:r>
              <a:rPr lang="en-US" sz="1200" dirty="0" err="1"/>
              <a:t>ভাষায়</a:t>
            </a:r>
            <a:r>
              <a:rPr lang="en-US" sz="1200" dirty="0"/>
              <a:t> </a:t>
            </a:r>
            <a:r>
              <a:rPr lang="en-US" sz="1200" dirty="0" err="1"/>
              <a:t>লিখিত</a:t>
            </a:r>
            <a:r>
              <a:rPr lang="en-US" sz="1200" dirty="0"/>
              <a:t> </a:t>
            </a:r>
            <a:r>
              <a:rPr lang="en-US" sz="1200" dirty="0" err="1"/>
              <a:t>সম্পূর্ণ</a:t>
            </a:r>
            <a:r>
              <a:rPr lang="en-US" sz="1200" dirty="0"/>
              <a:t> </a:t>
            </a:r>
            <a:r>
              <a:rPr lang="en-US" sz="1200" dirty="0" err="1"/>
              <a:t>প্রোগ্রামকে</a:t>
            </a:r>
            <a:r>
              <a:rPr lang="en-US" sz="1200" dirty="0"/>
              <a:t> </a:t>
            </a:r>
            <a:r>
              <a:rPr lang="en-US" sz="1200" dirty="0" err="1"/>
              <a:t>একসাথে</a:t>
            </a:r>
            <a:r>
              <a:rPr lang="en-US" sz="1200" dirty="0"/>
              <a:t> </a:t>
            </a:r>
            <a:r>
              <a:rPr lang="en-US" sz="1200" dirty="0" err="1"/>
              <a:t>পড়ে</a:t>
            </a:r>
            <a:r>
              <a:rPr lang="en-US" sz="1200" dirty="0"/>
              <a:t> 			</a:t>
            </a:r>
            <a:r>
              <a:rPr lang="en-US" sz="1200" dirty="0" err="1"/>
              <a:t>এবং</a:t>
            </a:r>
            <a:r>
              <a:rPr lang="en-US" sz="1200" dirty="0"/>
              <a:t> </a:t>
            </a:r>
            <a:r>
              <a:rPr lang="en-US" sz="1200" dirty="0" err="1"/>
              <a:t>একসাথে</a:t>
            </a:r>
            <a:r>
              <a:rPr lang="en-US" sz="1200" dirty="0"/>
              <a:t> </a:t>
            </a:r>
            <a:r>
              <a:rPr lang="en-US" sz="1200" dirty="0" err="1"/>
              <a:t>মেশিন</a:t>
            </a:r>
            <a:r>
              <a:rPr lang="en-US" sz="1200" dirty="0"/>
              <a:t> </a:t>
            </a:r>
            <a:r>
              <a:rPr lang="en-US" sz="1200" dirty="0" err="1"/>
              <a:t>ল্যাংগুয়েজে</a:t>
            </a:r>
            <a:r>
              <a:rPr lang="en-US" sz="1200" dirty="0"/>
              <a:t> </a:t>
            </a:r>
            <a:r>
              <a:rPr lang="en-US" sz="1200" dirty="0" err="1"/>
              <a:t>রূপান্তর</a:t>
            </a:r>
            <a:r>
              <a:rPr lang="en-US" sz="1200" dirty="0"/>
              <a:t> </a:t>
            </a:r>
            <a:r>
              <a:rPr lang="en-US" sz="1200" dirty="0" err="1"/>
              <a:t>করে</a:t>
            </a:r>
            <a:r>
              <a:rPr lang="en-US" sz="1200" dirty="0"/>
              <a:t> </a:t>
            </a:r>
            <a:r>
              <a:rPr lang="en-US" sz="1200" dirty="0" err="1"/>
              <a:t>অর্থা</a:t>
            </a:r>
            <a:r>
              <a:rPr lang="en-US" sz="1200" dirty="0"/>
              <a:t>ৎ </a:t>
            </a:r>
            <a:r>
              <a:rPr lang="en-US" sz="1200" dirty="0" err="1"/>
              <a:t>সোর্স</a:t>
            </a:r>
            <a:r>
              <a:rPr lang="en-US" sz="1200" dirty="0"/>
              <a:t> </a:t>
            </a:r>
            <a:r>
              <a:rPr lang="en-US" sz="1200" dirty="0" err="1"/>
              <a:t>প্রোগ্রামকে</a:t>
            </a:r>
            <a:r>
              <a:rPr lang="en-US" sz="1200" dirty="0"/>
              <a:t> </a:t>
            </a:r>
            <a:r>
              <a:rPr lang="en-US" sz="1200" dirty="0" err="1"/>
              <a:t>অবজেক্ট</a:t>
            </a:r>
            <a:r>
              <a:rPr lang="en-US" sz="1200" dirty="0"/>
              <a:t> </a:t>
            </a:r>
            <a:r>
              <a:rPr lang="en-US" sz="1200" dirty="0" err="1"/>
              <a:t>যোগ্রামে</a:t>
            </a:r>
            <a:r>
              <a:rPr lang="en-US" sz="1200" dirty="0"/>
              <a:t> </a:t>
            </a:r>
            <a:r>
              <a:rPr lang="en-US" sz="1200" dirty="0" err="1"/>
              <a:t>রূপান্তর</a:t>
            </a:r>
            <a:r>
              <a:rPr lang="en-US" sz="1200" dirty="0"/>
              <a:t> </a:t>
            </a:r>
            <a:r>
              <a:rPr lang="en-US" sz="1200" dirty="0" err="1"/>
              <a:t>করে</a:t>
            </a:r>
            <a:r>
              <a:rPr lang="en-US" sz="1200" dirty="0"/>
              <a:t>।</a:t>
            </a:r>
          </a:p>
          <a:p>
            <a:endParaRPr lang="en-US" sz="1200" dirty="0"/>
          </a:p>
          <a:p>
            <a:r>
              <a:rPr lang="en-US" sz="1200" dirty="0"/>
              <a:t>		</a:t>
            </a:r>
            <a:r>
              <a:rPr lang="en-US" sz="1200" dirty="0" err="1"/>
              <a:t>কম্পাইলার</a:t>
            </a:r>
            <a:r>
              <a:rPr lang="en-US" sz="1200" dirty="0"/>
              <a:t> </a:t>
            </a:r>
            <a:r>
              <a:rPr lang="en-US" sz="1200" dirty="0" err="1"/>
              <a:t>দুই</a:t>
            </a:r>
            <a:r>
              <a:rPr lang="en-US" sz="1200" dirty="0"/>
              <a:t> </a:t>
            </a:r>
            <a:r>
              <a:rPr lang="en-US" sz="1200" dirty="0" err="1"/>
              <a:t>ধাপে</a:t>
            </a:r>
            <a:r>
              <a:rPr lang="en-US" sz="1200" dirty="0"/>
              <a:t> </a:t>
            </a:r>
            <a:r>
              <a:rPr lang="en-US" sz="1200" dirty="0" err="1"/>
              <a:t>অনুবাদকের</a:t>
            </a:r>
            <a:r>
              <a:rPr lang="en-US" sz="1200" dirty="0"/>
              <a:t> </a:t>
            </a:r>
            <a:r>
              <a:rPr lang="en-US" sz="1200" dirty="0" err="1"/>
              <a:t>কাজটি</a:t>
            </a:r>
            <a:r>
              <a:rPr lang="en-US" sz="1200" dirty="0"/>
              <a:t> </a:t>
            </a:r>
            <a:r>
              <a:rPr lang="en-US" sz="1200" dirty="0" err="1"/>
              <a:t>সম্পন্ন</a:t>
            </a:r>
            <a:r>
              <a:rPr lang="en-US" sz="1200" dirty="0"/>
              <a:t> </a:t>
            </a:r>
            <a:r>
              <a:rPr lang="en-US" sz="1200" dirty="0" err="1"/>
              <a:t>করে</a:t>
            </a:r>
            <a:r>
              <a:rPr lang="en-US" sz="1200" dirty="0"/>
              <a:t>-</a:t>
            </a:r>
          </a:p>
          <a:p>
            <a:endParaRPr lang="en-US" sz="1200" dirty="0"/>
          </a:p>
          <a:p>
            <a:r>
              <a:rPr lang="en-US" sz="1200" dirty="0" err="1"/>
              <a:t>প্রথম</a:t>
            </a:r>
            <a:r>
              <a:rPr lang="en-US" sz="1200" dirty="0"/>
              <a:t> </a:t>
            </a:r>
            <a:r>
              <a:rPr lang="en-US" sz="1200" dirty="0" err="1"/>
              <a:t>ধাপে</a:t>
            </a:r>
            <a:r>
              <a:rPr lang="en-US" sz="1200" dirty="0"/>
              <a:t> </a:t>
            </a:r>
            <a:r>
              <a:rPr lang="en-US" sz="1200" dirty="0" err="1"/>
              <a:t>কম্পাইলার</a:t>
            </a:r>
            <a:r>
              <a:rPr lang="en-US" sz="1200" dirty="0"/>
              <a:t> </a:t>
            </a:r>
            <a:r>
              <a:rPr lang="en-US" sz="1200" dirty="0" err="1"/>
              <a:t>সোর্স</a:t>
            </a:r>
            <a:r>
              <a:rPr lang="en-US" sz="1200" dirty="0"/>
              <a:t> </a:t>
            </a:r>
            <a:r>
              <a:rPr lang="en-US" sz="1200" dirty="0" err="1"/>
              <a:t>প্রোগ্রামটি</a:t>
            </a:r>
            <a:r>
              <a:rPr lang="en-US" sz="1200" dirty="0"/>
              <a:t> </a:t>
            </a:r>
            <a:r>
              <a:rPr lang="en-US" sz="1200" dirty="0" err="1"/>
              <a:t>পড়ে</a:t>
            </a:r>
            <a:r>
              <a:rPr lang="en-US" sz="1200" dirty="0"/>
              <a:t> </a:t>
            </a:r>
            <a:r>
              <a:rPr lang="en-US" sz="1200" dirty="0" err="1"/>
              <a:t>এবং</a:t>
            </a:r>
            <a:r>
              <a:rPr lang="en-US" sz="1200" dirty="0"/>
              <a:t> </a:t>
            </a:r>
            <a:r>
              <a:rPr lang="en-US" sz="1200" dirty="0" err="1"/>
              <a:t>অবজেক্ট</a:t>
            </a:r>
            <a:r>
              <a:rPr lang="en-US" sz="1200" dirty="0"/>
              <a:t> </a:t>
            </a:r>
            <a:r>
              <a:rPr lang="en-US" sz="1200" dirty="0" err="1"/>
              <a:t>প্রোগ্রামে</a:t>
            </a:r>
            <a:r>
              <a:rPr lang="en-US" sz="1200" dirty="0"/>
              <a:t> </a:t>
            </a:r>
            <a:r>
              <a:rPr lang="en-US" sz="1200" dirty="0" err="1"/>
              <a:t>রূপান্তর</a:t>
            </a:r>
            <a:r>
              <a:rPr lang="en-US" sz="1200" dirty="0"/>
              <a:t> </a:t>
            </a:r>
            <a:r>
              <a:rPr lang="en-US" sz="1200" dirty="0" err="1"/>
              <a:t>করে</a:t>
            </a:r>
            <a:r>
              <a:rPr lang="en-US" sz="1200" dirty="0"/>
              <a:t>। এ </a:t>
            </a:r>
            <a:r>
              <a:rPr lang="en-US" sz="1200" dirty="0" err="1"/>
              <a:t>ধাপে</a:t>
            </a:r>
            <a:r>
              <a:rPr lang="en-US" sz="1200" dirty="0"/>
              <a:t>, </a:t>
            </a:r>
            <a:r>
              <a:rPr lang="en-US" sz="1200" dirty="0" err="1"/>
              <a:t>সোর্স</a:t>
            </a:r>
            <a:r>
              <a:rPr lang="en-US" sz="1200" dirty="0"/>
              <a:t> </a:t>
            </a:r>
            <a:r>
              <a:rPr lang="en-US" sz="1200" dirty="0" err="1"/>
              <a:t>প্রোগ্রামে</a:t>
            </a:r>
            <a:r>
              <a:rPr lang="en-US" sz="1200" dirty="0"/>
              <a:t> </a:t>
            </a:r>
            <a:r>
              <a:rPr lang="en-US" sz="1200" dirty="0" err="1"/>
              <a:t>যদি</a:t>
            </a:r>
            <a:r>
              <a:rPr lang="en-US" sz="1200" dirty="0"/>
              <a:t> </a:t>
            </a:r>
            <a:r>
              <a:rPr lang="en-US" sz="1200" dirty="0" err="1"/>
              <a:t>কোনো</a:t>
            </a:r>
            <a:r>
              <a:rPr lang="en-US" sz="1200" dirty="0"/>
              <a:t> </a:t>
            </a:r>
            <a:r>
              <a:rPr lang="en-US" sz="1200" dirty="0" err="1"/>
              <a:t>সিনট্যাক্স</a:t>
            </a:r>
            <a:r>
              <a:rPr lang="en-US" sz="1200" dirty="0"/>
              <a:t> </a:t>
            </a:r>
            <a:r>
              <a:rPr lang="en-US" sz="1200" dirty="0" err="1"/>
              <a:t>এরর</a:t>
            </a:r>
            <a:r>
              <a:rPr lang="en-US" sz="1200" dirty="0"/>
              <a:t> </a:t>
            </a:r>
            <a:r>
              <a:rPr lang="en-US" sz="1200" dirty="0" err="1"/>
              <a:t>থাকে</a:t>
            </a:r>
            <a:r>
              <a:rPr lang="en-US" sz="1200" dirty="0"/>
              <a:t>, </a:t>
            </a:r>
            <a:r>
              <a:rPr lang="en-US" sz="1200" dirty="0" err="1"/>
              <a:t>তবে</a:t>
            </a:r>
            <a:r>
              <a:rPr lang="en-US" sz="1200" dirty="0"/>
              <a:t> </a:t>
            </a:r>
            <a:r>
              <a:rPr lang="en-US" sz="1200" dirty="0" err="1"/>
              <a:t>তা</a:t>
            </a:r>
            <a:r>
              <a:rPr lang="en-US" sz="1200" dirty="0"/>
              <a:t> </a:t>
            </a:r>
            <a:r>
              <a:rPr lang="en-US" sz="1200" dirty="0" err="1"/>
              <a:t>সংশোধন</a:t>
            </a:r>
            <a:r>
              <a:rPr lang="en-US" sz="1200" dirty="0"/>
              <a:t> </a:t>
            </a:r>
            <a:r>
              <a:rPr lang="en-US" sz="1200" dirty="0" err="1"/>
              <a:t>করার</a:t>
            </a:r>
            <a:r>
              <a:rPr lang="en-US" sz="1200" dirty="0"/>
              <a:t> </a:t>
            </a:r>
            <a:r>
              <a:rPr lang="en-US" sz="1200" dirty="0" err="1"/>
              <a:t>জন্য</a:t>
            </a:r>
            <a:r>
              <a:rPr lang="en-US" sz="1200" dirty="0"/>
              <a:t> </a:t>
            </a:r>
            <a:r>
              <a:rPr lang="en-US" sz="1200" dirty="0" err="1"/>
              <a:t>কম্পাইলার</a:t>
            </a:r>
            <a:r>
              <a:rPr lang="en-US" sz="1200" dirty="0"/>
              <a:t> Error Message </a:t>
            </a:r>
            <a:r>
              <a:rPr lang="en-US" sz="1200" dirty="0" err="1"/>
              <a:t>দেয়</a:t>
            </a:r>
            <a:r>
              <a:rPr lang="en-US" sz="1200" dirty="0"/>
              <a:t>। </a:t>
            </a:r>
            <a:r>
              <a:rPr lang="en-US" sz="1200" dirty="0" err="1"/>
              <a:t>এই</a:t>
            </a:r>
            <a:r>
              <a:rPr lang="en-US" sz="1200" dirty="0"/>
              <a:t> Error Message-</a:t>
            </a:r>
            <a:r>
              <a:rPr lang="en-US" sz="1200" dirty="0" err="1"/>
              <a:t>কে</a:t>
            </a:r>
            <a:r>
              <a:rPr lang="en-US" sz="1200" dirty="0"/>
              <a:t> </a:t>
            </a:r>
            <a:r>
              <a:rPr lang="en-US" sz="1200" dirty="0" err="1"/>
              <a:t>কম্পাইলড</a:t>
            </a:r>
            <a:r>
              <a:rPr lang="en-US" sz="1200" dirty="0"/>
              <a:t> </a:t>
            </a:r>
            <a:r>
              <a:rPr lang="en-US" sz="1200" dirty="0" err="1"/>
              <a:t>টাইম</a:t>
            </a:r>
            <a:r>
              <a:rPr lang="en-US" sz="1200" dirty="0"/>
              <a:t> </a:t>
            </a:r>
            <a:r>
              <a:rPr lang="en-US" sz="1200" dirty="0" err="1"/>
              <a:t>ডায়াগনস্টিক</a:t>
            </a:r>
            <a:r>
              <a:rPr lang="en-US" sz="1200" dirty="0"/>
              <a:t> Error Message </a:t>
            </a:r>
            <a:r>
              <a:rPr lang="en-US" sz="1200" dirty="0" err="1"/>
              <a:t>বলে</a:t>
            </a:r>
            <a:r>
              <a:rPr lang="en-US" sz="1200" dirty="0"/>
              <a:t>। </a:t>
            </a:r>
            <a:r>
              <a:rPr lang="en-US" sz="1200" dirty="0" err="1"/>
              <a:t>প্রোগ্রাম</a:t>
            </a:r>
            <a:r>
              <a:rPr lang="en-US" sz="1200" dirty="0"/>
              <a:t> </a:t>
            </a:r>
            <a:r>
              <a:rPr lang="en-US" sz="1200" dirty="0" err="1"/>
              <a:t>একবার</a:t>
            </a:r>
            <a:r>
              <a:rPr lang="en-US" sz="1200" dirty="0"/>
              <a:t> </a:t>
            </a:r>
            <a:r>
              <a:rPr lang="en-US" sz="1200" dirty="0" err="1"/>
              <a:t>কম্পাইল</a:t>
            </a:r>
            <a:r>
              <a:rPr lang="en-US" sz="1200" dirty="0"/>
              <a:t> </a:t>
            </a:r>
            <a:r>
              <a:rPr lang="en-US" sz="1200" dirty="0" err="1"/>
              <a:t>হয়ে</a:t>
            </a:r>
            <a:r>
              <a:rPr lang="en-US" sz="1200" dirty="0"/>
              <a:t> </a:t>
            </a:r>
            <a:r>
              <a:rPr lang="en-US" sz="1200" dirty="0" err="1"/>
              <a:t>গেলে</a:t>
            </a:r>
            <a:r>
              <a:rPr lang="en-US" sz="1200" dirty="0"/>
              <a:t> </a:t>
            </a:r>
            <a:r>
              <a:rPr lang="en-US" sz="1200" dirty="0" err="1"/>
              <a:t>পরবর্তীতে</a:t>
            </a:r>
            <a:r>
              <a:rPr lang="en-US" sz="1200" dirty="0"/>
              <a:t> </a:t>
            </a:r>
            <a:r>
              <a:rPr lang="en-US" sz="1200" dirty="0" err="1"/>
              <a:t>আর</a:t>
            </a:r>
            <a:r>
              <a:rPr lang="en-US" sz="1200" dirty="0"/>
              <a:t> </a:t>
            </a:r>
            <a:r>
              <a:rPr lang="en-US" sz="1200" dirty="0" err="1"/>
              <a:t>কম্পাইলের</a:t>
            </a:r>
            <a:r>
              <a:rPr lang="en-US" sz="1200" dirty="0"/>
              <a:t> </a:t>
            </a:r>
            <a:r>
              <a:rPr lang="en-US" sz="1200" dirty="0" err="1"/>
              <a:t>প্রয়োজন</a:t>
            </a:r>
            <a:r>
              <a:rPr lang="en-US" sz="1200" dirty="0"/>
              <a:t> </a:t>
            </a:r>
            <a:r>
              <a:rPr lang="en-US" sz="1200" dirty="0" err="1"/>
              <a:t>হয়</a:t>
            </a:r>
            <a:r>
              <a:rPr lang="en-US" sz="1200" dirty="0"/>
              <a:t> </a:t>
            </a:r>
            <a:r>
              <a:rPr lang="en-US" sz="1200" dirty="0" err="1"/>
              <a:t>না</a:t>
            </a:r>
            <a:r>
              <a:rPr lang="en-US" sz="1200" dirty="0"/>
              <a:t>। </a:t>
            </a:r>
            <a:r>
              <a:rPr lang="en-US" sz="1200" dirty="0" err="1"/>
              <a:t>দ্বিতীয়</a:t>
            </a:r>
            <a:r>
              <a:rPr lang="en-US" sz="1200" dirty="0"/>
              <a:t> </a:t>
            </a:r>
            <a:r>
              <a:rPr lang="en-US" sz="1200" dirty="0" err="1"/>
              <a:t>ধাপে</a:t>
            </a:r>
            <a:r>
              <a:rPr lang="en-US" sz="1200" dirty="0"/>
              <a:t> </a:t>
            </a:r>
            <a:r>
              <a:rPr lang="en-US" sz="1200" dirty="0" err="1"/>
              <a:t>ইনপুট</a:t>
            </a:r>
            <a:r>
              <a:rPr lang="en-US" sz="1200" dirty="0"/>
              <a:t> </a:t>
            </a:r>
            <a:r>
              <a:rPr lang="en-US" sz="1200" dirty="0" err="1"/>
              <a:t>ডাটার</a:t>
            </a:r>
            <a:r>
              <a:rPr lang="en-US" sz="1200" dirty="0"/>
              <a:t> </a:t>
            </a:r>
            <a:r>
              <a:rPr lang="en-US" sz="1200" dirty="0" err="1"/>
              <a:t>ভিত্তিতে</a:t>
            </a:r>
            <a:r>
              <a:rPr lang="en-US" sz="1200" dirty="0"/>
              <a:t> </a:t>
            </a:r>
            <a:r>
              <a:rPr lang="en-US" sz="1200" dirty="0" err="1"/>
              <a:t>ফলাফল</a:t>
            </a:r>
            <a:r>
              <a:rPr lang="en-US" sz="1200" dirty="0"/>
              <a:t> </a:t>
            </a:r>
            <a:r>
              <a:rPr lang="en-US" sz="1200" dirty="0" err="1"/>
              <a:t>প্রদর্শনের</a:t>
            </a:r>
            <a:r>
              <a:rPr lang="en-US" sz="1200" dirty="0"/>
              <a:t> </a:t>
            </a:r>
            <a:r>
              <a:rPr lang="en-US" sz="1200" dirty="0" err="1"/>
              <a:t>জন্য</a:t>
            </a:r>
            <a:r>
              <a:rPr lang="en-US" sz="1200" dirty="0"/>
              <a:t> </a:t>
            </a:r>
            <a:r>
              <a:rPr lang="en-US" sz="1200" dirty="0" err="1"/>
              <a:t>অবজেক্ট</a:t>
            </a:r>
            <a:r>
              <a:rPr lang="en-US" sz="1200" dirty="0"/>
              <a:t> </a:t>
            </a:r>
            <a:r>
              <a:rPr lang="en-US" sz="1200" dirty="0" err="1"/>
              <a:t>প্রোগ্রামকে</a:t>
            </a:r>
            <a:r>
              <a:rPr lang="en-US" sz="1200" dirty="0"/>
              <a:t> </a:t>
            </a:r>
            <a:r>
              <a:rPr lang="en-US" sz="1200" dirty="0" err="1"/>
              <a:t>নির্বাহ</a:t>
            </a:r>
            <a:r>
              <a:rPr lang="en-US" sz="1200" dirty="0"/>
              <a:t> </a:t>
            </a:r>
            <a:r>
              <a:rPr lang="en-US" sz="1200" dirty="0" err="1"/>
              <a:t>করে</a:t>
            </a:r>
            <a:r>
              <a:rPr lang="en-US" sz="1200" dirty="0"/>
              <a:t>।</a:t>
            </a:r>
          </a:p>
          <a:p>
            <a:endParaRPr lang="en-US" sz="1200" dirty="0"/>
          </a:p>
          <a:p>
            <a:r>
              <a:rPr lang="en-US" sz="1200" dirty="0"/>
              <a:t>C, C++ </a:t>
            </a:r>
            <a:r>
              <a:rPr lang="en-US" sz="1200" dirty="0" err="1"/>
              <a:t>এর</a:t>
            </a:r>
            <a:r>
              <a:rPr lang="en-US" sz="1200" dirty="0"/>
              <a:t> </a:t>
            </a:r>
            <a:r>
              <a:rPr lang="en-US" sz="1200" dirty="0" err="1"/>
              <a:t>মতো</a:t>
            </a:r>
            <a:r>
              <a:rPr lang="en-US" sz="1200" dirty="0"/>
              <a:t> </a:t>
            </a:r>
            <a:r>
              <a:rPr lang="en-US" sz="1200" dirty="0" err="1"/>
              <a:t>প্রোগ্রামিং</a:t>
            </a:r>
            <a:r>
              <a:rPr lang="en-US" sz="1200" dirty="0"/>
              <a:t> </a:t>
            </a:r>
            <a:r>
              <a:rPr lang="en-US" sz="1200" dirty="0" err="1"/>
              <a:t>ভাষাসমূহ</a:t>
            </a:r>
            <a:r>
              <a:rPr lang="en-US" sz="1200" dirty="0"/>
              <a:t> </a:t>
            </a:r>
            <a:r>
              <a:rPr lang="en-US" sz="1200" dirty="0" err="1"/>
              <a:t>কম্পাইলার</a:t>
            </a:r>
            <a:r>
              <a:rPr lang="en-US" sz="1200" dirty="0"/>
              <a:t> </a:t>
            </a:r>
            <a:r>
              <a:rPr lang="en-US" sz="1200" dirty="0" err="1"/>
              <a:t>ব্যবহার</a:t>
            </a:r>
            <a:r>
              <a:rPr lang="en-US" sz="1200" dirty="0"/>
              <a:t> </a:t>
            </a:r>
            <a:r>
              <a:rPr lang="en-US" sz="1200" dirty="0" err="1"/>
              <a:t>করে</a:t>
            </a:r>
            <a:r>
              <a:rPr lang="en-US" sz="1200" dirty="0"/>
              <a:t>।</a:t>
            </a:r>
          </a:p>
          <a:p>
            <a:endParaRPr lang="en-US" sz="1200" dirty="0"/>
          </a:p>
          <a:p>
            <a:r>
              <a:rPr lang="en-US" sz="1600" b="1" u="sng" dirty="0" err="1"/>
              <a:t>কম্পাইলারের</a:t>
            </a:r>
            <a:r>
              <a:rPr lang="en-US" sz="1600" b="1" u="sng" dirty="0"/>
              <a:t> </a:t>
            </a:r>
            <a:r>
              <a:rPr lang="en-US" sz="1600" b="1" u="sng" dirty="0" err="1"/>
              <a:t>কাজঃ</a:t>
            </a:r>
            <a:endParaRPr lang="en-US" sz="1200" dirty="0"/>
          </a:p>
          <a:p>
            <a:pPr lvl="1"/>
            <a:r>
              <a:rPr lang="en-US" sz="1200" dirty="0"/>
              <a:t>1. </a:t>
            </a:r>
            <a:r>
              <a:rPr lang="en-US" sz="1200" dirty="0" err="1"/>
              <a:t>উৎস</a:t>
            </a:r>
            <a:r>
              <a:rPr lang="en-US" sz="1200" dirty="0"/>
              <a:t> </a:t>
            </a:r>
            <a:r>
              <a:rPr lang="en-US" sz="1200" dirty="0" err="1"/>
              <a:t>বা</a:t>
            </a:r>
            <a:r>
              <a:rPr lang="en-US" sz="1200" dirty="0"/>
              <a:t> </a:t>
            </a:r>
            <a:r>
              <a:rPr lang="en-US" sz="1200" dirty="0" err="1"/>
              <a:t>সোর্স</a:t>
            </a:r>
            <a:r>
              <a:rPr lang="en-US" sz="1200" dirty="0"/>
              <a:t> </a:t>
            </a:r>
            <a:r>
              <a:rPr lang="en-US" sz="1200" dirty="0" err="1"/>
              <a:t>প্রোগ্রামের</a:t>
            </a:r>
            <a:r>
              <a:rPr lang="en-US" sz="1200" dirty="0"/>
              <a:t> </a:t>
            </a:r>
            <a:r>
              <a:rPr lang="en-US" sz="1200" dirty="0" err="1"/>
              <a:t>স্টেটমেন্টসমূহকে</a:t>
            </a:r>
            <a:r>
              <a:rPr lang="en-US" sz="1200" dirty="0"/>
              <a:t> </a:t>
            </a:r>
            <a:r>
              <a:rPr lang="en-US" sz="1200" dirty="0" err="1"/>
              <a:t>মেশিনের</a:t>
            </a:r>
            <a:r>
              <a:rPr lang="en-US" sz="1200" dirty="0"/>
              <a:t> </a:t>
            </a:r>
            <a:r>
              <a:rPr lang="en-US" sz="1200" dirty="0" err="1"/>
              <a:t>ভাষায়</a:t>
            </a:r>
            <a:r>
              <a:rPr lang="en-US" sz="1200" dirty="0"/>
              <a:t> </a:t>
            </a:r>
            <a:r>
              <a:rPr lang="en-US" sz="1200" dirty="0" err="1"/>
              <a:t>রূপান্তর</a:t>
            </a:r>
            <a:r>
              <a:rPr lang="en-US" sz="1200" dirty="0"/>
              <a:t>।</a:t>
            </a:r>
          </a:p>
          <a:p>
            <a:pPr lvl="1"/>
            <a:r>
              <a:rPr lang="en-US" sz="1200" dirty="0"/>
              <a:t>2. </a:t>
            </a:r>
            <a:r>
              <a:rPr lang="en-US" sz="1200" dirty="0" err="1"/>
              <a:t>সংশ্লিষ্ট</a:t>
            </a:r>
            <a:r>
              <a:rPr lang="en-US" sz="1200" dirty="0"/>
              <a:t> </a:t>
            </a:r>
            <a:r>
              <a:rPr lang="en-US" sz="1200" dirty="0" err="1"/>
              <a:t>সাবরুটিন-এর</a:t>
            </a:r>
            <a:r>
              <a:rPr lang="en-US" sz="1200" dirty="0"/>
              <a:t> </a:t>
            </a:r>
            <a:r>
              <a:rPr lang="en-US" sz="1200" dirty="0" err="1"/>
              <a:t>সাথে</a:t>
            </a:r>
            <a:r>
              <a:rPr lang="en-US" sz="1200" dirty="0"/>
              <a:t> </a:t>
            </a:r>
            <a:r>
              <a:rPr lang="en-US" sz="1200" dirty="0" err="1"/>
              <a:t>সংযোগের</a:t>
            </a:r>
            <a:r>
              <a:rPr lang="en-US" sz="1200" dirty="0"/>
              <a:t> </a:t>
            </a:r>
            <a:r>
              <a:rPr lang="en-US" sz="1200" dirty="0" err="1"/>
              <a:t>ব্যবস্থা</a:t>
            </a:r>
            <a:r>
              <a:rPr lang="en-US" sz="1200" dirty="0"/>
              <a:t> </a:t>
            </a:r>
            <a:r>
              <a:rPr lang="en-US" sz="1200" dirty="0" err="1"/>
              <a:t>প্রদান</a:t>
            </a:r>
            <a:r>
              <a:rPr lang="en-US" sz="1200" dirty="0"/>
              <a:t>।</a:t>
            </a:r>
          </a:p>
          <a:p>
            <a:pPr lvl="1"/>
            <a:r>
              <a:rPr lang="en-US" sz="1200" dirty="0"/>
              <a:t>3.  </a:t>
            </a:r>
            <a:r>
              <a:rPr lang="en-US" sz="1200" dirty="0" err="1"/>
              <a:t>প্রধান</a:t>
            </a:r>
            <a:r>
              <a:rPr lang="en-US" sz="1200" dirty="0"/>
              <a:t> </a:t>
            </a:r>
            <a:r>
              <a:rPr lang="en-US" sz="1200" dirty="0" err="1"/>
              <a:t>স্মৃতির</a:t>
            </a:r>
            <a:r>
              <a:rPr lang="en-US" sz="1200" dirty="0"/>
              <a:t> </a:t>
            </a:r>
            <a:r>
              <a:rPr lang="en-US" sz="1200" dirty="0" err="1"/>
              <a:t>পরিসর</a:t>
            </a:r>
            <a:r>
              <a:rPr lang="en-US" sz="1200" dirty="0"/>
              <a:t> </a:t>
            </a:r>
            <a:r>
              <a:rPr lang="en-US" sz="1200" dirty="0" err="1"/>
              <a:t>চিহ্নিতকরণ</a:t>
            </a:r>
            <a:r>
              <a:rPr lang="en-US" sz="1200" dirty="0"/>
              <a:t>।</a:t>
            </a:r>
          </a:p>
          <a:p>
            <a:pPr lvl="1"/>
            <a:r>
              <a:rPr lang="en-US" sz="1200" dirty="0"/>
              <a:t>4.  </a:t>
            </a:r>
            <a:r>
              <a:rPr lang="en-US" sz="1200" dirty="0" err="1"/>
              <a:t>প্রোগ্রামে</a:t>
            </a:r>
            <a:r>
              <a:rPr lang="en-US" sz="1200" dirty="0"/>
              <a:t> </a:t>
            </a:r>
            <a:r>
              <a:rPr lang="en-US" sz="1200" dirty="0" err="1"/>
              <a:t>ভুল</a:t>
            </a:r>
            <a:r>
              <a:rPr lang="en-US" sz="1200" dirty="0"/>
              <a:t> </a:t>
            </a:r>
            <a:r>
              <a:rPr lang="en-US" sz="1200" dirty="0" err="1"/>
              <a:t>থাকলে</a:t>
            </a:r>
            <a:r>
              <a:rPr lang="en-US" sz="1200" dirty="0"/>
              <a:t> </a:t>
            </a:r>
            <a:r>
              <a:rPr lang="en-US" sz="1200" dirty="0" err="1"/>
              <a:t>অনুবাদের</a:t>
            </a:r>
            <a:r>
              <a:rPr lang="en-US" sz="1200" dirty="0"/>
              <a:t> </a:t>
            </a:r>
            <a:r>
              <a:rPr lang="en-US" sz="1200" dirty="0" err="1"/>
              <a:t>সময়</a:t>
            </a:r>
            <a:r>
              <a:rPr lang="en-US" sz="1200" dirty="0"/>
              <a:t> </a:t>
            </a:r>
            <a:r>
              <a:rPr lang="en-US" sz="1200" dirty="0" err="1"/>
              <a:t>ভুলের</a:t>
            </a:r>
            <a:r>
              <a:rPr lang="en-US" sz="1200" dirty="0"/>
              <a:t> </a:t>
            </a:r>
            <a:r>
              <a:rPr lang="en-US" sz="1200" dirty="0" err="1"/>
              <a:t>তালিকা</a:t>
            </a:r>
            <a:r>
              <a:rPr lang="en-US" sz="1200" dirty="0"/>
              <a:t> </a:t>
            </a:r>
            <a:r>
              <a:rPr lang="en-US" sz="1200" dirty="0" err="1"/>
              <a:t>প্রণয়ন</a:t>
            </a:r>
            <a:r>
              <a:rPr lang="en-US" sz="1200" dirty="0"/>
              <a:t>।</a:t>
            </a:r>
          </a:p>
          <a:p>
            <a:endParaRPr lang="en-US" sz="1200" dirty="0"/>
          </a:p>
          <a:p>
            <a:r>
              <a:rPr lang="en-US" sz="1600" b="1" u="sng" dirty="0" err="1"/>
              <a:t>কম্পাইলারের</a:t>
            </a:r>
            <a:r>
              <a:rPr lang="en-US" sz="1600" b="1" u="sng" dirty="0"/>
              <a:t> </a:t>
            </a:r>
            <a:r>
              <a:rPr lang="en-US" sz="1600" b="1" u="sng" dirty="0" err="1"/>
              <a:t>সুবিধা</a:t>
            </a:r>
            <a:r>
              <a:rPr lang="en-US" sz="1600" b="1" u="sng" dirty="0"/>
              <a:t> (Advantages of compiler):</a:t>
            </a:r>
            <a:endParaRPr lang="en-US" sz="1200" dirty="0"/>
          </a:p>
          <a:p>
            <a:pPr lvl="1"/>
            <a:r>
              <a:rPr lang="en-US" sz="1200" dirty="0"/>
              <a:t>(1) </a:t>
            </a:r>
            <a:r>
              <a:rPr lang="en-US" sz="1200" dirty="0" err="1"/>
              <a:t>কম্পাইলার</a:t>
            </a:r>
            <a:r>
              <a:rPr lang="en-US" sz="1200" dirty="0"/>
              <a:t> </a:t>
            </a:r>
            <a:r>
              <a:rPr lang="en-US" sz="1200" dirty="0" err="1"/>
              <a:t>সম্পূর্ণ</a:t>
            </a:r>
            <a:r>
              <a:rPr lang="en-US" sz="1200" dirty="0"/>
              <a:t> </a:t>
            </a:r>
            <a:r>
              <a:rPr lang="en-US" sz="1200" dirty="0" err="1"/>
              <a:t>প্রোগ্রামটিকে</a:t>
            </a:r>
            <a:r>
              <a:rPr lang="en-US" sz="1200" dirty="0"/>
              <a:t> </a:t>
            </a:r>
            <a:r>
              <a:rPr lang="en-US" sz="1200" dirty="0" err="1"/>
              <a:t>একসাথে</a:t>
            </a:r>
            <a:r>
              <a:rPr lang="en-US" sz="1200" dirty="0"/>
              <a:t> </a:t>
            </a:r>
            <a:r>
              <a:rPr lang="en-US" sz="1200" dirty="0" err="1"/>
              <a:t>অনুবাদ</a:t>
            </a:r>
            <a:r>
              <a:rPr lang="en-US" sz="1200" dirty="0"/>
              <a:t> </a:t>
            </a:r>
            <a:r>
              <a:rPr lang="en-US" sz="1200" dirty="0" err="1"/>
              <a:t>করে</a:t>
            </a:r>
            <a:r>
              <a:rPr lang="en-US" sz="1200" dirty="0"/>
              <a:t> </a:t>
            </a:r>
            <a:r>
              <a:rPr lang="en-US" sz="1200" dirty="0" err="1"/>
              <a:t>ফলে</a:t>
            </a:r>
            <a:r>
              <a:rPr lang="en-US" sz="1200" dirty="0"/>
              <a:t> </a:t>
            </a:r>
            <a:r>
              <a:rPr lang="en-US" sz="1200" dirty="0" err="1"/>
              <a:t>প্রোগ্রাম</a:t>
            </a:r>
            <a:r>
              <a:rPr lang="en-US" sz="1200" dirty="0"/>
              <a:t> </a:t>
            </a:r>
            <a:r>
              <a:rPr lang="en-US" sz="1200" dirty="0" err="1"/>
              <a:t>নির্বাহের</a:t>
            </a:r>
            <a:r>
              <a:rPr lang="en-US" sz="1200" dirty="0"/>
              <a:t> </a:t>
            </a:r>
            <a:r>
              <a:rPr lang="en-US" sz="1200" dirty="0" err="1"/>
              <a:t>গতি</a:t>
            </a:r>
            <a:r>
              <a:rPr lang="en-US" sz="1200" dirty="0"/>
              <a:t> </a:t>
            </a:r>
            <a:r>
              <a:rPr lang="en-US" sz="1200" dirty="0" err="1"/>
              <a:t>দ্রুত</a:t>
            </a:r>
            <a:r>
              <a:rPr lang="en-US" sz="1200" dirty="0"/>
              <a:t> </a:t>
            </a:r>
            <a:r>
              <a:rPr lang="en-US" sz="1200" dirty="0" err="1"/>
              <a:t>হয়</a:t>
            </a:r>
            <a:r>
              <a:rPr lang="en-US" sz="1200" dirty="0"/>
              <a:t>।</a:t>
            </a:r>
          </a:p>
          <a:p>
            <a:pPr lvl="1"/>
            <a:r>
              <a:rPr lang="en-US" sz="1200" dirty="0"/>
              <a:t>(</a:t>
            </a:r>
            <a:r>
              <a:rPr lang="en-US" sz="1200" dirty="0" err="1"/>
              <a:t>i</a:t>
            </a:r>
            <a:r>
              <a:rPr lang="en-US" sz="1200" dirty="0"/>
              <a:t>) </a:t>
            </a:r>
            <a:r>
              <a:rPr lang="en-US" sz="1200" dirty="0" err="1"/>
              <a:t>প্রোগ্রাম</a:t>
            </a:r>
            <a:r>
              <a:rPr lang="en-US" sz="1200" dirty="0"/>
              <a:t> </a:t>
            </a:r>
            <a:r>
              <a:rPr lang="en-US" sz="1200" dirty="0" err="1"/>
              <a:t>নির্বাহে</a:t>
            </a:r>
            <a:r>
              <a:rPr lang="en-US" sz="1200" dirty="0"/>
              <a:t> </a:t>
            </a:r>
            <a:r>
              <a:rPr lang="en-US" sz="1200" dirty="0" err="1"/>
              <a:t>কম</a:t>
            </a:r>
            <a:r>
              <a:rPr lang="en-US" sz="1200" dirty="0"/>
              <a:t> </a:t>
            </a:r>
            <a:r>
              <a:rPr lang="en-US" sz="1200" dirty="0" err="1"/>
              <a:t>সময়</a:t>
            </a:r>
            <a:r>
              <a:rPr lang="en-US" sz="1200" dirty="0"/>
              <a:t> </a:t>
            </a:r>
            <a:r>
              <a:rPr lang="en-US" sz="1200" dirty="0" err="1"/>
              <a:t>লাগে</a:t>
            </a:r>
            <a:r>
              <a:rPr lang="en-US" sz="1200" dirty="0"/>
              <a:t>।</a:t>
            </a:r>
          </a:p>
          <a:p>
            <a:pPr lvl="1"/>
            <a:r>
              <a:rPr lang="en-US" sz="1200" dirty="0"/>
              <a:t>(ii) </a:t>
            </a:r>
            <a:r>
              <a:rPr lang="en-US" sz="1200" dirty="0" err="1"/>
              <a:t>কম্পাইলারের</a:t>
            </a:r>
            <a:r>
              <a:rPr lang="en-US" sz="1200" dirty="0"/>
              <a:t> </a:t>
            </a:r>
            <a:r>
              <a:rPr lang="en-US" sz="1200" dirty="0" err="1"/>
              <a:t>মাধ্যমে</a:t>
            </a:r>
            <a:r>
              <a:rPr lang="en-US" sz="1200" dirty="0"/>
              <a:t> </a:t>
            </a:r>
            <a:r>
              <a:rPr lang="en-US" sz="1200" dirty="0" err="1"/>
              <a:t>রূপান্তরিত</a:t>
            </a:r>
            <a:r>
              <a:rPr lang="en-US" sz="1200" dirty="0"/>
              <a:t> </a:t>
            </a:r>
            <a:r>
              <a:rPr lang="en-US" sz="1200" dirty="0" err="1"/>
              <a:t>প্রোগ্রাম</a:t>
            </a:r>
            <a:r>
              <a:rPr lang="en-US" sz="1200" dirty="0"/>
              <a:t> </a:t>
            </a:r>
            <a:r>
              <a:rPr lang="en-US" sz="1200" dirty="0" err="1"/>
              <a:t>সম্পূর্ণরূপে</a:t>
            </a:r>
            <a:r>
              <a:rPr lang="en-US" sz="1200" dirty="0"/>
              <a:t> </a:t>
            </a:r>
            <a:r>
              <a:rPr lang="en-US" sz="1200" dirty="0" err="1"/>
              <a:t>মেশিন</a:t>
            </a:r>
            <a:r>
              <a:rPr lang="en-US" sz="1200" dirty="0"/>
              <a:t> </a:t>
            </a:r>
            <a:r>
              <a:rPr lang="en-US" sz="1200" dirty="0" err="1"/>
              <a:t>প্রোগ্রামে</a:t>
            </a:r>
            <a:r>
              <a:rPr lang="en-US" sz="1200" dirty="0"/>
              <a:t> </a:t>
            </a:r>
            <a:r>
              <a:rPr lang="en-US" sz="1200" dirty="0" err="1"/>
              <a:t>রূপান্তরিত</a:t>
            </a:r>
            <a:r>
              <a:rPr lang="en-US" sz="1200" dirty="0"/>
              <a:t> </a:t>
            </a:r>
            <a:r>
              <a:rPr lang="en-US" sz="1200" dirty="0" err="1"/>
              <a:t>হয়</a:t>
            </a:r>
            <a:r>
              <a:rPr lang="en-US" sz="1200" dirty="0"/>
              <a:t>।</a:t>
            </a:r>
          </a:p>
          <a:p>
            <a:pPr lvl="1"/>
            <a:r>
              <a:rPr lang="en-US" sz="1200" dirty="0"/>
              <a:t>(iv) </a:t>
            </a:r>
            <a:r>
              <a:rPr lang="en-US" sz="1200" dirty="0" err="1"/>
              <a:t>একবার</a:t>
            </a:r>
            <a:r>
              <a:rPr lang="en-US" sz="1200" dirty="0"/>
              <a:t> </a:t>
            </a:r>
            <a:r>
              <a:rPr lang="en-US" sz="1200" dirty="0" err="1"/>
              <a:t>প্রোগ্রাম</a:t>
            </a:r>
            <a:r>
              <a:rPr lang="en-US" sz="1200" dirty="0"/>
              <a:t> </a:t>
            </a:r>
            <a:r>
              <a:rPr lang="en-US" sz="1200" dirty="0" err="1"/>
              <a:t>কম্পাইল</a:t>
            </a:r>
            <a:r>
              <a:rPr lang="en-US" sz="1200" dirty="0"/>
              <a:t> </a:t>
            </a:r>
            <a:r>
              <a:rPr lang="en-US" sz="1200" dirty="0" err="1"/>
              <a:t>করা</a:t>
            </a:r>
            <a:r>
              <a:rPr lang="en-US" sz="1200" dirty="0"/>
              <a:t> </a:t>
            </a:r>
            <a:r>
              <a:rPr lang="en-US" sz="1200" dirty="0" err="1"/>
              <a:t>হলে</a:t>
            </a:r>
            <a:r>
              <a:rPr lang="en-US" sz="1200" dirty="0"/>
              <a:t> </a:t>
            </a:r>
            <a:r>
              <a:rPr lang="en-US" sz="1200" dirty="0" err="1"/>
              <a:t>পরবর্তীতে</a:t>
            </a:r>
            <a:r>
              <a:rPr lang="en-US" sz="1200" dirty="0"/>
              <a:t> </a:t>
            </a:r>
            <a:r>
              <a:rPr lang="en-US" sz="1200" dirty="0" err="1"/>
              <a:t>আর</a:t>
            </a:r>
            <a:r>
              <a:rPr lang="en-US" sz="1200" dirty="0"/>
              <a:t> </a:t>
            </a:r>
            <a:r>
              <a:rPr lang="en-US" sz="1200" dirty="0" err="1"/>
              <a:t>কম্পাইলের</a:t>
            </a:r>
            <a:r>
              <a:rPr lang="en-US" sz="1200" dirty="0"/>
              <a:t> </a:t>
            </a:r>
            <a:r>
              <a:rPr lang="en-US" sz="1200" dirty="0" err="1"/>
              <a:t>প্রয়োজন</a:t>
            </a:r>
            <a:r>
              <a:rPr lang="en-US" sz="1200" dirty="0"/>
              <a:t> </a:t>
            </a:r>
            <a:r>
              <a:rPr lang="en-US" sz="1200" dirty="0" err="1"/>
              <a:t>হয়</a:t>
            </a:r>
            <a:r>
              <a:rPr lang="en-US" sz="1200" dirty="0"/>
              <a:t> </a:t>
            </a:r>
            <a:r>
              <a:rPr lang="en-US" sz="1200" dirty="0" err="1"/>
              <a:t>না</a:t>
            </a:r>
            <a:r>
              <a:rPr lang="en-US" sz="1200" dirty="0"/>
              <a:t>।</a:t>
            </a:r>
          </a:p>
          <a:p>
            <a:pPr lvl="1"/>
            <a:r>
              <a:rPr lang="en-US" sz="1200" dirty="0"/>
              <a:t>(v) </a:t>
            </a:r>
            <a:r>
              <a:rPr lang="en-US" sz="1200" dirty="0" err="1"/>
              <a:t>প্রোগ্রামে</a:t>
            </a:r>
            <a:r>
              <a:rPr lang="en-US" sz="1200" dirty="0"/>
              <a:t> </a:t>
            </a:r>
            <a:r>
              <a:rPr lang="en-US" sz="1200" dirty="0" err="1"/>
              <a:t>কোনো</a:t>
            </a:r>
            <a:r>
              <a:rPr lang="en-US" sz="1200" dirty="0"/>
              <a:t> </a:t>
            </a:r>
            <a:r>
              <a:rPr lang="en-US" sz="1200" dirty="0" err="1"/>
              <a:t>ভুল</a:t>
            </a:r>
            <a:r>
              <a:rPr lang="en-US" sz="1200" dirty="0"/>
              <a:t> </a:t>
            </a:r>
            <a:r>
              <a:rPr lang="en-US" sz="1200" dirty="0" err="1"/>
              <a:t>থাকলে</a:t>
            </a:r>
            <a:r>
              <a:rPr lang="en-US" sz="1200" dirty="0"/>
              <a:t> </a:t>
            </a:r>
            <a:r>
              <a:rPr lang="en-US" sz="1200" dirty="0" err="1"/>
              <a:t>তা</a:t>
            </a:r>
            <a:r>
              <a:rPr lang="en-US" sz="1200" dirty="0"/>
              <a:t> </a:t>
            </a:r>
            <a:r>
              <a:rPr lang="en-US" sz="1200" dirty="0" err="1"/>
              <a:t>মনিটরে</a:t>
            </a:r>
            <a:r>
              <a:rPr lang="en-US" sz="1200" dirty="0"/>
              <a:t> </a:t>
            </a:r>
            <a:r>
              <a:rPr lang="en-US" sz="1200" dirty="0" err="1"/>
              <a:t>একসাথে</a:t>
            </a:r>
            <a:r>
              <a:rPr lang="en-US" sz="1200" dirty="0"/>
              <a:t> </a:t>
            </a:r>
            <a:r>
              <a:rPr lang="en-US" sz="1200" dirty="0" err="1"/>
              <a:t>প্রদর্শন</a:t>
            </a:r>
            <a:r>
              <a:rPr lang="en-US" sz="1200" dirty="0"/>
              <a:t> </a:t>
            </a:r>
            <a:r>
              <a:rPr lang="en-US" sz="1200" dirty="0" err="1"/>
              <a:t>করে</a:t>
            </a:r>
            <a:r>
              <a:rPr lang="en-US" sz="1200" dirty="0"/>
              <a:t>।</a:t>
            </a:r>
          </a:p>
          <a:p>
            <a:endParaRPr lang="en-US" sz="1200" dirty="0"/>
          </a:p>
          <a:p>
            <a:r>
              <a:rPr lang="en-US" sz="1600" b="1" u="sng" dirty="0" err="1"/>
              <a:t>কম্পাইলারের</a:t>
            </a:r>
            <a:r>
              <a:rPr lang="en-US" sz="1600" b="1" u="sng" dirty="0"/>
              <a:t> </a:t>
            </a:r>
            <a:r>
              <a:rPr lang="en-US" sz="1600" b="1" u="sng" dirty="0" err="1"/>
              <a:t>অসুবিধা</a:t>
            </a:r>
            <a:r>
              <a:rPr lang="en-US" sz="1600" b="1" u="sng" dirty="0"/>
              <a:t> (Disadvantages of compiler) :</a:t>
            </a:r>
            <a:endParaRPr lang="en-US" sz="1200" dirty="0"/>
          </a:p>
          <a:p>
            <a:pPr lvl="1"/>
            <a:r>
              <a:rPr lang="en-US" sz="1200" dirty="0"/>
              <a:t>(1) </a:t>
            </a:r>
            <a:r>
              <a:rPr lang="en-US" sz="1200" dirty="0" err="1"/>
              <a:t>কম্পাইলার</a:t>
            </a:r>
            <a:r>
              <a:rPr lang="en-US" sz="1200" dirty="0"/>
              <a:t> </a:t>
            </a:r>
            <a:r>
              <a:rPr lang="en-US" sz="1200" dirty="0" err="1"/>
              <a:t>প্রোগ্রামের</a:t>
            </a:r>
            <a:r>
              <a:rPr lang="en-US" sz="1200" dirty="0"/>
              <a:t> </a:t>
            </a:r>
            <a:r>
              <a:rPr lang="en-US" sz="1200" dirty="0" err="1"/>
              <a:t>সবগুলো</a:t>
            </a:r>
            <a:r>
              <a:rPr lang="en-US" sz="1200" dirty="0"/>
              <a:t> </a:t>
            </a:r>
            <a:r>
              <a:rPr lang="en-US" sz="1200" dirty="0" err="1"/>
              <a:t>ভুল</a:t>
            </a:r>
            <a:r>
              <a:rPr lang="en-US" sz="1200" dirty="0"/>
              <a:t> </a:t>
            </a:r>
            <a:r>
              <a:rPr lang="en-US" sz="1200" dirty="0" err="1"/>
              <a:t>একসাথে</a:t>
            </a:r>
            <a:r>
              <a:rPr lang="en-US" sz="1200" dirty="0"/>
              <a:t> </a:t>
            </a:r>
            <a:r>
              <a:rPr lang="en-US" sz="1200" dirty="0" err="1"/>
              <a:t>প্রদর্শন</a:t>
            </a:r>
            <a:r>
              <a:rPr lang="en-US" sz="1200" dirty="0"/>
              <a:t> </a:t>
            </a:r>
            <a:r>
              <a:rPr lang="en-US" sz="1200" dirty="0" err="1"/>
              <a:t>করে</a:t>
            </a:r>
            <a:r>
              <a:rPr lang="en-US" sz="1200" dirty="0"/>
              <a:t> </a:t>
            </a:r>
            <a:r>
              <a:rPr lang="en-US" sz="1200" dirty="0" err="1"/>
              <a:t>ফলে</a:t>
            </a:r>
            <a:r>
              <a:rPr lang="en-US" sz="1200" dirty="0"/>
              <a:t> </a:t>
            </a:r>
            <a:r>
              <a:rPr lang="en-US" sz="1200" dirty="0" err="1"/>
              <a:t>প্রোগ্রাম</a:t>
            </a:r>
            <a:r>
              <a:rPr lang="en-US" sz="1200" dirty="0"/>
              <a:t> </a:t>
            </a:r>
            <a:r>
              <a:rPr lang="en-US" sz="1200" dirty="0" err="1"/>
              <a:t>সংশোধনে</a:t>
            </a:r>
            <a:r>
              <a:rPr lang="en-US" sz="1200" dirty="0"/>
              <a:t> </a:t>
            </a:r>
            <a:r>
              <a:rPr lang="en-US" sz="1200" dirty="0" err="1"/>
              <a:t>বেশি</a:t>
            </a:r>
            <a:r>
              <a:rPr lang="en-US" sz="1200" dirty="0"/>
              <a:t> </a:t>
            </a:r>
            <a:r>
              <a:rPr lang="en-US" sz="1200" dirty="0" err="1"/>
              <a:t>সময়</a:t>
            </a:r>
            <a:r>
              <a:rPr lang="en-US" sz="1200" dirty="0"/>
              <a:t> </a:t>
            </a:r>
            <a:r>
              <a:rPr lang="en-US" sz="1200" dirty="0" err="1"/>
              <a:t>লাগে</a:t>
            </a:r>
            <a:r>
              <a:rPr lang="en-US" sz="1200" dirty="0"/>
              <a:t>।</a:t>
            </a:r>
          </a:p>
          <a:p>
            <a:pPr lvl="1"/>
            <a:r>
              <a:rPr lang="en-US" sz="1200" dirty="0"/>
              <a:t>(2) </a:t>
            </a:r>
            <a:r>
              <a:rPr lang="en-US" sz="1200" dirty="0" err="1"/>
              <a:t>কম্পাইলার</a:t>
            </a:r>
            <a:r>
              <a:rPr lang="en-US" sz="1200" dirty="0"/>
              <a:t> </a:t>
            </a:r>
            <a:r>
              <a:rPr lang="en-US" sz="1200" dirty="0" err="1"/>
              <a:t>বড়</a:t>
            </a:r>
            <a:r>
              <a:rPr lang="en-US" sz="1200" dirty="0"/>
              <a:t> </a:t>
            </a:r>
            <a:r>
              <a:rPr lang="en-US" sz="1200" dirty="0" err="1"/>
              <a:t>ধরনের</a:t>
            </a:r>
            <a:r>
              <a:rPr lang="en-US" sz="1200" dirty="0"/>
              <a:t> </a:t>
            </a:r>
            <a:r>
              <a:rPr lang="en-US" sz="1200" dirty="0" err="1"/>
              <a:t>প্রোগ্রাম</a:t>
            </a:r>
            <a:r>
              <a:rPr lang="en-US" sz="1200" dirty="0"/>
              <a:t> </a:t>
            </a:r>
            <a:r>
              <a:rPr lang="en-US" sz="1200" dirty="0" err="1"/>
              <a:t>হওয়ায়</a:t>
            </a:r>
            <a:r>
              <a:rPr lang="en-US" sz="1200" dirty="0"/>
              <a:t> </a:t>
            </a:r>
            <a:r>
              <a:rPr lang="en-US" sz="1200" dirty="0" err="1"/>
              <a:t>এটি</a:t>
            </a:r>
            <a:r>
              <a:rPr lang="en-US" sz="1200" dirty="0"/>
              <a:t> </a:t>
            </a:r>
            <a:r>
              <a:rPr lang="en-US" sz="1200" dirty="0" err="1"/>
              <a:t>সংরক্ষণে</a:t>
            </a:r>
            <a:r>
              <a:rPr lang="en-US" sz="1200" dirty="0"/>
              <a:t> </a:t>
            </a:r>
            <a:r>
              <a:rPr lang="en-US" sz="1200" dirty="0" err="1"/>
              <a:t>মেমরিতে</a:t>
            </a:r>
            <a:r>
              <a:rPr lang="en-US" sz="1200" dirty="0"/>
              <a:t> </a:t>
            </a:r>
            <a:r>
              <a:rPr lang="en-US" sz="1200" dirty="0" err="1"/>
              <a:t>বেশি</a:t>
            </a:r>
            <a:r>
              <a:rPr lang="en-US" sz="1200" dirty="0"/>
              <a:t> </a:t>
            </a:r>
            <a:r>
              <a:rPr lang="en-US" sz="1200" dirty="0" err="1"/>
              <a:t>জায়গা</a:t>
            </a:r>
            <a:r>
              <a:rPr lang="en-US" sz="1200" dirty="0"/>
              <a:t> </a:t>
            </a:r>
            <a:r>
              <a:rPr lang="en-US" sz="1200" dirty="0" err="1"/>
              <a:t>লাগে</a:t>
            </a:r>
            <a:r>
              <a:rPr lang="en-US" sz="1200" dirty="0"/>
              <a:t>।</a:t>
            </a:r>
          </a:p>
          <a:p>
            <a:pPr lvl="1"/>
            <a:r>
              <a:rPr lang="en-US" sz="1200" dirty="0"/>
              <a:t>(3) </a:t>
            </a:r>
            <a:r>
              <a:rPr lang="en-US" sz="1200" dirty="0" err="1"/>
              <a:t>প্রোগ্রাম</a:t>
            </a:r>
            <a:r>
              <a:rPr lang="en-US" sz="1200" dirty="0"/>
              <a:t> </a:t>
            </a:r>
            <a:r>
              <a:rPr lang="en-US" sz="1200" dirty="0" err="1"/>
              <a:t>ডিবাগিং</a:t>
            </a:r>
            <a:r>
              <a:rPr lang="en-US" sz="1200" dirty="0"/>
              <a:t> ও </a:t>
            </a:r>
            <a:r>
              <a:rPr lang="en-US" sz="1200" dirty="0" err="1"/>
              <a:t>টেস্টিং-এর</a:t>
            </a:r>
            <a:r>
              <a:rPr lang="en-US" sz="1200" dirty="0"/>
              <a:t> </a:t>
            </a:r>
            <a:r>
              <a:rPr lang="en-US" sz="1200" dirty="0" err="1"/>
              <a:t>কাজ</a:t>
            </a:r>
            <a:r>
              <a:rPr lang="en-US" sz="1200" dirty="0"/>
              <a:t> </a:t>
            </a:r>
            <a:r>
              <a:rPr lang="en-US" sz="1200" dirty="0" err="1"/>
              <a:t>ধীরগতিসম্পন্ন</a:t>
            </a:r>
            <a:r>
              <a:rPr lang="en-US" sz="1200" dirty="0"/>
              <a:t>। (</a:t>
            </a:r>
          </a:p>
        </p:txBody>
      </p:sp>
    </p:spTree>
    <p:extLst>
      <p:ext uri="{BB962C8B-B14F-4D97-AF65-F5344CB8AC3E}">
        <p14:creationId xmlns:p14="http://schemas.microsoft.com/office/powerpoint/2010/main" val="1329851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3ECFB63-4E7E-4410-9051-196F40B44A45}"/>
              </a:ext>
            </a:extLst>
          </p:cNvPr>
          <p:cNvSpPr txBox="1"/>
          <p:nvPr/>
        </p:nvSpPr>
        <p:spPr>
          <a:xfrm>
            <a:off x="242047" y="304800"/>
            <a:ext cx="11792903" cy="4801314"/>
          </a:xfrm>
          <a:prstGeom prst="rect">
            <a:avLst/>
          </a:prstGeom>
          <a:noFill/>
        </p:spPr>
        <p:txBody>
          <a:bodyPr wrap="square">
            <a:spAutoFit/>
          </a:bodyPr>
          <a:lstStyle/>
          <a:p>
            <a:r>
              <a:rPr lang="en-US" sz="1400" dirty="0"/>
              <a:t>		</a:t>
            </a:r>
            <a:r>
              <a:rPr lang="en-US" sz="1600" b="1" dirty="0"/>
              <a:t> </a:t>
            </a:r>
            <a:r>
              <a:rPr lang="en-US" sz="1600" b="1" dirty="0" err="1"/>
              <a:t>ইন্টায়লেটার</a:t>
            </a:r>
            <a:r>
              <a:rPr lang="en-US" sz="1600" b="1" dirty="0"/>
              <a:t> (Interpreter):</a:t>
            </a:r>
          </a:p>
          <a:p>
            <a:r>
              <a:rPr lang="en-US" sz="1400" b="1" dirty="0"/>
              <a:t>		</a:t>
            </a:r>
            <a:r>
              <a:rPr lang="en-US" sz="1400" dirty="0"/>
              <a:t> </a:t>
            </a:r>
            <a:r>
              <a:rPr lang="en-US" sz="1400" dirty="0" err="1"/>
              <a:t>ইন্টারপ্রেটারও</a:t>
            </a:r>
            <a:r>
              <a:rPr lang="en-US" sz="1400" dirty="0"/>
              <a:t> </a:t>
            </a:r>
            <a:r>
              <a:rPr lang="en-US" sz="1400" dirty="0" err="1"/>
              <a:t>কম্পাইলারের</a:t>
            </a:r>
            <a:r>
              <a:rPr lang="en-US" sz="1400" dirty="0"/>
              <a:t> </a:t>
            </a:r>
            <a:r>
              <a:rPr lang="en-US" sz="1400" dirty="0" err="1"/>
              <a:t>মতো</a:t>
            </a:r>
            <a:r>
              <a:rPr lang="en-US" sz="1400" dirty="0"/>
              <a:t> </a:t>
            </a:r>
            <a:r>
              <a:rPr lang="en-US" sz="1400" dirty="0" err="1"/>
              <a:t>এক</a:t>
            </a:r>
            <a:r>
              <a:rPr lang="en-US" sz="1400" dirty="0"/>
              <a:t> </a:t>
            </a:r>
            <a:r>
              <a:rPr lang="en-US" sz="1400" dirty="0" err="1"/>
              <a:t>ধরনের</a:t>
            </a:r>
            <a:r>
              <a:rPr lang="en-US" sz="1400" dirty="0"/>
              <a:t> </a:t>
            </a:r>
            <a:r>
              <a:rPr lang="en-US" sz="1400" dirty="0" err="1"/>
              <a:t>অনুবাদক</a:t>
            </a:r>
            <a:r>
              <a:rPr lang="en-US" sz="1400" dirty="0"/>
              <a:t> </a:t>
            </a:r>
            <a:r>
              <a:rPr lang="en-US" sz="1400" dirty="0" err="1"/>
              <a:t>প্রোগ্রাম</a:t>
            </a:r>
            <a:r>
              <a:rPr lang="en-US" sz="1400" dirty="0"/>
              <a:t>, </a:t>
            </a:r>
            <a:r>
              <a:rPr lang="en-US" sz="1400" dirty="0" err="1"/>
              <a:t>যা</a:t>
            </a:r>
            <a:r>
              <a:rPr lang="en-US" sz="1400" dirty="0"/>
              <a:t> High level </a:t>
            </a:r>
            <a:r>
              <a:rPr lang="en-US" sz="1400" dirty="0" err="1"/>
              <a:t>ভাষার</a:t>
            </a:r>
            <a:r>
              <a:rPr lang="en-US" sz="1400" dirty="0"/>
              <a:t> </a:t>
            </a:r>
            <a:r>
              <a:rPr lang="en-US" sz="1400" dirty="0" err="1"/>
              <a:t>লিখিত</a:t>
            </a:r>
            <a:r>
              <a:rPr lang="en-US" sz="1400" dirty="0"/>
              <a:t> </a:t>
            </a:r>
            <a:r>
              <a:rPr lang="en-US" sz="1400" dirty="0" err="1"/>
              <a:t>প্রোগ্রামের</a:t>
            </a:r>
            <a:r>
              <a:rPr lang="en-US" sz="1400" dirty="0"/>
              <a:t> </a:t>
            </a:r>
            <a:r>
              <a:rPr lang="en-US" sz="1400" dirty="0" err="1"/>
              <a:t>একটি</a:t>
            </a:r>
            <a:r>
              <a:rPr lang="en-US" sz="1400" dirty="0"/>
              <a:t> </a:t>
            </a:r>
            <a:r>
              <a:rPr lang="en-US" sz="1400" dirty="0" err="1"/>
              <a:t>করে</a:t>
            </a:r>
            <a:r>
              <a:rPr lang="en-US" sz="1400" dirty="0"/>
              <a:t> </a:t>
            </a:r>
            <a:r>
              <a:rPr lang="en-US" sz="1400" dirty="0" err="1"/>
              <a:t>লাইন</a:t>
            </a:r>
            <a:r>
              <a:rPr lang="en-US" sz="1400" dirty="0"/>
              <a:t> </a:t>
            </a:r>
            <a:r>
              <a:rPr lang="en-US" sz="1400" dirty="0" err="1"/>
              <a:t>পড়ে</a:t>
            </a:r>
            <a:r>
              <a:rPr lang="en-US" sz="1400" dirty="0"/>
              <a:t> 		</a:t>
            </a:r>
            <a:r>
              <a:rPr lang="en-US" sz="1400" dirty="0" err="1"/>
              <a:t>এবং</a:t>
            </a:r>
            <a:r>
              <a:rPr lang="en-US" sz="1400" dirty="0"/>
              <a:t> </a:t>
            </a:r>
            <a:r>
              <a:rPr lang="en-US" sz="1400" dirty="0" err="1"/>
              <a:t>মেশিন</a:t>
            </a:r>
            <a:r>
              <a:rPr lang="en-US" sz="1400" dirty="0"/>
              <a:t> </a:t>
            </a:r>
            <a:r>
              <a:rPr lang="en-US" sz="1400" dirty="0" err="1"/>
              <a:t>বা</a:t>
            </a:r>
            <a:r>
              <a:rPr lang="en-US" sz="1400" dirty="0"/>
              <a:t> </a:t>
            </a:r>
            <a:r>
              <a:rPr lang="en-US" sz="1400" dirty="0" err="1"/>
              <a:t>যান্ত্রিক</a:t>
            </a:r>
            <a:r>
              <a:rPr lang="en-US" sz="1400" dirty="0"/>
              <a:t> </a:t>
            </a:r>
            <a:r>
              <a:rPr lang="en-US" sz="1400" dirty="0" err="1"/>
              <a:t>ভাষায়</a:t>
            </a:r>
            <a:r>
              <a:rPr lang="en-US" sz="1400" dirty="0"/>
              <a:t> </a:t>
            </a:r>
            <a:r>
              <a:rPr lang="en-US" sz="1400" dirty="0" err="1"/>
              <a:t>রূপান্তর</a:t>
            </a:r>
            <a:r>
              <a:rPr lang="en-US" sz="1400" dirty="0"/>
              <a:t> </a:t>
            </a:r>
            <a:r>
              <a:rPr lang="en-US" sz="1400" dirty="0" err="1"/>
              <a:t>করে</a:t>
            </a:r>
            <a:r>
              <a:rPr lang="en-US" sz="1400" dirty="0"/>
              <a:t>। </a:t>
            </a:r>
            <a:r>
              <a:rPr lang="en-US" sz="1400" dirty="0" err="1"/>
              <a:t>কোনো</a:t>
            </a:r>
            <a:r>
              <a:rPr lang="en-US" sz="1400" dirty="0"/>
              <a:t> </a:t>
            </a:r>
            <a:r>
              <a:rPr lang="en-US" sz="1400" dirty="0" err="1"/>
              <a:t>ভুল</a:t>
            </a:r>
            <a:r>
              <a:rPr lang="en-US" sz="1400" dirty="0"/>
              <a:t> </a:t>
            </a:r>
            <a:r>
              <a:rPr lang="en-US" sz="1400" dirty="0" err="1"/>
              <a:t>থাকলে</a:t>
            </a:r>
            <a:r>
              <a:rPr lang="en-US" sz="1400" dirty="0"/>
              <a:t> </a:t>
            </a:r>
            <a:r>
              <a:rPr lang="en-US" sz="1400" dirty="0" err="1"/>
              <a:t>তা</a:t>
            </a:r>
            <a:r>
              <a:rPr lang="en-US" sz="1400" dirty="0"/>
              <a:t> </a:t>
            </a:r>
            <a:r>
              <a:rPr lang="en-US" sz="1400" dirty="0" err="1"/>
              <a:t>সংশোধন</a:t>
            </a:r>
            <a:r>
              <a:rPr lang="en-US" sz="1400" dirty="0"/>
              <a:t> </a:t>
            </a:r>
            <a:r>
              <a:rPr lang="en-US" sz="1400" dirty="0" err="1"/>
              <a:t>করে</a:t>
            </a:r>
            <a:r>
              <a:rPr lang="en-US" sz="1400" dirty="0"/>
              <a:t> </a:t>
            </a:r>
            <a:r>
              <a:rPr lang="en-US" sz="1400" dirty="0" err="1"/>
              <a:t>পরবর্তী</a:t>
            </a:r>
            <a:r>
              <a:rPr lang="en-US" sz="1400" dirty="0"/>
              <a:t> </a:t>
            </a:r>
            <a:r>
              <a:rPr lang="en-US" sz="1400" dirty="0" err="1"/>
              <a:t>লাইনে</a:t>
            </a:r>
            <a:r>
              <a:rPr lang="en-US" sz="1400" dirty="0"/>
              <a:t> </a:t>
            </a:r>
            <a:r>
              <a:rPr lang="en-US" sz="1400" dirty="0" err="1"/>
              <a:t>কাজ</a:t>
            </a:r>
            <a:r>
              <a:rPr lang="en-US" sz="1400" dirty="0"/>
              <a:t> </a:t>
            </a:r>
            <a:r>
              <a:rPr lang="en-US" sz="1400" dirty="0" err="1"/>
              <a:t>করে</a:t>
            </a:r>
            <a:r>
              <a:rPr lang="en-US" sz="1400" dirty="0"/>
              <a:t>।</a:t>
            </a:r>
          </a:p>
          <a:p>
            <a:endParaRPr lang="en-US" sz="1400" dirty="0"/>
          </a:p>
          <a:p>
            <a:r>
              <a:rPr lang="en-US" sz="1400" dirty="0" err="1"/>
              <a:t>পাইথন</a:t>
            </a:r>
            <a:r>
              <a:rPr lang="en-US" sz="1400" dirty="0"/>
              <a:t>, </a:t>
            </a:r>
            <a:r>
              <a:rPr lang="en-US" sz="1400" dirty="0" err="1"/>
              <a:t>রুবি-এর</a:t>
            </a:r>
            <a:r>
              <a:rPr lang="en-US" sz="1400" dirty="0"/>
              <a:t> </a:t>
            </a:r>
            <a:r>
              <a:rPr lang="en-US" sz="1400" dirty="0" err="1"/>
              <a:t>মতো</a:t>
            </a:r>
            <a:r>
              <a:rPr lang="en-US" sz="1400" dirty="0"/>
              <a:t> </a:t>
            </a:r>
            <a:r>
              <a:rPr lang="en-US" sz="1400" dirty="0" err="1"/>
              <a:t>প্রোগ্রামিং</a:t>
            </a:r>
            <a:r>
              <a:rPr lang="en-US" sz="1400" dirty="0"/>
              <a:t> </a:t>
            </a:r>
            <a:r>
              <a:rPr lang="en-US" sz="1400" dirty="0" err="1"/>
              <a:t>ভাষাসমূহ</a:t>
            </a:r>
            <a:r>
              <a:rPr lang="en-US" sz="1400" dirty="0"/>
              <a:t> </a:t>
            </a:r>
            <a:r>
              <a:rPr lang="en-US" sz="1400" dirty="0" err="1"/>
              <a:t>ইন্টারপ্রেটার</a:t>
            </a:r>
            <a:r>
              <a:rPr lang="en-US" sz="1400" dirty="0"/>
              <a:t> </a:t>
            </a:r>
            <a:r>
              <a:rPr lang="en-US" sz="1400" dirty="0" err="1"/>
              <a:t>ব্যবহার</a:t>
            </a:r>
            <a:r>
              <a:rPr lang="en-US" sz="1400" dirty="0"/>
              <a:t> </a:t>
            </a:r>
            <a:r>
              <a:rPr lang="en-US" sz="1400" dirty="0" err="1"/>
              <a:t>করে</a:t>
            </a:r>
            <a:r>
              <a:rPr lang="en-US" sz="1400" dirty="0"/>
              <a:t>।</a:t>
            </a:r>
          </a:p>
          <a:p>
            <a:endParaRPr lang="en-US" sz="1400" dirty="0"/>
          </a:p>
          <a:p>
            <a:r>
              <a:rPr lang="en-US" sz="1400" b="1" u="sng" dirty="0" err="1"/>
              <a:t>ইন্টারপ্রেটারের</a:t>
            </a:r>
            <a:r>
              <a:rPr lang="en-US" sz="1400" b="1" u="sng" dirty="0"/>
              <a:t> </a:t>
            </a:r>
            <a:r>
              <a:rPr lang="en-US" sz="1400" b="1" u="sng" dirty="0" err="1"/>
              <a:t>কাজঃ</a:t>
            </a:r>
            <a:endParaRPr lang="en-US" sz="1400" b="1" u="sng" dirty="0"/>
          </a:p>
          <a:p>
            <a:pPr lvl="1"/>
            <a:r>
              <a:rPr lang="en-US" sz="1400" dirty="0"/>
              <a:t>(</a:t>
            </a:r>
            <a:r>
              <a:rPr lang="en-US" sz="1400" dirty="0" err="1"/>
              <a:t>i</a:t>
            </a:r>
            <a:r>
              <a:rPr lang="en-US" sz="1400" dirty="0"/>
              <a:t>) </a:t>
            </a:r>
            <a:r>
              <a:rPr lang="en-US" sz="1400" dirty="0" err="1"/>
              <a:t>সংশ্লিষ্ট</a:t>
            </a:r>
            <a:r>
              <a:rPr lang="en-US" sz="1400" dirty="0"/>
              <a:t> </a:t>
            </a:r>
            <a:r>
              <a:rPr lang="en-US" sz="1400" dirty="0" err="1"/>
              <a:t>সাবরুটিন-এর</a:t>
            </a:r>
            <a:r>
              <a:rPr lang="en-US" sz="1400" dirty="0"/>
              <a:t> </a:t>
            </a:r>
            <a:r>
              <a:rPr lang="en-US" sz="1400" dirty="0" err="1"/>
              <a:t>সাথে</a:t>
            </a:r>
            <a:r>
              <a:rPr lang="en-US" sz="1400" dirty="0"/>
              <a:t> </a:t>
            </a:r>
            <a:r>
              <a:rPr lang="en-US" sz="1400" dirty="0" err="1"/>
              <a:t>সংযোগের</a:t>
            </a:r>
            <a:r>
              <a:rPr lang="en-US" sz="1400" dirty="0"/>
              <a:t> </a:t>
            </a:r>
            <a:r>
              <a:rPr lang="en-US" sz="1400" dirty="0" err="1"/>
              <a:t>ব্যবস্থা</a:t>
            </a:r>
            <a:r>
              <a:rPr lang="en-US" sz="1400" dirty="0"/>
              <a:t> </a:t>
            </a:r>
            <a:r>
              <a:rPr lang="en-US" sz="1400" dirty="0" err="1"/>
              <a:t>করা</a:t>
            </a:r>
            <a:r>
              <a:rPr lang="en-US" sz="1400" dirty="0"/>
              <a:t>।</a:t>
            </a:r>
          </a:p>
          <a:p>
            <a:pPr lvl="1"/>
            <a:r>
              <a:rPr lang="en-US" sz="1400" dirty="0"/>
              <a:t>(ii) </a:t>
            </a:r>
            <a:r>
              <a:rPr lang="en-US" sz="1400" dirty="0" err="1"/>
              <a:t>সোর্স</a:t>
            </a:r>
            <a:r>
              <a:rPr lang="en-US" sz="1400" dirty="0"/>
              <a:t> </a:t>
            </a:r>
            <a:r>
              <a:rPr lang="en-US" sz="1400" dirty="0" err="1"/>
              <a:t>প্রোগ্রামের</a:t>
            </a:r>
            <a:r>
              <a:rPr lang="en-US" sz="1400" dirty="0"/>
              <a:t> </a:t>
            </a:r>
            <a:r>
              <a:rPr lang="en-US" sz="1400" dirty="0" err="1"/>
              <a:t>স্টেটমেন্ট-সমূহকে</a:t>
            </a:r>
            <a:r>
              <a:rPr lang="en-US" sz="1400" dirty="0"/>
              <a:t> </a:t>
            </a:r>
            <a:r>
              <a:rPr lang="en-US" sz="1400" dirty="0" err="1"/>
              <a:t>অবজেক্ট</a:t>
            </a:r>
            <a:r>
              <a:rPr lang="en-US" sz="1400" dirty="0"/>
              <a:t> </a:t>
            </a:r>
            <a:r>
              <a:rPr lang="en-US" sz="1400" dirty="0" err="1"/>
              <a:t>প্রোগ্রামে</a:t>
            </a:r>
            <a:r>
              <a:rPr lang="en-US" sz="1400" dirty="0"/>
              <a:t> </a:t>
            </a:r>
            <a:r>
              <a:rPr lang="en-US" sz="1400" dirty="0" err="1"/>
              <a:t>বা</a:t>
            </a:r>
            <a:r>
              <a:rPr lang="en-US" sz="1400" dirty="0"/>
              <a:t> </a:t>
            </a:r>
            <a:r>
              <a:rPr lang="en-US" sz="1400" dirty="0" err="1"/>
              <a:t>মেশিন</a:t>
            </a:r>
            <a:r>
              <a:rPr lang="en-US" sz="1400" dirty="0"/>
              <a:t> </a:t>
            </a:r>
            <a:r>
              <a:rPr lang="en-US" sz="1400" dirty="0" err="1"/>
              <a:t>ভাষায়</a:t>
            </a:r>
            <a:r>
              <a:rPr lang="en-US" sz="1400" dirty="0"/>
              <a:t> </a:t>
            </a:r>
            <a:r>
              <a:rPr lang="en-US" sz="1400" dirty="0" err="1"/>
              <a:t>করা</a:t>
            </a:r>
            <a:r>
              <a:rPr lang="en-US" sz="1400" dirty="0"/>
              <a:t>।</a:t>
            </a:r>
          </a:p>
          <a:p>
            <a:pPr lvl="1"/>
            <a:r>
              <a:rPr lang="en-US" sz="1400" dirty="0"/>
              <a:t>(iii) </a:t>
            </a:r>
            <a:r>
              <a:rPr lang="en-US" sz="1400" dirty="0" err="1"/>
              <a:t>প্রোগ্রামে</a:t>
            </a:r>
            <a:r>
              <a:rPr lang="en-US" sz="1400" dirty="0"/>
              <a:t> </a:t>
            </a:r>
            <a:r>
              <a:rPr lang="en-US" sz="1400" dirty="0" err="1"/>
              <a:t>ভুল</a:t>
            </a:r>
            <a:r>
              <a:rPr lang="en-US" sz="1400" dirty="0"/>
              <a:t> </a:t>
            </a:r>
            <a:r>
              <a:rPr lang="en-US" sz="1400" dirty="0" err="1"/>
              <a:t>থাকলে</a:t>
            </a:r>
            <a:r>
              <a:rPr lang="en-US" sz="1400" dirty="0"/>
              <a:t> </a:t>
            </a:r>
            <a:r>
              <a:rPr lang="en-US" sz="1400" dirty="0" err="1"/>
              <a:t>অনুবাদের</a:t>
            </a:r>
            <a:r>
              <a:rPr lang="en-US" sz="1400" dirty="0"/>
              <a:t> </a:t>
            </a:r>
            <a:r>
              <a:rPr lang="en-US" sz="1400" dirty="0" err="1"/>
              <a:t>সময়</a:t>
            </a:r>
            <a:r>
              <a:rPr lang="en-US" sz="1400" dirty="0"/>
              <a:t> </a:t>
            </a:r>
            <a:r>
              <a:rPr lang="en-US" sz="1400" dirty="0" err="1"/>
              <a:t>ভুলের</a:t>
            </a:r>
            <a:r>
              <a:rPr lang="en-US" sz="1400" dirty="0"/>
              <a:t> </a:t>
            </a:r>
            <a:r>
              <a:rPr lang="en-US" sz="1400" dirty="0" err="1"/>
              <a:t>তালিকা</a:t>
            </a:r>
            <a:r>
              <a:rPr lang="en-US" sz="1400" dirty="0"/>
              <a:t> </a:t>
            </a:r>
            <a:r>
              <a:rPr lang="en-US" sz="1400" dirty="0" err="1"/>
              <a:t>প্রণয়ন</a:t>
            </a:r>
            <a:r>
              <a:rPr lang="en-US" sz="1400" dirty="0"/>
              <a:t>।</a:t>
            </a:r>
          </a:p>
          <a:p>
            <a:pPr lvl="1"/>
            <a:r>
              <a:rPr lang="en-US" sz="1400" dirty="0"/>
              <a:t>(iv) </a:t>
            </a:r>
            <a:r>
              <a:rPr lang="en-US" sz="1400" dirty="0" err="1"/>
              <a:t>প্রধান</a:t>
            </a:r>
            <a:r>
              <a:rPr lang="en-US" sz="1400" dirty="0"/>
              <a:t> </a:t>
            </a:r>
            <a:r>
              <a:rPr lang="en-US" sz="1400" dirty="0" err="1"/>
              <a:t>মেমরির</a:t>
            </a:r>
            <a:r>
              <a:rPr lang="en-US" sz="1400" dirty="0"/>
              <a:t> </a:t>
            </a:r>
            <a:r>
              <a:rPr lang="en-US" sz="1400" dirty="0" err="1"/>
              <a:t>পরিসর</a:t>
            </a:r>
            <a:r>
              <a:rPr lang="en-US" sz="1400" dirty="0"/>
              <a:t> </a:t>
            </a:r>
            <a:r>
              <a:rPr lang="en-US" sz="1400" dirty="0" err="1"/>
              <a:t>চিহ্নিতকরণ</a:t>
            </a:r>
            <a:r>
              <a:rPr lang="en-US" sz="1400" dirty="0"/>
              <a:t>।</a:t>
            </a:r>
          </a:p>
          <a:p>
            <a:endParaRPr lang="en-US" sz="1400" dirty="0"/>
          </a:p>
          <a:p>
            <a:r>
              <a:rPr lang="en-US" sz="1400" b="1" u="sng" dirty="0" err="1"/>
              <a:t>ইন্টারপ্রেটারের</a:t>
            </a:r>
            <a:r>
              <a:rPr lang="en-US" sz="1400" b="1" u="sng" dirty="0"/>
              <a:t> </a:t>
            </a:r>
            <a:r>
              <a:rPr lang="en-US" sz="1400" b="1" u="sng" dirty="0" err="1"/>
              <a:t>সুবিধা</a:t>
            </a:r>
            <a:r>
              <a:rPr lang="en-US" sz="1400" b="1" u="sng" dirty="0"/>
              <a:t> (Advantages of Interpreter) :</a:t>
            </a:r>
            <a:endParaRPr lang="en-US" sz="1400" dirty="0"/>
          </a:p>
          <a:p>
            <a:pPr lvl="1"/>
            <a:r>
              <a:rPr lang="en-US" sz="1400" dirty="0"/>
              <a:t>(1) </a:t>
            </a:r>
            <a:r>
              <a:rPr lang="en-US" sz="1400" dirty="0" err="1"/>
              <a:t>ইন্টারপ্রেটার-এর</a:t>
            </a:r>
            <a:r>
              <a:rPr lang="en-US" sz="1400" dirty="0"/>
              <a:t> </a:t>
            </a:r>
            <a:r>
              <a:rPr lang="en-US" sz="1400" dirty="0" err="1"/>
              <a:t>সবচেয়ে</a:t>
            </a:r>
            <a:r>
              <a:rPr lang="en-US" sz="1400" dirty="0"/>
              <a:t> </a:t>
            </a:r>
            <a:r>
              <a:rPr lang="en-US" sz="1400" dirty="0" err="1"/>
              <a:t>বড়</a:t>
            </a:r>
            <a:r>
              <a:rPr lang="en-US" sz="1400" dirty="0"/>
              <a:t> </a:t>
            </a:r>
            <a:r>
              <a:rPr lang="en-US" sz="1400" dirty="0" err="1"/>
              <a:t>সুবিধা</a:t>
            </a:r>
            <a:r>
              <a:rPr lang="en-US" sz="1400" dirty="0"/>
              <a:t> </a:t>
            </a:r>
            <a:r>
              <a:rPr lang="en-US" sz="1400" dirty="0" err="1"/>
              <a:t>হলো</a:t>
            </a:r>
            <a:r>
              <a:rPr lang="en-US" sz="1400" dirty="0"/>
              <a:t> </a:t>
            </a:r>
            <a:r>
              <a:rPr lang="en-US" sz="1400" dirty="0" err="1"/>
              <a:t>এটি</a:t>
            </a:r>
            <a:r>
              <a:rPr lang="en-US" sz="1400" dirty="0"/>
              <a:t> </a:t>
            </a:r>
            <a:r>
              <a:rPr lang="en-US" sz="1400" dirty="0" err="1"/>
              <a:t>ইউজার-ফ্রেন্ডলি</a:t>
            </a:r>
            <a:r>
              <a:rPr lang="en-US" sz="1400" dirty="0"/>
              <a:t>।</a:t>
            </a:r>
          </a:p>
          <a:p>
            <a:pPr lvl="1"/>
            <a:r>
              <a:rPr lang="en-US" sz="1400" dirty="0"/>
              <a:t>(iii) </a:t>
            </a:r>
            <a:r>
              <a:rPr lang="en-US" sz="1400" dirty="0" err="1"/>
              <a:t>এটি</a:t>
            </a:r>
            <a:r>
              <a:rPr lang="en-US" sz="1400" dirty="0"/>
              <a:t> </a:t>
            </a:r>
            <a:r>
              <a:rPr lang="en-US" sz="1400" dirty="0" err="1"/>
              <a:t>আকারে</a:t>
            </a:r>
            <a:r>
              <a:rPr lang="en-US" sz="1400" dirty="0"/>
              <a:t> </a:t>
            </a:r>
            <a:r>
              <a:rPr lang="en-US" sz="1400" dirty="0" err="1"/>
              <a:t>ছোট</a:t>
            </a:r>
            <a:r>
              <a:rPr lang="en-US" sz="1400" dirty="0"/>
              <a:t> </a:t>
            </a:r>
            <a:r>
              <a:rPr lang="en-US" sz="1400" dirty="0" err="1"/>
              <a:t>হয়</a:t>
            </a:r>
            <a:r>
              <a:rPr lang="en-US" sz="1400" dirty="0"/>
              <a:t> </a:t>
            </a:r>
            <a:r>
              <a:rPr lang="en-US" sz="1400" dirty="0" err="1"/>
              <a:t>বলে</a:t>
            </a:r>
            <a:r>
              <a:rPr lang="en-US" sz="1400" dirty="0"/>
              <a:t> </a:t>
            </a:r>
            <a:r>
              <a:rPr lang="en-US" sz="1400" dirty="0" err="1"/>
              <a:t>মেমরিতে</a:t>
            </a:r>
            <a:r>
              <a:rPr lang="en-US" sz="1400" dirty="0"/>
              <a:t> </a:t>
            </a:r>
            <a:r>
              <a:rPr lang="en-US" sz="1400" dirty="0" err="1"/>
              <a:t>কৃম</a:t>
            </a:r>
            <a:r>
              <a:rPr lang="en-US" sz="1400" dirty="0"/>
              <a:t> </a:t>
            </a:r>
            <a:r>
              <a:rPr lang="en-US" sz="1400" dirty="0" err="1"/>
              <a:t>জায়গা</a:t>
            </a:r>
            <a:r>
              <a:rPr lang="en-US" sz="1400" dirty="0"/>
              <a:t> </a:t>
            </a:r>
            <a:r>
              <a:rPr lang="en-US" sz="1400" dirty="0" err="1"/>
              <a:t>দখল</a:t>
            </a:r>
            <a:r>
              <a:rPr lang="en-US" sz="1400" dirty="0"/>
              <a:t> </a:t>
            </a:r>
            <a:r>
              <a:rPr lang="en-US" sz="1400" dirty="0" err="1"/>
              <a:t>করে</a:t>
            </a:r>
            <a:r>
              <a:rPr lang="en-US" sz="1400" dirty="0"/>
              <a:t>।</a:t>
            </a:r>
          </a:p>
          <a:p>
            <a:pPr lvl="1"/>
            <a:r>
              <a:rPr lang="en-US" sz="1400" dirty="0"/>
              <a:t>(iv) </a:t>
            </a:r>
            <a:r>
              <a:rPr lang="en-US" sz="1400" dirty="0" err="1"/>
              <a:t>এটি</a:t>
            </a:r>
            <a:r>
              <a:rPr lang="en-US" sz="1400" dirty="0"/>
              <a:t> </a:t>
            </a:r>
            <a:r>
              <a:rPr lang="en-US" sz="1400" dirty="0" err="1"/>
              <a:t>সাধারণত</a:t>
            </a:r>
            <a:r>
              <a:rPr lang="en-US" sz="1400" dirty="0"/>
              <a:t> </a:t>
            </a:r>
            <a:r>
              <a:rPr lang="en-US" sz="1400" dirty="0" err="1"/>
              <a:t>ছোট</a:t>
            </a:r>
            <a:r>
              <a:rPr lang="en-US" sz="1400" dirty="0"/>
              <a:t> </a:t>
            </a:r>
            <a:r>
              <a:rPr lang="en-US" sz="1400" dirty="0" err="1"/>
              <a:t>কম্পিউটারে</a:t>
            </a:r>
            <a:r>
              <a:rPr lang="en-US" sz="1400" dirty="0"/>
              <a:t> </a:t>
            </a:r>
            <a:r>
              <a:rPr lang="en-US" sz="1400" dirty="0" err="1"/>
              <a:t>ব্যবহার</a:t>
            </a:r>
            <a:r>
              <a:rPr lang="en-US" sz="1400" dirty="0"/>
              <a:t> </a:t>
            </a:r>
            <a:r>
              <a:rPr lang="en-US" sz="1400" dirty="0" err="1"/>
              <a:t>করা</a:t>
            </a:r>
            <a:r>
              <a:rPr lang="en-US" sz="1400" dirty="0"/>
              <a:t> </a:t>
            </a:r>
            <a:r>
              <a:rPr lang="en-US" sz="1400" dirty="0" err="1"/>
              <a:t>হয়</a:t>
            </a:r>
            <a:r>
              <a:rPr lang="en-US" sz="1400" dirty="0"/>
              <a:t>।</a:t>
            </a:r>
          </a:p>
          <a:p>
            <a:endParaRPr lang="en-US" sz="1400" dirty="0"/>
          </a:p>
          <a:p>
            <a:r>
              <a:rPr lang="en-US" sz="1600" b="1" u="sng" dirty="0" err="1"/>
              <a:t>ইন্টারপ্রেটারের</a:t>
            </a:r>
            <a:r>
              <a:rPr lang="en-US" sz="1600" b="1" u="sng" dirty="0"/>
              <a:t> </a:t>
            </a:r>
            <a:r>
              <a:rPr lang="en-US" sz="1600" b="1" u="sng" dirty="0" err="1"/>
              <a:t>অসুবিধা</a:t>
            </a:r>
            <a:r>
              <a:rPr lang="en-US" sz="1600" b="1" u="sng" dirty="0"/>
              <a:t> (Disadvantages of Interpreter):</a:t>
            </a:r>
            <a:endParaRPr lang="en-US" sz="1400" dirty="0"/>
          </a:p>
          <a:p>
            <a:pPr lvl="1"/>
            <a:r>
              <a:rPr lang="en-US" sz="1400" dirty="0"/>
              <a:t>(1) </a:t>
            </a:r>
            <a:r>
              <a:rPr lang="en-US" sz="1400" dirty="0" err="1"/>
              <a:t>ইন্টারপ্রেটার</a:t>
            </a:r>
            <a:r>
              <a:rPr lang="en-US" sz="1400" dirty="0"/>
              <a:t> </a:t>
            </a:r>
            <a:r>
              <a:rPr lang="en-US" sz="1400" dirty="0" err="1"/>
              <a:t>যেহেতু</a:t>
            </a:r>
            <a:r>
              <a:rPr lang="en-US" sz="1400" dirty="0"/>
              <a:t> </a:t>
            </a:r>
            <a:r>
              <a:rPr lang="en-US" sz="1400" dirty="0" err="1"/>
              <a:t>প্রোগ্রাম</a:t>
            </a:r>
            <a:r>
              <a:rPr lang="en-US" sz="1400" dirty="0"/>
              <a:t> </a:t>
            </a:r>
            <a:r>
              <a:rPr lang="en-US" sz="1400" dirty="0" err="1"/>
              <a:t>লাইন-বাই-লাইন</a:t>
            </a:r>
            <a:r>
              <a:rPr lang="en-US" sz="1400" dirty="0"/>
              <a:t> </a:t>
            </a:r>
            <a:r>
              <a:rPr lang="en-US" sz="1400" dirty="0" err="1"/>
              <a:t>অনুবাদ</a:t>
            </a:r>
            <a:r>
              <a:rPr lang="en-US" sz="1400" dirty="0"/>
              <a:t> </a:t>
            </a:r>
            <a:r>
              <a:rPr lang="en-US" sz="1400" dirty="0" err="1"/>
              <a:t>করে</a:t>
            </a:r>
            <a:r>
              <a:rPr lang="en-US" sz="1400" dirty="0"/>
              <a:t>, </a:t>
            </a:r>
            <a:r>
              <a:rPr lang="en-US" sz="1400" dirty="0" err="1"/>
              <a:t>তাই</a:t>
            </a:r>
            <a:r>
              <a:rPr lang="en-US" sz="1400" dirty="0"/>
              <a:t> </a:t>
            </a:r>
            <a:r>
              <a:rPr lang="en-US" sz="1400" dirty="0" err="1"/>
              <a:t>অনুবাদ</a:t>
            </a:r>
            <a:r>
              <a:rPr lang="en-US" sz="1400" dirty="0"/>
              <a:t> </a:t>
            </a:r>
            <a:r>
              <a:rPr lang="en-US" sz="1400" dirty="0" err="1"/>
              <a:t>করতে</a:t>
            </a:r>
            <a:r>
              <a:rPr lang="en-US" sz="1400" dirty="0"/>
              <a:t> </a:t>
            </a:r>
            <a:r>
              <a:rPr lang="en-US" sz="1400" dirty="0" err="1"/>
              <a:t>কম্পাইলারের</a:t>
            </a:r>
            <a:r>
              <a:rPr lang="en-US" sz="1400" dirty="0"/>
              <a:t> </a:t>
            </a:r>
            <a:r>
              <a:rPr lang="en-US" sz="1400" dirty="0" err="1"/>
              <a:t>তুলনায়</a:t>
            </a:r>
            <a:r>
              <a:rPr lang="en-US" sz="1400" dirty="0"/>
              <a:t> </a:t>
            </a:r>
            <a:r>
              <a:rPr lang="en-US" sz="1400" dirty="0" err="1"/>
              <a:t>বেশি</a:t>
            </a:r>
            <a:r>
              <a:rPr lang="en-US" sz="1400" dirty="0"/>
              <a:t> </a:t>
            </a:r>
            <a:r>
              <a:rPr lang="en-US" sz="1400" dirty="0" err="1"/>
              <a:t>সময়</a:t>
            </a:r>
            <a:r>
              <a:rPr lang="en-US" sz="1400" dirty="0"/>
              <a:t>। </a:t>
            </a:r>
            <a:r>
              <a:rPr lang="en-US" sz="1400" dirty="0" err="1"/>
              <a:t>প্রয়োজন</a:t>
            </a:r>
            <a:r>
              <a:rPr lang="en-US" sz="1400" dirty="0"/>
              <a:t> </a:t>
            </a:r>
            <a:r>
              <a:rPr lang="en-US" sz="1400" dirty="0" err="1"/>
              <a:t>হয়</a:t>
            </a:r>
            <a:r>
              <a:rPr lang="en-US" sz="1400" dirty="0"/>
              <a:t>।</a:t>
            </a:r>
          </a:p>
          <a:p>
            <a:pPr lvl="1"/>
            <a:r>
              <a:rPr lang="en-US" sz="1400" dirty="0"/>
              <a:t>(2) </a:t>
            </a:r>
            <a:r>
              <a:rPr lang="en-US" sz="1400" dirty="0" err="1"/>
              <a:t>ইন্টারপ্রেটার-এর</a:t>
            </a:r>
            <a:r>
              <a:rPr lang="en-US" sz="1400" dirty="0"/>
              <a:t> </a:t>
            </a:r>
            <a:r>
              <a:rPr lang="en-US" sz="1400" dirty="0" err="1"/>
              <a:t>মাধ্যমে</a:t>
            </a:r>
            <a:r>
              <a:rPr lang="en-US" sz="1400" dirty="0"/>
              <a:t> </a:t>
            </a:r>
            <a:r>
              <a:rPr lang="en-US" sz="1400" dirty="0" err="1"/>
              <a:t>রূপান্তরিত</a:t>
            </a:r>
            <a:r>
              <a:rPr lang="en-US" sz="1400" dirty="0"/>
              <a:t> </a:t>
            </a:r>
            <a:r>
              <a:rPr lang="en-US" sz="1400" dirty="0" err="1"/>
              <a:t>প্রোগ্রাম</a:t>
            </a:r>
            <a:r>
              <a:rPr lang="en-US" sz="1400" dirty="0"/>
              <a:t> </a:t>
            </a:r>
            <a:r>
              <a:rPr lang="en-US" sz="1400" dirty="0" err="1"/>
              <a:t>সম্পূর্ণরূপে</a:t>
            </a:r>
            <a:r>
              <a:rPr lang="en-US" sz="1400" dirty="0"/>
              <a:t> </a:t>
            </a:r>
            <a:r>
              <a:rPr lang="en-US" sz="1400" dirty="0" err="1"/>
              <a:t>মেশিন</a:t>
            </a:r>
            <a:r>
              <a:rPr lang="en-US" sz="1400" dirty="0"/>
              <a:t> </a:t>
            </a:r>
            <a:r>
              <a:rPr lang="en-US" sz="1400" dirty="0" err="1"/>
              <a:t>বা</a:t>
            </a:r>
            <a:r>
              <a:rPr lang="en-US" sz="1400" dirty="0"/>
              <a:t> </a:t>
            </a:r>
            <a:r>
              <a:rPr lang="en-US" sz="1400" dirty="0" err="1"/>
              <a:t>অবজেক্ট</a:t>
            </a:r>
            <a:r>
              <a:rPr lang="en-US" sz="1400" dirty="0"/>
              <a:t> </a:t>
            </a:r>
            <a:r>
              <a:rPr lang="en-US" sz="1400" dirty="0" err="1"/>
              <a:t>প্রোগ্রামে</a:t>
            </a:r>
            <a:r>
              <a:rPr lang="en-US" sz="1400" dirty="0"/>
              <a:t> </a:t>
            </a:r>
            <a:r>
              <a:rPr lang="en-US" sz="1400" dirty="0" err="1"/>
              <a:t>রূপান্তরিত</a:t>
            </a:r>
            <a:r>
              <a:rPr lang="en-US" sz="1400" dirty="0"/>
              <a:t> </a:t>
            </a:r>
            <a:r>
              <a:rPr lang="en-US" sz="1400" dirty="0" err="1"/>
              <a:t>হয়</a:t>
            </a:r>
            <a:r>
              <a:rPr lang="en-US" sz="1400" dirty="0"/>
              <a:t> </a:t>
            </a:r>
            <a:r>
              <a:rPr lang="en-US" sz="1400" dirty="0" err="1"/>
              <a:t>না</a:t>
            </a:r>
            <a:r>
              <a:rPr lang="en-US" sz="1400" dirty="0"/>
              <a:t>।</a:t>
            </a:r>
          </a:p>
          <a:p>
            <a:pPr lvl="1"/>
            <a:r>
              <a:rPr lang="en-US" sz="1400" dirty="0"/>
              <a:t>(3) </a:t>
            </a:r>
            <a:r>
              <a:rPr lang="en-US" sz="1400" dirty="0" err="1"/>
              <a:t>প্রত্যেকবার</a:t>
            </a:r>
            <a:r>
              <a:rPr lang="en-US" sz="1400" dirty="0"/>
              <a:t> </a:t>
            </a:r>
            <a:r>
              <a:rPr lang="en-US" sz="1400" dirty="0" err="1"/>
              <a:t>প্রোগ্রাম</a:t>
            </a:r>
            <a:r>
              <a:rPr lang="en-US" sz="1400" dirty="0"/>
              <a:t> </a:t>
            </a:r>
            <a:r>
              <a:rPr lang="en-US" sz="1400" dirty="0" err="1"/>
              <a:t>নির্বাহের</a:t>
            </a:r>
            <a:r>
              <a:rPr lang="en-US" sz="1400" dirty="0"/>
              <a:t> </a:t>
            </a:r>
            <a:r>
              <a:rPr lang="en-US" sz="1400" dirty="0" err="1"/>
              <a:t>সময়</a:t>
            </a:r>
            <a:r>
              <a:rPr lang="en-US" sz="1400" dirty="0"/>
              <a:t> </a:t>
            </a:r>
            <a:r>
              <a:rPr lang="en-US" sz="1400" dirty="0" err="1"/>
              <a:t>অনুবাদ</a:t>
            </a:r>
            <a:r>
              <a:rPr lang="en-US" sz="1400" dirty="0"/>
              <a:t> </a:t>
            </a:r>
            <a:r>
              <a:rPr lang="en-US" sz="1400" dirty="0" err="1"/>
              <a:t>করার</a:t>
            </a:r>
            <a:r>
              <a:rPr lang="en-US" sz="1400" dirty="0"/>
              <a:t> </a:t>
            </a:r>
            <a:r>
              <a:rPr lang="en-US" sz="1400" dirty="0" err="1"/>
              <a:t>প্রয়োজন</a:t>
            </a:r>
            <a:r>
              <a:rPr lang="en-US" sz="1400" dirty="0"/>
              <a:t> </a:t>
            </a:r>
            <a:r>
              <a:rPr lang="en-US" sz="1400" dirty="0" err="1"/>
              <a:t>হয়</a:t>
            </a:r>
            <a:r>
              <a:rPr lang="en-US" sz="1400" dirty="0"/>
              <a:t>।</a:t>
            </a:r>
          </a:p>
        </p:txBody>
      </p:sp>
    </p:spTree>
    <p:extLst>
      <p:ext uri="{BB962C8B-B14F-4D97-AF65-F5344CB8AC3E}">
        <p14:creationId xmlns:p14="http://schemas.microsoft.com/office/powerpoint/2010/main" val="2307208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BE68001-0051-4B2E-B13F-B6A2FC464547}"/>
              </a:ext>
            </a:extLst>
          </p:cNvPr>
          <p:cNvSpPr txBox="1"/>
          <p:nvPr/>
        </p:nvSpPr>
        <p:spPr>
          <a:xfrm>
            <a:off x="421341" y="349625"/>
            <a:ext cx="11421035" cy="6247864"/>
          </a:xfrm>
          <a:prstGeom prst="rect">
            <a:avLst/>
          </a:prstGeom>
          <a:noFill/>
        </p:spPr>
        <p:txBody>
          <a:bodyPr wrap="square">
            <a:spAutoFit/>
          </a:bodyPr>
          <a:lstStyle/>
          <a:p>
            <a:pPr algn="ctr"/>
            <a:r>
              <a:rPr lang="en-US" sz="2000" b="1" u="sng" dirty="0"/>
              <a:t>১.৪ </a:t>
            </a:r>
            <a:r>
              <a:rPr lang="en-US" sz="2000" b="1" u="sng" dirty="0" err="1"/>
              <a:t>অ্যালগরিদম</a:t>
            </a:r>
            <a:r>
              <a:rPr lang="en-US" sz="2000" b="1" u="sng" dirty="0"/>
              <a:t> ও </a:t>
            </a:r>
            <a:r>
              <a:rPr lang="en-US" sz="2000" b="1" u="sng" dirty="0" err="1"/>
              <a:t>ফ্লোচার্ট</a:t>
            </a:r>
            <a:r>
              <a:rPr lang="en-US" sz="2000" b="1" u="sng" dirty="0"/>
              <a:t> (Algorithm and flow chart) :</a:t>
            </a:r>
          </a:p>
          <a:p>
            <a:endParaRPr lang="en-US" sz="1400" dirty="0"/>
          </a:p>
          <a:p>
            <a:r>
              <a:rPr lang="en-US" sz="1400" b="1" dirty="0" err="1"/>
              <a:t>অ্যালগরিদম</a:t>
            </a:r>
            <a:r>
              <a:rPr lang="en-US" sz="1400" b="1" dirty="0"/>
              <a:t> (Algorithm): </a:t>
            </a:r>
            <a:r>
              <a:rPr lang="en-US" sz="1400" dirty="0" err="1"/>
              <a:t>কম্পিউটার</a:t>
            </a:r>
            <a:r>
              <a:rPr lang="en-US" sz="1400" dirty="0"/>
              <a:t> </a:t>
            </a:r>
            <a:r>
              <a:rPr lang="en-US" sz="1400" dirty="0" err="1"/>
              <a:t>ব্যবহার</a:t>
            </a:r>
            <a:r>
              <a:rPr lang="en-US" sz="1400" dirty="0"/>
              <a:t> </a:t>
            </a:r>
            <a:r>
              <a:rPr lang="en-US" sz="1400" dirty="0" err="1"/>
              <a:t>করে</a:t>
            </a:r>
            <a:r>
              <a:rPr lang="en-US" sz="1400" dirty="0"/>
              <a:t> </a:t>
            </a:r>
            <a:r>
              <a:rPr lang="en-US" sz="1400" dirty="0" err="1"/>
              <a:t>কোনো</a:t>
            </a:r>
            <a:r>
              <a:rPr lang="en-US" sz="1400" dirty="0"/>
              <a:t> </a:t>
            </a:r>
            <a:r>
              <a:rPr lang="en-US" sz="1400" dirty="0" err="1"/>
              <a:t>সমস্যা</a:t>
            </a:r>
            <a:r>
              <a:rPr lang="en-US" sz="1400" dirty="0"/>
              <a:t> </a:t>
            </a:r>
            <a:r>
              <a:rPr lang="en-US" sz="1400" dirty="0" err="1"/>
              <a:t>সমাধান</a:t>
            </a:r>
            <a:r>
              <a:rPr lang="en-US" sz="1400" dirty="0"/>
              <a:t> </a:t>
            </a:r>
            <a:r>
              <a:rPr lang="en-US" sz="1400" dirty="0" err="1"/>
              <a:t>করার</a:t>
            </a:r>
            <a:r>
              <a:rPr lang="en-US" sz="1400" dirty="0"/>
              <a:t> </a:t>
            </a:r>
            <a:r>
              <a:rPr lang="en-US" sz="1400" dirty="0" err="1"/>
              <a:t>জন্য</a:t>
            </a:r>
            <a:r>
              <a:rPr lang="en-US" sz="1400" dirty="0"/>
              <a:t> </a:t>
            </a:r>
            <a:r>
              <a:rPr lang="en-US" sz="1400" dirty="0" err="1"/>
              <a:t>প্রথমে</a:t>
            </a:r>
            <a:r>
              <a:rPr lang="en-US" sz="1400" dirty="0"/>
              <a:t> </a:t>
            </a:r>
            <a:r>
              <a:rPr lang="en-US" sz="1400" dirty="0" err="1"/>
              <a:t>সমাধানের</a:t>
            </a:r>
            <a:r>
              <a:rPr lang="en-US" sz="1400" dirty="0"/>
              <a:t> </a:t>
            </a:r>
            <a:r>
              <a:rPr lang="en-US" sz="1400" dirty="0" err="1"/>
              <a:t>উপায়</a:t>
            </a:r>
            <a:r>
              <a:rPr lang="en-US" sz="1400" dirty="0"/>
              <a:t> </a:t>
            </a:r>
            <a:r>
              <a:rPr lang="en-US" sz="1400" dirty="0" err="1"/>
              <a:t>স্থির</a:t>
            </a:r>
            <a:r>
              <a:rPr lang="en-US" sz="1400" dirty="0"/>
              <a:t> </a:t>
            </a:r>
            <a:r>
              <a:rPr lang="en-US" sz="1400" dirty="0" err="1"/>
              <a:t>করতে</a:t>
            </a:r>
            <a:r>
              <a:rPr lang="en-US" sz="1400" dirty="0"/>
              <a:t> </a:t>
            </a:r>
            <a:r>
              <a:rPr lang="en-US" sz="1400" dirty="0" err="1"/>
              <a:t>হবে</a:t>
            </a:r>
            <a:r>
              <a:rPr lang="en-US" sz="1400" dirty="0"/>
              <a:t>। </a:t>
            </a:r>
            <a:r>
              <a:rPr lang="en-US" sz="1400" dirty="0" err="1"/>
              <a:t>তারপর</a:t>
            </a:r>
            <a:r>
              <a:rPr lang="en-US" sz="1400" dirty="0"/>
              <a:t> </a:t>
            </a:r>
            <a:r>
              <a:rPr lang="en-US" sz="1400" dirty="0" err="1"/>
              <a:t>উপায়টিকে</a:t>
            </a:r>
            <a:r>
              <a:rPr lang="en-US" sz="1400" dirty="0"/>
              <a:t> </a:t>
            </a:r>
            <a:r>
              <a:rPr lang="en-US" sz="1400" dirty="0" err="1"/>
              <a:t>ছোট</a:t>
            </a:r>
            <a:r>
              <a:rPr lang="en-US" sz="1400" dirty="0"/>
              <a:t> </a:t>
            </a:r>
            <a:r>
              <a:rPr lang="en-US" sz="1400" dirty="0" err="1"/>
              <a:t>অংশে</a:t>
            </a:r>
            <a:r>
              <a:rPr lang="en-US" sz="1400" dirty="0"/>
              <a:t> (</a:t>
            </a:r>
            <a:r>
              <a:rPr lang="en-US" sz="1400" dirty="0" err="1"/>
              <a:t>ধাপে</a:t>
            </a:r>
            <a:r>
              <a:rPr lang="en-US" sz="1400" dirty="0"/>
              <a:t>) </a:t>
            </a:r>
            <a:r>
              <a:rPr lang="en-US" sz="1400" dirty="0" err="1"/>
              <a:t>বিভক্ত</a:t>
            </a:r>
            <a:r>
              <a:rPr lang="en-US" sz="1400" dirty="0"/>
              <a:t> </a:t>
            </a:r>
            <a:r>
              <a:rPr lang="en-US" sz="1400" dirty="0" err="1"/>
              <a:t>করে</a:t>
            </a:r>
            <a:r>
              <a:rPr lang="en-US" sz="1400" dirty="0"/>
              <a:t> </a:t>
            </a:r>
            <a:r>
              <a:rPr lang="en-US" sz="1400" dirty="0" err="1"/>
              <a:t>সেই</a:t>
            </a:r>
            <a:r>
              <a:rPr lang="en-US" sz="1400" dirty="0"/>
              <a:t> </a:t>
            </a:r>
            <a:r>
              <a:rPr lang="en-US" sz="1400" dirty="0" err="1"/>
              <a:t>অংশগুলোকে</a:t>
            </a:r>
            <a:r>
              <a:rPr lang="en-US" sz="1400" dirty="0"/>
              <a:t> </a:t>
            </a:r>
            <a:r>
              <a:rPr lang="en-US" sz="1400" dirty="0" err="1"/>
              <a:t>যুক্তিসম্মতভাবে</a:t>
            </a:r>
            <a:r>
              <a:rPr lang="en-US" sz="1400" dirty="0"/>
              <a:t> </a:t>
            </a:r>
            <a:r>
              <a:rPr lang="en-US" sz="1400" dirty="0" err="1"/>
              <a:t>পর্যায়ক্রমে</a:t>
            </a:r>
            <a:r>
              <a:rPr lang="en-US" sz="1400" dirty="0"/>
              <a:t> </a:t>
            </a:r>
            <a:r>
              <a:rPr lang="en-US" sz="1400" dirty="0" err="1"/>
              <a:t>সম্পাদন</a:t>
            </a:r>
            <a:r>
              <a:rPr lang="en-US" sz="1400" dirty="0"/>
              <a:t> </a:t>
            </a:r>
            <a:r>
              <a:rPr lang="en-US" sz="1400" dirty="0" err="1"/>
              <a:t>করা</a:t>
            </a:r>
            <a:r>
              <a:rPr lang="en-US" sz="1400" dirty="0"/>
              <a:t> </a:t>
            </a:r>
            <a:r>
              <a:rPr lang="en-US" sz="1400" dirty="0" err="1"/>
              <a:t>হয়</a:t>
            </a:r>
            <a:r>
              <a:rPr lang="en-US" sz="1400" dirty="0"/>
              <a:t>। </a:t>
            </a:r>
            <a:r>
              <a:rPr lang="en-US" sz="1400" dirty="0" err="1"/>
              <a:t>কোনো</a:t>
            </a:r>
            <a:r>
              <a:rPr lang="en-US" sz="1400" dirty="0"/>
              <a:t> </a:t>
            </a:r>
            <a:r>
              <a:rPr lang="en-US" sz="1400" dirty="0" err="1"/>
              <a:t>সমস্যা</a:t>
            </a:r>
            <a:r>
              <a:rPr lang="en-US" sz="1400" dirty="0"/>
              <a:t> </a:t>
            </a:r>
            <a:r>
              <a:rPr lang="en-US" sz="1400" dirty="0" err="1"/>
              <a:t>সমাধানের</a:t>
            </a:r>
            <a:r>
              <a:rPr lang="en-US" sz="1400" dirty="0"/>
              <a:t> </a:t>
            </a:r>
            <a:r>
              <a:rPr lang="en-US" sz="1400" dirty="0" err="1"/>
              <a:t>যৌক্তিক</a:t>
            </a:r>
            <a:r>
              <a:rPr lang="en-US" sz="1400" dirty="0"/>
              <a:t> </a:t>
            </a:r>
            <a:r>
              <a:rPr lang="en-US" sz="1400" dirty="0" err="1"/>
              <a:t>ক্রমানুযায়ী</a:t>
            </a:r>
            <a:r>
              <a:rPr lang="en-US" sz="1400" dirty="0"/>
              <a:t> </a:t>
            </a:r>
            <a:r>
              <a:rPr lang="en-US" sz="1400" dirty="0" err="1"/>
              <a:t>ধাপসমূহের</a:t>
            </a:r>
            <a:r>
              <a:rPr lang="en-US" sz="1400" dirty="0"/>
              <a:t> </a:t>
            </a:r>
            <a:r>
              <a:rPr lang="en-US" sz="1400" dirty="0" err="1"/>
              <a:t>লিখিত</a:t>
            </a:r>
            <a:r>
              <a:rPr lang="en-US" sz="1400" dirty="0"/>
              <a:t> </a:t>
            </a:r>
            <a:r>
              <a:rPr lang="en-US" sz="1400" dirty="0" err="1"/>
              <a:t>রূপকে</a:t>
            </a:r>
            <a:r>
              <a:rPr lang="en-US" sz="1400" dirty="0"/>
              <a:t> </a:t>
            </a:r>
            <a:r>
              <a:rPr lang="en-US" sz="1400" dirty="0" err="1"/>
              <a:t>অ্যালগরিদম</a:t>
            </a:r>
            <a:r>
              <a:rPr lang="en-US" sz="1400" dirty="0"/>
              <a:t> </a:t>
            </a:r>
            <a:r>
              <a:rPr lang="en-US" sz="1400" dirty="0" err="1"/>
              <a:t>বলে</a:t>
            </a:r>
            <a:r>
              <a:rPr lang="en-US" sz="1400" dirty="0"/>
              <a:t>। </a:t>
            </a:r>
            <a:r>
              <a:rPr lang="en-US" sz="1400" dirty="0" err="1"/>
              <a:t>অ্যালগরিদম</a:t>
            </a:r>
            <a:r>
              <a:rPr lang="en-US" sz="1400" dirty="0"/>
              <a:t> </a:t>
            </a:r>
            <a:r>
              <a:rPr lang="en-US" sz="1400" dirty="0" err="1"/>
              <a:t>তৈরি</a:t>
            </a:r>
            <a:r>
              <a:rPr lang="en-US" sz="1400" dirty="0"/>
              <a:t> </a:t>
            </a:r>
            <a:r>
              <a:rPr lang="en-US" sz="1400" dirty="0" err="1"/>
              <a:t>করে</a:t>
            </a:r>
            <a:r>
              <a:rPr lang="en-US" sz="1400" dirty="0"/>
              <a:t> </a:t>
            </a:r>
            <a:r>
              <a:rPr lang="en-US" sz="1400" dirty="0" err="1"/>
              <a:t>নিলে</a:t>
            </a:r>
            <a:r>
              <a:rPr lang="en-US" sz="1400" dirty="0"/>
              <a:t> </a:t>
            </a:r>
            <a:r>
              <a:rPr lang="en-US" sz="1400" dirty="0" err="1"/>
              <a:t>যে</a:t>
            </a:r>
            <a:r>
              <a:rPr lang="en-US" sz="1400" dirty="0"/>
              <a:t>- </a:t>
            </a:r>
            <a:r>
              <a:rPr lang="en-US" sz="1400" dirty="0" err="1"/>
              <a:t>কোনো</a:t>
            </a:r>
            <a:r>
              <a:rPr lang="en-US" sz="1400" dirty="0"/>
              <a:t> </a:t>
            </a:r>
            <a:r>
              <a:rPr lang="en-US" sz="1400" dirty="0" err="1"/>
              <a:t>প্রোগ্রাম</a:t>
            </a:r>
            <a:r>
              <a:rPr lang="en-US" sz="1400" dirty="0"/>
              <a:t> </a:t>
            </a:r>
            <a:r>
              <a:rPr lang="en-US" sz="1400" dirty="0" err="1"/>
              <a:t>লেখা</a:t>
            </a:r>
            <a:r>
              <a:rPr lang="en-US" sz="1400" dirty="0"/>
              <a:t> </a:t>
            </a:r>
            <a:r>
              <a:rPr lang="en-US" sz="1400" dirty="0" err="1"/>
              <a:t>একজন</a:t>
            </a:r>
            <a:r>
              <a:rPr lang="en-US" sz="1400" dirty="0"/>
              <a:t> </a:t>
            </a:r>
            <a:r>
              <a:rPr lang="en-US" sz="1400" dirty="0" err="1"/>
              <a:t>প্রোগ্রামারের</a:t>
            </a:r>
            <a:r>
              <a:rPr lang="en-US" sz="1400" dirty="0"/>
              <a:t> </a:t>
            </a:r>
            <a:r>
              <a:rPr lang="en-US" sz="1400" dirty="0" err="1"/>
              <a:t>জন্য</a:t>
            </a:r>
            <a:r>
              <a:rPr lang="en-US" sz="1400" dirty="0"/>
              <a:t> </a:t>
            </a:r>
            <a:r>
              <a:rPr lang="en-US" sz="1400" dirty="0" err="1"/>
              <a:t>অনেক</a:t>
            </a:r>
            <a:r>
              <a:rPr lang="en-US" sz="1400" dirty="0"/>
              <a:t> </a:t>
            </a:r>
            <a:r>
              <a:rPr lang="en-US" sz="1400" dirty="0" err="1"/>
              <a:t>সহজ</a:t>
            </a:r>
            <a:r>
              <a:rPr lang="en-US" sz="1400" dirty="0"/>
              <a:t> </a:t>
            </a:r>
            <a:r>
              <a:rPr lang="en-US" sz="1400" dirty="0" err="1"/>
              <a:t>হয়ে</a:t>
            </a:r>
            <a:r>
              <a:rPr lang="en-US" sz="1400" dirty="0"/>
              <a:t> </a:t>
            </a:r>
            <a:r>
              <a:rPr lang="en-US" sz="1400" dirty="0" err="1"/>
              <a:t>যায়</a:t>
            </a:r>
            <a:r>
              <a:rPr lang="en-US" sz="1400" dirty="0"/>
              <a:t>।</a:t>
            </a:r>
          </a:p>
          <a:p>
            <a:endParaRPr lang="en-US" sz="1400" dirty="0"/>
          </a:p>
          <a:p>
            <a:r>
              <a:rPr lang="en-US" sz="1400" dirty="0" err="1"/>
              <a:t>প্রোগ্রামের</a:t>
            </a:r>
            <a:r>
              <a:rPr lang="en-US" sz="1400" dirty="0"/>
              <a:t> </a:t>
            </a:r>
            <a:r>
              <a:rPr lang="en-US" sz="1400" dirty="0" err="1"/>
              <a:t>অ্যালগরিদম</a:t>
            </a:r>
            <a:r>
              <a:rPr lang="en-US" sz="1400" dirty="0"/>
              <a:t> </a:t>
            </a:r>
            <a:r>
              <a:rPr lang="en-US" sz="1400" dirty="0" err="1"/>
              <a:t>তৈরি</a:t>
            </a:r>
            <a:r>
              <a:rPr lang="en-US" sz="1400" dirty="0"/>
              <a:t> </a:t>
            </a:r>
            <a:r>
              <a:rPr lang="en-US" sz="1400" dirty="0" err="1"/>
              <a:t>করতে</a:t>
            </a:r>
            <a:r>
              <a:rPr lang="en-US" sz="1400" dirty="0"/>
              <a:t> </a:t>
            </a:r>
            <a:r>
              <a:rPr lang="en-US" sz="1400" dirty="0" err="1"/>
              <a:t>কোনো</a:t>
            </a:r>
            <a:r>
              <a:rPr lang="en-US" sz="1400" dirty="0"/>
              <a:t> </a:t>
            </a:r>
            <a:r>
              <a:rPr lang="en-US" sz="1400" dirty="0" err="1"/>
              <a:t>নির্দিষ্ট</a:t>
            </a:r>
            <a:r>
              <a:rPr lang="en-US" sz="1400" dirty="0"/>
              <a:t> </a:t>
            </a:r>
            <a:r>
              <a:rPr lang="en-US" sz="1400" dirty="0" err="1"/>
              <a:t>ভাষাগত</a:t>
            </a:r>
            <a:r>
              <a:rPr lang="en-US" sz="1400" dirty="0"/>
              <a:t> </a:t>
            </a:r>
            <a:r>
              <a:rPr lang="en-US" sz="1400" dirty="0" err="1"/>
              <a:t>অভিজ্ঞতার</a:t>
            </a:r>
            <a:r>
              <a:rPr lang="en-US" sz="1400" dirty="0"/>
              <a:t> </a:t>
            </a:r>
            <a:r>
              <a:rPr lang="en-US" sz="1400" dirty="0" err="1"/>
              <a:t>প্রয়োজন</a:t>
            </a:r>
            <a:r>
              <a:rPr lang="en-US" sz="1400" dirty="0"/>
              <a:t> </a:t>
            </a:r>
            <a:r>
              <a:rPr lang="en-US" sz="1400" dirty="0" err="1"/>
              <a:t>পড়ে</a:t>
            </a:r>
            <a:r>
              <a:rPr lang="en-US" sz="1400" dirty="0"/>
              <a:t> </a:t>
            </a:r>
            <a:r>
              <a:rPr lang="en-US" sz="1400" dirty="0" err="1"/>
              <a:t>না</a:t>
            </a:r>
            <a:r>
              <a:rPr lang="en-US" sz="1400" dirty="0"/>
              <a:t>। </a:t>
            </a:r>
            <a:r>
              <a:rPr lang="en-US" sz="1400" dirty="0" err="1"/>
              <a:t>যে-কোনো</a:t>
            </a:r>
            <a:r>
              <a:rPr lang="en-US" sz="1400" dirty="0"/>
              <a:t> </a:t>
            </a:r>
            <a:r>
              <a:rPr lang="en-US" sz="1400" dirty="0" err="1"/>
              <a:t>ভাষাতে</a:t>
            </a:r>
            <a:r>
              <a:rPr lang="en-US" sz="1400" dirty="0"/>
              <a:t> </a:t>
            </a:r>
            <a:r>
              <a:rPr lang="en-US" sz="1400" dirty="0" err="1"/>
              <a:t>এটা</a:t>
            </a:r>
            <a:r>
              <a:rPr lang="en-US" sz="1400" dirty="0"/>
              <a:t> </a:t>
            </a:r>
            <a:r>
              <a:rPr lang="en-US" sz="1400" dirty="0" err="1"/>
              <a:t>তৈরি</a:t>
            </a:r>
            <a:r>
              <a:rPr lang="en-US" sz="1400" dirty="0"/>
              <a:t> </a:t>
            </a:r>
            <a:r>
              <a:rPr lang="en-US" sz="1400" dirty="0" err="1"/>
              <a:t>করা</a:t>
            </a:r>
            <a:r>
              <a:rPr lang="en-US" sz="1400" dirty="0"/>
              <a:t> </a:t>
            </a:r>
            <a:r>
              <a:rPr lang="en-US" sz="1400" dirty="0" err="1"/>
              <a:t>যায়</a:t>
            </a:r>
            <a:r>
              <a:rPr lang="en-US" sz="1400" dirty="0"/>
              <a:t>। </a:t>
            </a:r>
            <a:r>
              <a:rPr lang="en-US" sz="1400" dirty="0" err="1"/>
              <a:t>যে-কোনো</a:t>
            </a:r>
            <a:r>
              <a:rPr lang="en-US" sz="1400" dirty="0"/>
              <a:t> </a:t>
            </a:r>
            <a:r>
              <a:rPr lang="en-US" sz="1400" dirty="0" err="1"/>
              <a:t>প্রোগ্রাম</a:t>
            </a:r>
            <a:r>
              <a:rPr lang="en-US" sz="1400" dirty="0"/>
              <a:t> </a:t>
            </a:r>
            <a:r>
              <a:rPr lang="en-US" sz="1400" dirty="0" err="1"/>
              <a:t>রচনাকালে</a:t>
            </a:r>
            <a:r>
              <a:rPr lang="en-US" sz="1400" dirty="0"/>
              <a:t> </a:t>
            </a:r>
            <a:r>
              <a:rPr lang="en-US" sz="1400" dirty="0" err="1"/>
              <a:t>প্রোগ্রামের</a:t>
            </a:r>
            <a:r>
              <a:rPr lang="en-US" sz="1400" dirty="0"/>
              <a:t> </a:t>
            </a:r>
            <a:r>
              <a:rPr lang="en-US" sz="1400" dirty="0" err="1"/>
              <a:t>অ্যালগরিদম</a:t>
            </a:r>
            <a:r>
              <a:rPr lang="en-US" sz="1400" dirty="0"/>
              <a:t> </a:t>
            </a:r>
            <a:r>
              <a:rPr lang="en-US" sz="1400" dirty="0" err="1"/>
              <a:t>তৈরি</a:t>
            </a:r>
            <a:r>
              <a:rPr lang="en-US" sz="1400" dirty="0"/>
              <a:t> </a:t>
            </a:r>
            <a:r>
              <a:rPr lang="en-US" sz="1400" dirty="0" err="1"/>
              <a:t>করে</a:t>
            </a:r>
            <a:r>
              <a:rPr lang="en-US" sz="1400" dirty="0"/>
              <a:t> </a:t>
            </a:r>
            <a:r>
              <a:rPr lang="en-US" sz="1400" dirty="0" err="1"/>
              <a:t>নিলে</a:t>
            </a:r>
            <a:r>
              <a:rPr lang="en-US" sz="1400" dirty="0"/>
              <a:t> </a:t>
            </a:r>
            <a:r>
              <a:rPr lang="en-US" sz="1400" dirty="0" err="1"/>
              <a:t>প্রোগ্রামিং-এর</a:t>
            </a:r>
            <a:r>
              <a:rPr lang="en-US" sz="1400" dirty="0"/>
              <a:t> </a:t>
            </a:r>
            <a:r>
              <a:rPr lang="en-US" sz="1400" dirty="0" err="1"/>
              <a:t>কাজের</a:t>
            </a:r>
            <a:r>
              <a:rPr lang="en-US" sz="1400" dirty="0"/>
              <a:t> </a:t>
            </a:r>
            <a:r>
              <a:rPr lang="en-US" sz="1400" dirty="0" err="1"/>
              <a:t>পরিকল্পনা</a:t>
            </a:r>
            <a:r>
              <a:rPr lang="en-US" sz="1400" dirty="0"/>
              <a:t> </a:t>
            </a:r>
            <a:r>
              <a:rPr lang="en-US" sz="1400" dirty="0" err="1"/>
              <a:t>পাকাপোক্ত</a:t>
            </a:r>
            <a:r>
              <a:rPr lang="en-US" sz="1400" dirty="0"/>
              <a:t> </a:t>
            </a:r>
            <a:r>
              <a:rPr lang="en-US" sz="1400" dirty="0" err="1"/>
              <a:t>হয়</a:t>
            </a:r>
            <a:r>
              <a:rPr lang="en-US" sz="1400" dirty="0"/>
              <a:t> </a:t>
            </a:r>
            <a:r>
              <a:rPr lang="en-US" sz="1400" dirty="0" err="1"/>
              <a:t>এবং</a:t>
            </a:r>
            <a:r>
              <a:rPr lang="en-US" sz="1400" dirty="0"/>
              <a:t> </a:t>
            </a:r>
            <a:r>
              <a:rPr lang="en-US" sz="1400" dirty="0" err="1"/>
              <a:t>প্রোগ্রামিং-এর</a:t>
            </a:r>
            <a:r>
              <a:rPr lang="en-US" sz="1400" dirty="0"/>
              <a:t> </a:t>
            </a:r>
            <a:r>
              <a:rPr lang="en-US" sz="1400" dirty="0" err="1"/>
              <a:t>কাজও</a:t>
            </a:r>
            <a:r>
              <a:rPr lang="en-US" sz="1400" dirty="0"/>
              <a:t> </a:t>
            </a:r>
            <a:r>
              <a:rPr lang="en-US" sz="1400" dirty="0" err="1"/>
              <a:t>ত্বরান্বিত</a:t>
            </a:r>
            <a:r>
              <a:rPr lang="en-US" sz="1400" dirty="0"/>
              <a:t> </a:t>
            </a:r>
            <a:r>
              <a:rPr lang="en-US" sz="1400" dirty="0" err="1"/>
              <a:t>হয়</a:t>
            </a:r>
            <a:r>
              <a:rPr lang="en-US" sz="1400" dirty="0"/>
              <a:t>। </a:t>
            </a:r>
            <a:r>
              <a:rPr lang="en-US" sz="1400" dirty="0" err="1"/>
              <a:t>অ্যালগরিদম</a:t>
            </a:r>
            <a:r>
              <a:rPr lang="en-US" sz="1400" dirty="0"/>
              <a:t> </a:t>
            </a:r>
            <a:r>
              <a:rPr lang="en-US" sz="1400" dirty="0" err="1"/>
              <a:t>এমনভাবে</a:t>
            </a:r>
            <a:r>
              <a:rPr lang="en-US" sz="1400" dirty="0"/>
              <a:t> </a:t>
            </a:r>
            <a:r>
              <a:rPr lang="en-US" sz="1400" dirty="0" err="1"/>
              <a:t>তৈরি</a:t>
            </a:r>
            <a:r>
              <a:rPr lang="en-US" sz="1400" dirty="0"/>
              <a:t> </a:t>
            </a:r>
            <a:r>
              <a:rPr lang="en-US" sz="1400" dirty="0" err="1"/>
              <a:t>করতে</a:t>
            </a:r>
            <a:r>
              <a:rPr lang="en-US" sz="1400" dirty="0"/>
              <a:t> </a:t>
            </a:r>
            <a:r>
              <a:rPr lang="en-US" sz="1400" dirty="0" err="1"/>
              <a:t>হয়</a:t>
            </a:r>
            <a:r>
              <a:rPr lang="en-US" sz="1400" dirty="0"/>
              <a:t> </a:t>
            </a:r>
            <a:r>
              <a:rPr lang="en-US" sz="1400" dirty="0" err="1"/>
              <a:t>যেন</a:t>
            </a:r>
            <a:r>
              <a:rPr lang="en-US" sz="1400" dirty="0"/>
              <a:t> </a:t>
            </a:r>
            <a:r>
              <a:rPr lang="en-US" sz="1400" dirty="0" err="1"/>
              <a:t>প্রোগ্রাম</a:t>
            </a:r>
            <a:r>
              <a:rPr lang="en-US" sz="1400" dirty="0"/>
              <a:t> </a:t>
            </a:r>
            <a:r>
              <a:rPr lang="en-US" sz="1400" dirty="0" err="1"/>
              <a:t>নির্বাহের</a:t>
            </a:r>
            <a:r>
              <a:rPr lang="en-US" sz="1400" dirty="0"/>
              <a:t> </a:t>
            </a:r>
            <a:r>
              <a:rPr lang="en-US" sz="1400" dirty="0" err="1"/>
              <a:t>ধাপগুলো</a:t>
            </a:r>
            <a:r>
              <a:rPr lang="en-US" sz="1400" dirty="0"/>
              <a:t> </a:t>
            </a:r>
            <a:r>
              <a:rPr lang="en-US" sz="1400" dirty="0" err="1"/>
              <a:t>সরল</a:t>
            </a:r>
            <a:r>
              <a:rPr lang="en-US" sz="1400" dirty="0"/>
              <a:t> ও </a:t>
            </a:r>
            <a:r>
              <a:rPr lang="en-US" sz="1400" dirty="0" err="1"/>
              <a:t>স্পষ্ট</a:t>
            </a:r>
            <a:r>
              <a:rPr lang="en-US" sz="1400" dirty="0"/>
              <a:t> </a:t>
            </a:r>
            <a:r>
              <a:rPr lang="en-US" sz="1400" dirty="0" err="1"/>
              <a:t>হয়</a:t>
            </a:r>
            <a:endParaRPr lang="as-IN" sz="1400" dirty="0"/>
          </a:p>
          <a:p>
            <a:endParaRPr lang="as-IN" sz="1400" dirty="0"/>
          </a:p>
          <a:p>
            <a:r>
              <a:rPr lang="as-IN" sz="1400" b="1" u="sng" dirty="0"/>
              <a:t>অ্যালগরিদমের বৈশিষ্ট্য বা বিবেচ্য বিষয়সমূহঃ</a:t>
            </a:r>
          </a:p>
          <a:p>
            <a:pPr lvl="1"/>
            <a:r>
              <a:rPr lang="as-IN" sz="1400" dirty="0"/>
              <a:t>(</a:t>
            </a:r>
            <a:r>
              <a:rPr lang="en-US" sz="1400" dirty="0" err="1"/>
              <a:t>i</a:t>
            </a:r>
            <a:r>
              <a:rPr lang="as-IN" sz="1400" dirty="0"/>
              <a:t>) প্রতিটি অ্যালগরিদমের পর্যায়ক্রমিক সুনির্দিষ্ট কতকগুলো ধাপ থাকবে।</a:t>
            </a:r>
          </a:p>
          <a:p>
            <a:pPr lvl="1"/>
            <a:r>
              <a:rPr lang="as-IN" sz="1400" dirty="0"/>
              <a:t>(</a:t>
            </a:r>
            <a:r>
              <a:rPr lang="en-US" sz="1400" dirty="0"/>
              <a:t>ii) </a:t>
            </a:r>
            <a:r>
              <a:rPr lang="as-IN" sz="1400" dirty="0"/>
              <a:t>প্রতিটি অ্যালগরিদমের সুনির্দিষ্ট এক বা একাধিক ইনপুট থাকবে।</a:t>
            </a:r>
          </a:p>
          <a:p>
            <a:pPr lvl="1"/>
            <a:r>
              <a:rPr lang="as-IN" sz="1400" dirty="0"/>
              <a:t>(</a:t>
            </a:r>
            <a:r>
              <a:rPr lang="en-US" sz="1400" dirty="0"/>
              <a:t>iii) </a:t>
            </a:r>
            <a:r>
              <a:rPr lang="as-IN" sz="1400" dirty="0"/>
              <a:t>প্রতিটি পর্যায়ক্রমিক ধাপ সহজবোধ্য হতে হবে।</a:t>
            </a:r>
          </a:p>
          <a:p>
            <a:pPr lvl="1"/>
            <a:r>
              <a:rPr lang="as-IN" sz="1400" dirty="0"/>
              <a:t>(</a:t>
            </a:r>
            <a:r>
              <a:rPr lang="en-US" sz="1400" dirty="0"/>
              <a:t>iv) </a:t>
            </a:r>
            <a:r>
              <a:rPr lang="as-IN" sz="1400" dirty="0"/>
              <a:t>প্রতিটি ধাপ পরস্পর সম্পর্কযুক্ত হতে হবে।</a:t>
            </a:r>
          </a:p>
          <a:p>
            <a:pPr lvl="1"/>
            <a:r>
              <a:rPr lang="as-IN" sz="1400" dirty="0"/>
              <a:t>(</a:t>
            </a:r>
            <a:r>
              <a:rPr lang="en-US" sz="1400" dirty="0"/>
              <a:t>v) </a:t>
            </a:r>
            <a:r>
              <a:rPr lang="as-IN" sz="1400" dirty="0"/>
              <a:t>প্রতিটি ধাপের কাজ যুক্তিনির্ভর হতে হবে।</a:t>
            </a:r>
          </a:p>
          <a:p>
            <a:pPr lvl="1"/>
            <a:r>
              <a:rPr lang="as-IN" sz="1400" dirty="0"/>
              <a:t>(</a:t>
            </a:r>
            <a:r>
              <a:rPr lang="en-US" sz="1400" dirty="0"/>
              <a:t>vi) </a:t>
            </a:r>
            <a:r>
              <a:rPr lang="as-IN" sz="1400" dirty="0"/>
              <a:t>অ্যালগরিদম তৈরি করার সময় প্রোগ্রামটি ভালোভাবে বুঝে নিতে হবে।</a:t>
            </a:r>
          </a:p>
          <a:p>
            <a:pPr lvl="1"/>
            <a:r>
              <a:rPr lang="as-IN" sz="1400" dirty="0"/>
              <a:t>(</a:t>
            </a:r>
            <a:r>
              <a:rPr lang="en-US" sz="1400" dirty="0"/>
              <a:t>vii) </a:t>
            </a:r>
            <a:r>
              <a:rPr lang="as-IN" sz="1400" dirty="0"/>
              <a:t>প্রতিটি অ্যালগরিদমের সুনির্দিষ্ট আউটপুট থাকবে।</a:t>
            </a:r>
          </a:p>
          <a:p>
            <a:endParaRPr lang="as-IN" sz="1400" dirty="0"/>
          </a:p>
          <a:p>
            <a:r>
              <a:rPr lang="as-IN" sz="1600" b="1" u="sng" dirty="0"/>
              <a:t>ফ্লোচার্ট (</a:t>
            </a:r>
            <a:r>
              <a:rPr lang="en-US" sz="1600" b="1" u="sng" dirty="0"/>
              <a:t>Flow chart): </a:t>
            </a:r>
            <a:r>
              <a:rPr lang="as-IN" sz="1400" dirty="0"/>
              <a:t>কম্পিউটার দিয়ে সমস্যা সমাধানের জন্য যে অ্যালগরিদম তৈরি করা হয়, তাকে কম্পিউটারের ভাষায় অনুবাদ করা হয় এবং এ অনুবাদের কাজ সহজ হয় যদি অ্যালগরিদমটি চোখের সামনে ছবির মতো উপস্থিত থাকে। এ কারণে যে-সব যুক্তির সমন্বয়ে অ্যালগরিদম গঠিত সেগুলোকে ছবির সাহায্যে উপস্থাপন করার রীতি প্রচলিত আছে। অ্যালগরিদমের। এ চিত্ররূপকে ফ্লোচার্ট বা প্রবাহ চিত্র বলে। অর্থাৎ কোনো সমস্যা সমাধানের যৌক্তিক ক্রমানুযায়ী ধাপসমূহের চিত্রভিত্তিক রূপকে</a:t>
            </a:r>
            <a:r>
              <a:rPr lang="en-US" sz="1400" dirty="0"/>
              <a:t> </a:t>
            </a:r>
            <a:r>
              <a:rPr lang="as-IN" sz="1400" dirty="0"/>
              <a:t>ফ্লোচার্ট বলে।</a:t>
            </a:r>
          </a:p>
          <a:p>
            <a:endParaRPr lang="as-IN" sz="1400" dirty="0"/>
          </a:p>
          <a:p>
            <a:r>
              <a:rPr lang="as-IN" sz="1400" dirty="0"/>
              <a:t>প্রোগ্রাম লেখার আগে প্রোগ্রামটি কীভাবে কাজ করবে সে সম্পর্কে স্বচ্ছ ধারণা থাকতে হবে। অনেক সময় প্রোগ্রামের আকার অনেক বড় হওয়ায় ফ্লোচার্ট তৈরি করে নিলে কাজ করতে সুবিধা হয়। গ্রাফ দেখে যেমন কয়েক বছরের ডাটা বা তথ্য সম্বন্ধে ভালো একটি ধারণা জন্যে, তেমনি ফ্লোচার্ট দেখে প্রোগ্রামের মূল কার্যকারিতা অতি সহজে বুঝা যায়। এতে প্রোগ্রাম অন্য যে-কেউ বিশ্লেষণ করতে পারে। ফ্লোচার্ট হচ্ছে সঠিক পরিকল্পনা, যা বাস্তবায়নের পূর্বে চিত্রের মাধ্যমে প্রকাশ করা হয়ে থাকে।</a:t>
            </a:r>
          </a:p>
        </p:txBody>
      </p:sp>
    </p:spTree>
    <p:extLst>
      <p:ext uri="{BB962C8B-B14F-4D97-AF65-F5344CB8AC3E}">
        <p14:creationId xmlns:p14="http://schemas.microsoft.com/office/powerpoint/2010/main" val="560597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86792B-F503-478E-AC5F-C195905CA602}"/>
              </a:ext>
            </a:extLst>
          </p:cNvPr>
          <p:cNvSpPr txBox="1"/>
          <p:nvPr/>
        </p:nvSpPr>
        <p:spPr>
          <a:xfrm>
            <a:off x="2519082" y="1417637"/>
            <a:ext cx="8113060" cy="2616101"/>
          </a:xfrm>
          <a:prstGeom prst="rect">
            <a:avLst/>
          </a:prstGeom>
          <a:noFill/>
        </p:spPr>
        <p:txBody>
          <a:bodyPr wrap="square" rtlCol="0">
            <a:spAutoFit/>
          </a:bodyPr>
          <a:lstStyle/>
          <a:p>
            <a:r>
              <a:rPr lang="en-US" sz="4400" b="1" dirty="0"/>
              <a:t>Today’s topics are :</a:t>
            </a:r>
          </a:p>
          <a:p>
            <a:r>
              <a:rPr lang="en-US" sz="2400" dirty="0">
                <a:solidFill>
                  <a:schemeClr val="accent1"/>
                </a:solidFill>
              </a:rPr>
              <a:t>1.0 – </a:t>
            </a:r>
            <a:r>
              <a:rPr lang="en-US" sz="2400" b="1" u="sng" dirty="0">
                <a:solidFill>
                  <a:schemeClr val="accent1"/>
                </a:solidFill>
              </a:rPr>
              <a:t>Introduction</a:t>
            </a:r>
          </a:p>
          <a:p>
            <a:r>
              <a:rPr lang="en-US" sz="2400" dirty="0">
                <a:solidFill>
                  <a:schemeClr val="accent1"/>
                </a:solidFill>
              </a:rPr>
              <a:t>1.1 – </a:t>
            </a:r>
            <a:r>
              <a:rPr lang="en-US" sz="2400" b="1" u="sng" dirty="0">
                <a:solidFill>
                  <a:schemeClr val="accent1"/>
                </a:solidFill>
              </a:rPr>
              <a:t>Computer Programming</a:t>
            </a:r>
            <a:endParaRPr lang="en-US" sz="2400" dirty="0">
              <a:solidFill>
                <a:schemeClr val="accent1"/>
              </a:solidFill>
            </a:endParaRPr>
          </a:p>
          <a:p>
            <a:r>
              <a:rPr lang="en-US" sz="2400" dirty="0">
                <a:solidFill>
                  <a:schemeClr val="accent1"/>
                </a:solidFill>
              </a:rPr>
              <a:t>1.2 - </a:t>
            </a:r>
            <a:r>
              <a:rPr lang="en-US" sz="2400" b="1" u="sng" dirty="0">
                <a:solidFill>
                  <a:schemeClr val="accent1"/>
                </a:solidFill>
              </a:rPr>
              <a:t>Programming Language and it’s classification</a:t>
            </a:r>
          </a:p>
          <a:p>
            <a:r>
              <a:rPr lang="en-US" sz="2400" dirty="0">
                <a:solidFill>
                  <a:schemeClr val="accent1"/>
                </a:solidFill>
              </a:rPr>
              <a:t>1.3 - </a:t>
            </a:r>
            <a:r>
              <a:rPr lang="en-US" sz="2400" b="1" u="sng" dirty="0">
                <a:solidFill>
                  <a:schemeClr val="accent1"/>
                </a:solidFill>
              </a:rPr>
              <a:t>Translator programs</a:t>
            </a:r>
          </a:p>
          <a:p>
            <a:r>
              <a:rPr lang="en-US" sz="2400" dirty="0">
                <a:solidFill>
                  <a:schemeClr val="accent1"/>
                </a:solidFill>
              </a:rPr>
              <a:t>1.4 - </a:t>
            </a:r>
            <a:r>
              <a:rPr lang="en-US" sz="2400" b="1" u="sng" dirty="0">
                <a:solidFill>
                  <a:schemeClr val="accent1"/>
                </a:solidFill>
              </a:rPr>
              <a:t>Algorithm and flow chart</a:t>
            </a:r>
          </a:p>
        </p:txBody>
      </p:sp>
    </p:spTree>
    <p:extLst>
      <p:ext uri="{BB962C8B-B14F-4D97-AF65-F5344CB8AC3E}">
        <p14:creationId xmlns:p14="http://schemas.microsoft.com/office/powerpoint/2010/main" val="1149458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182EABA-48BA-4C0D-A65C-1AB33A506232}"/>
              </a:ext>
            </a:extLst>
          </p:cNvPr>
          <p:cNvSpPr txBox="1"/>
          <p:nvPr/>
        </p:nvSpPr>
        <p:spPr>
          <a:xfrm>
            <a:off x="421341" y="1843950"/>
            <a:ext cx="11770659" cy="2585323"/>
          </a:xfrm>
          <a:prstGeom prst="rect">
            <a:avLst/>
          </a:prstGeom>
          <a:noFill/>
        </p:spPr>
        <p:txBody>
          <a:bodyPr wrap="square">
            <a:spAutoFit/>
          </a:bodyPr>
          <a:lstStyle/>
          <a:p>
            <a:endParaRPr lang="en-US" dirty="0"/>
          </a:p>
          <a:p>
            <a:r>
              <a:rPr lang="en-US" dirty="0" err="1"/>
              <a:t>কম্পিউটার</a:t>
            </a:r>
            <a:r>
              <a:rPr lang="en-US" dirty="0"/>
              <a:t> </a:t>
            </a:r>
            <a:r>
              <a:rPr lang="en-US" dirty="0" err="1"/>
              <a:t>একটি</a:t>
            </a:r>
            <a:r>
              <a:rPr lang="en-US" dirty="0"/>
              <a:t> </a:t>
            </a:r>
            <a:r>
              <a:rPr lang="en-US" dirty="0" err="1"/>
              <a:t>অত্যাধুনিক</a:t>
            </a:r>
            <a:r>
              <a:rPr lang="en-US" dirty="0"/>
              <a:t> </a:t>
            </a:r>
            <a:r>
              <a:rPr lang="en-US" dirty="0" err="1"/>
              <a:t>ইলেকট্রনিক</a:t>
            </a:r>
            <a:r>
              <a:rPr lang="en-US" dirty="0"/>
              <a:t> </a:t>
            </a:r>
            <a:r>
              <a:rPr lang="en-US" dirty="0" err="1"/>
              <a:t>যন্ত্র</a:t>
            </a:r>
            <a:r>
              <a:rPr lang="en-US" dirty="0"/>
              <a:t>। </a:t>
            </a:r>
            <a:r>
              <a:rPr lang="en-US" dirty="0" err="1"/>
              <a:t>ল্যাটিন</a:t>
            </a:r>
            <a:r>
              <a:rPr lang="en-US" dirty="0"/>
              <a:t> </a:t>
            </a:r>
            <a:r>
              <a:rPr lang="en-US" dirty="0" err="1"/>
              <a:t>শব্দ</a:t>
            </a:r>
            <a:r>
              <a:rPr lang="en-US" dirty="0"/>
              <a:t> </a:t>
            </a:r>
            <a:r>
              <a:rPr lang="en-US" dirty="0" err="1"/>
              <a:t>Computare</a:t>
            </a:r>
            <a:r>
              <a:rPr lang="en-US" dirty="0"/>
              <a:t> </a:t>
            </a:r>
            <a:r>
              <a:rPr lang="en-US" dirty="0" err="1"/>
              <a:t>থেকে</a:t>
            </a:r>
            <a:r>
              <a:rPr lang="en-US" dirty="0"/>
              <a:t> </a:t>
            </a:r>
            <a:r>
              <a:rPr lang="en-US" dirty="0" err="1"/>
              <a:t>ইংরেজি</a:t>
            </a:r>
            <a:r>
              <a:rPr lang="en-US" dirty="0"/>
              <a:t> Computer </a:t>
            </a:r>
            <a:r>
              <a:rPr lang="en-US" dirty="0" err="1"/>
              <a:t>শব্দটির</a:t>
            </a:r>
            <a:r>
              <a:rPr lang="en-US" dirty="0"/>
              <a:t> </a:t>
            </a:r>
            <a:r>
              <a:rPr lang="en-US" dirty="0" err="1"/>
              <a:t>উৎপত্তি</a:t>
            </a:r>
            <a:r>
              <a:rPr lang="en-US" dirty="0"/>
              <a:t>। </a:t>
            </a:r>
            <a:r>
              <a:rPr lang="en-US" dirty="0" err="1"/>
              <a:t>কম্পিউটার</a:t>
            </a:r>
            <a:r>
              <a:rPr lang="en-US" dirty="0"/>
              <a:t> (Computer) </a:t>
            </a:r>
            <a:r>
              <a:rPr lang="en-US" dirty="0" err="1"/>
              <a:t>শব্দটির</a:t>
            </a:r>
            <a:r>
              <a:rPr lang="en-US" dirty="0"/>
              <a:t> </a:t>
            </a:r>
            <a:r>
              <a:rPr lang="en-US" dirty="0" err="1"/>
              <a:t>আভিধানিক</a:t>
            </a:r>
            <a:r>
              <a:rPr lang="en-US" dirty="0"/>
              <a:t> </a:t>
            </a:r>
            <a:r>
              <a:rPr lang="en-US" dirty="0" err="1"/>
              <a:t>অর্থ</a:t>
            </a:r>
            <a:r>
              <a:rPr lang="en-US" dirty="0"/>
              <a:t> </a:t>
            </a:r>
            <a:r>
              <a:rPr lang="en-US" dirty="0" err="1"/>
              <a:t>গণনাকারী</a:t>
            </a:r>
            <a:r>
              <a:rPr lang="en-US" dirty="0"/>
              <a:t> </a:t>
            </a:r>
            <a:r>
              <a:rPr lang="en-US" dirty="0" err="1"/>
              <a:t>যন্ত্র</a:t>
            </a:r>
            <a:r>
              <a:rPr lang="en-US" dirty="0"/>
              <a:t>। </a:t>
            </a:r>
            <a:r>
              <a:rPr lang="en-US" dirty="0" err="1"/>
              <a:t>পূর্বে</a:t>
            </a:r>
            <a:r>
              <a:rPr lang="en-US" dirty="0"/>
              <a:t> </a:t>
            </a:r>
            <a:r>
              <a:rPr lang="en-US" dirty="0" err="1"/>
              <a:t>কম্পিউটার</a:t>
            </a:r>
            <a:r>
              <a:rPr lang="en-US" dirty="0"/>
              <a:t> </a:t>
            </a:r>
            <a:r>
              <a:rPr lang="en-US" dirty="0" err="1"/>
              <a:t>দিয়ে</a:t>
            </a:r>
            <a:r>
              <a:rPr lang="en-US" dirty="0"/>
              <a:t> </a:t>
            </a:r>
            <a:r>
              <a:rPr lang="en-US" dirty="0" err="1"/>
              <a:t>শুধুমাত্র</a:t>
            </a:r>
            <a:r>
              <a:rPr lang="en-US" dirty="0"/>
              <a:t> </a:t>
            </a:r>
            <a:r>
              <a:rPr lang="en-US" dirty="0" err="1"/>
              <a:t>হিসাবনিকাশের</a:t>
            </a:r>
            <a:r>
              <a:rPr lang="en-US" dirty="0"/>
              <a:t> </a:t>
            </a:r>
            <a:r>
              <a:rPr lang="en-US" dirty="0" err="1"/>
              <a:t>কাজই</a:t>
            </a:r>
            <a:r>
              <a:rPr lang="en-US" dirty="0"/>
              <a:t>। </a:t>
            </a:r>
            <a:r>
              <a:rPr lang="en-US" dirty="0" err="1"/>
              <a:t>করা</a:t>
            </a:r>
            <a:r>
              <a:rPr lang="en-US" dirty="0"/>
              <a:t> </a:t>
            </a:r>
            <a:r>
              <a:rPr lang="en-US" dirty="0" err="1"/>
              <a:t>হতো</a:t>
            </a:r>
            <a:r>
              <a:rPr lang="en-US" dirty="0"/>
              <a:t>। </a:t>
            </a:r>
            <a:r>
              <a:rPr lang="en-US" dirty="0" err="1"/>
              <a:t>কিন্তু</a:t>
            </a:r>
            <a:r>
              <a:rPr lang="en-US" dirty="0"/>
              <a:t> </a:t>
            </a:r>
            <a:r>
              <a:rPr lang="en-US" dirty="0" err="1"/>
              <a:t>বর্তমানে</a:t>
            </a:r>
            <a:r>
              <a:rPr lang="en-US" dirty="0"/>
              <a:t> </a:t>
            </a:r>
            <a:r>
              <a:rPr lang="en-US" dirty="0" err="1"/>
              <a:t>অত্যাধুনিক</a:t>
            </a:r>
            <a:r>
              <a:rPr lang="en-US" dirty="0"/>
              <a:t> </a:t>
            </a:r>
            <a:r>
              <a:rPr lang="en-US" dirty="0" err="1"/>
              <a:t>কম্পিউটার</a:t>
            </a:r>
            <a:r>
              <a:rPr lang="en-US" dirty="0"/>
              <a:t> </a:t>
            </a:r>
            <a:r>
              <a:rPr lang="en-US" dirty="0" err="1"/>
              <a:t>দিয়ে</a:t>
            </a:r>
            <a:r>
              <a:rPr lang="en-US" dirty="0"/>
              <a:t> </a:t>
            </a:r>
            <a:r>
              <a:rPr lang="en-US" dirty="0" err="1"/>
              <a:t>অত্যন্ত</a:t>
            </a:r>
            <a:r>
              <a:rPr lang="en-US" dirty="0"/>
              <a:t> </a:t>
            </a:r>
            <a:r>
              <a:rPr lang="en-US" dirty="0" err="1"/>
              <a:t>দ্রুতগতিতে</a:t>
            </a:r>
            <a:r>
              <a:rPr lang="en-US" dirty="0"/>
              <a:t> </a:t>
            </a:r>
            <a:r>
              <a:rPr lang="en-US" dirty="0" err="1"/>
              <a:t>জটিল</a:t>
            </a:r>
            <a:r>
              <a:rPr lang="en-US" dirty="0"/>
              <a:t> </a:t>
            </a:r>
            <a:r>
              <a:rPr lang="en-US" dirty="0" err="1"/>
              <a:t>হিসাবনিকাশের</a:t>
            </a:r>
            <a:r>
              <a:rPr lang="en-US" dirty="0"/>
              <a:t> </a:t>
            </a:r>
            <a:r>
              <a:rPr lang="en-US" dirty="0" err="1"/>
              <a:t>কাজ</a:t>
            </a:r>
            <a:r>
              <a:rPr lang="en-US" dirty="0"/>
              <a:t> </a:t>
            </a:r>
            <a:r>
              <a:rPr lang="en-US" dirty="0" err="1"/>
              <a:t>নির্ভুলভাবে</a:t>
            </a:r>
            <a:r>
              <a:rPr lang="en-US" dirty="0"/>
              <a:t> </a:t>
            </a:r>
            <a:r>
              <a:rPr lang="en-US" dirty="0" err="1"/>
              <a:t>করা</a:t>
            </a:r>
            <a:r>
              <a:rPr lang="en-US" dirty="0"/>
              <a:t> </a:t>
            </a:r>
            <a:r>
              <a:rPr lang="en-US" dirty="0" err="1"/>
              <a:t>ছাড়াও</a:t>
            </a:r>
            <a:r>
              <a:rPr lang="en-US" dirty="0"/>
              <a:t> </a:t>
            </a:r>
            <a:r>
              <a:rPr lang="en-US" dirty="0" err="1"/>
              <a:t>মানবজীবনের</a:t>
            </a:r>
            <a:r>
              <a:rPr lang="en-US" dirty="0"/>
              <a:t> </a:t>
            </a:r>
            <a:r>
              <a:rPr lang="en-US" dirty="0" err="1"/>
              <a:t>সঙ্গে</a:t>
            </a:r>
            <a:r>
              <a:rPr lang="en-US" dirty="0"/>
              <a:t> </a:t>
            </a:r>
            <a:r>
              <a:rPr lang="en-US" dirty="0" err="1"/>
              <a:t>সম্পর্কিত</a:t>
            </a:r>
            <a:r>
              <a:rPr lang="en-US" dirty="0"/>
              <a:t> </a:t>
            </a:r>
            <a:r>
              <a:rPr lang="en-US" dirty="0" err="1"/>
              <a:t>প্রায়</a:t>
            </a:r>
            <a:r>
              <a:rPr lang="en-US" dirty="0"/>
              <a:t> </a:t>
            </a:r>
            <a:r>
              <a:rPr lang="en-US" dirty="0" err="1"/>
              <a:t>সকল</a:t>
            </a:r>
            <a:r>
              <a:rPr lang="en-US" dirty="0"/>
              <a:t> </a:t>
            </a:r>
            <a:r>
              <a:rPr lang="en-US" dirty="0" err="1"/>
              <a:t>সমস্যার</a:t>
            </a:r>
            <a:r>
              <a:rPr lang="en-US" dirty="0"/>
              <a:t> </a:t>
            </a:r>
            <a:r>
              <a:rPr lang="en-US" dirty="0" err="1"/>
              <a:t>সমাধান</a:t>
            </a:r>
            <a:r>
              <a:rPr lang="en-US" dirty="0"/>
              <a:t> </a:t>
            </a:r>
            <a:r>
              <a:rPr lang="en-US" dirty="0" err="1"/>
              <a:t>করা</a:t>
            </a:r>
            <a:r>
              <a:rPr lang="en-US" dirty="0"/>
              <a:t> </a:t>
            </a:r>
            <a:r>
              <a:rPr lang="en-US" dirty="0" err="1"/>
              <a:t>যায়</a:t>
            </a:r>
            <a:r>
              <a:rPr lang="en-US" dirty="0"/>
              <a:t>।</a:t>
            </a:r>
          </a:p>
          <a:p>
            <a:endParaRPr lang="en-US" dirty="0"/>
          </a:p>
          <a:p>
            <a:r>
              <a:rPr lang="en-US" dirty="0" err="1"/>
              <a:t>অন্যভাবে</a:t>
            </a:r>
            <a:r>
              <a:rPr lang="en-US" dirty="0"/>
              <a:t> </a:t>
            </a:r>
            <a:r>
              <a:rPr lang="en-US" dirty="0" err="1"/>
              <a:t>বলা</a:t>
            </a:r>
            <a:r>
              <a:rPr lang="en-US" dirty="0"/>
              <a:t> </a:t>
            </a:r>
            <a:r>
              <a:rPr lang="en-US" dirty="0" err="1"/>
              <a:t>যায়</a:t>
            </a:r>
            <a:r>
              <a:rPr lang="en-US" dirty="0"/>
              <a:t>, "</a:t>
            </a:r>
            <a:r>
              <a:rPr lang="en-US" dirty="0" err="1"/>
              <a:t>কম্পিউটার</a:t>
            </a:r>
            <a:r>
              <a:rPr lang="en-US" dirty="0"/>
              <a:t> </a:t>
            </a:r>
            <a:r>
              <a:rPr lang="en-US" dirty="0" err="1"/>
              <a:t>বিভিন্ন</a:t>
            </a:r>
            <a:r>
              <a:rPr lang="en-US" dirty="0"/>
              <a:t> </a:t>
            </a:r>
            <a:r>
              <a:rPr lang="en-US" dirty="0" err="1"/>
              <a:t>ধরনের</a:t>
            </a:r>
            <a:r>
              <a:rPr lang="en-US" dirty="0"/>
              <a:t> </a:t>
            </a:r>
            <a:r>
              <a:rPr lang="en-US" dirty="0" err="1"/>
              <a:t>সমস্যা</a:t>
            </a:r>
            <a:r>
              <a:rPr lang="en-US" dirty="0"/>
              <a:t> </a:t>
            </a:r>
            <a:r>
              <a:rPr lang="en-US" dirty="0" err="1"/>
              <a:t>সমাধানের</a:t>
            </a:r>
            <a:r>
              <a:rPr lang="en-US" dirty="0"/>
              <a:t> </a:t>
            </a:r>
            <a:r>
              <a:rPr lang="en-US" dirty="0" err="1"/>
              <a:t>জন্য</a:t>
            </a:r>
            <a:r>
              <a:rPr lang="en-US" dirty="0"/>
              <a:t> </a:t>
            </a:r>
            <a:r>
              <a:rPr lang="en-US" dirty="0" err="1"/>
              <a:t>তৈরি</a:t>
            </a:r>
            <a:r>
              <a:rPr lang="en-US" dirty="0"/>
              <a:t> </a:t>
            </a:r>
            <a:r>
              <a:rPr lang="en-US" dirty="0" err="1"/>
              <a:t>একটি</a:t>
            </a:r>
            <a:r>
              <a:rPr lang="en-US" dirty="0"/>
              <a:t> </a:t>
            </a:r>
            <a:r>
              <a:rPr lang="en-US" dirty="0" err="1"/>
              <a:t>বিশেষ</a:t>
            </a:r>
            <a:r>
              <a:rPr lang="en-US" dirty="0"/>
              <a:t> </a:t>
            </a:r>
            <a:r>
              <a:rPr lang="en-US" dirty="0" err="1"/>
              <a:t>ইলেকট্রনিক</a:t>
            </a:r>
            <a:r>
              <a:rPr lang="en-US" dirty="0"/>
              <a:t> </a:t>
            </a:r>
            <a:r>
              <a:rPr lang="en-US" dirty="0" err="1"/>
              <a:t>যন্ত্র</a:t>
            </a:r>
            <a:r>
              <a:rPr lang="en-US" dirty="0"/>
              <a:t>। </a:t>
            </a:r>
            <a:r>
              <a:rPr lang="en-US" dirty="0" err="1"/>
              <a:t>এটি</a:t>
            </a:r>
            <a:r>
              <a:rPr lang="en-US" dirty="0"/>
              <a:t> </a:t>
            </a:r>
            <a:r>
              <a:rPr lang="en-US" dirty="0" err="1"/>
              <a:t>একসাথে</a:t>
            </a:r>
            <a:r>
              <a:rPr lang="en-US" dirty="0"/>
              <a:t> </a:t>
            </a:r>
            <a:r>
              <a:rPr lang="en-US" dirty="0" err="1"/>
              <a:t>অনেকগুলো</a:t>
            </a:r>
            <a:r>
              <a:rPr lang="en-US" dirty="0"/>
              <a:t> </a:t>
            </a:r>
            <a:r>
              <a:rPr lang="en-US" dirty="0" err="1"/>
              <a:t>নির্দেশ</a:t>
            </a:r>
            <a:r>
              <a:rPr lang="en-US" dirty="0"/>
              <a:t> </a:t>
            </a:r>
            <a:r>
              <a:rPr lang="en-US" dirty="0" err="1"/>
              <a:t>স্মৃতিতে</a:t>
            </a:r>
            <a:r>
              <a:rPr lang="en-US" dirty="0"/>
              <a:t> </a:t>
            </a:r>
            <a:r>
              <a:rPr lang="en-US" dirty="0" err="1"/>
              <a:t>সংরক্ষণ</a:t>
            </a:r>
            <a:r>
              <a:rPr lang="en-US" dirty="0"/>
              <a:t> </a:t>
            </a:r>
            <a:r>
              <a:rPr lang="en-US" dirty="0" err="1"/>
              <a:t>করতে</a:t>
            </a:r>
            <a:r>
              <a:rPr lang="en-US" dirty="0"/>
              <a:t> </a:t>
            </a:r>
            <a:r>
              <a:rPr lang="en-US" dirty="0" err="1"/>
              <a:t>পারে</a:t>
            </a:r>
            <a:r>
              <a:rPr lang="en-US" dirty="0"/>
              <a:t> </a:t>
            </a:r>
            <a:r>
              <a:rPr lang="en-US" dirty="0" err="1"/>
              <a:t>এবং</a:t>
            </a:r>
            <a:r>
              <a:rPr lang="en-US" dirty="0"/>
              <a:t> </a:t>
            </a:r>
            <a:r>
              <a:rPr lang="en-US" dirty="0" err="1"/>
              <a:t>প্রয়োজনে</a:t>
            </a:r>
            <a:r>
              <a:rPr lang="en-US" dirty="0"/>
              <a:t> </a:t>
            </a:r>
            <a:r>
              <a:rPr lang="en-US" dirty="0" err="1"/>
              <a:t>একটির</a:t>
            </a:r>
            <a:r>
              <a:rPr lang="en-US" dirty="0"/>
              <a:t> </a:t>
            </a:r>
            <a:r>
              <a:rPr lang="en-US" dirty="0" err="1"/>
              <a:t>পর</a:t>
            </a:r>
            <a:r>
              <a:rPr lang="en-US" dirty="0"/>
              <a:t> </a:t>
            </a:r>
            <a:r>
              <a:rPr lang="en-US" dirty="0" err="1"/>
              <a:t>একটি</a:t>
            </a:r>
            <a:r>
              <a:rPr lang="en-US" dirty="0"/>
              <a:t> </a:t>
            </a:r>
            <a:r>
              <a:rPr lang="en-US" dirty="0" err="1"/>
              <a:t>করে</a:t>
            </a:r>
            <a:r>
              <a:rPr lang="en-US" dirty="0"/>
              <a:t> </a:t>
            </a:r>
            <a:r>
              <a:rPr lang="en-US" dirty="0" err="1"/>
              <a:t>সব</a:t>
            </a:r>
            <a:r>
              <a:rPr lang="en-US" dirty="0"/>
              <a:t> </a:t>
            </a:r>
            <a:r>
              <a:rPr lang="en-US" dirty="0" err="1"/>
              <a:t>নির্ভুলভাবে</a:t>
            </a:r>
            <a:r>
              <a:rPr lang="en-US" dirty="0"/>
              <a:t> ও </a:t>
            </a:r>
            <a:r>
              <a:rPr lang="en-US" dirty="0" err="1"/>
              <a:t>দ্রুতগতিতে</a:t>
            </a:r>
            <a:r>
              <a:rPr lang="en-US" dirty="0"/>
              <a:t> </a:t>
            </a:r>
            <a:r>
              <a:rPr lang="en-US" dirty="0" err="1"/>
              <a:t>নির্বাহ</a:t>
            </a:r>
            <a:r>
              <a:rPr lang="en-US" dirty="0"/>
              <a:t> </a:t>
            </a:r>
            <a:r>
              <a:rPr lang="en-US" dirty="0" err="1"/>
              <a:t>করতে</a:t>
            </a:r>
            <a:r>
              <a:rPr lang="en-US" dirty="0"/>
              <a:t> </a:t>
            </a:r>
            <a:r>
              <a:rPr lang="en-US" dirty="0" err="1"/>
              <a:t>পারে</a:t>
            </a:r>
            <a:r>
              <a:rPr lang="en-US" dirty="0"/>
              <a:t>।</a:t>
            </a:r>
          </a:p>
        </p:txBody>
      </p:sp>
      <p:sp>
        <p:nvSpPr>
          <p:cNvPr id="9" name="TextBox 8">
            <a:extLst>
              <a:ext uri="{FF2B5EF4-FFF2-40B4-BE49-F238E27FC236}">
                <a16:creationId xmlns:a16="http://schemas.microsoft.com/office/drawing/2014/main" id="{1EF0C63F-8813-4344-91A2-31788377D047}"/>
              </a:ext>
            </a:extLst>
          </p:cNvPr>
          <p:cNvSpPr txBox="1"/>
          <p:nvPr/>
        </p:nvSpPr>
        <p:spPr>
          <a:xfrm>
            <a:off x="3777449" y="662951"/>
            <a:ext cx="4637101" cy="584775"/>
          </a:xfrm>
          <a:prstGeom prst="rect">
            <a:avLst/>
          </a:prstGeom>
          <a:noFill/>
        </p:spPr>
        <p:txBody>
          <a:bodyPr wrap="square">
            <a:spAutoFit/>
          </a:bodyPr>
          <a:lstStyle/>
          <a:p>
            <a:r>
              <a:rPr lang="en-US" sz="3200" b="1" dirty="0"/>
              <a:t>১.০ </a:t>
            </a:r>
            <a:r>
              <a:rPr lang="en-US" sz="3200" b="1" dirty="0" err="1"/>
              <a:t>ভূমিকা</a:t>
            </a:r>
            <a:r>
              <a:rPr lang="en-US" sz="3200" b="1" dirty="0"/>
              <a:t> (Introduction) </a:t>
            </a:r>
          </a:p>
        </p:txBody>
      </p:sp>
    </p:spTree>
    <p:extLst>
      <p:ext uri="{BB962C8B-B14F-4D97-AF65-F5344CB8AC3E}">
        <p14:creationId xmlns:p14="http://schemas.microsoft.com/office/powerpoint/2010/main" val="1550403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147AC1-17FB-4C4E-9EB1-CF7DA5EA0FCD}"/>
              </a:ext>
            </a:extLst>
          </p:cNvPr>
          <p:cNvSpPr txBox="1"/>
          <p:nvPr/>
        </p:nvSpPr>
        <p:spPr>
          <a:xfrm>
            <a:off x="1088167" y="1672796"/>
            <a:ext cx="10487025" cy="4124206"/>
          </a:xfrm>
          <a:prstGeom prst="rect">
            <a:avLst/>
          </a:prstGeom>
          <a:noFill/>
        </p:spPr>
        <p:txBody>
          <a:bodyPr wrap="square">
            <a:spAutoFit/>
          </a:bodyPr>
          <a:lstStyle/>
          <a:p>
            <a:r>
              <a:rPr lang="en-US" b="1" dirty="0" err="1"/>
              <a:t>কম্পিউটার</a:t>
            </a:r>
            <a:r>
              <a:rPr lang="en-US" b="1" dirty="0"/>
              <a:t> </a:t>
            </a:r>
            <a:r>
              <a:rPr lang="en-US" b="1" dirty="0" err="1"/>
              <a:t>প্রোগ্রাম</a:t>
            </a:r>
            <a:r>
              <a:rPr lang="en-US" b="1" dirty="0"/>
              <a:t> (Computer program):  </a:t>
            </a:r>
          </a:p>
          <a:p>
            <a:r>
              <a:rPr lang="en-US" sz="1600" dirty="0" err="1"/>
              <a:t>কম্পিউটার</a:t>
            </a:r>
            <a:r>
              <a:rPr lang="en-US" sz="1600" dirty="0"/>
              <a:t> </a:t>
            </a:r>
            <a:r>
              <a:rPr lang="en-US" sz="1600" dirty="0" err="1"/>
              <a:t>প্রোগ্রাম</a:t>
            </a:r>
            <a:r>
              <a:rPr lang="en-US" sz="1600" dirty="0"/>
              <a:t> </a:t>
            </a:r>
            <a:r>
              <a:rPr lang="en-US" sz="1600" dirty="0" err="1"/>
              <a:t>হচ্ছে</a:t>
            </a:r>
            <a:r>
              <a:rPr lang="en-US" sz="1600" dirty="0"/>
              <a:t> </a:t>
            </a:r>
            <a:r>
              <a:rPr lang="en-US" sz="1600" dirty="0" err="1"/>
              <a:t>কম্পিউটারে</a:t>
            </a:r>
            <a:r>
              <a:rPr lang="en-US" sz="1600" dirty="0"/>
              <a:t> </a:t>
            </a:r>
            <a:r>
              <a:rPr lang="en-US" sz="1600" dirty="0" err="1"/>
              <a:t>প্রদানকৃত</a:t>
            </a:r>
            <a:r>
              <a:rPr lang="en-US" sz="1600" dirty="0"/>
              <a:t> </a:t>
            </a:r>
            <a:r>
              <a:rPr lang="en-US" sz="1600" dirty="0" err="1"/>
              <a:t>কতগুলো</a:t>
            </a:r>
            <a:r>
              <a:rPr lang="en-US" sz="1600" dirty="0"/>
              <a:t> </a:t>
            </a:r>
            <a:r>
              <a:rPr lang="en-US" sz="1600" dirty="0" err="1"/>
              <a:t>ধারাবাহিক</a:t>
            </a:r>
            <a:r>
              <a:rPr lang="en-US" sz="1600" dirty="0"/>
              <a:t> </a:t>
            </a:r>
            <a:r>
              <a:rPr lang="en-US" sz="1600" dirty="0" err="1"/>
              <a:t>নির্দেশনার</a:t>
            </a:r>
            <a:r>
              <a:rPr lang="en-US" sz="1600" dirty="0"/>
              <a:t> </a:t>
            </a:r>
            <a:r>
              <a:rPr lang="en-US" sz="1600" dirty="0" err="1"/>
              <a:t>সমষ্টি</a:t>
            </a:r>
            <a:r>
              <a:rPr lang="en-US" sz="1600" dirty="0"/>
              <a:t>, </a:t>
            </a:r>
            <a:r>
              <a:rPr lang="en-US" sz="1600" dirty="0" err="1"/>
              <a:t>যার</a:t>
            </a:r>
            <a:r>
              <a:rPr lang="en-US" sz="1600" dirty="0"/>
              <a:t> </a:t>
            </a:r>
            <a:r>
              <a:rPr lang="en-US" sz="1600" dirty="0" err="1"/>
              <a:t>মাধ্যমে</a:t>
            </a:r>
            <a:r>
              <a:rPr lang="en-US" sz="1600" dirty="0"/>
              <a:t> </a:t>
            </a:r>
            <a:r>
              <a:rPr lang="en-US" sz="1600" dirty="0" err="1"/>
              <a:t>কম্পিউটারের</a:t>
            </a:r>
            <a:r>
              <a:rPr lang="en-US" sz="1600" dirty="0"/>
              <a:t> </a:t>
            </a:r>
            <a:r>
              <a:rPr lang="en-US" sz="1600" dirty="0" err="1"/>
              <a:t>হার্ডওয়্যার</a:t>
            </a:r>
            <a:r>
              <a:rPr lang="en-US" sz="1600" dirty="0"/>
              <a:t> ও </a:t>
            </a:r>
            <a:r>
              <a:rPr lang="en-US" sz="1600" dirty="0" err="1"/>
              <a:t>সফটওয়্যার</a:t>
            </a:r>
            <a:r>
              <a:rPr lang="en-US" sz="1600" dirty="0"/>
              <a:t> </a:t>
            </a:r>
            <a:r>
              <a:rPr lang="en-US" sz="1600" dirty="0" err="1"/>
              <a:t>ব্যবহার</a:t>
            </a:r>
            <a:r>
              <a:rPr lang="en-US" sz="1600" dirty="0"/>
              <a:t> </a:t>
            </a:r>
            <a:r>
              <a:rPr lang="en-US" sz="1600" dirty="0" err="1"/>
              <a:t>করে</a:t>
            </a:r>
            <a:r>
              <a:rPr lang="en-US" sz="1600" dirty="0"/>
              <a:t> </a:t>
            </a:r>
            <a:r>
              <a:rPr lang="en-US" sz="1600" dirty="0" err="1"/>
              <a:t>মানুষের</a:t>
            </a:r>
            <a:r>
              <a:rPr lang="en-US" sz="1600" dirty="0"/>
              <a:t> </a:t>
            </a:r>
            <a:r>
              <a:rPr lang="en-US" sz="1600" dirty="0" err="1"/>
              <a:t>বাস্তব</a:t>
            </a:r>
            <a:r>
              <a:rPr lang="en-US" sz="1600" dirty="0"/>
              <a:t> </a:t>
            </a:r>
            <a:r>
              <a:rPr lang="en-US" sz="1600" dirty="0" err="1"/>
              <a:t>জীবনের</a:t>
            </a:r>
            <a:r>
              <a:rPr lang="en-US" sz="1600" dirty="0"/>
              <a:t> </a:t>
            </a:r>
            <a:r>
              <a:rPr lang="en-US" sz="1600" dirty="0" err="1"/>
              <a:t>প্রায়</a:t>
            </a:r>
            <a:r>
              <a:rPr lang="en-US" sz="1600" dirty="0"/>
              <a:t> </a:t>
            </a:r>
            <a:r>
              <a:rPr lang="en-US" sz="1600" dirty="0" err="1"/>
              <a:t>সকল</a:t>
            </a:r>
            <a:r>
              <a:rPr lang="en-US" sz="1600" dirty="0"/>
              <a:t> </a:t>
            </a:r>
            <a:r>
              <a:rPr lang="en-US" sz="1600" dirty="0" err="1"/>
              <a:t>সমস্যার</a:t>
            </a:r>
            <a:r>
              <a:rPr lang="en-US" sz="1600" dirty="0"/>
              <a:t> </a:t>
            </a:r>
            <a:r>
              <a:rPr lang="en-US" sz="1600" dirty="0" err="1"/>
              <a:t>সমাধান</a:t>
            </a:r>
            <a:r>
              <a:rPr lang="en-US" sz="1600" dirty="0"/>
              <a:t> </a:t>
            </a:r>
            <a:r>
              <a:rPr lang="en-US" sz="1600" dirty="0" err="1"/>
              <a:t>করা</a:t>
            </a:r>
            <a:r>
              <a:rPr lang="en-US" sz="1600" dirty="0"/>
              <a:t> </a:t>
            </a:r>
            <a:r>
              <a:rPr lang="en-US" sz="1600" dirty="0" err="1"/>
              <a:t>যায়</a:t>
            </a:r>
            <a:r>
              <a:rPr lang="en-US" sz="1600" dirty="0"/>
              <a:t>। </a:t>
            </a:r>
            <a:r>
              <a:rPr lang="en-US" sz="1600" dirty="0" err="1"/>
              <a:t>কম্পিউটারের</a:t>
            </a:r>
            <a:r>
              <a:rPr lang="en-US" sz="1600" dirty="0"/>
              <a:t> </a:t>
            </a:r>
            <a:r>
              <a:rPr lang="en-US" sz="1600" dirty="0" err="1"/>
              <a:t>বিভিন্ন</a:t>
            </a:r>
            <a:r>
              <a:rPr lang="en-US" sz="1600" dirty="0"/>
              <a:t> </a:t>
            </a:r>
            <a:r>
              <a:rPr lang="en-US" sz="1600" dirty="0" err="1"/>
              <a:t>যন্ত্রাংশ</a:t>
            </a:r>
            <a:r>
              <a:rPr lang="en-US" sz="1600" dirty="0"/>
              <a:t> </a:t>
            </a:r>
            <a:r>
              <a:rPr lang="en-US" sz="1600" dirty="0" err="1"/>
              <a:t>যেমন</a:t>
            </a:r>
            <a:r>
              <a:rPr lang="en-US" sz="1600" dirty="0"/>
              <a:t>- </a:t>
            </a:r>
            <a:r>
              <a:rPr lang="en-US" sz="1600" dirty="0" err="1"/>
              <a:t>মনিটর</a:t>
            </a:r>
            <a:r>
              <a:rPr lang="en-US" sz="1600" dirty="0"/>
              <a:t>, </a:t>
            </a:r>
            <a:r>
              <a:rPr lang="en-US" sz="1600" dirty="0" err="1"/>
              <a:t>কী-বোর্ড</a:t>
            </a:r>
            <a:r>
              <a:rPr lang="en-US" sz="1600" dirty="0"/>
              <a:t> </a:t>
            </a:r>
            <a:r>
              <a:rPr lang="en-US" sz="1600" dirty="0" err="1"/>
              <a:t>ইত্যাদি</a:t>
            </a:r>
            <a:r>
              <a:rPr lang="en-US" sz="1600" dirty="0"/>
              <a:t> </a:t>
            </a:r>
            <a:r>
              <a:rPr lang="en-US" sz="1600" dirty="0" err="1"/>
              <a:t>হচ্ছে</a:t>
            </a:r>
            <a:r>
              <a:rPr lang="en-US" sz="1600" dirty="0"/>
              <a:t> </a:t>
            </a:r>
            <a:r>
              <a:rPr lang="en-US" sz="1600" dirty="0" err="1"/>
              <a:t>হার্ডওয়্যার</a:t>
            </a:r>
            <a:r>
              <a:rPr lang="en-US" sz="1600" dirty="0"/>
              <a:t>। </a:t>
            </a:r>
            <a:r>
              <a:rPr lang="en-US" sz="1600" dirty="0" err="1"/>
              <a:t>অপরদিকে</a:t>
            </a:r>
            <a:r>
              <a:rPr lang="en-US" sz="1600" dirty="0"/>
              <a:t>, </a:t>
            </a:r>
            <a:r>
              <a:rPr lang="en-US" sz="1600" dirty="0" err="1"/>
              <a:t>প্রোগ্রাম</a:t>
            </a:r>
            <a:r>
              <a:rPr lang="en-US" sz="1600" dirty="0"/>
              <a:t> </a:t>
            </a:r>
            <a:r>
              <a:rPr lang="en-US" sz="1600" dirty="0" err="1"/>
              <a:t>হচ্ছে</a:t>
            </a:r>
            <a:r>
              <a:rPr lang="en-US" sz="1600" dirty="0"/>
              <a:t> </a:t>
            </a:r>
            <a:r>
              <a:rPr lang="en-US" sz="1600" dirty="0" err="1"/>
              <a:t>সফটওয়্যার</a:t>
            </a:r>
            <a:r>
              <a:rPr lang="en-US" sz="1600" dirty="0"/>
              <a:t>। </a:t>
            </a:r>
            <a:r>
              <a:rPr lang="en-US" sz="1600" dirty="0" err="1"/>
              <a:t>যে-সমস্ত</a:t>
            </a:r>
            <a:r>
              <a:rPr lang="en-US" sz="1600" dirty="0"/>
              <a:t> </a:t>
            </a:r>
            <a:r>
              <a:rPr lang="en-US" sz="1600" dirty="0" err="1"/>
              <a:t>প্রোগ্রাম</a:t>
            </a:r>
            <a:r>
              <a:rPr lang="en-US" sz="1600" dirty="0"/>
              <a:t> </a:t>
            </a:r>
            <a:r>
              <a:rPr lang="en-US" sz="1600" dirty="0" err="1"/>
              <a:t>ক্যালকুলেশন</a:t>
            </a:r>
            <a:r>
              <a:rPr lang="en-US" sz="1600" dirty="0"/>
              <a:t>, </a:t>
            </a:r>
            <a:r>
              <a:rPr lang="en-US" sz="1600" dirty="0" err="1"/>
              <a:t>ওয়ার্ড</a:t>
            </a:r>
            <a:r>
              <a:rPr lang="en-US" sz="1600" dirty="0"/>
              <a:t> </a:t>
            </a:r>
            <a:r>
              <a:rPr lang="en-US" sz="1600" dirty="0" err="1"/>
              <a:t>প্রসেস</a:t>
            </a:r>
            <a:r>
              <a:rPr lang="en-US" sz="1600" dirty="0"/>
              <a:t>, </a:t>
            </a:r>
            <a:r>
              <a:rPr lang="en-US" sz="1600" dirty="0" err="1"/>
              <a:t>গেম</a:t>
            </a:r>
            <a:r>
              <a:rPr lang="en-US" sz="1600" dirty="0"/>
              <a:t> </a:t>
            </a:r>
            <a:r>
              <a:rPr lang="en-US" sz="1600" dirty="0" err="1"/>
              <a:t>খেলার</a:t>
            </a:r>
            <a:r>
              <a:rPr lang="en-US" sz="1600" dirty="0"/>
              <a:t> </a:t>
            </a:r>
            <a:r>
              <a:rPr lang="en-US" sz="1600" dirty="0" err="1"/>
              <a:t>মতো</a:t>
            </a:r>
            <a:r>
              <a:rPr lang="en-US" sz="1600" dirty="0"/>
              <a:t> </a:t>
            </a:r>
            <a:r>
              <a:rPr lang="en-US" sz="1600" dirty="0" err="1"/>
              <a:t>ইউজারের</a:t>
            </a:r>
            <a:r>
              <a:rPr lang="en-US" sz="1600" dirty="0"/>
              <a:t> </a:t>
            </a:r>
            <a:r>
              <a:rPr lang="en-US" sz="1600" dirty="0" err="1"/>
              <a:t>বিভিন্ন</a:t>
            </a:r>
            <a:r>
              <a:rPr lang="en-US" sz="1600" dirty="0"/>
              <a:t> </a:t>
            </a:r>
            <a:r>
              <a:rPr lang="en-US" sz="1600" dirty="0" err="1"/>
              <a:t>কাজ</a:t>
            </a:r>
            <a:r>
              <a:rPr lang="en-US" sz="1600" dirty="0"/>
              <a:t> </a:t>
            </a:r>
            <a:r>
              <a:rPr lang="en-US" sz="1600" dirty="0" err="1"/>
              <a:t>সম্পন্ন</a:t>
            </a:r>
            <a:r>
              <a:rPr lang="en-US" sz="1600" dirty="0"/>
              <a:t> </a:t>
            </a:r>
            <a:r>
              <a:rPr lang="en-US" sz="1600" dirty="0" err="1"/>
              <a:t>করে</a:t>
            </a:r>
            <a:r>
              <a:rPr lang="en-US" sz="1600" dirty="0"/>
              <a:t> </a:t>
            </a:r>
            <a:r>
              <a:rPr lang="en-US" sz="1600" dirty="0" err="1"/>
              <a:t>থাকে</a:t>
            </a:r>
            <a:r>
              <a:rPr lang="en-US" sz="1600" dirty="0"/>
              <a:t>, </a:t>
            </a:r>
            <a:r>
              <a:rPr lang="en-US" sz="1600" dirty="0" err="1"/>
              <a:t>তাদেরকে</a:t>
            </a:r>
            <a:r>
              <a:rPr lang="en-US" sz="1600" dirty="0"/>
              <a:t> </a:t>
            </a:r>
            <a:r>
              <a:rPr lang="en-US" sz="1600" dirty="0" err="1"/>
              <a:t>অ্যাপ্লিকেশন</a:t>
            </a:r>
            <a:r>
              <a:rPr lang="en-US" sz="1600" dirty="0"/>
              <a:t> </a:t>
            </a:r>
            <a:r>
              <a:rPr lang="en-US" sz="1600" dirty="0" err="1"/>
              <a:t>সফটওয়্যার</a:t>
            </a:r>
            <a:r>
              <a:rPr lang="en-US" sz="1600" dirty="0"/>
              <a:t> </a:t>
            </a:r>
            <a:r>
              <a:rPr lang="en-US" sz="1600" dirty="0" err="1"/>
              <a:t>বলে</a:t>
            </a:r>
            <a:r>
              <a:rPr lang="en-US" sz="1600" dirty="0"/>
              <a:t>। </a:t>
            </a:r>
            <a:r>
              <a:rPr lang="en-US" sz="1600" dirty="0" err="1"/>
              <a:t>আর</a:t>
            </a:r>
            <a:r>
              <a:rPr lang="en-US" sz="1600" dirty="0"/>
              <a:t> </a:t>
            </a:r>
            <a:r>
              <a:rPr lang="en-US" sz="1600" dirty="0" err="1"/>
              <a:t>যে-সব</a:t>
            </a:r>
            <a:r>
              <a:rPr lang="en-US" sz="1600" dirty="0"/>
              <a:t> </a:t>
            </a:r>
            <a:r>
              <a:rPr lang="en-US" sz="1600" dirty="0" err="1"/>
              <a:t>প্রেগ্রামের</a:t>
            </a:r>
            <a:r>
              <a:rPr lang="en-US" sz="1600" dirty="0"/>
              <a:t> </a:t>
            </a:r>
            <a:r>
              <a:rPr lang="en-US" sz="1600" dirty="0" err="1"/>
              <a:t>মাধ্যমে</a:t>
            </a:r>
            <a:r>
              <a:rPr lang="en-US" sz="1600" dirty="0"/>
              <a:t> </a:t>
            </a:r>
            <a:r>
              <a:rPr lang="en-US" sz="1600" dirty="0" err="1"/>
              <a:t>কম্পিউটার</a:t>
            </a:r>
            <a:r>
              <a:rPr lang="en-US" sz="1600" dirty="0"/>
              <a:t> </a:t>
            </a:r>
            <a:r>
              <a:rPr lang="en-US" sz="1600" dirty="0" err="1"/>
              <a:t>নিজেকে</a:t>
            </a:r>
            <a:r>
              <a:rPr lang="en-US" sz="1600" dirty="0"/>
              <a:t> </a:t>
            </a:r>
            <a:r>
              <a:rPr lang="en-US" sz="1600" dirty="0" err="1"/>
              <a:t>নিজে</a:t>
            </a:r>
            <a:r>
              <a:rPr lang="en-US" sz="1600" dirty="0"/>
              <a:t> </a:t>
            </a:r>
            <a:r>
              <a:rPr lang="en-US" sz="1600" dirty="0" err="1"/>
              <a:t>ম্যানেজ</a:t>
            </a:r>
            <a:r>
              <a:rPr lang="en-US" sz="1600" dirty="0"/>
              <a:t> </a:t>
            </a:r>
            <a:r>
              <a:rPr lang="en-US" sz="1600" dirty="0" err="1"/>
              <a:t>করে</a:t>
            </a:r>
            <a:r>
              <a:rPr lang="en-US" sz="1600" dirty="0"/>
              <a:t>, </a:t>
            </a:r>
            <a:r>
              <a:rPr lang="en-US" sz="1600" dirty="0" err="1"/>
              <a:t>তাদেরকে</a:t>
            </a:r>
            <a:r>
              <a:rPr lang="en-US" sz="1600" dirty="0"/>
              <a:t> </a:t>
            </a:r>
            <a:r>
              <a:rPr lang="en-US" sz="1600" dirty="0" err="1"/>
              <a:t>সিস্টেম</a:t>
            </a:r>
            <a:r>
              <a:rPr lang="en-US" sz="1600" dirty="0"/>
              <a:t> </a:t>
            </a:r>
            <a:r>
              <a:rPr lang="en-US" sz="1600" dirty="0" err="1"/>
              <a:t>সফটওয়্যার</a:t>
            </a:r>
            <a:r>
              <a:rPr lang="en-US" sz="1600" dirty="0"/>
              <a:t> </a:t>
            </a:r>
            <a:r>
              <a:rPr lang="en-US" sz="1600" dirty="0" err="1"/>
              <a:t>বলে</a:t>
            </a:r>
            <a:r>
              <a:rPr lang="en-US" sz="1600" dirty="0"/>
              <a:t>। </a:t>
            </a:r>
            <a:r>
              <a:rPr lang="en-US" sz="1600" dirty="0" err="1"/>
              <a:t>যেমন</a:t>
            </a:r>
            <a:r>
              <a:rPr lang="en-US" sz="1600" dirty="0"/>
              <a:t>- Windows, Linux, Unix, </a:t>
            </a:r>
            <a:r>
              <a:rPr lang="en-US" sz="1600" dirty="0" err="1"/>
              <a:t>Xenix</a:t>
            </a:r>
            <a:r>
              <a:rPr lang="en-US" sz="1600" dirty="0"/>
              <a:t> </a:t>
            </a:r>
            <a:r>
              <a:rPr lang="en-US" sz="1600" dirty="0" err="1"/>
              <a:t>ইত্যাদি</a:t>
            </a:r>
            <a:r>
              <a:rPr lang="en-US" sz="1600" dirty="0"/>
              <a:t>।</a:t>
            </a:r>
          </a:p>
          <a:p>
            <a:endParaRPr lang="en-US" sz="1600" dirty="0"/>
          </a:p>
          <a:p>
            <a:r>
              <a:rPr lang="en-US" b="1" dirty="0" err="1"/>
              <a:t>কম্পিউটার</a:t>
            </a:r>
            <a:r>
              <a:rPr lang="en-US" b="1" dirty="0"/>
              <a:t> </a:t>
            </a:r>
            <a:r>
              <a:rPr lang="en-US" b="1" dirty="0" err="1"/>
              <a:t>প্রোগ্রামিং</a:t>
            </a:r>
            <a:r>
              <a:rPr lang="en-US" b="1" dirty="0"/>
              <a:t> (Computer programming):</a:t>
            </a:r>
          </a:p>
          <a:p>
            <a:r>
              <a:rPr lang="en-US" sz="1600" dirty="0" err="1"/>
              <a:t>কম্পিউটার</a:t>
            </a:r>
            <a:r>
              <a:rPr lang="en-US" sz="1600" dirty="0"/>
              <a:t> </a:t>
            </a:r>
            <a:r>
              <a:rPr lang="en-US" sz="1600" dirty="0" err="1"/>
              <a:t>ব্যবহার</a:t>
            </a:r>
            <a:r>
              <a:rPr lang="en-US" sz="1600" dirty="0"/>
              <a:t> </a:t>
            </a:r>
            <a:r>
              <a:rPr lang="en-US" sz="1600" dirty="0" err="1"/>
              <a:t>করার</a:t>
            </a:r>
            <a:r>
              <a:rPr lang="en-US" sz="1600" dirty="0"/>
              <a:t> </a:t>
            </a:r>
            <a:r>
              <a:rPr lang="en-US" sz="1600" dirty="0" err="1"/>
              <a:t>মূল</a:t>
            </a:r>
            <a:r>
              <a:rPr lang="en-US" sz="1600" dirty="0"/>
              <a:t> </a:t>
            </a:r>
            <a:r>
              <a:rPr lang="en-US" sz="1600" dirty="0" err="1"/>
              <a:t>উদ্দেশ্য</a:t>
            </a:r>
            <a:r>
              <a:rPr lang="en-US" sz="1600" dirty="0"/>
              <a:t> </a:t>
            </a:r>
            <a:r>
              <a:rPr lang="en-US" sz="1600" dirty="0" err="1"/>
              <a:t>হচ্ছে</a:t>
            </a:r>
            <a:r>
              <a:rPr lang="en-US" sz="1600" dirty="0"/>
              <a:t> </a:t>
            </a:r>
            <a:r>
              <a:rPr lang="en-US" sz="1600" dirty="0" err="1"/>
              <a:t>সমস্যা</a:t>
            </a:r>
            <a:r>
              <a:rPr lang="en-US" sz="1600" dirty="0"/>
              <a:t> </a:t>
            </a:r>
            <a:r>
              <a:rPr lang="en-US" sz="1600" dirty="0" err="1"/>
              <a:t>সমাধান</a:t>
            </a:r>
            <a:r>
              <a:rPr lang="en-US" sz="1600" dirty="0"/>
              <a:t> </a:t>
            </a:r>
            <a:r>
              <a:rPr lang="en-US" sz="1600" dirty="0" err="1"/>
              <a:t>করা</a:t>
            </a:r>
            <a:r>
              <a:rPr lang="en-US" sz="1600" dirty="0"/>
              <a:t>।</a:t>
            </a:r>
          </a:p>
          <a:p>
            <a:endParaRPr lang="en-US" sz="1600" dirty="0"/>
          </a:p>
          <a:p>
            <a:r>
              <a:rPr lang="en-US" sz="1600" dirty="0" err="1"/>
              <a:t>সমস্যা</a:t>
            </a:r>
            <a:r>
              <a:rPr lang="en-US" sz="1600" dirty="0"/>
              <a:t> </a:t>
            </a:r>
            <a:r>
              <a:rPr lang="en-US" sz="1600" dirty="0" err="1"/>
              <a:t>সমাধানের</a:t>
            </a:r>
            <a:r>
              <a:rPr lang="en-US" sz="1600" dirty="0"/>
              <a:t> </a:t>
            </a:r>
            <a:r>
              <a:rPr lang="en-US" sz="1600" dirty="0" err="1"/>
              <a:t>অন্যতম</a:t>
            </a:r>
            <a:r>
              <a:rPr lang="en-US" sz="1600" dirty="0"/>
              <a:t> </a:t>
            </a:r>
            <a:r>
              <a:rPr lang="en-US" sz="1600" dirty="0" err="1"/>
              <a:t>উপায়</a:t>
            </a:r>
            <a:r>
              <a:rPr lang="en-US" sz="1600" dirty="0"/>
              <a:t> </a:t>
            </a:r>
            <a:r>
              <a:rPr lang="en-US" sz="1600" dirty="0" err="1"/>
              <a:t>হচ্ছে</a:t>
            </a:r>
            <a:r>
              <a:rPr lang="en-US" sz="1600" dirty="0"/>
              <a:t> </a:t>
            </a:r>
            <a:r>
              <a:rPr lang="en-US" sz="1600" dirty="0" err="1"/>
              <a:t>প্রোগ্রামিং</a:t>
            </a:r>
            <a:r>
              <a:rPr lang="en-US" sz="1600" dirty="0"/>
              <a:t>। </a:t>
            </a:r>
            <a:r>
              <a:rPr lang="en-US" sz="1600" dirty="0" err="1"/>
              <a:t>সাধারণ</a:t>
            </a:r>
            <a:r>
              <a:rPr lang="en-US" sz="1600" dirty="0"/>
              <a:t> </a:t>
            </a:r>
            <a:r>
              <a:rPr lang="en-US" sz="1600" dirty="0" err="1"/>
              <a:t>অর্থে</a:t>
            </a:r>
            <a:r>
              <a:rPr lang="en-US" sz="1600" dirty="0"/>
              <a:t> </a:t>
            </a:r>
            <a:r>
              <a:rPr lang="en-US" sz="1600" dirty="0" err="1"/>
              <a:t>কম্পিউটার</a:t>
            </a:r>
            <a:r>
              <a:rPr lang="en-US" sz="1600" dirty="0"/>
              <a:t> </a:t>
            </a:r>
            <a:r>
              <a:rPr lang="en-US" sz="1600" dirty="0" err="1"/>
              <a:t>ব্যবহার</a:t>
            </a:r>
            <a:r>
              <a:rPr lang="en-US" sz="1600" dirty="0"/>
              <a:t> </a:t>
            </a:r>
            <a:r>
              <a:rPr lang="en-US" sz="1600" dirty="0" err="1"/>
              <a:t>করে</a:t>
            </a:r>
            <a:r>
              <a:rPr lang="en-US" sz="1600" dirty="0"/>
              <a:t> </a:t>
            </a:r>
            <a:r>
              <a:rPr lang="en-US" sz="1600" dirty="0" err="1"/>
              <a:t>পদ্ধতিগতভাবে</a:t>
            </a:r>
            <a:r>
              <a:rPr lang="en-US" sz="1600" dirty="0"/>
              <a:t> </a:t>
            </a:r>
            <a:r>
              <a:rPr lang="en-US" sz="1600" dirty="0" err="1"/>
              <a:t>সমস্যা</a:t>
            </a:r>
            <a:r>
              <a:rPr lang="en-US" sz="1600" dirty="0"/>
              <a:t> </a:t>
            </a:r>
            <a:r>
              <a:rPr lang="en-US" sz="1600" dirty="0" err="1"/>
              <a:t>সমাধানের</a:t>
            </a:r>
            <a:r>
              <a:rPr lang="en-US" sz="1600" dirty="0"/>
              <a:t> </a:t>
            </a:r>
            <a:r>
              <a:rPr lang="en-US" sz="1600" dirty="0" err="1"/>
              <a:t>প্রক্রিয়াকে</a:t>
            </a:r>
            <a:r>
              <a:rPr lang="en-US" sz="1600" dirty="0"/>
              <a:t> </a:t>
            </a:r>
            <a:r>
              <a:rPr lang="en-US" sz="1600" dirty="0" err="1"/>
              <a:t>প্রোগ্রামিং</a:t>
            </a:r>
            <a:r>
              <a:rPr lang="en-US" sz="1600" dirty="0"/>
              <a:t> </a:t>
            </a:r>
            <a:r>
              <a:rPr lang="en-US" sz="1600" dirty="0" err="1"/>
              <a:t>বলা</a:t>
            </a:r>
            <a:r>
              <a:rPr lang="en-US" sz="1600" dirty="0"/>
              <a:t> </a:t>
            </a:r>
            <a:r>
              <a:rPr lang="en-US" sz="1600" dirty="0" err="1"/>
              <a:t>হয়</a:t>
            </a:r>
            <a:r>
              <a:rPr lang="en-US" sz="1600" dirty="0"/>
              <a:t>। </a:t>
            </a:r>
            <a:r>
              <a:rPr lang="en-US" sz="1600" dirty="0" err="1"/>
              <a:t>প্রোগ্রামিং-এর</a:t>
            </a:r>
            <a:r>
              <a:rPr lang="en-US" sz="1600" dirty="0"/>
              <a:t> </a:t>
            </a:r>
            <a:r>
              <a:rPr lang="en-US" sz="1600" dirty="0" err="1"/>
              <a:t>মাধ্যমে</a:t>
            </a:r>
            <a:r>
              <a:rPr lang="en-US" sz="1600" dirty="0"/>
              <a:t> </a:t>
            </a:r>
            <a:r>
              <a:rPr lang="en-US" sz="1600" dirty="0" err="1"/>
              <a:t>জটিল</a:t>
            </a:r>
            <a:r>
              <a:rPr lang="en-US" sz="1600" dirty="0"/>
              <a:t> </a:t>
            </a:r>
            <a:r>
              <a:rPr lang="en-US" sz="1600" dirty="0" err="1"/>
              <a:t>সমস্যাবলি</a:t>
            </a:r>
            <a:r>
              <a:rPr lang="en-US" sz="1600" dirty="0"/>
              <a:t> </a:t>
            </a:r>
            <a:r>
              <a:rPr lang="en-US" sz="1600" dirty="0" err="1"/>
              <a:t>অল্প</a:t>
            </a:r>
            <a:r>
              <a:rPr lang="en-US" sz="1600" dirty="0"/>
              <a:t> </a:t>
            </a:r>
            <a:r>
              <a:rPr lang="en-US" sz="1600" dirty="0" err="1"/>
              <a:t>সময়ে</a:t>
            </a:r>
            <a:r>
              <a:rPr lang="en-US" sz="1600" dirty="0"/>
              <a:t> </a:t>
            </a:r>
            <a:r>
              <a:rPr lang="en-US" sz="1600" dirty="0" err="1"/>
              <a:t>এবং</a:t>
            </a:r>
            <a:r>
              <a:rPr lang="en-US" sz="1600" dirty="0"/>
              <a:t> </a:t>
            </a:r>
            <a:r>
              <a:rPr lang="en-US" sz="1600" dirty="0" err="1"/>
              <a:t>সহজে</a:t>
            </a:r>
            <a:r>
              <a:rPr lang="en-US" sz="1600" dirty="0"/>
              <a:t> </a:t>
            </a:r>
            <a:r>
              <a:rPr lang="en-US" sz="1600" dirty="0" err="1"/>
              <a:t>সমাধান</a:t>
            </a:r>
            <a:r>
              <a:rPr lang="en-US" sz="1600" dirty="0"/>
              <a:t> </a:t>
            </a:r>
            <a:r>
              <a:rPr lang="en-US" sz="1600" dirty="0" err="1"/>
              <a:t>করা</a:t>
            </a:r>
            <a:r>
              <a:rPr lang="en-US" sz="1600" dirty="0"/>
              <a:t> </a:t>
            </a:r>
            <a:r>
              <a:rPr lang="en-US" sz="1600" dirty="0" err="1"/>
              <a:t>যায়</a:t>
            </a:r>
            <a:r>
              <a:rPr lang="en-US" sz="1600" dirty="0"/>
              <a:t>। </a:t>
            </a:r>
            <a:r>
              <a:rPr lang="en-US" sz="1600" dirty="0" err="1"/>
              <a:t>কম্পিউটারের</a:t>
            </a:r>
            <a:r>
              <a:rPr lang="en-US" sz="1600" dirty="0"/>
              <a:t> </a:t>
            </a:r>
            <a:r>
              <a:rPr lang="en-US" sz="1600" dirty="0" err="1"/>
              <a:t>পরিভাষায়</a:t>
            </a:r>
            <a:r>
              <a:rPr lang="en-US" sz="1600" dirty="0"/>
              <a:t>, </a:t>
            </a:r>
            <a:r>
              <a:rPr lang="en-US" sz="1600" dirty="0" err="1"/>
              <a:t>কোনো</a:t>
            </a:r>
            <a:r>
              <a:rPr lang="en-US" sz="1600" dirty="0"/>
              <a:t> </a:t>
            </a:r>
            <a:r>
              <a:rPr lang="en-US" sz="1600" dirty="0" err="1"/>
              <a:t>সমস্যা</a:t>
            </a:r>
            <a:r>
              <a:rPr lang="en-US" sz="1600" dirty="0"/>
              <a:t> </a:t>
            </a:r>
            <a:r>
              <a:rPr lang="en-US" sz="1600" dirty="0" err="1"/>
              <a:t>সহজে</a:t>
            </a:r>
            <a:r>
              <a:rPr lang="en-US" sz="1600" dirty="0"/>
              <a:t> </a:t>
            </a:r>
            <a:r>
              <a:rPr lang="en-US" sz="1600" dirty="0" err="1"/>
              <a:t>সমাধানের</a:t>
            </a:r>
            <a:r>
              <a:rPr lang="en-US" sz="1600" dirty="0"/>
              <a:t> </a:t>
            </a:r>
            <a:r>
              <a:rPr lang="en-US" sz="1600" dirty="0" err="1"/>
              <a:t>উদ্দেশ্যে</a:t>
            </a:r>
            <a:r>
              <a:rPr lang="en-US" sz="1600" dirty="0"/>
              <a:t> </a:t>
            </a:r>
            <a:r>
              <a:rPr lang="en-US" sz="1600" dirty="0" err="1"/>
              <a:t>সম্পাদনের</a:t>
            </a:r>
            <a:r>
              <a:rPr lang="en-US" sz="1600" dirty="0"/>
              <a:t> </a:t>
            </a:r>
            <a:r>
              <a:rPr lang="en-US" sz="1600" dirty="0" err="1"/>
              <a:t>অনুক্রমে</a:t>
            </a:r>
            <a:r>
              <a:rPr lang="en-US" sz="1600" dirty="0"/>
              <a:t> </a:t>
            </a:r>
            <a:r>
              <a:rPr lang="en-US" sz="1600" dirty="0" err="1"/>
              <a:t>প্রদত্ত</a:t>
            </a:r>
            <a:r>
              <a:rPr lang="en-US" sz="1600" dirty="0"/>
              <a:t> </a:t>
            </a:r>
            <a:r>
              <a:rPr lang="en-US" sz="1600" dirty="0" err="1"/>
              <a:t>ধারাবাহিক</a:t>
            </a:r>
            <a:r>
              <a:rPr lang="en-US" sz="1600" dirty="0"/>
              <a:t> </a:t>
            </a:r>
            <a:r>
              <a:rPr lang="en-US" sz="1600" dirty="0" err="1"/>
              <a:t>নির্দেশ</a:t>
            </a:r>
            <a:r>
              <a:rPr lang="en-US" sz="1600" dirty="0"/>
              <a:t> (Command/Statement) </a:t>
            </a:r>
            <a:r>
              <a:rPr lang="en-US" sz="1600" dirty="0" err="1"/>
              <a:t>বা</a:t>
            </a:r>
            <a:r>
              <a:rPr lang="en-US" sz="1600" dirty="0"/>
              <a:t> </a:t>
            </a:r>
            <a:r>
              <a:rPr lang="en-US" sz="1600" dirty="0" err="1"/>
              <a:t>নির্দেশাবলি</a:t>
            </a:r>
            <a:r>
              <a:rPr lang="en-US" sz="1600" dirty="0"/>
              <a:t> </a:t>
            </a:r>
            <a:r>
              <a:rPr lang="en-US" sz="1600" dirty="0" err="1"/>
              <a:t>সাজানোর</a:t>
            </a:r>
            <a:r>
              <a:rPr lang="en-US" sz="1600" dirty="0"/>
              <a:t> </a:t>
            </a:r>
            <a:r>
              <a:rPr lang="en-US" sz="1600" dirty="0" err="1"/>
              <a:t>কৌশলই</a:t>
            </a:r>
            <a:r>
              <a:rPr lang="en-US" sz="1600" dirty="0"/>
              <a:t> </a:t>
            </a:r>
            <a:r>
              <a:rPr lang="en-US" sz="1600" dirty="0" err="1"/>
              <a:t>প্রোগ্রামিং</a:t>
            </a:r>
            <a:r>
              <a:rPr lang="en-US" sz="1600" dirty="0"/>
              <a:t> (Programming)।</a:t>
            </a:r>
          </a:p>
          <a:p>
            <a:endParaRPr lang="en-US" sz="1600" dirty="0"/>
          </a:p>
        </p:txBody>
      </p:sp>
      <p:sp>
        <p:nvSpPr>
          <p:cNvPr id="8" name="TextBox 7">
            <a:extLst>
              <a:ext uri="{FF2B5EF4-FFF2-40B4-BE49-F238E27FC236}">
                <a16:creationId xmlns:a16="http://schemas.microsoft.com/office/drawing/2014/main" id="{0AB2C744-ED93-46BD-9CDD-3D5FBE7FFFFB}"/>
              </a:ext>
            </a:extLst>
          </p:cNvPr>
          <p:cNvSpPr txBox="1"/>
          <p:nvPr/>
        </p:nvSpPr>
        <p:spPr>
          <a:xfrm>
            <a:off x="2740111" y="537882"/>
            <a:ext cx="7244148" cy="461665"/>
          </a:xfrm>
          <a:prstGeom prst="rect">
            <a:avLst/>
          </a:prstGeom>
          <a:noFill/>
        </p:spPr>
        <p:txBody>
          <a:bodyPr wrap="square">
            <a:spAutoFit/>
          </a:bodyPr>
          <a:lstStyle/>
          <a:p>
            <a:pPr marL="0" algn="l" rtl="0" eaLnBrk="1" latinLnBrk="0" hangingPunct="1">
              <a:spcBef>
                <a:spcPts val="0"/>
              </a:spcBef>
              <a:spcAft>
                <a:spcPts val="0"/>
              </a:spcAft>
            </a:pPr>
            <a:r>
              <a:rPr lang="en-US" sz="2400" b="1" kern="1200" dirty="0">
                <a:effectLst/>
                <a:latin typeface="+mn-cs"/>
                <a:ea typeface="+mn-ea"/>
                <a:cs typeface="+mn-cs"/>
              </a:rPr>
              <a:t>১.১ </a:t>
            </a:r>
            <a:r>
              <a:rPr lang="en-US" sz="2400" b="1" kern="1200" dirty="0" err="1">
                <a:effectLst/>
                <a:latin typeface="+mn-cs"/>
                <a:ea typeface="+mn-ea"/>
                <a:cs typeface="+mn-cs"/>
              </a:rPr>
              <a:t>কম্পিউটার</a:t>
            </a:r>
            <a:r>
              <a:rPr lang="en-US" sz="2400" b="1" kern="1200" dirty="0">
                <a:effectLst/>
                <a:latin typeface="Calibri" panose="020F0502020204030204" pitchFamily="34" charset="0"/>
                <a:ea typeface="+mn-ea"/>
                <a:cs typeface="+mn-cs"/>
              </a:rPr>
              <a:t> </a:t>
            </a:r>
            <a:r>
              <a:rPr lang="en-US" sz="2400" b="1" kern="1200" dirty="0" err="1">
                <a:effectLst/>
                <a:latin typeface="+mn-cs"/>
                <a:ea typeface="+mn-ea"/>
                <a:cs typeface="+mn-cs"/>
              </a:rPr>
              <a:t>প্রোগ্রামিং</a:t>
            </a:r>
            <a:r>
              <a:rPr lang="en-US" sz="2400" b="1" kern="1200" dirty="0">
                <a:effectLst/>
                <a:latin typeface="Calibri" panose="020F0502020204030204" pitchFamily="34" charset="0"/>
                <a:ea typeface="+mn-ea"/>
                <a:cs typeface="+mn-cs"/>
              </a:rPr>
              <a:t> (Computer programming):</a:t>
            </a:r>
            <a:endParaRPr lang="en-US" sz="2400" b="1" dirty="0">
              <a:effectLst/>
            </a:endParaRPr>
          </a:p>
        </p:txBody>
      </p:sp>
    </p:spTree>
    <p:extLst>
      <p:ext uri="{BB962C8B-B14F-4D97-AF65-F5344CB8AC3E}">
        <p14:creationId xmlns:p14="http://schemas.microsoft.com/office/powerpoint/2010/main" val="309763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3097A1-F5B5-41C0-A72D-5286B955964F}"/>
              </a:ext>
            </a:extLst>
          </p:cNvPr>
          <p:cNvSpPr txBox="1"/>
          <p:nvPr/>
        </p:nvSpPr>
        <p:spPr>
          <a:xfrm>
            <a:off x="1260389" y="2915895"/>
            <a:ext cx="10478529" cy="2554545"/>
          </a:xfrm>
          <a:prstGeom prst="rect">
            <a:avLst/>
          </a:prstGeom>
          <a:noFill/>
        </p:spPr>
        <p:txBody>
          <a:bodyPr wrap="square">
            <a:spAutoFit/>
          </a:bodyPr>
          <a:lstStyle/>
          <a:p>
            <a:pPr marL="0" algn="l" rtl="0" eaLnBrk="1" latinLnBrk="0" hangingPunct="1">
              <a:spcBef>
                <a:spcPts val="0"/>
              </a:spcBef>
              <a:spcAft>
                <a:spcPts val="0"/>
              </a:spcAft>
            </a:pPr>
            <a:r>
              <a:rPr lang="en-US" sz="1600" kern="1200" dirty="0" err="1">
                <a:effectLst/>
                <a:latin typeface="+mn-cs"/>
                <a:ea typeface="+mn-ea"/>
                <a:cs typeface="+mn-cs"/>
              </a:rPr>
              <a:t>প্রোগ্রামিং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a:t>
            </a:r>
            <a:r>
              <a:rPr lang="en-US" sz="1600" kern="1200" dirty="0">
                <a:effectLst/>
                <a:latin typeface="Calibri" panose="020F0502020204030204" pitchFamily="34" charset="0"/>
                <a:ea typeface="+mn-ea"/>
                <a:cs typeface="+mn-cs"/>
              </a:rPr>
              <a:t> (Programming language) : </a:t>
            </a:r>
            <a:r>
              <a:rPr lang="en-US" sz="1600" kern="1200" dirty="0" err="1">
                <a:effectLst/>
                <a:latin typeface="+mn-cs"/>
                <a:ea typeface="+mn-ea"/>
                <a:cs typeface="+mn-cs"/>
              </a:rPr>
              <a:t>দৈনন্দিন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জীবনে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আমরা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পরস্পরের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সাথে</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যোগাযোগ</a:t>
            </a:r>
            <a:r>
              <a:rPr lang="en-US" sz="1600" kern="1200" dirty="0">
                <a:effectLst/>
                <a:latin typeface="Calibri" panose="020F0502020204030204" pitchFamily="34" charset="0"/>
                <a:ea typeface="+mn-ea"/>
                <a:cs typeface="+mn-cs"/>
              </a:rPr>
              <a:t> (Communication) </a:t>
            </a:r>
            <a:r>
              <a:rPr lang="en-US" sz="1600" kern="1200" dirty="0" err="1">
                <a:effectLst/>
                <a:latin typeface="+mn-cs"/>
                <a:ea typeface="+mn-ea"/>
                <a:cs typeface="+mn-cs"/>
              </a:rPr>
              <a:t>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বিভিন্ন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রকম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সমস্যা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সমাধানের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জন্য</a:t>
            </a:r>
            <a:r>
              <a:rPr lang="en-US" sz="1600" kern="1200" dirty="0">
                <a:effectLst/>
                <a:latin typeface="Calibri" panose="020F0502020204030204" pitchFamily="34" charset="0"/>
                <a:ea typeface="+mn-ea"/>
                <a:cs typeface="+mn-cs"/>
              </a:rPr>
              <a:t> </a:t>
            </a:r>
            <a:r>
              <a:rPr lang="en-US" sz="1600" kern="1200" dirty="0" err="1">
                <a:effectLst/>
                <a:latin typeface="+mn-cs"/>
              </a:rPr>
              <a:t>নানারকম</a:t>
            </a:r>
            <a:endParaRPr lang="en-US" dirty="0">
              <a:effectLst/>
            </a:endParaRPr>
          </a:p>
          <a:p>
            <a:pPr marL="0" algn="l" rtl="0" eaLnBrk="1" latinLnBrk="0" hangingPunct="1">
              <a:spcBef>
                <a:spcPts val="0"/>
              </a:spcBef>
              <a:spcAft>
                <a:spcPts val="0"/>
              </a:spcAft>
            </a:pPr>
            <a:r>
              <a:rPr lang="en-US" sz="1600" kern="1200" dirty="0" err="1">
                <a:effectLst/>
                <a:latin typeface="+mn-cs"/>
                <a:ea typeface="+mn-ea"/>
                <a:cs typeface="+mn-cs"/>
              </a:rPr>
              <a:t>ভাষা</a:t>
            </a:r>
            <a:r>
              <a:rPr lang="en-US" sz="1600" kern="1200" dirty="0">
                <a:effectLst/>
                <a:latin typeface="Calibri" panose="020F0502020204030204" pitchFamily="34" charset="0"/>
                <a:ea typeface="+mn-ea"/>
                <a:cs typeface="+mn-cs"/>
              </a:rPr>
              <a:t> (Language) </a:t>
            </a:r>
            <a:r>
              <a:rPr lang="en-US" sz="1600" kern="1200" dirty="0" err="1">
                <a:effectLst/>
                <a:latin typeface="+mn-cs"/>
                <a:ea typeface="+mn-ea"/>
                <a:cs typeface="+mn-cs"/>
              </a:rPr>
              <a:t>ব্যবহার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mn-cs"/>
                <a:ea typeface="+mn-ea"/>
                <a:cs typeface="+mn-cs"/>
              </a:rPr>
              <a:t>। </a:t>
            </a:r>
            <a:r>
              <a:rPr lang="en-US" sz="1600" kern="1200" dirty="0" err="1">
                <a:effectLst/>
                <a:latin typeface="+mn-cs"/>
                <a:ea typeface="+mn-ea"/>
                <a:cs typeface="+mn-cs"/>
              </a:rPr>
              <a:t>এসব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ভাষাকে</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মানুষের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a:t>
            </a:r>
            <a:r>
              <a:rPr lang="en-US" sz="1600" kern="1200" dirty="0">
                <a:effectLst/>
                <a:latin typeface="Calibri" panose="020F0502020204030204" pitchFamily="34" charset="0"/>
                <a:ea typeface="+mn-ea"/>
                <a:cs typeface="+mn-cs"/>
              </a:rPr>
              <a:t> (Human language) </a:t>
            </a:r>
            <a:r>
              <a:rPr lang="en-US" sz="1600" kern="1200" dirty="0" err="1">
                <a:effectLst/>
                <a:latin typeface="+mn-cs"/>
                <a:ea typeface="+mn-ea"/>
                <a:cs typeface="+mn-cs"/>
              </a:rPr>
              <a:t>বলে</a:t>
            </a:r>
            <a:r>
              <a:rPr lang="en-US" sz="1600" kern="1200" dirty="0">
                <a:effectLst/>
                <a:latin typeface="+mn-cs"/>
                <a:ea typeface="+mn-ea"/>
                <a:cs typeface="+mn-cs"/>
              </a:rPr>
              <a:t>। </a:t>
            </a:r>
            <a:r>
              <a:rPr lang="en-US" sz="1600" kern="1200" dirty="0" err="1">
                <a:effectLst/>
                <a:latin typeface="+mn-cs"/>
                <a:ea typeface="+mn-ea"/>
                <a:cs typeface="+mn-cs"/>
              </a:rPr>
              <a:t>উদাহরণস্বরূপ</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বাংলা</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ইংরেজি</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আরবি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হিন্দি</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উর্দু</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ফার্সি</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গ্রিক</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ল্যাটিন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ইত্যাদি</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নাম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উল্লেখ</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যেতে</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a:t>
            </a:r>
            <a:r>
              <a:rPr lang="en-US" sz="1600" kern="1200" dirty="0">
                <a:effectLst/>
                <a:latin typeface="+mn-cs"/>
                <a:ea typeface="+mn-ea"/>
                <a:cs typeface="+mn-cs"/>
              </a:rPr>
              <a:t>। </a:t>
            </a:r>
            <a:r>
              <a:rPr lang="en-US" sz="1600" kern="1200" dirty="0" err="1">
                <a:effectLst/>
                <a:latin typeface="+mn-cs"/>
                <a:ea typeface="+mn-ea"/>
                <a:cs typeface="+mn-cs"/>
              </a:rPr>
              <a:t>তদ্রূপ</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কম্পিউটার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ব্যবহার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সমস্যা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সমাধানের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জন্য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মানুষ</a:t>
            </a:r>
            <a:r>
              <a:rPr lang="en-US" sz="1600" kern="1200" dirty="0">
                <a:effectLst/>
                <a:latin typeface="Calibri" panose="020F0502020204030204" pitchFamily="34" charset="0"/>
                <a:ea typeface="+mn-ea"/>
                <a:cs typeface="+mn-cs"/>
              </a:rPr>
              <a:t> ও </a:t>
            </a:r>
            <a:r>
              <a:rPr lang="en-US" sz="1600" kern="1200" dirty="0" err="1">
                <a:effectLst/>
                <a:latin typeface="+mn-cs"/>
                <a:ea typeface="+mn-ea"/>
                <a:cs typeface="+mn-cs"/>
              </a:rPr>
              <a:t>কম্পিউটারের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মধ্যে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যোগাযোগ</a:t>
            </a:r>
            <a:r>
              <a:rPr lang="en-US" sz="1600" kern="1200" dirty="0">
                <a:effectLst/>
                <a:latin typeface="Calibri" panose="020F0502020204030204" pitchFamily="34" charset="0"/>
                <a:ea typeface="+mn-ea"/>
                <a:cs typeface="+mn-cs"/>
              </a:rPr>
              <a:t> (Communication) </a:t>
            </a:r>
            <a:r>
              <a:rPr lang="en-US" sz="1600" kern="1200" dirty="0" err="1">
                <a:effectLst/>
                <a:latin typeface="+mn-cs"/>
                <a:ea typeface="+mn-ea"/>
                <a:cs typeface="+mn-cs"/>
              </a:rPr>
              <a:t>প্রতিষ্ঠার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প্রয়োজন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হয়</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যার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মাধ্যমে</a:t>
            </a:r>
            <a:r>
              <a:rPr lang="en-US" sz="1600" kern="1200" dirty="0">
                <a:effectLst/>
                <a:latin typeface="Calibri" panose="020F0502020204030204" pitchFamily="34" charset="0"/>
                <a:ea typeface="+mn-ea"/>
                <a:cs typeface="+mn-cs"/>
              </a:rPr>
              <a:t> </a:t>
            </a:r>
            <a:r>
              <a:rPr lang="en-US" sz="1600" kern="1200" dirty="0" err="1">
                <a:effectLst/>
                <a:latin typeface="+mn-cs"/>
              </a:rPr>
              <a:t>মানুষ</a:t>
            </a:r>
            <a:endParaRPr lang="en-US" dirty="0">
              <a:effectLst/>
            </a:endParaRPr>
          </a:p>
          <a:p>
            <a:pPr marL="0" algn="l" rtl="0" eaLnBrk="1" latinLnBrk="0" hangingPunct="1">
              <a:spcBef>
                <a:spcPts val="0"/>
              </a:spcBef>
              <a:spcAft>
                <a:spcPts val="0"/>
              </a:spcAft>
            </a:pPr>
            <a:r>
              <a:rPr lang="en-US" sz="1600" kern="1200" dirty="0" err="1">
                <a:effectLst/>
                <a:latin typeface="+mn-cs"/>
                <a:ea typeface="+mn-ea"/>
                <a:cs typeface="+mn-cs"/>
              </a:rPr>
              <a:t>কম্পিউটারকে</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বিভিন্ন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নির্দেশনা</a:t>
            </a:r>
            <a:r>
              <a:rPr lang="en-US" sz="1600" kern="1200" dirty="0">
                <a:effectLst/>
                <a:latin typeface="Calibri" panose="020F0502020204030204" pitchFamily="34" charset="0"/>
                <a:ea typeface="+mn-ea"/>
                <a:cs typeface="+mn-cs"/>
              </a:rPr>
              <a:t> (Instruction) </a:t>
            </a:r>
            <a:r>
              <a:rPr lang="en-US" sz="1600" kern="1200" dirty="0" err="1">
                <a:effectLst/>
                <a:latin typeface="+mn-cs"/>
                <a:ea typeface="+mn-ea"/>
                <a:cs typeface="+mn-cs"/>
              </a:rPr>
              <a:t>প্রদান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করতে</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a:t>
            </a:r>
            <a:r>
              <a:rPr lang="en-US" sz="1600" kern="1200" dirty="0">
                <a:effectLst/>
                <a:latin typeface="+mn-cs"/>
                <a:ea typeface="+mn-ea"/>
                <a:cs typeface="+mn-cs"/>
              </a:rPr>
              <a:t>। </a:t>
            </a:r>
            <a:r>
              <a:rPr lang="en-US" sz="1600" kern="1200" dirty="0" err="1">
                <a:effectLst/>
                <a:latin typeface="+mn-cs"/>
                <a:ea typeface="+mn-ea"/>
                <a:cs typeface="+mn-cs"/>
              </a:rPr>
              <a:t>আর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মানুষ</a:t>
            </a:r>
            <a:r>
              <a:rPr lang="en-US" sz="1600" kern="1200" dirty="0">
                <a:effectLst/>
                <a:latin typeface="Calibri" panose="020F0502020204030204" pitchFamily="34" charset="0"/>
                <a:ea typeface="+mn-ea"/>
                <a:cs typeface="+mn-cs"/>
              </a:rPr>
              <a:t> ও </a:t>
            </a:r>
            <a:r>
              <a:rPr lang="en-US" sz="1600" kern="1200" dirty="0" err="1">
                <a:effectLst/>
                <a:latin typeface="+mn-cs"/>
                <a:ea typeface="+mn-ea"/>
                <a:cs typeface="+mn-cs"/>
              </a:rPr>
              <a:t>কম্পিউটারের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মধ্যে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যোগাযোগ</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প্রতিষ্ঠা</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বিভিন্ন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সমস্যা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সমাধানের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নিমিত্তে</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বিভিন্ন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ধরনের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a:t>
            </a:r>
            <a:r>
              <a:rPr lang="en-US" sz="1600" kern="1200" dirty="0">
                <a:effectLst/>
                <a:latin typeface="Calibri" panose="020F0502020204030204" pitchFamily="34" charset="0"/>
                <a:ea typeface="+mn-ea"/>
                <a:cs typeface="+mn-cs"/>
              </a:rPr>
              <a:t> (Language) </a:t>
            </a:r>
            <a:r>
              <a:rPr lang="en-US" sz="1600" kern="1200" dirty="0" err="1">
                <a:effectLst/>
                <a:latin typeface="+mn-cs"/>
                <a:ea typeface="+mn-ea"/>
                <a:cs typeface="+mn-cs"/>
              </a:rPr>
              <a:t>ব্যবহার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হয়</a:t>
            </a:r>
            <a:r>
              <a:rPr lang="en-US" sz="1600" kern="1200" dirty="0">
                <a:effectLst/>
                <a:latin typeface="+mn-cs"/>
                <a:ea typeface="+mn-ea"/>
                <a:cs typeface="+mn-cs"/>
              </a:rPr>
              <a:t>। </a:t>
            </a:r>
            <a:r>
              <a:rPr lang="en-US" sz="1600" kern="1200" dirty="0" err="1">
                <a:effectLst/>
                <a:latin typeface="+mn-cs"/>
                <a:ea typeface="+mn-ea"/>
                <a:cs typeface="+mn-cs"/>
              </a:rPr>
              <a:t>এসব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ভাষাই</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মূলত</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প্রোগ্রামিং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ল্যাংগুয়েজ</a:t>
            </a:r>
            <a:r>
              <a:rPr lang="en-US" sz="1600" kern="1200" dirty="0">
                <a:effectLst/>
                <a:latin typeface="+mn-cs"/>
                <a:ea typeface="+mn-ea"/>
                <a:cs typeface="+mn-cs"/>
              </a:rPr>
              <a:t>। </a:t>
            </a:r>
            <a:r>
              <a:rPr lang="en-US" sz="1600" kern="1200" dirty="0" err="1">
                <a:effectLst/>
                <a:latin typeface="+mn-cs"/>
                <a:ea typeface="+mn-ea"/>
                <a:cs typeface="+mn-cs"/>
              </a:rPr>
              <a:t>কম্পিউটার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ব্যবহার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সমস্যা</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সমাধানের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নিমিত্তে</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যে-সব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a:t>
            </a:r>
            <a:r>
              <a:rPr lang="en-US" sz="1600" kern="1200" dirty="0">
                <a:effectLst/>
                <a:latin typeface="Calibri" panose="020F0502020204030204" pitchFamily="34" charset="0"/>
                <a:ea typeface="+mn-ea"/>
                <a:cs typeface="+mn-cs"/>
              </a:rPr>
              <a:t> (Language) </a:t>
            </a:r>
            <a:r>
              <a:rPr lang="en-US" sz="1600" kern="1200" dirty="0" err="1">
                <a:effectLst/>
                <a:latin typeface="+mn-cs"/>
                <a:ea typeface="+mn-ea"/>
                <a:cs typeface="+mn-cs"/>
              </a:rPr>
              <a:t>ব্যবহার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প্রোগ্রাম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সফটওয়্যারসমূহ</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রচনা</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করা</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হয়</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সে-সব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ভাষাকে</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প্রোগ্রামিং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ল্যাংগুয়েজ</a:t>
            </a:r>
            <a:r>
              <a:rPr lang="en-US" sz="1600" kern="1200" dirty="0">
                <a:effectLst/>
                <a:latin typeface="Calibri" panose="020F0502020204030204" pitchFamily="34" charset="0"/>
                <a:ea typeface="+mn-ea"/>
                <a:cs typeface="+mn-cs"/>
              </a:rPr>
              <a:t> (Programming language) </a:t>
            </a:r>
            <a:r>
              <a:rPr lang="en-US" sz="1600" kern="1200" dirty="0" err="1">
                <a:effectLst/>
                <a:latin typeface="+mn-cs"/>
                <a:ea typeface="+mn-ea"/>
                <a:cs typeface="+mn-cs"/>
              </a:rPr>
              <a:t>বা</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প্রোগ্রামিং</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ভাষা</a:t>
            </a:r>
            <a:r>
              <a:rPr lang="en-US" sz="1600" kern="1200" dirty="0">
                <a:effectLst/>
                <a:latin typeface="Calibri" panose="020F0502020204030204" pitchFamily="34" charset="0"/>
                <a:ea typeface="+mn-ea"/>
                <a:cs typeface="+mn-cs"/>
              </a:rPr>
              <a:t> </a:t>
            </a:r>
            <a:r>
              <a:rPr lang="en-US" sz="1600" kern="1200" dirty="0" err="1">
                <a:effectLst/>
                <a:latin typeface="+mn-cs"/>
                <a:ea typeface="+mn-ea"/>
                <a:cs typeface="+mn-cs"/>
              </a:rPr>
              <a:t>বলে</a:t>
            </a:r>
            <a:r>
              <a:rPr lang="en-US" sz="1600" kern="1200" dirty="0">
                <a:effectLst/>
                <a:latin typeface="+mn-cs"/>
                <a:ea typeface="+mn-ea"/>
                <a:cs typeface="+mn-cs"/>
              </a:rPr>
              <a:t>। </a:t>
            </a:r>
            <a:r>
              <a:rPr lang="en-US" sz="1600" kern="1200" dirty="0" err="1">
                <a:effectLst/>
                <a:latin typeface="+mn-cs"/>
                <a:ea typeface="+mn-ea"/>
                <a:cs typeface="+mn-cs"/>
              </a:rPr>
              <a:t>যেমন</a:t>
            </a:r>
            <a:r>
              <a:rPr lang="en-US" sz="1600" kern="1200" dirty="0">
                <a:effectLst/>
                <a:latin typeface="Calibri" panose="020F0502020204030204" pitchFamily="34" charset="0"/>
                <a:ea typeface="+mn-ea"/>
                <a:cs typeface="+mn-cs"/>
              </a:rPr>
              <a:t>- </a:t>
            </a:r>
            <a:r>
              <a:rPr lang="en-US" sz="1600" kern="1200" dirty="0" err="1">
                <a:effectLst/>
                <a:latin typeface="Calibri" panose="020F0502020204030204" pitchFamily="34" charset="0"/>
                <a:ea typeface="+mn-ea"/>
                <a:cs typeface="+mn-cs"/>
              </a:rPr>
              <a:t>ForTran</a:t>
            </a:r>
            <a:r>
              <a:rPr lang="en-US" sz="1600" kern="1200" dirty="0">
                <a:effectLst/>
                <a:latin typeface="Calibri" panose="020F0502020204030204" pitchFamily="34" charset="0"/>
                <a:ea typeface="+mn-ea"/>
                <a:cs typeface="+mn-cs"/>
              </a:rPr>
              <a:t>, COBOL, BASIC, C, C++, C#, Java, Python, Oracle, Pascal </a:t>
            </a:r>
            <a:r>
              <a:rPr lang="en-US" sz="1600" kern="1200" dirty="0" err="1">
                <a:effectLst/>
                <a:latin typeface="+mn-cs"/>
                <a:ea typeface="+mn-ea"/>
                <a:cs typeface="+mn-cs"/>
              </a:rPr>
              <a:t>ইত্যাদি</a:t>
            </a:r>
            <a:r>
              <a:rPr lang="en-US" sz="1600" kern="1200" dirty="0">
                <a:effectLst/>
                <a:latin typeface="+mn-cs"/>
              </a:rPr>
              <a:t>।</a:t>
            </a:r>
            <a:endParaRPr lang="en-US" dirty="0">
              <a:effectLst/>
            </a:endParaRPr>
          </a:p>
        </p:txBody>
      </p:sp>
      <p:sp>
        <p:nvSpPr>
          <p:cNvPr id="9" name="TextBox 8">
            <a:extLst>
              <a:ext uri="{FF2B5EF4-FFF2-40B4-BE49-F238E27FC236}">
                <a16:creationId xmlns:a16="http://schemas.microsoft.com/office/drawing/2014/main" id="{2F041651-12CF-4045-B9DF-7A0022E667E4}"/>
              </a:ext>
            </a:extLst>
          </p:cNvPr>
          <p:cNvSpPr txBox="1"/>
          <p:nvPr/>
        </p:nvSpPr>
        <p:spPr>
          <a:xfrm>
            <a:off x="2950176" y="1183106"/>
            <a:ext cx="6098058" cy="646331"/>
          </a:xfrm>
          <a:prstGeom prst="rect">
            <a:avLst/>
          </a:prstGeom>
          <a:noFill/>
        </p:spPr>
        <p:txBody>
          <a:bodyPr wrap="square">
            <a:spAutoFit/>
          </a:bodyPr>
          <a:lstStyle/>
          <a:p>
            <a:pPr marL="0" algn="l" rtl="0" eaLnBrk="1" latinLnBrk="0" hangingPunct="1">
              <a:spcBef>
                <a:spcPts val="0"/>
              </a:spcBef>
              <a:spcAft>
                <a:spcPts val="0"/>
              </a:spcAft>
            </a:pPr>
            <a:r>
              <a:rPr lang="en-US" sz="1800" b="1" kern="1200" dirty="0">
                <a:effectLst/>
                <a:latin typeface="+mn-cs"/>
                <a:ea typeface="+mn-ea"/>
                <a:cs typeface="+mn-cs"/>
              </a:rPr>
              <a:t>১.২ </a:t>
            </a:r>
            <a:r>
              <a:rPr lang="en-US" sz="1800" b="1" kern="1200" dirty="0" err="1">
                <a:effectLst/>
                <a:latin typeface="+mn-cs"/>
                <a:ea typeface="+mn-ea"/>
                <a:cs typeface="+mn-cs"/>
              </a:rPr>
              <a:t>প্রোগ্রামিং</a:t>
            </a:r>
            <a:r>
              <a:rPr lang="en-US" sz="1800" b="1" kern="1200" dirty="0">
                <a:effectLst/>
                <a:latin typeface="Calibri" panose="020F0502020204030204" pitchFamily="34" charset="0"/>
                <a:ea typeface="+mn-ea"/>
                <a:cs typeface="+mn-cs"/>
              </a:rPr>
              <a:t> </a:t>
            </a:r>
            <a:r>
              <a:rPr lang="en-US" sz="1800" b="1" kern="1200" dirty="0" err="1">
                <a:effectLst/>
                <a:latin typeface="+mn-cs"/>
                <a:ea typeface="+mn-ea"/>
                <a:cs typeface="+mn-cs"/>
              </a:rPr>
              <a:t>ল্যাংগুয়েজ</a:t>
            </a:r>
            <a:r>
              <a:rPr lang="en-US" sz="1800" b="1" kern="1200" dirty="0">
                <a:effectLst/>
                <a:latin typeface="Calibri" panose="020F0502020204030204" pitchFamily="34" charset="0"/>
                <a:ea typeface="+mn-ea"/>
                <a:cs typeface="+mn-cs"/>
              </a:rPr>
              <a:t> ও </a:t>
            </a:r>
            <a:r>
              <a:rPr lang="en-US" sz="1800" b="1" kern="1200" dirty="0" err="1">
                <a:effectLst/>
                <a:latin typeface="+mn-cs"/>
                <a:ea typeface="+mn-ea"/>
                <a:cs typeface="+mn-cs"/>
              </a:rPr>
              <a:t>প্রোগ্রামিং</a:t>
            </a:r>
            <a:r>
              <a:rPr lang="en-US" sz="1800" b="1" kern="1200" dirty="0">
                <a:effectLst/>
                <a:latin typeface="Calibri" panose="020F0502020204030204" pitchFamily="34" charset="0"/>
                <a:ea typeface="+mn-ea"/>
                <a:cs typeface="+mn-cs"/>
              </a:rPr>
              <a:t> </a:t>
            </a:r>
            <a:r>
              <a:rPr lang="en-US" sz="1800" b="1" kern="1200" dirty="0" err="1">
                <a:effectLst/>
                <a:latin typeface="+mn-cs"/>
                <a:ea typeface="+mn-ea"/>
                <a:cs typeface="+mn-cs"/>
              </a:rPr>
              <a:t>ল্যাংগুয়েজের</a:t>
            </a:r>
            <a:r>
              <a:rPr lang="en-US" sz="1800" b="1" kern="1200" dirty="0">
                <a:effectLst/>
                <a:latin typeface="Calibri" panose="020F0502020204030204" pitchFamily="34" charset="0"/>
                <a:ea typeface="+mn-ea"/>
                <a:cs typeface="+mn-cs"/>
              </a:rPr>
              <a:t> </a:t>
            </a:r>
            <a:r>
              <a:rPr lang="en-US" sz="1800" b="1" kern="1200" dirty="0" err="1">
                <a:effectLst/>
                <a:latin typeface="+mn-cs"/>
                <a:ea typeface="+mn-ea"/>
                <a:cs typeface="+mn-cs"/>
              </a:rPr>
              <a:t>প্রকারভেদ</a:t>
            </a:r>
            <a:r>
              <a:rPr lang="en-US" sz="1800" b="1" kern="1200" dirty="0">
                <a:effectLst/>
                <a:latin typeface="Calibri" panose="020F0502020204030204" pitchFamily="34" charset="0"/>
              </a:rPr>
              <a:t> (Programming language and its classification):</a:t>
            </a:r>
            <a:endParaRPr lang="en-US" dirty="0">
              <a:effectLst/>
            </a:endParaRPr>
          </a:p>
        </p:txBody>
      </p:sp>
    </p:spTree>
    <p:extLst>
      <p:ext uri="{BB962C8B-B14F-4D97-AF65-F5344CB8AC3E}">
        <p14:creationId xmlns:p14="http://schemas.microsoft.com/office/powerpoint/2010/main" val="2977482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0FB188-0EC3-4CD1-B451-8048B8D3A0CD}"/>
              </a:ext>
            </a:extLst>
          </p:cNvPr>
          <p:cNvSpPr txBox="1"/>
          <p:nvPr/>
        </p:nvSpPr>
        <p:spPr>
          <a:xfrm>
            <a:off x="918715" y="1001623"/>
            <a:ext cx="11116235" cy="4739759"/>
          </a:xfrm>
          <a:prstGeom prst="rect">
            <a:avLst/>
          </a:prstGeom>
          <a:noFill/>
        </p:spPr>
        <p:txBody>
          <a:bodyPr wrap="square">
            <a:spAutoFit/>
          </a:bodyPr>
          <a:lstStyle/>
          <a:p>
            <a:r>
              <a:rPr lang="en-US" b="1" dirty="0" err="1"/>
              <a:t>প্রোগ্রামিং-এর</a:t>
            </a:r>
            <a:r>
              <a:rPr lang="en-US" b="1" dirty="0"/>
              <a:t> </a:t>
            </a:r>
            <a:r>
              <a:rPr lang="en-US" b="1" dirty="0" err="1"/>
              <a:t>মৌলিক</a:t>
            </a:r>
            <a:r>
              <a:rPr lang="en-US" b="1" dirty="0"/>
              <a:t> </a:t>
            </a:r>
            <a:r>
              <a:rPr lang="en-US" b="1" dirty="0" err="1"/>
              <a:t>ধারণা</a:t>
            </a:r>
            <a:r>
              <a:rPr lang="en-US" b="1" dirty="0"/>
              <a:t> </a:t>
            </a:r>
            <a:r>
              <a:rPr lang="en-US" b="1" dirty="0" err="1"/>
              <a:t>প্রোগ্রামিং</a:t>
            </a:r>
            <a:r>
              <a:rPr lang="en-US" b="1" dirty="0"/>
              <a:t> </a:t>
            </a:r>
            <a:r>
              <a:rPr lang="en-US" b="1" dirty="0" err="1"/>
              <a:t>ল্যাংগুয়েজের</a:t>
            </a:r>
            <a:r>
              <a:rPr lang="en-US" b="1" dirty="0"/>
              <a:t> </a:t>
            </a:r>
            <a:r>
              <a:rPr lang="en-US" b="1" dirty="0" err="1"/>
              <a:t>প্রকারভেদ</a:t>
            </a:r>
            <a:r>
              <a:rPr lang="en-US" b="1" dirty="0"/>
              <a:t> (Types of programming language):  </a:t>
            </a:r>
            <a:r>
              <a:rPr lang="en-US" sz="1600" dirty="0" err="1"/>
              <a:t>প্রোগ্রামিং</a:t>
            </a:r>
            <a:r>
              <a:rPr lang="en-US" sz="1600" dirty="0"/>
              <a:t> </a:t>
            </a:r>
            <a:r>
              <a:rPr lang="en-US" sz="1600" dirty="0" err="1"/>
              <a:t>ল্যাংগুয়েজের</a:t>
            </a:r>
            <a:r>
              <a:rPr lang="en-US" sz="1600" dirty="0"/>
              <a:t> </a:t>
            </a:r>
            <a:r>
              <a:rPr lang="en-US" sz="1600" dirty="0" err="1"/>
              <a:t>প্রকারভেদ</a:t>
            </a:r>
            <a:r>
              <a:rPr lang="en-US" sz="1600" dirty="0"/>
              <a:t> </a:t>
            </a:r>
            <a:r>
              <a:rPr lang="en-US" sz="1600" dirty="0" err="1"/>
              <a:t>নিম্নরূপ</a:t>
            </a:r>
            <a:r>
              <a:rPr lang="en-US" sz="1600" dirty="0"/>
              <a:t> -</a:t>
            </a:r>
          </a:p>
          <a:p>
            <a:endParaRPr lang="en-US" sz="1600" dirty="0"/>
          </a:p>
          <a:p>
            <a:r>
              <a:rPr lang="en-US" sz="1600" dirty="0" err="1"/>
              <a:t>প্রোগ্রামিং</a:t>
            </a:r>
            <a:r>
              <a:rPr lang="en-US" sz="1600" dirty="0"/>
              <a:t> </a:t>
            </a:r>
            <a:r>
              <a:rPr lang="en-US" sz="1600" dirty="0" err="1"/>
              <a:t>ল্যাংগুয়েজ</a:t>
            </a:r>
            <a:r>
              <a:rPr lang="en-US" sz="1600" dirty="0"/>
              <a:t> </a:t>
            </a:r>
            <a:r>
              <a:rPr lang="en-US" sz="1600" dirty="0" err="1"/>
              <a:t>মূলত</a:t>
            </a:r>
            <a:r>
              <a:rPr lang="en-US" sz="1600" dirty="0"/>
              <a:t> </a:t>
            </a:r>
            <a:r>
              <a:rPr lang="en-US" sz="1600" dirty="0" err="1"/>
              <a:t>দুই</a:t>
            </a:r>
            <a:r>
              <a:rPr lang="en-US" sz="1600" dirty="0"/>
              <a:t> </a:t>
            </a:r>
            <a:r>
              <a:rPr lang="en-US" sz="1600" dirty="0" err="1"/>
              <a:t>প্রকার</a:t>
            </a:r>
            <a:r>
              <a:rPr lang="en-US" sz="1600" dirty="0"/>
              <a:t> , </a:t>
            </a:r>
            <a:r>
              <a:rPr lang="en-US" sz="1600" dirty="0" err="1"/>
              <a:t>যথা</a:t>
            </a:r>
            <a:r>
              <a:rPr lang="en-US" sz="1600" dirty="0"/>
              <a:t> -</a:t>
            </a:r>
          </a:p>
          <a:p>
            <a:r>
              <a:rPr lang="en-US" sz="1600" dirty="0"/>
              <a:t>	(</a:t>
            </a:r>
            <a:r>
              <a:rPr lang="en-US" sz="1600" dirty="0" err="1"/>
              <a:t>i</a:t>
            </a:r>
            <a:r>
              <a:rPr lang="en-US" sz="1600" dirty="0"/>
              <a:t>) 	Low level language</a:t>
            </a:r>
          </a:p>
          <a:p>
            <a:r>
              <a:rPr lang="en-US" sz="1600" dirty="0"/>
              <a:t>	(ii) 	High level language.</a:t>
            </a:r>
          </a:p>
          <a:p>
            <a:endParaRPr lang="en-US" sz="1600" dirty="0"/>
          </a:p>
          <a:p>
            <a:r>
              <a:rPr lang="en-US" sz="2000" b="1" dirty="0"/>
              <a:t>Low level language: </a:t>
            </a:r>
          </a:p>
          <a:p>
            <a:r>
              <a:rPr lang="en-US" sz="1600" dirty="0" err="1"/>
              <a:t>যে-সব</a:t>
            </a:r>
            <a:r>
              <a:rPr lang="en-US" sz="1600" dirty="0"/>
              <a:t> </a:t>
            </a:r>
            <a:r>
              <a:rPr lang="en-US" sz="1600" dirty="0" err="1"/>
              <a:t>ল্যাংগুয়েজ</a:t>
            </a:r>
            <a:r>
              <a:rPr lang="en-US" sz="1600" dirty="0"/>
              <a:t> </a:t>
            </a:r>
            <a:r>
              <a:rPr lang="en-US" sz="1600" dirty="0" err="1"/>
              <a:t>কম্পিউটার</a:t>
            </a:r>
            <a:r>
              <a:rPr lang="en-US" sz="1600" dirty="0"/>
              <a:t> </a:t>
            </a:r>
            <a:r>
              <a:rPr lang="en-US" sz="1600" dirty="0" err="1"/>
              <a:t>বা</a:t>
            </a:r>
            <a:r>
              <a:rPr lang="en-US" sz="1600" dirty="0"/>
              <a:t> </a:t>
            </a:r>
            <a:r>
              <a:rPr lang="en-US" sz="1600" dirty="0" err="1"/>
              <a:t>মেশিন</a:t>
            </a:r>
            <a:r>
              <a:rPr lang="en-US" sz="1600" dirty="0"/>
              <a:t> </a:t>
            </a:r>
            <a:r>
              <a:rPr lang="en-US" sz="1600" dirty="0" err="1"/>
              <a:t>সহজে</a:t>
            </a:r>
            <a:r>
              <a:rPr lang="en-US" sz="1600" dirty="0"/>
              <a:t> </a:t>
            </a:r>
            <a:r>
              <a:rPr lang="en-US" sz="1600" dirty="0" err="1"/>
              <a:t>বুঝতে</a:t>
            </a:r>
            <a:r>
              <a:rPr lang="en-US" sz="1600" dirty="0"/>
              <a:t> </a:t>
            </a:r>
            <a:r>
              <a:rPr lang="en-US" sz="1600" dirty="0" err="1"/>
              <a:t>পারে</a:t>
            </a:r>
            <a:r>
              <a:rPr lang="en-US" sz="1600" dirty="0"/>
              <a:t>, </a:t>
            </a:r>
            <a:r>
              <a:rPr lang="en-US" sz="1600" dirty="0" err="1"/>
              <a:t>সেই</a:t>
            </a:r>
            <a:r>
              <a:rPr lang="en-US" sz="1600" dirty="0"/>
              <a:t> </a:t>
            </a:r>
            <a:r>
              <a:rPr lang="en-US" sz="1600" dirty="0" err="1"/>
              <a:t>সকল</a:t>
            </a:r>
            <a:r>
              <a:rPr lang="en-US" sz="1600" dirty="0"/>
              <a:t> </a:t>
            </a:r>
            <a:r>
              <a:rPr lang="en-US" sz="1600" dirty="0" err="1"/>
              <a:t>ল্যাংগুয়েজকে</a:t>
            </a:r>
            <a:r>
              <a:rPr lang="en-US" sz="1600" dirty="0"/>
              <a:t> Low level language </a:t>
            </a:r>
            <a:r>
              <a:rPr lang="en-US" sz="1600" dirty="0" err="1"/>
              <a:t>বলে</a:t>
            </a:r>
            <a:r>
              <a:rPr lang="en-US" sz="1600" dirty="0"/>
              <a:t>।</a:t>
            </a:r>
          </a:p>
          <a:p>
            <a:r>
              <a:rPr lang="en-US" sz="1600" dirty="0" err="1"/>
              <a:t>অর্থা</a:t>
            </a:r>
            <a:r>
              <a:rPr lang="en-US" sz="1600" dirty="0"/>
              <a:t>ৎ </a:t>
            </a:r>
            <a:r>
              <a:rPr lang="en-US" sz="1600" dirty="0" err="1"/>
              <a:t>যে-সব</a:t>
            </a:r>
            <a:r>
              <a:rPr lang="en-US" sz="1600" dirty="0"/>
              <a:t> Language </a:t>
            </a:r>
            <a:r>
              <a:rPr lang="en-US" sz="1600" dirty="0" err="1"/>
              <a:t>কম্পিউটার</a:t>
            </a:r>
            <a:r>
              <a:rPr lang="en-US" sz="1600" dirty="0"/>
              <a:t> </a:t>
            </a:r>
            <a:r>
              <a:rPr lang="en-US" sz="1600" dirty="0" err="1"/>
              <a:t>সরাসরি</a:t>
            </a:r>
            <a:r>
              <a:rPr lang="en-US" sz="1600" dirty="0"/>
              <a:t> </a:t>
            </a:r>
            <a:r>
              <a:rPr lang="en-US" sz="1600" dirty="0" err="1"/>
              <a:t>বুঝতে</a:t>
            </a:r>
            <a:r>
              <a:rPr lang="en-US" sz="1600" dirty="0"/>
              <a:t> </a:t>
            </a:r>
            <a:r>
              <a:rPr lang="en-US" sz="1600" dirty="0" err="1"/>
              <a:t>পারে</a:t>
            </a:r>
            <a:r>
              <a:rPr lang="en-US" sz="1600" dirty="0"/>
              <a:t>, </a:t>
            </a:r>
            <a:r>
              <a:rPr lang="en-US" sz="1600" dirty="0" err="1"/>
              <a:t>তাকে</a:t>
            </a:r>
            <a:r>
              <a:rPr lang="en-US" sz="1600" dirty="0"/>
              <a:t> Low level language </a:t>
            </a:r>
            <a:r>
              <a:rPr lang="en-US" sz="1600" dirty="0" err="1"/>
              <a:t>বলে</a:t>
            </a:r>
            <a:r>
              <a:rPr lang="en-US" sz="1600" dirty="0"/>
              <a:t>।</a:t>
            </a:r>
          </a:p>
          <a:p>
            <a:endParaRPr lang="en-US" sz="1600" dirty="0"/>
          </a:p>
          <a:p>
            <a:r>
              <a:rPr lang="en-US" sz="1600" dirty="0" err="1"/>
              <a:t>এই</a:t>
            </a:r>
            <a:r>
              <a:rPr lang="en-US" sz="1600" dirty="0"/>
              <a:t> </a:t>
            </a:r>
            <a:r>
              <a:rPr lang="en-US" sz="1600" dirty="0" err="1"/>
              <a:t>প্রোগ্রামিং</a:t>
            </a:r>
            <a:r>
              <a:rPr lang="en-US" sz="1600" dirty="0"/>
              <a:t> </a:t>
            </a:r>
            <a:r>
              <a:rPr lang="en-US" sz="1600" dirty="0" err="1"/>
              <a:t>ভাষাগুলো</a:t>
            </a:r>
            <a:r>
              <a:rPr lang="en-US" sz="1600" dirty="0"/>
              <a:t> </a:t>
            </a:r>
            <a:r>
              <a:rPr lang="en-US" sz="1600" dirty="0" err="1"/>
              <a:t>একটি</a:t>
            </a:r>
            <a:r>
              <a:rPr lang="en-US" sz="1600" dirty="0"/>
              <a:t> Machine-</a:t>
            </a:r>
            <a:r>
              <a:rPr lang="en-US" sz="1600" dirty="0" err="1"/>
              <a:t>এর</a:t>
            </a:r>
            <a:r>
              <a:rPr lang="en-US" sz="1600" dirty="0"/>
              <a:t> </a:t>
            </a:r>
            <a:r>
              <a:rPr lang="en-US" sz="1600" dirty="0" err="1"/>
              <a:t>কাছাকাছি</a:t>
            </a:r>
            <a:r>
              <a:rPr lang="en-US" sz="1600" dirty="0"/>
              <a:t> </a:t>
            </a:r>
            <a:r>
              <a:rPr lang="en-US" sz="1600" dirty="0" err="1"/>
              <a:t>থাকে</a:t>
            </a:r>
            <a:r>
              <a:rPr lang="en-US" sz="1600" dirty="0"/>
              <a:t> </a:t>
            </a:r>
            <a:r>
              <a:rPr lang="en-US" sz="1600" dirty="0" err="1"/>
              <a:t>কিন্তু</a:t>
            </a:r>
            <a:r>
              <a:rPr lang="en-US" sz="1600" dirty="0"/>
              <a:t> </a:t>
            </a:r>
            <a:r>
              <a:rPr lang="en-US" sz="1600" dirty="0" err="1"/>
              <a:t>প্রোগ্রামারের</a:t>
            </a:r>
            <a:r>
              <a:rPr lang="en-US" sz="1600" dirty="0"/>
              <a:t> </a:t>
            </a:r>
            <a:r>
              <a:rPr lang="en-US" sz="1600" dirty="0" err="1"/>
              <a:t>ক্ষেত্রে</a:t>
            </a:r>
            <a:r>
              <a:rPr lang="en-US" sz="1600" dirty="0"/>
              <a:t> </a:t>
            </a:r>
            <a:r>
              <a:rPr lang="en-US" sz="1600" dirty="0" err="1"/>
              <a:t>এই</a:t>
            </a:r>
            <a:r>
              <a:rPr lang="en-US" sz="1600" dirty="0"/>
              <a:t> </a:t>
            </a:r>
            <a:r>
              <a:rPr lang="en-US" sz="1600" dirty="0" err="1"/>
              <a:t>ভাষাগুলোকে</a:t>
            </a:r>
            <a:r>
              <a:rPr lang="en-US" sz="1600" dirty="0"/>
              <a:t> </a:t>
            </a:r>
            <a:r>
              <a:rPr lang="en-US" sz="1600" dirty="0" err="1"/>
              <a:t>ব্যবহার</a:t>
            </a:r>
            <a:r>
              <a:rPr lang="en-US" sz="1600" dirty="0"/>
              <a:t> </a:t>
            </a:r>
            <a:r>
              <a:rPr lang="en-US" sz="1600" dirty="0" err="1"/>
              <a:t>করা</a:t>
            </a:r>
            <a:r>
              <a:rPr lang="en-US" sz="1600" dirty="0"/>
              <a:t> </a:t>
            </a:r>
            <a:r>
              <a:rPr lang="en-US" sz="1600" dirty="0" err="1"/>
              <a:t>কিংবা</a:t>
            </a:r>
            <a:r>
              <a:rPr lang="en-US" sz="1600" dirty="0"/>
              <a:t> </a:t>
            </a:r>
            <a:r>
              <a:rPr lang="en-US" sz="1600" dirty="0" err="1"/>
              <a:t>মনে</a:t>
            </a:r>
            <a:r>
              <a:rPr lang="en-US" sz="1600" dirty="0"/>
              <a:t> </a:t>
            </a:r>
            <a:r>
              <a:rPr lang="en-US" sz="1600" dirty="0" err="1"/>
              <a:t>রাখা</a:t>
            </a:r>
            <a:r>
              <a:rPr lang="en-US" sz="1600" dirty="0"/>
              <a:t> </a:t>
            </a:r>
            <a:r>
              <a:rPr lang="en-US" sz="1600" dirty="0" err="1"/>
              <a:t>অনেক</a:t>
            </a:r>
            <a:r>
              <a:rPr lang="en-US" sz="1600" dirty="0"/>
              <a:t> </a:t>
            </a:r>
            <a:r>
              <a:rPr lang="en-US" sz="1600" dirty="0" err="1"/>
              <a:t>কষ্টের</a:t>
            </a:r>
            <a:r>
              <a:rPr lang="en-US" sz="1600" dirty="0"/>
              <a:t> </a:t>
            </a:r>
            <a:r>
              <a:rPr lang="en-US" sz="1600" dirty="0" err="1"/>
              <a:t>ব্যাপার</a:t>
            </a:r>
            <a:r>
              <a:rPr lang="en-US" sz="1600" dirty="0"/>
              <a:t>। </a:t>
            </a:r>
            <a:r>
              <a:rPr lang="en-US" sz="1600" dirty="0" err="1"/>
              <a:t>প্রোগ্রামিং-এর</a:t>
            </a:r>
            <a:r>
              <a:rPr lang="en-US" sz="1600" dirty="0"/>
              <a:t> </a:t>
            </a:r>
            <a:r>
              <a:rPr lang="en-US" sz="1600" dirty="0" err="1"/>
              <a:t>ক্ষেত্রে</a:t>
            </a:r>
            <a:r>
              <a:rPr lang="en-US" sz="1600" dirty="0"/>
              <a:t> </a:t>
            </a:r>
            <a:r>
              <a:rPr lang="en-US" sz="1600" dirty="0" err="1"/>
              <a:t>এই</a:t>
            </a:r>
            <a:r>
              <a:rPr lang="en-US" sz="1600" dirty="0"/>
              <a:t> Low level language-</a:t>
            </a:r>
            <a:r>
              <a:rPr lang="en-US" sz="1600" dirty="0" err="1"/>
              <a:t>গুলো</a:t>
            </a:r>
            <a:r>
              <a:rPr lang="en-US" sz="1600" dirty="0"/>
              <a:t> </a:t>
            </a:r>
            <a:r>
              <a:rPr lang="en-US" sz="1600" dirty="0" err="1"/>
              <a:t>ব্যবহার</a:t>
            </a:r>
            <a:r>
              <a:rPr lang="en-US" sz="1600" dirty="0"/>
              <a:t> </a:t>
            </a:r>
            <a:r>
              <a:rPr lang="en-US" sz="1600" dirty="0" err="1"/>
              <a:t>করে</a:t>
            </a:r>
            <a:r>
              <a:rPr lang="en-US" sz="1600" dirty="0"/>
              <a:t> </a:t>
            </a:r>
            <a:r>
              <a:rPr lang="en-US" sz="1600" dirty="0" err="1"/>
              <a:t>প্রোগ্রাম</a:t>
            </a:r>
            <a:r>
              <a:rPr lang="en-US" sz="1600" dirty="0"/>
              <a:t> </a:t>
            </a:r>
            <a:r>
              <a:rPr lang="en-US" sz="1600" dirty="0" err="1"/>
              <a:t>তৈরি</a:t>
            </a:r>
            <a:r>
              <a:rPr lang="en-US" sz="1600" dirty="0"/>
              <a:t> </a:t>
            </a:r>
            <a:r>
              <a:rPr lang="en-US" sz="1600" dirty="0" err="1"/>
              <a:t>করা</a:t>
            </a:r>
            <a:r>
              <a:rPr lang="en-US" sz="1600" dirty="0"/>
              <a:t> </a:t>
            </a:r>
            <a:r>
              <a:rPr lang="en-US" sz="1600" dirty="0" err="1"/>
              <a:t>তেমন</a:t>
            </a:r>
            <a:r>
              <a:rPr lang="en-US" sz="1600" dirty="0"/>
              <a:t> </a:t>
            </a:r>
            <a:r>
              <a:rPr lang="en-US" sz="1600" dirty="0" err="1"/>
              <a:t>সুবিধাজনক</a:t>
            </a:r>
            <a:r>
              <a:rPr lang="en-US" sz="1600" dirty="0"/>
              <a:t> </a:t>
            </a:r>
            <a:r>
              <a:rPr lang="en-US" sz="1600" dirty="0" err="1"/>
              <a:t>নয়</a:t>
            </a:r>
            <a:r>
              <a:rPr lang="en-US" sz="1600" dirty="0"/>
              <a:t>।</a:t>
            </a:r>
          </a:p>
          <a:p>
            <a:endParaRPr lang="en-US" sz="1600" dirty="0"/>
          </a:p>
          <a:p>
            <a:r>
              <a:rPr lang="en-US" sz="1600" dirty="0"/>
              <a:t>Low level language-</a:t>
            </a:r>
            <a:r>
              <a:rPr lang="en-US" sz="1600" dirty="0" err="1"/>
              <a:t>কে</a:t>
            </a:r>
            <a:r>
              <a:rPr lang="en-US" sz="1600" dirty="0"/>
              <a:t> </a:t>
            </a:r>
            <a:r>
              <a:rPr lang="en-US" sz="1600" dirty="0" err="1"/>
              <a:t>দুভাগে</a:t>
            </a:r>
            <a:r>
              <a:rPr lang="en-US" sz="1600" dirty="0"/>
              <a:t> </a:t>
            </a:r>
            <a:r>
              <a:rPr lang="en-US" sz="1600" dirty="0" err="1"/>
              <a:t>ভাগ</a:t>
            </a:r>
            <a:r>
              <a:rPr lang="en-US" sz="1600" dirty="0"/>
              <a:t> </a:t>
            </a:r>
            <a:r>
              <a:rPr lang="en-US" sz="1600" dirty="0" err="1"/>
              <a:t>করা</a:t>
            </a:r>
            <a:r>
              <a:rPr lang="en-US" sz="1600" dirty="0"/>
              <a:t> </a:t>
            </a:r>
            <a:r>
              <a:rPr lang="en-US" sz="1600" dirty="0" err="1"/>
              <a:t>যায়</a:t>
            </a:r>
            <a:r>
              <a:rPr lang="en-US" sz="1600" dirty="0"/>
              <a:t>, </a:t>
            </a:r>
            <a:r>
              <a:rPr lang="en-US" sz="1600" dirty="0" err="1"/>
              <a:t>যথা</a:t>
            </a:r>
            <a:r>
              <a:rPr lang="en-US" sz="1600" dirty="0"/>
              <a:t>-</a:t>
            </a:r>
          </a:p>
          <a:p>
            <a:r>
              <a:rPr lang="en-US" sz="1600" dirty="0"/>
              <a:t>	(1) 	Machine language</a:t>
            </a:r>
          </a:p>
          <a:p>
            <a:r>
              <a:rPr lang="en-US" sz="1600" dirty="0"/>
              <a:t>	(ii) 	Assembly language.</a:t>
            </a:r>
          </a:p>
        </p:txBody>
      </p:sp>
    </p:spTree>
    <p:extLst>
      <p:ext uri="{BB962C8B-B14F-4D97-AF65-F5344CB8AC3E}">
        <p14:creationId xmlns:p14="http://schemas.microsoft.com/office/powerpoint/2010/main" val="2407799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FF6618-9371-4E8D-A338-C5B03F494B5D}"/>
              </a:ext>
            </a:extLst>
          </p:cNvPr>
          <p:cNvSpPr txBox="1"/>
          <p:nvPr/>
        </p:nvSpPr>
        <p:spPr>
          <a:xfrm>
            <a:off x="370703" y="1423303"/>
            <a:ext cx="11368215" cy="2831544"/>
          </a:xfrm>
          <a:prstGeom prst="rect">
            <a:avLst/>
          </a:prstGeom>
          <a:noFill/>
        </p:spPr>
        <p:txBody>
          <a:bodyPr wrap="square">
            <a:spAutoFit/>
          </a:bodyPr>
          <a:lstStyle/>
          <a:p>
            <a:r>
              <a:rPr lang="en-US" b="1" dirty="0" err="1"/>
              <a:t>মেশিন</a:t>
            </a:r>
            <a:r>
              <a:rPr lang="en-US" b="1" dirty="0"/>
              <a:t> </a:t>
            </a:r>
            <a:r>
              <a:rPr lang="en-US" b="1" dirty="0" err="1"/>
              <a:t>ল্যাংগুয়েজ</a:t>
            </a:r>
            <a:r>
              <a:rPr lang="en-US" b="1" dirty="0"/>
              <a:t> (Machine language):</a:t>
            </a:r>
          </a:p>
          <a:p>
            <a:r>
              <a:rPr lang="en-US" sz="1600" dirty="0" err="1"/>
              <a:t>যে</a:t>
            </a:r>
            <a:r>
              <a:rPr lang="en-US" sz="1600" dirty="0"/>
              <a:t> </a:t>
            </a:r>
            <a:r>
              <a:rPr lang="en-US" sz="1600" dirty="0" err="1"/>
              <a:t>ভাষায়</a:t>
            </a:r>
            <a:r>
              <a:rPr lang="en-US" sz="1600" dirty="0"/>
              <a:t> </a:t>
            </a:r>
            <a:r>
              <a:rPr lang="en-US" sz="1600" dirty="0" err="1"/>
              <a:t>সমস্যা</a:t>
            </a:r>
            <a:r>
              <a:rPr lang="en-US" sz="1600" dirty="0"/>
              <a:t> </a:t>
            </a:r>
            <a:r>
              <a:rPr lang="en-US" sz="1600" dirty="0" err="1"/>
              <a:t>সমাধানের</a:t>
            </a:r>
            <a:r>
              <a:rPr lang="en-US" sz="1600" dirty="0"/>
              <a:t> </a:t>
            </a:r>
            <a:r>
              <a:rPr lang="en-US" sz="1600" dirty="0" err="1"/>
              <a:t>জন্য</a:t>
            </a:r>
            <a:r>
              <a:rPr lang="en-US" sz="1600" dirty="0"/>
              <a:t> </a:t>
            </a:r>
            <a:r>
              <a:rPr lang="en-US" sz="1600" dirty="0" err="1"/>
              <a:t>বাইনারি</a:t>
            </a:r>
            <a:r>
              <a:rPr lang="en-US" sz="1600" dirty="0"/>
              <a:t> </a:t>
            </a:r>
            <a:r>
              <a:rPr lang="en-US" sz="1600" dirty="0" err="1"/>
              <a:t>সংখ্যা</a:t>
            </a:r>
            <a:r>
              <a:rPr lang="en-US" sz="1600" dirty="0"/>
              <a:t> (0.1) </a:t>
            </a:r>
            <a:r>
              <a:rPr lang="en-US" sz="1600" dirty="0" err="1"/>
              <a:t>ব্যবহার</a:t>
            </a:r>
            <a:r>
              <a:rPr lang="en-US" sz="1600" dirty="0"/>
              <a:t> </a:t>
            </a:r>
            <a:r>
              <a:rPr lang="en-US" sz="1600" dirty="0" err="1"/>
              <a:t>করে</a:t>
            </a:r>
            <a:r>
              <a:rPr lang="en-US" sz="1600" dirty="0"/>
              <a:t> </a:t>
            </a:r>
            <a:r>
              <a:rPr lang="en-US" sz="1600" dirty="0" err="1"/>
              <a:t>নির্দেশ</a:t>
            </a:r>
            <a:r>
              <a:rPr lang="en-US" sz="1600" dirty="0"/>
              <a:t> (Instruction) </a:t>
            </a:r>
            <a:r>
              <a:rPr lang="en-US" sz="1600" dirty="0" err="1"/>
              <a:t>সাজিয়ে</a:t>
            </a:r>
            <a:r>
              <a:rPr lang="en-US" sz="1600" dirty="0"/>
              <a:t> </a:t>
            </a:r>
            <a:r>
              <a:rPr lang="en-US" sz="1600" dirty="0" err="1"/>
              <a:t>প্রোগ্রাম</a:t>
            </a:r>
            <a:r>
              <a:rPr lang="en-US" sz="1600" dirty="0"/>
              <a:t> </a:t>
            </a:r>
            <a:r>
              <a:rPr lang="en-US" sz="1600" dirty="0" err="1"/>
              <a:t>রচনা</a:t>
            </a:r>
            <a:r>
              <a:rPr lang="en-US" sz="1600" dirty="0"/>
              <a:t> </a:t>
            </a:r>
            <a:r>
              <a:rPr lang="en-US" sz="1600" dirty="0" err="1"/>
              <a:t>করা</a:t>
            </a:r>
            <a:r>
              <a:rPr lang="en-US" sz="1600" dirty="0"/>
              <a:t> </a:t>
            </a:r>
            <a:r>
              <a:rPr lang="en-US" sz="1600" dirty="0" err="1"/>
              <a:t>হয়</a:t>
            </a:r>
            <a:r>
              <a:rPr lang="en-US" sz="1600" dirty="0"/>
              <a:t>, </a:t>
            </a:r>
            <a:r>
              <a:rPr lang="en-US" sz="1600" dirty="0" err="1"/>
              <a:t>তা</a:t>
            </a:r>
            <a:r>
              <a:rPr lang="en-US" sz="1600" dirty="0"/>
              <a:t>-ই </a:t>
            </a:r>
            <a:r>
              <a:rPr lang="en-US" sz="1600" dirty="0" err="1"/>
              <a:t>মেশিন</a:t>
            </a:r>
            <a:r>
              <a:rPr lang="en-US" sz="1600" dirty="0"/>
              <a:t> </a:t>
            </a:r>
            <a:r>
              <a:rPr lang="en-US" sz="1600" dirty="0" err="1"/>
              <a:t>ল্যাংগুয়েজ</a:t>
            </a:r>
            <a:r>
              <a:rPr lang="en-US" sz="1600" dirty="0"/>
              <a:t> (Machine language)।</a:t>
            </a:r>
          </a:p>
          <a:p>
            <a:endParaRPr lang="en-US" sz="1600" dirty="0"/>
          </a:p>
          <a:p>
            <a:r>
              <a:rPr lang="en-US" sz="1600" dirty="0"/>
              <a:t>(</a:t>
            </a:r>
            <a:r>
              <a:rPr lang="en-US" sz="1600" dirty="0" err="1"/>
              <a:t>i</a:t>
            </a:r>
            <a:r>
              <a:rPr lang="en-US" sz="1600" dirty="0"/>
              <a:t>)	 </a:t>
            </a:r>
            <a:r>
              <a:rPr lang="en-US" sz="1600" dirty="0" err="1"/>
              <a:t>মেশিন</a:t>
            </a:r>
            <a:r>
              <a:rPr lang="en-US" sz="1600" dirty="0"/>
              <a:t> </a:t>
            </a:r>
            <a:r>
              <a:rPr lang="en-US" sz="1600" dirty="0" err="1"/>
              <a:t>ল্যাংগুয়েজে</a:t>
            </a:r>
            <a:r>
              <a:rPr lang="en-US" sz="1600" dirty="0"/>
              <a:t> </a:t>
            </a:r>
            <a:r>
              <a:rPr lang="en-US" sz="1600" dirty="0" err="1"/>
              <a:t>লিখিত</a:t>
            </a:r>
            <a:r>
              <a:rPr lang="en-US" sz="1600" dirty="0"/>
              <a:t> </a:t>
            </a:r>
            <a:r>
              <a:rPr lang="en-US" sz="1600" dirty="0" err="1"/>
              <a:t>প্রোগ্রামকে</a:t>
            </a:r>
            <a:r>
              <a:rPr lang="en-US" sz="1600" dirty="0"/>
              <a:t> </a:t>
            </a:r>
            <a:r>
              <a:rPr lang="en-US" sz="1600" dirty="0" err="1"/>
              <a:t>অবজেক্ট</a:t>
            </a:r>
            <a:r>
              <a:rPr lang="en-US" sz="1600" dirty="0"/>
              <a:t> </a:t>
            </a:r>
            <a:r>
              <a:rPr lang="en-US" sz="1600" dirty="0" err="1"/>
              <a:t>প্রোগ্রাম</a:t>
            </a:r>
            <a:r>
              <a:rPr lang="en-US" sz="1600" dirty="0"/>
              <a:t> (Object program) </a:t>
            </a:r>
            <a:r>
              <a:rPr lang="en-US" sz="1600" dirty="0" err="1"/>
              <a:t>বলে</a:t>
            </a:r>
            <a:r>
              <a:rPr lang="en-US" sz="1600" dirty="0"/>
              <a:t>।</a:t>
            </a:r>
          </a:p>
          <a:p>
            <a:endParaRPr lang="en-US" sz="1600" dirty="0"/>
          </a:p>
          <a:p>
            <a:r>
              <a:rPr lang="en-US" sz="1600" dirty="0"/>
              <a:t>(</a:t>
            </a:r>
            <a:r>
              <a:rPr lang="en-US" sz="1600" dirty="0" err="1"/>
              <a:t>i</a:t>
            </a:r>
            <a:r>
              <a:rPr lang="en-US" sz="1600" dirty="0"/>
              <a:t>) 	এ </a:t>
            </a:r>
            <a:r>
              <a:rPr lang="en-US" sz="1600" dirty="0" err="1"/>
              <a:t>ভাষায়</a:t>
            </a:r>
            <a:r>
              <a:rPr lang="en-US" sz="1600" dirty="0"/>
              <a:t> </a:t>
            </a:r>
            <a:r>
              <a:rPr lang="en-US" sz="1600" dirty="0" err="1"/>
              <a:t>প্রোগ্রাম</a:t>
            </a:r>
            <a:r>
              <a:rPr lang="en-US" sz="1600" dirty="0"/>
              <a:t> </a:t>
            </a:r>
            <a:r>
              <a:rPr lang="en-US" sz="1600" dirty="0" err="1"/>
              <a:t>লেখা</a:t>
            </a:r>
            <a:r>
              <a:rPr lang="en-US" sz="1600" dirty="0"/>
              <a:t> </a:t>
            </a:r>
            <a:r>
              <a:rPr lang="en-US" sz="1600" dirty="0" err="1"/>
              <a:t>তুলনামূলকভাবে</a:t>
            </a:r>
            <a:r>
              <a:rPr lang="en-US" sz="1600" dirty="0"/>
              <a:t> </a:t>
            </a:r>
            <a:r>
              <a:rPr lang="en-US" sz="1600" dirty="0" err="1"/>
              <a:t>কষ্টসাধ্য</a:t>
            </a:r>
            <a:r>
              <a:rPr lang="en-US" sz="1600" dirty="0"/>
              <a:t> </a:t>
            </a:r>
            <a:r>
              <a:rPr lang="en-US" sz="1600" dirty="0" err="1"/>
              <a:t>এবং</a:t>
            </a:r>
            <a:r>
              <a:rPr lang="en-US" sz="1600" dirty="0"/>
              <a:t> </a:t>
            </a:r>
            <a:r>
              <a:rPr lang="en-US" sz="1600" dirty="0" err="1"/>
              <a:t>সময়সাপেক্ষ</a:t>
            </a:r>
            <a:r>
              <a:rPr lang="en-US" sz="1600" dirty="0"/>
              <a:t>। এ </a:t>
            </a:r>
            <a:r>
              <a:rPr lang="en-US" sz="1600" dirty="0" err="1"/>
              <a:t>ভাষায়</a:t>
            </a:r>
            <a:r>
              <a:rPr lang="en-US" sz="1600" dirty="0"/>
              <a:t> </a:t>
            </a:r>
            <a:r>
              <a:rPr lang="en-US" sz="1600" dirty="0" err="1"/>
              <a:t>লিখিত</a:t>
            </a:r>
            <a:r>
              <a:rPr lang="en-US" sz="1600" dirty="0"/>
              <a:t> </a:t>
            </a:r>
            <a:r>
              <a:rPr lang="en-US" sz="1600" dirty="0" err="1"/>
              <a:t>প্রোগ্রাম</a:t>
            </a:r>
            <a:r>
              <a:rPr lang="en-US" sz="1600" dirty="0"/>
              <a:t> </a:t>
            </a:r>
            <a:r>
              <a:rPr lang="en-US" sz="1600" dirty="0" err="1"/>
              <a:t>নির্বাহের</a:t>
            </a:r>
            <a:r>
              <a:rPr lang="en-US" sz="1600" dirty="0"/>
              <a:t> </a:t>
            </a:r>
            <a:r>
              <a:rPr lang="en-US" sz="1600" dirty="0" err="1"/>
              <a:t>জন্য</a:t>
            </a:r>
            <a:r>
              <a:rPr lang="en-US" sz="1600" dirty="0"/>
              <a:t> 		</a:t>
            </a:r>
            <a:r>
              <a:rPr lang="en-US" sz="1600" dirty="0" err="1"/>
              <a:t>কোনো</a:t>
            </a:r>
            <a:r>
              <a:rPr lang="en-US" sz="1600" dirty="0"/>
              <a:t> </a:t>
            </a:r>
            <a:r>
              <a:rPr lang="en-US" sz="1600" dirty="0" err="1"/>
              <a:t>অনুবাদক</a:t>
            </a:r>
            <a:r>
              <a:rPr lang="en-US" sz="1600" dirty="0"/>
              <a:t> </a:t>
            </a:r>
            <a:r>
              <a:rPr lang="en-US" sz="1600" dirty="0" err="1"/>
              <a:t>প্রোগ্রামের</a:t>
            </a:r>
            <a:r>
              <a:rPr lang="en-US" sz="1600" dirty="0"/>
              <a:t> (Translator) </a:t>
            </a:r>
            <a:r>
              <a:rPr lang="en-US" sz="1600" dirty="0" err="1"/>
              <a:t>প্রয়োজন</a:t>
            </a:r>
            <a:r>
              <a:rPr lang="en-US" sz="1600" dirty="0"/>
              <a:t> </a:t>
            </a:r>
            <a:r>
              <a:rPr lang="en-US" sz="1600" dirty="0" err="1"/>
              <a:t>হয়</a:t>
            </a:r>
            <a:r>
              <a:rPr lang="en-US" sz="1600" dirty="0"/>
              <a:t> </a:t>
            </a:r>
            <a:r>
              <a:rPr lang="en-US" sz="1600" dirty="0" err="1"/>
              <a:t>না</a:t>
            </a:r>
            <a:r>
              <a:rPr lang="en-US" sz="1600" dirty="0"/>
              <a:t>।</a:t>
            </a:r>
          </a:p>
          <a:p>
            <a:endParaRPr lang="en-US" sz="1600" dirty="0"/>
          </a:p>
          <a:p>
            <a:r>
              <a:rPr lang="en-US" sz="1600" dirty="0"/>
              <a:t>(ii)	 </a:t>
            </a:r>
            <a:r>
              <a:rPr lang="en-US" sz="1600" dirty="0" err="1"/>
              <a:t>এক</a:t>
            </a:r>
            <a:r>
              <a:rPr lang="en-US" sz="1600" dirty="0"/>
              <a:t> </a:t>
            </a:r>
            <a:r>
              <a:rPr lang="en-US" sz="1600" dirty="0" err="1"/>
              <a:t>ধরনের</a:t>
            </a:r>
            <a:r>
              <a:rPr lang="en-US" sz="1600" dirty="0"/>
              <a:t> </a:t>
            </a:r>
            <a:r>
              <a:rPr lang="en-US" sz="1600" dirty="0" err="1"/>
              <a:t>মেশিনের</a:t>
            </a:r>
            <a:r>
              <a:rPr lang="en-US" sz="1600" dirty="0"/>
              <a:t> </a:t>
            </a:r>
            <a:r>
              <a:rPr lang="en-US" sz="1600" dirty="0" err="1"/>
              <a:t>জন্য</a:t>
            </a:r>
            <a:r>
              <a:rPr lang="en-US" sz="1600" dirty="0"/>
              <a:t> </a:t>
            </a:r>
            <a:r>
              <a:rPr lang="en-US" sz="1600" dirty="0" err="1"/>
              <a:t>লিখিত</a:t>
            </a:r>
            <a:r>
              <a:rPr lang="en-US" sz="1600" dirty="0"/>
              <a:t> </a:t>
            </a:r>
            <a:r>
              <a:rPr lang="en-US" sz="1600" dirty="0" err="1"/>
              <a:t>প্রোগ্রাম</a:t>
            </a:r>
            <a:r>
              <a:rPr lang="en-US" sz="1600" dirty="0"/>
              <a:t> </a:t>
            </a:r>
            <a:r>
              <a:rPr lang="en-US" sz="1600" dirty="0" err="1"/>
              <a:t>অন্য</a:t>
            </a:r>
            <a:r>
              <a:rPr lang="en-US" sz="1600" dirty="0"/>
              <a:t> </a:t>
            </a:r>
            <a:r>
              <a:rPr lang="en-US" sz="1600" dirty="0" err="1"/>
              <a:t>ধরনের</a:t>
            </a:r>
            <a:r>
              <a:rPr lang="en-US" sz="1600" dirty="0"/>
              <a:t> </a:t>
            </a:r>
            <a:r>
              <a:rPr lang="en-US" sz="1600" dirty="0" err="1"/>
              <a:t>মেশিনে</a:t>
            </a:r>
            <a:r>
              <a:rPr lang="en-US" sz="1600" dirty="0"/>
              <a:t> </a:t>
            </a:r>
            <a:r>
              <a:rPr lang="en-US" sz="1600" dirty="0" err="1"/>
              <a:t>ব্যবহার</a:t>
            </a:r>
            <a:r>
              <a:rPr lang="en-US" sz="1600" dirty="0"/>
              <a:t> </a:t>
            </a:r>
            <a:r>
              <a:rPr lang="en-US" sz="1600" dirty="0" err="1"/>
              <a:t>করা</a:t>
            </a:r>
            <a:r>
              <a:rPr lang="en-US" sz="1600" dirty="0"/>
              <a:t> </a:t>
            </a:r>
            <a:r>
              <a:rPr lang="en-US" sz="1600" dirty="0" err="1"/>
              <a:t>যায়</a:t>
            </a:r>
            <a:r>
              <a:rPr lang="en-US" sz="1600" dirty="0"/>
              <a:t> </a:t>
            </a:r>
            <a:r>
              <a:rPr lang="en-US" sz="1600" dirty="0" err="1"/>
              <a:t>না</a:t>
            </a:r>
            <a:r>
              <a:rPr lang="en-US" sz="1600" dirty="0"/>
              <a:t>। (iv) এ </a:t>
            </a:r>
            <a:r>
              <a:rPr lang="en-US" sz="1600" dirty="0" err="1"/>
              <a:t>ভাষায়</a:t>
            </a:r>
            <a:r>
              <a:rPr lang="en-US" sz="1600" dirty="0"/>
              <a:t> </a:t>
            </a:r>
            <a:r>
              <a:rPr lang="en-US" sz="1600" dirty="0" err="1"/>
              <a:t>প্রোগ্রাম</a:t>
            </a:r>
            <a:r>
              <a:rPr lang="en-US" sz="1600" dirty="0"/>
              <a:t> 			</a:t>
            </a:r>
            <a:r>
              <a:rPr lang="en-US" sz="1600" dirty="0" err="1"/>
              <a:t>লেখার</a:t>
            </a:r>
            <a:r>
              <a:rPr lang="en-US" sz="1600" dirty="0"/>
              <a:t> </a:t>
            </a:r>
            <a:r>
              <a:rPr lang="en-US" sz="1600" dirty="0" err="1"/>
              <a:t>জন্য</a:t>
            </a:r>
            <a:r>
              <a:rPr lang="en-US" sz="1600" dirty="0"/>
              <a:t> </a:t>
            </a:r>
            <a:r>
              <a:rPr lang="en-US" sz="1600" dirty="0" err="1"/>
              <a:t>কম্পিউটারে</a:t>
            </a:r>
            <a:r>
              <a:rPr lang="en-US" sz="1600" dirty="0"/>
              <a:t> </a:t>
            </a:r>
            <a:r>
              <a:rPr lang="en-US" sz="1600" dirty="0" err="1"/>
              <a:t>প্রতিটি</a:t>
            </a:r>
            <a:r>
              <a:rPr lang="en-US" sz="1600" dirty="0"/>
              <a:t> </a:t>
            </a:r>
            <a:r>
              <a:rPr lang="en-US" sz="1600" dirty="0" err="1"/>
              <a:t>ইনস্ট্রাকশন</a:t>
            </a:r>
            <a:r>
              <a:rPr lang="en-US" sz="1600" dirty="0"/>
              <a:t> </a:t>
            </a:r>
            <a:r>
              <a:rPr lang="en-US" sz="1600" dirty="0" err="1"/>
              <a:t>এবং</a:t>
            </a:r>
            <a:r>
              <a:rPr lang="en-US" sz="1600" dirty="0"/>
              <a:t> </a:t>
            </a:r>
            <a:r>
              <a:rPr lang="en-US" sz="1600" dirty="0" err="1"/>
              <a:t>মেমরি</a:t>
            </a:r>
            <a:r>
              <a:rPr lang="en-US" sz="1600" dirty="0"/>
              <a:t> </a:t>
            </a:r>
            <a:r>
              <a:rPr lang="en-US" sz="1600" dirty="0" err="1"/>
              <a:t>অ্যাড্রেস</a:t>
            </a:r>
            <a:r>
              <a:rPr lang="en-US" sz="1600" dirty="0"/>
              <a:t> </a:t>
            </a:r>
            <a:r>
              <a:rPr lang="en-US" sz="1600" dirty="0" err="1"/>
              <a:t>সম্বন্ধে</a:t>
            </a:r>
            <a:r>
              <a:rPr lang="en-US" sz="1600" dirty="0"/>
              <a:t> </a:t>
            </a:r>
            <a:r>
              <a:rPr lang="en-US" sz="1600" dirty="0" err="1"/>
              <a:t>পরিষ্কার</a:t>
            </a:r>
            <a:r>
              <a:rPr lang="en-US" sz="1600" dirty="0"/>
              <a:t> </a:t>
            </a:r>
            <a:r>
              <a:rPr lang="en-US" sz="1600" dirty="0" err="1"/>
              <a:t>ধারণা</a:t>
            </a:r>
            <a:r>
              <a:rPr lang="en-US" sz="1600" dirty="0"/>
              <a:t> </a:t>
            </a:r>
            <a:r>
              <a:rPr lang="en-US" sz="1600" dirty="0" err="1"/>
              <a:t>থাকা</a:t>
            </a:r>
            <a:r>
              <a:rPr lang="en-US" sz="1600" dirty="0"/>
              <a:t> </a:t>
            </a:r>
            <a:r>
              <a:rPr lang="en-US" sz="1600" dirty="0" err="1"/>
              <a:t>অপরিহার্য</a:t>
            </a:r>
            <a:r>
              <a:rPr lang="en-US" sz="1600" dirty="0"/>
              <a:t>।</a:t>
            </a:r>
          </a:p>
        </p:txBody>
      </p:sp>
    </p:spTree>
    <p:extLst>
      <p:ext uri="{BB962C8B-B14F-4D97-AF65-F5344CB8AC3E}">
        <p14:creationId xmlns:p14="http://schemas.microsoft.com/office/powerpoint/2010/main" val="1017059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10C5700-E8C7-4775-BC9C-447859361F78}"/>
              </a:ext>
            </a:extLst>
          </p:cNvPr>
          <p:cNvSpPr txBox="1"/>
          <p:nvPr/>
        </p:nvSpPr>
        <p:spPr>
          <a:xfrm>
            <a:off x="537882" y="120425"/>
            <a:ext cx="11697730" cy="5632311"/>
          </a:xfrm>
          <a:prstGeom prst="rect">
            <a:avLst/>
          </a:prstGeom>
          <a:noFill/>
        </p:spPr>
        <p:txBody>
          <a:bodyPr wrap="square">
            <a:spAutoFit/>
          </a:bodyPr>
          <a:lstStyle/>
          <a:p>
            <a:r>
              <a:rPr lang="en-US" b="1" dirty="0"/>
              <a:t>	</a:t>
            </a:r>
            <a:r>
              <a:rPr lang="en-US" b="1" dirty="0" err="1"/>
              <a:t>পাইথন</a:t>
            </a:r>
            <a:r>
              <a:rPr lang="en-US" b="1" dirty="0"/>
              <a:t> </a:t>
            </a:r>
            <a:r>
              <a:rPr lang="en-US" b="1" dirty="0" err="1"/>
              <a:t>প্রোগ্রামিং</a:t>
            </a:r>
            <a:r>
              <a:rPr lang="en-US" b="1" dirty="0"/>
              <a:t> </a:t>
            </a:r>
            <a:r>
              <a:rPr lang="en-US" b="1" dirty="0" err="1"/>
              <a:t>অ্যাসেম্বলি</a:t>
            </a:r>
            <a:r>
              <a:rPr lang="en-US" b="1" dirty="0"/>
              <a:t> </a:t>
            </a:r>
            <a:r>
              <a:rPr lang="en-US" b="1" dirty="0" err="1"/>
              <a:t>ল্যাংগুয়েজ</a:t>
            </a:r>
            <a:r>
              <a:rPr lang="en-US" b="1" dirty="0"/>
              <a:t> (Assembly language): </a:t>
            </a:r>
          </a:p>
          <a:p>
            <a:r>
              <a:rPr lang="en-US" sz="1600" dirty="0"/>
              <a:t>	</a:t>
            </a:r>
            <a:r>
              <a:rPr lang="en-US" sz="1600" dirty="0" err="1"/>
              <a:t>বিশেষ</a:t>
            </a:r>
            <a:r>
              <a:rPr lang="en-US" sz="1600" dirty="0"/>
              <a:t> </a:t>
            </a:r>
            <a:r>
              <a:rPr lang="en-US" sz="1600" dirty="0" err="1"/>
              <a:t>সংক্ষিপ্ত</a:t>
            </a:r>
            <a:r>
              <a:rPr lang="en-US" sz="1600" dirty="0"/>
              <a:t> </a:t>
            </a:r>
            <a:r>
              <a:rPr lang="en-US" sz="1600" dirty="0" err="1"/>
              <a:t>সংকেত</a:t>
            </a:r>
            <a:r>
              <a:rPr lang="en-US" sz="1600" dirty="0"/>
              <a:t> </a:t>
            </a:r>
            <a:r>
              <a:rPr lang="en-US" sz="1600" dirty="0" err="1"/>
              <a:t>বা</a:t>
            </a:r>
            <a:r>
              <a:rPr lang="en-US" sz="1600" dirty="0"/>
              <a:t> </a:t>
            </a:r>
            <a:r>
              <a:rPr lang="en-US" sz="1600" dirty="0" err="1"/>
              <a:t>নিমোনিক</a:t>
            </a:r>
            <a:r>
              <a:rPr lang="en-US" sz="1600" dirty="0"/>
              <a:t> (ADD, SUB, MUL, DIV, LOAD, MOV, MVI, JMP, JNZ, INC </a:t>
            </a:r>
            <a:r>
              <a:rPr lang="en-US" sz="1600" dirty="0" err="1"/>
              <a:t>ইত্যাদি</a:t>
            </a:r>
            <a:r>
              <a:rPr lang="en-US" sz="1600" dirty="0"/>
              <a:t>) </a:t>
            </a:r>
            <a:r>
              <a:rPr lang="en-US" sz="1600" dirty="0" err="1"/>
              <a:t>ব্যবহার</a:t>
            </a:r>
            <a:r>
              <a:rPr lang="en-US" sz="1600" dirty="0"/>
              <a:t> </a:t>
            </a:r>
            <a:r>
              <a:rPr lang="en-US" sz="1600" dirty="0" err="1"/>
              <a:t>করে</a:t>
            </a:r>
            <a:r>
              <a:rPr lang="en-US" sz="1600" dirty="0"/>
              <a:t> </a:t>
            </a:r>
            <a:r>
              <a:rPr lang="en-US" sz="1600" dirty="0" err="1"/>
              <a:t>যে</a:t>
            </a:r>
            <a:r>
              <a:rPr lang="en-US" sz="1600" dirty="0"/>
              <a:t> 	</a:t>
            </a:r>
            <a:r>
              <a:rPr lang="en-US" sz="1600" dirty="0" err="1"/>
              <a:t>ভাষায়</a:t>
            </a:r>
            <a:r>
              <a:rPr lang="en-US" sz="1600" dirty="0"/>
              <a:t> 	</a:t>
            </a:r>
            <a:r>
              <a:rPr lang="en-US" sz="1600" dirty="0" err="1"/>
              <a:t>প্রোগ্রাম</a:t>
            </a:r>
            <a:r>
              <a:rPr lang="en-US" sz="1600" dirty="0"/>
              <a:t> </a:t>
            </a:r>
            <a:r>
              <a:rPr lang="en-US" sz="1600" dirty="0" err="1"/>
              <a:t>রচনা</a:t>
            </a:r>
            <a:r>
              <a:rPr lang="en-US" sz="1600" dirty="0"/>
              <a:t> </a:t>
            </a:r>
            <a:r>
              <a:rPr lang="en-US" sz="1600" dirty="0" err="1"/>
              <a:t>করা</a:t>
            </a:r>
            <a:r>
              <a:rPr lang="en-US" sz="1600" dirty="0"/>
              <a:t> </a:t>
            </a:r>
            <a:r>
              <a:rPr lang="en-US" sz="1600" dirty="0" err="1"/>
              <a:t>হয়</a:t>
            </a:r>
            <a:r>
              <a:rPr lang="en-US" sz="1600" dirty="0"/>
              <a:t>, </a:t>
            </a:r>
            <a:r>
              <a:rPr lang="en-US" sz="1600" dirty="0" err="1"/>
              <a:t>তাকে</a:t>
            </a:r>
            <a:r>
              <a:rPr lang="en-US" sz="1600" dirty="0"/>
              <a:t> </a:t>
            </a:r>
            <a:r>
              <a:rPr lang="en-US" sz="1600" dirty="0" err="1"/>
              <a:t>অ্যাসেম্বলি</a:t>
            </a:r>
            <a:r>
              <a:rPr lang="en-US" sz="1600" dirty="0"/>
              <a:t> </a:t>
            </a:r>
            <a:r>
              <a:rPr lang="en-US" sz="1600" dirty="0" err="1"/>
              <a:t>ল্যাংগুয়েজ</a:t>
            </a:r>
            <a:r>
              <a:rPr lang="en-US" sz="1600" dirty="0"/>
              <a:t> (Assembly language) </a:t>
            </a:r>
            <a:r>
              <a:rPr lang="en-US" sz="1600" dirty="0" err="1"/>
              <a:t>বলে</a:t>
            </a:r>
            <a:r>
              <a:rPr lang="en-US" sz="1600" dirty="0"/>
              <a:t>। </a:t>
            </a:r>
            <a:r>
              <a:rPr lang="en-US" sz="1600" dirty="0" err="1"/>
              <a:t>যেমন</a:t>
            </a:r>
            <a:r>
              <a:rPr lang="en-US" sz="1600" dirty="0"/>
              <a:t>- MASM, TASM </a:t>
            </a:r>
            <a:r>
              <a:rPr lang="en-US" sz="1600" dirty="0" err="1"/>
              <a:t>ইত্যাদি</a:t>
            </a:r>
            <a:r>
              <a:rPr lang="en-US" sz="1600" dirty="0"/>
              <a:t>। </a:t>
            </a:r>
          </a:p>
          <a:p>
            <a:endParaRPr lang="en-US" sz="1600" dirty="0"/>
          </a:p>
          <a:p>
            <a:r>
              <a:rPr lang="en-US" sz="1600" dirty="0"/>
              <a:t>(1) এ </a:t>
            </a:r>
            <a:r>
              <a:rPr lang="en-US" sz="1600" dirty="0" err="1"/>
              <a:t>ভাষায়</a:t>
            </a:r>
            <a:r>
              <a:rPr lang="en-US" sz="1600" dirty="0"/>
              <a:t> </a:t>
            </a:r>
            <a:r>
              <a:rPr lang="en-US" sz="1600" dirty="0" err="1"/>
              <a:t>লিখিত</a:t>
            </a:r>
            <a:r>
              <a:rPr lang="en-US" sz="1600" dirty="0"/>
              <a:t> </a:t>
            </a:r>
            <a:r>
              <a:rPr lang="en-US" sz="1600" dirty="0" err="1"/>
              <a:t>প্রোগ্রামকে</a:t>
            </a:r>
            <a:r>
              <a:rPr lang="en-US" sz="1600" dirty="0"/>
              <a:t> </a:t>
            </a:r>
            <a:r>
              <a:rPr lang="en-US" sz="1600" dirty="0" err="1"/>
              <a:t>সোর্স</a:t>
            </a:r>
            <a:r>
              <a:rPr lang="en-US" sz="1600" dirty="0"/>
              <a:t> </a:t>
            </a:r>
            <a:r>
              <a:rPr lang="en-US" sz="1600" dirty="0" err="1"/>
              <a:t>প্রোগ্রাম</a:t>
            </a:r>
            <a:r>
              <a:rPr lang="en-US" sz="1600" dirty="0"/>
              <a:t> (Source program) </a:t>
            </a:r>
            <a:r>
              <a:rPr lang="en-US" sz="1600" dirty="0" err="1"/>
              <a:t>বলে</a:t>
            </a:r>
            <a:r>
              <a:rPr lang="en-US" sz="1600" dirty="0"/>
              <a:t>।</a:t>
            </a:r>
          </a:p>
          <a:p>
            <a:endParaRPr lang="en-US" sz="1600" dirty="0"/>
          </a:p>
          <a:p>
            <a:r>
              <a:rPr lang="en-US" sz="1600" dirty="0"/>
              <a:t>(ii) </a:t>
            </a:r>
            <a:r>
              <a:rPr lang="en-US" sz="1600" dirty="0" err="1"/>
              <a:t>মেশিন</a:t>
            </a:r>
            <a:r>
              <a:rPr lang="en-US" sz="1600" dirty="0"/>
              <a:t> </a:t>
            </a:r>
            <a:r>
              <a:rPr lang="en-US" sz="1600" dirty="0" err="1"/>
              <a:t>ল্যাংগুয়েজের</a:t>
            </a:r>
            <a:r>
              <a:rPr lang="en-US" sz="1600" dirty="0"/>
              <a:t> </a:t>
            </a:r>
            <a:r>
              <a:rPr lang="en-US" sz="1600" dirty="0" err="1"/>
              <a:t>তুলনায়</a:t>
            </a:r>
            <a:r>
              <a:rPr lang="en-US" sz="1600" dirty="0"/>
              <a:t> </a:t>
            </a:r>
            <a:r>
              <a:rPr lang="en-US" sz="1600" dirty="0" err="1"/>
              <a:t>অ্যাসেম্বলি</a:t>
            </a:r>
            <a:r>
              <a:rPr lang="en-US" sz="1600" dirty="0"/>
              <a:t> </a:t>
            </a:r>
            <a:r>
              <a:rPr lang="en-US" sz="1600" dirty="0" err="1"/>
              <a:t>ল্যাংগুয়েজে</a:t>
            </a:r>
            <a:r>
              <a:rPr lang="en-US" sz="1600" dirty="0"/>
              <a:t> </a:t>
            </a:r>
            <a:r>
              <a:rPr lang="en-US" sz="1600" dirty="0" err="1"/>
              <a:t>প্রোগ্রাম</a:t>
            </a:r>
            <a:r>
              <a:rPr lang="en-US" sz="1600" dirty="0"/>
              <a:t> </a:t>
            </a:r>
            <a:r>
              <a:rPr lang="en-US" sz="1600" dirty="0" err="1"/>
              <a:t>রচনা</a:t>
            </a:r>
            <a:r>
              <a:rPr lang="en-US" sz="1600" dirty="0"/>
              <a:t> </a:t>
            </a:r>
            <a:r>
              <a:rPr lang="en-US" sz="1600" dirty="0" err="1"/>
              <a:t>অপেক্ষাকৃত</a:t>
            </a:r>
            <a:r>
              <a:rPr lang="en-US" sz="1600" dirty="0"/>
              <a:t> </a:t>
            </a:r>
            <a:r>
              <a:rPr lang="en-US" sz="1600" dirty="0" err="1"/>
              <a:t>সহজ</a:t>
            </a:r>
            <a:r>
              <a:rPr lang="en-US" sz="1600" dirty="0"/>
              <a:t> ও </a:t>
            </a:r>
            <a:r>
              <a:rPr lang="en-US" sz="1600" dirty="0" err="1"/>
              <a:t>কম</a:t>
            </a:r>
            <a:r>
              <a:rPr lang="en-US" sz="1600" dirty="0"/>
              <a:t> </a:t>
            </a:r>
            <a:r>
              <a:rPr lang="en-US" sz="1600" dirty="0" err="1"/>
              <a:t>সময়সাপেক্ষ</a:t>
            </a:r>
            <a:r>
              <a:rPr lang="en-US" sz="1600" dirty="0"/>
              <a:t> </a:t>
            </a:r>
            <a:r>
              <a:rPr lang="en-US" sz="1600" dirty="0" err="1"/>
              <a:t>হলেও</a:t>
            </a:r>
            <a:r>
              <a:rPr lang="en-US" sz="1600" dirty="0"/>
              <a:t> </a:t>
            </a:r>
            <a:r>
              <a:rPr lang="en-US" sz="1600" dirty="0" err="1"/>
              <a:t>হাই</a:t>
            </a:r>
            <a:r>
              <a:rPr lang="en-US" sz="1600" dirty="0"/>
              <a:t> </a:t>
            </a:r>
            <a:r>
              <a:rPr lang="en-US" sz="1600" dirty="0" err="1"/>
              <a:t>লেভেল</a:t>
            </a:r>
            <a:r>
              <a:rPr lang="en-US" sz="1600" dirty="0"/>
              <a:t> </a:t>
            </a:r>
            <a:r>
              <a:rPr lang="en-US" sz="1600" dirty="0" err="1"/>
              <a:t>ল্যাংগুয়েজের</a:t>
            </a:r>
            <a:r>
              <a:rPr lang="en-US" sz="1600" dirty="0"/>
              <a:t> </a:t>
            </a:r>
            <a:r>
              <a:rPr lang="en-US" sz="1600" dirty="0" err="1"/>
              <a:t>তুলনায়</a:t>
            </a:r>
            <a:r>
              <a:rPr lang="en-US" sz="1600" dirty="0"/>
              <a:t> </a:t>
            </a:r>
            <a:r>
              <a:rPr lang="en-US" sz="1600" dirty="0" err="1"/>
              <a:t>কষ্টসাধ্য</a:t>
            </a:r>
            <a:r>
              <a:rPr lang="en-US" sz="1600" dirty="0"/>
              <a:t> </a:t>
            </a:r>
            <a:r>
              <a:rPr lang="en-US" sz="1600" dirty="0" err="1"/>
              <a:t>এবং</a:t>
            </a:r>
            <a:r>
              <a:rPr lang="en-US" sz="1600" dirty="0"/>
              <a:t> </a:t>
            </a:r>
            <a:r>
              <a:rPr lang="en-US" sz="1600" dirty="0" err="1"/>
              <a:t>সময়সাপেক্ষ</a:t>
            </a:r>
            <a:r>
              <a:rPr lang="en-US" sz="1600" dirty="0"/>
              <a:t>।</a:t>
            </a:r>
          </a:p>
          <a:p>
            <a:endParaRPr lang="en-US" sz="1600" dirty="0"/>
          </a:p>
          <a:p>
            <a:r>
              <a:rPr lang="en-US" sz="1600" dirty="0"/>
              <a:t>(iii) এ </a:t>
            </a:r>
            <a:r>
              <a:rPr lang="en-US" sz="1600" dirty="0" err="1"/>
              <a:t>ভাষায়</a:t>
            </a:r>
            <a:r>
              <a:rPr lang="en-US" sz="1600" dirty="0"/>
              <a:t> </a:t>
            </a:r>
            <a:r>
              <a:rPr lang="en-US" sz="1600" dirty="0" err="1"/>
              <a:t>প্রোগ্রাম</a:t>
            </a:r>
            <a:r>
              <a:rPr lang="en-US" sz="1600" dirty="0"/>
              <a:t> </a:t>
            </a:r>
            <a:r>
              <a:rPr lang="en-US" sz="1600" dirty="0" err="1"/>
              <a:t>রচনার</a:t>
            </a:r>
            <a:r>
              <a:rPr lang="en-US" sz="1600" dirty="0"/>
              <a:t> </a:t>
            </a:r>
            <a:r>
              <a:rPr lang="en-US" sz="1600" dirty="0" err="1"/>
              <a:t>জন্য</a:t>
            </a:r>
            <a:r>
              <a:rPr lang="en-US" sz="1600" dirty="0"/>
              <a:t> </a:t>
            </a:r>
            <a:r>
              <a:rPr lang="en-US" sz="1600" dirty="0" err="1"/>
              <a:t>প্রচুর</a:t>
            </a:r>
            <a:r>
              <a:rPr lang="en-US" sz="1600" dirty="0"/>
              <a:t> </a:t>
            </a:r>
            <a:r>
              <a:rPr lang="en-US" sz="1600" dirty="0" err="1"/>
              <a:t>কমান্ড</a:t>
            </a:r>
            <a:r>
              <a:rPr lang="en-US" sz="1600" dirty="0"/>
              <a:t> (Command) </a:t>
            </a:r>
            <a:r>
              <a:rPr lang="en-US" sz="1600" dirty="0" err="1"/>
              <a:t>মুখস্থ</a:t>
            </a:r>
            <a:r>
              <a:rPr lang="en-US" sz="1600" dirty="0"/>
              <a:t> </a:t>
            </a:r>
            <a:r>
              <a:rPr lang="en-US" sz="1600" dirty="0" err="1"/>
              <a:t>রাখতে</a:t>
            </a:r>
            <a:r>
              <a:rPr lang="en-US" sz="1600" dirty="0"/>
              <a:t> </a:t>
            </a:r>
            <a:r>
              <a:rPr lang="en-US" sz="1600" dirty="0" err="1"/>
              <a:t>হয়</a:t>
            </a:r>
            <a:r>
              <a:rPr lang="en-US" sz="1600" dirty="0"/>
              <a:t>।</a:t>
            </a:r>
          </a:p>
          <a:p>
            <a:endParaRPr lang="en-US" sz="1600" dirty="0"/>
          </a:p>
          <a:p>
            <a:r>
              <a:rPr lang="en-US" sz="1600" dirty="0"/>
              <a:t>(iv) এ </a:t>
            </a:r>
            <a:r>
              <a:rPr lang="en-US" sz="1600" dirty="0" err="1"/>
              <a:t>ভাষায়</a:t>
            </a:r>
            <a:r>
              <a:rPr lang="en-US" sz="1600" dirty="0"/>
              <a:t> </a:t>
            </a:r>
            <a:r>
              <a:rPr lang="en-US" sz="1600" dirty="0" err="1"/>
              <a:t>লিখিত</a:t>
            </a:r>
            <a:r>
              <a:rPr lang="en-US" sz="1600" dirty="0"/>
              <a:t> </a:t>
            </a:r>
            <a:r>
              <a:rPr lang="en-US" sz="1600" dirty="0" err="1"/>
              <a:t>প্রোগ্রাম</a:t>
            </a:r>
            <a:r>
              <a:rPr lang="en-US" sz="1600" dirty="0"/>
              <a:t> </a:t>
            </a:r>
            <a:r>
              <a:rPr lang="en-US" sz="1600" dirty="0" err="1"/>
              <a:t>নির্বাহের</a:t>
            </a:r>
            <a:r>
              <a:rPr lang="en-US" sz="1600" dirty="0"/>
              <a:t> </a:t>
            </a:r>
            <a:r>
              <a:rPr lang="en-US" sz="1600" dirty="0" err="1"/>
              <a:t>জন্য</a:t>
            </a:r>
            <a:r>
              <a:rPr lang="en-US" sz="1600" dirty="0"/>
              <a:t> </a:t>
            </a:r>
            <a:r>
              <a:rPr lang="en-US" sz="1600" dirty="0" err="1"/>
              <a:t>অনুবাদক</a:t>
            </a:r>
            <a:r>
              <a:rPr lang="en-US" sz="1600" dirty="0"/>
              <a:t> </a:t>
            </a:r>
            <a:r>
              <a:rPr lang="en-US" sz="1600" dirty="0" err="1"/>
              <a:t>প্রোগ্রামের</a:t>
            </a:r>
            <a:r>
              <a:rPr lang="en-US" sz="1600" dirty="0"/>
              <a:t> (Assembler) </a:t>
            </a:r>
            <a:r>
              <a:rPr lang="en-US" sz="1600" dirty="0" err="1"/>
              <a:t>প্রয়োজন</a:t>
            </a:r>
            <a:r>
              <a:rPr lang="en-US" sz="1600" dirty="0"/>
              <a:t> </a:t>
            </a:r>
            <a:r>
              <a:rPr lang="en-US" sz="1600" dirty="0" err="1"/>
              <a:t>হয়</a:t>
            </a:r>
            <a:r>
              <a:rPr lang="en-US" sz="1600" dirty="0"/>
              <a:t>।</a:t>
            </a:r>
          </a:p>
          <a:p>
            <a:endParaRPr lang="en-US" sz="1600" dirty="0"/>
          </a:p>
          <a:p>
            <a:r>
              <a:rPr lang="en-US" b="1" dirty="0" err="1"/>
              <a:t>হাই</a:t>
            </a:r>
            <a:r>
              <a:rPr lang="en-US" b="1" dirty="0"/>
              <a:t> </a:t>
            </a:r>
            <a:r>
              <a:rPr lang="en-US" b="1" dirty="0" err="1"/>
              <a:t>লেভেল</a:t>
            </a:r>
            <a:r>
              <a:rPr lang="en-US" b="1" dirty="0"/>
              <a:t> </a:t>
            </a:r>
            <a:r>
              <a:rPr lang="en-US" b="1" dirty="0" err="1"/>
              <a:t>ল্যাংগুয়েজ</a:t>
            </a:r>
            <a:r>
              <a:rPr lang="en-US" b="1" dirty="0"/>
              <a:t> (High Level Language): </a:t>
            </a:r>
          </a:p>
          <a:p>
            <a:r>
              <a:rPr lang="en-US" sz="1600" dirty="0" err="1"/>
              <a:t>যে-সব</a:t>
            </a:r>
            <a:r>
              <a:rPr lang="en-US" sz="1600" dirty="0"/>
              <a:t> </a:t>
            </a:r>
            <a:r>
              <a:rPr lang="en-US" sz="1600" dirty="0" err="1"/>
              <a:t>প্রোগ্রামিং</a:t>
            </a:r>
            <a:r>
              <a:rPr lang="en-US" sz="1600" dirty="0"/>
              <a:t> </a:t>
            </a:r>
            <a:r>
              <a:rPr lang="en-US" sz="1600" dirty="0" err="1"/>
              <a:t>ল্যাংগুয়েজ</a:t>
            </a:r>
            <a:r>
              <a:rPr lang="en-US" sz="1600" dirty="0"/>
              <a:t> </a:t>
            </a:r>
            <a:r>
              <a:rPr lang="en-US" sz="1600" dirty="0" err="1"/>
              <a:t>মানুষের</a:t>
            </a:r>
            <a:r>
              <a:rPr lang="en-US" sz="1600" dirty="0"/>
              <a:t> </a:t>
            </a:r>
            <a:r>
              <a:rPr lang="en-US" sz="1600" dirty="0" err="1"/>
              <a:t>পক্ষে</a:t>
            </a:r>
            <a:r>
              <a:rPr lang="en-US" sz="1600" dirty="0"/>
              <a:t> </a:t>
            </a:r>
            <a:r>
              <a:rPr lang="en-US" sz="1600" dirty="0" err="1"/>
              <a:t>বুঝা</a:t>
            </a:r>
            <a:r>
              <a:rPr lang="en-US" sz="1600" dirty="0"/>
              <a:t> </a:t>
            </a:r>
            <a:r>
              <a:rPr lang="en-US" sz="1600" dirty="0" err="1"/>
              <a:t>অনেক</a:t>
            </a:r>
            <a:r>
              <a:rPr lang="en-US" sz="1600" dirty="0"/>
              <a:t> </a:t>
            </a:r>
            <a:r>
              <a:rPr lang="en-US" sz="1600" dirty="0" err="1"/>
              <a:t>সহজ</a:t>
            </a:r>
            <a:r>
              <a:rPr lang="en-US" sz="1600" dirty="0"/>
              <a:t> </a:t>
            </a:r>
            <a:r>
              <a:rPr lang="en-US" sz="1600" dirty="0" err="1"/>
              <a:t>কিন্তু</a:t>
            </a:r>
            <a:r>
              <a:rPr lang="en-US" sz="1600" dirty="0"/>
              <a:t> </a:t>
            </a:r>
            <a:r>
              <a:rPr lang="en-US" sz="1600" dirty="0" err="1"/>
              <a:t>মেশিন</a:t>
            </a:r>
            <a:r>
              <a:rPr lang="en-US" sz="1600" dirty="0"/>
              <a:t> </a:t>
            </a:r>
            <a:r>
              <a:rPr lang="en-US" sz="1600" dirty="0" err="1"/>
              <a:t>সরাসরি</a:t>
            </a:r>
            <a:r>
              <a:rPr lang="en-US" sz="1600" dirty="0"/>
              <a:t> </a:t>
            </a:r>
            <a:r>
              <a:rPr lang="en-US" sz="1600" dirty="0" err="1"/>
              <a:t>বুঝে</a:t>
            </a:r>
            <a:r>
              <a:rPr lang="en-US" sz="1600" dirty="0"/>
              <a:t> </a:t>
            </a:r>
            <a:r>
              <a:rPr lang="en-US" sz="1600" dirty="0" err="1"/>
              <a:t>না</a:t>
            </a:r>
            <a:r>
              <a:rPr lang="en-US" sz="1600" dirty="0"/>
              <a:t>, </a:t>
            </a:r>
            <a:r>
              <a:rPr lang="en-US" sz="1600" dirty="0" err="1"/>
              <a:t>সেইসব</a:t>
            </a:r>
            <a:r>
              <a:rPr lang="en-US" sz="1600" dirty="0"/>
              <a:t> </a:t>
            </a:r>
            <a:r>
              <a:rPr lang="en-US" sz="1600" dirty="0" err="1"/>
              <a:t>ল্যাংগুয়েজকে</a:t>
            </a:r>
            <a:r>
              <a:rPr lang="en-US" sz="1600" dirty="0"/>
              <a:t> High Level Language </a:t>
            </a:r>
            <a:r>
              <a:rPr lang="en-US" sz="1600" dirty="0" err="1"/>
              <a:t>বলে</a:t>
            </a:r>
            <a:r>
              <a:rPr lang="en-US" sz="1600" dirty="0"/>
              <a:t>। High level Language </a:t>
            </a:r>
            <a:r>
              <a:rPr lang="en-US" sz="1600" dirty="0" err="1"/>
              <a:t>বা</a:t>
            </a:r>
            <a:r>
              <a:rPr lang="en-US" sz="1600" dirty="0"/>
              <a:t> </a:t>
            </a:r>
            <a:r>
              <a:rPr lang="en-US" sz="1600" dirty="0" err="1"/>
              <a:t>উচ্চতর</a:t>
            </a:r>
            <a:r>
              <a:rPr lang="en-US" sz="1600" dirty="0"/>
              <a:t> </a:t>
            </a:r>
            <a:r>
              <a:rPr lang="en-US" sz="1600" dirty="0" err="1"/>
              <a:t>প্রোগ্রামিং</a:t>
            </a:r>
            <a:r>
              <a:rPr lang="en-US" sz="1600" dirty="0"/>
              <a:t> </a:t>
            </a:r>
            <a:r>
              <a:rPr lang="en-US" sz="1600" dirty="0" err="1"/>
              <a:t>ভাষা</a:t>
            </a:r>
            <a:r>
              <a:rPr lang="en-US" sz="1600" dirty="0"/>
              <a:t> </a:t>
            </a:r>
            <a:r>
              <a:rPr lang="en-US" sz="1600" dirty="0" err="1"/>
              <a:t>মানুষের</a:t>
            </a:r>
            <a:r>
              <a:rPr lang="en-US" sz="1600" dirty="0"/>
              <a:t> </a:t>
            </a:r>
            <a:r>
              <a:rPr lang="en-US" sz="1600" dirty="0" err="1"/>
              <a:t>পক্ষে</a:t>
            </a:r>
            <a:r>
              <a:rPr lang="en-US" sz="1600" dirty="0"/>
              <a:t> </a:t>
            </a:r>
            <a:r>
              <a:rPr lang="en-US" sz="1600" dirty="0" err="1"/>
              <a:t>বুঝা</a:t>
            </a:r>
            <a:r>
              <a:rPr lang="en-US" sz="1600" dirty="0"/>
              <a:t> </a:t>
            </a:r>
            <a:r>
              <a:rPr lang="en-US" sz="1600" dirty="0" err="1"/>
              <a:t>অনেক</a:t>
            </a:r>
            <a:r>
              <a:rPr lang="en-US" sz="1600" dirty="0"/>
              <a:t> </a:t>
            </a:r>
            <a:r>
              <a:rPr lang="en-US" sz="1600" dirty="0" err="1"/>
              <a:t>সহজ</a:t>
            </a:r>
            <a:r>
              <a:rPr lang="en-US" sz="1600" dirty="0"/>
              <a:t>; </a:t>
            </a:r>
            <a:r>
              <a:rPr lang="en-US" sz="1600" dirty="0" err="1"/>
              <a:t>এর</a:t>
            </a:r>
            <a:r>
              <a:rPr lang="en-US" sz="1600" dirty="0"/>
              <a:t> </a:t>
            </a:r>
            <a:r>
              <a:rPr lang="en-US" sz="1600" dirty="0" err="1"/>
              <a:t>কারণ</a:t>
            </a:r>
            <a:r>
              <a:rPr lang="en-US" sz="1600" dirty="0"/>
              <a:t> </a:t>
            </a:r>
            <a:r>
              <a:rPr lang="en-US" sz="1600" dirty="0" err="1"/>
              <a:t>হচ্ছে</a:t>
            </a:r>
            <a:r>
              <a:rPr lang="en-US" sz="1600" dirty="0"/>
              <a:t> </a:t>
            </a:r>
            <a:r>
              <a:rPr lang="en-US" sz="1600" dirty="0" err="1"/>
              <a:t>এতে</a:t>
            </a:r>
            <a:r>
              <a:rPr lang="en-US" sz="1600" dirty="0"/>
              <a:t> </a:t>
            </a:r>
            <a:r>
              <a:rPr lang="en-US" sz="1600" dirty="0" err="1"/>
              <a:t>ইংরেজি</a:t>
            </a:r>
            <a:r>
              <a:rPr lang="en-US" sz="1600" dirty="0"/>
              <a:t> </a:t>
            </a:r>
            <a:r>
              <a:rPr lang="en-US" sz="1600" dirty="0" err="1"/>
              <a:t>শব্দ</a:t>
            </a:r>
            <a:r>
              <a:rPr lang="en-US" sz="1600" dirty="0"/>
              <a:t> ও </a:t>
            </a:r>
            <a:r>
              <a:rPr lang="en-US" sz="1600" dirty="0" err="1"/>
              <a:t>চিহ্ন</a:t>
            </a:r>
            <a:r>
              <a:rPr lang="en-US" sz="1600" dirty="0"/>
              <a:t> </a:t>
            </a:r>
            <a:r>
              <a:rPr lang="en-US" sz="1600" dirty="0" err="1"/>
              <a:t>ব্যবহার</a:t>
            </a:r>
            <a:r>
              <a:rPr lang="en-US" sz="1600" dirty="0"/>
              <a:t> </a:t>
            </a:r>
            <a:r>
              <a:rPr lang="en-US" sz="1600" dirty="0" err="1"/>
              <a:t>করে</a:t>
            </a:r>
            <a:r>
              <a:rPr lang="en-US" sz="1600" dirty="0"/>
              <a:t> </a:t>
            </a:r>
            <a:r>
              <a:rPr lang="en-US" sz="1600" dirty="0" err="1"/>
              <a:t>কোড</a:t>
            </a:r>
            <a:r>
              <a:rPr lang="en-US" sz="1600" dirty="0"/>
              <a:t> </a:t>
            </a:r>
            <a:r>
              <a:rPr lang="en-US" sz="1600" dirty="0" err="1"/>
              <a:t>লেখা</a:t>
            </a:r>
            <a:r>
              <a:rPr lang="en-US" sz="1600" dirty="0"/>
              <a:t> </a:t>
            </a:r>
            <a:r>
              <a:rPr lang="en-US" sz="1600" dirty="0" err="1"/>
              <a:t>হয়</a:t>
            </a:r>
            <a:r>
              <a:rPr lang="en-US" sz="1600" dirty="0"/>
              <a:t>। </a:t>
            </a:r>
            <a:r>
              <a:rPr lang="en-US" sz="1600" dirty="0" err="1"/>
              <a:t>এই</a:t>
            </a:r>
            <a:r>
              <a:rPr lang="en-US" sz="1600" dirty="0"/>
              <a:t> </a:t>
            </a:r>
            <a:r>
              <a:rPr lang="en-US" sz="1600" dirty="0" err="1"/>
              <a:t>প্রোগ্রামিং</a:t>
            </a:r>
            <a:r>
              <a:rPr lang="en-US" sz="1600" dirty="0"/>
              <a:t> </a:t>
            </a:r>
            <a:r>
              <a:rPr lang="en-US" sz="1600" dirty="0" err="1"/>
              <a:t>ভাষার</a:t>
            </a:r>
            <a:r>
              <a:rPr lang="en-US" sz="1600" dirty="0"/>
              <a:t> </a:t>
            </a:r>
            <a:r>
              <a:rPr lang="en-US" sz="1600" dirty="0" err="1"/>
              <a:t>কমান্ড</a:t>
            </a:r>
            <a:r>
              <a:rPr lang="en-US" sz="1600" dirty="0"/>
              <a:t> </a:t>
            </a:r>
            <a:r>
              <a:rPr lang="en-US" sz="1600" dirty="0" err="1"/>
              <a:t>বা</a:t>
            </a:r>
            <a:r>
              <a:rPr lang="en-US" sz="1600" dirty="0"/>
              <a:t> Statement-</a:t>
            </a:r>
            <a:r>
              <a:rPr lang="en-US" sz="1600" dirty="0" err="1"/>
              <a:t>গুলোর</a:t>
            </a:r>
            <a:r>
              <a:rPr lang="en-US" sz="1600" dirty="0"/>
              <a:t> </a:t>
            </a:r>
            <a:r>
              <a:rPr lang="en-US" sz="1600" dirty="0" err="1"/>
              <a:t>শাব্দিক</a:t>
            </a:r>
            <a:r>
              <a:rPr lang="en-US" sz="1600" dirty="0"/>
              <a:t> </a:t>
            </a:r>
            <a:r>
              <a:rPr lang="en-US" sz="1600" dirty="0" err="1"/>
              <a:t>অর্থ</a:t>
            </a:r>
            <a:r>
              <a:rPr lang="en-US" sz="1600" dirty="0"/>
              <a:t> </a:t>
            </a:r>
            <a:r>
              <a:rPr lang="en-US" sz="1600" dirty="0" err="1"/>
              <a:t>রয়েছে</a:t>
            </a:r>
            <a:r>
              <a:rPr lang="en-US" sz="1600" dirty="0"/>
              <a:t>, </a:t>
            </a:r>
            <a:r>
              <a:rPr lang="en-US" sz="1600" dirty="0" err="1"/>
              <a:t>যা</a:t>
            </a:r>
            <a:r>
              <a:rPr lang="en-US" sz="1600" dirty="0"/>
              <a:t> </a:t>
            </a:r>
            <a:r>
              <a:rPr lang="en-US" sz="1600" dirty="0" err="1"/>
              <a:t>দ্বারা</a:t>
            </a:r>
            <a:r>
              <a:rPr lang="en-US" sz="1600" dirty="0"/>
              <a:t> </a:t>
            </a:r>
            <a:r>
              <a:rPr lang="en-US" sz="1600" dirty="0" err="1"/>
              <a:t>সহজেই</a:t>
            </a:r>
            <a:r>
              <a:rPr lang="en-US" sz="1600" dirty="0"/>
              <a:t> </a:t>
            </a:r>
            <a:r>
              <a:rPr lang="en-US" sz="1600" dirty="0" err="1"/>
              <a:t>কোনটির</a:t>
            </a:r>
            <a:r>
              <a:rPr lang="en-US" sz="1600" dirty="0"/>
              <a:t> </a:t>
            </a:r>
            <a:r>
              <a:rPr lang="en-US" sz="1600" dirty="0" err="1"/>
              <a:t>কাজ</a:t>
            </a:r>
            <a:r>
              <a:rPr lang="en-US" sz="1600" dirty="0"/>
              <a:t> </a:t>
            </a:r>
            <a:r>
              <a:rPr lang="en-US" sz="1600" dirty="0" err="1"/>
              <a:t>কী</a:t>
            </a:r>
            <a:r>
              <a:rPr lang="en-US" sz="1600" dirty="0"/>
              <a:t>, </a:t>
            </a:r>
            <a:r>
              <a:rPr lang="en-US" sz="1600" dirty="0" err="1"/>
              <a:t>তা</a:t>
            </a:r>
            <a:r>
              <a:rPr lang="en-US" sz="1600" dirty="0"/>
              <a:t> </a:t>
            </a:r>
            <a:r>
              <a:rPr lang="en-US" sz="1600" dirty="0" err="1"/>
              <a:t>বুঝা</a:t>
            </a:r>
            <a:r>
              <a:rPr lang="en-US" sz="1600" dirty="0"/>
              <a:t> </a:t>
            </a:r>
            <a:r>
              <a:rPr lang="en-US" sz="1600" dirty="0" err="1"/>
              <a:t>সম্ভব</a:t>
            </a:r>
            <a:r>
              <a:rPr lang="en-US" sz="1600" dirty="0"/>
              <a:t> </a:t>
            </a:r>
            <a:r>
              <a:rPr lang="en-US" sz="1600" dirty="0" err="1"/>
              <a:t>হয়</a:t>
            </a:r>
            <a:r>
              <a:rPr lang="en-US" sz="1600" dirty="0"/>
              <a:t>। High Level Language-</a:t>
            </a:r>
            <a:r>
              <a:rPr lang="en-US" sz="1600" dirty="0" err="1"/>
              <a:t>গুলো</a:t>
            </a:r>
            <a:r>
              <a:rPr lang="en-US" sz="1600" dirty="0"/>
              <a:t> </a:t>
            </a:r>
            <a:r>
              <a:rPr lang="en-US" sz="1600" dirty="0" err="1"/>
              <a:t>কম্পিউটার</a:t>
            </a:r>
            <a:r>
              <a:rPr lang="en-US" sz="1600" dirty="0"/>
              <a:t> </a:t>
            </a:r>
            <a:r>
              <a:rPr lang="en-US" sz="1600" dirty="0" err="1"/>
              <a:t>সরাসরি</a:t>
            </a:r>
            <a:r>
              <a:rPr lang="en-US" sz="1600" dirty="0"/>
              <a:t> </a:t>
            </a:r>
            <a:r>
              <a:rPr lang="en-US" sz="1600" dirty="0" err="1"/>
              <a:t>বুঝতে</a:t>
            </a:r>
            <a:r>
              <a:rPr lang="en-US" sz="1600" dirty="0"/>
              <a:t> </a:t>
            </a:r>
            <a:r>
              <a:rPr lang="en-US" sz="1600" dirty="0" err="1"/>
              <a:t>পারে</a:t>
            </a:r>
            <a:r>
              <a:rPr lang="en-US" sz="1600" dirty="0"/>
              <a:t> </a:t>
            </a:r>
            <a:r>
              <a:rPr lang="en-US" sz="1600" dirty="0" err="1"/>
              <a:t>না</a:t>
            </a:r>
            <a:r>
              <a:rPr lang="en-US" sz="1600" dirty="0"/>
              <a:t>। </a:t>
            </a:r>
            <a:r>
              <a:rPr lang="en-US" sz="1600" dirty="0" err="1"/>
              <a:t>এর</a:t>
            </a:r>
            <a:r>
              <a:rPr lang="en-US" sz="1600" dirty="0"/>
              <a:t> </a:t>
            </a:r>
            <a:r>
              <a:rPr lang="en-US" sz="1600" dirty="0" err="1"/>
              <a:t>জন্য</a:t>
            </a:r>
            <a:r>
              <a:rPr lang="en-US" sz="1600" dirty="0"/>
              <a:t> </a:t>
            </a:r>
            <a:r>
              <a:rPr lang="en-US" sz="1600" dirty="0" err="1"/>
              <a:t>বিশেষ</a:t>
            </a:r>
            <a:r>
              <a:rPr lang="en-US" sz="1600" dirty="0"/>
              <a:t> </a:t>
            </a:r>
            <a:r>
              <a:rPr lang="en-US" sz="1600" dirty="0" err="1"/>
              <a:t>একটা</a:t>
            </a:r>
            <a:r>
              <a:rPr lang="en-US" sz="1600" dirty="0"/>
              <a:t> </a:t>
            </a:r>
            <a:r>
              <a:rPr lang="en-US" sz="1600" dirty="0" err="1"/>
              <a:t>সফটওয়্যার</a:t>
            </a:r>
            <a:r>
              <a:rPr lang="en-US" sz="1600" dirty="0"/>
              <a:t> </a:t>
            </a:r>
            <a:r>
              <a:rPr lang="en-US" sz="1600" dirty="0" err="1"/>
              <a:t>থাকে</a:t>
            </a:r>
            <a:r>
              <a:rPr lang="en-US" sz="1600" dirty="0"/>
              <a:t>, </a:t>
            </a:r>
            <a:r>
              <a:rPr lang="en-US" sz="1600" dirty="0" err="1"/>
              <a:t>যাকে</a:t>
            </a:r>
            <a:r>
              <a:rPr lang="en-US" sz="1600" dirty="0"/>
              <a:t> </a:t>
            </a:r>
            <a:r>
              <a:rPr lang="en-US" sz="1600" dirty="0" err="1"/>
              <a:t>কম্পাইলার</a:t>
            </a:r>
            <a:r>
              <a:rPr lang="en-US" sz="1600" dirty="0"/>
              <a:t>/</a:t>
            </a:r>
            <a:r>
              <a:rPr lang="en-US" sz="1600" dirty="0" err="1"/>
              <a:t>ইন্টারপ্রেটার</a:t>
            </a:r>
            <a:r>
              <a:rPr lang="en-US" sz="1600" dirty="0"/>
              <a:t> </a:t>
            </a:r>
            <a:r>
              <a:rPr lang="en-US" sz="1600" dirty="0" err="1"/>
              <a:t>বলে</a:t>
            </a:r>
            <a:r>
              <a:rPr lang="en-US" sz="1600" dirty="0"/>
              <a:t>, </a:t>
            </a:r>
            <a:r>
              <a:rPr lang="en-US" sz="1600" dirty="0" err="1"/>
              <a:t>যা</a:t>
            </a:r>
            <a:r>
              <a:rPr lang="en-US" sz="1600" dirty="0"/>
              <a:t> High Level Language-</a:t>
            </a:r>
            <a:r>
              <a:rPr lang="en-US" sz="1600" dirty="0" err="1"/>
              <a:t>কে</a:t>
            </a:r>
            <a:r>
              <a:rPr lang="en-US" sz="1600" dirty="0"/>
              <a:t> </a:t>
            </a:r>
            <a:r>
              <a:rPr lang="en-US" sz="1600" dirty="0" err="1"/>
              <a:t>মেশিন</a:t>
            </a:r>
            <a:r>
              <a:rPr lang="en-US" sz="1600" dirty="0"/>
              <a:t> </a:t>
            </a:r>
            <a:r>
              <a:rPr lang="en-US" sz="1600" dirty="0" err="1"/>
              <a:t>কোডে</a:t>
            </a:r>
            <a:r>
              <a:rPr lang="en-US" sz="1600" dirty="0"/>
              <a:t> </a:t>
            </a:r>
            <a:r>
              <a:rPr lang="en-US" sz="1600" dirty="0" err="1"/>
              <a:t>কনভার্ট</a:t>
            </a:r>
            <a:r>
              <a:rPr lang="en-US" sz="1600" dirty="0"/>
              <a:t> </a:t>
            </a:r>
            <a:r>
              <a:rPr lang="en-US" sz="1600" dirty="0" err="1"/>
              <a:t>করে</a:t>
            </a:r>
            <a:r>
              <a:rPr lang="en-US" sz="1600" dirty="0"/>
              <a:t>। </a:t>
            </a:r>
            <a:r>
              <a:rPr lang="en-US" sz="1600" dirty="0" err="1"/>
              <a:t>অর্থা</a:t>
            </a:r>
            <a:r>
              <a:rPr lang="en-US" sz="1600" dirty="0"/>
              <a:t>ৎ </a:t>
            </a:r>
            <a:r>
              <a:rPr lang="en-US" sz="1600" dirty="0" err="1"/>
              <a:t>বাইনারি</a:t>
            </a:r>
            <a:r>
              <a:rPr lang="en-US" sz="1600" dirty="0"/>
              <a:t> </a:t>
            </a:r>
            <a:r>
              <a:rPr lang="en-US" sz="1600" dirty="0" err="1"/>
              <a:t>সংখ্যা</a:t>
            </a:r>
            <a:r>
              <a:rPr lang="en-US" sz="1600" dirty="0"/>
              <a:t> '০' </a:t>
            </a:r>
            <a:r>
              <a:rPr lang="en-US" sz="1600" dirty="0" err="1"/>
              <a:t>আর</a:t>
            </a:r>
            <a:r>
              <a:rPr lang="en-US" sz="1600" dirty="0"/>
              <a:t> '1'-এ </a:t>
            </a:r>
            <a:r>
              <a:rPr lang="en-US" sz="1600" dirty="0" err="1"/>
              <a:t>রূপান্তর</a:t>
            </a:r>
            <a:r>
              <a:rPr lang="en-US" sz="1600" dirty="0"/>
              <a:t> </a:t>
            </a:r>
            <a:r>
              <a:rPr lang="en-US" sz="1600" dirty="0" err="1"/>
              <a:t>করে</a:t>
            </a:r>
            <a:r>
              <a:rPr lang="en-US" sz="1600" dirty="0"/>
              <a:t> CPU-</a:t>
            </a:r>
            <a:r>
              <a:rPr lang="en-US" sz="1600" dirty="0" err="1"/>
              <a:t>কে</a:t>
            </a:r>
            <a:r>
              <a:rPr lang="en-US" sz="1600" dirty="0"/>
              <a:t> Instruction </a:t>
            </a:r>
            <a:r>
              <a:rPr lang="en-US" sz="1600" dirty="0" err="1"/>
              <a:t>দেয়া</a:t>
            </a:r>
            <a:r>
              <a:rPr lang="en-US" sz="1600" dirty="0"/>
              <a:t> </a:t>
            </a:r>
            <a:r>
              <a:rPr lang="en-US" sz="1600" dirty="0" err="1"/>
              <a:t>হয়</a:t>
            </a:r>
            <a:r>
              <a:rPr lang="en-US" sz="1600" dirty="0"/>
              <a:t> </a:t>
            </a:r>
            <a:r>
              <a:rPr lang="en-US" sz="1600" dirty="0" err="1"/>
              <a:t>এবং</a:t>
            </a:r>
            <a:r>
              <a:rPr lang="en-US" sz="1600" dirty="0"/>
              <a:t> </a:t>
            </a:r>
            <a:r>
              <a:rPr lang="en-US" sz="1600" dirty="0" err="1"/>
              <a:t>সেই</a:t>
            </a:r>
            <a:r>
              <a:rPr lang="en-US" sz="1600" dirty="0"/>
              <a:t> </a:t>
            </a:r>
            <a:r>
              <a:rPr lang="en-US" sz="1600" dirty="0" err="1"/>
              <a:t>মোতাবেক</a:t>
            </a:r>
            <a:r>
              <a:rPr lang="en-US" sz="1600" dirty="0"/>
              <a:t> </a:t>
            </a:r>
            <a:r>
              <a:rPr lang="en-US" sz="1600" dirty="0" err="1"/>
              <a:t>কার্য</a:t>
            </a:r>
            <a:r>
              <a:rPr lang="en-US" sz="1600" dirty="0"/>
              <a:t> </a:t>
            </a:r>
            <a:r>
              <a:rPr lang="en-US" sz="1600" dirty="0" err="1"/>
              <a:t>পরিচালিত</a:t>
            </a:r>
            <a:r>
              <a:rPr lang="en-US" sz="1600" dirty="0"/>
              <a:t> </a:t>
            </a:r>
            <a:r>
              <a:rPr lang="en-US" sz="1600" dirty="0" err="1"/>
              <a:t>হয়</a:t>
            </a:r>
            <a:r>
              <a:rPr lang="en-US" sz="1600" dirty="0"/>
              <a:t>।</a:t>
            </a:r>
          </a:p>
          <a:p>
            <a:endParaRPr lang="en-US" sz="1600" dirty="0"/>
          </a:p>
          <a:p>
            <a:r>
              <a:rPr lang="en-US" sz="1600" dirty="0" err="1"/>
              <a:t>যেমন</a:t>
            </a:r>
            <a:r>
              <a:rPr lang="en-US" sz="1600" dirty="0"/>
              <a:t>- JAVA STUDIO, FORTRAN, COBOL, C, C++, COBAL, JAVA, PHP, PYTHON </a:t>
            </a:r>
            <a:r>
              <a:rPr lang="en-US" sz="1600" dirty="0" err="1"/>
              <a:t>ইত্যাদি</a:t>
            </a:r>
            <a:r>
              <a:rPr lang="en-US" sz="1600" dirty="0"/>
              <a:t> </a:t>
            </a:r>
            <a:r>
              <a:rPr lang="en-US" sz="1600" dirty="0" err="1"/>
              <a:t>হলো</a:t>
            </a:r>
            <a:r>
              <a:rPr lang="en-US" sz="1600" dirty="0"/>
              <a:t> </a:t>
            </a:r>
            <a:r>
              <a:rPr lang="en-US" sz="1600" dirty="0" err="1"/>
              <a:t>আধুনিক</a:t>
            </a:r>
            <a:r>
              <a:rPr lang="en-US" sz="1600" dirty="0"/>
              <a:t> ও High level Language.</a:t>
            </a:r>
          </a:p>
        </p:txBody>
      </p:sp>
    </p:spTree>
    <p:extLst>
      <p:ext uri="{BB962C8B-B14F-4D97-AF65-F5344CB8AC3E}">
        <p14:creationId xmlns:p14="http://schemas.microsoft.com/office/powerpoint/2010/main" val="262755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CD2B86B-0D0B-4485-8E8B-FAC936477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49" y="120425"/>
            <a:ext cx="761666" cy="8349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5A9A75D-4039-4F4A-A231-F47186842EFA}"/>
              </a:ext>
            </a:extLst>
          </p:cNvPr>
          <p:cNvSpPr txBox="1"/>
          <p:nvPr/>
        </p:nvSpPr>
        <p:spPr>
          <a:xfrm>
            <a:off x="157049" y="306482"/>
            <a:ext cx="11877902" cy="4493538"/>
          </a:xfrm>
          <a:prstGeom prst="rect">
            <a:avLst/>
          </a:prstGeom>
          <a:noFill/>
        </p:spPr>
        <p:txBody>
          <a:bodyPr wrap="square">
            <a:spAutoFit/>
          </a:bodyPr>
          <a:lstStyle/>
          <a:p>
            <a:r>
              <a:rPr lang="en-US" sz="1600" dirty="0"/>
              <a:t>				</a:t>
            </a:r>
            <a:r>
              <a:rPr lang="en-US" b="1" dirty="0"/>
              <a:t>High level Language-</a:t>
            </a:r>
            <a:r>
              <a:rPr lang="en-US" b="1" dirty="0" err="1"/>
              <a:t>কে</a:t>
            </a:r>
            <a:r>
              <a:rPr lang="en-US" b="1" dirty="0"/>
              <a:t> </a:t>
            </a:r>
            <a:r>
              <a:rPr lang="en-US" b="1" dirty="0" err="1"/>
              <a:t>দু</a:t>
            </a:r>
            <a:r>
              <a:rPr lang="en-US" b="1" dirty="0"/>
              <a:t> </a:t>
            </a:r>
            <a:r>
              <a:rPr lang="en-US" b="1" dirty="0" err="1"/>
              <a:t>ভাগে</a:t>
            </a:r>
            <a:r>
              <a:rPr lang="en-US" b="1" dirty="0"/>
              <a:t> </a:t>
            </a:r>
            <a:r>
              <a:rPr lang="en-US" b="1" dirty="0" err="1"/>
              <a:t>ভাগ</a:t>
            </a:r>
            <a:r>
              <a:rPr lang="en-US" b="1" dirty="0"/>
              <a:t> </a:t>
            </a:r>
            <a:r>
              <a:rPr lang="en-US" b="1" dirty="0" err="1"/>
              <a:t>করা</a:t>
            </a:r>
            <a:r>
              <a:rPr lang="en-US" b="1" dirty="0"/>
              <a:t> </a:t>
            </a:r>
            <a:r>
              <a:rPr lang="en-US" b="1" dirty="0" err="1"/>
              <a:t>যায়</a:t>
            </a:r>
            <a:r>
              <a:rPr lang="en-US" b="1" dirty="0"/>
              <a:t> ,</a:t>
            </a:r>
            <a:r>
              <a:rPr lang="en-US" sz="1600" dirty="0"/>
              <a:t> </a:t>
            </a:r>
            <a:r>
              <a:rPr lang="en-US" sz="1600" dirty="0" err="1"/>
              <a:t>যথা</a:t>
            </a:r>
            <a:r>
              <a:rPr lang="en-US" sz="1600" dirty="0"/>
              <a:t>-</a:t>
            </a:r>
          </a:p>
          <a:p>
            <a:endParaRPr lang="en-US" sz="1600" dirty="0"/>
          </a:p>
          <a:p>
            <a:endParaRPr lang="en-US" sz="1600" dirty="0"/>
          </a:p>
          <a:p>
            <a:r>
              <a:rPr lang="en-US" b="1" dirty="0"/>
              <a:t>Procedural Language:</a:t>
            </a:r>
            <a:r>
              <a:rPr lang="en-US" sz="1600" dirty="0"/>
              <a:t> </a:t>
            </a:r>
            <a:r>
              <a:rPr lang="en-US" sz="1600" dirty="0" err="1"/>
              <a:t>যে</a:t>
            </a:r>
            <a:r>
              <a:rPr lang="en-US" sz="1600" dirty="0"/>
              <a:t> </a:t>
            </a:r>
            <a:r>
              <a:rPr lang="en-US" sz="1600" dirty="0" err="1"/>
              <a:t>কম্পিউটার</a:t>
            </a:r>
            <a:r>
              <a:rPr lang="en-US" sz="1600" dirty="0"/>
              <a:t> </a:t>
            </a:r>
            <a:r>
              <a:rPr lang="en-US" sz="1600" dirty="0" err="1"/>
              <a:t>প্রোগ্রামিং</a:t>
            </a:r>
            <a:r>
              <a:rPr lang="en-US" sz="1600" dirty="0"/>
              <a:t> </a:t>
            </a:r>
            <a:r>
              <a:rPr lang="en-US" sz="1600" dirty="0" err="1"/>
              <a:t>ভাষায়</a:t>
            </a:r>
            <a:r>
              <a:rPr lang="en-US" sz="1600" dirty="0"/>
              <a:t> </a:t>
            </a:r>
            <a:r>
              <a:rPr lang="en-US" sz="1600" dirty="0" err="1"/>
              <a:t>কিছু</a:t>
            </a:r>
            <a:r>
              <a:rPr lang="en-US" sz="1600" dirty="0"/>
              <a:t> </a:t>
            </a:r>
            <a:r>
              <a:rPr lang="en-US" sz="1600" dirty="0" err="1"/>
              <a:t>নির্দেশনা</a:t>
            </a:r>
            <a:r>
              <a:rPr lang="en-US" sz="1600" dirty="0"/>
              <a:t> </a:t>
            </a:r>
            <a:r>
              <a:rPr lang="en-US" sz="1600" dirty="0" err="1"/>
              <a:t>অনুসরণ</a:t>
            </a:r>
            <a:r>
              <a:rPr lang="en-US" sz="1600" dirty="0"/>
              <a:t> </a:t>
            </a:r>
            <a:r>
              <a:rPr lang="en-US" sz="1600" dirty="0" err="1"/>
              <a:t>করে</a:t>
            </a:r>
            <a:r>
              <a:rPr lang="en-US" sz="1600" dirty="0"/>
              <a:t> </a:t>
            </a:r>
            <a:r>
              <a:rPr lang="en-US" sz="1600" dirty="0" err="1"/>
              <a:t>ধাপে</a:t>
            </a:r>
            <a:r>
              <a:rPr lang="en-US" sz="1600" dirty="0"/>
              <a:t> </a:t>
            </a:r>
            <a:r>
              <a:rPr lang="en-US" sz="1600" dirty="0" err="1"/>
              <a:t>ধাপে</a:t>
            </a:r>
            <a:r>
              <a:rPr lang="en-US" sz="1600" dirty="0"/>
              <a:t> </a:t>
            </a:r>
            <a:r>
              <a:rPr lang="en-US" sz="1600" dirty="0" err="1"/>
              <a:t>সুসংগঠিতভাবে</a:t>
            </a:r>
            <a:r>
              <a:rPr lang="en-US" sz="1600" dirty="0"/>
              <a:t> </a:t>
            </a:r>
            <a:r>
              <a:rPr lang="en-US" sz="1600" dirty="0" err="1"/>
              <a:t>প্রোগ্রাম</a:t>
            </a:r>
            <a:r>
              <a:rPr lang="en-US" sz="1600" dirty="0"/>
              <a:t> </a:t>
            </a:r>
            <a:r>
              <a:rPr lang="en-US" sz="1600" dirty="0" err="1"/>
              <a:t>লেখা</a:t>
            </a:r>
            <a:r>
              <a:rPr lang="en-US" sz="1600" dirty="0"/>
              <a:t> </a:t>
            </a:r>
            <a:r>
              <a:rPr lang="en-US" sz="1600" dirty="0" err="1"/>
              <a:t>হয়</a:t>
            </a:r>
            <a:r>
              <a:rPr lang="en-US" sz="1600" dirty="0"/>
              <a:t>, </a:t>
            </a:r>
            <a:r>
              <a:rPr lang="en-US" sz="1600" dirty="0" err="1"/>
              <a:t>সে</a:t>
            </a:r>
            <a:r>
              <a:rPr lang="en-US" sz="1600" dirty="0"/>
              <a:t> </a:t>
            </a:r>
            <a:r>
              <a:rPr lang="en-US" sz="1600" dirty="0" err="1"/>
              <a:t>সব</a:t>
            </a:r>
            <a:r>
              <a:rPr lang="en-US" sz="1600" dirty="0"/>
              <a:t> </a:t>
            </a:r>
            <a:r>
              <a:rPr lang="en-US" sz="1600" dirty="0" err="1"/>
              <a:t>ভাষাকে</a:t>
            </a:r>
            <a:r>
              <a:rPr lang="en-US" sz="1600" dirty="0"/>
              <a:t> Procedural Language </a:t>
            </a:r>
            <a:r>
              <a:rPr lang="en-US" sz="1600" dirty="0" err="1"/>
              <a:t>বলে</a:t>
            </a:r>
            <a:r>
              <a:rPr lang="en-US" sz="1600" dirty="0"/>
              <a:t>। </a:t>
            </a:r>
            <a:r>
              <a:rPr lang="en-US" sz="1600" dirty="0" err="1"/>
              <a:t>যেমন</a:t>
            </a:r>
            <a:r>
              <a:rPr lang="en-US" sz="1600" dirty="0"/>
              <a:t>- C, Pascal, Fortran </a:t>
            </a:r>
            <a:r>
              <a:rPr lang="en-US" sz="1600" dirty="0" err="1"/>
              <a:t>ইত্যাদি</a:t>
            </a:r>
            <a:r>
              <a:rPr lang="en-US" sz="1600" dirty="0"/>
              <a:t>। Object-Oriented Language: </a:t>
            </a:r>
            <a:r>
              <a:rPr lang="en-US" sz="1600" dirty="0" err="1"/>
              <a:t>অবজেক্ট</a:t>
            </a:r>
            <a:r>
              <a:rPr lang="en-US" sz="1600" dirty="0"/>
              <a:t> </a:t>
            </a:r>
            <a:r>
              <a:rPr lang="en-US" sz="1600" dirty="0" err="1"/>
              <a:t>ওরিয়েন্টেড</a:t>
            </a:r>
            <a:r>
              <a:rPr lang="en-US" sz="1600" dirty="0"/>
              <a:t> </a:t>
            </a:r>
            <a:r>
              <a:rPr lang="en-US" sz="1600" dirty="0" err="1"/>
              <a:t>প্রোগ্রামিং</a:t>
            </a:r>
            <a:r>
              <a:rPr lang="en-US" sz="1600" dirty="0"/>
              <a:t> </a:t>
            </a:r>
            <a:r>
              <a:rPr lang="en-US" sz="1600" dirty="0" err="1"/>
              <a:t>হলো</a:t>
            </a:r>
            <a:r>
              <a:rPr lang="en-US" sz="1600" dirty="0"/>
              <a:t> </a:t>
            </a:r>
            <a:r>
              <a:rPr lang="en-US" sz="1600" dirty="0" err="1"/>
              <a:t>এমন</a:t>
            </a:r>
            <a:r>
              <a:rPr lang="en-US" sz="1600" dirty="0"/>
              <a:t> </a:t>
            </a:r>
            <a:r>
              <a:rPr lang="en-US" sz="1600" dirty="0" err="1"/>
              <a:t>এক</a:t>
            </a:r>
            <a:r>
              <a:rPr lang="en-US" sz="1600" dirty="0"/>
              <a:t> </a:t>
            </a:r>
            <a:r>
              <a:rPr lang="en-US" sz="1600" dirty="0" err="1"/>
              <a:t>ধরনের</a:t>
            </a:r>
            <a:r>
              <a:rPr lang="en-US" sz="1600" dirty="0"/>
              <a:t> </a:t>
            </a:r>
            <a:r>
              <a:rPr lang="en-US" sz="1600" dirty="0" err="1"/>
              <a:t>প্রোগ্রামিং</a:t>
            </a:r>
            <a:r>
              <a:rPr lang="en-US" sz="1600" dirty="0"/>
              <a:t> </a:t>
            </a:r>
            <a:r>
              <a:rPr lang="en-US" sz="1600" dirty="0" err="1"/>
              <a:t>পদ্ধতি</a:t>
            </a:r>
            <a:r>
              <a:rPr lang="en-US" sz="1600" dirty="0"/>
              <a:t>, </a:t>
            </a:r>
            <a:r>
              <a:rPr lang="en-US" sz="1600" dirty="0" err="1"/>
              <a:t>যেখানে</a:t>
            </a:r>
            <a:r>
              <a:rPr lang="en-US" sz="1600" dirty="0"/>
              <a:t> </a:t>
            </a:r>
            <a:r>
              <a:rPr lang="en-US" sz="1600" dirty="0" err="1"/>
              <a:t>ডাটা</a:t>
            </a:r>
            <a:r>
              <a:rPr lang="en-US" sz="1600" dirty="0"/>
              <a:t> </a:t>
            </a:r>
            <a:r>
              <a:rPr lang="en-US" sz="1600" dirty="0" err="1"/>
              <a:t>অ্যাবস্ট্রাকশন</a:t>
            </a:r>
            <a:r>
              <a:rPr lang="en-US" sz="1600" dirty="0"/>
              <a:t>, </a:t>
            </a:r>
            <a:r>
              <a:rPr lang="en-US" sz="1600" dirty="0" err="1"/>
              <a:t>ইনহেরিটেন্স</a:t>
            </a:r>
            <a:r>
              <a:rPr lang="en-US" sz="1600" dirty="0"/>
              <a:t>, ও </a:t>
            </a:r>
            <a:r>
              <a:rPr lang="en-US" sz="1600" dirty="0" err="1"/>
              <a:t>পলিমরফিজমসহ</a:t>
            </a:r>
            <a:r>
              <a:rPr lang="en-US" sz="1600" dirty="0"/>
              <a:t> </a:t>
            </a:r>
            <a:r>
              <a:rPr lang="en-US" sz="1600" dirty="0" err="1"/>
              <a:t>বিভিন্ন</a:t>
            </a:r>
            <a:r>
              <a:rPr lang="en-US" sz="1600" dirty="0"/>
              <a:t> </a:t>
            </a:r>
            <a:r>
              <a:rPr lang="en-US" sz="1600" dirty="0" err="1"/>
              <a:t>ফিচার</a:t>
            </a:r>
            <a:r>
              <a:rPr lang="en-US" sz="1600" dirty="0"/>
              <a:t> </a:t>
            </a:r>
            <a:r>
              <a:rPr lang="en-US" sz="1600" dirty="0" err="1"/>
              <a:t>ব্যবহার</a:t>
            </a:r>
            <a:r>
              <a:rPr lang="en-US" sz="1600" dirty="0"/>
              <a:t> </a:t>
            </a:r>
            <a:r>
              <a:rPr lang="en-US" sz="1600" dirty="0" err="1"/>
              <a:t>করে</a:t>
            </a:r>
            <a:r>
              <a:rPr lang="en-US" sz="1600" dirty="0"/>
              <a:t> </a:t>
            </a:r>
            <a:r>
              <a:rPr lang="en-US" sz="1600" dirty="0" err="1"/>
              <a:t>প্রোগ্রাম</a:t>
            </a:r>
            <a:r>
              <a:rPr lang="en-US" sz="1600" dirty="0"/>
              <a:t> </a:t>
            </a:r>
            <a:r>
              <a:rPr lang="en-US" sz="1600" dirty="0" err="1"/>
              <a:t>লেখা</a:t>
            </a:r>
            <a:r>
              <a:rPr lang="en-US" sz="1600" dirty="0"/>
              <a:t> </a:t>
            </a:r>
            <a:r>
              <a:rPr lang="en-US" sz="1600" dirty="0" err="1"/>
              <a:t>যায়</a:t>
            </a:r>
            <a:r>
              <a:rPr lang="en-US" sz="1600" dirty="0"/>
              <a:t>। </a:t>
            </a:r>
            <a:r>
              <a:rPr lang="en-US" sz="1600" dirty="0" err="1"/>
              <a:t>আর</a:t>
            </a:r>
            <a:r>
              <a:rPr lang="en-US" sz="1600" dirty="0"/>
              <a:t> </a:t>
            </a:r>
            <a:r>
              <a:rPr lang="en-US" sz="1600" dirty="0" err="1"/>
              <a:t>এসব</a:t>
            </a:r>
            <a:r>
              <a:rPr lang="en-US" sz="1600" dirty="0"/>
              <a:t> </a:t>
            </a:r>
            <a:r>
              <a:rPr lang="en-US" sz="1600" dirty="0" err="1"/>
              <a:t>ফিচার</a:t>
            </a:r>
            <a:r>
              <a:rPr lang="en-US" sz="1600" dirty="0"/>
              <a:t> </a:t>
            </a:r>
            <a:r>
              <a:rPr lang="en-US" sz="1600" dirty="0" err="1"/>
              <a:t>যে-সব</a:t>
            </a:r>
            <a:r>
              <a:rPr lang="en-US" sz="1600" dirty="0"/>
              <a:t> </a:t>
            </a:r>
            <a:r>
              <a:rPr lang="en-US" sz="1600" dirty="0" err="1"/>
              <a:t>প্রোগ্রামিং</a:t>
            </a:r>
            <a:r>
              <a:rPr lang="en-US" sz="1600" dirty="0"/>
              <a:t> </a:t>
            </a:r>
            <a:r>
              <a:rPr lang="en-US" sz="1600" dirty="0" err="1"/>
              <a:t>ল্যাংগুয়েজে</a:t>
            </a:r>
            <a:r>
              <a:rPr lang="en-US" sz="1600" dirty="0"/>
              <a:t> </a:t>
            </a:r>
            <a:r>
              <a:rPr lang="en-US" sz="1600" dirty="0" err="1"/>
              <a:t>রয়েছে</a:t>
            </a:r>
            <a:r>
              <a:rPr lang="en-US" sz="1600" dirty="0"/>
              <a:t> </a:t>
            </a:r>
            <a:r>
              <a:rPr lang="en-US" sz="1600" dirty="0" err="1"/>
              <a:t>সে</a:t>
            </a:r>
            <a:r>
              <a:rPr lang="en-US" sz="1600" dirty="0"/>
              <a:t> </a:t>
            </a:r>
            <a:r>
              <a:rPr lang="en-US" sz="1600" dirty="0" err="1"/>
              <a:t>সকল</a:t>
            </a:r>
            <a:r>
              <a:rPr lang="en-US" sz="1600" dirty="0"/>
              <a:t> </a:t>
            </a:r>
            <a:r>
              <a:rPr lang="en-US" sz="1600" dirty="0" err="1"/>
              <a:t>প্রোগ্রামিং</a:t>
            </a:r>
            <a:r>
              <a:rPr lang="en-US" sz="1600" dirty="0"/>
              <a:t> </a:t>
            </a:r>
            <a:r>
              <a:rPr lang="en-US" sz="1600" dirty="0" err="1"/>
              <a:t>ল্যাংগুয়েজকে</a:t>
            </a:r>
            <a:r>
              <a:rPr lang="en-US" sz="1600" dirty="0"/>
              <a:t> Object-Oriented Language </a:t>
            </a:r>
            <a:r>
              <a:rPr lang="en-US" sz="1600" dirty="0" err="1"/>
              <a:t>বলে</a:t>
            </a:r>
            <a:r>
              <a:rPr lang="en-US" sz="1600" dirty="0"/>
              <a:t>। </a:t>
            </a:r>
            <a:r>
              <a:rPr lang="en-US" sz="1600" dirty="0" err="1"/>
              <a:t>বিভিন্ন</a:t>
            </a:r>
            <a:r>
              <a:rPr lang="en-US" sz="1600" dirty="0"/>
              <a:t> </a:t>
            </a:r>
            <a:r>
              <a:rPr lang="en-US" sz="1600" dirty="0" err="1"/>
              <a:t>ধরনের</a:t>
            </a:r>
            <a:r>
              <a:rPr lang="en-US" sz="1600" dirty="0"/>
              <a:t> </a:t>
            </a:r>
            <a:r>
              <a:rPr lang="en-US" sz="1600" dirty="0" err="1"/>
              <a:t>হাই-লেভেল</a:t>
            </a:r>
            <a:r>
              <a:rPr lang="en-US" sz="1600" dirty="0"/>
              <a:t> </a:t>
            </a:r>
            <a:r>
              <a:rPr lang="en-US" sz="1600" dirty="0" err="1"/>
              <a:t>প্রোগ্রামিং</a:t>
            </a:r>
            <a:r>
              <a:rPr lang="en-US" sz="1600" dirty="0"/>
              <a:t> </a:t>
            </a:r>
            <a:r>
              <a:rPr lang="en-US" sz="1600" dirty="0" err="1"/>
              <a:t>ল্যাংগুয়েজ</a:t>
            </a:r>
            <a:r>
              <a:rPr lang="en-US" sz="1600" dirty="0"/>
              <a:t> (Different high level programming languages): </a:t>
            </a:r>
            <a:r>
              <a:rPr lang="en-US" sz="1600" dirty="0" err="1"/>
              <a:t>শুধুমাত্র</a:t>
            </a:r>
            <a:r>
              <a:rPr lang="en-US" sz="1600" dirty="0"/>
              <a:t> </a:t>
            </a:r>
            <a:r>
              <a:rPr lang="en-US" sz="1600" dirty="0" err="1"/>
              <a:t>একটি</a:t>
            </a:r>
            <a:r>
              <a:rPr lang="en-US" sz="1600" dirty="0"/>
              <a:t> </a:t>
            </a:r>
            <a:r>
              <a:rPr lang="en-US" sz="1600" dirty="0" err="1"/>
              <a:t>হাই</a:t>
            </a:r>
            <a:r>
              <a:rPr lang="en-US" sz="1600" dirty="0"/>
              <a:t> </a:t>
            </a:r>
            <a:r>
              <a:rPr lang="en-US" sz="1600" dirty="0" err="1"/>
              <a:t>লেভেল</a:t>
            </a:r>
            <a:r>
              <a:rPr lang="en-US" sz="1600" dirty="0"/>
              <a:t> </a:t>
            </a:r>
            <a:r>
              <a:rPr lang="en-US" sz="1600" dirty="0" err="1"/>
              <a:t>ল্যাংগুয়েজের</a:t>
            </a:r>
            <a:r>
              <a:rPr lang="en-US" sz="1600" dirty="0"/>
              <a:t> </a:t>
            </a:r>
            <a:r>
              <a:rPr lang="en-US" sz="1600" dirty="0" err="1"/>
              <a:t>মাধ্যমে</a:t>
            </a:r>
            <a:r>
              <a:rPr lang="en-US" sz="1600" dirty="0"/>
              <a:t> </a:t>
            </a:r>
            <a:r>
              <a:rPr lang="en-US" sz="1600" dirty="0" err="1"/>
              <a:t>সব</a:t>
            </a:r>
            <a:r>
              <a:rPr lang="en-US" sz="1600" dirty="0"/>
              <a:t> </a:t>
            </a:r>
            <a:r>
              <a:rPr lang="en-US" sz="1600" dirty="0" err="1"/>
              <a:t>ধরনের</a:t>
            </a:r>
            <a:r>
              <a:rPr lang="en-US" sz="1600" dirty="0"/>
              <a:t> </a:t>
            </a:r>
            <a:r>
              <a:rPr lang="en-US" sz="1600" dirty="0" err="1"/>
              <a:t>সমস্যার</a:t>
            </a:r>
            <a:r>
              <a:rPr lang="en-US" sz="1600" dirty="0"/>
              <a:t> </a:t>
            </a:r>
            <a:r>
              <a:rPr lang="en-US" sz="1600" dirty="0" err="1"/>
              <a:t>সমাধান</a:t>
            </a:r>
            <a:r>
              <a:rPr lang="en-US" sz="1600" dirty="0"/>
              <a:t> </a:t>
            </a:r>
            <a:r>
              <a:rPr lang="en-US" sz="1600" dirty="0" err="1"/>
              <a:t>সম্ভব</a:t>
            </a:r>
            <a:r>
              <a:rPr lang="en-US" sz="1600" dirty="0"/>
              <a:t> </a:t>
            </a:r>
            <a:r>
              <a:rPr lang="en-US" sz="1600" dirty="0" err="1"/>
              <a:t>নয়</a:t>
            </a:r>
            <a:r>
              <a:rPr lang="en-US" sz="1600" dirty="0"/>
              <a:t>। </a:t>
            </a:r>
            <a:r>
              <a:rPr lang="en-US" sz="1600" dirty="0" err="1"/>
              <a:t>এক</a:t>
            </a:r>
            <a:r>
              <a:rPr lang="en-US" sz="1600" dirty="0"/>
              <a:t> </a:t>
            </a:r>
            <a:r>
              <a:rPr lang="en-US" sz="1600" dirty="0" err="1"/>
              <a:t>এক</a:t>
            </a:r>
            <a:r>
              <a:rPr lang="en-US" sz="1600" dirty="0"/>
              <a:t> </a:t>
            </a:r>
            <a:r>
              <a:rPr lang="en-US" sz="1600" dirty="0" err="1"/>
              <a:t>ধরনের</a:t>
            </a:r>
            <a:r>
              <a:rPr lang="en-US" sz="1600" dirty="0"/>
              <a:t> </a:t>
            </a:r>
            <a:r>
              <a:rPr lang="en-US" sz="1600" dirty="0" err="1"/>
              <a:t>সমস্যা</a:t>
            </a:r>
            <a:r>
              <a:rPr lang="en-US" sz="1600" dirty="0"/>
              <a:t> </a:t>
            </a:r>
            <a:r>
              <a:rPr lang="en-US" sz="1600" dirty="0" err="1"/>
              <a:t>সমাধানের</a:t>
            </a:r>
            <a:r>
              <a:rPr lang="en-US" sz="1600" dirty="0"/>
              <a:t> </a:t>
            </a:r>
            <a:r>
              <a:rPr lang="en-US" sz="1600" dirty="0" err="1"/>
              <a:t>জন্য</a:t>
            </a:r>
            <a:r>
              <a:rPr lang="en-US" sz="1600" dirty="0"/>
              <a:t> </a:t>
            </a:r>
            <a:r>
              <a:rPr lang="en-US" sz="1600" dirty="0" err="1"/>
              <a:t>বিশেষ</a:t>
            </a:r>
            <a:r>
              <a:rPr lang="en-US" sz="1600" dirty="0"/>
              <a:t> </a:t>
            </a:r>
            <a:r>
              <a:rPr lang="en-US" sz="1600" dirty="0" err="1"/>
              <a:t>একটি</a:t>
            </a:r>
            <a:r>
              <a:rPr lang="en-US" sz="1600" dirty="0"/>
              <a:t> </a:t>
            </a:r>
            <a:r>
              <a:rPr lang="en-US" sz="1600" dirty="0" err="1"/>
              <a:t>হাই</a:t>
            </a:r>
            <a:r>
              <a:rPr lang="en-US" sz="1600" dirty="0"/>
              <a:t> </a:t>
            </a:r>
            <a:r>
              <a:rPr lang="en-US" sz="1600" dirty="0" err="1"/>
              <a:t>লেভেল</a:t>
            </a:r>
            <a:r>
              <a:rPr lang="en-US" sz="1600" dirty="0"/>
              <a:t> </a:t>
            </a:r>
            <a:r>
              <a:rPr lang="en-US" sz="1600" dirty="0" err="1"/>
              <a:t>ল্যাংগুয়েজ</a:t>
            </a:r>
            <a:r>
              <a:rPr lang="en-US" sz="1600" dirty="0"/>
              <a:t> </a:t>
            </a:r>
            <a:r>
              <a:rPr lang="en-US" sz="1600" dirty="0" err="1"/>
              <a:t>বিশেষভাবে</a:t>
            </a:r>
            <a:r>
              <a:rPr lang="en-US" sz="1600" dirty="0"/>
              <a:t> </a:t>
            </a:r>
            <a:r>
              <a:rPr lang="en-US" sz="1600" dirty="0" err="1"/>
              <a:t>উপযোগী</a:t>
            </a:r>
            <a:r>
              <a:rPr lang="en-US" sz="1600" dirty="0"/>
              <a:t>। </a:t>
            </a:r>
            <a:r>
              <a:rPr lang="en-US" sz="1600" dirty="0" err="1"/>
              <a:t>এসব</a:t>
            </a:r>
            <a:r>
              <a:rPr lang="en-US" sz="1600" dirty="0"/>
              <a:t> </a:t>
            </a:r>
            <a:r>
              <a:rPr lang="en-US" sz="1600" dirty="0" err="1"/>
              <a:t>কারণেই</a:t>
            </a:r>
            <a:r>
              <a:rPr lang="en-US" sz="1600" dirty="0"/>
              <a:t> </a:t>
            </a:r>
            <a:r>
              <a:rPr lang="en-US" sz="1600" dirty="0" err="1"/>
              <a:t>বিভিন্ন</a:t>
            </a:r>
            <a:r>
              <a:rPr lang="en-US" sz="1600" dirty="0"/>
              <a:t> </a:t>
            </a:r>
            <a:r>
              <a:rPr lang="en-US" sz="1600" dirty="0" err="1"/>
              <a:t>প্রকার</a:t>
            </a:r>
            <a:r>
              <a:rPr lang="en-US" sz="1600" dirty="0"/>
              <a:t> </a:t>
            </a:r>
            <a:r>
              <a:rPr lang="en-US" sz="1600" dirty="0" err="1"/>
              <a:t>হাই</a:t>
            </a:r>
            <a:r>
              <a:rPr lang="en-US" sz="1600" dirty="0"/>
              <a:t> </a:t>
            </a:r>
            <a:r>
              <a:rPr lang="en-US" sz="1600" dirty="0" err="1"/>
              <a:t>লেভেল</a:t>
            </a:r>
            <a:r>
              <a:rPr lang="en-US" sz="1600" dirty="0"/>
              <a:t> </a:t>
            </a:r>
            <a:r>
              <a:rPr lang="en-US" sz="1600" dirty="0" err="1"/>
              <a:t>ল্যাংগুয়েজের</a:t>
            </a:r>
            <a:r>
              <a:rPr lang="en-US" sz="1600" dirty="0"/>
              <a:t> </a:t>
            </a:r>
            <a:r>
              <a:rPr lang="en-US" sz="1600" dirty="0" err="1"/>
              <a:t>উৎপত্তি</a:t>
            </a:r>
            <a:r>
              <a:rPr lang="en-US" sz="1600" dirty="0"/>
              <a:t> </a:t>
            </a:r>
            <a:r>
              <a:rPr lang="en-US" sz="1600" dirty="0" err="1"/>
              <a:t>ঘটেছে</a:t>
            </a:r>
            <a:r>
              <a:rPr lang="en-US" sz="1600" dirty="0"/>
              <a:t>।</a:t>
            </a:r>
          </a:p>
          <a:p>
            <a:r>
              <a:rPr lang="en-US" b="1" dirty="0"/>
              <a:t> </a:t>
            </a:r>
            <a:r>
              <a:rPr lang="en-US" b="1" dirty="0" err="1"/>
              <a:t>ফরট্রান</a:t>
            </a:r>
            <a:r>
              <a:rPr lang="en-US" b="1" dirty="0"/>
              <a:t> (</a:t>
            </a:r>
            <a:r>
              <a:rPr lang="en-US" b="1" dirty="0" err="1"/>
              <a:t>ForTran</a:t>
            </a:r>
            <a:r>
              <a:rPr lang="en-US" b="1" dirty="0"/>
              <a:t>):</a:t>
            </a:r>
            <a:r>
              <a:rPr lang="en-US" sz="1600" dirty="0"/>
              <a:t> ১৯৫৭ </a:t>
            </a:r>
            <a:r>
              <a:rPr lang="en-US" sz="1600" dirty="0" err="1"/>
              <a:t>সালে</a:t>
            </a:r>
            <a:r>
              <a:rPr lang="en-US" sz="1600" dirty="0"/>
              <a:t> IBM </a:t>
            </a:r>
            <a:r>
              <a:rPr lang="en-US" sz="1600" dirty="0" err="1"/>
              <a:t>কোম্পানির</a:t>
            </a:r>
            <a:r>
              <a:rPr lang="en-US" sz="1600" dirty="0"/>
              <a:t> ড. </a:t>
            </a:r>
            <a:r>
              <a:rPr lang="en-US" sz="1600" dirty="0" err="1"/>
              <a:t>জেমস</a:t>
            </a:r>
            <a:r>
              <a:rPr lang="en-US" sz="1600" dirty="0"/>
              <a:t> </a:t>
            </a:r>
            <a:r>
              <a:rPr lang="en-US" sz="1600" dirty="0" err="1"/>
              <a:t>ব্যাকার</a:t>
            </a:r>
            <a:r>
              <a:rPr lang="en-US" sz="1600" dirty="0"/>
              <a:t> </a:t>
            </a:r>
            <a:r>
              <a:rPr lang="en-US" sz="1600" dirty="0" err="1"/>
              <a:t>ForTran</a:t>
            </a:r>
            <a:r>
              <a:rPr lang="en-US" sz="1600" dirty="0"/>
              <a:t> </a:t>
            </a:r>
            <a:r>
              <a:rPr lang="en-US" sz="1600" dirty="0" err="1"/>
              <a:t>ডেভেলপ</a:t>
            </a:r>
            <a:r>
              <a:rPr lang="en-US" sz="1600" dirty="0"/>
              <a:t> </a:t>
            </a:r>
            <a:r>
              <a:rPr lang="en-US" sz="1600" dirty="0" err="1"/>
              <a:t>করেন</a:t>
            </a:r>
            <a:r>
              <a:rPr lang="en-US" sz="1600" dirty="0"/>
              <a:t>। </a:t>
            </a:r>
            <a:r>
              <a:rPr lang="en-US" sz="1600" dirty="0" err="1"/>
              <a:t>এর</a:t>
            </a:r>
            <a:r>
              <a:rPr lang="en-US" sz="1600" dirty="0"/>
              <a:t> </a:t>
            </a:r>
            <a:r>
              <a:rPr lang="en-US" sz="1600" dirty="0" err="1"/>
              <a:t>পুরো</a:t>
            </a:r>
            <a:r>
              <a:rPr lang="en-US" sz="1600" dirty="0"/>
              <a:t> </a:t>
            </a:r>
            <a:r>
              <a:rPr lang="en-US" sz="1600" dirty="0" err="1"/>
              <a:t>নাম</a:t>
            </a:r>
            <a:r>
              <a:rPr lang="en-US" sz="1600" dirty="0"/>
              <a:t> Formula Translation, </a:t>
            </a:r>
            <a:r>
              <a:rPr lang="en-US" sz="1600" dirty="0" err="1"/>
              <a:t>সাধারণত</a:t>
            </a:r>
            <a:r>
              <a:rPr lang="en-US" sz="1600" dirty="0"/>
              <a:t> </a:t>
            </a:r>
            <a:r>
              <a:rPr lang="en-US" sz="1600" dirty="0" err="1"/>
              <a:t>বৈজ্ঞানিক</a:t>
            </a:r>
            <a:r>
              <a:rPr lang="en-US" sz="1600" dirty="0"/>
              <a:t> </a:t>
            </a:r>
            <a:r>
              <a:rPr lang="en-US" sz="1600" dirty="0" err="1"/>
              <a:t>এবং</a:t>
            </a:r>
            <a:r>
              <a:rPr lang="en-US" sz="1600" dirty="0"/>
              <a:t> </a:t>
            </a:r>
            <a:r>
              <a:rPr lang="en-US" sz="1600" dirty="0" err="1"/>
              <a:t>ইঞ্জিনিয়ারিং</a:t>
            </a:r>
            <a:r>
              <a:rPr lang="en-US" sz="1600" dirty="0"/>
              <a:t> </a:t>
            </a:r>
            <a:r>
              <a:rPr lang="en-US" sz="1600" dirty="0" err="1"/>
              <a:t>কাজে</a:t>
            </a:r>
            <a:r>
              <a:rPr lang="en-US" sz="1600" dirty="0"/>
              <a:t> </a:t>
            </a:r>
            <a:r>
              <a:rPr lang="en-US" sz="1600" dirty="0" err="1"/>
              <a:t>বিভিন্ন</a:t>
            </a:r>
            <a:r>
              <a:rPr lang="en-US" sz="1600" dirty="0"/>
              <a:t> </a:t>
            </a:r>
            <a:r>
              <a:rPr lang="en-US" sz="1600" dirty="0" err="1"/>
              <a:t>ধরনের</a:t>
            </a:r>
            <a:r>
              <a:rPr lang="en-US" sz="1600" dirty="0"/>
              <a:t> </a:t>
            </a:r>
            <a:r>
              <a:rPr lang="en-US" sz="1600" dirty="0" err="1"/>
              <a:t>গাণিতিক</a:t>
            </a:r>
            <a:r>
              <a:rPr lang="en-US" sz="1600" dirty="0"/>
              <a:t> </a:t>
            </a:r>
            <a:r>
              <a:rPr lang="en-US" sz="1600" dirty="0" err="1"/>
              <a:t>সূত্রের</a:t>
            </a:r>
            <a:r>
              <a:rPr lang="en-US" sz="1600" dirty="0"/>
              <a:t> </a:t>
            </a:r>
            <a:r>
              <a:rPr lang="en-US" sz="1600" dirty="0" err="1"/>
              <a:t>ব্যবহারের</a:t>
            </a:r>
            <a:r>
              <a:rPr lang="en-US" sz="1600" dirty="0"/>
              <a:t> </a:t>
            </a:r>
            <a:r>
              <a:rPr lang="en-US" sz="1600" dirty="0" err="1"/>
              <a:t>জন্য-ForTran</a:t>
            </a:r>
            <a:r>
              <a:rPr lang="en-US" sz="1600" dirty="0"/>
              <a:t> </a:t>
            </a:r>
            <a:r>
              <a:rPr lang="en-US" sz="1600" dirty="0" err="1"/>
              <a:t>প্রয়োজন</a:t>
            </a:r>
            <a:r>
              <a:rPr lang="en-US" sz="1600" dirty="0"/>
              <a:t> </a:t>
            </a:r>
            <a:r>
              <a:rPr lang="en-US" sz="1600" dirty="0" err="1"/>
              <a:t>হয়</a:t>
            </a:r>
            <a:r>
              <a:rPr lang="en-US" sz="1600" dirty="0"/>
              <a:t>।</a:t>
            </a:r>
          </a:p>
          <a:p>
            <a:r>
              <a:rPr lang="en-US" b="1" dirty="0" err="1"/>
              <a:t>কোবল</a:t>
            </a:r>
            <a:r>
              <a:rPr lang="en-US" b="1" dirty="0"/>
              <a:t> (COBOL):</a:t>
            </a:r>
            <a:r>
              <a:rPr lang="en-US" sz="1600" dirty="0"/>
              <a:t> </a:t>
            </a:r>
            <a:r>
              <a:rPr lang="en-US" sz="1600" dirty="0" err="1"/>
              <a:t>পুরো</a:t>
            </a:r>
            <a:r>
              <a:rPr lang="en-US" sz="1600" dirty="0"/>
              <a:t> </a:t>
            </a:r>
            <a:r>
              <a:rPr lang="en-US" sz="1600" dirty="0" err="1"/>
              <a:t>নাম</a:t>
            </a:r>
            <a:r>
              <a:rPr lang="en-US" sz="1600" dirty="0"/>
              <a:t> Common Business Oriented Language. </a:t>
            </a:r>
            <a:r>
              <a:rPr lang="en-US" sz="1600" dirty="0" err="1"/>
              <a:t>সাধারণত</a:t>
            </a:r>
            <a:r>
              <a:rPr lang="en-US" sz="1600" dirty="0"/>
              <a:t> </a:t>
            </a:r>
            <a:r>
              <a:rPr lang="en-US" sz="1600" dirty="0" err="1"/>
              <a:t>ব্যবসায়িক</a:t>
            </a:r>
            <a:r>
              <a:rPr lang="en-US" sz="1600" dirty="0"/>
              <a:t> </a:t>
            </a:r>
            <a:r>
              <a:rPr lang="en-US" sz="1600" dirty="0" err="1"/>
              <a:t>সফটওয়্যার</a:t>
            </a:r>
            <a:r>
              <a:rPr lang="en-US" sz="1600" dirty="0"/>
              <a:t> </a:t>
            </a:r>
            <a:r>
              <a:rPr lang="en-US" sz="1600" dirty="0" err="1"/>
              <a:t>ডেভেলপ</a:t>
            </a:r>
            <a:r>
              <a:rPr lang="en-US" sz="1600" dirty="0"/>
              <a:t> </a:t>
            </a:r>
            <a:r>
              <a:rPr lang="en-US" sz="1600" dirty="0" err="1"/>
              <a:t>করার</a:t>
            </a:r>
            <a:r>
              <a:rPr lang="en-US" sz="1600" dirty="0"/>
              <a:t> </a:t>
            </a:r>
            <a:r>
              <a:rPr lang="en-US" sz="1600" dirty="0" err="1"/>
              <a:t>জন্য</a:t>
            </a:r>
            <a:r>
              <a:rPr lang="en-US" sz="1600" dirty="0"/>
              <a:t> ১৯৬০ </a:t>
            </a:r>
            <a:r>
              <a:rPr lang="en-US" sz="1600" dirty="0" err="1"/>
              <a:t>সালে</a:t>
            </a:r>
            <a:r>
              <a:rPr lang="en-US" sz="1600" dirty="0"/>
              <a:t> COBOL </a:t>
            </a:r>
            <a:r>
              <a:rPr lang="en-US" sz="1600" dirty="0" err="1"/>
              <a:t>ডেভেলপ</a:t>
            </a:r>
            <a:r>
              <a:rPr lang="en-US" sz="1600" dirty="0"/>
              <a:t> </a:t>
            </a:r>
            <a:r>
              <a:rPr lang="en-US" sz="1600" dirty="0" err="1"/>
              <a:t>করা</a:t>
            </a:r>
            <a:r>
              <a:rPr lang="en-US" sz="1600" dirty="0"/>
              <a:t> </a:t>
            </a:r>
            <a:r>
              <a:rPr lang="en-US" sz="1600" dirty="0" err="1"/>
              <a:t>হয়</a:t>
            </a:r>
            <a:r>
              <a:rPr lang="en-US" sz="1600" dirty="0"/>
              <a:t>।</a:t>
            </a:r>
          </a:p>
          <a:p>
            <a:r>
              <a:rPr lang="en-US" b="1" dirty="0" err="1"/>
              <a:t>বেসিক</a:t>
            </a:r>
            <a:r>
              <a:rPr lang="en-US" b="1" dirty="0"/>
              <a:t> (BASIC):</a:t>
            </a:r>
            <a:r>
              <a:rPr lang="en-US" sz="1600" dirty="0"/>
              <a:t> </a:t>
            </a:r>
            <a:r>
              <a:rPr lang="en-US" sz="1600" dirty="0" err="1"/>
              <a:t>কেবলমাত্র</a:t>
            </a:r>
            <a:r>
              <a:rPr lang="en-US" sz="1600" dirty="0"/>
              <a:t> </a:t>
            </a:r>
            <a:r>
              <a:rPr lang="en-US" sz="1600" dirty="0" err="1"/>
              <a:t>নির্দিষ্ট</a:t>
            </a:r>
            <a:r>
              <a:rPr lang="en-US" sz="1600" dirty="0"/>
              <a:t> </a:t>
            </a:r>
            <a:r>
              <a:rPr lang="en-US" sz="1600" dirty="0" err="1"/>
              <a:t>কাজের</a:t>
            </a:r>
            <a:r>
              <a:rPr lang="en-US" sz="1600" dirty="0"/>
              <a:t> </a:t>
            </a:r>
            <a:r>
              <a:rPr lang="en-US" sz="1600" dirty="0" err="1"/>
              <a:t>জন্য</a:t>
            </a:r>
            <a:r>
              <a:rPr lang="en-US" sz="1600" dirty="0"/>
              <a:t> </a:t>
            </a:r>
            <a:r>
              <a:rPr lang="en-US" sz="1600" dirty="0" err="1"/>
              <a:t>নয়</a:t>
            </a:r>
            <a:r>
              <a:rPr lang="en-US" sz="1600" dirty="0"/>
              <a:t> </a:t>
            </a:r>
            <a:r>
              <a:rPr lang="en-US" sz="1600" dirty="0" err="1"/>
              <a:t>বরং</a:t>
            </a:r>
            <a:r>
              <a:rPr lang="en-US" sz="1600" dirty="0"/>
              <a:t> </a:t>
            </a:r>
            <a:r>
              <a:rPr lang="en-US" sz="1600" dirty="0" err="1"/>
              <a:t>প্রোগ্রামিং</a:t>
            </a:r>
            <a:r>
              <a:rPr lang="en-US" sz="1600" dirty="0"/>
              <a:t> </a:t>
            </a:r>
            <a:r>
              <a:rPr lang="en-US" sz="1600" dirty="0" err="1"/>
              <a:t>ল্যাংগুয়েজ</a:t>
            </a:r>
            <a:r>
              <a:rPr lang="en-US" sz="1600" dirty="0"/>
              <a:t> </a:t>
            </a:r>
            <a:r>
              <a:rPr lang="en-US" sz="1600" dirty="0" err="1"/>
              <a:t>ব্যবহার</a:t>
            </a:r>
            <a:r>
              <a:rPr lang="en-US" sz="1600" dirty="0"/>
              <a:t> </a:t>
            </a:r>
            <a:r>
              <a:rPr lang="en-US" sz="1600" dirty="0" err="1"/>
              <a:t>করে</a:t>
            </a:r>
            <a:r>
              <a:rPr lang="en-US" sz="1600" dirty="0"/>
              <a:t> </a:t>
            </a:r>
            <a:r>
              <a:rPr lang="en-US" sz="1600" dirty="0" err="1"/>
              <a:t>যাতে</a:t>
            </a:r>
            <a:r>
              <a:rPr lang="en-US" sz="1600" dirty="0"/>
              <a:t> </a:t>
            </a:r>
            <a:r>
              <a:rPr lang="en-US" sz="1600" dirty="0" err="1"/>
              <a:t>যে-কোনো</a:t>
            </a:r>
            <a:r>
              <a:rPr lang="en-US" sz="1600" dirty="0"/>
              <a:t> </a:t>
            </a:r>
            <a:r>
              <a:rPr lang="en-US" sz="1600" dirty="0" err="1"/>
              <a:t>সমস্যা</a:t>
            </a:r>
            <a:r>
              <a:rPr lang="en-US" sz="1600" dirty="0"/>
              <a:t> </a:t>
            </a:r>
            <a:r>
              <a:rPr lang="en-US" sz="1600" dirty="0" err="1"/>
              <a:t>সমাধান</a:t>
            </a:r>
            <a:r>
              <a:rPr lang="en-US" sz="1600" dirty="0"/>
              <a:t> </a:t>
            </a:r>
            <a:r>
              <a:rPr lang="en-US" sz="1600" dirty="0" err="1"/>
              <a:t>করা</a:t>
            </a:r>
            <a:r>
              <a:rPr lang="en-US" sz="1600" dirty="0"/>
              <a:t> </a:t>
            </a:r>
            <a:r>
              <a:rPr lang="en-US" sz="1600" dirty="0" err="1"/>
              <a:t>যায়</a:t>
            </a:r>
            <a:r>
              <a:rPr lang="en-US" sz="1600" dirty="0"/>
              <a:t> </a:t>
            </a:r>
            <a:r>
              <a:rPr lang="en-US" sz="1600" dirty="0" err="1"/>
              <a:t>এবং</a:t>
            </a:r>
            <a:r>
              <a:rPr lang="en-US" sz="1600" dirty="0"/>
              <a:t> </a:t>
            </a:r>
            <a:r>
              <a:rPr lang="en-US" sz="1600" dirty="0" err="1"/>
              <a:t>ছাত্রছাত্রীদেরকেও</a:t>
            </a:r>
            <a:r>
              <a:rPr lang="en-US" sz="1600" dirty="0"/>
              <a:t> </a:t>
            </a:r>
            <a:r>
              <a:rPr lang="en-US" sz="1600" dirty="0" err="1"/>
              <a:t>যাতে</a:t>
            </a:r>
            <a:r>
              <a:rPr lang="en-US" sz="1600" dirty="0"/>
              <a:t> </a:t>
            </a:r>
            <a:r>
              <a:rPr lang="en-US" sz="1600" dirty="0" err="1"/>
              <a:t>সহজে</a:t>
            </a:r>
            <a:r>
              <a:rPr lang="en-US" sz="1600" dirty="0"/>
              <a:t> </a:t>
            </a:r>
            <a:r>
              <a:rPr lang="en-US" sz="1600" dirty="0" err="1"/>
              <a:t>শেখানো</a:t>
            </a:r>
            <a:r>
              <a:rPr lang="en-US" sz="1600" dirty="0"/>
              <a:t> </a:t>
            </a:r>
            <a:r>
              <a:rPr lang="en-US" sz="1600" dirty="0" err="1"/>
              <a:t>যায়</a:t>
            </a:r>
            <a:r>
              <a:rPr lang="en-US" sz="1600" dirty="0"/>
              <a:t>, </a:t>
            </a:r>
            <a:r>
              <a:rPr lang="en-US" sz="1600" dirty="0" err="1"/>
              <a:t>এই</a:t>
            </a:r>
            <a:r>
              <a:rPr lang="en-US" sz="1600" dirty="0"/>
              <a:t> </a:t>
            </a:r>
            <a:r>
              <a:rPr lang="en-US" sz="1600" dirty="0" err="1"/>
              <a:t>উদ্দেশ্যেই</a:t>
            </a:r>
            <a:r>
              <a:rPr lang="en-US" sz="1600" dirty="0"/>
              <a:t> BASIC (</a:t>
            </a:r>
            <a:r>
              <a:rPr lang="en-US" sz="1600" dirty="0" err="1"/>
              <a:t>Beginers</a:t>
            </a:r>
            <a:r>
              <a:rPr lang="en-US" sz="1600" dirty="0"/>
              <a:t> All-purpose Symbolic Instruction Code) </a:t>
            </a:r>
            <a:r>
              <a:rPr lang="en-US" sz="1600" dirty="0" err="1"/>
              <a:t>নামক</a:t>
            </a:r>
            <a:r>
              <a:rPr lang="en-US" sz="1600" dirty="0"/>
              <a:t> </a:t>
            </a:r>
            <a:r>
              <a:rPr lang="en-US" sz="1600" dirty="0" err="1"/>
              <a:t>ল্যাংগুয়েজটি</a:t>
            </a:r>
            <a:r>
              <a:rPr lang="en-US" sz="1600" dirty="0"/>
              <a:t> </a:t>
            </a:r>
            <a:r>
              <a:rPr lang="en-US" sz="1600" dirty="0" err="1"/>
              <a:t>ডেভেলপ</a:t>
            </a:r>
            <a:r>
              <a:rPr lang="en-US" sz="1600" dirty="0"/>
              <a:t> </a:t>
            </a:r>
            <a:r>
              <a:rPr lang="en-US" sz="1600" dirty="0" err="1"/>
              <a:t>করা</a:t>
            </a:r>
            <a:r>
              <a:rPr lang="en-US" sz="1600" dirty="0"/>
              <a:t> </a:t>
            </a:r>
            <a:r>
              <a:rPr lang="en-US" sz="1600" dirty="0" err="1"/>
              <a:t>হয়</a:t>
            </a:r>
            <a:r>
              <a:rPr lang="en-US" sz="1600" dirty="0"/>
              <a:t>। ১৯৬০ </a:t>
            </a:r>
            <a:r>
              <a:rPr lang="en-US" sz="1600" dirty="0" err="1"/>
              <a:t>সালে</a:t>
            </a:r>
            <a:r>
              <a:rPr lang="en-US" sz="1600" dirty="0"/>
              <a:t> </a:t>
            </a:r>
            <a:r>
              <a:rPr lang="en-US" sz="1600" dirty="0" err="1"/>
              <a:t>যুক্তরাষ্ট্রের</a:t>
            </a:r>
            <a:r>
              <a:rPr lang="en-US" sz="1600" dirty="0"/>
              <a:t> </a:t>
            </a:r>
            <a:r>
              <a:rPr lang="en-US" sz="1600" dirty="0" err="1"/>
              <a:t>ডার্ট</a:t>
            </a:r>
            <a:r>
              <a:rPr lang="en-US" sz="1600" dirty="0"/>
              <a:t> </a:t>
            </a:r>
            <a:r>
              <a:rPr lang="en-US" sz="1600" dirty="0" err="1"/>
              <a:t>মাউথ</a:t>
            </a:r>
            <a:r>
              <a:rPr lang="en-US" sz="1600" dirty="0"/>
              <a:t> </a:t>
            </a:r>
            <a:r>
              <a:rPr lang="en-US" sz="1600" dirty="0" err="1"/>
              <a:t>কলেজে</a:t>
            </a:r>
            <a:r>
              <a:rPr lang="en-US" sz="1600" dirty="0"/>
              <a:t> </a:t>
            </a:r>
            <a:r>
              <a:rPr lang="en-US" sz="1600" dirty="0" err="1"/>
              <a:t>এটি</a:t>
            </a:r>
            <a:r>
              <a:rPr lang="en-US" sz="1600" dirty="0"/>
              <a:t> </a:t>
            </a:r>
            <a:r>
              <a:rPr lang="en-US" sz="1600" dirty="0" err="1"/>
              <a:t>সর্বপ্রথম</a:t>
            </a:r>
            <a:r>
              <a:rPr lang="en-US" sz="1600" dirty="0"/>
              <a:t> </a:t>
            </a:r>
            <a:r>
              <a:rPr lang="en-US" sz="1600" dirty="0" err="1"/>
              <a:t>ব্যবহার</a:t>
            </a:r>
            <a:r>
              <a:rPr lang="en-US" sz="1600" dirty="0"/>
              <a:t> </a:t>
            </a:r>
            <a:r>
              <a:rPr lang="en-US" sz="1600" dirty="0" err="1"/>
              <a:t>করা</a:t>
            </a:r>
            <a:r>
              <a:rPr lang="en-US" sz="1600" dirty="0"/>
              <a:t> </a:t>
            </a:r>
            <a:r>
              <a:rPr lang="en-US" sz="1600" dirty="0" err="1"/>
              <a:t>হয়</a:t>
            </a:r>
            <a:r>
              <a:rPr lang="en-US" sz="1600" dirty="0"/>
              <a:t>।</a:t>
            </a:r>
          </a:p>
        </p:txBody>
      </p:sp>
    </p:spTree>
    <p:extLst>
      <p:ext uri="{BB962C8B-B14F-4D97-AF65-F5344CB8AC3E}">
        <p14:creationId xmlns:p14="http://schemas.microsoft.com/office/powerpoint/2010/main" val="1342364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2949</Words>
  <Application>Microsoft Office PowerPoint</Application>
  <PresentationFormat>Widescreen</PresentationFormat>
  <Paragraphs>184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Hosen James</dc:creator>
  <cp:lastModifiedBy>ismail hosen</cp:lastModifiedBy>
  <cp:revision>10</cp:revision>
  <dcterms:created xsi:type="dcterms:W3CDTF">2024-07-05T13:48:00Z</dcterms:created>
  <dcterms:modified xsi:type="dcterms:W3CDTF">2024-08-17T19:01:16Z</dcterms:modified>
</cp:coreProperties>
</file>