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sldIdLst>
    <p:sldId id="256" r:id="rId2"/>
    <p:sldId id="257" r:id="rId3"/>
    <p:sldId id="258" r:id="rId4"/>
    <p:sldId id="284" r:id="rId5"/>
    <p:sldId id="259" r:id="rId6"/>
    <p:sldId id="285" r:id="rId7"/>
    <p:sldId id="286" r:id="rId8"/>
    <p:sldId id="260" r:id="rId9"/>
    <p:sldId id="263" r:id="rId10"/>
    <p:sldId id="264" r:id="rId11"/>
    <p:sldId id="287" r:id="rId12"/>
    <p:sldId id="265" r:id="rId13"/>
    <p:sldId id="288" r:id="rId14"/>
    <p:sldId id="266" r:id="rId15"/>
    <p:sldId id="272" r:id="rId16"/>
    <p:sldId id="289" r:id="rId17"/>
    <p:sldId id="290" r:id="rId18"/>
    <p:sldId id="273" r:id="rId19"/>
    <p:sldId id="291" r:id="rId20"/>
    <p:sldId id="292" r:id="rId21"/>
    <p:sldId id="293" r:id="rId22"/>
    <p:sldId id="294" r:id="rId23"/>
    <p:sldId id="274" r:id="rId24"/>
    <p:sldId id="275" r:id="rId25"/>
    <p:sldId id="276" r:id="rId26"/>
    <p:sldId id="278" r:id="rId27"/>
    <p:sldId id="295" r:id="rId28"/>
    <p:sldId id="280" r:id="rId29"/>
    <p:sldId id="281" r:id="rId30"/>
    <p:sldId id="28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il hosen" userId="55fa83e228b6b054" providerId="LiveId" clId="{45ECD913-8119-4389-B34E-800B3ECA1339}"/>
    <pc:docChg chg="modSld">
      <pc:chgData name="ismail hosen" userId="55fa83e228b6b054" providerId="LiveId" clId="{45ECD913-8119-4389-B34E-800B3ECA1339}" dt="2024-08-17T19:03:16.424" v="1" actId="20577"/>
      <pc:docMkLst>
        <pc:docMk/>
      </pc:docMkLst>
      <pc:sldChg chg="modSp modAnim">
        <pc:chgData name="ismail hosen" userId="55fa83e228b6b054" providerId="LiveId" clId="{45ECD913-8119-4389-B34E-800B3ECA1339}" dt="2024-08-17T19:03:16.424" v="1" actId="20577"/>
        <pc:sldMkLst>
          <pc:docMk/>
          <pc:sldMk cId="1491373731" sldId="256"/>
        </pc:sldMkLst>
        <pc:spChg chg="mod">
          <ac:chgData name="ismail hosen" userId="55fa83e228b6b054" providerId="LiveId" clId="{45ECD913-8119-4389-B34E-800B3ECA1339}" dt="2024-08-17T19:03:12.320" v="0" actId="20577"/>
          <ac:spMkLst>
            <pc:docMk/>
            <pc:sldMk cId="1491373731" sldId="256"/>
            <ac:spMk id="4" creationId="{F2856B35-E1C2-EC4E-C8AD-FEE8C76B0596}"/>
          </ac:spMkLst>
        </pc:spChg>
        <pc:spChg chg="mod">
          <ac:chgData name="ismail hosen" userId="55fa83e228b6b054" providerId="LiveId" clId="{45ECD913-8119-4389-B34E-800B3ECA1339}" dt="2024-08-17T19:03:16.424" v="1" actId="20577"/>
          <ac:spMkLst>
            <pc:docMk/>
            <pc:sldMk cId="1491373731" sldId="256"/>
            <ac:spMk id="6" creationId="{7250E73B-6AA8-1F5E-2CBF-E8DD67207088}"/>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7758FFF-93F3-4E36-89D2-D1752490CA21}" type="datetimeFigureOut">
              <a:rPr lang="en-US" smtClean="0"/>
              <a:t>8/18/2024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FB4EA3A-4153-4AC9-9E57-81E3F5F4D77B}" type="slidenum">
              <a:rPr lang="en-US" smtClean="0"/>
              <a:t>‹#›</a:t>
            </a:fld>
            <a:endParaRPr lang="en-US"/>
          </a:p>
        </p:txBody>
      </p:sp>
    </p:spTree>
    <p:extLst>
      <p:ext uri="{BB962C8B-B14F-4D97-AF65-F5344CB8AC3E}">
        <p14:creationId xmlns:p14="http://schemas.microsoft.com/office/powerpoint/2010/main" val="2113862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758FFF-93F3-4E36-89D2-D1752490CA21}"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4EA3A-4153-4AC9-9E57-81E3F5F4D77B}" type="slidenum">
              <a:rPr lang="en-US" smtClean="0"/>
              <a:t>‹#›</a:t>
            </a:fld>
            <a:endParaRPr lang="en-US"/>
          </a:p>
        </p:txBody>
      </p:sp>
    </p:spTree>
    <p:extLst>
      <p:ext uri="{BB962C8B-B14F-4D97-AF65-F5344CB8AC3E}">
        <p14:creationId xmlns:p14="http://schemas.microsoft.com/office/powerpoint/2010/main" val="4250333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758FFF-93F3-4E36-89D2-D1752490CA21}"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4EA3A-4153-4AC9-9E57-81E3F5F4D77B}" type="slidenum">
              <a:rPr lang="en-US" smtClean="0"/>
              <a:t>‹#›</a:t>
            </a:fld>
            <a:endParaRPr lang="en-US"/>
          </a:p>
        </p:txBody>
      </p:sp>
    </p:spTree>
    <p:extLst>
      <p:ext uri="{BB962C8B-B14F-4D97-AF65-F5344CB8AC3E}">
        <p14:creationId xmlns:p14="http://schemas.microsoft.com/office/powerpoint/2010/main" val="1351180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758FFF-93F3-4E36-89D2-D1752490CA21}"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4EA3A-4153-4AC9-9E57-81E3F5F4D77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77862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758FFF-93F3-4E36-89D2-D1752490CA21}"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4EA3A-4153-4AC9-9E57-81E3F5F4D77B}" type="slidenum">
              <a:rPr lang="en-US" smtClean="0"/>
              <a:t>‹#›</a:t>
            </a:fld>
            <a:endParaRPr lang="en-US"/>
          </a:p>
        </p:txBody>
      </p:sp>
    </p:spTree>
    <p:extLst>
      <p:ext uri="{BB962C8B-B14F-4D97-AF65-F5344CB8AC3E}">
        <p14:creationId xmlns:p14="http://schemas.microsoft.com/office/powerpoint/2010/main" val="655040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758FFF-93F3-4E36-89D2-D1752490CA21}" type="datetimeFigureOut">
              <a:rPr lang="en-US" smtClean="0"/>
              <a:t>8/18/2024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B4EA3A-4153-4AC9-9E57-81E3F5F4D77B}" type="slidenum">
              <a:rPr lang="en-US" smtClean="0"/>
              <a:t>‹#›</a:t>
            </a:fld>
            <a:endParaRPr lang="en-US"/>
          </a:p>
        </p:txBody>
      </p:sp>
    </p:spTree>
    <p:extLst>
      <p:ext uri="{BB962C8B-B14F-4D97-AF65-F5344CB8AC3E}">
        <p14:creationId xmlns:p14="http://schemas.microsoft.com/office/powerpoint/2010/main" val="470805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758FFF-93F3-4E36-89D2-D1752490CA21}" type="datetimeFigureOut">
              <a:rPr lang="en-US" smtClean="0"/>
              <a:t>8/18/2024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B4EA3A-4153-4AC9-9E57-81E3F5F4D77B}" type="slidenum">
              <a:rPr lang="en-US" smtClean="0"/>
              <a:t>‹#›</a:t>
            </a:fld>
            <a:endParaRPr lang="en-US"/>
          </a:p>
        </p:txBody>
      </p:sp>
    </p:spTree>
    <p:extLst>
      <p:ext uri="{BB962C8B-B14F-4D97-AF65-F5344CB8AC3E}">
        <p14:creationId xmlns:p14="http://schemas.microsoft.com/office/powerpoint/2010/main" val="1561377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758FFF-93F3-4E36-89D2-D1752490CA21}"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4EA3A-4153-4AC9-9E57-81E3F5F4D77B}" type="slidenum">
              <a:rPr lang="en-US" smtClean="0"/>
              <a:t>‹#›</a:t>
            </a:fld>
            <a:endParaRPr lang="en-US"/>
          </a:p>
        </p:txBody>
      </p:sp>
    </p:spTree>
    <p:extLst>
      <p:ext uri="{BB962C8B-B14F-4D97-AF65-F5344CB8AC3E}">
        <p14:creationId xmlns:p14="http://schemas.microsoft.com/office/powerpoint/2010/main" val="42917861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758FFF-93F3-4E36-89D2-D1752490CA21}"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4EA3A-4153-4AC9-9E57-81E3F5F4D77B}" type="slidenum">
              <a:rPr lang="en-US" smtClean="0"/>
              <a:t>‹#›</a:t>
            </a:fld>
            <a:endParaRPr lang="en-US"/>
          </a:p>
        </p:txBody>
      </p:sp>
    </p:spTree>
    <p:extLst>
      <p:ext uri="{BB962C8B-B14F-4D97-AF65-F5344CB8AC3E}">
        <p14:creationId xmlns:p14="http://schemas.microsoft.com/office/powerpoint/2010/main" val="1016630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758FFF-93F3-4E36-89D2-D1752490CA21}"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4EA3A-4153-4AC9-9E57-81E3F5F4D77B}" type="slidenum">
              <a:rPr lang="en-US" smtClean="0"/>
              <a:t>‹#›</a:t>
            </a:fld>
            <a:endParaRPr lang="en-US"/>
          </a:p>
        </p:txBody>
      </p:sp>
    </p:spTree>
    <p:extLst>
      <p:ext uri="{BB962C8B-B14F-4D97-AF65-F5344CB8AC3E}">
        <p14:creationId xmlns:p14="http://schemas.microsoft.com/office/powerpoint/2010/main" val="1744923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758FFF-93F3-4E36-89D2-D1752490CA21}"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4EA3A-4153-4AC9-9E57-81E3F5F4D77B}" type="slidenum">
              <a:rPr lang="en-US" smtClean="0"/>
              <a:t>‹#›</a:t>
            </a:fld>
            <a:endParaRPr lang="en-US"/>
          </a:p>
        </p:txBody>
      </p:sp>
    </p:spTree>
    <p:extLst>
      <p:ext uri="{BB962C8B-B14F-4D97-AF65-F5344CB8AC3E}">
        <p14:creationId xmlns:p14="http://schemas.microsoft.com/office/powerpoint/2010/main" val="1745377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758FFF-93F3-4E36-89D2-D1752490CA21}"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4EA3A-4153-4AC9-9E57-81E3F5F4D77B}" type="slidenum">
              <a:rPr lang="en-US" smtClean="0"/>
              <a:t>‹#›</a:t>
            </a:fld>
            <a:endParaRPr lang="en-US"/>
          </a:p>
        </p:txBody>
      </p:sp>
    </p:spTree>
    <p:extLst>
      <p:ext uri="{BB962C8B-B14F-4D97-AF65-F5344CB8AC3E}">
        <p14:creationId xmlns:p14="http://schemas.microsoft.com/office/powerpoint/2010/main" val="2588551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758FFF-93F3-4E36-89D2-D1752490CA21}" type="datetimeFigureOut">
              <a:rPr lang="en-US" smtClean="0"/>
              <a:t>8/18/2024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B4EA3A-4153-4AC9-9E57-81E3F5F4D77B}" type="slidenum">
              <a:rPr lang="en-US" smtClean="0"/>
              <a:t>‹#›</a:t>
            </a:fld>
            <a:endParaRPr lang="en-US"/>
          </a:p>
        </p:txBody>
      </p:sp>
    </p:spTree>
    <p:extLst>
      <p:ext uri="{BB962C8B-B14F-4D97-AF65-F5344CB8AC3E}">
        <p14:creationId xmlns:p14="http://schemas.microsoft.com/office/powerpoint/2010/main" val="3301225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758FFF-93F3-4E36-89D2-D1752490CA21}" type="datetimeFigureOut">
              <a:rPr lang="en-US" smtClean="0"/>
              <a:t>8/18/2024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B4EA3A-4153-4AC9-9E57-81E3F5F4D77B}" type="slidenum">
              <a:rPr lang="en-US" smtClean="0"/>
              <a:t>‹#›</a:t>
            </a:fld>
            <a:endParaRPr lang="en-US"/>
          </a:p>
        </p:txBody>
      </p:sp>
    </p:spTree>
    <p:extLst>
      <p:ext uri="{BB962C8B-B14F-4D97-AF65-F5344CB8AC3E}">
        <p14:creationId xmlns:p14="http://schemas.microsoft.com/office/powerpoint/2010/main" val="2332670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758FFF-93F3-4E36-89D2-D1752490CA21}" type="datetimeFigureOut">
              <a:rPr lang="en-US" smtClean="0"/>
              <a:t>8/18/2024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B4EA3A-4153-4AC9-9E57-81E3F5F4D77B}" type="slidenum">
              <a:rPr lang="en-US" smtClean="0"/>
              <a:t>‹#›</a:t>
            </a:fld>
            <a:endParaRPr lang="en-US"/>
          </a:p>
        </p:txBody>
      </p:sp>
    </p:spTree>
    <p:extLst>
      <p:ext uri="{BB962C8B-B14F-4D97-AF65-F5344CB8AC3E}">
        <p14:creationId xmlns:p14="http://schemas.microsoft.com/office/powerpoint/2010/main" val="3627478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758FFF-93F3-4E36-89D2-D1752490CA21}"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4EA3A-4153-4AC9-9E57-81E3F5F4D77B}" type="slidenum">
              <a:rPr lang="en-US" smtClean="0"/>
              <a:t>‹#›</a:t>
            </a:fld>
            <a:endParaRPr lang="en-US"/>
          </a:p>
        </p:txBody>
      </p:sp>
    </p:spTree>
    <p:extLst>
      <p:ext uri="{BB962C8B-B14F-4D97-AF65-F5344CB8AC3E}">
        <p14:creationId xmlns:p14="http://schemas.microsoft.com/office/powerpoint/2010/main" val="318809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758FFF-93F3-4E36-89D2-D1752490CA21}"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4EA3A-4153-4AC9-9E57-81E3F5F4D77B}" type="slidenum">
              <a:rPr lang="en-US" smtClean="0"/>
              <a:t>‹#›</a:t>
            </a:fld>
            <a:endParaRPr lang="en-US"/>
          </a:p>
        </p:txBody>
      </p:sp>
    </p:spTree>
    <p:extLst>
      <p:ext uri="{BB962C8B-B14F-4D97-AF65-F5344CB8AC3E}">
        <p14:creationId xmlns:p14="http://schemas.microsoft.com/office/powerpoint/2010/main" val="3104579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7758FFF-93F3-4E36-89D2-D1752490CA21}" type="datetimeFigureOut">
              <a:rPr lang="en-US" smtClean="0"/>
              <a:t>8/18/2024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FB4EA3A-4153-4AC9-9E57-81E3F5F4D77B}" type="slidenum">
              <a:rPr lang="en-US" smtClean="0"/>
              <a:t>‹#›</a:t>
            </a:fld>
            <a:endParaRPr lang="en-US"/>
          </a:p>
        </p:txBody>
      </p:sp>
    </p:spTree>
    <p:extLst>
      <p:ext uri="{BB962C8B-B14F-4D97-AF65-F5344CB8AC3E}">
        <p14:creationId xmlns:p14="http://schemas.microsoft.com/office/powerpoint/2010/main" val="3265589176"/>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856B35-E1C2-EC4E-C8AD-FEE8C76B0596}"/>
              </a:ext>
            </a:extLst>
          </p:cNvPr>
          <p:cNvSpPr>
            <a:spLocks noGrp="1"/>
          </p:cNvSpPr>
          <p:nvPr>
            <p:ph type="ctrTitle"/>
          </p:nvPr>
        </p:nvSpPr>
        <p:spPr>
          <a:xfrm>
            <a:off x="1952787" y="652221"/>
            <a:ext cx="9360976" cy="5181600"/>
          </a:xfrm>
        </p:spPr>
        <p:txBody>
          <a:bodyPr anchor="t">
            <a:normAutofit/>
          </a:bodyPr>
          <a:lstStyle/>
          <a:p>
            <a:pPr algn="ctr"/>
            <a:r>
              <a:rPr lang="en-US" sz="2800" b="1" dirty="0"/>
              <a:t>Subject Name: </a:t>
            </a:r>
            <a:r>
              <a:rPr lang="en-US" sz="2800" dirty="0">
                <a:solidFill>
                  <a:srgbClr val="002060"/>
                </a:solidFill>
              </a:rPr>
              <a:t>Python programming</a:t>
            </a:r>
            <a:br>
              <a:rPr lang="en-US" sz="2800" dirty="0"/>
            </a:br>
            <a:br>
              <a:rPr lang="en-US" sz="2800" dirty="0"/>
            </a:br>
            <a:r>
              <a:rPr lang="en-US" sz="2800" b="1" dirty="0"/>
              <a:t>Chapter : </a:t>
            </a:r>
            <a:r>
              <a:rPr lang="en-US" sz="2800" b="1" dirty="0">
                <a:solidFill>
                  <a:schemeClr val="bg1"/>
                </a:solidFill>
              </a:rPr>
              <a:t>02</a:t>
            </a:r>
            <a:br>
              <a:rPr lang="en-US" sz="2800" dirty="0"/>
            </a:br>
            <a:r>
              <a:rPr lang="en-US" sz="2800" dirty="0"/>
              <a:t>    </a:t>
            </a:r>
            <a:br>
              <a:rPr lang="en-US" sz="2800" dirty="0"/>
            </a:br>
            <a:br>
              <a:rPr lang="en-US" sz="2800" dirty="0"/>
            </a:br>
            <a:r>
              <a:rPr lang="en-US" sz="2800" dirty="0"/>
              <a:t>                  </a:t>
            </a:r>
            <a:r>
              <a:rPr lang="en-US" sz="2800" dirty="0">
                <a:latin typeface="Calibri" panose="020F0502020204030204" pitchFamily="34" charset="0"/>
                <a:cs typeface="Calibri" panose="020F0502020204030204" pitchFamily="34" charset="0"/>
              </a:rPr>
              <a:t>2</a:t>
            </a:r>
            <a:r>
              <a:rPr lang="en-US" sz="2800" baseline="30000" dirty="0">
                <a:latin typeface="Calibri" panose="020F0502020204030204" pitchFamily="34" charset="0"/>
                <a:cs typeface="Calibri" panose="020F0502020204030204" pitchFamily="34" charset="0"/>
              </a:rPr>
              <a:t>nd</a:t>
            </a:r>
            <a:r>
              <a:rPr lang="en-US" sz="2800" dirty="0"/>
              <a:t>  Semester 		</a:t>
            </a:r>
            <a:br>
              <a:rPr lang="en-US" sz="2800" dirty="0"/>
            </a:br>
            <a:br>
              <a:rPr lang="en-US" sz="2800" dirty="0"/>
            </a:br>
            <a:br>
              <a:rPr lang="en-US" sz="2800" dirty="0"/>
            </a:br>
            <a:endParaRPr lang="en-US" sz="2800" dirty="0"/>
          </a:p>
        </p:txBody>
      </p:sp>
      <p:sp>
        <p:nvSpPr>
          <p:cNvPr id="6" name="TextBox 5">
            <a:extLst>
              <a:ext uri="{FF2B5EF4-FFF2-40B4-BE49-F238E27FC236}">
                <a16:creationId xmlns:a16="http://schemas.microsoft.com/office/drawing/2014/main" id="{7250E73B-6AA8-1F5E-2CBF-E8DD67207088}"/>
              </a:ext>
            </a:extLst>
          </p:cNvPr>
          <p:cNvSpPr txBox="1"/>
          <p:nvPr/>
        </p:nvSpPr>
        <p:spPr>
          <a:xfrm>
            <a:off x="4391832" y="3429000"/>
            <a:ext cx="4938147" cy="369332"/>
          </a:xfrm>
          <a:prstGeom prst="rect">
            <a:avLst/>
          </a:prstGeom>
          <a:noFill/>
        </p:spPr>
        <p:txBody>
          <a:bodyPr wrap="square">
            <a:spAutoFit/>
          </a:bodyPr>
          <a:lstStyle/>
          <a:p>
            <a:endParaRPr lang="en-US" b="1" dirty="0"/>
          </a:p>
        </p:txBody>
      </p:sp>
    </p:spTree>
    <p:extLst>
      <p:ext uri="{BB962C8B-B14F-4D97-AF65-F5344CB8AC3E}">
        <p14:creationId xmlns:p14="http://schemas.microsoft.com/office/powerpoint/2010/main" val="1491373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2950"/>
                            </p:stCondLst>
                            <p:childTnLst>
                              <p:par>
                                <p:cTn id="9" presetID="22" presetClass="entr" presetSubtype="8" fill="hold" grpId="0" nodeType="afterEffect" nodePh="1">
                                  <p:stCondLst>
                                    <p:cond delay="0"/>
                                  </p:stCondLst>
                                  <p:endCondLst>
                                    <p:cond evt="begin" delay="0">
                                      <p:tn val="9"/>
                                    </p:cond>
                                  </p:endCondLst>
                                  <p:iterate type="lt">
                                    <p:tmPct val="15000"/>
                                  </p:iterate>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692093" y="6292312"/>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000" b="1" dirty="0"/>
              <a:t>Next…</a:t>
            </a:r>
          </a:p>
        </p:txBody>
      </p:sp>
      <p:sp>
        <p:nvSpPr>
          <p:cNvPr id="3" name="Content Placeholder 2">
            <a:extLst>
              <a:ext uri="{FF2B5EF4-FFF2-40B4-BE49-F238E27FC236}">
                <a16:creationId xmlns:a16="http://schemas.microsoft.com/office/drawing/2014/main" id="{320FD88F-89CA-714D-B195-78E9256FD621}"/>
              </a:ext>
            </a:extLst>
          </p:cNvPr>
          <p:cNvSpPr txBox="1">
            <a:spLocks/>
          </p:cNvSpPr>
          <p:nvPr/>
        </p:nvSpPr>
        <p:spPr>
          <a:xfrm>
            <a:off x="836908" y="357724"/>
            <a:ext cx="10761413" cy="261795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dirty="0">
                <a:latin typeface="+mj-lt"/>
              </a:rPr>
              <a:t>(iii) </a:t>
            </a:r>
            <a:r>
              <a:rPr lang="bn-BD" sz="2000" b="1" dirty="0">
                <a:latin typeface="+mj-lt"/>
              </a:rPr>
              <a:t>কী-ওয়ার্ডকে আইডেন্টিফায়ার হিসেবে ব্যবহার করা যায় না, যেমন, </a:t>
            </a:r>
            <a:r>
              <a:rPr lang="en-US" sz="2000" b="1" dirty="0">
                <a:latin typeface="+mj-lt"/>
              </a:rPr>
              <a:t>global = 1 	</a:t>
            </a:r>
            <a:r>
              <a:rPr lang="bn-BD" sz="2000" b="1" dirty="0">
                <a:latin typeface="+mj-lt"/>
              </a:rPr>
              <a:t>আইডেন্টিফায়ার ঘোষণা করা যাবে না।</a:t>
            </a:r>
          </a:p>
          <a:p>
            <a:pPr marL="0" indent="0">
              <a:buNone/>
            </a:pPr>
            <a:r>
              <a:rPr lang="bn-BD" sz="2000" b="1" dirty="0">
                <a:latin typeface="+mj-lt"/>
              </a:rPr>
              <a:t>(</a:t>
            </a:r>
            <a:r>
              <a:rPr lang="en-US" sz="2000" b="1" dirty="0">
                <a:latin typeface="+mj-lt"/>
              </a:rPr>
              <a:t>iv) Python-</a:t>
            </a:r>
            <a:r>
              <a:rPr lang="bn-BD" sz="2000" b="1" dirty="0">
                <a:latin typeface="+mj-lt"/>
              </a:rPr>
              <a:t>এর </a:t>
            </a:r>
            <a:r>
              <a:rPr lang="en-US" sz="2000" b="1" dirty="0">
                <a:latin typeface="+mj-lt"/>
              </a:rPr>
              <a:t>Identifier </a:t>
            </a:r>
            <a:r>
              <a:rPr lang="bn-BD" sz="2000" b="1" dirty="0">
                <a:latin typeface="+mj-lt"/>
              </a:rPr>
              <a:t>হিসেবে @, $, % ইত্যাদি বিশেষ চিহ্নগুলো ব্যবহার করা যায় না।</a:t>
            </a:r>
          </a:p>
          <a:p>
            <a:pPr marL="0" indent="0">
              <a:buNone/>
            </a:pPr>
            <a:r>
              <a:rPr lang="bn-BD" sz="2000" b="1" dirty="0">
                <a:latin typeface="+mj-lt"/>
              </a:rPr>
              <a:t>(</a:t>
            </a:r>
            <a:r>
              <a:rPr lang="en-US" sz="2000" b="1" dirty="0">
                <a:latin typeface="+mj-lt"/>
              </a:rPr>
              <a:t>v) Python </a:t>
            </a:r>
            <a:r>
              <a:rPr lang="bn-BD" sz="2000" b="1" dirty="0">
                <a:latin typeface="+mj-lt"/>
              </a:rPr>
              <a:t>কেইস সেন্সিটিভ ল্যাংগুয়েজ, অর্থাৎ </a:t>
            </a:r>
            <a:r>
              <a:rPr lang="en-US" sz="2000" b="1" dirty="0">
                <a:latin typeface="+mj-lt"/>
              </a:rPr>
              <a:t>A </a:t>
            </a:r>
            <a:r>
              <a:rPr lang="bn-BD" sz="2000" b="1" dirty="0">
                <a:latin typeface="+mj-lt"/>
              </a:rPr>
              <a:t>এবং </a:t>
            </a:r>
            <a:r>
              <a:rPr lang="en-US" sz="2000" b="1" dirty="0">
                <a:latin typeface="+mj-lt"/>
              </a:rPr>
              <a:t>a </a:t>
            </a:r>
            <a:r>
              <a:rPr lang="bn-BD" sz="2000" b="1" dirty="0">
                <a:latin typeface="+mj-lt"/>
              </a:rPr>
              <a:t>এখানে আলাদা অর্থ বহন করে। যেমন- </a:t>
            </a:r>
            <a:r>
              <a:rPr lang="en-US" sz="2000" b="1" dirty="0">
                <a:latin typeface="+mj-lt"/>
              </a:rPr>
              <a:t>Python identifier- </a:t>
            </a:r>
            <a:r>
              <a:rPr lang="bn-BD" sz="2000" b="1" dirty="0">
                <a:latin typeface="+mj-lt"/>
              </a:rPr>
              <a:t>এ </a:t>
            </a:r>
            <a:r>
              <a:rPr lang="en-US" sz="2000" b="1" dirty="0">
                <a:latin typeface="+mj-lt"/>
              </a:rPr>
              <a:t>computer </a:t>
            </a:r>
            <a:r>
              <a:rPr lang="bn-BD" sz="2000" b="1" dirty="0">
                <a:latin typeface="+mj-lt"/>
              </a:rPr>
              <a:t>এবং </a:t>
            </a:r>
            <a:r>
              <a:rPr lang="en-US" sz="2000" b="1" dirty="0">
                <a:latin typeface="+mj-lt"/>
              </a:rPr>
              <a:t>Computer </a:t>
            </a:r>
            <a:r>
              <a:rPr lang="bn-BD" sz="2000" b="1" dirty="0">
                <a:latin typeface="+mj-lt"/>
              </a:rPr>
              <a:t>এই দুটি শব্দ আলাদা অর্থ বহন করে এবং তারা ভিন্ন ভিন্ন আইডেন্টিফায়ার।</a:t>
            </a:r>
          </a:p>
        </p:txBody>
      </p:sp>
      <p:sp>
        <p:nvSpPr>
          <p:cNvPr id="2" name="Content Placeholder 2">
            <a:extLst>
              <a:ext uri="{FF2B5EF4-FFF2-40B4-BE49-F238E27FC236}">
                <a16:creationId xmlns:a16="http://schemas.microsoft.com/office/drawing/2014/main" id="{B8556735-D4A0-4136-74A1-EECDB2B725C0}"/>
              </a:ext>
            </a:extLst>
          </p:cNvPr>
          <p:cNvSpPr txBox="1">
            <a:spLocks/>
          </p:cNvSpPr>
          <p:nvPr/>
        </p:nvSpPr>
        <p:spPr>
          <a:xfrm>
            <a:off x="1239864" y="3053168"/>
            <a:ext cx="10358457" cy="3239143"/>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a:spcBef>
                <a:spcPts val="0"/>
              </a:spcBef>
            </a:pPr>
            <a:r>
              <a:rPr lang="bn-BD" sz="2000" b="1" dirty="0">
                <a:solidFill>
                  <a:srgbClr val="FFFFFF"/>
                </a:solidFill>
                <a:latin typeface="Tw Cen MT" panose="020B0602020104020603" pitchFamily="34" charset="0"/>
                <a:cs typeface="Tw Cen MT" panose="020B0602020104020603" pitchFamily="34" charset="0"/>
              </a:rPr>
              <a:t>শুধুমাত্র </a:t>
            </a:r>
            <a:r>
              <a:rPr lang="en-US" sz="2000" b="1" dirty="0">
                <a:solidFill>
                  <a:srgbClr val="FFFFFF"/>
                </a:solidFill>
                <a:latin typeface="Tw Cen MT" panose="020B0602020104020603" pitchFamily="34" charset="0"/>
                <a:cs typeface="Tw Cen MT" panose="020B0602020104020603" pitchFamily="34" charset="0"/>
              </a:rPr>
              <a:t>Class Name-</a:t>
            </a:r>
            <a:r>
              <a:rPr lang="bn-BD" sz="2000" b="1" dirty="0">
                <a:solidFill>
                  <a:srgbClr val="FFFFFF"/>
                </a:solidFill>
                <a:latin typeface="Tw Cen MT" panose="020B0602020104020603" pitchFamily="34" charset="0"/>
                <a:cs typeface="Tw Cen MT" panose="020B0602020104020603" pitchFamily="34" charset="0"/>
              </a:rPr>
              <a:t>গুলো বড় হাতের অক্ষর দিয়ে শুরু হয়, অন্য সবকিছুর নামকরণ</a:t>
            </a:r>
            <a:r>
              <a:rPr lang="en-US" sz="2000" b="1" dirty="0">
                <a:solidFill>
                  <a:srgbClr val="FFFFFF"/>
                </a:solidFill>
                <a:latin typeface="Tw Cen MT" panose="020B0602020104020603" pitchFamily="34" charset="0"/>
                <a:cs typeface="Tw Cen MT" panose="020B0602020104020603" pitchFamily="34" charset="0"/>
              </a:rPr>
              <a:t>         </a:t>
            </a:r>
            <a:r>
              <a:rPr lang="bn-BD" sz="2000" b="1" dirty="0">
                <a:solidFill>
                  <a:srgbClr val="FFFFFF"/>
                </a:solidFill>
                <a:latin typeface="Tw Cen MT" panose="020B0602020104020603" pitchFamily="34" charset="0"/>
                <a:cs typeface="Tw Cen MT" panose="020B0602020104020603" pitchFamily="34" charset="0"/>
              </a:rPr>
              <a:t> </a:t>
            </a:r>
            <a:r>
              <a:rPr lang="en-US" sz="2000" b="1" dirty="0">
                <a:solidFill>
                  <a:srgbClr val="FFFFFF"/>
                </a:solidFill>
                <a:latin typeface="Tw Cen MT" panose="020B0602020104020603" pitchFamily="34" charset="0"/>
                <a:cs typeface="Tw Cen MT" panose="020B0602020104020603" pitchFamily="34" charset="0"/>
              </a:rPr>
              <a:t>	</a:t>
            </a:r>
            <a:r>
              <a:rPr lang="bn-BD" sz="2000" b="1" dirty="0">
                <a:solidFill>
                  <a:srgbClr val="FFFFFF"/>
                </a:solidFill>
                <a:latin typeface="Tw Cen MT" panose="020B0602020104020603" pitchFamily="34" charset="0"/>
                <a:cs typeface="Tw Cen MT" panose="020B0602020104020603" pitchFamily="34" charset="0"/>
              </a:rPr>
              <a:t>শুরু হয় ছোট হাতের অক্ষর দিয়ে।</a:t>
            </a:r>
          </a:p>
          <a:p>
            <a:pPr marL="0">
              <a:spcBef>
                <a:spcPts val="0"/>
              </a:spcBef>
            </a:pPr>
            <a:r>
              <a:rPr lang="bn-BD" sz="2000" b="1" dirty="0">
                <a:solidFill>
                  <a:srgbClr val="FFFFFF"/>
                </a:solidFill>
                <a:latin typeface="Tw Cen MT" panose="020B0602020104020603" pitchFamily="34" charset="0"/>
                <a:cs typeface="Tw Cen MT" panose="020B0602020104020603" pitchFamily="34" charset="0"/>
              </a:rPr>
              <a:t>কোনো </a:t>
            </a:r>
            <a:r>
              <a:rPr lang="en-US" sz="2000" b="1" dirty="0">
                <a:solidFill>
                  <a:srgbClr val="FFFFFF"/>
                </a:solidFill>
                <a:latin typeface="Tw Cen MT" panose="020B0602020104020603" pitchFamily="34" charset="0"/>
                <a:cs typeface="Tw Cen MT" panose="020B0602020104020603" pitchFamily="34" charset="0"/>
              </a:rPr>
              <a:t>Identifier </a:t>
            </a:r>
            <a:r>
              <a:rPr lang="bn-BD" sz="2000" b="1" dirty="0">
                <a:solidFill>
                  <a:srgbClr val="FFFFFF"/>
                </a:solidFill>
                <a:latin typeface="Tw Cen MT" panose="020B0602020104020603" pitchFamily="34" charset="0"/>
                <a:cs typeface="Tw Cen MT" panose="020B0602020104020603" pitchFamily="34" charset="0"/>
              </a:rPr>
              <a:t>যদি শুধুমাত্র একটি </a:t>
            </a:r>
            <a:r>
              <a:rPr lang="en-US" sz="2000" b="1" dirty="0">
                <a:solidFill>
                  <a:srgbClr val="FFFFFF"/>
                </a:solidFill>
                <a:latin typeface="Tw Cen MT" panose="020B0602020104020603" pitchFamily="34" charset="0"/>
                <a:cs typeface="Tw Cen MT" panose="020B0602020104020603" pitchFamily="34" charset="0"/>
              </a:rPr>
              <a:t>underscore () </a:t>
            </a:r>
            <a:r>
              <a:rPr lang="bn-BD" sz="2000" b="1" dirty="0">
                <a:solidFill>
                  <a:srgbClr val="FFFFFF"/>
                </a:solidFill>
                <a:latin typeface="Tw Cen MT" panose="020B0602020104020603" pitchFamily="34" charset="0"/>
                <a:cs typeface="Tw Cen MT" panose="020B0602020104020603" pitchFamily="34" charset="0"/>
              </a:rPr>
              <a:t>দিয়ে শুরু হয় তবে তার অর্থ হচ্ছে </a:t>
            </a:r>
            <a:r>
              <a:rPr lang="en-US" sz="2000" b="1" dirty="0">
                <a:solidFill>
                  <a:srgbClr val="FFFFFF"/>
                </a:solidFill>
                <a:latin typeface="Tw Cen MT" panose="020B0602020104020603" pitchFamily="34" charset="0"/>
                <a:cs typeface="Tw Cen MT" panose="020B0602020104020603" pitchFamily="34" charset="0"/>
              </a:rPr>
              <a:t>	</a:t>
            </a:r>
            <a:r>
              <a:rPr lang="bn-BD" sz="2000" b="1" dirty="0">
                <a:solidFill>
                  <a:srgbClr val="FFFFFF"/>
                </a:solidFill>
                <a:latin typeface="Tw Cen MT" panose="020B0602020104020603" pitchFamily="34" charset="0"/>
                <a:cs typeface="Tw Cen MT" panose="020B0602020104020603" pitchFamily="34" charset="0"/>
              </a:rPr>
              <a:t>এটি একটি "</a:t>
            </a:r>
            <a:r>
              <a:rPr lang="en-US" sz="2000" b="1" dirty="0">
                <a:solidFill>
                  <a:srgbClr val="FFFFFF"/>
                </a:solidFill>
                <a:latin typeface="Tw Cen MT" panose="020B0602020104020603" pitchFamily="34" charset="0"/>
                <a:cs typeface="Tw Cen MT" panose="020B0602020104020603" pitchFamily="34" charset="0"/>
              </a:rPr>
              <a:t>Private Identifier".</a:t>
            </a:r>
          </a:p>
          <a:p>
            <a:pPr marL="0">
              <a:spcBef>
                <a:spcPts val="0"/>
              </a:spcBef>
            </a:pPr>
            <a:r>
              <a:rPr lang="bn-BD" sz="2000" b="1" dirty="0">
                <a:solidFill>
                  <a:srgbClr val="FFFFFF"/>
                </a:solidFill>
                <a:latin typeface="Tw Cen MT" panose="020B0602020104020603" pitchFamily="34" charset="0"/>
                <a:cs typeface="Tw Cen MT" panose="020B0602020104020603" pitchFamily="34" charset="0"/>
              </a:rPr>
              <a:t>যদি কোনো </a:t>
            </a:r>
            <a:r>
              <a:rPr lang="en-US" sz="2000" b="1" dirty="0">
                <a:solidFill>
                  <a:srgbClr val="FFFFFF"/>
                </a:solidFill>
                <a:latin typeface="Tw Cen MT" panose="020B0602020104020603" pitchFamily="34" charset="0"/>
                <a:cs typeface="Tw Cen MT" panose="020B0602020104020603" pitchFamily="34" charset="0"/>
              </a:rPr>
              <a:t>Identifier </a:t>
            </a:r>
            <a:r>
              <a:rPr lang="bn-BD" sz="2000" b="1" dirty="0">
                <a:solidFill>
                  <a:srgbClr val="FFFFFF"/>
                </a:solidFill>
                <a:latin typeface="Tw Cen MT" panose="020B0602020104020603" pitchFamily="34" charset="0"/>
                <a:cs typeface="Tw Cen MT" panose="020B0602020104020603" pitchFamily="34" charset="0"/>
              </a:rPr>
              <a:t>পর পর দুটি </a:t>
            </a:r>
            <a:r>
              <a:rPr lang="en-US" sz="2000" b="1" dirty="0">
                <a:solidFill>
                  <a:srgbClr val="FFFFFF"/>
                </a:solidFill>
                <a:latin typeface="Tw Cen MT" panose="020B0602020104020603" pitchFamily="34" charset="0"/>
                <a:cs typeface="Tw Cen MT" panose="020B0602020104020603" pitchFamily="34" charset="0"/>
              </a:rPr>
              <a:t>underscore () </a:t>
            </a:r>
            <a:r>
              <a:rPr lang="bn-BD" sz="2000" b="1" dirty="0">
                <a:solidFill>
                  <a:srgbClr val="FFFFFF"/>
                </a:solidFill>
                <a:latin typeface="Tw Cen MT" panose="020B0602020104020603" pitchFamily="34" charset="0"/>
                <a:cs typeface="Tw Cen MT" panose="020B0602020104020603" pitchFamily="34" charset="0"/>
              </a:rPr>
              <a:t>দিয়ে শুরু হয় তবে সেটি "</a:t>
            </a:r>
            <a:r>
              <a:rPr lang="en-US" sz="2000" b="1" dirty="0">
                <a:solidFill>
                  <a:srgbClr val="FFFFFF"/>
                </a:solidFill>
                <a:latin typeface="Tw Cen MT" panose="020B0602020104020603" pitchFamily="34" charset="0"/>
                <a:cs typeface="Tw Cen MT" panose="020B0602020104020603" pitchFamily="34" charset="0"/>
              </a:rPr>
              <a:t>Strongly 	private Identifier".</a:t>
            </a:r>
          </a:p>
          <a:p>
            <a:pPr marL="0">
              <a:spcBef>
                <a:spcPts val="0"/>
              </a:spcBef>
            </a:pPr>
            <a:r>
              <a:rPr lang="bn-BD" sz="2000" b="1" dirty="0">
                <a:solidFill>
                  <a:srgbClr val="FFFFFF"/>
                </a:solidFill>
                <a:latin typeface="Tw Cen MT" panose="020B0602020104020603" pitchFamily="34" charset="0"/>
                <a:cs typeface="Tw Cen MT" panose="020B0602020104020603" pitchFamily="34" charset="0"/>
              </a:rPr>
              <a:t>যদি কোনো </a:t>
            </a:r>
            <a:r>
              <a:rPr lang="en-US" sz="2000" b="1" dirty="0">
                <a:solidFill>
                  <a:srgbClr val="FFFFFF"/>
                </a:solidFill>
                <a:latin typeface="Tw Cen MT" panose="020B0602020104020603" pitchFamily="34" charset="0"/>
                <a:cs typeface="Tw Cen MT" panose="020B0602020104020603" pitchFamily="34" charset="0"/>
              </a:rPr>
              <a:t>Identifier </a:t>
            </a:r>
            <a:r>
              <a:rPr lang="bn-BD" sz="2000" b="1" dirty="0">
                <a:solidFill>
                  <a:srgbClr val="FFFFFF"/>
                </a:solidFill>
                <a:latin typeface="Tw Cen MT" panose="020B0602020104020603" pitchFamily="34" charset="0"/>
                <a:cs typeface="Tw Cen MT" panose="020B0602020104020603" pitchFamily="34" charset="0"/>
              </a:rPr>
              <a:t>পর পর দুটি </a:t>
            </a:r>
            <a:r>
              <a:rPr lang="en-US" sz="2000" b="1" dirty="0">
                <a:solidFill>
                  <a:srgbClr val="FFFFFF"/>
                </a:solidFill>
                <a:latin typeface="Tw Cen MT" panose="020B0602020104020603" pitchFamily="34" charset="0"/>
                <a:cs typeface="Tw Cen MT" panose="020B0602020104020603" pitchFamily="34" charset="0"/>
              </a:rPr>
              <a:t>underscore () </a:t>
            </a:r>
            <a:r>
              <a:rPr lang="bn-BD" sz="2000" b="1" dirty="0">
                <a:solidFill>
                  <a:srgbClr val="FFFFFF"/>
                </a:solidFill>
                <a:latin typeface="Tw Cen MT" panose="020B0602020104020603" pitchFamily="34" charset="0"/>
                <a:cs typeface="Tw Cen MT" panose="020B0602020104020603" pitchFamily="34" charset="0"/>
              </a:rPr>
              <a:t>দিয়ে শেষ হয়, তবে তাকে "</a:t>
            </a:r>
            <a:r>
              <a:rPr lang="en-US" sz="2000" b="1" dirty="0">
                <a:solidFill>
                  <a:srgbClr val="FFFFFF"/>
                </a:solidFill>
                <a:latin typeface="Tw Cen MT" panose="020B0602020104020603" pitchFamily="34" charset="0"/>
                <a:cs typeface="Tw Cen MT" panose="020B0602020104020603" pitchFamily="34" charset="0"/>
              </a:rPr>
              <a:t>Language-	defined special name"-</a:t>
            </a:r>
            <a:r>
              <a:rPr lang="bn-BD" sz="2000" b="1" dirty="0">
                <a:solidFill>
                  <a:srgbClr val="FFFFFF"/>
                </a:solidFill>
                <a:latin typeface="Tw Cen MT" panose="020B0602020104020603" pitchFamily="34" charset="0"/>
                <a:cs typeface="Tw Cen MT" panose="020B0602020104020603" pitchFamily="34" charset="0"/>
              </a:rPr>
              <a:t>বলে।</a:t>
            </a:r>
            <a:endParaRPr lang="en-US" sz="2000" b="1" dirty="0">
              <a:effectLst/>
            </a:endParaRPr>
          </a:p>
        </p:txBody>
      </p:sp>
    </p:spTree>
    <p:extLst>
      <p:ext uri="{BB962C8B-B14F-4D97-AF65-F5344CB8AC3E}">
        <p14:creationId xmlns:p14="http://schemas.microsoft.com/office/powerpoint/2010/main" val="29118692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16750"/>
                            </p:stCondLst>
                            <p:childTnLst>
                              <p:par>
                                <p:cTn id="9" presetID="22" presetClass="entr" presetSubtype="8"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692093" y="6292312"/>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100" b="1" dirty="0"/>
              <a:t>Next…</a:t>
            </a:r>
          </a:p>
        </p:txBody>
      </p:sp>
      <p:graphicFrame>
        <p:nvGraphicFramePr>
          <p:cNvPr id="7" name="Table 6">
            <a:extLst>
              <a:ext uri="{FF2B5EF4-FFF2-40B4-BE49-F238E27FC236}">
                <a16:creationId xmlns:a16="http://schemas.microsoft.com/office/drawing/2014/main" id="{D54B2ED2-9666-B47C-375E-2CA9B0E50F81}"/>
              </a:ext>
            </a:extLst>
          </p:cNvPr>
          <p:cNvGraphicFramePr>
            <a:graphicFrameLocks noGrp="1"/>
          </p:cNvGraphicFramePr>
          <p:nvPr>
            <p:extLst>
              <p:ext uri="{D42A27DB-BD31-4B8C-83A1-F6EECF244321}">
                <p14:modId xmlns:p14="http://schemas.microsoft.com/office/powerpoint/2010/main" val="1749399340"/>
              </p:ext>
            </p:extLst>
          </p:nvPr>
        </p:nvGraphicFramePr>
        <p:xfrm>
          <a:off x="2247238" y="1556575"/>
          <a:ext cx="8444855" cy="2751952"/>
        </p:xfrm>
        <a:graphic>
          <a:graphicData uri="http://schemas.openxmlformats.org/drawingml/2006/table">
            <a:tbl>
              <a:tblPr bandRow="1">
                <a:tableStyleId>{D7AC3CCA-C797-4891-BE02-D94E43425B78}</a:tableStyleId>
              </a:tblPr>
              <a:tblGrid>
                <a:gridCol w="1688971">
                  <a:extLst>
                    <a:ext uri="{9D8B030D-6E8A-4147-A177-3AD203B41FA5}">
                      <a16:colId xmlns:a16="http://schemas.microsoft.com/office/drawing/2014/main" val="1707723587"/>
                    </a:ext>
                  </a:extLst>
                </a:gridCol>
                <a:gridCol w="1688971">
                  <a:extLst>
                    <a:ext uri="{9D8B030D-6E8A-4147-A177-3AD203B41FA5}">
                      <a16:colId xmlns:a16="http://schemas.microsoft.com/office/drawing/2014/main" val="1973412651"/>
                    </a:ext>
                  </a:extLst>
                </a:gridCol>
                <a:gridCol w="1688971">
                  <a:extLst>
                    <a:ext uri="{9D8B030D-6E8A-4147-A177-3AD203B41FA5}">
                      <a16:colId xmlns:a16="http://schemas.microsoft.com/office/drawing/2014/main" val="2119698142"/>
                    </a:ext>
                  </a:extLst>
                </a:gridCol>
                <a:gridCol w="1688971">
                  <a:extLst>
                    <a:ext uri="{9D8B030D-6E8A-4147-A177-3AD203B41FA5}">
                      <a16:colId xmlns:a16="http://schemas.microsoft.com/office/drawing/2014/main" val="591595749"/>
                    </a:ext>
                  </a:extLst>
                </a:gridCol>
                <a:gridCol w="1688971">
                  <a:extLst>
                    <a:ext uri="{9D8B030D-6E8A-4147-A177-3AD203B41FA5}">
                      <a16:colId xmlns:a16="http://schemas.microsoft.com/office/drawing/2014/main" val="2073656332"/>
                    </a:ext>
                  </a:extLst>
                </a:gridCol>
              </a:tblGrid>
              <a:tr h="393136">
                <a:tc>
                  <a:txBody>
                    <a:bodyPr/>
                    <a:lstStyle/>
                    <a:p>
                      <a:pPr algn="ctr"/>
                      <a:r>
                        <a:rPr lang="en-US" dirty="0"/>
                        <a:t>False</a:t>
                      </a:r>
                    </a:p>
                  </a:txBody>
                  <a:tcPr/>
                </a:tc>
                <a:tc>
                  <a:txBody>
                    <a:bodyPr/>
                    <a:lstStyle/>
                    <a:p>
                      <a:pPr algn="ctr"/>
                      <a:r>
                        <a:rPr lang="en-US" dirty="0"/>
                        <a:t>await</a:t>
                      </a:r>
                    </a:p>
                  </a:txBody>
                  <a:tcPr/>
                </a:tc>
                <a:tc>
                  <a:txBody>
                    <a:bodyPr/>
                    <a:lstStyle/>
                    <a:p>
                      <a:pPr algn="ctr"/>
                      <a:r>
                        <a:rPr lang="en-US" dirty="0"/>
                        <a:t>else</a:t>
                      </a:r>
                    </a:p>
                  </a:txBody>
                  <a:tcPr/>
                </a:tc>
                <a:tc>
                  <a:txBody>
                    <a:bodyPr/>
                    <a:lstStyle/>
                    <a:p>
                      <a:pPr algn="ctr"/>
                      <a:r>
                        <a:rPr lang="en-US" dirty="0"/>
                        <a:t>import</a:t>
                      </a:r>
                    </a:p>
                  </a:txBody>
                  <a:tcPr/>
                </a:tc>
                <a:tc>
                  <a:txBody>
                    <a:bodyPr/>
                    <a:lstStyle/>
                    <a:p>
                      <a:pPr algn="ctr"/>
                      <a:r>
                        <a:rPr lang="en-US" dirty="0"/>
                        <a:t>pass</a:t>
                      </a:r>
                    </a:p>
                  </a:txBody>
                  <a:tcPr/>
                </a:tc>
                <a:extLst>
                  <a:ext uri="{0D108BD9-81ED-4DB2-BD59-A6C34878D82A}">
                    <a16:rowId xmlns:a16="http://schemas.microsoft.com/office/drawing/2014/main" val="581763368"/>
                  </a:ext>
                </a:extLst>
              </a:tr>
              <a:tr h="393136">
                <a:tc>
                  <a:txBody>
                    <a:bodyPr/>
                    <a:lstStyle/>
                    <a:p>
                      <a:pPr algn="ctr"/>
                      <a:r>
                        <a:rPr lang="en-US" dirty="0"/>
                        <a:t>None</a:t>
                      </a:r>
                    </a:p>
                  </a:txBody>
                  <a:tcPr/>
                </a:tc>
                <a:tc>
                  <a:txBody>
                    <a:bodyPr/>
                    <a:lstStyle/>
                    <a:p>
                      <a:pPr algn="ctr"/>
                      <a:r>
                        <a:rPr lang="en-US" dirty="0"/>
                        <a:t>raise</a:t>
                      </a:r>
                    </a:p>
                  </a:txBody>
                  <a:tcPr/>
                </a:tc>
                <a:tc>
                  <a:txBody>
                    <a:bodyPr/>
                    <a:lstStyle/>
                    <a:p>
                      <a:pPr algn="ctr"/>
                      <a:r>
                        <a:rPr lang="en-US" dirty="0"/>
                        <a:t>break</a:t>
                      </a:r>
                    </a:p>
                  </a:txBody>
                  <a:tcPr/>
                </a:tc>
                <a:tc>
                  <a:txBody>
                    <a:bodyPr/>
                    <a:lstStyle/>
                    <a:p>
                      <a:pPr algn="ctr"/>
                      <a:r>
                        <a:rPr lang="en-US" dirty="0"/>
                        <a:t>except</a:t>
                      </a:r>
                    </a:p>
                  </a:txBody>
                  <a:tcPr/>
                </a:tc>
                <a:tc>
                  <a:txBody>
                    <a:bodyPr/>
                    <a:lstStyle/>
                    <a:p>
                      <a:pPr algn="ctr"/>
                      <a:r>
                        <a:rPr lang="en-US" dirty="0"/>
                        <a:t>in</a:t>
                      </a:r>
                    </a:p>
                  </a:txBody>
                  <a:tcPr/>
                </a:tc>
                <a:extLst>
                  <a:ext uri="{0D108BD9-81ED-4DB2-BD59-A6C34878D82A}">
                    <a16:rowId xmlns:a16="http://schemas.microsoft.com/office/drawing/2014/main" val="1699464039"/>
                  </a:ext>
                </a:extLst>
              </a:tr>
              <a:tr h="393136">
                <a:tc>
                  <a:txBody>
                    <a:bodyPr/>
                    <a:lstStyle/>
                    <a:p>
                      <a:pPr algn="ctr"/>
                      <a:r>
                        <a:rPr lang="en-US" dirty="0"/>
                        <a:t>True</a:t>
                      </a:r>
                    </a:p>
                  </a:txBody>
                  <a:tcPr/>
                </a:tc>
                <a:tc>
                  <a:txBody>
                    <a:bodyPr/>
                    <a:lstStyle/>
                    <a:p>
                      <a:pPr algn="ctr"/>
                      <a:r>
                        <a:rPr lang="en-US" dirty="0"/>
                        <a:t>class</a:t>
                      </a:r>
                    </a:p>
                  </a:txBody>
                  <a:tcPr/>
                </a:tc>
                <a:tc>
                  <a:txBody>
                    <a:bodyPr/>
                    <a:lstStyle/>
                    <a:p>
                      <a:pPr algn="ctr"/>
                      <a:r>
                        <a:rPr lang="en-US" dirty="0"/>
                        <a:t>finally</a:t>
                      </a:r>
                    </a:p>
                  </a:txBody>
                  <a:tcPr/>
                </a:tc>
                <a:tc>
                  <a:txBody>
                    <a:bodyPr/>
                    <a:lstStyle/>
                    <a:p>
                      <a:pPr algn="ctr"/>
                      <a:r>
                        <a:rPr lang="en-US" dirty="0"/>
                        <a:t>is</a:t>
                      </a:r>
                    </a:p>
                  </a:txBody>
                  <a:tcPr/>
                </a:tc>
                <a:tc>
                  <a:txBody>
                    <a:bodyPr/>
                    <a:lstStyle/>
                    <a:p>
                      <a:pPr algn="ctr"/>
                      <a:r>
                        <a:rPr lang="en-US" dirty="0"/>
                        <a:t>return</a:t>
                      </a:r>
                    </a:p>
                  </a:txBody>
                  <a:tcPr/>
                </a:tc>
                <a:extLst>
                  <a:ext uri="{0D108BD9-81ED-4DB2-BD59-A6C34878D82A}">
                    <a16:rowId xmlns:a16="http://schemas.microsoft.com/office/drawing/2014/main" val="2212411488"/>
                  </a:ext>
                </a:extLst>
              </a:tr>
              <a:tr h="393136">
                <a:tc>
                  <a:txBody>
                    <a:bodyPr/>
                    <a:lstStyle/>
                    <a:p>
                      <a:pPr algn="ctr"/>
                      <a:r>
                        <a:rPr lang="en-US" dirty="0"/>
                        <a:t>and</a:t>
                      </a:r>
                    </a:p>
                  </a:txBody>
                  <a:tcPr/>
                </a:tc>
                <a:tc>
                  <a:txBody>
                    <a:bodyPr/>
                    <a:lstStyle/>
                    <a:p>
                      <a:pPr algn="ctr"/>
                      <a:r>
                        <a:rPr lang="en-US" dirty="0"/>
                        <a:t>continue</a:t>
                      </a:r>
                    </a:p>
                  </a:txBody>
                  <a:tcPr/>
                </a:tc>
                <a:tc>
                  <a:txBody>
                    <a:bodyPr/>
                    <a:lstStyle/>
                    <a:p>
                      <a:pPr algn="ctr"/>
                      <a:r>
                        <a:rPr lang="en-US" dirty="0"/>
                        <a:t>for</a:t>
                      </a:r>
                    </a:p>
                  </a:txBody>
                  <a:tcPr/>
                </a:tc>
                <a:tc>
                  <a:txBody>
                    <a:bodyPr/>
                    <a:lstStyle/>
                    <a:p>
                      <a:pPr algn="ctr"/>
                      <a:r>
                        <a:rPr lang="en-US" dirty="0"/>
                        <a:t>lambda</a:t>
                      </a:r>
                    </a:p>
                  </a:txBody>
                  <a:tcPr/>
                </a:tc>
                <a:tc>
                  <a:txBody>
                    <a:bodyPr/>
                    <a:lstStyle/>
                    <a:p>
                      <a:pPr algn="ctr"/>
                      <a:r>
                        <a:rPr lang="en-US" dirty="0"/>
                        <a:t>try</a:t>
                      </a:r>
                    </a:p>
                  </a:txBody>
                  <a:tcPr/>
                </a:tc>
                <a:extLst>
                  <a:ext uri="{0D108BD9-81ED-4DB2-BD59-A6C34878D82A}">
                    <a16:rowId xmlns:a16="http://schemas.microsoft.com/office/drawing/2014/main" val="644700252"/>
                  </a:ext>
                </a:extLst>
              </a:tr>
              <a:tr h="393136">
                <a:tc>
                  <a:txBody>
                    <a:bodyPr/>
                    <a:lstStyle/>
                    <a:p>
                      <a:pPr algn="ctr"/>
                      <a:r>
                        <a:rPr lang="en-US" dirty="0"/>
                        <a:t>as</a:t>
                      </a:r>
                    </a:p>
                  </a:txBody>
                  <a:tcPr/>
                </a:tc>
                <a:tc>
                  <a:txBody>
                    <a:bodyPr/>
                    <a:lstStyle/>
                    <a:p>
                      <a:pPr algn="ctr"/>
                      <a:r>
                        <a:rPr lang="en-US" dirty="0"/>
                        <a:t>def</a:t>
                      </a:r>
                    </a:p>
                  </a:txBody>
                  <a:tcPr/>
                </a:tc>
                <a:tc>
                  <a:txBody>
                    <a:bodyPr/>
                    <a:lstStyle/>
                    <a:p>
                      <a:pPr algn="ctr"/>
                      <a:r>
                        <a:rPr lang="en-US" dirty="0"/>
                        <a:t>from</a:t>
                      </a:r>
                    </a:p>
                  </a:txBody>
                  <a:tcPr/>
                </a:tc>
                <a:tc>
                  <a:txBody>
                    <a:bodyPr/>
                    <a:lstStyle/>
                    <a:p>
                      <a:pPr algn="ctr"/>
                      <a:r>
                        <a:rPr lang="en-US" dirty="0"/>
                        <a:t>nonlocal</a:t>
                      </a:r>
                    </a:p>
                  </a:txBody>
                  <a:tcPr/>
                </a:tc>
                <a:tc>
                  <a:txBody>
                    <a:bodyPr/>
                    <a:lstStyle/>
                    <a:p>
                      <a:pPr algn="ctr"/>
                      <a:r>
                        <a:rPr lang="en-US" dirty="0"/>
                        <a:t>while</a:t>
                      </a:r>
                    </a:p>
                  </a:txBody>
                  <a:tcPr/>
                </a:tc>
                <a:extLst>
                  <a:ext uri="{0D108BD9-81ED-4DB2-BD59-A6C34878D82A}">
                    <a16:rowId xmlns:a16="http://schemas.microsoft.com/office/drawing/2014/main" val="2152742769"/>
                  </a:ext>
                </a:extLst>
              </a:tr>
              <a:tr h="393136">
                <a:tc>
                  <a:txBody>
                    <a:bodyPr/>
                    <a:lstStyle/>
                    <a:p>
                      <a:pPr algn="ctr"/>
                      <a:r>
                        <a:rPr lang="en-US" dirty="0"/>
                        <a:t>assert</a:t>
                      </a:r>
                    </a:p>
                  </a:txBody>
                  <a:tcPr/>
                </a:tc>
                <a:tc>
                  <a:txBody>
                    <a:bodyPr/>
                    <a:lstStyle/>
                    <a:p>
                      <a:pPr algn="ctr"/>
                      <a:r>
                        <a:rPr lang="en-US" dirty="0"/>
                        <a:t>del</a:t>
                      </a:r>
                    </a:p>
                  </a:txBody>
                  <a:tcPr/>
                </a:tc>
                <a:tc>
                  <a:txBody>
                    <a:bodyPr/>
                    <a:lstStyle/>
                    <a:p>
                      <a:pPr algn="ctr"/>
                      <a:r>
                        <a:rPr lang="en-US" dirty="0"/>
                        <a:t>global</a:t>
                      </a:r>
                    </a:p>
                  </a:txBody>
                  <a:tcPr/>
                </a:tc>
                <a:tc>
                  <a:txBody>
                    <a:bodyPr/>
                    <a:lstStyle/>
                    <a:p>
                      <a:pPr algn="ctr"/>
                      <a:r>
                        <a:rPr lang="en-US" dirty="0"/>
                        <a:t>not</a:t>
                      </a:r>
                    </a:p>
                  </a:txBody>
                  <a:tcPr/>
                </a:tc>
                <a:tc>
                  <a:txBody>
                    <a:bodyPr/>
                    <a:lstStyle/>
                    <a:p>
                      <a:pPr algn="ctr"/>
                      <a:r>
                        <a:rPr lang="en-US" dirty="0"/>
                        <a:t>with</a:t>
                      </a:r>
                    </a:p>
                  </a:txBody>
                  <a:tcPr/>
                </a:tc>
                <a:extLst>
                  <a:ext uri="{0D108BD9-81ED-4DB2-BD59-A6C34878D82A}">
                    <a16:rowId xmlns:a16="http://schemas.microsoft.com/office/drawing/2014/main" val="3689553020"/>
                  </a:ext>
                </a:extLst>
              </a:tr>
              <a:tr h="393136">
                <a:tc>
                  <a:txBody>
                    <a:bodyPr/>
                    <a:lstStyle/>
                    <a:p>
                      <a:pPr algn="ctr"/>
                      <a:r>
                        <a:rPr lang="en-US" dirty="0"/>
                        <a:t>async</a:t>
                      </a:r>
                    </a:p>
                  </a:txBody>
                  <a:tcPr/>
                </a:tc>
                <a:tc>
                  <a:txBody>
                    <a:bodyPr/>
                    <a:lstStyle/>
                    <a:p>
                      <a:pPr algn="ctr"/>
                      <a:r>
                        <a:rPr lang="en-US" dirty="0" err="1"/>
                        <a:t>elif</a:t>
                      </a:r>
                      <a:endParaRPr lang="en-US" dirty="0"/>
                    </a:p>
                  </a:txBody>
                  <a:tcPr/>
                </a:tc>
                <a:tc>
                  <a:txBody>
                    <a:bodyPr/>
                    <a:lstStyle/>
                    <a:p>
                      <a:pPr algn="ctr"/>
                      <a:r>
                        <a:rPr lang="en-US" dirty="0"/>
                        <a:t>If</a:t>
                      </a:r>
                    </a:p>
                  </a:txBody>
                  <a:tcPr/>
                </a:tc>
                <a:tc>
                  <a:txBody>
                    <a:bodyPr/>
                    <a:lstStyle/>
                    <a:p>
                      <a:pPr algn="ctr"/>
                      <a:r>
                        <a:rPr lang="en-US" dirty="0"/>
                        <a:t>or</a:t>
                      </a:r>
                    </a:p>
                  </a:txBody>
                  <a:tcPr/>
                </a:tc>
                <a:tc>
                  <a:txBody>
                    <a:bodyPr/>
                    <a:lstStyle/>
                    <a:p>
                      <a:pPr algn="ctr"/>
                      <a:r>
                        <a:rPr lang="en-US" dirty="0"/>
                        <a:t>yield</a:t>
                      </a:r>
                    </a:p>
                  </a:txBody>
                  <a:tcPr/>
                </a:tc>
                <a:extLst>
                  <a:ext uri="{0D108BD9-81ED-4DB2-BD59-A6C34878D82A}">
                    <a16:rowId xmlns:a16="http://schemas.microsoft.com/office/drawing/2014/main" val="3427946770"/>
                  </a:ext>
                </a:extLst>
              </a:tr>
            </a:tbl>
          </a:graphicData>
        </a:graphic>
      </p:graphicFrame>
      <p:sp>
        <p:nvSpPr>
          <p:cNvPr id="10" name="Content Placeholder 2">
            <a:extLst>
              <a:ext uri="{FF2B5EF4-FFF2-40B4-BE49-F238E27FC236}">
                <a16:creationId xmlns:a16="http://schemas.microsoft.com/office/drawing/2014/main" id="{F3FFCC45-0373-42A2-7881-8163A4897313}"/>
              </a:ext>
            </a:extLst>
          </p:cNvPr>
          <p:cNvSpPr txBox="1">
            <a:spLocks/>
          </p:cNvSpPr>
          <p:nvPr/>
        </p:nvSpPr>
        <p:spPr>
          <a:xfrm>
            <a:off x="1602933" y="702062"/>
            <a:ext cx="10219690" cy="64629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bn-BD" b="1" dirty="0"/>
              <a:t>নিচে সমস্ত কী-ওয়ার্ডের তালিকা দেওয়া হলো-</a:t>
            </a:r>
          </a:p>
        </p:txBody>
      </p:sp>
      <p:sp>
        <p:nvSpPr>
          <p:cNvPr id="13" name="Content Placeholder 2">
            <a:extLst>
              <a:ext uri="{FF2B5EF4-FFF2-40B4-BE49-F238E27FC236}">
                <a16:creationId xmlns:a16="http://schemas.microsoft.com/office/drawing/2014/main" id="{1670C95D-BD52-5E50-5256-42335072882E}"/>
              </a:ext>
            </a:extLst>
          </p:cNvPr>
          <p:cNvSpPr txBox="1">
            <a:spLocks/>
          </p:cNvSpPr>
          <p:nvPr/>
        </p:nvSpPr>
        <p:spPr>
          <a:xfrm>
            <a:off x="1533549" y="4664992"/>
            <a:ext cx="10358457" cy="125535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0"/>
              </a:spcBef>
              <a:buNone/>
            </a:pPr>
            <a:r>
              <a:rPr lang="bn-BD" sz="2000" b="1" dirty="0">
                <a:solidFill>
                  <a:srgbClr val="FFFFFF"/>
                </a:solidFill>
                <a:latin typeface="Tw Cen MT" panose="020B0602020104020603" pitchFamily="34" charset="0"/>
                <a:cs typeface="Tw Cen MT" panose="020B0602020104020603" pitchFamily="34" charset="0"/>
              </a:rPr>
              <a:t>উপরের কী-ওয়ার্ডগুলো পাইখনের বিভিন্ন সংস্করণে পরিবর্তিত হতে পারে। এতে কিছু অতিরিক্ত কী-ওয়ার্ড যুক্ত হতে পারে অথবা কিছু সরানো যেতে পারে।</a:t>
            </a:r>
            <a:endParaRPr lang="en-US" sz="2000" b="1" dirty="0">
              <a:effectLst/>
            </a:endParaRPr>
          </a:p>
        </p:txBody>
      </p:sp>
    </p:spTree>
    <p:extLst>
      <p:ext uri="{BB962C8B-B14F-4D97-AF65-F5344CB8AC3E}">
        <p14:creationId xmlns:p14="http://schemas.microsoft.com/office/powerpoint/2010/main" val="11727364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2200"/>
                            </p:stCondLst>
                            <p:childTnLst>
                              <p:par>
                                <p:cTn id="9" presetID="22" presetClass="entr" presetSubtype="8" fill="hold" grpId="0" nodeType="afterEffect">
                                  <p:stCondLst>
                                    <p:cond delay="0"/>
                                  </p:stCondLst>
                                  <p:iterate type="lt">
                                    <p:tmPct val="10000"/>
                                  </p:iterate>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par>
                                <p:cTn id="12" presetID="10"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CD7C2-0323-C6DE-E11C-A1F0C7899335}"/>
              </a:ext>
            </a:extLst>
          </p:cNvPr>
          <p:cNvSpPr>
            <a:spLocks noGrp="1"/>
          </p:cNvSpPr>
          <p:nvPr>
            <p:ph type="title"/>
          </p:nvPr>
        </p:nvSpPr>
        <p:spPr>
          <a:xfrm>
            <a:off x="191144" y="-30996"/>
            <a:ext cx="12336651" cy="957513"/>
          </a:xfrm>
        </p:spPr>
        <p:txBody>
          <a:bodyPr>
            <a:normAutofit/>
          </a:bodyPr>
          <a:lstStyle/>
          <a:p>
            <a:r>
              <a:rPr lang="bn-BD" sz="2200" b="1" dirty="0"/>
              <a:t>পাইথন কম্পাইলারে নিম্নের কোডগুলো টাইপ করে রান করলে বর্তমান</a:t>
            </a:r>
            <a:r>
              <a:rPr lang="en-US" sz="2200" b="1" dirty="0"/>
              <a:t> </a:t>
            </a:r>
            <a:r>
              <a:rPr lang="bn-BD" sz="2200" b="1" dirty="0"/>
              <a:t>সংস্করণের</a:t>
            </a:r>
            <a:r>
              <a:rPr lang="en-US" sz="2200" b="1" dirty="0"/>
              <a:t> </a:t>
            </a:r>
            <a:r>
              <a:rPr lang="bn-BD" sz="2200" b="1" dirty="0"/>
              <a:t>কীওয়ার্ড পাওয়া যাবে।</a:t>
            </a:r>
          </a:p>
        </p:txBody>
      </p:sp>
      <p:sp>
        <p:nvSpPr>
          <p:cNvPr id="4" name="Content Placeholder 2">
            <a:extLst>
              <a:ext uri="{FF2B5EF4-FFF2-40B4-BE49-F238E27FC236}">
                <a16:creationId xmlns:a16="http://schemas.microsoft.com/office/drawing/2014/main" id="{E97E5349-54B6-CDD6-8F67-1C7D4D88803E}"/>
              </a:ext>
            </a:extLst>
          </p:cNvPr>
          <p:cNvSpPr txBox="1">
            <a:spLocks/>
          </p:cNvSpPr>
          <p:nvPr/>
        </p:nvSpPr>
        <p:spPr>
          <a:xfrm>
            <a:off x="1280051" y="442841"/>
            <a:ext cx="10911949" cy="254172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dirty="0"/>
              <a:t>import keyword</a:t>
            </a:r>
          </a:p>
          <a:p>
            <a:pPr marL="0" indent="0">
              <a:buNone/>
            </a:pPr>
            <a:r>
              <a:rPr lang="en-US" sz="2000" b="1" dirty="0"/>
              <a:t>&gt;&gt;&gt; print(</a:t>
            </a:r>
            <a:r>
              <a:rPr lang="en-US" sz="2000" b="1" dirty="0" err="1"/>
              <a:t>keyword.kwlist</a:t>
            </a:r>
            <a:r>
              <a:rPr lang="en-US" sz="2000" b="1" dirty="0"/>
              <a:t>)</a:t>
            </a:r>
          </a:p>
          <a:p>
            <a:pPr marL="0" indent="0">
              <a:buNone/>
            </a:pPr>
            <a:r>
              <a:rPr lang="en-US" sz="2000" b="1" dirty="0"/>
              <a:t>'False', 'None, 'True', 'and', 'as', 'assert', 'async', s', 'continue', def', 'else', 'except', ', '</a:t>
            </a:r>
            <a:r>
              <a:rPr lang="en-US" sz="2000" b="1" dirty="0" err="1"/>
              <a:t>elif</a:t>
            </a:r>
            <a:r>
              <a:rPr lang="en-US" sz="2000" b="1" dirty="0"/>
              <a:t>', 'del", 'await', 'break', '</a:t>
            </a:r>
            <a:r>
              <a:rPr lang="en-US" sz="2000" b="1" dirty="0" err="1"/>
              <a:t>clas</a:t>
            </a:r>
            <a:r>
              <a:rPr lang="en-US" sz="2000" b="1" dirty="0"/>
              <a:t> 'finally', 'for', 'from', 'global', 'if', 'import', 'in', 'is', 'lambda', 'nonlocal', 'not', 'or', 'pass', 'raise', 'return', 'try', 'while', 'with', 'yield"]</a:t>
            </a:r>
          </a:p>
          <a:p>
            <a:pPr marL="0" indent="0">
              <a:buNone/>
            </a:pPr>
            <a:r>
              <a:rPr lang="en-US" sz="2000" b="1" dirty="0"/>
              <a:t>&gt;&gt;&gt;</a:t>
            </a:r>
          </a:p>
        </p:txBody>
      </p:sp>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692093" y="6292312"/>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100" b="1" dirty="0"/>
              <a:t>Next…</a:t>
            </a:r>
          </a:p>
        </p:txBody>
      </p:sp>
      <p:sp>
        <p:nvSpPr>
          <p:cNvPr id="3" name="Content Placeholder 2">
            <a:extLst>
              <a:ext uri="{FF2B5EF4-FFF2-40B4-BE49-F238E27FC236}">
                <a16:creationId xmlns:a16="http://schemas.microsoft.com/office/drawing/2014/main" id="{95561E9E-96A2-E726-A277-2814B0BBA15A}"/>
              </a:ext>
            </a:extLst>
          </p:cNvPr>
          <p:cNvSpPr txBox="1">
            <a:spLocks/>
          </p:cNvSpPr>
          <p:nvPr/>
        </p:nvSpPr>
        <p:spPr>
          <a:xfrm>
            <a:off x="903494" y="3004118"/>
            <a:ext cx="10911949" cy="128894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bn-BD" sz="2000" b="1" dirty="0"/>
              <a:t>নিচে কয়েকটি কী-ওয়ার্ডের উদাহরণসহ ব্যবহার দেখানো হলো-</a:t>
            </a:r>
            <a:r>
              <a:rPr lang="en-US" sz="2000" b="1" dirty="0"/>
              <a:t>True, False: True </a:t>
            </a:r>
            <a:r>
              <a:rPr lang="bn-BD" sz="2000" b="1" dirty="0"/>
              <a:t>এবং </a:t>
            </a:r>
            <a:r>
              <a:rPr lang="en-US" sz="2000" b="1" dirty="0" err="1"/>
              <a:t>Faise</a:t>
            </a:r>
            <a:r>
              <a:rPr lang="en-US" sz="2000" b="1" dirty="0"/>
              <a:t> </a:t>
            </a:r>
            <a:r>
              <a:rPr lang="bn-BD" sz="2000" b="1" dirty="0"/>
              <a:t>হলো পাইথনের </a:t>
            </a:r>
            <a:r>
              <a:rPr lang="en-US" sz="2000" b="1" dirty="0"/>
              <a:t>truth </a:t>
            </a:r>
            <a:r>
              <a:rPr lang="bn-BD" sz="2000" b="1" dirty="0"/>
              <a:t>ভ্যালু। এগুলো পাইথনে তুলনামূলক অপারেশন বা লজিক্যালঅপারেশনের ফলাফল। যেমন-</a:t>
            </a:r>
          </a:p>
        </p:txBody>
      </p:sp>
      <p:sp>
        <p:nvSpPr>
          <p:cNvPr id="5" name="Content Placeholder 2">
            <a:extLst>
              <a:ext uri="{FF2B5EF4-FFF2-40B4-BE49-F238E27FC236}">
                <a16:creationId xmlns:a16="http://schemas.microsoft.com/office/drawing/2014/main" id="{C5324B8B-4E29-F537-435C-AEEB091B5310}"/>
              </a:ext>
            </a:extLst>
          </p:cNvPr>
          <p:cNvSpPr txBox="1">
            <a:spLocks/>
          </p:cNvSpPr>
          <p:nvPr/>
        </p:nvSpPr>
        <p:spPr>
          <a:xfrm>
            <a:off x="1615846" y="4141278"/>
            <a:ext cx="10911949" cy="254172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r>
              <a:rPr lang="en-US" sz="2000" b="1" dirty="0"/>
              <a:t>&gt;&gt;&gt; 1==1</a:t>
            </a:r>
          </a:p>
          <a:p>
            <a:pPr marL="0" indent="0">
              <a:lnSpc>
                <a:spcPct val="100000"/>
              </a:lnSpc>
              <a:buNone/>
            </a:pPr>
            <a:r>
              <a:rPr lang="en-US" sz="2000" b="1" dirty="0"/>
              <a:t>True</a:t>
            </a:r>
          </a:p>
          <a:p>
            <a:pPr marL="0" indent="0">
              <a:lnSpc>
                <a:spcPct val="100000"/>
              </a:lnSpc>
              <a:buNone/>
            </a:pPr>
            <a:r>
              <a:rPr lang="en-US" sz="2000" b="1" dirty="0"/>
              <a:t>&gt;&gt;&gt; 100&lt;=1</a:t>
            </a:r>
          </a:p>
          <a:p>
            <a:pPr marL="0" indent="0">
              <a:lnSpc>
                <a:spcPct val="100000"/>
              </a:lnSpc>
              <a:buNone/>
            </a:pPr>
            <a:r>
              <a:rPr lang="en-US" sz="2000" b="1" dirty="0"/>
              <a:t>False</a:t>
            </a:r>
          </a:p>
          <a:p>
            <a:pPr marL="0" indent="0">
              <a:lnSpc>
                <a:spcPct val="100000"/>
              </a:lnSpc>
              <a:buNone/>
            </a:pPr>
            <a:r>
              <a:rPr lang="en-US" sz="2000" b="1" dirty="0"/>
              <a:t>&gt;&gt;&gt; 5&gt;3</a:t>
            </a:r>
          </a:p>
          <a:p>
            <a:pPr marL="0" indent="0">
              <a:lnSpc>
                <a:spcPct val="100000"/>
              </a:lnSpc>
              <a:buNone/>
            </a:pPr>
            <a:r>
              <a:rPr lang="en-US" sz="2000" b="1" dirty="0"/>
              <a:t>True</a:t>
            </a:r>
          </a:p>
          <a:p>
            <a:pPr marL="0" indent="0">
              <a:lnSpc>
                <a:spcPct val="100000"/>
              </a:lnSpc>
              <a:buNone/>
            </a:pPr>
            <a:endParaRPr lang="en-US" sz="2000" b="1" dirty="0"/>
          </a:p>
        </p:txBody>
      </p:sp>
    </p:spTree>
    <p:extLst>
      <p:ext uri="{BB962C8B-B14F-4D97-AF65-F5344CB8AC3E}">
        <p14:creationId xmlns:p14="http://schemas.microsoft.com/office/powerpoint/2010/main" val="8216082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4300"/>
                            </p:stCondLst>
                            <p:childTnLst>
                              <p:par>
                                <p:cTn id="9" presetID="22" presetClass="entr" presetSubtype="8"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9750"/>
                            </p:stCondLst>
                            <p:childTnLst>
                              <p:par>
                                <p:cTn id="16" presetID="22" presetClass="entr" presetSubtype="8" fill="hold" grpId="0" nodeType="afterEffect">
                                  <p:stCondLst>
                                    <p:cond delay="0"/>
                                  </p:stCondLst>
                                  <p:iterate type="lt">
                                    <p:tmPct val="10000"/>
                                  </p:iterate>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27600"/>
                            </p:stCondLst>
                            <p:childTnLst>
                              <p:par>
                                <p:cTn id="20" presetID="22" presetClass="entr" presetSubtype="8" fill="hold" grpId="0" nodeType="afterEffect">
                                  <p:stCondLst>
                                    <p:cond delay="0"/>
                                  </p:stCondLst>
                                  <p:iterate type="lt">
                                    <p:tmPct val="10000"/>
                                  </p:iterate>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3"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CD7C2-0323-C6DE-E11C-A1F0C7899335}"/>
              </a:ext>
            </a:extLst>
          </p:cNvPr>
          <p:cNvSpPr>
            <a:spLocks noGrp="1"/>
          </p:cNvSpPr>
          <p:nvPr>
            <p:ph type="title"/>
          </p:nvPr>
        </p:nvSpPr>
        <p:spPr>
          <a:xfrm>
            <a:off x="1100379" y="487032"/>
            <a:ext cx="10911950" cy="1470326"/>
          </a:xfrm>
        </p:spPr>
        <p:txBody>
          <a:bodyPr>
            <a:noAutofit/>
          </a:bodyPr>
          <a:lstStyle/>
          <a:p>
            <a:pPr>
              <a:lnSpc>
                <a:spcPct val="150000"/>
              </a:lnSpc>
            </a:pPr>
            <a:r>
              <a:rPr lang="en-US" sz="2000" b="1" u="sng" dirty="0"/>
              <a:t>Assert:</a:t>
            </a:r>
            <a:r>
              <a:rPr lang="en-US" sz="2000" b="1" dirty="0"/>
              <a:t> assert </a:t>
            </a:r>
            <a:r>
              <a:rPr lang="bn-BD" sz="2000" b="1" dirty="0"/>
              <a:t>ডিবাগিং-এর উদ্দেশ্যে ব্যবহৃত হয়। প্রোগ্রামিং করার সময় কখনও কখনও আমরা অভ্যন্তরীণ অবস্থা জানতে চাই বা অনুমানগুলো সত্য কি না তা পরীক্ষা করতে চাই। </a:t>
            </a:r>
            <a:r>
              <a:rPr lang="en-US" sz="2000" b="1" dirty="0"/>
              <a:t>Assert </a:t>
            </a:r>
            <a:r>
              <a:rPr lang="bn-BD" sz="2000" b="1" dirty="0"/>
              <a:t>আমাদের এটি করতে এবং আরও সুবিধাজনকভাবে বাগ খুঁজে পেতে সাহায্য করে। একটি শর্তসাপেক্ষে </a:t>
            </a:r>
            <a:r>
              <a:rPr lang="en-US" sz="2000" b="1" dirty="0"/>
              <a:t>assert </a:t>
            </a:r>
            <a:r>
              <a:rPr lang="bn-BD" sz="2000" b="1" dirty="0"/>
              <a:t>ব্যবহৃত হয়- শর্ত সত্য হলে কিছুই হবে না, কিন্তু শর্ত মিথ্যা হলে</a:t>
            </a:r>
            <a:r>
              <a:rPr lang="en-US" sz="2000" b="1" dirty="0"/>
              <a:t>Assertion Error </a:t>
            </a:r>
            <a:r>
              <a:rPr lang="bn-BD" sz="2000" b="1" dirty="0"/>
              <a:t>উত্থাপিত হয়। যেমন-</a:t>
            </a:r>
          </a:p>
        </p:txBody>
      </p:sp>
      <p:sp>
        <p:nvSpPr>
          <p:cNvPr id="4" name="Content Placeholder 2">
            <a:extLst>
              <a:ext uri="{FF2B5EF4-FFF2-40B4-BE49-F238E27FC236}">
                <a16:creationId xmlns:a16="http://schemas.microsoft.com/office/drawing/2014/main" id="{E97E5349-54B6-CDD6-8F67-1C7D4D88803E}"/>
              </a:ext>
            </a:extLst>
          </p:cNvPr>
          <p:cNvSpPr txBox="1">
            <a:spLocks/>
          </p:cNvSpPr>
          <p:nvPr/>
        </p:nvSpPr>
        <p:spPr>
          <a:xfrm>
            <a:off x="1894815" y="2555102"/>
            <a:ext cx="10911949" cy="254172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dirty="0"/>
              <a:t>&gt;&gt;a=4</a:t>
            </a:r>
          </a:p>
          <a:p>
            <a:pPr marL="0" indent="0">
              <a:buNone/>
            </a:pPr>
            <a:r>
              <a:rPr lang="en-US" sz="2000" b="1" dirty="0"/>
              <a:t>&gt;&gt;&gt; assert a &lt; 5</a:t>
            </a:r>
          </a:p>
          <a:p>
            <a:pPr marL="0" indent="0">
              <a:buNone/>
            </a:pPr>
            <a:r>
              <a:rPr lang="en-US" sz="2000" b="1" dirty="0"/>
              <a:t>&gt;&gt;&gt; assert a &gt; S</a:t>
            </a:r>
          </a:p>
          <a:p>
            <a:pPr marL="0" indent="0">
              <a:buNone/>
            </a:pPr>
            <a:r>
              <a:rPr lang="en-US" sz="2000" b="1" dirty="0"/>
              <a:t>Traceback (most recent call last):</a:t>
            </a:r>
          </a:p>
          <a:p>
            <a:pPr marL="0" indent="0">
              <a:buNone/>
            </a:pPr>
            <a:r>
              <a:rPr lang="en-US" sz="2000" b="1" dirty="0"/>
              <a:t>	File "&lt;stdin&gt;", line 1, in &lt;module&gt;</a:t>
            </a:r>
          </a:p>
          <a:p>
            <a:pPr marL="0" indent="0">
              <a:buNone/>
            </a:pPr>
            <a:r>
              <a:rPr lang="en-US" sz="2000" b="1" dirty="0" err="1"/>
              <a:t>AssertionError</a:t>
            </a:r>
            <a:endParaRPr lang="en-US" sz="2000" b="1" dirty="0"/>
          </a:p>
          <a:p>
            <a:pPr marL="0" indent="0">
              <a:buNone/>
            </a:pPr>
            <a:r>
              <a:rPr lang="en-US" sz="2000" b="1" dirty="0"/>
              <a:t>&gt;&gt;&gt;</a:t>
            </a:r>
          </a:p>
        </p:txBody>
      </p:sp>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692093" y="6292312"/>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100" b="1" dirty="0"/>
              <a:t>Next…</a:t>
            </a:r>
          </a:p>
        </p:txBody>
      </p:sp>
    </p:spTree>
    <p:extLst>
      <p:ext uri="{BB962C8B-B14F-4D97-AF65-F5344CB8AC3E}">
        <p14:creationId xmlns:p14="http://schemas.microsoft.com/office/powerpoint/2010/main" val="1149047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15300"/>
                            </p:stCondLst>
                            <p:childTnLst>
                              <p:par>
                                <p:cTn id="9" presetID="22" presetClass="entr" presetSubtype="8"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692093" y="6292312"/>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000" b="1" dirty="0"/>
              <a:t>Next…</a:t>
            </a:r>
          </a:p>
        </p:txBody>
      </p:sp>
      <p:sp>
        <p:nvSpPr>
          <p:cNvPr id="4" name="Content Placeholder 2">
            <a:extLst>
              <a:ext uri="{FF2B5EF4-FFF2-40B4-BE49-F238E27FC236}">
                <a16:creationId xmlns:a16="http://schemas.microsoft.com/office/drawing/2014/main" id="{BCDE043B-4D44-8794-BC7E-7F5C0AE5E7DB}"/>
              </a:ext>
            </a:extLst>
          </p:cNvPr>
          <p:cNvSpPr txBox="1">
            <a:spLocks/>
          </p:cNvSpPr>
          <p:nvPr/>
        </p:nvSpPr>
        <p:spPr>
          <a:xfrm>
            <a:off x="1363851" y="368085"/>
            <a:ext cx="10538847" cy="3060916"/>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r>
              <a:rPr lang="en-US" sz="2000" b="1" dirty="0"/>
              <a:t>Class: </a:t>
            </a:r>
            <a:r>
              <a:rPr lang="bn-BD" sz="2000" b="1" dirty="0"/>
              <a:t>পাইথনে নতুন একটি ইউজার ডিফাইন ক্লাস তৈরি করার জন্য </a:t>
            </a:r>
            <a:r>
              <a:rPr lang="en-US" sz="2000" b="1" dirty="0"/>
              <a:t>Class </a:t>
            </a:r>
            <a:r>
              <a:rPr lang="bn-BD" sz="2000" b="1" dirty="0"/>
              <a:t>কী-ওয়ার্ড ব্যবহার করা হয়। উদাহরণ:</a:t>
            </a:r>
            <a:endParaRPr lang="en-US" sz="2000" b="1" dirty="0"/>
          </a:p>
          <a:p>
            <a:pPr marL="0" indent="0">
              <a:lnSpc>
                <a:spcPct val="100000"/>
              </a:lnSpc>
              <a:buNone/>
            </a:pPr>
            <a:r>
              <a:rPr lang="en-US" sz="2000" b="1" dirty="0"/>
              <a:t>	class </a:t>
            </a:r>
            <a:r>
              <a:rPr lang="en-US" sz="2000" b="1" dirty="0" err="1"/>
              <a:t>ExampleClass</a:t>
            </a:r>
            <a:r>
              <a:rPr lang="en-US" sz="2000" b="1" dirty="0"/>
              <a:t>:</a:t>
            </a:r>
          </a:p>
          <a:p>
            <a:pPr marL="0" indent="0">
              <a:lnSpc>
                <a:spcPct val="100000"/>
              </a:lnSpc>
              <a:buNone/>
            </a:pPr>
            <a:r>
              <a:rPr lang="en-US" sz="2000" b="1" dirty="0"/>
              <a:t>		def functiont1(parameters):</a:t>
            </a:r>
          </a:p>
          <a:p>
            <a:pPr marL="0" indent="0">
              <a:lnSpc>
                <a:spcPct val="100000"/>
              </a:lnSpc>
              <a:buNone/>
            </a:pPr>
            <a:r>
              <a:rPr lang="en-US" sz="2000" b="1" dirty="0"/>
              <a:t>		-</a:t>
            </a:r>
          </a:p>
          <a:p>
            <a:pPr marL="0" indent="0">
              <a:lnSpc>
                <a:spcPct val="100000"/>
              </a:lnSpc>
              <a:buNone/>
            </a:pPr>
            <a:r>
              <a:rPr lang="en-US" sz="2000" b="1" dirty="0"/>
              <a:t>		def function2(parameters):</a:t>
            </a:r>
          </a:p>
        </p:txBody>
      </p:sp>
      <p:sp>
        <p:nvSpPr>
          <p:cNvPr id="2" name="Content Placeholder 2">
            <a:extLst>
              <a:ext uri="{FF2B5EF4-FFF2-40B4-BE49-F238E27FC236}">
                <a16:creationId xmlns:a16="http://schemas.microsoft.com/office/drawing/2014/main" id="{0DCCBEE7-902E-9077-F1B7-322D5B5DCD38}"/>
              </a:ext>
            </a:extLst>
          </p:cNvPr>
          <p:cNvSpPr txBox="1">
            <a:spLocks/>
          </p:cNvSpPr>
          <p:nvPr/>
        </p:nvSpPr>
        <p:spPr>
          <a:xfrm>
            <a:off x="1363850" y="2753504"/>
            <a:ext cx="10538847"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r>
              <a:rPr lang="bn-BD" sz="2000" b="1" dirty="0"/>
              <a:t>কী-ওয়ার্ড এবং আইডেন্টিফায়ারের পার্থক্য (</a:t>
            </a:r>
            <a:r>
              <a:rPr lang="en-US" sz="2000" b="1" dirty="0"/>
              <a:t>Difference between keywords and identifiers)</a:t>
            </a:r>
            <a:endParaRPr lang="bn-BD" sz="2000" b="1" dirty="0"/>
          </a:p>
        </p:txBody>
      </p:sp>
      <p:sp>
        <p:nvSpPr>
          <p:cNvPr id="3" name="Content Placeholder 2">
            <a:extLst>
              <a:ext uri="{FF2B5EF4-FFF2-40B4-BE49-F238E27FC236}">
                <a16:creationId xmlns:a16="http://schemas.microsoft.com/office/drawing/2014/main" id="{94C45064-1EE3-20B3-5C06-6535D1258CCF}"/>
              </a:ext>
            </a:extLst>
          </p:cNvPr>
          <p:cNvSpPr txBox="1">
            <a:spLocks/>
          </p:cNvSpPr>
          <p:nvPr/>
        </p:nvSpPr>
        <p:spPr>
          <a:xfrm>
            <a:off x="945397" y="3276601"/>
            <a:ext cx="11640370" cy="3168112"/>
          </a:xfrm>
          <a:prstGeom prst="rect">
            <a:avLst/>
          </a:prstGeom>
        </p:spPr>
        <p:txBody>
          <a:bodyPr vert="horz" lIns="91440" tIns="45720" rIns="91440" bIns="45720" numCol="2"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r>
              <a:rPr lang="bn-BD" sz="2000" b="1" dirty="0"/>
              <a:t>১ । কী-ওয়ার্ড হলো একটি বিশেষ অর্থসহ সংরক্ষিত শব্দ।</a:t>
            </a:r>
            <a:endParaRPr lang="en-US" sz="2000" b="1" dirty="0"/>
          </a:p>
          <a:p>
            <a:pPr marL="0" indent="0">
              <a:lnSpc>
                <a:spcPct val="100000"/>
              </a:lnSpc>
              <a:buNone/>
            </a:pPr>
            <a:r>
              <a:rPr lang="bn-BD" sz="2000" b="1" dirty="0"/>
              <a:t>২। পাইথনে </a:t>
            </a:r>
            <a:r>
              <a:rPr lang="en-US" sz="2000" b="1" dirty="0"/>
              <a:t>True, False </a:t>
            </a:r>
            <a:r>
              <a:rPr lang="bn-BD" sz="2000" b="1" dirty="0"/>
              <a:t>এবং </a:t>
            </a:r>
            <a:r>
              <a:rPr lang="en-US" sz="2000" b="1" dirty="0"/>
              <a:t>None </a:t>
            </a:r>
            <a:r>
              <a:rPr lang="bn-BD" sz="2000" b="1" dirty="0"/>
              <a:t>ব্যতীত কী- ওয়ার্ডগুলো </a:t>
            </a:r>
            <a:r>
              <a:rPr lang="en-US" sz="2000" b="1" dirty="0"/>
              <a:t>Lower case-</a:t>
            </a:r>
            <a:r>
              <a:rPr lang="bn-BD" sz="2000" b="1" dirty="0"/>
              <a:t>এ লিখতে হয়।</a:t>
            </a:r>
            <a:endParaRPr lang="en-US" sz="2000" b="1" dirty="0"/>
          </a:p>
          <a:p>
            <a:pPr marL="0" indent="0">
              <a:lnSpc>
                <a:spcPct val="100000"/>
              </a:lnSpc>
              <a:buNone/>
            </a:pPr>
            <a:r>
              <a:rPr lang="bn-BD" sz="2000" b="1" dirty="0"/>
              <a:t>৩। এটি পাইথনের মধ্যে বিদ্যমান এক স্পেসিফিক প্রপার্টিশনাক্ত করতে সহায়তা করে।</a:t>
            </a:r>
            <a:endParaRPr lang="en-US" sz="2000" b="1" dirty="0"/>
          </a:p>
          <a:p>
            <a:pPr marL="0" indent="0">
              <a:lnSpc>
                <a:spcPct val="100000"/>
              </a:lnSpc>
              <a:buNone/>
            </a:pPr>
            <a:r>
              <a:rPr lang="bn-BD" sz="2000" b="1" dirty="0"/>
              <a:t>৪। এটি শুধুমাত্র অক্ষর ধারণ করে।</a:t>
            </a:r>
            <a:endParaRPr lang="en-US" sz="2000" b="1" dirty="0"/>
          </a:p>
          <a:p>
            <a:pPr marL="0" indent="0">
              <a:lnSpc>
                <a:spcPct val="100000"/>
              </a:lnSpc>
              <a:buNone/>
            </a:pPr>
            <a:r>
              <a:rPr lang="bn-BD" sz="2000" b="1" dirty="0"/>
              <a:t>৫। উদাহরণ : </a:t>
            </a:r>
            <a:r>
              <a:rPr lang="en-US" sz="2000" b="1" dirty="0"/>
              <a:t>or, raise, pass </a:t>
            </a:r>
            <a:r>
              <a:rPr lang="bn-BD" sz="2000" b="1" dirty="0"/>
              <a:t>ইত্যাদি।</a:t>
            </a:r>
            <a:endParaRPr lang="en-US" sz="2000" b="1" dirty="0"/>
          </a:p>
          <a:p>
            <a:pPr marL="0" indent="0">
              <a:lnSpc>
                <a:spcPct val="100000"/>
              </a:lnSpc>
              <a:buNone/>
            </a:pPr>
            <a:r>
              <a:rPr lang="bn-BD" sz="2000" b="1" dirty="0"/>
              <a:t>১। আইডেন্টিফায়ার হলো ব্যবহারকারী কর্তৃক নির্ধারিত</a:t>
            </a:r>
            <a:r>
              <a:rPr lang="en-US" sz="2000" b="1" dirty="0"/>
              <a:t> </a:t>
            </a:r>
            <a:r>
              <a:rPr lang="bn-BD" sz="2000" b="1" dirty="0"/>
              <a:t>ভেরিয়েবল, ফাংশন ইত্যাদির নাম।</a:t>
            </a:r>
            <a:endParaRPr lang="en-US" sz="2000" b="1" dirty="0"/>
          </a:p>
          <a:p>
            <a:pPr marL="0" indent="0">
              <a:lnSpc>
                <a:spcPct val="100000"/>
              </a:lnSpc>
              <a:buNone/>
            </a:pPr>
            <a:r>
              <a:rPr lang="bn-BD" sz="2000" b="1" dirty="0"/>
              <a:t>২। প্রয়োজন অনুযায়ী যেকোন </a:t>
            </a:r>
            <a:r>
              <a:rPr lang="en-US" sz="2000" b="1" dirty="0"/>
              <a:t>Case </a:t>
            </a:r>
            <a:r>
              <a:rPr lang="bn-BD" sz="2000" b="1" dirty="0"/>
              <a:t>এ লিখা যায়।</a:t>
            </a:r>
            <a:endParaRPr lang="en-US" sz="2000" b="1" dirty="0"/>
          </a:p>
          <a:p>
            <a:pPr marL="0" indent="0">
              <a:lnSpc>
                <a:spcPct val="100000"/>
              </a:lnSpc>
              <a:buNone/>
            </a:pPr>
            <a:r>
              <a:rPr lang="bn-BD" sz="2000" b="1" dirty="0"/>
              <a:t>৩। এটি কোনো নির্দিষ্ট এনটিটির নাম চিহ্নিত করে।</a:t>
            </a:r>
            <a:endParaRPr lang="en-US" sz="2000" b="1" dirty="0"/>
          </a:p>
          <a:p>
            <a:pPr marL="0" indent="0">
              <a:lnSpc>
                <a:spcPct val="100000"/>
              </a:lnSpc>
              <a:buNone/>
            </a:pPr>
            <a:r>
              <a:rPr lang="bn-BD" sz="2000" b="1" dirty="0"/>
              <a:t>৪।</a:t>
            </a:r>
            <a:r>
              <a:rPr lang="en-US" sz="2000" b="1" dirty="0"/>
              <a:t> </a:t>
            </a:r>
            <a:r>
              <a:rPr lang="bn-BD" sz="2000" b="1" dirty="0"/>
              <a:t>এটি অক্ষর, আন্ডারস্কোর এবং ডিজিট ধারণ করে।</a:t>
            </a:r>
            <a:endParaRPr lang="en-US" sz="2000" b="1" dirty="0"/>
          </a:p>
          <a:p>
            <a:pPr marL="0" indent="0">
              <a:lnSpc>
                <a:spcPct val="100000"/>
              </a:lnSpc>
              <a:buNone/>
            </a:pPr>
            <a:r>
              <a:rPr lang="bn-BD" sz="2000" b="1" dirty="0"/>
              <a:t>৫। উদাহরণঃ </a:t>
            </a:r>
            <a:r>
              <a:rPr lang="en-US" sz="2000" b="1" dirty="0"/>
              <a:t>mas Count, minNum1 </a:t>
            </a:r>
            <a:r>
              <a:rPr lang="bn-BD" sz="2000" b="1" dirty="0"/>
              <a:t>ইত্যাদি।</a:t>
            </a:r>
          </a:p>
          <a:p>
            <a:pPr marL="0" indent="0">
              <a:lnSpc>
                <a:spcPct val="100000"/>
              </a:lnSpc>
              <a:buNone/>
            </a:pPr>
            <a:endParaRPr lang="bn-BD" sz="2000" b="1" dirty="0"/>
          </a:p>
        </p:txBody>
      </p:sp>
    </p:spTree>
    <p:extLst>
      <p:ext uri="{BB962C8B-B14F-4D97-AF65-F5344CB8AC3E}">
        <p14:creationId xmlns:p14="http://schemas.microsoft.com/office/powerpoint/2010/main" val="238867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8050"/>
                            </p:stCondLst>
                            <p:childTnLst>
                              <p:par>
                                <p:cTn id="9" presetID="22" presetClass="entr" presetSubtype="8"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2300"/>
                            </p:stCondLst>
                            <p:childTnLst>
                              <p:par>
                                <p:cTn id="13" presetID="22" presetClass="entr" presetSubtype="8" fill="hold" grpId="0" nodeType="afterEffect">
                                  <p:stCondLst>
                                    <p:cond delay="0"/>
                                  </p:stCondLst>
                                  <p:iterate type="lt">
                                    <p:tmPct val="10000"/>
                                  </p:iterate>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97E5349-54B6-CDD6-8F67-1C7D4D88803E}"/>
              </a:ext>
            </a:extLst>
          </p:cNvPr>
          <p:cNvSpPr txBox="1">
            <a:spLocks/>
          </p:cNvSpPr>
          <p:nvPr/>
        </p:nvSpPr>
        <p:spPr>
          <a:xfrm>
            <a:off x="830600" y="4361256"/>
            <a:ext cx="10911949" cy="125536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bn-BD" sz="2000" b="1" dirty="0"/>
              <a:t>উপরোক্ত চিত্রটি লক্ষ করলে দেখা যায় যে, পাইথন প্রোগ্রাম স্ট্রাকচারের উল্লেখযোগ্য অংশসমূহ হচ্ছে-</a:t>
            </a:r>
            <a:endParaRPr lang="en-US" sz="2000" b="1" dirty="0"/>
          </a:p>
          <a:p>
            <a:pPr marL="0" indent="0">
              <a:buNone/>
            </a:pPr>
            <a:r>
              <a:rPr lang="en-US" sz="2000" b="1" dirty="0"/>
              <a:t>	</a:t>
            </a:r>
            <a:r>
              <a:rPr lang="bn-BD" sz="2000" b="1" dirty="0"/>
              <a:t>&gt; ইমপোর্ট স্টেটমেন্টস (</a:t>
            </a:r>
            <a:r>
              <a:rPr lang="en-US" sz="2000" b="1" dirty="0"/>
              <a:t>Import statements)</a:t>
            </a:r>
          </a:p>
          <a:p>
            <a:pPr marL="0" indent="0">
              <a:buNone/>
            </a:pPr>
            <a:r>
              <a:rPr lang="en-US" sz="2000" b="1" dirty="0"/>
              <a:t>	&gt; </a:t>
            </a:r>
            <a:r>
              <a:rPr lang="bn-BD" sz="2000" b="1" dirty="0"/>
              <a:t>ফাংশন ও ক্লাস ডেফিনিশন (</a:t>
            </a:r>
            <a:r>
              <a:rPr lang="en-US" sz="2000" b="1" dirty="0"/>
              <a:t>Function &amp; Class definition)</a:t>
            </a:r>
          </a:p>
          <a:p>
            <a:pPr marL="0" indent="0">
              <a:buNone/>
            </a:pPr>
            <a:r>
              <a:rPr lang="en-US" sz="2000" b="1" dirty="0"/>
              <a:t>	&gt; </a:t>
            </a:r>
            <a:r>
              <a:rPr lang="bn-BD" sz="2000" b="1" dirty="0"/>
              <a:t>মডিউল স্কোপ ভেরিয়েবলস (</a:t>
            </a:r>
            <a:r>
              <a:rPr lang="en-US" sz="2000" b="1" dirty="0"/>
              <a:t>Module scope variables) </a:t>
            </a:r>
            <a:r>
              <a:rPr lang="bn-BD" sz="2000" b="1" dirty="0"/>
              <a:t>এবং</a:t>
            </a:r>
            <a:endParaRPr lang="en-US" sz="2000" b="1" dirty="0"/>
          </a:p>
          <a:p>
            <a:pPr marL="0" indent="0">
              <a:buNone/>
            </a:pPr>
            <a:r>
              <a:rPr lang="en-US" sz="2000" b="1" dirty="0"/>
              <a:t>	</a:t>
            </a:r>
            <a:r>
              <a:rPr lang="bn-BD" sz="2000" b="1" dirty="0"/>
              <a:t>&gt; মেইন প্রোগ্রাম (</a:t>
            </a:r>
            <a:r>
              <a:rPr lang="en-US" sz="2000" b="1" dirty="0"/>
              <a:t>Main program)।</a:t>
            </a:r>
          </a:p>
        </p:txBody>
      </p:sp>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692093" y="6292312"/>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100" b="1" dirty="0"/>
              <a:t>Next…</a:t>
            </a:r>
          </a:p>
        </p:txBody>
      </p:sp>
      <p:pic>
        <p:nvPicPr>
          <p:cNvPr id="11" name="Picture 10">
            <a:extLst>
              <a:ext uri="{FF2B5EF4-FFF2-40B4-BE49-F238E27FC236}">
                <a16:creationId xmlns:a16="http://schemas.microsoft.com/office/drawing/2014/main" id="{3E932854-50B0-F9E8-53F6-020E26BA7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115" y="299148"/>
            <a:ext cx="7725430" cy="3885393"/>
          </a:xfrm>
          <a:prstGeom prst="rect">
            <a:avLst/>
          </a:prstGeom>
        </p:spPr>
      </p:pic>
    </p:spTree>
    <p:extLst>
      <p:ext uri="{BB962C8B-B14F-4D97-AF65-F5344CB8AC3E}">
        <p14:creationId xmlns:p14="http://schemas.microsoft.com/office/powerpoint/2010/main" val="26830500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22" presetClass="entr" presetSubtype="8"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97E5349-54B6-CDD6-8F67-1C7D4D88803E}"/>
              </a:ext>
            </a:extLst>
          </p:cNvPr>
          <p:cNvSpPr txBox="1">
            <a:spLocks/>
          </p:cNvSpPr>
          <p:nvPr/>
        </p:nvSpPr>
        <p:spPr>
          <a:xfrm>
            <a:off x="892593" y="486678"/>
            <a:ext cx="10911949" cy="174507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bn-BD" sz="2000" b="1" u="sng" dirty="0"/>
              <a:t>ইমপোর্ট স্টেটমেন্টস (</a:t>
            </a:r>
            <a:r>
              <a:rPr lang="en-US" sz="2000" b="1" u="sng" dirty="0"/>
              <a:t>Import statements) : </a:t>
            </a:r>
            <a:r>
              <a:rPr lang="bn-BD" sz="2000" b="1" dirty="0"/>
              <a:t>কোনো লাইব্রেরি ক্লাসকে প্রোগ্রামে ব্যবহার করতে চাইলে সে ক্লাসটি বা ক্লাসগুলো যে প্যাকেজে আছে তা ইমপোর্ট স্টেটমেন্টস (</a:t>
            </a:r>
            <a:r>
              <a:rPr lang="en-US" sz="2000" b="1" dirty="0"/>
              <a:t>Import statements)-</a:t>
            </a:r>
            <a:r>
              <a:rPr lang="bn-BD" sz="2000" b="1" dirty="0"/>
              <a:t>এর মাধ্যমে ডিক্লেয়ার করতে হয়।</a:t>
            </a:r>
            <a:endParaRPr lang="en-US" sz="2000" b="1" dirty="0"/>
          </a:p>
          <a:p>
            <a:pPr marL="0" indent="0">
              <a:buNone/>
            </a:pPr>
            <a:r>
              <a:rPr lang="bn-BD" sz="2000" b="1" dirty="0"/>
              <a:t>যেমন- </a:t>
            </a:r>
            <a:r>
              <a:rPr lang="en-US" sz="2000" b="1" dirty="0"/>
              <a:t>import random, import math </a:t>
            </a:r>
            <a:r>
              <a:rPr lang="bn-BD" sz="2000" b="1" dirty="0"/>
              <a:t>ইত্যাদি।</a:t>
            </a:r>
            <a:endParaRPr lang="en-US" sz="2000" b="1" dirty="0"/>
          </a:p>
        </p:txBody>
      </p:sp>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692093" y="6292312"/>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100" b="1" dirty="0"/>
              <a:t>Next…</a:t>
            </a:r>
          </a:p>
        </p:txBody>
      </p:sp>
      <p:sp>
        <p:nvSpPr>
          <p:cNvPr id="2" name="Content Placeholder 2">
            <a:extLst>
              <a:ext uri="{FF2B5EF4-FFF2-40B4-BE49-F238E27FC236}">
                <a16:creationId xmlns:a16="http://schemas.microsoft.com/office/drawing/2014/main" id="{7AC75080-C113-636C-A12D-1B631F9B3021}"/>
              </a:ext>
            </a:extLst>
          </p:cNvPr>
          <p:cNvSpPr txBox="1">
            <a:spLocks/>
          </p:cNvSpPr>
          <p:nvPr/>
        </p:nvSpPr>
        <p:spPr>
          <a:xfrm>
            <a:off x="892593" y="2354983"/>
            <a:ext cx="10911949" cy="174507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bn-BD" sz="2000" b="1" dirty="0"/>
              <a:t>ফাংশন ও ক্লাস ডেফিনিশন (</a:t>
            </a:r>
            <a:r>
              <a:rPr lang="en-US" sz="2000" b="1" dirty="0"/>
              <a:t>Function &amp; Class definition): </a:t>
            </a:r>
            <a:r>
              <a:rPr lang="bn-BD" sz="2000" b="1" dirty="0"/>
              <a:t>এই অংশে প্রোগ্রামে ব্যবহৃত যাবতীয় ফাংশন ও ক্লাসসমূহকে ডিফাইন বা বর্ণনা করা হয়। যেমন-</a:t>
            </a:r>
            <a:endParaRPr lang="en-US" sz="2000" b="1" dirty="0"/>
          </a:p>
          <a:p>
            <a:pPr marL="0" indent="0">
              <a:buNone/>
            </a:pPr>
            <a:r>
              <a:rPr lang="pt-BR" sz="2000" b="1" dirty="0"/>
              <a:t>def recur fibo(n): </a:t>
            </a:r>
          </a:p>
          <a:p>
            <a:pPr marL="0" indent="0">
              <a:buNone/>
            </a:pPr>
            <a:r>
              <a:rPr lang="pt-BR" sz="2000" b="1" dirty="0"/>
              <a:t>	if n &lt;= 1: </a:t>
            </a:r>
          </a:p>
          <a:p>
            <a:pPr marL="0" indent="0">
              <a:buNone/>
            </a:pPr>
            <a:r>
              <a:rPr lang="pt-BR" sz="2000" b="1" dirty="0"/>
              <a:t>		return n </a:t>
            </a:r>
          </a:p>
          <a:p>
            <a:pPr marL="0" indent="0">
              <a:buNone/>
            </a:pPr>
            <a:r>
              <a:rPr lang="pt-BR" sz="2000" b="1" dirty="0"/>
              <a:t>	else:</a:t>
            </a:r>
          </a:p>
          <a:p>
            <a:pPr marL="0" indent="0">
              <a:buNone/>
            </a:pPr>
            <a:r>
              <a:rPr lang="pt-BR" sz="2000" b="1" dirty="0"/>
              <a:t>		return(recur_fibo(n-1) + recur_fibo(n-2))</a:t>
            </a:r>
            <a:endParaRPr lang="en-US" sz="2000" b="1" dirty="0"/>
          </a:p>
        </p:txBody>
      </p:sp>
    </p:spTree>
    <p:extLst>
      <p:ext uri="{BB962C8B-B14F-4D97-AF65-F5344CB8AC3E}">
        <p14:creationId xmlns:p14="http://schemas.microsoft.com/office/powerpoint/2010/main" val="19557946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11250"/>
                            </p:stCondLst>
                            <p:childTnLst>
                              <p:par>
                                <p:cTn id="12" presetID="22" presetClass="entr" presetSubtype="8" fill="hold" grpId="0" nodeType="afterEffect">
                                  <p:stCondLst>
                                    <p:cond delay="0"/>
                                  </p:stCondLst>
                                  <p:iterate type="lt">
                                    <p:tmPct val="10000"/>
                                  </p:iterate>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97E5349-54B6-CDD6-8F67-1C7D4D88803E}"/>
              </a:ext>
            </a:extLst>
          </p:cNvPr>
          <p:cNvSpPr txBox="1">
            <a:spLocks/>
          </p:cNvSpPr>
          <p:nvPr/>
        </p:nvSpPr>
        <p:spPr>
          <a:xfrm>
            <a:off x="1100379" y="3790894"/>
            <a:ext cx="10911949" cy="174507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bn-BD" sz="2000" b="1" dirty="0"/>
              <a:t>মেইন প্রোগ্রাম (</a:t>
            </a:r>
            <a:r>
              <a:rPr lang="en-US" sz="2000" b="1" dirty="0"/>
              <a:t>Main program): </a:t>
            </a:r>
            <a:r>
              <a:rPr lang="bn-BD" sz="2000" b="1" dirty="0"/>
              <a:t>প্রোগ্রামের এই অংশে মূল কোডিং লেখা হয়। প্রোগ্রামে ব্যবহৃত অন্যান্য মেথড ও অবজেক্টসমূহ এই সেকশনেই কল করতে হয়।</a:t>
            </a:r>
          </a:p>
        </p:txBody>
      </p:sp>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692093" y="6292312"/>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100" b="1" dirty="0"/>
              <a:t>Next…</a:t>
            </a:r>
          </a:p>
        </p:txBody>
      </p:sp>
      <p:sp>
        <p:nvSpPr>
          <p:cNvPr id="3" name="Content Placeholder 2">
            <a:extLst>
              <a:ext uri="{FF2B5EF4-FFF2-40B4-BE49-F238E27FC236}">
                <a16:creationId xmlns:a16="http://schemas.microsoft.com/office/drawing/2014/main" id="{DB23E60C-ED3C-FEA9-DE9B-FCD24E6C0DCE}"/>
              </a:ext>
            </a:extLst>
          </p:cNvPr>
          <p:cNvSpPr txBox="1">
            <a:spLocks/>
          </p:cNvSpPr>
          <p:nvPr/>
        </p:nvSpPr>
        <p:spPr>
          <a:xfrm>
            <a:off x="1100379" y="1103494"/>
            <a:ext cx="10911949" cy="174507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bn-BD" sz="2000" b="1" dirty="0"/>
              <a:t>মডিউল স্কোপ ভেরিয়েবলস (</a:t>
            </a:r>
            <a:r>
              <a:rPr lang="en-US" sz="2000" b="1" dirty="0"/>
              <a:t>Module scope variables): </a:t>
            </a:r>
            <a:r>
              <a:rPr lang="bn-BD" sz="2000" b="1" dirty="0"/>
              <a:t>পাইথনের স্ট্যান্ডার্ড লাইব্রেরিতে বিভিন্ন ধরনের মডিউল আছে এবং প্রতিটি মডিউলের মধ্যে একাধিক মেথড রয়েছে। এই অংশে আমরা প্রয়োজনে কোনো মডিউল বা তার মেথডকে কল করতে পারি। যেমন-</a:t>
            </a:r>
            <a:endParaRPr lang="en-US" sz="2000" b="1" dirty="0"/>
          </a:p>
          <a:p>
            <a:pPr marL="0" indent="0">
              <a:buNone/>
            </a:pPr>
            <a:r>
              <a:rPr lang="fr-FR" sz="2000" b="1" dirty="0"/>
              <a:t>	import math</a:t>
            </a:r>
          </a:p>
          <a:p>
            <a:pPr marL="0" indent="0">
              <a:buNone/>
            </a:pPr>
            <a:r>
              <a:rPr lang="fr-FR" sz="2000" b="1" dirty="0"/>
              <a:t>		</a:t>
            </a:r>
            <a:r>
              <a:rPr lang="fr-FR" sz="2000" b="1" dirty="0" err="1"/>
              <a:t>print</a:t>
            </a:r>
            <a:r>
              <a:rPr lang="fr-FR" sz="2000" b="1" dirty="0"/>
              <a:t>(</a:t>
            </a:r>
            <a:r>
              <a:rPr lang="fr-FR" sz="2000" b="1" dirty="0" err="1"/>
              <a:t>math.ceil</a:t>
            </a:r>
            <a:r>
              <a:rPr lang="fr-FR" sz="2000" b="1" dirty="0"/>
              <a:t>(7.7))</a:t>
            </a:r>
            <a:endParaRPr lang="bn-BD" sz="2000" b="1" dirty="0"/>
          </a:p>
        </p:txBody>
      </p:sp>
    </p:spTree>
    <p:extLst>
      <p:ext uri="{BB962C8B-B14F-4D97-AF65-F5344CB8AC3E}">
        <p14:creationId xmlns:p14="http://schemas.microsoft.com/office/powerpoint/2010/main" val="8154400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6350"/>
                            </p:stCondLst>
                            <p:childTnLst>
                              <p:par>
                                <p:cTn id="12" presetID="22" presetClass="entr" presetSubtype="8"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CD7C2-0323-C6DE-E11C-A1F0C7899335}"/>
              </a:ext>
            </a:extLst>
          </p:cNvPr>
          <p:cNvSpPr>
            <a:spLocks noGrp="1"/>
          </p:cNvSpPr>
          <p:nvPr>
            <p:ph type="title"/>
          </p:nvPr>
        </p:nvSpPr>
        <p:spPr>
          <a:xfrm>
            <a:off x="985584" y="42590"/>
            <a:ext cx="10840765" cy="895520"/>
          </a:xfrm>
        </p:spPr>
        <p:txBody>
          <a:bodyPr>
            <a:normAutofit/>
          </a:bodyPr>
          <a:lstStyle/>
          <a:p>
            <a:pPr algn="ctr"/>
            <a:r>
              <a:rPr lang="bn-BD" sz="2400" b="1" dirty="0"/>
              <a:t>২.৩ পাইঘনে ব্যবহৃত লাইন, মার্জিন, মাল্টি-লাইন স্টেটমেন্ট (</a:t>
            </a:r>
            <a:r>
              <a:rPr lang="en-US" sz="2400" b="1" dirty="0"/>
              <a:t>Lines, Indentation, Multi-</a:t>
            </a:r>
            <a:r>
              <a:rPr lang="en-US" sz="2400" b="1" dirty="0" err="1"/>
              <a:t>LineStatements</a:t>
            </a:r>
            <a:r>
              <a:rPr lang="en-US" sz="2400" b="1" dirty="0"/>
              <a:t> in Python) </a:t>
            </a:r>
            <a:endParaRPr lang="en-US" sz="2400" b="1" u="sng" dirty="0"/>
          </a:p>
        </p:txBody>
      </p:sp>
      <p:sp>
        <p:nvSpPr>
          <p:cNvPr id="4" name="Content Placeholder 2">
            <a:extLst>
              <a:ext uri="{FF2B5EF4-FFF2-40B4-BE49-F238E27FC236}">
                <a16:creationId xmlns:a16="http://schemas.microsoft.com/office/drawing/2014/main" id="{E97E5349-54B6-CDD6-8F67-1C7D4D88803E}"/>
              </a:ext>
            </a:extLst>
          </p:cNvPr>
          <p:cNvSpPr txBox="1">
            <a:spLocks/>
          </p:cNvSpPr>
          <p:nvPr/>
        </p:nvSpPr>
        <p:spPr>
          <a:xfrm>
            <a:off x="805912" y="1325795"/>
            <a:ext cx="11020437" cy="3990123"/>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50000"/>
              </a:lnSpc>
              <a:buNone/>
            </a:pPr>
            <a:r>
              <a:rPr lang="bn-BD" sz="2000" b="1" u="sng" dirty="0"/>
              <a:t>স্টেটমেন্ট (</a:t>
            </a:r>
            <a:r>
              <a:rPr lang="en-US" sz="2000" b="1" u="sng" dirty="0"/>
              <a:t>Statement): </a:t>
            </a:r>
            <a:r>
              <a:rPr lang="bn-BD" sz="2000" b="1" dirty="0"/>
              <a:t>পাইথনের একটি স্টেটমেন্ট হলো একটি লজিক্যাল ইনস্ট্রাকশন, যা পাইথন ইন্টারপ্রেন্টার এবং </a:t>
            </a:r>
            <a:r>
              <a:rPr lang="en-US" sz="2000" b="1" dirty="0"/>
              <a:t>Execute </a:t>
            </a:r>
            <a:r>
              <a:rPr lang="bn-BD" sz="2000" b="1" dirty="0"/>
              <a:t>করতে পারে। অর্থাৎ পাইথনে ব্যবহৃত প্রতিটি </a:t>
            </a:r>
            <a:r>
              <a:rPr lang="en-US" sz="2000" b="1" dirty="0"/>
              <a:t>expression </a:t>
            </a:r>
            <a:r>
              <a:rPr lang="bn-BD" sz="2000" b="1" dirty="0"/>
              <a:t>এক একটি স্টেটমেন্ট। এক্সপ্রেশন (</a:t>
            </a:r>
            <a:r>
              <a:rPr lang="en-US" sz="2000" b="1" dirty="0"/>
              <a:t>Expression): </a:t>
            </a:r>
            <a:r>
              <a:rPr lang="bn-BD" sz="2000" b="1" dirty="0"/>
              <a:t>এক্সপ্রেশন হলো একপ্রকার পাইথন স্টেটমেন্ট, যা </a:t>
            </a:r>
            <a:r>
              <a:rPr lang="en-US" sz="2000" b="1" dirty="0"/>
              <a:t>numbers, strings, objects </a:t>
            </a:r>
            <a:r>
              <a:rPr lang="bn-BD" sz="2000" b="1" dirty="0"/>
              <a:t>এবং </a:t>
            </a:r>
            <a:r>
              <a:rPr lang="en-US" sz="2000" b="1" dirty="0"/>
              <a:t>operators-</a:t>
            </a:r>
            <a:r>
              <a:rPr lang="bn-BD" sz="2000" b="1" dirty="0"/>
              <a:t>সমূহের একটি লজিক্যাল ক্রম ধারণ করে। এক্সপ্রেশন ব্যবহার করে যোগ, বিয়োগ, </a:t>
            </a:r>
            <a:r>
              <a:rPr lang="en-US" sz="2000" b="1" dirty="0"/>
              <a:t>Concatenation-</a:t>
            </a:r>
            <a:r>
              <a:rPr lang="bn-BD" sz="2000" b="1" dirty="0"/>
              <a:t>সহ অনেক কাজ করতে পারি।</a:t>
            </a:r>
          </a:p>
          <a:p>
            <a:pPr marL="0" indent="0">
              <a:lnSpc>
                <a:spcPct val="150000"/>
              </a:lnSpc>
              <a:buNone/>
            </a:pPr>
            <a:r>
              <a:rPr lang="bn-BD" sz="2000" b="1" u="sng" dirty="0"/>
              <a:t>লাইন (</a:t>
            </a:r>
            <a:r>
              <a:rPr lang="en-US" sz="2000" b="1" u="sng" dirty="0"/>
              <a:t>Line): </a:t>
            </a:r>
            <a:r>
              <a:rPr lang="bn-BD" sz="2000" b="1" dirty="0"/>
              <a:t>পাইথন প্রম্পট (&gt;&gt;&gt;)-এর ডানে লিখিত প্রতিটি স্টেটমেন্টকেই লাইন বলে।</a:t>
            </a:r>
            <a:endParaRPr lang="en-US" sz="2000" b="1" dirty="0"/>
          </a:p>
          <a:p>
            <a:pPr marL="0" indent="0">
              <a:lnSpc>
                <a:spcPct val="150000"/>
              </a:lnSpc>
              <a:buNone/>
            </a:pPr>
            <a:r>
              <a:rPr lang="bn-BD" sz="2000" b="1" u="sng" dirty="0"/>
              <a:t>মার্জিন (</a:t>
            </a:r>
            <a:r>
              <a:rPr lang="en-US" sz="2000" b="1" u="sng" dirty="0"/>
              <a:t>Indentation): </a:t>
            </a:r>
            <a:r>
              <a:rPr lang="bn-BD" sz="2000" b="1" dirty="0"/>
              <a:t>কোনো একটি কোডের আগে স্পেস দেওয়া বা খালি জায়গা রাখাকে </a:t>
            </a:r>
            <a:r>
              <a:rPr lang="en-US" sz="2000" b="1" dirty="0"/>
              <a:t>Indentation </a:t>
            </a:r>
            <a:r>
              <a:rPr lang="bn-BD" sz="2000" b="1" dirty="0"/>
              <a:t>বলে। </a:t>
            </a:r>
            <a:r>
              <a:rPr lang="en-US" sz="2000" b="1" dirty="0"/>
              <a:t>While loop/for loop </a:t>
            </a:r>
            <a:r>
              <a:rPr lang="bn-BD" sz="2000" b="1" dirty="0"/>
              <a:t>বা </a:t>
            </a:r>
            <a:r>
              <a:rPr lang="en-US" sz="2000" b="1" dirty="0"/>
              <a:t>if statement-</a:t>
            </a:r>
            <a:r>
              <a:rPr lang="bn-BD" sz="2000" b="1" dirty="0"/>
              <a:t>সহ বিভিন্ন স্টেটমেন্টে </a:t>
            </a:r>
            <a:r>
              <a:rPr lang="en-US" sz="2000" b="1" dirty="0"/>
              <a:t>Indentation-</a:t>
            </a:r>
            <a:r>
              <a:rPr lang="bn-BD" sz="2000" b="1" dirty="0"/>
              <a:t>এর প্রয়োজন হয়। প্রয়োজন অনুযায়ী চারটি অথবা আটটি</a:t>
            </a:r>
            <a:r>
              <a:rPr lang="en-US" sz="2000" b="1" dirty="0"/>
              <a:t> Indentation </a:t>
            </a:r>
            <a:r>
              <a:rPr lang="bn-BD" sz="2000" b="1" dirty="0"/>
              <a:t>ব্যবহার করতে হয়। পাইথনে </a:t>
            </a:r>
            <a:r>
              <a:rPr lang="en-US" sz="2000" b="1" dirty="0"/>
              <a:t>Indentation-</a:t>
            </a:r>
            <a:r>
              <a:rPr lang="bn-BD" sz="2000" b="1" dirty="0"/>
              <a:t>কে </a:t>
            </a:r>
            <a:r>
              <a:rPr lang="en-US" sz="2000" b="1" dirty="0"/>
              <a:t>Whitespace-</a:t>
            </a:r>
            <a:r>
              <a:rPr lang="bn-BD" sz="2000" b="1" dirty="0"/>
              <a:t>ও বলা হয়।</a:t>
            </a:r>
            <a:endParaRPr lang="en-US" sz="2000" b="1" dirty="0"/>
          </a:p>
        </p:txBody>
      </p:sp>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692093" y="6292312"/>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100" b="1" dirty="0"/>
              <a:t>Next…</a:t>
            </a:r>
          </a:p>
        </p:txBody>
      </p:sp>
    </p:spTree>
    <p:extLst>
      <p:ext uri="{BB962C8B-B14F-4D97-AF65-F5344CB8AC3E}">
        <p14:creationId xmlns:p14="http://schemas.microsoft.com/office/powerpoint/2010/main" val="1980360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350"/>
                            </p:stCondLst>
                            <p:childTnLst>
                              <p:par>
                                <p:cTn id="9" presetID="22" presetClass="entr" presetSubtype="8"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97E5349-54B6-CDD6-8F67-1C7D4D88803E}"/>
              </a:ext>
            </a:extLst>
          </p:cNvPr>
          <p:cNvSpPr txBox="1">
            <a:spLocks/>
          </p:cNvSpPr>
          <p:nvPr/>
        </p:nvSpPr>
        <p:spPr>
          <a:xfrm>
            <a:off x="805912" y="349402"/>
            <a:ext cx="11020437" cy="6190883"/>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50000"/>
              </a:lnSpc>
              <a:buNone/>
            </a:pPr>
            <a:r>
              <a:rPr lang="bn-BD" sz="2000" b="1" dirty="0"/>
              <a:t>আসলে পাইথনে আলাদা করে </a:t>
            </a:r>
            <a:r>
              <a:rPr lang="en-US" sz="2000" b="1" dirty="0"/>
              <a:t>Indentation </a:t>
            </a:r>
            <a:r>
              <a:rPr lang="bn-BD" sz="2000" b="1" dirty="0"/>
              <a:t>দিতে হয় না। কারণ পাইথন নিজেই </a:t>
            </a:r>
            <a:r>
              <a:rPr lang="en-US" sz="2000" b="1" dirty="0"/>
              <a:t>Indentation </a:t>
            </a:r>
            <a:r>
              <a:rPr lang="bn-BD" sz="2000" b="1" dirty="0"/>
              <a:t>তৈরি করে ফেলে। তাই প্রোগ্রাম লেখার সময় </a:t>
            </a:r>
            <a:r>
              <a:rPr lang="en-US" sz="2000" b="1" dirty="0"/>
              <a:t>Indentation-</a:t>
            </a:r>
            <a:r>
              <a:rPr lang="bn-BD" sz="2000" b="1" dirty="0"/>
              <a:t>এর কথা ভুলে গেলেও সমস্যা নেই। কখনো প্রোগ্রাম লেখার সময় যদি আলাদা করে স্পেস চলে আসে তখন বুঝতে হবে এখানে </a:t>
            </a:r>
            <a:r>
              <a:rPr lang="en-US" sz="2000" b="1" dirty="0"/>
              <a:t>Indentation </a:t>
            </a:r>
            <a:r>
              <a:rPr lang="bn-BD" sz="2000" b="1" dirty="0"/>
              <a:t>হবে বলেই স্পেস চলে আসছে। একই ব্লকের </a:t>
            </a:r>
            <a:r>
              <a:rPr lang="en-US" sz="2000" b="1" dirty="0"/>
              <a:t>continuous line </a:t>
            </a:r>
            <a:r>
              <a:rPr lang="bn-BD" sz="2000" b="1" dirty="0"/>
              <a:t>ভিন্ন ভিন্ন</a:t>
            </a:r>
            <a:r>
              <a:rPr lang="en-US" sz="2000" b="1" dirty="0"/>
              <a:t> </a:t>
            </a:r>
            <a:r>
              <a:rPr lang="bn-BD" sz="2000" b="1" dirty="0"/>
              <a:t>মার্জিনে শুরু হলে</a:t>
            </a:r>
            <a:r>
              <a:rPr lang="en-US" sz="2000" b="1" dirty="0"/>
              <a:t> </a:t>
            </a:r>
            <a:r>
              <a:rPr lang="bn-BD" sz="2000" b="1" dirty="0"/>
              <a:t>প্রোগ্রামিং-এ </a:t>
            </a:r>
            <a:r>
              <a:rPr lang="en-US" sz="2000" b="1" dirty="0"/>
              <a:t>error </a:t>
            </a:r>
            <a:r>
              <a:rPr lang="bn-BD" sz="2000" b="1" dirty="0"/>
              <a:t>দেখা দিবে। </a:t>
            </a:r>
            <a:endParaRPr lang="en-US" sz="2000" b="1" dirty="0"/>
          </a:p>
          <a:p>
            <a:pPr marL="0" indent="0">
              <a:lnSpc>
                <a:spcPct val="150000"/>
              </a:lnSpc>
              <a:buNone/>
            </a:pPr>
            <a:r>
              <a:rPr lang="bn-BD" sz="2000" b="1" dirty="0"/>
              <a:t>যেমন-</a:t>
            </a:r>
            <a:endParaRPr lang="en-US" sz="2000" b="1" dirty="0"/>
          </a:p>
          <a:p>
            <a:pPr marL="0" indent="0">
              <a:lnSpc>
                <a:spcPct val="100000"/>
              </a:lnSpc>
              <a:buNone/>
            </a:pPr>
            <a:r>
              <a:rPr lang="en-US" sz="2000" b="1" dirty="0"/>
              <a:t>	if True:</a:t>
            </a:r>
          </a:p>
          <a:p>
            <a:pPr marL="0" indent="0">
              <a:lnSpc>
                <a:spcPct val="100000"/>
              </a:lnSpc>
              <a:buNone/>
            </a:pPr>
            <a:r>
              <a:rPr lang="en-US" sz="2000" b="1" dirty="0"/>
              <a:t>		print ("Answer")</a:t>
            </a:r>
          </a:p>
          <a:p>
            <a:pPr marL="0" indent="0">
              <a:lnSpc>
                <a:spcPct val="100000"/>
              </a:lnSpc>
              <a:buNone/>
            </a:pPr>
            <a:r>
              <a:rPr lang="en-US" sz="2000" b="1" dirty="0"/>
              <a:t>		print ("True")</a:t>
            </a:r>
          </a:p>
          <a:p>
            <a:pPr marL="0" indent="0">
              <a:lnSpc>
                <a:spcPct val="100000"/>
              </a:lnSpc>
              <a:buNone/>
            </a:pPr>
            <a:r>
              <a:rPr lang="en-US" sz="2000" b="1" dirty="0"/>
              <a:t>	else:</a:t>
            </a:r>
          </a:p>
          <a:p>
            <a:pPr marL="0" indent="0">
              <a:lnSpc>
                <a:spcPct val="100000"/>
              </a:lnSpc>
              <a:buNone/>
            </a:pPr>
            <a:r>
              <a:rPr lang="en-US" sz="2000" b="1" dirty="0"/>
              <a:t>		print ("Answer")</a:t>
            </a:r>
          </a:p>
          <a:p>
            <a:pPr marL="0" indent="0">
              <a:lnSpc>
                <a:spcPct val="100000"/>
              </a:lnSpc>
              <a:buNone/>
            </a:pPr>
            <a:r>
              <a:rPr lang="en-US" sz="2000" b="1" dirty="0"/>
              <a:t>	print ("False")</a:t>
            </a:r>
          </a:p>
          <a:p>
            <a:pPr marL="0" indent="0">
              <a:lnSpc>
                <a:spcPct val="100000"/>
              </a:lnSpc>
              <a:buNone/>
            </a:pPr>
            <a:r>
              <a:rPr lang="bn-BD" sz="2000" b="1" dirty="0"/>
              <a:t>উপরোক্ত কোডটি সঠিক নয়। কারণ এখানে একই ব্লকের পর পর দুটি স্টেটমেন্ট </a:t>
            </a:r>
            <a:r>
              <a:rPr lang="en-US" sz="2000" b="1" dirty="0"/>
              <a:t>print "Answer" </a:t>
            </a:r>
            <a:r>
              <a:rPr lang="bn-BD" sz="2000" b="1" dirty="0"/>
              <a:t>এবং </a:t>
            </a:r>
            <a:r>
              <a:rPr lang="en-US" sz="2000" b="1" dirty="0"/>
              <a:t>print "False" </a:t>
            </a:r>
            <a:r>
              <a:rPr lang="bn-BD" sz="2000" b="1" dirty="0"/>
              <a:t>এর মার্জিন ভিন্ন ভিন্ন।</a:t>
            </a:r>
            <a:endParaRPr lang="en-US" sz="2000" b="1" dirty="0"/>
          </a:p>
        </p:txBody>
      </p:sp>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692093" y="6292312"/>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100" b="1" dirty="0"/>
              <a:t>Next…</a:t>
            </a:r>
          </a:p>
        </p:txBody>
      </p:sp>
    </p:spTree>
    <p:extLst>
      <p:ext uri="{BB962C8B-B14F-4D97-AF65-F5344CB8AC3E}">
        <p14:creationId xmlns:p14="http://schemas.microsoft.com/office/powerpoint/2010/main" val="20917682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D44A-D4BE-BE42-EF3C-662088FEF8B3}"/>
              </a:ext>
            </a:extLst>
          </p:cNvPr>
          <p:cNvSpPr>
            <a:spLocks noGrp="1"/>
          </p:cNvSpPr>
          <p:nvPr>
            <p:ph type="title"/>
          </p:nvPr>
        </p:nvSpPr>
        <p:spPr>
          <a:xfrm>
            <a:off x="1363850" y="232474"/>
            <a:ext cx="9763933" cy="1720312"/>
          </a:xfrm>
        </p:spPr>
        <p:txBody>
          <a:bodyPr>
            <a:normAutofit/>
          </a:bodyPr>
          <a:lstStyle/>
          <a:p>
            <a:pPr algn="ctr"/>
            <a:r>
              <a:rPr lang="bn-BD" b="1" dirty="0"/>
              <a:t>অধ্যায়-</a:t>
            </a:r>
            <a:r>
              <a:rPr lang="en-US" b="1" dirty="0"/>
              <a:t>২</a:t>
            </a:r>
            <a:br>
              <a:rPr lang="bn-BD" b="1" dirty="0"/>
            </a:br>
            <a:r>
              <a:rPr lang="en-US" sz="3200" b="1" dirty="0" err="1"/>
              <a:t>পাইথন</a:t>
            </a:r>
            <a:r>
              <a:rPr lang="bn-BD" b="1" dirty="0"/>
              <a:t>-এর মৌলিক ধারণা</a:t>
            </a:r>
            <a:br>
              <a:rPr lang="bn-BD" b="1" dirty="0"/>
            </a:br>
            <a:r>
              <a:rPr lang="bn-BD" b="1" dirty="0"/>
              <a:t>(</a:t>
            </a:r>
            <a:r>
              <a:rPr lang="en-US" b="1" dirty="0"/>
              <a:t>Basics of Python)</a:t>
            </a:r>
          </a:p>
        </p:txBody>
      </p:sp>
      <p:sp>
        <p:nvSpPr>
          <p:cNvPr id="4" name="TextBox 3">
            <a:extLst>
              <a:ext uri="{FF2B5EF4-FFF2-40B4-BE49-F238E27FC236}">
                <a16:creationId xmlns:a16="http://schemas.microsoft.com/office/drawing/2014/main" id="{2AC5E5B4-E44D-C43B-81C7-60093E008FEC}"/>
              </a:ext>
            </a:extLst>
          </p:cNvPr>
          <p:cNvSpPr txBox="1"/>
          <p:nvPr/>
        </p:nvSpPr>
        <p:spPr>
          <a:xfrm>
            <a:off x="1363849" y="1952786"/>
            <a:ext cx="10151391" cy="3736087"/>
          </a:xfrm>
          <a:prstGeom prst="rect">
            <a:avLst/>
          </a:prstGeom>
          <a:noFill/>
        </p:spPr>
        <p:txBody>
          <a:bodyPr wrap="square">
            <a:spAutoFit/>
          </a:bodyPr>
          <a:lstStyle/>
          <a:p>
            <a:pPr>
              <a:lnSpc>
                <a:spcPct val="150000"/>
              </a:lnSpc>
            </a:pPr>
            <a:r>
              <a:rPr lang="bn-BD" sz="2000" b="1" dirty="0"/>
              <a:t>২.০ ভূমিকা (</a:t>
            </a:r>
            <a:r>
              <a:rPr lang="en-US" sz="2000" b="1" dirty="0"/>
              <a:t>Introduction)</a:t>
            </a:r>
          </a:p>
          <a:p>
            <a:pPr>
              <a:lnSpc>
                <a:spcPct val="150000"/>
              </a:lnSpc>
            </a:pPr>
            <a:r>
              <a:rPr lang="bn-BD" sz="2000" b="1" dirty="0"/>
              <a:t>২.১ পাইথনের বৈশিষ্ট্যসমূহ (</a:t>
            </a:r>
            <a:r>
              <a:rPr lang="en-US" sz="2000" b="1" dirty="0"/>
              <a:t>Features of Python) </a:t>
            </a:r>
          </a:p>
          <a:p>
            <a:pPr>
              <a:lnSpc>
                <a:spcPct val="150000"/>
              </a:lnSpc>
            </a:pPr>
            <a:r>
              <a:rPr lang="bn-BD" sz="2000" b="1" dirty="0"/>
              <a:t>২.২ আইডেন্টিফায়ার এবং কী-ওয়ার্ডের ব্যাখ্যা (</a:t>
            </a:r>
            <a:r>
              <a:rPr lang="en-US" sz="2000" b="1" dirty="0"/>
              <a:t>Explanation of identifiers and keywords)</a:t>
            </a:r>
          </a:p>
          <a:p>
            <a:pPr>
              <a:lnSpc>
                <a:spcPct val="150000"/>
              </a:lnSpc>
            </a:pPr>
            <a:r>
              <a:rPr lang="bn-BD" sz="2000" b="1" dirty="0"/>
              <a:t>২.৩ পাইঘনে ব্যবহৃত লাইন, মার্জিন, মাল্টি-লাইন স্টেটমেন্ট (</a:t>
            </a:r>
            <a:r>
              <a:rPr lang="en-US" sz="2000" b="1" dirty="0"/>
              <a:t>Lines, Indentation, Multi-</a:t>
            </a:r>
            <a:r>
              <a:rPr lang="en-US" sz="2000" b="1" dirty="0" err="1"/>
              <a:t>LineStatements</a:t>
            </a:r>
            <a:r>
              <a:rPr lang="en-US" sz="2000" b="1" dirty="0"/>
              <a:t> in Python) </a:t>
            </a:r>
          </a:p>
          <a:p>
            <a:pPr>
              <a:lnSpc>
                <a:spcPct val="150000"/>
              </a:lnSpc>
            </a:pPr>
            <a:r>
              <a:rPr lang="bn-BD" sz="2000" b="1" dirty="0"/>
              <a:t>২.৪ পাইথনে কোটেশন এবং কমেন্ট-এর ব্যবহার (</a:t>
            </a:r>
            <a:r>
              <a:rPr lang="en-US" sz="2000" b="1" dirty="0"/>
              <a:t>Uses of quotation and comments in Python)</a:t>
            </a:r>
          </a:p>
          <a:p>
            <a:pPr>
              <a:lnSpc>
                <a:spcPct val="150000"/>
              </a:lnSpc>
            </a:pPr>
            <a:r>
              <a:rPr lang="bn-BD" sz="2000" b="1" dirty="0"/>
              <a:t>২.৫ কমান্ড লাইন আর্গুমেন্ট (</a:t>
            </a:r>
            <a:r>
              <a:rPr lang="en-US" sz="2000" b="1" dirty="0"/>
              <a:t>Command line arguments in Python)  </a:t>
            </a:r>
          </a:p>
          <a:p>
            <a:pPr>
              <a:lnSpc>
                <a:spcPct val="150000"/>
              </a:lnSpc>
            </a:pPr>
            <a:endParaRPr lang="en-US" sz="2000" b="1" dirty="0"/>
          </a:p>
        </p:txBody>
      </p:sp>
    </p:spTree>
    <p:extLst>
      <p:ext uri="{BB962C8B-B14F-4D97-AF65-F5344CB8AC3E}">
        <p14:creationId xmlns:p14="http://schemas.microsoft.com/office/powerpoint/2010/main" val="31737963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2550"/>
                            </p:stCondLst>
                            <p:childTnLst>
                              <p:par>
                                <p:cTn id="9" presetID="22" presetClass="entr" presetSubtype="1"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97E5349-54B6-CDD6-8F67-1C7D4D88803E}"/>
              </a:ext>
            </a:extLst>
          </p:cNvPr>
          <p:cNvSpPr txBox="1">
            <a:spLocks/>
          </p:cNvSpPr>
          <p:nvPr/>
        </p:nvSpPr>
        <p:spPr>
          <a:xfrm>
            <a:off x="852407" y="182795"/>
            <a:ext cx="11020437" cy="324620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50000"/>
              </a:lnSpc>
              <a:buNone/>
            </a:pPr>
            <a:r>
              <a:rPr lang="bn-BD" sz="2000" b="1" dirty="0"/>
              <a:t>উদাহরণ (সঠিক মার্জিন):</a:t>
            </a:r>
            <a:endParaRPr lang="en-US" sz="2000" b="1" dirty="0"/>
          </a:p>
          <a:p>
            <a:pPr marL="0" indent="0">
              <a:lnSpc>
                <a:spcPct val="100000"/>
              </a:lnSpc>
              <a:buNone/>
            </a:pPr>
            <a:r>
              <a:rPr lang="en-US" sz="2000" b="1" dirty="0"/>
              <a:t>	if True:</a:t>
            </a:r>
          </a:p>
          <a:p>
            <a:pPr marL="0" indent="0">
              <a:lnSpc>
                <a:spcPct val="100000"/>
              </a:lnSpc>
              <a:buNone/>
            </a:pPr>
            <a:r>
              <a:rPr lang="en-US" sz="2000" b="1" dirty="0"/>
              <a:t>		print ("Answer")</a:t>
            </a:r>
          </a:p>
          <a:p>
            <a:pPr marL="0" indent="0">
              <a:lnSpc>
                <a:spcPct val="100000"/>
              </a:lnSpc>
              <a:buNone/>
            </a:pPr>
            <a:r>
              <a:rPr lang="en-US" sz="2000" b="1" dirty="0"/>
              <a:t>		print ("True")</a:t>
            </a:r>
          </a:p>
          <a:p>
            <a:pPr marL="0" indent="0">
              <a:lnSpc>
                <a:spcPct val="100000"/>
              </a:lnSpc>
              <a:buNone/>
            </a:pPr>
            <a:r>
              <a:rPr lang="en-US" sz="2000" b="1" dirty="0"/>
              <a:t>	else:</a:t>
            </a:r>
          </a:p>
          <a:p>
            <a:pPr marL="0" indent="0">
              <a:lnSpc>
                <a:spcPct val="100000"/>
              </a:lnSpc>
              <a:buNone/>
            </a:pPr>
            <a:r>
              <a:rPr lang="en-US" sz="2000" b="1" dirty="0"/>
              <a:t>		print ("Answer")</a:t>
            </a:r>
          </a:p>
          <a:p>
            <a:pPr marL="0" indent="0">
              <a:lnSpc>
                <a:spcPct val="100000"/>
              </a:lnSpc>
              <a:buNone/>
            </a:pPr>
            <a:r>
              <a:rPr lang="en-US" sz="2000" b="1" dirty="0"/>
              <a:t>		print ("False")</a:t>
            </a:r>
          </a:p>
          <a:p>
            <a:pPr marL="0" indent="0">
              <a:lnSpc>
                <a:spcPct val="150000"/>
              </a:lnSpc>
              <a:buNone/>
            </a:pPr>
            <a:endParaRPr lang="en-US" sz="2000" b="1" dirty="0"/>
          </a:p>
        </p:txBody>
      </p:sp>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692093" y="6292312"/>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100" b="1" dirty="0"/>
              <a:t>Next…</a:t>
            </a:r>
          </a:p>
        </p:txBody>
      </p:sp>
      <p:sp>
        <p:nvSpPr>
          <p:cNvPr id="2" name="Content Placeholder 2">
            <a:extLst>
              <a:ext uri="{FF2B5EF4-FFF2-40B4-BE49-F238E27FC236}">
                <a16:creationId xmlns:a16="http://schemas.microsoft.com/office/drawing/2014/main" id="{F0415588-EB9E-9861-1AA6-F14DCFA96784}"/>
              </a:ext>
            </a:extLst>
          </p:cNvPr>
          <p:cNvSpPr txBox="1">
            <a:spLocks/>
          </p:cNvSpPr>
          <p:nvPr/>
        </p:nvSpPr>
        <p:spPr>
          <a:xfrm>
            <a:off x="852407" y="4022951"/>
            <a:ext cx="11020437" cy="167540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r>
              <a:rPr lang="bn-BD" sz="2000" b="1" u="sng" dirty="0"/>
              <a:t>মাল্টি-লাইন স্টেটমেন্ট (</a:t>
            </a:r>
            <a:r>
              <a:rPr lang="en-US" sz="2000" b="1" u="sng" dirty="0"/>
              <a:t>Multi line statement) </a:t>
            </a:r>
            <a:r>
              <a:rPr lang="en-US" sz="2000" b="1" dirty="0"/>
              <a:t>: </a:t>
            </a:r>
            <a:r>
              <a:rPr lang="bn-BD" sz="2000" b="1" dirty="0"/>
              <a:t>যদি কোনো স্টেটমেন্ট বুঝানোর জন্য একাধিক লাইনের কোড ব্লক তৈরি করার প্রয়োজন হয় তখন তাকে মাল্টি-লাইন স্টেটমেন্ট বলে।</a:t>
            </a:r>
          </a:p>
          <a:p>
            <a:pPr marL="0" indent="0">
              <a:lnSpc>
                <a:spcPct val="100000"/>
              </a:lnSpc>
              <a:buNone/>
            </a:pPr>
            <a:r>
              <a:rPr lang="en-US" sz="2000" b="1" dirty="0"/>
              <a:t>Python-</a:t>
            </a:r>
            <a:r>
              <a:rPr lang="bn-BD" sz="2000" b="1" dirty="0"/>
              <a:t>এর </a:t>
            </a:r>
            <a:r>
              <a:rPr lang="en-US" sz="2000" b="1" dirty="0"/>
              <a:t>Statement </a:t>
            </a:r>
            <a:r>
              <a:rPr lang="bn-BD" sz="2000" b="1" dirty="0"/>
              <a:t>সাধারণত নতুন লাইনে গিয়ে শেষ হয়।</a:t>
            </a:r>
            <a:endParaRPr lang="en-US" sz="2000" b="1" dirty="0"/>
          </a:p>
        </p:txBody>
      </p:sp>
    </p:spTree>
    <p:extLst>
      <p:ext uri="{BB962C8B-B14F-4D97-AF65-F5344CB8AC3E}">
        <p14:creationId xmlns:p14="http://schemas.microsoft.com/office/powerpoint/2010/main" val="2858522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4900"/>
                            </p:stCondLst>
                            <p:childTnLst>
                              <p:par>
                                <p:cTn id="12" presetID="22" presetClass="entr" presetSubtype="8" fill="hold" grpId="0" nodeType="afterEffect">
                                  <p:stCondLst>
                                    <p:cond delay="0"/>
                                  </p:stCondLst>
                                  <p:iterate type="lt">
                                    <p:tmPct val="10000"/>
                                  </p:iterate>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97E5349-54B6-CDD6-8F67-1C7D4D88803E}"/>
              </a:ext>
            </a:extLst>
          </p:cNvPr>
          <p:cNvSpPr txBox="1">
            <a:spLocks/>
          </p:cNvSpPr>
          <p:nvPr/>
        </p:nvSpPr>
        <p:spPr>
          <a:xfrm>
            <a:off x="991892" y="1347676"/>
            <a:ext cx="11020437" cy="324620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r>
              <a:rPr lang="bn-BD" sz="2000" b="1" dirty="0"/>
              <a:t>তবে কোনো স্টেটমেন্টের শেষে </a:t>
            </a:r>
            <a:r>
              <a:rPr lang="en-US" sz="2000" b="1" dirty="0"/>
              <a:t>continuation character (\) </a:t>
            </a:r>
            <a:r>
              <a:rPr lang="bn-BD" sz="2000" b="1" dirty="0"/>
              <a:t>দিয়ে স্টেটমেন্টটি আরও চলবে (</a:t>
            </a:r>
            <a:r>
              <a:rPr lang="en-US" sz="2000" b="1" dirty="0"/>
              <a:t>continued statement) </a:t>
            </a:r>
            <a:r>
              <a:rPr lang="bn-BD" sz="2000" b="1" dirty="0"/>
              <a:t>বুঝানো হয়। যেমন- </a:t>
            </a:r>
            <a:endParaRPr lang="en-US" sz="2000" b="1" dirty="0"/>
          </a:p>
          <a:p>
            <a:pPr marL="0" indent="0">
              <a:lnSpc>
                <a:spcPct val="100000"/>
              </a:lnSpc>
              <a:buNone/>
            </a:pPr>
            <a:r>
              <a:rPr lang="en-US" sz="2000" b="1" dirty="0"/>
              <a:t>				total = </a:t>
            </a:r>
            <a:r>
              <a:rPr lang="en-US" sz="2000" b="1" dirty="0" err="1"/>
              <a:t>item_one</a:t>
            </a:r>
            <a:r>
              <a:rPr lang="en-US" sz="2000" b="1" dirty="0"/>
              <a:t> + \ </a:t>
            </a:r>
          </a:p>
          <a:p>
            <a:pPr marL="0" indent="0">
              <a:lnSpc>
                <a:spcPct val="100000"/>
              </a:lnSpc>
              <a:buNone/>
            </a:pPr>
            <a:r>
              <a:rPr lang="en-US" sz="2000" b="1" dirty="0"/>
              <a:t>				</a:t>
            </a:r>
            <a:r>
              <a:rPr lang="en-US" sz="2000" b="1" dirty="0" err="1"/>
              <a:t>item_two</a:t>
            </a:r>
            <a:r>
              <a:rPr lang="en-US" sz="2000" b="1" dirty="0"/>
              <a:t> + \ </a:t>
            </a:r>
          </a:p>
          <a:p>
            <a:pPr marL="0" indent="0">
              <a:lnSpc>
                <a:spcPct val="100000"/>
              </a:lnSpc>
              <a:buNone/>
            </a:pPr>
            <a:r>
              <a:rPr lang="en-US" sz="2000" b="1" dirty="0"/>
              <a:t>				</a:t>
            </a:r>
            <a:r>
              <a:rPr lang="en-US" sz="2000" b="1" dirty="0" err="1"/>
              <a:t>item_three</a:t>
            </a:r>
            <a:r>
              <a:rPr lang="en-US" sz="2000" b="1" dirty="0"/>
              <a:t> </a:t>
            </a:r>
          </a:p>
          <a:p>
            <a:pPr marL="0" indent="0">
              <a:lnSpc>
                <a:spcPct val="100000"/>
              </a:lnSpc>
              <a:buNone/>
            </a:pPr>
            <a:endParaRPr lang="en-US" sz="2000" b="1" dirty="0"/>
          </a:p>
          <a:p>
            <a:pPr marL="0" indent="0">
              <a:lnSpc>
                <a:spcPct val="100000"/>
              </a:lnSpc>
              <a:buNone/>
            </a:pPr>
            <a:r>
              <a:rPr lang="bn-BD" sz="2000" b="1" dirty="0"/>
              <a:t>কিন্তু, কোনো স্টেটমেন্ট যদি [], {}, বা () এর ভিতর থাকে তবে </a:t>
            </a:r>
            <a:r>
              <a:rPr lang="en-US" sz="2000" b="1" dirty="0"/>
              <a:t>continuation character (\) </a:t>
            </a:r>
            <a:r>
              <a:rPr lang="bn-BD" sz="2000" b="1" dirty="0"/>
              <a:t>দেয়ার দরকার নেই। যেমন- </a:t>
            </a:r>
            <a:r>
              <a:rPr lang="en-US" sz="2000" b="1" dirty="0"/>
              <a:t>days = ['Monday', 'Tuesday', 'Wednesday',</a:t>
            </a:r>
          </a:p>
          <a:p>
            <a:pPr marL="0" indent="0">
              <a:lnSpc>
                <a:spcPct val="100000"/>
              </a:lnSpc>
              <a:buNone/>
            </a:pPr>
            <a:r>
              <a:rPr lang="en-US" sz="2000" b="1" dirty="0"/>
              <a:t>'Thursday', 'Friday']</a:t>
            </a:r>
          </a:p>
        </p:txBody>
      </p:sp>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692093" y="6292312"/>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100" b="1" dirty="0"/>
              <a:t>Next…</a:t>
            </a:r>
          </a:p>
        </p:txBody>
      </p:sp>
    </p:spTree>
    <p:extLst>
      <p:ext uri="{BB962C8B-B14F-4D97-AF65-F5344CB8AC3E}">
        <p14:creationId xmlns:p14="http://schemas.microsoft.com/office/powerpoint/2010/main" val="191721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97E5349-54B6-CDD6-8F67-1C7D4D88803E}"/>
              </a:ext>
            </a:extLst>
          </p:cNvPr>
          <p:cNvSpPr txBox="1">
            <a:spLocks/>
          </p:cNvSpPr>
          <p:nvPr/>
        </p:nvSpPr>
        <p:spPr>
          <a:xfrm>
            <a:off x="836909" y="307676"/>
            <a:ext cx="11020437" cy="624264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50000"/>
              </a:lnSpc>
              <a:buNone/>
            </a:pPr>
            <a:r>
              <a:rPr lang="bn-BD" sz="2000" b="1" u="sng" dirty="0"/>
              <a:t>একাধিক স্টেটমেন্ট গ্রুপ (</a:t>
            </a:r>
            <a:r>
              <a:rPr lang="en-US" sz="2000" b="1" u="sng" dirty="0"/>
              <a:t>Suites): </a:t>
            </a:r>
            <a:r>
              <a:rPr lang="bn-BD" sz="2000" b="1" dirty="0"/>
              <a:t>আলাদা আলাদা স্টেটমেন্ট এর একটিমাত্র 'গ্রুপ' যখন একসাথে একটি কোড ব্লক তৈরি করে তখন তাকে </a:t>
            </a:r>
            <a:r>
              <a:rPr lang="en-US" sz="2000" b="1" dirty="0"/>
              <a:t>Suites </a:t>
            </a:r>
            <a:r>
              <a:rPr lang="bn-BD" sz="2000" b="1" dirty="0"/>
              <a:t>বলে। জটিল/যৌগিক/বড় স্টেটমেন্ট-এর ক্ষেত্রে </a:t>
            </a:r>
            <a:r>
              <a:rPr lang="en-US" sz="2000" b="1" dirty="0"/>
              <a:t>if, while, def </a:t>
            </a:r>
            <a:r>
              <a:rPr lang="bn-BD" sz="2000" b="1" dirty="0"/>
              <a:t>অথবা </a:t>
            </a:r>
            <a:r>
              <a:rPr lang="en-US" sz="2000" b="1" dirty="0"/>
              <a:t>class-</a:t>
            </a:r>
            <a:r>
              <a:rPr lang="bn-BD" sz="2000" b="1" dirty="0"/>
              <a:t>এর ক্ষেত্রে একটি হেডার লাইন এবং পরে একটি </a:t>
            </a:r>
            <a:r>
              <a:rPr lang="en-US" sz="2000" b="1" dirty="0"/>
              <a:t>suite-</a:t>
            </a:r>
            <a:r>
              <a:rPr lang="bn-BD" sz="2000" b="1" dirty="0"/>
              <a:t>এর প্রয়োজন হয়। হেডার লাইনের আগে একটি কী-ওয়ার্ড থাকে এবং পরে কোলন চিহ্ন (:) থাকে, যার পরে এক বা একাধিক লাইনের </a:t>
            </a:r>
            <a:r>
              <a:rPr lang="en-US" sz="2000" b="1" dirty="0"/>
              <a:t>suite </a:t>
            </a:r>
            <a:r>
              <a:rPr lang="bn-BD" sz="2000" b="1" dirty="0"/>
              <a:t>ব্যবহার করা হয়। যেমন-</a:t>
            </a:r>
            <a:endParaRPr lang="en-US" sz="2000" b="1" dirty="0"/>
          </a:p>
          <a:p>
            <a:pPr marL="0" indent="0">
              <a:lnSpc>
                <a:spcPct val="100000"/>
              </a:lnSpc>
              <a:buNone/>
            </a:pPr>
            <a:r>
              <a:rPr lang="fr-FR" sz="2000" b="1" dirty="0"/>
              <a:t>					if expression:</a:t>
            </a:r>
          </a:p>
          <a:p>
            <a:pPr marL="0" indent="0">
              <a:lnSpc>
                <a:spcPct val="100000"/>
              </a:lnSpc>
              <a:buNone/>
            </a:pPr>
            <a:r>
              <a:rPr lang="fr-FR" sz="2000" b="1" dirty="0"/>
              <a:t>					suite </a:t>
            </a:r>
          </a:p>
          <a:p>
            <a:pPr marL="0" indent="0">
              <a:lnSpc>
                <a:spcPct val="100000"/>
              </a:lnSpc>
              <a:buNone/>
            </a:pPr>
            <a:r>
              <a:rPr lang="fr-FR" sz="2000" b="1" dirty="0"/>
              <a:t>					</a:t>
            </a:r>
            <a:r>
              <a:rPr lang="fr-FR" sz="2000" b="1" dirty="0" err="1"/>
              <a:t>elif</a:t>
            </a:r>
            <a:r>
              <a:rPr lang="fr-FR" sz="2000" b="1" dirty="0"/>
              <a:t> expression: </a:t>
            </a:r>
          </a:p>
          <a:p>
            <a:pPr marL="0" indent="0">
              <a:lnSpc>
                <a:spcPct val="100000"/>
              </a:lnSpc>
              <a:buNone/>
            </a:pPr>
            <a:r>
              <a:rPr lang="fr-FR" sz="2000" b="1" dirty="0"/>
              <a:t>					suite </a:t>
            </a:r>
          </a:p>
          <a:p>
            <a:pPr marL="0" indent="0">
              <a:lnSpc>
                <a:spcPct val="100000"/>
              </a:lnSpc>
              <a:buNone/>
            </a:pPr>
            <a:r>
              <a:rPr lang="fr-FR" sz="2000" b="1" dirty="0"/>
              <a:t>					</a:t>
            </a:r>
            <a:r>
              <a:rPr lang="fr-FR" sz="2000" b="1" dirty="0" err="1"/>
              <a:t>else</a:t>
            </a:r>
            <a:r>
              <a:rPr lang="fr-FR" sz="2000" b="1" dirty="0"/>
              <a:t>:</a:t>
            </a:r>
          </a:p>
          <a:p>
            <a:pPr marL="0" indent="0">
              <a:lnSpc>
                <a:spcPct val="100000"/>
              </a:lnSpc>
              <a:buNone/>
            </a:pPr>
            <a:r>
              <a:rPr lang="fr-FR" sz="2000" b="1" dirty="0"/>
              <a:t>					suite</a:t>
            </a:r>
          </a:p>
          <a:p>
            <a:pPr marL="0" indent="0">
              <a:lnSpc>
                <a:spcPct val="100000"/>
              </a:lnSpc>
              <a:buNone/>
            </a:pPr>
            <a:r>
              <a:rPr lang="bn-BD" sz="2000" b="1" dirty="0"/>
              <a:t>একই লাইনে একাধিক স্টেটমেন্ট (</a:t>
            </a:r>
            <a:r>
              <a:rPr lang="en-US" sz="2000" b="1" dirty="0"/>
              <a:t>Multiple statements on a line): </a:t>
            </a:r>
            <a:r>
              <a:rPr lang="bn-BD" sz="2000" b="1" dirty="0"/>
              <a:t>পাইথনে অনেক সময় একই লাইনে একাধিক স্টেটমেন্টও ব্যবহার করা হয়। এজন্য সেমিকোলন চিহ্ন ব্যবহার করা হয়। যেমন- </a:t>
            </a:r>
            <a:endParaRPr lang="en-US" sz="2000" b="1" dirty="0"/>
          </a:p>
          <a:p>
            <a:pPr marL="0" indent="0">
              <a:lnSpc>
                <a:spcPct val="100000"/>
              </a:lnSpc>
              <a:buNone/>
            </a:pPr>
            <a:r>
              <a:rPr lang="en-US" sz="2000" b="1" dirty="0"/>
              <a:t>	</a:t>
            </a:r>
            <a:r>
              <a:rPr lang="bn-BD" sz="2000" b="1" dirty="0"/>
              <a:t>&gt;&gt;&gt; </a:t>
            </a:r>
            <a:r>
              <a:rPr lang="en-US" sz="2000" b="1" dirty="0"/>
              <a:t>a=2; b=3; c=</a:t>
            </a:r>
            <a:r>
              <a:rPr lang="en-US" sz="2000" b="1" dirty="0" err="1"/>
              <a:t>a+b;print</a:t>
            </a:r>
            <a:r>
              <a:rPr lang="en-US" sz="2000" b="1" dirty="0"/>
              <a:t>(c)</a:t>
            </a:r>
          </a:p>
        </p:txBody>
      </p:sp>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692093" y="6292312"/>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100" b="1" dirty="0"/>
              <a:t>Next…</a:t>
            </a:r>
          </a:p>
        </p:txBody>
      </p:sp>
    </p:spTree>
    <p:extLst>
      <p:ext uri="{BB962C8B-B14F-4D97-AF65-F5344CB8AC3E}">
        <p14:creationId xmlns:p14="http://schemas.microsoft.com/office/powerpoint/2010/main" val="9230922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692093" y="6292312"/>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000" b="1" dirty="0"/>
              <a:t>Next…</a:t>
            </a:r>
          </a:p>
        </p:txBody>
      </p:sp>
      <p:sp>
        <p:nvSpPr>
          <p:cNvPr id="3" name="Content Placeholder 2">
            <a:extLst>
              <a:ext uri="{FF2B5EF4-FFF2-40B4-BE49-F238E27FC236}">
                <a16:creationId xmlns:a16="http://schemas.microsoft.com/office/drawing/2014/main" id="{320FD88F-89CA-714D-B195-78E9256FD621}"/>
              </a:ext>
            </a:extLst>
          </p:cNvPr>
          <p:cNvSpPr txBox="1">
            <a:spLocks/>
          </p:cNvSpPr>
          <p:nvPr/>
        </p:nvSpPr>
        <p:spPr>
          <a:xfrm>
            <a:off x="950987" y="67360"/>
            <a:ext cx="10874220" cy="49832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bn-BD" b="1" u="sng" dirty="0"/>
              <a:t>২.৪ পাইথনে কোটেশন এবং কমেন্ট-এর ব্যবহার (</a:t>
            </a:r>
            <a:r>
              <a:rPr lang="en-US" b="1" u="sng" dirty="0"/>
              <a:t>Uses of quotation and comments in Python) :</a:t>
            </a:r>
            <a:endParaRPr lang="bn-BD" b="1" u="sng" dirty="0"/>
          </a:p>
        </p:txBody>
      </p:sp>
      <p:sp>
        <p:nvSpPr>
          <p:cNvPr id="13" name="Content Placeholder 2">
            <a:extLst>
              <a:ext uri="{FF2B5EF4-FFF2-40B4-BE49-F238E27FC236}">
                <a16:creationId xmlns:a16="http://schemas.microsoft.com/office/drawing/2014/main" id="{0DA56C95-D1DE-E6B1-64D1-1DE5AB36BF06}"/>
              </a:ext>
            </a:extLst>
          </p:cNvPr>
          <p:cNvSpPr txBox="1">
            <a:spLocks/>
          </p:cNvSpPr>
          <p:nvPr/>
        </p:nvSpPr>
        <p:spPr>
          <a:xfrm>
            <a:off x="950987" y="945500"/>
            <a:ext cx="11061342" cy="119144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a:spcBef>
                <a:spcPts val="0"/>
              </a:spcBef>
            </a:pPr>
            <a:r>
              <a:rPr lang="bn-BD" sz="2000" b="1" dirty="0"/>
              <a:t>পাইথনে কোটেশন (</a:t>
            </a:r>
            <a:r>
              <a:rPr lang="en-US" sz="2000" b="1" dirty="0" err="1"/>
              <a:t>Quolation</a:t>
            </a:r>
            <a:r>
              <a:rPr lang="en-US" sz="2000" b="1" dirty="0"/>
              <a:t> in Python): </a:t>
            </a:r>
            <a:r>
              <a:rPr lang="bn-BD" sz="2000" b="1" dirty="0"/>
              <a:t>পাইথনে সিঙ্গেল বা ডাবল কোটেশন দুটোর মাধ্যমেই স্ট্রিং ব্যবহার করা যায়। তবে কোনো বাক্য যে কোটেশন দিয়ে শুরু হয় সেই কোটেশন দিয়ে শেষ করতে হবে। এক ধরনের কোটেশনের মধ্যে অন্য কোটেশন সরাসরি প্রিন্ট হয়ে যাবে। যে কোটেশন দিয়ে স্ট্রিং ব্যবহার করা হচ্ছে তার ভিতরে যদি ঐ একই কোটেশন ব্যবহার করতে হয় তবে তার আগে একটি ব্যাক স্লাশ ব্যবহার করতে হয়। আবার তিনটি কোটেশন (" বা """) দিয়ে দুটি দুই বা ততোধিক</a:t>
            </a:r>
          </a:p>
          <a:p>
            <a:pPr marL="0" indent="0">
              <a:spcBef>
                <a:spcPts val="0"/>
              </a:spcBef>
              <a:buNone/>
            </a:pPr>
            <a:r>
              <a:rPr lang="bn-BD" sz="2000" b="1" dirty="0"/>
              <a:t>লাইনের </a:t>
            </a:r>
            <a:r>
              <a:rPr lang="en-US" sz="2000" b="1" dirty="0"/>
              <a:t>String literal </a:t>
            </a:r>
            <a:r>
              <a:rPr lang="bn-BD" sz="2000" b="1" dirty="0"/>
              <a:t>সম্পন্ন করা যায়। যেমন-</a:t>
            </a:r>
            <a:endParaRPr lang="en-US" sz="2000" b="1" dirty="0">
              <a:effectLst/>
            </a:endParaRPr>
          </a:p>
        </p:txBody>
      </p:sp>
      <p:sp>
        <p:nvSpPr>
          <p:cNvPr id="14" name="Content Placeholder 2">
            <a:extLst>
              <a:ext uri="{FF2B5EF4-FFF2-40B4-BE49-F238E27FC236}">
                <a16:creationId xmlns:a16="http://schemas.microsoft.com/office/drawing/2014/main" id="{1917C7A4-5419-0951-9D66-2892457C39E7}"/>
              </a:ext>
            </a:extLst>
          </p:cNvPr>
          <p:cNvSpPr txBox="1">
            <a:spLocks/>
          </p:cNvSpPr>
          <p:nvPr/>
        </p:nvSpPr>
        <p:spPr>
          <a:xfrm>
            <a:off x="1525267" y="3289515"/>
            <a:ext cx="10666733" cy="229441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0"/>
              </a:spcBef>
              <a:buNone/>
            </a:pPr>
            <a:r>
              <a:rPr lang="en-US" sz="2000" b="1" dirty="0"/>
              <a:t>print ("double quotation")</a:t>
            </a:r>
          </a:p>
          <a:p>
            <a:pPr marL="0" indent="0">
              <a:spcBef>
                <a:spcPts val="0"/>
              </a:spcBef>
              <a:buNone/>
            </a:pPr>
            <a:r>
              <a:rPr lang="en-US" sz="2000" b="1" dirty="0"/>
              <a:t>print ('here is the single')</a:t>
            </a:r>
          </a:p>
          <a:p>
            <a:pPr marL="0" indent="0">
              <a:spcBef>
                <a:spcPts val="0"/>
              </a:spcBef>
              <a:buNone/>
            </a:pPr>
            <a:r>
              <a:rPr lang="en-US" sz="2000" b="1" dirty="0"/>
              <a:t>print ("single quote - ’ in a double quoted string")</a:t>
            </a:r>
          </a:p>
          <a:p>
            <a:pPr marL="0" indent="0">
              <a:spcBef>
                <a:spcPts val="0"/>
              </a:spcBef>
              <a:buNone/>
            </a:pPr>
            <a:r>
              <a:rPr lang="en-US" sz="2000" b="1" dirty="0"/>
              <a:t>print ('double quotes – “ in a single quoted string')</a:t>
            </a:r>
          </a:p>
          <a:p>
            <a:pPr marL="0" indent="0">
              <a:spcBef>
                <a:spcPts val="0"/>
              </a:spcBef>
              <a:buNone/>
            </a:pPr>
            <a:r>
              <a:rPr lang="en-US" sz="2000" b="1" dirty="0"/>
              <a:t>print ("here comes the escaped quotes - \"")</a:t>
            </a:r>
          </a:p>
          <a:p>
            <a:pPr marL="0" indent="0">
              <a:spcBef>
                <a:spcPts val="0"/>
              </a:spcBef>
              <a:buNone/>
            </a:pPr>
            <a:r>
              <a:rPr lang="en-US" sz="2000" b="1" dirty="0"/>
              <a:t>print ('here is the single one - \ ' ')</a:t>
            </a:r>
          </a:p>
          <a:p>
            <a:pPr marL="0" indent="0">
              <a:spcBef>
                <a:spcPts val="0"/>
              </a:spcBef>
              <a:buNone/>
            </a:pPr>
            <a:r>
              <a:rPr lang="en-US" sz="2000" b="1" dirty="0"/>
              <a:t>print(""" This is a paragraph. This is made up of multiple lines and sentences.</a:t>
            </a:r>
          </a:p>
          <a:p>
            <a:pPr marL="0" indent="0">
              <a:spcBef>
                <a:spcPts val="0"/>
              </a:spcBef>
              <a:buNone/>
            </a:pPr>
            <a:r>
              <a:rPr lang="en-US" sz="2000" b="1" dirty="0"/>
              <a:t>	This book is written by Md. Wahid Ullah and Abdul Kadir Both are Graduated from 	DUET""")</a:t>
            </a:r>
            <a:endParaRPr lang="en-US" sz="2000" b="1" dirty="0">
              <a:effectLst/>
            </a:endParaRPr>
          </a:p>
        </p:txBody>
      </p:sp>
    </p:spTree>
    <p:extLst>
      <p:ext uri="{BB962C8B-B14F-4D97-AF65-F5344CB8AC3E}">
        <p14:creationId xmlns:p14="http://schemas.microsoft.com/office/powerpoint/2010/main" val="95547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4000"/>
                            </p:stCondLst>
                            <p:childTnLst>
                              <p:par>
                                <p:cTn id="9" presetID="22" presetClass="entr" presetSubtype="8" fill="hold" grpId="0" nodeType="afterEffect">
                                  <p:stCondLst>
                                    <p:cond delay="0"/>
                                  </p:stCondLst>
                                  <p:iterate type="lt">
                                    <p:tmPct val="10000"/>
                                  </p:iterate>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23500"/>
                            </p:stCondLst>
                            <p:childTnLst>
                              <p:par>
                                <p:cTn id="13" presetID="22" presetClass="entr" presetSubtype="8" fill="hold" grpId="0" nodeType="afterEffect">
                                  <p:stCondLst>
                                    <p:cond delay="0"/>
                                  </p:stCondLst>
                                  <p:iterate type="lt">
                                    <p:tmPct val="10000"/>
                                  </p:iterate>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692093" y="6292312"/>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000" b="1" dirty="0"/>
              <a:t>Next…</a:t>
            </a:r>
          </a:p>
        </p:txBody>
      </p:sp>
      <p:sp>
        <p:nvSpPr>
          <p:cNvPr id="13" name="Content Placeholder 2">
            <a:extLst>
              <a:ext uri="{FF2B5EF4-FFF2-40B4-BE49-F238E27FC236}">
                <a16:creationId xmlns:a16="http://schemas.microsoft.com/office/drawing/2014/main" id="{0DA56C95-D1DE-E6B1-64D1-1DE5AB36BF06}"/>
              </a:ext>
            </a:extLst>
          </p:cNvPr>
          <p:cNvSpPr txBox="1">
            <a:spLocks/>
          </p:cNvSpPr>
          <p:nvPr/>
        </p:nvSpPr>
        <p:spPr>
          <a:xfrm>
            <a:off x="837542" y="219248"/>
            <a:ext cx="10208218" cy="401295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a:lnSpc>
                <a:spcPct val="150000"/>
              </a:lnSpc>
              <a:spcBef>
                <a:spcPts val="0"/>
              </a:spcBef>
            </a:pPr>
            <a:r>
              <a:rPr lang="bn-BD" sz="1800" b="1" dirty="0">
                <a:solidFill>
                  <a:srgbClr val="FFFFFF"/>
                </a:solidFill>
                <a:latin typeface="Tw Cen MT" panose="020B0602020104020603" pitchFamily="34" charset="0"/>
                <a:cs typeface="Tw Cen MT" panose="020B0602020104020603" pitchFamily="34" charset="0"/>
              </a:rPr>
              <a:t>পাইথনে কমেন্টস (</a:t>
            </a:r>
            <a:r>
              <a:rPr lang="en-US" sz="1800" b="1" dirty="0">
                <a:solidFill>
                  <a:srgbClr val="FFFFFF"/>
                </a:solidFill>
                <a:latin typeface="Tw Cen MT" panose="020B0602020104020603" pitchFamily="34" charset="0"/>
                <a:cs typeface="Tw Cen MT" panose="020B0602020104020603" pitchFamily="34" charset="0"/>
              </a:rPr>
              <a:t>Comments in Python) : </a:t>
            </a:r>
            <a:r>
              <a:rPr lang="bn-BD" sz="1800" b="1" dirty="0">
                <a:solidFill>
                  <a:srgbClr val="FFFFFF"/>
                </a:solidFill>
                <a:latin typeface="Tw Cen MT" panose="020B0602020104020603" pitchFamily="34" charset="0"/>
                <a:cs typeface="Tw Cen MT" panose="020B0602020104020603" pitchFamily="34" charset="0"/>
              </a:rPr>
              <a:t>পাইথনে কোন কোড কী জন্য ব্যবহার করা হয়েছে তা পরবর্তীতে জানার জন্য অথবা কোডগুলো ব্যাখ্যা করার জন্য কমেন্টস ব্যবহার করা হয়। কমেন্টস ব্যবহারের অভ্যাস গড়ে তোলা একজন প্রোগ্রামারের গুরুত্বপূর্ণ কাজ। কেননা কোডকে রিডেবল করার জন্য কমেন্টিং করা খুবই জরুরি, তা না হলে দেখা যায় কিছুদিন পর নিজের লেখা কোড নিজেই বুঝতে বেগ পেতে হয়। তাই কমেন্টস লিখে রাখলে প্রোগ্রামের কোডসমূহ সহজে বুঝা যায়।</a:t>
            </a:r>
          </a:p>
          <a:p>
            <a:pPr marL="0" indent="0">
              <a:lnSpc>
                <a:spcPct val="150000"/>
              </a:lnSpc>
              <a:spcBef>
                <a:spcPts val="0"/>
              </a:spcBef>
              <a:buNone/>
            </a:pPr>
            <a:r>
              <a:rPr lang="bn-BD" sz="1800" b="1" dirty="0">
                <a:solidFill>
                  <a:srgbClr val="FFFFFF"/>
                </a:solidFill>
                <a:latin typeface="Tw Cen MT" panose="020B0602020104020603" pitchFamily="34" charset="0"/>
                <a:cs typeface="Tw Cen MT" panose="020B0602020104020603" pitchFamily="34" charset="0"/>
              </a:rPr>
              <a:t>পাইথনে দুই ধরনের কমেন্টস ব্যবহার করা হয়; যথা-</a:t>
            </a:r>
          </a:p>
          <a:p>
            <a:pPr marL="0">
              <a:lnSpc>
                <a:spcPct val="150000"/>
              </a:lnSpc>
              <a:spcBef>
                <a:spcPts val="0"/>
              </a:spcBef>
            </a:pPr>
            <a:r>
              <a:rPr lang="bn-BD" sz="1800" b="1" dirty="0">
                <a:solidFill>
                  <a:srgbClr val="FFFFFF"/>
                </a:solidFill>
                <a:latin typeface="Tw Cen MT" panose="020B0602020104020603" pitchFamily="34" charset="0"/>
                <a:cs typeface="Tw Cen MT" panose="020B0602020104020603" pitchFamily="34" charset="0"/>
              </a:rPr>
              <a:t>১। সিঙ্গেল লাইন কমেন্টস (</a:t>
            </a:r>
            <a:r>
              <a:rPr lang="en-US" sz="1800" b="1" dirty="0">
                <a:solidFill>
                  <a:srgbClr val="FFFFFF"/>
                </a:solidFill>
                <a:latin typeface="Tw Cen MT" panose="020B0602020104020603" pitchFamily="34" charset="0"/>
                <a:cs typeface="Tw Cen MT" panose="020B0602020104020603" pitchFamily="34" charset="0"/>
              </a:rPr>
              <a:t>Single line comments)</a:t>
            </a:r>
          </a:p>
          <a:p>
            <a:pPr marL="0">
              <a:lnSpc>
                <a:spcPct val="150000"/>
              </a:lnSpc>
              <a:spcBef>
                <a:spcPts val="0"/>
              </a:spcBef>
            </a:pPr>
            <a:r>
              <a:rPr lang="bn-BD" sz="1800" b="1" dirty="0">
                <a:solidFill>
                  <a:srgbClr val="FFFFFF"/>
                </a:solidFill>
                <a:latin typeface="Tw Cen MT" panose="020B0602020104020603" pitchFamily="34" charset="0"/>
                <a:cs typeface="Tw Cen MT" panose="020B0602020104020603" pitchFamily="34" charset="0"/>
              </a:rPr>
              <a:t>২। মাল্টিলাইন কমেন্টস (</a:t>
            </a:r>
            <a:r>
              <a:rPr lang="en-US" sz="1800" b="1" dirty="0">
                <a:solidFill>
                  <a:srgbClr val="FFFFFF"/>
                </a:solidFill>
                <a:latin typeface="Tw Cen MT" panose="020B0602020104020603" pitchFamily="34" charset="0"/>
                <a:cs typeface="Tw Cen MT" panose="020B0602020104020603" pitchFamily="34" charset="0"/>
              </a:rPr>
              <a:t>Multiline comments) ।</a:t>
            </a:r>
          </a:p>
          <a:p>
            <a:pPr marL="0">
              <a:lnSpc>
                <a:spcPct val="150000"/>
              </a:lnSpc>
              <a:spcBef>
                <a:spcPts val="0"/>
              </a:spcBef>
            </a:pPr>
            <a:r>
              <a:rPr lang="bn-BD" sz="1800" b="1" dirty="0">
                <a:solidFill>
                  <a:srgbClr val="FFFFFF"/>
                </a:solidFill>
                <a:latin typeface="Tw Cen MT" panose="020B0602020104020603" pitchFamily="34" charset="0"/>
                <a:cs typeface="Tw Cen MT" panose="020B0602020104020603" pitchFamily="34" charset="0"/>
              </a:rPr>
              <a:t>সিঙ্গেল লাইন কমেন্টস: কোনো লাইনের সামনে # সিম্বল ব্যবহার করে সিঙ্গেল লাইন কমেন্টস লেখা হয়। যেমন-</a:t>
            </a:r>
            <a:endParaRPr lang="en-US" sz="1800" b="1" dirty="0">
              <a:effectLst/>
            </a:endParaRPr>
          </a:p>
        </p:txBody>
      </p:sp>
      <p:sp>
        <p:nvSpPr>
          <p:cNvPr id="2" name="Content Placeholder 2">
            <a:extLst>
              <a:ext uri="{FF2B5EF4-FFF2-40B4-BE49-F238E27FC236}">
                <a16:creationId xmlns:a16="http://schemas.microsoft.com/office/drawing/2014/main" id="{B8556735-D4A0-4136-74A1-EECDB2B725C0}"/>
              </a:ext>
            </a:extLst>
          </p:cNvPr>
          <p:cNvSpPr txBox="1">
            <a:spLocks/>
          </p:cNvSpPr>
          <p:nvPr/>
        </p:nvSpPr>
        <p:spPr>
          <a:xfrm>
            <a:off x="3443332" y="4681653"/>
            <a:ext cx="5638676" cy="727256"/>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50000"/>
              </a:lnSpc>
              <a:spcBef>
                <a:spcPts val="0"/>
              </a:spcBef>
              <a:buNone/>
            </a:pPr>
            <a:r>
              <a:rPr lang="en-US" sz="1800" b="1" u="sng" dirty="0">
                <a:solidFill>
                  <a:srgbClr val="FFFFFF"/>
                </a:solidFill>
                <a:latin typeface="Tw Cen MT" panose="020B0602020104020603" pitchFamily="34" charset="0"/>
                <a:cs typeface="Tw Cen MT" panose="020B0602020104020603" pitchFamily="34" charset="0"/>
              </a:rPr>
              <a:t># This is a single line comment print ("Hello, World")</a:t>
            </a:r>
            <a:endParaRPr lang="en-US" sz="1800" b="1" dirty="0">
              <a:effectLst/>
            </a:endParaRPr>
          </a:p>
        </p:txBody>
      </p:sp>
      <p:sp>
        <p:nvSpPr>
          <p:cNvPr id="4" name="Content Placeholder 2">
            <a:extLst>
              <a:ext uri="{FF2B5EF4-FFF2-40B4-BE49-F238E27FC236}">
                <a16:creationId xmlns:a16="http://schemas.microsoft.com/office/drawing/2014/main" id="{D7B96166-A795-8B66-BE52-DA0D6C5F30B9}"/>
              </a:ext>
            </a:extLst>
          </p:cNvPr>
          <p:cNvSpPr txBox="1">
            <a:spLocks/>
          </p:cNvSpPr>
          <p:nvPr/>
        </p:nvSpPr>
        <p:spPr>
          <a:xfrm>
            <a:off x="3443332" y="5748453"/>
            <a:ext cx="5638676" cy="727256"/>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50000"/>
              </a:lnSpc>
              <a:spcBef>
                <a:spcPts val="0"/>
              </a:spcBef>
              <a:buNone/>
            </a:pPr>
            <a:r>
              <a:rPr lang="en-US" sz="1800" b="1" u="sng" dirty="0">
                <a:solidFill>
                  <a:srgbClr val="FFFFFF"/>
                </a:solidFill>
                <a:latin typeface="Tw Cen MT" panose="020B0602020104020603" pitchFamily="34" charset="0"/>
                <a:cs typeface="Tw Cen MT" panose="020B0602020104020603" pitchFamily="34" charset="0"/>
              </a:rPr>
              <a:t>print ("Hello, World") # This is a comment</a:t>
            </a:r>
            <a:endParaRPr lang="en-US" sz="1800" b="1" dirty="0">
              <a:effectLst/>
            </a:endParaRPr>
          </a:p>
        </p:txBody>
      </p:sp>
      <p:sp>
        <p:nvSpPr>
          <p:cNvPr id="5" name="Content Placeholder 2">
            <a:extLst>
              <a:ext uri="{FF2B5EF4-FFF2-40B4-BE49-F238E27FC236}">
                <a16:creationId xmlns:a16="http://schemas.microsoft.com/office/drawing/2014/main" id="{1745312E-A6D8-255B-6112-9B9AD715E4A8}"/>
              </a:ext>
            </a:extLst>
          </p:cNvPr>
          <p:cNvSpPr txBox="1">
            <a:spLocks/>
          </p:cNvSpPr>
          <p:nvPr/>
        </p:nvSpPr>
        <p:spPr>
          <a:xfrm>
            <a:off x="2867312" y="5215053"/>
            <a:ext cx="1503211" cy="53340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50000"/>
              </a:lnSpc>
              <a:spcBef>
                <a:spcPts val="0"/>
              </a:spcBef>
              <a:buNone/>
            </a:pPr>
            <a:r>
              <a:rPr lang="bn-BD" sz="1800" b="1" u="sng" dirty="0">
                <a:solidFill>
                  <a:srgbClr val="FFFFFF"/>
                </a:solidFill>
                <a:latin typeface="Tw Cen MT" panose="020B0602020104020603" pitchFamily="34" charset="0"/>
                <a:cs typeface="Tw Cen MT" panose="020B0602020104020603" pitchFamily="34" charset="0"/>
              </a:rPr>
              <a:t>অথবা,</a:t>
            </a:r>
            <a:endParaRPr lang="en-US" sz="1800" b="1" dirty="0">
              <a:effectLst/>
            </a:endParaRPr>
          </a:p>
        </p:txBody>
      </p:sp>
    </p:spTree>
    <p:extLst>
      <p:ext uri="{BB962C8B-B14F-4D97-AF65-F5344CB8AC3E}">
        <p14:creationId xmlns:p14="http://schemas.microsoft.com/office/powerpoint/2010/main" val="917804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27500"/>
                            </p:stCondLst>
                            <p:childTnLst>
                              <p:par>
                                <p:cTn id="9" presetID="22" presetClass="entr" presetSubtype="8"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30200"/>
                            </p:stCondLst>
                            <p:childTnLst>
                              <p:par>
                                <p:cTn id="13" presetID="22" presetClass="entr" presetSubtype="8" fill="hold" grpId="0" nodeType="afterEffect">
                                  <p:stCondLst>
                                    <p:cond delay="0"/>
                                  </p:stCondLst>
                                  <p:iterate type="lt">
                                    <p:tmPct val="10000"/>
                                  </p:iterate>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32400"/>
                            </p:stCondLst>
                            <p:childTnLst>
                              <p:par>
                                <p:cTn id="17" presetID="22" presetClass="entr" presetSubtype="8" fill="hold" grpId="0" nodeType="afterEffect">
                                  <p:stCondLst>
                                    <p:cond delay="0"/>
                                  </p:stCondLst>
                                  <p:iterate type="lt">
                                    <p:tmPct val="10000"/>
                                  </p:iterate>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692093" y="6292312"/>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000" b="1" dirty="0"/>
              <a:t>Next…</a:t>
            </a:r>
          </a:p>
        </p:txBody>
      </p:sp>
      <p:sp>
        <p:nvSpPr>
          <p:cNvPr id="2" name="Content Placeholder 2">
            <a:extLst>
              <a:ext uri="{FF2B5EF4-FFF2-40B4-BE49-F238E27FC236}">
                <a16:creationId xmlns:a16="http://schemas.microsoft.com/office/drawing/2014/main" id="{B8556735-D4A0-4136-74A1-EECDB2B725C0}"/>
              </a:ext>
            </a:extLst>
          </p:cNvPr>
          <p:cNvSpPr txBox="1">
            <a:spLocks/>
          </p:cNvSpPr>
          <p:nvPr/>
        </p:nvSpPr>
        <p:spPr>
          <a:xfrm>
            <a:off x="963478" y="353555"/>
            <a:ext cx="10616340" cy="117421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a:spcBef>
                <a:spcPts val="0"/>
              </a:spcBef>
            </a:pPr>
            <a:r>
              <a:rPr lang="bn-BD" sz="1800" b="1" u="sng" dirty="0">
                <a:solidFill>
                  <a:srgbClr val="FFFFFF"/>
                </a:solidFill>
                <a:latin typeface="Tw Cen MT" panose="020B0602020104020603" pitchFamily="34" charset="0"/>
                <a:cs typeface="Tw Cen MT" panose="020B0602020104020603" pitchFamily="34" charset="0"/>
              </a:rPr>
              <a:t>মাল্টিলাইন কমেন্টস</a:t>
            </a:r>
            <a:r>
              <a:rPr lang="bn-BD" sz="1800" b="1" dirty="0">
                <a:solidFill>
                  <a:srgbClr val="FFFFFF"/>
                </a:solidFill>
                <a:latin typeface="Tw Cen MT" panose="020B0602020104020603" pitchFamily="34" charset="0"/>
                <a:cs typeface="Tw Cen MT" panose="020B0602020104020603" pitchFamily="34" charset="0"/>
              </a:rPr>
              <a:t>: পাইথনে কোনো </a:t>
            </a:r>
            <a:r>
              <a:rPr lang="en-US" sz="1800" b="1" dirty="0">
                <a:solidFill>
                  <a:srgbClr val="FFFFFF"/>
                </a:solidFill>
                <a:latin typeface="Tw Cen MT" panose="020B0602020104020603" pitchFamily="34" charset="0"/>
                <a:cs typeface="Tw Cen MT" panose="020B0602020104020603" pitchFamily="34" charset="0"/>
              </a:rPr>
              <a:t>paragraph </a:t>
            </a:r>
            <a:r>
              <a:rPr lang="bn-BD" sz="1800" b="1" dirty="0">
                <a:solidFill>
                  <a:srgbClr val="FFFFFF"/>
                </a:solidFill>
                <a:latin typeface="Tw Cen MT" panose="020B0602020104020603" pitchFamily="34" charset="0"/>
                <a:cs typeface="Tw Cen MT" panose="020B0602020104020603" pitchFamily="34" charset="0"/>
              </a:rPr>
              <a:t>বা মাল্টিপল লাইন কমেন্টস-এর জন্য বাক্যের উভয় পাশে তিনটি করে। ডাবল কোটেশন (""</a:t>
            </a:r>
            <a:r>
              <a:rPr lang="en-US" sz="1800" b="1" dirty="0">
                <a:solidFill>
                  <a:srgbClr val="FFFFFF"/>
                </a:solidFill>
                <a:latin typeface="Tw Cen MT" panose="020B0602020104020603" pitchFamily="34" charset="0"/>
                <a:cs typeface="Tw Cen MT" panose="020B0602020104020603" pitchFamily="34" charset="0"/>
              </a:rPr>
              <a:t> </a:t>
            </a:r>
            <a:r>
              <a:rPr lang="bn-BD" sz="1800" b="1" dirty="0">
                <a:solidFill>
                  <a:srgbClr val="FFFFFF"/>
                </a:solidFill>
                <a:latin typeface="Tw Cen MT" panose="020B0602020104020603" pitchFamily="34" charset="0"/>
                <a:cs typeface="Tw Cen MT" panose="020B0602020104020603" pitchFamily="34" charset="0"/>
              </a:rPr>
              <a:t>") ব্যবহার করা হয়। যেমন-</a:t>
            </a:r>
            <a:endParaRPr lang="en-US" sz="1800" b="1" dirty="0">
              <a:effectLst/>
            </a:endParaRPr>
          </a:p>
        </p:txBody>
      </p:sp>
      <p:sp>
        <p:nvSpPr>
          <p:cNvPr id="4" name="Content Placeholder 2">
            <a:extLst>
              <a:ext uri="{FF2B5EF4-FFF2-40B4-BE49-F238E27FC236}">
                <a16:creationId xmlns:a16="http://schemas.microsoft.com/office/drawing/2014/main" id="{320FD88F-89CA-714D-B195-78E9256FD621}"/>
              </a:ext>
            </a:extLst>
          </p:cNvPr>
          <p:cNvSpPr txBox="1">
            <a:spLocks/>
          </p:cNvSpPr>
          <p:nvPr/>
        </p:nvSpPr>
        <p:spPr>
          <a:xfrm>
            <a:off x="2218207" y="1155806"/>
            <a:ext cx="10772590" cy="2501793"/>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dirty="0">
                <a:latin typeface="+mj-lt"/>
              </a:rPr>
              <a:t>” ” ”</a:t>
            </a:r>
          </a:p>
          <a:p>
            <a:pPr marL="0" indent="0">
              <a:buNone/>
            </a:pPr>
            <a:r>
              <a:rPr lang="en-US" sz="2000" b="1" dirty="0">
                <a:latin typeface="+mj-lt"/>
              </a:rPr>
              <a:t>This is a comment</a:t>
            </a:r>
          </a:p>
          <a:p>
            <a:pPr marL="0" indent="0">
              <a:buNone/>
            </a:pPr>
            <a:r>
              <a:rPr lang="en-US" sz="2000" b="1" dirty="0">
                <a:latin typeface="+mj-lt"/>
              </a:rPr>
              <a:t>	written in </a:t>
            </a:r>
          </a:p>
          <a:p>
            <a:pPr marL="0" indent="0">
              <a:buNone/>
            </a:pPr>
            <a:r>
              <a:rPr lang="en-US" sz="2000" b="1" dirty="0">
                <a:latin typeface="+mj-lt"/>
              </a:rPr>
              <a:t>	more than just one line</a:t>
            </a:r>
          </a:p>
          <a:p>
            <a:pPr marL="0" indent="0">
              <a:buNone/>
            </a:pPr>
            <a:r>
              <a:rPr lang="en-US" sz="2000" b="1" dirty="0">
                <a:latin typeface="+mj-lt"/>
              </a:rPr>
              <a:t>“ ” ”</a:t>
            </a:r>
          </a:p>
          <a:p>
            <a:pPr marL="0" indent="0">
              <a:buNone/>
            </a:pPr>
            <a:r>
              <a:rPr lang="en-US" sz="2000" b="1" dirty="0">
                <a:latin typeface="+mj-lt"/>
              </a:rPr>
              <a:t>print ("Hello, World!")</a:t>
            </a:r>
            <a:endParaRPr lang="bn-BD" sz="1800" b="1" dirty="0">
              <a:latin typeface="+mj-lt"/>
            </a:endParaRPr>
          </a:p>
        </p:txBody>
      </p:sp>
      <p:sp>
        <p:nvSpPr>
          <p:cNvPr id="5" name="Content Placeholder 2">
            <a:extLst>
              <a:ext uri="{FF2B5EF4-FFF2-40B4-BE49-F238E27FC236}">
                <a16:creationId xmlns:a16="http://schemas.microsoft.com/office/drawing/2014/main" id="{55D8A079-1F67-CAA3-94FE-588A7414CBC1}"/>
              </a:ext>
            </a:extLst>
          </p:cNvPr>
          <p:cNvSpPr txBox="1">
            <a:spLocks/>
          </p:cNvSpPr>
          <p:nvPr/>
        </p:nvSpPr>
        <p:spPr>
          <a:xfrm>
            <a:off x="963478" y="4291553"/>
            <a:ext cx="10616340" cy="2501793"/>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0"/>
              </a:spcBef>
              <a:buNone/>
            </a:pPr>
            <a:r>
              <a:rPr lang="bn-BD" sz="1800" b="1" dirty="0">
                <a:solidFill>
                  <a:srgbClr val="FFFFFF"/>
                </a:solidFill>
                <a:latin typeface="Tw Cen MT" panose="020B0602020104020603" pitchFamily="34" charset="0"/>
                <a:cs typeface="Tw Cen MT" panose="020B0602020104020603" pitchFamily="34" charset="0"/>
              </a:rPr>
              <a:t>আবার একাধিক লাইনের মাঝে প্রতিটি লাইনের শুরুতে # সিম্বল ব্যবহার করওে মাল্টিলাইন কমেন্টস লিখা যায়। যেমন-</a:t>
            </a:r>
            <a:endParaRPr lang="en-US" sz="1800" b="1" dirty="0">
              <a:solidFill>
                <a:srgbClr val="FFFFFF"/>
              </a:solidFill>
              <a:latin typeface="Tw Cen MT" panose="020B0602020104020603" pitchFamily="34" charset="0"/>
              <a:cs typeface="Tw Cen MT" panose="020B0602020104020603" pitchFamily="34" charset="0"/>
            </a:endParaRPr>
          </a:p>
          <a:p>
            <a:pPr marL="0" indent="0">
              <a:spcBef>
                <a:spcPts val="0"/>
              </a:spcBef>
              <a:buNone/>
            </a:pPr>
            <a:r>
              <a:rPr lang="en-US" sz="1800" b="1" dirty="0">
                <a:solidFill>
                  <a:srgbClr val="FFFFFF"/>
                </a:solidFill>
                <a:effectLst/>
                <a:latin typeface="Tw Cen MT" panose="020B0602020104020603" pitchFamily="34" charset="0"/>
              </a:rPr>
              <a:t>	</a:t>
            </a:r>
            <a:r>
              <a:rPr lang="en-US" sz="1800" b="1" dirty="0">
                <a:solidFill>
                  <a:srgbClr val="FFFFFF"/>
                </a:solidFill>
                <a:latin typeface="Tw Cen MT" panose="020B0602020104020603" pitchFamily="34" charset="0"/>
              </a:rPr>
              <a:t>		# This is a comment</a:t>
            </a:r>
          </a:p>
          <a:p>
            <a:pPr marL="0" indent="0">
              <a:spcBef>
                <a:spcPts val="0"/>
              </a:spcBef>
              <a:buNone/>
            </a:pPr>
            <a:r>
              <a:rPr lang="en-US" sz="1800" b="1" dirty="0">
                <a:solidFill>
                  <a:srgbClr val="FFFFFF"/>
                </a:solidFill>
                <a:latin typeface="Tw Cen MT" panose="020B0602020104020603" pitchFamily="34" charset="0"/>
              </a:rPr>
              <a:t>			# written in</a:t>
            </a:r>
          </a:p>
          <a:p>
            <a:pPr marL="0" indent="0">
              <a:spcBef>
                <a:spcPts val="0"/>
              </a:spcBef>
              <a:buNone/>
            </a:pPr>
            <a:r>
              <a:rPr lang="en-US" sz="1800" b="1" dirty="0">
                <a:solidFill>
                  <a:srgbClr val="FFFFFF"/>
                </a:solidFill>
                <a:latin typeface="Tw Cen MT" panose="020B0602020104020603" pitchFamily="34" charset="0"/>
              </a:rPr>
              <a:t>			# more than just one line</a:t>
            </a:r>
          </a:p>
          <a:p>
            <a:pPr marL="0" indent="0">
              <a:spcBef>
                <a:spcPts val="0"/>
              </a:spcBef>
              <a:buNone/>
            </a:pPr>
            <a:r>
              <a:rPr lang="en-US" sz="1800" b="1" dirty="0">
                <a:solidFill>
                  <a:srgbClr val="FFFFFF"/>
                </a:solidFill>
                <a:latin typeface="Tw Cen MT" panose="020B0602020104020603" pitchFamily="34" charset="0"/>
              </a:rPr>
              <a:t>			print ("Hello, World!")</a:t>
            </a:r>
            <a:endParaRPr lang="en-US" sz="1800" b="1" dirty="0">
              <a:effectLst/>
            </a:endParaRPr>
          </a:p>
        </p:txBody>
      </p:sp>
    </p:spTree>
    <p:extLst>
      <p:ext uri="{BB962C8B-B14F-4D97-AF65-F5344CB8AC3E}">
        <p14:creationId xmlns:p14="http://schemas.microsoft.com/office/powerpoint/2010/main" val="3494814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6500"/>
                            </p:stCondLst>
                            <p:childTnLst>
                              <p:par>
                                <p:cTn id="9" presetID="22" presetClass="entr" presetSubtype="8"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400"/>
                            </p:stCondLst>
                            <p:childTnLst>
                              <p:par>
                                <p:cTn id="13" presetID="22" presetClass="entr" presetSubtype="8" fill="hold" grpId="0" nodeType="after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692093" y="6292312"/>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000" b="1" dirty="0"/>
              <a:t>Next…</a:t>
            </a:r>
          </a:p>
        </p:txBody>
      </p:sp>
      <p:sp>
        <p:nvSpPr>
          <p:cNvPr id="13" name="Content Placeholder 2">
            <a:extLst>
              <a:ext uri="{FF2B5EF4-FFF2-40B4-BE49-F238E27FC236}">
                <a16:creationId xmlns:a16="http://schemas.microsoft.com/office/drawing/2014/main" id="{0DA56C95-D1DE-E6B1-64D1-1DE5AB36BF06}"/>
              </a:ext>
            </a:extLst>
          </p:cNvPr>
          <p:cNvSpPr txBox="1">
            <a:spLocks/>
          </p:cNvSpPr>
          <p:nvPr/>
        </p:nvSpPr>
        <p:spPr>
          <a:xfrm>
            <a:off x="1424577" y="427488"/>
            <a:ext cx="10767423" cy="64867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spcBef>
                <a:spcPts val="0"/>
              </a:spcBef>
              <a:buNone/>
            </a:pPr>
            <a:r>
              <a:rPr lang="bn-BD" b="1" u="sng" dirty="0"/>
              <a:t>২.৫ কমান্ড লাইন আর্গুমেন্ট (</a:t>
            </a:r>
            <a:r>
              <a:rPr lang="en-US" b="1" u="sng" dirty="0"/>
              <a:t>Command line arguments in Python) :</a:t>
            </a:r>
            <a:endParaRPr lang="en-US" b="1" u="sng" dirty="0">
              <a:effectLst/>
            </a:endParaRPr>
          </a:p>
        </p:txBody>
      </p:sp>
      <p:sp>
        <p:nvSpPr>
          <p:cNvPr id="14" name="Content Placeholder 2">
            <a:extLst>
              <a:ext uri="{FF2B5EF4-FFF2-40B4-BE49-F238E27FC236}">
                <a16:creationId xmlns:a16="http://schemas.microsoft.com/office/drawing/2014/main" id="{1917C7A4-5419-0951-9D66-2892457C39E7}"/>
              </a:ext>
            </a:extLst>
          </p:cNvPr>
          <p:cNvSpPr txBox="1">
            <a:spLocks/>
          </p:cNvSpPr>
          <p:nvPr/>
        </p:nvSpPr>
        <p:spPr>
          <a:xfrm>
            <a:off x="873753" y="952172"/>
            <a:ext cx="11497112" cy="4508846"/>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50000"/>
              </a:lnSpc>
              <a:spcBef>
                <a:spcPts val="0"/>
              </a:spcBef>
              <a:buNone/>
            </a:pPr>
            <a:r>
              <a:rPr lang="bn-BD" sz="2000" b="1" dirty="0"/>
              <a:t>অপারেটিং সিস্টেমের কমান্ড লাইন শেলে প্রোগ্রামের নামের পরে যে আর্গুমেন্ট দেওয়া হয় সেগুলো কমান্ড লাইন আর্গুমেন্ট নামে পরিচিত। এ ধরনের আর্গুমেন্টের সাথে </a:t>
            </a:r>
            <a:r>
              <a:rPr lang="en-US" sz="2000" b="1" dirty="0"/>
              <a:t>deal </a:t>
            </a:r>
            <a:r>
              <a:rPr lang="bn-BD" sz="2000" b="1" dirty="0"/>
              <a:t>করার জন্য পাইথন বিভিন্ন উপায় প্রদান করে। পাইথনে </a:t>
            </a:r>
            <a:r>
              <a:rPr lang="en-US" sz="2000" b="1" dirty="0" err="1"/>
              <a:t>getopt</a:t>
            </a:r>
            <a:r>
              <a:rPr lang="en-US" sz="2000" b="1" dirty="0"/>
              <a:t> </a:t>
            </a:r>
            <a:r>
              <a:rPr lang="bn-BD" sz="2000" b="1" dirty="0"/>
              <a:t>মডিউল ব্যবহার করে কমান্ড লাইন আর্গুমেন্টের কাজ করা হয়।</a:t>
            </a:r>
          </a:p>
          <a:p>
            <a:pPr marL="0" indent="0">
              <a:lnSpc>
                <a:spcPct val="150000"/>
              </a:lnSpc>
              <a:spcBef>
                <a:spcPts val="0"/>
              </a:spcBef>
              <a:buNone/>
            </a:pPr>
            <a:r>
              <a:rPr lang="bn-BD" sz="2000" b="1" dirty="0"/>
              <a:t>এ ছাড়াও </a:t>
            </a:r>
            <a:r>
              <a:rPr lang="en-US" sz="2000" b="1" dirty="0" err="1"/>
              <a:t>sys.arg</a:t>
            </a:r>
            <a:r>
              <a:rPr lang="en-US" sz="2000" b="1" dirty="0"/>
              <a:t> </a:t>
            </a:r>
            <a:r>
              <a:rPr lang="bn-BD" sz="2000" b="1" dirty="0"/>
              <a:t>এবং </a:t>
            </a:r>
            <a:r>
              <a:rPr lang="en-US" sz="2000" b="1" dirty="0" err="1"/>
              <a:t>argparse</a:t>
            </a:r>
            <a:r>
              <a:rPr lang="en-US" sz="2000" b="1" dirty="0"/>
              <a:t> </a:t>
            </a:r>
            <a:r>
              <a:rPr lang="bn-BD" sz="2000" b="1" dirty="0"/>
              <a:t>মডিউল ব্যবহার করে কমান্ড লাইন আর্গুমেন্টের কাজ করা যায়।</a:t>
            </a:r>
          </a:p>
          <a:p>
            <a:pPr marL="0" indent="0">
              <a:lnSpc>
                <a:spcPct val="150000"/>
              </a:lnSpc>
              <a:spcBef>
                <a:spcPts val="0"/>
              </a:spcBef>
              <a:buNone/>
            </a:pPr>
            <a:r>
              <a:rPr lang="en-US" sz="2000" b="1" dirty="0" err="1"/>
              <a:t>sys.argv</a:t>
            </a:r>
            <a:r>
              <a:rPr lang="en-US" sz="2000" b="1" dirty="0"/>
              <a:t> </a:t>
            </a:r>
            <a:r>
              <a:rPr lang="bn-BD" sz="2000" b="1" dirty="0"/>
              <a:t>মডিউল: </a:t>
            </a:r>
            <a:r>
              <a:rPr lang="en-US" sz="2000" b="1" dirty="0"/>
              <a:t>sys </a:t>
            </a:r>
            <a:r>
              <a:rPr lang="bn-BD" sz="2000" b="1" dirty="0"/>
              <a:t>মডিউল পাইথন রানটাইম এনভাইরনমেন্টের বিভিন্ন অংশ ম্যানিপুলেট করতে ফাংশন ও ভেরিয়েবল ব্যবহার করে।</a:t>
            </a:r>
          </a:p>
          <a:p>
            <a:pPr marL="0" indent="0">
              <a:lnSpc>
                <a:spcPct val="150000"/>
              </a:lnSpc>
              <a:spcBef>
                <a:spcPts val="0"/>
              </a:spcBef>
              <a:buNone/>
            </a:pPr>
            <a:r>
              <a:rPr lang="bn-BD" sz="2000" b="1" dirty="0"/>
              <a:t>এ রকম একটি ভেরিয়েবল হলো </a:t>
            </a:r>
            <a:r>
              <a:rPr lang="en-US" sz="2000" b="1" dirty="0" err="1"/>
              <a:t>sys.argv</a:t>
            </a:r>
            <a:r>
              <a:rPr lang="en-US" sz="2000" b="1" dirty="0"/>
              <a:t>, </a:t>
            </a:r>
            <a:r>
              <a:rPr lang="bn-BD" sz="2000" b="1" dirty="0"/>
              <a:t>যা একটি সিম্পল লিস্ট স্ট্রাকচার। এই মডিউলের মূল উদ্দেশ্য হলো-</a:t>
            </a:r>
          </a:p>
          <a:p>
            <a:pPr marL="0">
              <a:lnSpc>
                <a:spcPct val="150000"/>
              </a:lnSpc>
              <a:spcBef>
                <a:spcPts val="0"/>
              </a:spcBef>
            </a:pPr>
            <a:r>
              <a:rPr lang="bn-BD" sz="2000" b="1" dirty="0"/>
              <a:t>এটি কমান্ড লাইন আর্গুমেন্টের একটি লিস্ট।</a:t>
            </a:r>
          </a:p>
          <a:p>
            <a:pPr marL="0">
              <a:lnSpc>
                <a:spcPct val="150000"/>
              </a:lnSpc>
              <a:spcBef>
                <a:spcPts val="0"/>
              </a:spcBef>
            </a:pPr>
            <a:r>
              <a:rPr lang="en-US" sz="2000" b="1" dirty="0" err="1"/>
              <a:t>len</a:t>
            </a:r>
            <a:r>
              <a:rPr lang="en-US" sz="2000" b="1" dirty="0"/>
              <a:t>(</a:t>
            </a:r>
            <a:r>
              <a:rPr lang="en-US" sz="2000" b="1" dirty="0" err="1"/>
              <a:t>sys.argv</a:t>
            </a:r>
            <a:r>
              <a:rPr lang="en-US" sz="2000" b="1" dirty="0"/>
              <a:t>) </a:t>
            </a:r>
            <a:r>
              <a:rPr lang="bn-BD" sz="2000" b="1" dirty="0"/>
              <a:t>কমান্ড লাইন আর্গুমেন্টের সংখ্যা প্রদান করে।</a:t>
            </a:r>
          </a:p>
          <a:p>
            <a:pPr marL="0">
              <a:lnSpc>
                <a:spcPct val="150000"/>
              </a:lnSpc>
              <a:spcBef>
                <a:spcPts val="0"/>
              </a:spcBef>
            </a:pPr>
            <a:r>
              <a:rPr lang="en-US" sz="2000" b="1" dirty="0" err="1"/>
              <a:t>sys.argv</a:t>
            </a:r>
            <a:r>
              <a:rPr lang="en-US" sz="2000" b="1" dirty="0"/>
              <a:t> [0] </a:t>
            </a:r>
            <a:r>
              <a:rPr lang="bn-BD" sz="2000" b="1" dirty="0"/>
              <a:t>হলো বর্তমান পাইথন স্ক্রিপ্টের নাম।</a:t>
            </a:r>
            <a:endParaRPr lang="en-US" sz="2000" b="1" dirty="0"/>
          </a:p>
          <a:p>
            <a:pPr marL="0" indent="0">
              <a:lnSpc>
                <a:spcPct val="150000"/>
              </a:lnSpc>
              <a:spcBef>
                <a:spcPts val="0"/>
              </a:spcBef>
              <a:buNone/>
            </a:pPr>
            <a:r>
              <a:rPr lang="bn-BD" sz="2000" b="1" dirty="0"/>
              <a:t>উদাহরণ: ধরি, দুটি সংখ্যা যোগ করার জন্য একটি পাইথন স্ক্রিপ্ট আছে এবং সংখ্যাগুলো কমান্ড লাইন আর্গুমেন্ট হিসেবে পাস করা হয়েছে।</a:t>
            </a:r>
            <a:endParaRPr lang="en-US" sz="2000" b="1" dirty="0"/>
          </a:p>
          <a:p>
            <a:pPr marL="0">
              <a:lnSpc>
                <a:spcPct val="150000"/>
              </a:lnSpc>
              <a:spcBef>
                <a:spcPts val="0"/>
              </a:spcBef>
            </a:pPr>
            <a:endParaRPr lang="bn-BD" sz="2000" b="1" dirty="0"/>
          </a:p>
        </p:txBody>
      </p:sp>
    </p:spTree>
    <p:extLst>
      <p:ext uri="{BB962C8B-B14F-4D97-AF65-F5344CB8AC3E}">
        <p14:creationId xmlns:p14="http://schemas.microsoft.com/office/powerpoint/2010/main" val="26299919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3150"/>
                            </p:stCondLst>
                            <p:childTnLst>
                              <p:par>
                                <p:cTn id="9" presetID="22" presetClass="entr" presetSubtype="8" fill="hold" grpId="0" nodeType="afterEffect">
                                  <p:stCondLst>
                                    <p:cond delay="0"/>
                                  </p:stCondLst>
                                  <p:iterate type="lt">
                                    <p:tmPct val="10000"/>
                                  </p:iterate>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692093" y="6292312"/>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000" b="1" dirty="0"/>
              <a:t>Next…</a:t>
            </a:r>
          </a:p>
        </p:txBody>
      </p:sp>
      <p:sp>
        <p:nvSpPr>
          <p:cNvPr id="14" name="Content Placeholder 2">
            <a:extLst>
              <a:ext uri="{FF2B5EF4-FFF2-40B4-BE49-F238E27FC236}">
                <a16:creationId xmlns:a16="http://schemas.microsoft.com/office/drawing/2014/main" id="{1917C7A4-5419-0951-9D66-2892457C39E7}"/>
              </a:ext>
            </a:extLst>
          </p:cNvPr>
          <p:cNvSpPr txBox="1">
            <a:spLocks/>
          </p:cNvSpPr>
          <p:nvPr/>
        </p:nvSpPr>
        <p:spPr>
          <a:xfrm>
            <a:off x="1208868" y="254139"/>
            <a:ext cx="11401586" cy="660386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50000"/>
              </a:lnSpc>
              <a:spcBef>
                <a:spcPts val="0"/>
              </a:spcBef>
              <a:buNone/>
            </a:pPr>
            <a:r>
              <a:rPr lang="en-US" sz="2000" b="1" dirty="0"/>
              <a:t>	# command line arguments</a:t>
            </a:r>
          </a:p>
          <a:p>
            <a:pPr marL="0" indent="0">
              <a:lnSpc>
                <a:spcPct val="150000"/>
              </a:lnSpc>
              <a:spcBef>
                <a:spcPts val="0"/>
              </a:spcBef>
              <a:buNone/>
            </a:pPr>
            <a:r>
              <a:rPr lang="en-US" sz="2000" b="1" dirty="0"/>
              <a:t>	Import sys</a:t>
            </a:r>
          </a:p>
          <a:p>
            <a:pPr marL="0" indent="0">
              <a:lnSpc>
                <a:spcPct val="150000"/>
              </a:lnSpc>
              <a:spcBef>
                <a:spcPts val="0"/>
              </a:spcBef>
              <a:buNone/>
            </a:pPr>
            <a:r>
              <a:rPr lang="en-US" sz="2000" b="1" dirty="0"/>
              <a:t>	# total arguments</a:t>
            </a:r>
          </a:p>
          <a:p>
            <a:pPr marL="0" indent="0">
              <a:lnSpc>
                <a:spcPct val="150000"/>
              </a:lnSpc>
              <a:spcBef>
                <a:spcPts val="0"/>
              </a:spcBef>
              <a:buNone/>
            </a:pPr>
            <a:r>
              <a:rPr lang="en-US" sz="2000" b="1" dirty="0"/>
              <a:t>	n = </a:t>
            </a:r>
            <a:r>
              <a:rPr lang="en-US" sz="2000" b="1" dirty="0" err="1"/>
              <a:t>len</a:t>
            </a:r>
            <a:r>
              <a:rPr lang="en-US" sz="2000" b="1" dirty="0"/>
              <a:t>(</a:t>
            </a:r>
            <a:r>
              <a:rPr lang="en-US" sz="2000" b="1" dirty="0" err="1"/>
              <a:t>sys.argv</a:t>
            </a:r>
            <a:r>
              <a:rPr lang="en-US" sz="2000" b="1" dirty="0"/>
              <a:t>)</a:t>
            </a:r>
          </a:p>
          <a:p>
            <a:pPr marL="0" indent="0">
              <a:lnSpc>
                <a:spcPct val="150000"/>
              </a:lnSpc>
              <a:spcBef>
                <a:spcPts val="0"/>
              </a:spcBef>
              <a:buNone/>
            </a:pPr>
            <a:r>
              <a:rPr lang="en-US" sz="2000" b="1" dirty="0"/>
              <a:t>	print("Total arguments passed:", n)</a:t>
            </a:r>
          </a:p>
          <a:p>
            <a:pPr marL="0" indent="0">
              <a:lnSpc>
                <a:spcPct val="150000"/>
              </a:lnSpc>
              <a:spcBef>
                <a:spcPts val="0"/>
              </a:spcBef>
              <a:buNone/>
            </a:pPr>
            <a:r>
              <a:rPr lang="en-US" sz="2000" b="1" dirty="0"/>
              <a:t>	# Arguments passed</a:t>
            </a:r>
          </a:p>
          <a:p>
            <a:pPr marL="0" indent="0">
              <a:lnSpc>
                <a:spcPct val="150000"/>
              </a:lnSpc>
              <a:spcBef>
                <a:spcPts val="0"/>
              </a:spcBef>
              <a:buNone/>
            </a:pPr>
            <a:r>
              <a:rPr lang="en-US" sz="2000" b="1" dirty="0"/>
              <a:t>	print("\</a:t>
            </a:r>
            <a:r>
              <a:rPr lang="en-US" sz="2000" b="1" dirty="0" err="1"/>
              <a:t>nName</a:t>
            </a:r>
            <a:r>
              <a:rPr lang="en-US" sz="2000" b="1" dirty="0"/>
              <a:t> of Python script:", </a:t>
            </a:r>
            <a:r>
              <a:rPr lang="en-US" sz="2000" b="1" dirty="0" err="1"/>
              <a:t>sys.argv</a:t>
            </a:r>
            <a:r>
              <a:rPr lang="en-US" sz="2000" b="1" dirty="0"/>
              <a:t>[0])</a:t>
            </a:r>
          </a:p>
          <a:p>
            <a:pPr marL="0" indent="0">
              <a:lnSpc>
                <a:spcPct val="150000"/>
              </a:lnSpc>
              <a:spcBef>
                <a:spcPts val="0"/>
              </a:spcBef>
              <a:buNone/>
            </a:pPr>
            <a:r>
              <a:rPr lang="en-US" sz="2000" b="1" dirty="0"/>
              <a:t>	print("\</a:t>
            </a:r>
            <a:r>
              <a:rPr lang="en-US" sz="2000" b="1" dirty="0" err="1"/>
              <a:t>nArguments</a:t>
            </a:r>
            <a:r>
              <a:rPr lang="en-US" sz="2000" b="1" dirty="0"/>
              <a:t> passed:", end=" ")</a:t>
            </a:r>
          </a:p>
          <a:p>
            <a:pPr marL="0" indent="0">
              <a:lnSpc>
                <a:spcPct val="150000"/>
              </a:lnSpc>
              <a:spcBef>
                <a:spcPts val="0"/>
              </a:spcBef>
              <a:buNone/>
            </a:pPr>
            <a:r>
              <a:rPr lang="en-US" sz="2000" b="1" dirty="0"/>
              <a:t>	for </a:t>
            </a:r>
            <a:r>
              <a:rPr lang="en-US" sz="2000" b="1" dirty="0" err="1"/>
              <a:t>i</a:t>
            </a:r>
            <a:r>
              <a:rPr lang="en-US" sz="2000" b="1" dirty="0"/>
              <a:t> in range(1, n):</a:t>
            </a:r>
          </a:p>
          <a:p>
            <a:pPr marL="0" indent="0">
              <a:lnSpc>
                <a:spcPct val="150000"/>
              </a:lnSpc>
              <a:spcBef>
                <a:spcPts val="0"/>
              </a:spcBef>
              <a:buNone/>
            </a:pPr>
            <a:r>
              <a:rPr lang="en-US" sz="2000" b="1" dirty="0"/>
              <a:t>	print(</a:t>
            </a:r>
            <a:r>
              <a:rPr lang="en-US" sz="2000" b="1" dirty="0" err="1"/>
              <a:t>sys.argv</a:t>
            </a:r>
            <a:r>
              <a:rPr lang="en-US" sz="2000" b="1" dirty="0"/>
              <a:t>[</a:t>
            </a:r>
            <a:r>
              <a:rPr lang="en-US" sz="2000" b="1" dirty="0" err="1"/>
              <a:t>i</a:t>
            </a:r>
            <a:r>
              <a:rPr lang="en-US" sz="2000" b="1" dirty="0"/>
              <a:t>], end=" ")</a:t>
            </a:r>
          </a:p>
          <a:p>
            <a:pPr marL="0" indent="0">
              <a:lnSpc>
                <a:spcPct val="150000"/>
              </a:lnSpc>
              <a:spcBef>
                <a:spcPts val="0"/>
              </a:spcBef>
              <a:buNone/>
            </a:pPr>
            <a:r>
              <a:rPr lang="en-US" sz="2000" b="1" dirty="0"/>
              <a:t>	# Addition of numbers Sum = 0 # Using </a:t>
            </a:r>
            <a:r>
              <a:rPr lang="en-US" sz="2000" b="1" dirty="0" err="1"/>
              <a:t>argparse</a:t>
            </a:r>
            <a:r>
              <a:rPr lang="en-US" sz="2000" b="1" dirty="0"/>
              <a:t> module for </a:t>
            </a:r>
            <a:r>
              <a:rPr lang="en-US" sz="2000" b="1" dirty="0" err="1"/>
              <a:t>i</a:t>
            </a:r>
            <a:r>
              <a:rPr lang="en-US" sz="2000" b="1" dirty="0"/>
              <a:t> in range(1, n): Sum += 	int(</a:t>
            </a:r>
            <a:r>
              <a:rPr lang="en-US" sz="2000" b="1" dirty="0" err="1"/>
              <a:t>sys.argv</a:t>
            </a:r>
            <a:r>
              <a:rPr lang="en-US" sz="2000" b="1" dirty="0"/>
              <a:t>[</a:t>
            </a:r>
            <a:r>
              <a:rPr lang="en-US" sz="2000" b="1" dirty="0" err="1"/>
              <a:t>i</a:t>
            </a:r>
            <a:r>
              <a:rPr lang="en-US" sz="2000" b="1" dirty="0"/>
              <a:t>])</a:t>
            </a:r>
          </a:p>
          <a:p>
            <a:pPr marL="0" indent="0">
              <a:lnSpc>
                <a:spcPct val="150000"/>
              </a:lnSpc>
              <a:spcBef>
                <a:spcPts val="0"/>
              </a:spcBef>
              <a:buNone/>
            </a:pPr>
            <a:r>
              <a:rPr lang="en-US" sz="2000" b="1" dirty="0"/>
              <a:t>	print("\n\</a:t>
            </a:r>
            <a:r>
              <a:rPr lang="en-US" sz="2000" b="1" dirty="0" err="1"/>
              <a:t>nResult</a:t>
            </a:r>
            <a:r>
              <a:rPr lang="en-US" sz="2000" b="1" dirty="0"/>
              <a:t>:", Sum)</a:t>
            </a:r>
          </a:p>
        </p:txBody>
      </p:sp>
    </p:spTree>
    <p:extLst>
      <p:ext uri="{BB962C8B-B14F-4D97-AF65-F5344CB8AC3E}">
        <p14:creationId xmlns:p14="http://schemas.microsoft.com/office/powerpoint/2010/main" val="1629092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692093" y="6292312"/>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100" b="1" dirty="0"/>
              <a:t>Next…</a:t>
            </a:r>
          </a:p>
        </p:txBody>
      </p:sp>
      <p:sp>
        <p:nvSpPr>
          <p:cNvPr id="9" name="TextBox 8">
            <a:extLst>
              <a:ext uri="{FF2B5EF4-FFF2-40B4-BE49-F238E27FC236}">
                <a16:creationId xmlns:a16="http://schemas.microsoft.com/office/drawing/2014/main" id="{F01D6F61-9C6B-9FE9-8514-2338A7098B29}"/>
              </a:ext>
            </a:extLst>
          </p:cNvPr>
          <p:cNvSpPr txBox="1"/>
          <p:nvPr/>
        </p:nvSpPr>
        <p:spPr>
          <a:xfrm>
            <a:off x="1190490" y="-77486"/>
            <a:ext cx="11001509" cy="6935486"/>
          </a:xfrm>
          <a:prstGeom prst="rect">
            <a:avLst/>
          </a:prstGeom>
          <a:noFill/>
        </p:spPr>
        <p:txBody>
          <a:bodyPr wrap="square">
            <a:spAutoFit/>
          </a:bodyPr>
          <a:lstStyle/>
          <a:p>
            <a:pPr>
              <a:lnSpc>
                <a:spcPct val="150000"/>
              </a:lnSpc>
            </a:pPr>
            <a:r>
              <a:rPr lang="bn-BD" sz="2000" b="1" u="sng" dirty="0"/>
              <a:t>:</a:t>
            </a:r>
            <a:r>
              <a:rPr lang="en-US" sz="2100" b="1" u="sng" dirty="0" err="1"/>
              <a:t>Getopt</a:t>
            </a:r>
            <a:r>
              <a:rPr lang="en-US" sz="2100" b="1" u="sng" dirty="0"/>
              <a:t> </a:t>
            </a:r>
            <a:r>
              <a:rPr lang="bn-BD" sz="2100" b="1" u="sng" dirty="0"/>
              <a:t>মডিউল </a:t>
            </a:r>
            <a:r>
              <a:rPr lang="en-US" sz="2100" b="1" u="sng" dirty="0"/>
              <a:t>:</a:t>
            </a:r>
            <a:r>
              <a:rPr lang="bn-BD" sz="2100" b="1" u="sng" dirty="0"/>
              <a:t> </a:t>
            </a:r>
            <a:r>
              <a:rPr lang="bn-BD" sz="2000" b="1" dirty="0"/>
              <a:t>পাইথনে </a:t>
            </a:r>
            <a:r>
              <a:rPr lang="en-US" sz="2000" b="1" dirty="0" err="1"/>
              <a:t>getopt</a:t>
            </a:r>
            <a:r>
              <a:rPr lang="en-US" sz="2000" b="1" dirty="0"/>
              <a:t> </a:t>
            </a:r>
            <a:r>
              <a:rPr lang="bn-BD" sz="2000" b="1" dirty="0"/>
              <a:t>মডিউল </a:t>
            </a:r>
            <a:r>
              <a:rPr lang="en-US" sz="2000" b="1" dirty="0"/>
              <a:t>C-</a:t>
            </a:r>
            <a:r>
              <a:rPr lang="bn-BD" sz="2000" b="1" dirty="0"/>
              <a:t>এর </a:t>
            </a:r>
            <a:r>
              <a:rPr lang="en-US" sz="2000" b="1" dirty="0" err="1"/>
              <a:t>getopt</a:t>
            </a:r>
            <a:r>
              <a:rPr lang="en-US" sz="2000" b="1" dirty="0"/>
              <a:t> </a:t>
            </a:r>
            <a:r>
              <a:rPr lang="bn-BD" sz="2000" b="1" dirty="0"/>
              <a:t>ফাংশনের মতো। এটি মূলত </a:t>
            </a:r>
            <a:r>
              <a:rPr lang="en-US" sz="2000" b="1" dirty="0" err="1"/>
              <a:t>sys.argv</a:t>
            </a:r>
            <a:r>
              <a:rPr lang="en-US" sz="2000" b="1" dirty="0"/>
              <a:t>-</a:t>
            </a:r>
            <a:r>
              <a:rPr lang="bn-BD" sz="2000" b="1" dirty="0"/>
              <a:t>এর মতো একটি আর্গুমেন্ট সিকুয়েন্স বিশ্লেষণ করতে ব্যবহৃত হয়। এই মডিউলগুলো কিছু প্রাথমিক ফাংশন প্রদান করে, যা হলো </a:t>
            </a:r>
            <a:r>
              <a:rPr lang="en-US" sz="2000" b="1" dirty="0" err="1"/>
              <a:t>getopt</a:t>
            </a:r>
            <a:r>
              <a:rPr lang="en-US" sz="2000" b="1" dirty="0"/>
              <a:t> ()। </a:t>
            </a:r>
            <a:r>
              <a:rPr lang="bn-BD" sz="2000" b="1" dirty="0"/>
              <a:t>এই ফাংশনের কাজ হলো কমান্ড লাইন অপশন এবং প্যারামিটার লিস্টসমূহ বিশ্লেষণ করা।</a:t>
            </a:r>
          </a:p>
          <a:p>
            <a:pPr>
              <a:lnSpc>
                <a:spcPct val="150000"/>
              </a:lnSpc>
            </a:pPr>
            <a:r>
              <a:rPr lang="bn-BD" sz="2000" b="1" dirty="0"/>
              <a:t>সিনট্যাক্স (</a:t>
            </a:r>
            <a:r>
              <a:rPr lang="en-US" sz="2000" b="1" dirty="0"/>
              <a:t>Syntax) :</a:t>
            </a:r>
          </a:p>
          <a:p>
            <a:pPr>
              <a:lnSpc>
                <a:spcPct val="150000"/>
              </a:lnSpc>
            </a:pPr>
            <a:r>
              <a:rPr lang="en-US" sz="2000" b="1" dirty="0"/>
              <a:t>			</a:t>
            </a:r>
            <a:r>
              <a:rPr lang="en-US" sz="2000" b="1" dirty="0" err="1"/>
              <a:t>getopt.getopt</a:t>
            </a:r>
            <a:r>
              <a:rPr lang="en-US" sz="2000" b="1" dirty="0"/>
              <a:t> (</a:t>
            </a:r>
            <a:r>
              <a:rPr lang="en-US" sz="2000" b="1" dirty="0" err="1"/>
              <a:t>args</a:t>
            </a:r>
            <a:r>
              <a:rPr lang="en-US" sz="2000" b="1" dirty="0"/>
              <a:t>, options, [</a:t>
            </a:r>
            <a:r>
              <a:rPr lang="en-US" sz="2000" b="1" dirty="0" err="1"/>
              <a:t>long_options</a:t>
            </a:r>
            <a:r>
              <a:rPr lang="en-US" sz="2000" b="1" dirty="0"/>
              <a:t>])</a:t>
            </a:r>
          </a:p>
          <a:p>
            <a:pPr>
              <a:lnSpc>
                <a:spcPct val="150000"/>
              </a:lnSpc>
            </a:pPr>
            <a:r>
              <a:rPr lang="bn-BD" sz="2000" b="1" u="sng" dirty="0"/>
              <a:t>প্যারামিটারসমূহ (</a:t>
            </a:r>
            <a:r>
              <a:rPr lang="en-US" sz="2000" b="1" u="sng" dirty="0"/>
              <a:t>Parameters) :</a:t>
            </a:r>
          </a:p>
          <a:p>
            <a:pPr>
              <a:lnSpc>
                <a:spcPct val="150000"/>
              </a:lnSpc>
            </a:pPr>
            <a:r>
              <a:rPr lang="en-US" sz="2000" b="1" dirty="0" err="1"/>
              <a:t>getopt.getopt</a:t>
            </a:r>
            <a:r>
              <a:rPr lang="en-US" sz="2000" b="1" dirty="0"/>
              <a:t>() </a:t>
            </a:r>
            <a:r>
              <a:rPr lang="bn-BD" sz="2000" b="1" dirty="0"/>
              <a:t>মডিউলে নিম্নলিখিত প্যারামিটারসমূহ থাকে-</a:t>
            </a:r>
          </a:p>
          <a:p>
            <a:pPr>
              <a:lnSpc>
                <a:spcPct val="150000"/>
              </a:lnSpc>
            </a:pPr>
            <a:r>
              <a:rPr lang="en-US" sz="2000" b="1" u="sng" dirty="0" err="1"/>
              <a:t>args</a:t>
            </a:r>
            <a:r>
              <a:rPr lang="en-US" sz="2000" b="1" u="sng" dirty="0"/>
              <a:t>:</a:t>
            </a:r>
            <a:r>
              <a:rPr lang="en-US" sz="2000" b="1" dirty="0"/>
              <a:t> </a:t>
            </a:r>
            <a:r>
              <a:rPr lang="en-US" sz="2000" b="1" dirty="0" err="1"/>
              <a:t>args</a:t>
            </a:r>
            <a:r>
              <a:rPr lang="en-US" sz="2000" b="1" dirty="0"/>
              <a:t> </a:t>
            </a:r>
            <a:r>
              <a:rPr lang="bn-BD" sz="2000" b="1" dirty="0"/>
              <a:t>হলো আর্গুমেন্টের তালিকা, যা পাস করতে হবে।</a:t>
            </a:r>
          </a:p>
          <a:p>
            <a:pPr>
              <a:lnSpc>
                <a:spcPct val="150000"/>
              </a:lnSpc>
            </a:pPr>
            <a:r>
              <a:rPr lang="en-US" sz="2000" b="1" u="sng" dirty="0"/>
              <a:t>Options:</a:t>
            </a:r>
            <a:r>
              <a:rPr lang="en-US" sz="2000" b="1" dirty="0"/>
              <a:t> Option </a:t>
            </a:r>
            <a:r>
              <a:rPr lang="bn-BD" sz="2000" b="1" dirty="0"/>
              <a:t>হলো অপশন অক্ষরের স্ট্রিং, যা স্ক্রিপ্ট চিনতে চায়। যে-সব আর্গুমেন্ট-এর পরে একটি কোলন (৪)-কে অনুসরণ করার প্রয়োজন পড়ে সেখানে </a:t>
            </a:r>
            <a:r>
              <a:rPr lang="en-US" sz="2000" b="1" dirty="0"/>
              <a:t>Options </a:t>
            </a:r>
            <a:r>
              <a:rPr lang="bn-BD" sz="2000" b="1" dirty="0"/>
              <a:t>প্রয়োজন হয়।</a:t>
            </a:r>
          </a:p>
          <a:p>
            <a:pPr>
              <a:lnSpc>
                <a:spcPct val="150000"/>
              </a:lnSpc>
            </a:pPr>
            <a:r>
              <a:rPr lang="en-US" sz="2000" b="1" u="sng" dirty="0" err="1"/>
              <a:t>long_options</a:t>
            </a:r>
            <a:r>
              <a:rPr lang="en-US" sz="2000" b="1" u="sng" dirty="0"/>
              <a:t>: </a:t>
            </a:r>
            <a:r>
              <a:rPr lang="bn-BD" sz="2000" b="1" dirty="0"/>
              <a:t>এটি হলো সেই স্ট্রিং-এর তালিকা, যার নাম </a:t>
            </a:r>
            <a:r>
              <a:rPr lang="en-US" sz="2000" b="1" dirty="0"/>
              <a:t>long option-</a:t>
            </a:r>
            <a:r>
              <a:rPr lang="bn-BD" sz="2000" b="1" dirty="0"/>
              <a:t>এ রয়েছে। যে </a:t>
            </a:r>
            <a:r>
              <a:rPr lang="en-US" sz="2000" b="1" dirty="0"/>
              <a:t>option-</a:t>
            </a:r>
            <a:r>
              <a:rPr lang="bn-BD" sz="2000" b="1" dirty="0"/>
              <a:t>টির আর্গুমেন্ট প্রয়োজন সেটি একটি সমান চিহ্ন (=) দিয়ে লিখতে হবে।</a:t>
            </a:r>
          </a:p>
          <a:p>
            <a:pPr>
              <a:lnSpc>
                <a:spcPct val="150000"/>
              </a:lnSpc>
            </a:pPr>
            <a:r>
              <a:rPr lang="en-US" sz="2000" b="1" u="sng" dirty="0"/>
              <a:t>Return type: </a:t>
            </a:r>
            <a:r>
              <a:rPr lang="en-US" sz="2000" b="1" dirty="0"/>
              <a:t>Returns value </a:t>
            </a:r>
            <a:r>
              <a:rPr lang="bn-BD" sz="2000" b="1" dirty="0"/>
              <a:t>দুটি উপাদানের সমন্বয়ে গঠিত। প্রথমটি জোড়ার একটি তালিকা। দ্বিতীয়টি হলো অপশন লিস্ট নিয়ে নেওয়ার পর বাকি প্রোগ্রাম আর্গুমেন্টের তালিকা।</a:t>
            </a:r>
            <a:endParaRPr lang="en-US" sz="2000" dirty="0"/>
          </a:p>
        </p:txBody>
      </p:sp>
    </p:spTree>
    <p:extLst>
      <p:ext uri="{BB962C8B-B14F-4D97-AF65-F5344CB8AC3E}">
        <p14:creationId xmlns:p14="http://schemas.microsoft.com/office/powerpoint/2010/main" val="12776679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iterate type="lt">
                                    <p:tmPct val="10000"/>
                                  </p:iterate>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692093" y="6292312"/>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100" b="1" dirty="0"/>
              <a:t>Next…</a:t>
            </a:r>
          </a:p>
        </p:txBody>
      </p:sp>
      <p:sp>
        <p:nvSpPr>
          <p:cNvPr id="9" name="TextBox 8">
            <a:extLst>
              <a:ext uri="{FF2B5EF4-FFF2-40B4-BE49-F238E27FC236}">
                <a16:creationId xmlns:a16="http://schemas.microsoft.com/office/drawing/2014/main" id="{F01D6F61-9C6B-9FE9-8514-2338A7098B29}"/>
              </a:ext>
            </a:extLst>
          </p:cNvPr>
          <p:cNvSpPr txBox="1"/>
          <p:nvPr/>
        </p:nvSpPr>
        <p:spPr>
          <a:xfrm>
            <a:off x="2138767" y="42591"/>
            <a:ext cx="8880529" cy="6817251"/>
          </a:xfrm>
          <a:prstGeom prst="rect">
            <a:avLst/>
          </a:prstGeom>
          <a:noFill/>
        </p:spPr>
        <p:txBody>
          <a:bodyPr wrap="square" numCol="1">
            <a:spAutoFit/>
          </a:bodyPr>
          <a:lstStyle/>
          <a:p>
            <a:r>
              <a:rPr lang="en-US" sz="1900" b="1" dirty="0"/>
              <a:t>#command line arguments</a:t>
            </a:r>
          </a:p>
          <a:p>
            <a:r>
              <a:rPr lang="en-US" sz="1900" b="1" dirty="0"/>
              <a:t>import </a:t>
            </a:r>
            <a:r>
              <a:rPr lang="en-US" sz="1900" b="1" dirty="0" err="1"/>
              <a:t>getopt</a:t>
            </a:r>
            <a:r>
              <a:rPr lang="en-US" sz="1900" b="1" dirty="0"/>
              <a:t>, sys</a:t>
            </a:r>
          </a:p>
          <a:p>
            <a:r>
              <a:rPr lang="en-US" sz="1900" b="1" dirty="0"/>
              <a:t># Remove 1st argument from the</a:t>
            </a:r>
          </a:p>
          <a:p>
            <a:r>
              <a:rPr lang="en-US" sz="1900" b="1" dirty="0"/>
              <a:t># list of command line arguments</a:t>
            </a:r>
          </a:p>
          <a:p>
            <a:r>
              <a:rPr lang="en-US" sz="1900" b="1" dirty="0" err="1"/>
              <a:t>argumentList</a:t>
            </a:r>
            <a:r>
              <a:rPr lang="en-US" sz="1900" b="1" dirty="0"/>
              <a:t> = </a:t>
            </a:r>
            <a:r>
              <a:rPr lang="en-US" sz="1900" b="1" dirty="0" err="1"/>
              <a:t>sys.argv</a:t>
            </a:r>
            <a:r>
              <a:rPr lang="en-US" sz="1900" b="1" dirty="0"/>
              <a:t>[1:]</a:t>
            </a:r>
          </a:p>
          <a:p>
            <a:r>
              <a:rPr lang="en-US" sz="1900" b="1" dirty="0"/>
              <a:t># Options</a:t>
            </a:r>
          </a:p>
          <a:p>
            <a:r>
              <a:rPr lang="en-US" sz="1900" b="1" dirty="0"/>
              <a:t>options = "</a:t>
            </a:r>
            <a:r>
              <a:rPr lang="en-US" sz="1900" b="1" dirty="0" err="1"/>
              <a:t>hmo</a:t>
            </a:r>
            <a:r>
              <a:rPr lang="en-US" sz="1900" b="1" dirty="0"/>
              <a:t>:"</a:t>
            </a:r>
          </a:p>
          <a:p>
            <a:r>
              <a:rPr lang="en-US" sz="1900" b="1" dirty="0"/>
              <a:t>#Long options</a:t>
            </a:r>
          </a:p>
          <a:p>
            <a:r>
              <a:rPr lang="en-US" sz="1900" b="1" dirty="0" err="1"/>
              <a:t>long_options</a:t>
            </a:r>
            <a:r>
              <a:rPr lang="en-US" sz="1900" b="1" dirty="0"/>
              <a:t> = ["Help", "</a:t>
            </a:r>
            <a:r>
              <a:rPr lang="en-US" sz="1900" b="1" dirty="0" err="1"/>
              <a:t>My_file</a:t>
            </a:r>
            <a:r>
              <a:rPr lang="en-US" sz="1900" b="1" dirty="0"/>
              <a:t>", "Output="]</a:t>
            </a:r>
          </a:p>
          <a:p>
            <a:r>
              <a:rPr lang="en-US" sz="1900" b="1" dirty="0"/>
              <a:t>try:</a:t>
            </a:r>
          </a:p>
          <a:p>
            <a:r>
              <a:rPr lang="en-US" sz="1900" b="1" dirty="0"/>
              <a:t>	#Parsing argument</a:t>
            </a:r>
          </a:p>
          <a:p>
            <a:r>
              <a:rPr lang="en-US" sz="1900" b="1" dirty="0"/>
              <a:t>	arguments, values = </a:t>
            </a:r>
            <a:r>
              <a:rPr lang="en-US" sz="1900" b="1" dirty="0" err="1"/>
              <a:t>getopt.getopt</a:t>
            </a:r>
            <a:r>
              <a:rPr lang="en-US" sz="1900" b="1" dirty="0"/>
              <a:t>(</a:t>
            </a:r>
            <a:r>
              <a:rPr lang="en-US" sz="1900" b="1" dirty="0" err="1"/>
              <a:t>argumentList</a:t>
            </a:r>
            <a:r>
              <a:rPr lang="en-US" sz="1900" b="1" dirty="0"/>
              <a:t>, options, </a:t>
            </a:r>
            <a:r>
              <a:rPr lang="en-US" sz="1900" b="1" dirty="0" err="1"/>
              <a:t>long_options</a:t>
            </a:r>
            <a:r>
              <a:rPr lang="en-US" sz="1900" b="1" dirty="0"/>
              <a:t>)</a:t>
            </a:r>
          </a:p>
          <a:p>
            <a:r>
              <a:rPr lang="en-US" sz="1900" b="1" dirty="0"/>
              <a:t>	# checking each argument</a:t>
            </a:r>
          </a:p>
          <a:p>
            <a:r>
              <a:rPr lang="en-US" sz="1900" b="1" dirty="0"/>
              <a:t>	for </a:t>
            </a:r>
            <a:r>
              <a:rPr lang="en-US" sz="1900" b="1" dirty="0" err="1"/>
              <a:t>currentArgument</a:t>
            </a:r>
            <a:r>
              <a:rPr lang="en-US" sz="1900" b="1" dirty="0"/>
              <a:t>, </a:t>
            </a:r>
            <a:r>
              <a:rPr lang="en-US" sz="1900" b="1" dirty="0" err="1"/>
              <a:t>currentValue</a:t>
            </a:r>
            <a:r>
              <a:rPr lang="en-US" sz="1900" b="1" dirty="0"/>
              <a:t> in arguments:</a:t>
            </a:r>
          </a:p>
          <a:p>
            <a:r>
              <a:rPr lang="en-US" sz="1900" b="1" dirty="0"/>
              <a:t>		if </a:t>
            </a:r>
            <a:r>
              <a:rPr lang="en-US" sz="1900" b="1" dirty="0" err="1"/>
              <a:t>currentArgument</a:t>
            </a:r>
            <a:r>
              <a:rPr lang="en-US" sz="1900" b="1" dirty="0"/>
              <a:t> in ("-h", "-Help"): </a:t>
            </a:r>
          </a:p>
          <a:p>
            <a:r>
              <a:rPr lang="en-US" sz="1900" b="1" dirty="0"/>
              <a:t>			print("Displaying Help")</a:t>
            </a:r>
          </a:p>
          <a:p>
            <a:r>
              <a:rPr lang="en-US" sz="1900" b="1" dirty="0"/>
              <a:t>		</a:t>
            </a:r>
            <a:r>
              <a:rPr lang="en-US" sz="1900" b="1" dirty="0" err="1"/>
              <a:t>elif</a:t>
            </a:r>
            <a:r>
              <a:rPr lang="en-US" sz="1900" b="1" dirty="0"/>
              <a:t> </a:t>
            </a:r>
            <a:r>
              <a:rPr lang="en-US" sz="1900" b="1" dirty="0" err="1"/>
              <a:t>currentArgument</a:t>
            </a:r>
            <a:r>
              <a:rPr lang="en-US" sz="1900" b="1" dirty="0"/>
              <a:t> in ("-m", "--</a:t>
            </a:r>
            <a:r>
              <a:rPr lang="en-US" sz="1900" b="1" dirty="0" err="1"/>
              <a:t>My_file</a:t>
            </a:r>
            <a:r>
              <a:rPr lang="en-US" sz="1900" b="1" dirty="0"/>
              <a:t>"):</a:t>
            </a:r>
          </a:p>
          <a:p>
            <a:r>
              <a:rPr lang="en-US" sz="1900" b="1" dirty="0"/>
              <a:t>			print("Displaying </a:t>
            </a:r>
            <a:r>
              <a:rPr lang="en-US" sz="1900" b="1" dirty="0" err="1"/>
              <a:t>file_name</a:t>
            </a:r>
            <a:r>
              <a:rPr lang="en-US" sz="1900" b="1" dirty="0"/>
              <a:t>:", </a:t>
            </a:r>
            <a:r>
              <a:rPr lang="en-US" sz="1900" b="1" dirty="0" err="1"/>
              <a:t>sys.argv</a:t>
            </a:r>
            <a:r>
              <a:rPr lang="en-US" sz="1900" b="1" dirty="0"/>
              <a:t>[0])</a:t>
            </a:r>
          </a:p>
          <a:p>
            <a:r>
              <a:rPr lang="en-US" sz="1900" b="1" dirty="0"/>
              <a:t>		</a:t>
            </a:r>
            <a:r>
              <a:rPr lang="en-US" sz="1900" b="1" dirty="0" err="1"/>
              <a:t>elif</a:t>
            </a:r>
            <a:r>
              <a:rPr lang="en-US" sz="1900" b="1" dirty="0"/>
              <a:t> </a:t>
            </a:r>
            <a:r>
              <a:rPr lang="en-US" sz="1900" b="1" dirty="0" err="1"/>
              <a:t>currentArgument</a:t>
            </a:r>
            <a:r>
              <a:rPr lang="en-US" sz="1900" b="1" dirty="0"/>
              <a:t> in ("-o", "--Output"):</a:t>
            </a:r>
          </a:p>
          <a:p>
            <a:r>
              <a:rPr lang="en-US" sz="1900" b="1" dirty="0"/>
              <a:t>			print(("Enabling special output mode (% s)") % (</a:t>
            </a:r>
            <a:r>
              <a:rPr lang="en-US" sz="1900" b="1" dirty="0" err="1"/>
              <a:t>currentValue</a:t>
            </a:r>
            <a:r>
              <a:rPr lang="en-US" sz="1900" b="1" dirty="0"/>
              <a:t>))</a:t>
            </a:r>
          </a:p>
          <a:p>
            <a:r>
              <a:rPr lang="en-US" sz="1900" b="1" dirty="0"/>
              <a:t>except </a:t>
            </a:r>
            <a:r>
              <a:rPr lang="en-US" sz="1900" b="1" dirty="0" err="1"/>
              <a:t>getopt.error</a:t>
            </a:r>
            <a:r>
              <a:rPr lang="en-US" sz="1900" b="1" dirty="0"/>
              <a:t> as err:</a:t>
            </a:r>
          </a:p>
          <a:p>
            <a:r>
              <a:rPr lang="en-US" sz="1900" b="1" dirty="0"/>
              <a:t>	#output error, and return with an error code</a:t>
            </a:r>
          </a:p>
          <a:p>
            <a:r>
              <a:rPr lang="en-US" sz="1900" b="1" dirty="0"/>
              <a:t>	print(str(err))</a:t>
            </a:r>
            <a:endParaRPr lang="en-US" sz="1900" dirty="0"/>
          </a:p>
        </p:txBody>
      </p:sp>
    </p:spTree>
    <p:extLst>
      <p:ext uri="{BB962C8B-B14F-4D97-AF65-F5344CB8AC3E}">
        <p14:creationId xmlns:p14="http://schemas.microsoft.com/office/powerpoint/2010/main" val="18446734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iterate type="lt">
                                    <p:tmPct val="10000"/>
                                  </p:iterate>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CD7C2-0323-C6DE-E11C-A1F0C7899335}"/>
              </a:ext>
            </a:extLst>
          </p:cNvPr>
          <p:cNvSpPr>
            <a:spLocks noGrp="1"/>
          </p:cNvSpPr>
          <p:nvPr>
            <p:ph type="title"/>
          </p:nvPr>
        </p:nvSpPr>
        <p:spPr>
          <a:xfrm>
            <a:off x="836611" y="-34901"/>
            <a:ext cx="10515600" cy="927723"/>
          </a:xfrm>
        </p:spPr>
        <p:txBody>
          <a:bodyPr>
            <a:normAutofit/>
          </a:bodyPr>
          <a:lstStyle/>
          <a:p>
            <a:r>
              <a:rPr lang="bn-BD" sz="2800" b="1" u="sng" dirty="0"/>
              <a:t>২.০ ভূমিকা (</a:t>
            </a:r>
            <a:r>
              <a:rPr lang="en-US" sz="2800" b="1" u="sng" dirty="0"/>
              <a:t>Introduction) :</a:t>
            </a:r>
            <a:endParaRPr lang="en-US" sz="2800" b="1" dirty="0"/>
          </a:p>
        </p:txBody>
      </p:sp>
      <p:sp>
        <p:nvSpPr>
          <p:cNvPr id="3" name="Content Placeholder 2">
            <a:extLst>
              <a:ext uri="{FF2B5EF4-FFF2-40B4-BE49-F238E27FC236}">
                <a16:creationId xmlns:a16="http://schemas.microsoft.com/office/drawing/2014/main" id="{5762A196-CEC1-C4C1-BA97-D531B5DADEDE}"/>
              </a:ext>
            </a:extLst>
          </p:cNvPr>
          <p:cNvSpPr>
            <a:spLocks noGrp="1"/>
          </p:cNvSpPr>
          <p:nvPr>
            <p:ph idx="1"/>
          </p:nvPr>
        </p:nvSpPr>
        <p:spPr>
          <a:xfrm>
            <a:off x="836611" y="1505152"/>
            <a:ext cx="11532329" cy="1325563"/>
          </a:xfrm>
        </p:spPr>
        <p:txBody>
          <a:bodyPr>
            <a:noAutofit/>
          </a:bodyPr>
          <a:lstStyle/>
          <a:p>
            <a:pPr marL="0" indent="0">
              <a:buNone/>
            </a:pPr>
            <a:r>
              <a:rPr lang="bn-BD" sz="2100" b="1" dirty="0"/>
              <a:t>বর্তমানে বিভিন্ন ধরনের হাই লেভেল প্রোগ্রামিং ল্যাংগুয়েজ রয়েছে, যেমন- সি, সি++, জাভা, পাইথন, ভিজুয়াল বেসিক, ডেলফি, পার্ল, পিএইচপি, রুবি, সি# ইত্যাদির প্রচলন রয়েছে এবং প্রতিনিয়তই নিত্যনতুন নানা প্রেগ্রামিং ল্যাংগুয়েজও তৈরি হচ্ছে। </a:t>
            </a:r>
            <a:endParaRPr lang="en-US" sz="2100" b="1" dirty="0"/>
          </a:p>
          <a:p>
            <a:pPr marL="0" indent="0">
              <a:buNone/>
            </a:pPr>
            <a:r>
              <a:rPr lang="bn-BD" sz="2100" b="1" dirty="0"/>
              <a:t>এসব প্রোগ্রামিং ভাষার মধ্যে খুব কম ভাষাই প্রোগ্রামারদের মধ্যে জনপ্রিয় হতে পেরেছে যদিও পাইথন জনপ্রিয়তা পেয়েছে। এর কারণ হচ্ছে পাইথন একটি হাই লেভেল, অবজেক্ট ওরিয়েন্টেড, জেনারেল পারপাস, ইন্টারপ্রেটেড, ইন্টারয়্যাকটিভ, সহজবোধ্য ও উদ্দেশ্যকেন্দ্রিক প্রোগ্রামিং ল্যাংগুয়েজ। </a:t>
            </a:r>
            <a:endParaRPr lang="en-US" sz="2100" b="1" dirty="0"/>
          </a:p>
          <a:p>
            <a:pPr marL="0" indent="0">
              <a:buNone/>
            </a:pPr>
            <a:r>
              <a:rPr lang="bn-BD" sz="2100" b="1" dirty="0"/>
              <a:t>১৯৮৯ সালের ডিসেম্বর মাসে গুইডো ভ্যান রোসাম (</a:t>
            </a:r>
            <a:r>
              <a:rPr lang="en-US" sz="2100" b="1" dirty="0"/>
              <a:t>Guido Van Rossum) </a:t>
            </a:r>
            <a:r>
              <a:rPr lang="bn-BD" sz="2100" b="1" dirty="0"/>
              <a:t>কর্তৃক পাইথন তৈরি শুরু হয়। দীর্ঘ দুই বছর চেষ্টার ফসল হিসেবে ১৯৯১ সালে এটি প্রথম পাবলিশ করা হয়। </a:t>
            </a:r>
            <a:endParaRPr lang="en-US" sz="2100" b="1" dirty="0"/>
          </a:p>
        </p:txBody>
      </p:sp>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692093" y="6292312"/>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100" b="1" dirty="0"/>
              <a:t>Next…</a:t>
            </a:r>
          </a:p>
        </p:txBody>
      </p:sp>
    </p:spTree>
    <p:extLst>
      <p:ext uri="{BB962C8B-B14F-4D97-AF65-F5344CB8AC3E}">
        <p14:creationId xmlns:p14="http://schemas.microsoft.com/office/powerpoint/2010/main" val="441252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1650"/>
                            </p:stCondLst>
                            <p:childTnLst>
                              <p:par>
                                <p:cTn id="9" presetID="22" presetClass="entr" presetSubtype="8" fill="hold" grpId="0" nodeType="afterEffect">
                                  <p:stCondLst>
                                    <p:cond delay="0"/>
                                  </p:stCondLst>
                                  <p:iterate type="lt">
                                    <p:tmPct val="10000"/>
                                  </p:iterate>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1950"/>
                            </p:stCondLst>
                            <p:childTnLst>
                              <p:par>
                                <p:cTn id="13" presetID="22" presetClass="entr" presetSubtype="8" fill="hold" grpId="0" nodeType="afterEffect">
                                  <p:stCondLst>
                                    <p:cond delay="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childTnLst>
                          </p:cTn>
                        </p:par>
                        <p:par>
                          <p:cTn id="16" fill="hold">
                            <p:stCondLst>
                              <p:cond delay="24000"/>
                            </p:stCondLst>
                            <p:childTnLst>
                              <p:par>
                                <p:cTn id="17" presetID="22" presetClass="entr" presetSubtype="8" fill="hold" grpId="0" nodeType="afterEffect">
                                  <p:stCondLst>
                                    <p:cond delay="0"/>
                                  </p:stCondLst>
                                  <p:iterate type="lt">
                                    <p:tmPct val="10000"/>
                                  </p:iterate>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9C9A5-F9FD-13EB-8F8B-0680B5287613}"/>
              </a:ext>
            </a:extLst>
          </p:cNvPr>
          <p:cNvSpPr>
            <a:spLocks noGrp="1"/>
          </p:cNvSpPr>
          <p:nvPr>
            <p:ph type="title"/>
          </p:nvPr>
        </p:nvSpPr>
        <p:spPr>
          <a:xfrm>
            <a:off x="1143001" y="2689715"/>
            <a:ext cx="9905998" cy="1478570"/>
          </a:xfrm>
        </p:spPr>
        <p:txBody>
          <a:bodyPr/>
          <a:lstStyle/>
          <a:p>
            <a:pPr algn="ctr"/>
            <a:r>
              <a:rPr lang="en-US" dirty="0"/>
              <a:t>Thanks for attending the class </a:t>
            </a:r>
          </a:p>
        </p:txBody>
      </p:sp>
      <p:sp>
        <p:nvSpPr>
          <p:cNvPr id="4" name="Title 1">
            <a:extLst>
              <a:ext uri="{FF2B5EF4-FFF2-40B4-BE49-F238E27FC236}">
                <a16:creationId xmlns:a16="http://schemas.microsoft.com/office/drawing/2014/main" id="{7F755527-9E3E-ECC2-871B-2BEBBB5731C5}"/>
              </a:ext>
            </a:extLst>
          </p:cNvPr>
          <p:cNvSpPr txBox="1">
            <a:spLocks/>
          </p:cNvSpPr>
          <p:nvPr/>
        </p:nvSpPr>
        <p:spPr>
          <a:xfrm>
            <a:off x="1143001" y="1753586"/>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4800" b="1" dirty="0"/>
              <a:t>The End</a:t>
            </a:r>
          </a:p>
        </p:txBody>
      </p:sp>
    </p:spTree>
    <p:extLst>
      <p:ext uri="{BB962C8B-B14F-4D97-AF65-F5344CB8AC3E}">
        <p14:creationId xmlns:p14="http://schemas.microsoft.com/office/powerpoint/2010/main" val="25425138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62A196-CEC1-C4C1-BA97-D531B5DADEDE}"/>
              </a:ext>
            </a:extLst>
          </p:cNvPr>
          <p:cNvSpPr>
            <a:spLocks noGrp="1"/>
          </p:cNvSpPr>
          <p:nvPr>
            <p:ph idx="1"/>
          </p:nvPr>
        </p:nvSpPr>
        <p:spPr>
          <a:xfrm>
            <a:off x="1110266" y="1233785"/>
            <a:ext cx="10559958" cy="1325563"/>
          </a:xfrm>
        </p:spPr>
        <p:txBody>
          <a:bodyPr>
            <a:noAutofit/>
          </a:bodyPr>
          <a:lstStyle/>
          <a:p>
            <a:pPr marL="0" indent="0">
              <a:buNone/>
            </a:pPr>
            <a:r>
              <a:rPr lang="bn-BD" sz="2100" b="1" dirty="0"/>
              <a:t>২০০০ সালের অক্টোবর মাসের ১৬ তারিখ পাইথনের ২.০ সংস্করণ চালু হয় এবং ২০০৮ সালের ৩ ডিসেম্বর পাইথনের ৩.০ সংস্করণ চালু হয়, যার মধ্যে পাইথন 2.6.</a:t>
            </a:r>
            <a:r>
              <a:rPr lang="en-US" sz="2100" b="1" dirty="0"/>
              <a:t>x </a:t>
            </a:r>
            <a:r>
              <a:rPr lang="bn-BD" sz="2100" b="1" dirty="0"/>
              <a:t>এবং 2.7.</a:t>
            </a:r>
            <a:r>
              <a:rPr lang="en-US" sz="2100" b="1" dirty="0"/>
              <a:t>x-</a:t>
            </a:r>
            <a:r>
              <a:rPr lang="bn-BD" sz="2100" b="1" dirty="0"/>
              <a:t>এর অনেক ব্যাকপোর্ট ফিচার রয়েছে। পাইথনের সর্বশেষ সংস্করণ হলো ৩.১০-এর ৩.১০.৫, যা বাগ ফিক্স সংবলিত। </a:t>
            </a:r>
            <a:endParaRPr lang="en-US" sz="2100" b="1" dirty="0"/>
          </a:p>
          <a:p>
            <a:pPr marL="0" indent="0">
              <a:buNone/>
            </a:pPr>
            <a:r>
              <a:rPr lang="bn-BD" sz="2100" b="1" dirty="0"/>
              <a:t>পাইথন একটি ডাইনামিক প্রোগ্রামিং ল্যাংগুয়েজ অর্থাৎ পাইথনে প্রতিটি ভেরিয়েবলের জন্য আলাদা আলাদা ডাটা টাইপ ডিক্লেয়ার করতে হয় না। </a:t>
            </a:r>
            <a:endParaRPr lang="en-US" sz="2100" b="1" dirty="0"/>
          </a:p>
          <a:p>
            <a:pPr marL="0" indent="0">
              <a:buNone/>
            </a:pPr>
            <a:r>
              <a:rPr lang="bn-BD" sz="2100" b="1" dirty="0"/>
              <a:t>পাইথন ল্যাংগুয়েজটি এমনভাবে তৈরি করা হয়েছে, যা অন্যান্য প্রোগ্রামের মতো যতিচিহ্ন (কমা, ব্র্যাকেট ইত্যাদি) নির্ভর নয় বরং কিছু ইংরেজি কী-ওয়ার্ড ব্যবহার করে ল্যাংগুয়েজটি তৈরি করা হয়েছে</a:t>
            </a:r>
            <a:endParaRPr lang="en-US" sz="2100" b="1" dirty="0"/>
          </a:p>
        </p:txBody>
      </p:sp>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692093" y="6292312"/>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100" b="1" dirty="0"/>
              <a:t>Next…</a:t>
            </a:r>
          </a:p>
        </p:txBody>
      </p:sp>
    </p:spTree>
    <p:extLst>
      <p:ext uri="{BB962C8B-B14F-4D97-AF65-F5344CB8AC3E}">
        <p14:creationId xmlns:p14="http://schemas.microsoft.com/office/powerpoint/2010/main" val="303948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10700"/>
                            </p:stCondLst>
                            <p:childTnLst>
                              <p:par>
                                <p:cTn id="9" presetID="22" presetClass="entr" presetSubtype="8" fill="hold" grpId="0" nodeType="afterEffect">
                                  <p:stCondLst>
                                    <p:cond delay="0"/>
                                  </p:stCondLst>
                                  <p:iterate type="lt">
                                    <p:tmPct val="10000"/>
                                  </p:iterate>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6500"/>
                            </p:stCondLst>
                            <p:childTnLst>
                              <p:par>
                                <p:cTn id="13" presetID="22" presetClass="entr" presetSubtype="8" fill="hold" grpId="0" nodeType="afterEffect">
                                  <p:stCondLst>
                                    <p:cond delay="0"/>
                                  </p:stCondLst>
                                  <p:iterate type="lt">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CD7C2-0323-C6DE-E11C-A1F0C7899335}"/>
              </a:ext>
            </a:extLst>
          </p:cNvPr>
          <p:cNvSpPr>
            <a:spLocks noGrp="1"/>
          </p:cNvSpPr>
          <p:nvPr>
            <p:ph type="title"/>
          </p:nvPr>
        </p:nvSpPr>
        <p:spPr>
          <a:xfrm>
            <a:off x="836610" y="250729"/>
            <a:ext cx="11355389" cy="1325563"/>
          </a:xfrm>
        </p:spPr>
        <p:txBody>
          <a:bodyPr>
            <a:normAutofit/>
          </a:bodyPr>
          <a:lstStyle/>
          <a:p>
            <a:r>
              <a:rPr lang="bn-BD" sz="2800" b="1" u="sng" dirty="0"/>
              <a:t>২.১ পাইথনের বৈশিষ্ট্যসমূহ (</a:t>
            </a:r>
            <a:r>
              <a:rPr lang="en-US" sz="2800" b="1" u="sng" dirty="0"/>
              <a:t>Features of Python) :</a:t>
            </a:r>
          </a:p>
        </p:txBody>
      </p:sp>
      <p:sp>
        <p:nvSpPr>
          <p:cNvPr id="4" name="Content Placeholder 2">
            <a:extLst>
              <a:ext uri="{FF2B5EF4-FFF2-40B4-BE49-F238E27FC236}">
                <a16:creationId xmlns:a16="http://schemas.microsoft.com/office/drawing/2014/main" id="{E97E5349-54B6-CDD6-8F67-1C7D4D88803E}"/>
              </a:ext>
            </a:extLst>
          </p:cNvPr>
          <p:cNvSpPr txBox="1">
            <a:spLocks/>
          </p:cNvSpPr>
          <p:nvPr/>
        </p:nvSpPr>
        <p:spPr>
          <a:xfrm>
            <a:off x="1100380" y="1338645"/>
            <a:ext cx="10623941" cy="173968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bn-BD" sz="2100" b="1" dirty="0"/>
              <a:t>পাইথন একটি ডাইনামিক, হাই লেভেল, ফ্রি ওপেন সোর্স এবং ইন্টারপ্রেটেড প্রোগ্রামিং ল্যাংগুয়েজ। এটি অবজেক্ট ওরিয়েন্টেড প্রোগ্রামের পাশাপাশি প্রসিডিউর ওরিয়েন্টেড প্রোগ্রামও সাপোর্ট করে। ল্যাংগুয়েজ হিসেবে পাইখনের বেশ কিছু বৈশিষ্ট্য রয়েছে, যা পাইখনকে আরও অনেক জনপ্রিয় করে তুলেছে। </a:t>
            </a:r>
            <a:endParaRPr lang="en-US" sz="2100" b="1" dirty="0"/>
          </a:p>
          <a:p>
            <a:pPr marL="0" indent="0">
              <a:buNone/>
            </a:pPr>
            <a:r>
              <a:rPr lang="bn-BD" sz="2100" b="1" dirty="0"/>
              <a:t>পাইথনের বৈশিষ্ট্যগুলো নিম্নরূপ-</a:t>
            </a:r>
          </a:p>
        </p:txBody>
      </p:sp>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692093" y="6292312"/>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100" b="1" dirty="0"/>
              <a:t>Next…</a:t>
            </a:r>
          </a:p>
        </p:txBody>
      </p:sp>
      <p:sp>
        <p:nvSpPr>
          <p:cNvPr id="3" name="Content Placeholder 2">
            <a:extLst>
              <a:ext uri="{FF2B5EF4-FFF2-40B4-BE49-F238E27FC236}">
                <a16:creationId xmlns:a16="http://schemas.microsoft.com/office/drawing/2014/main" id="{9229CC75-3AB0-0509-2E08-632C221923BF}"/>
              </a:ext>
            </a:extLst>
          </p:cNvPr>
          <p:cNvSpPr txBox="1">
            <a:spLocks/>
          </p:cNvSpPr>
          <p:nvPr/>
        </p:nvSpPr>
        <p:spPr>
          <a:xfrm>
            <a:off x="1388387" y="3429000"/>
            <a:ext cx="10623941" cy="173968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bn-BD" sz="2100" b="1" u="sng" dirty="0"/>
              <a:t>১। কোড করা সহজ (</a:t>
            </a:r>
            <a:r>
              <a:rPr lang="en-US" sz="2100" b="1" u="sng" dirty="0"/>
              <a:t>Easy to code):</a:t>
            </a:r>
            <a:r>
              <a:rPr lang="en-US" sz="2100" b="1" dirty="0"/>
              <a:t> </a:t>
            </a:r>
            <a:r>
              <a:rPr lang="bn-BD" sz="2100" b="1" dirty="0"/>
              <a:t>পাইথন একটি হাই লেভেল ল্যাংগুয়েজ। সি, সি++, সিঙ্গ, জাভা, জাভাস্ক্রিপ্ট ইত্যাদি ভাষার তুলনায় পাইথন ভাষা শেখা খুবই সহজ। পাইথন ভাষায় কোড করা খুবই সহজ এবং যে-কেউ খুব কম সময়ের মধ্যে পাইথনের বেসিক শিখতে পারে।</a:t>
            </a:r>
            <a:endParaRPr lang="en-US" sz="2100" b="1" dirty="0"/>
          </a:p>
          <a:p>
            <a:pPr marL="0" indent="0">
              <a:buNone/>
            </a:pPr>
            <a:r>
              <a:rPr lang="bn-BD" sz="2100" b="1" u="sng" dirty="0"/>
              <a:t>২। ফ্রি এবং ওপেন সোর্স (</a:t>
            </a:r>
            <a:r>
              <a:rPr lang="en-US" sz="2100" b="1" u="sng" dirty="0"/>
              <a:t>Free and open source)</a:t>
            </a:r>
            <a:r>
              <a:rPr lang="en-US" sz="2100" b="1" dirty="0"/>
              <a:t>: </a:t>
            </a:r>
            <a:r>
              <a:rPr lang="bn-BD" sz="2100" b="1" dirty="0"/>
              <a:t>পাইথন সফট্ওয়্যারটি পাইথনের অফিসিয়াল ওয়েবসাইট (</a:t>
            </a:r>
            <a:r>
              <a:rPr lang="en-US" sz="2100" b="1" dirty="0"/>
              <a:t>www.python.org) </a:t>
            </a:r>
            <a:r>
              <a:rPr lang="bn-BD" sz="2100" b="1" dirty="0"/>
              <a:t>থেকে বিনা পেমেন্টে ডাউনলোড করা যাবে। পাইথন দিয়ে লেখা সফটওয়্যার যে শুধু ব্যবহার এবং বিতরণ করা যাবে তা নয় বরং পাইথনের সোর্স কোডও পরিবর্তন করা যায়।</a:t>
            </a:r>
          </a:p>
        </p:txBody>
      </p:sp>
    </p:spTree>
    <p:extLst>
      <p:ext uri="{BB962C8B-B14F-4D97-AF65-F5344CB8AC3E}">
        <p14:creationId xmlns:p14="http://schemas.microsoft.com/office/powerpoint/2010/main" val="1243084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2550"/>
                            </p:stCondLst>
                            <p:childTnLst>
                              <p:par>
                                <p:cTn id="9" presetID="22" presetClass="entr" presetSubtype="8"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6200"/>
                            </p:stCondLst>
                            <p:childTnLst>
                              <p:par>
                                <p:cTn id="13" presetID="22" presetClass="entr" presetSubtype="8" fill="hold" grpId="0" nodeType="afterEffect">
                                  <p:stCondLst>
                                    <p:cond delay="0"/>
                                  </p:stCondLst>
                                  <p:iterate type="lt">
                                    <p:tmPct val="10000"/>
                                  </p:iterate>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97E5349-54B6-CDD6-8F67-1C7D4D88803E}"/>
              </a:ext>
            </a:extLst>
          </p:cNvPr>
          <p:cNvSpPr txBox="1">
            <a:spLocks/>
          </p:cNvSpPr>
          <p:nvPr/>
        </p:nvSpPr>
        <p:spPr>
          <a:xfrm>
            <a:off x="960895" y="362252"/>
            <a:ext cx="10623941" cy="1095836"/>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bn-BD" sz="2000" b="1" u="sng" dirty="0"/>
              <a:t>৩। অবজেক্ট ওরিয়েন্টেড ল্যাংগুয়েজ (</a:t>
            </a:r>
            <a:r>
              <a:rPr lang="en-US" sz="2000" b="1" u="sng" dirty="0"/>
              <a:t>Object-oriented language):</a:t>
            </a:r>
            <a:r>
              <a:rPr lang="en-US" sz="2000" b="1" dirty="0"/>
              <a:t> </a:t>
            </a:r>
            <a:r>
              <a:rPr lang="bn-BD" sz="2000" b="1" dirty="0"/>
              <a:t>পাইথনের অন্যতম প্রধান বৈশিষ্ট্য হলো অবজেক্ট ওরিয়েন্টেড প্রোগ্রামিং। পাইথন অবজেক্ট ওরিয়েন্টেড ল্যাংগুয়েজ এবং ক্লাসের ধারণা, অবজেক্ট এনক্যাপসুলেশন ইত্যাদি সমর্থন করে।</a:t>
            </a:r>
          </a:p>
        </p:txBody>
      </p:sp>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692093" y="6292312"/>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100" b="1" dirty="0"/>
              <a:t>Next…</a:t>
            </a:r>
          </a:p>
        </p:txBody>
      </p:sp>
      <p:sp>
        <p:nvSpPr>
          <p:cNvPr id="3" name="Content Placeholder 2">
            <a:extLst>
              <a:ext uri="{FF2B5EF4-FFF2-40B4-BE49-F238E27FC236}">
                <a16:creationId xmlns:a16="http://schemas.microsoft.com/office/drawing/2014/main" id="{9229CC75-3AB0-0509-2E08-632C221923BF}"/>
              </a:ext>
            </a:extLst>
          </p:cNvPr>
          <p:cNvSpPr txBox="1">
            <a:spLocks/>
          </p:cNvSpPr>
          <p:nvPr/>
        </p:nvSpPr>
        <p:spPr>
          <a:xfrm>
            <a:off x="1202407" y="1520080"/>
            <a:ext cx="10623941" cy="129215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bn-BD" sz="2000" b="1" u="sng" dirty="0"/>
              <a:t>৪। </a:t>
            </a:r>
            <a:r>
              <a:rPr lang="en-US" sz="2000" b="1" u="sng" dirty="0"/>
              <a:t>GUI </a:t>
            </a:r>
            <a:r>
              <a:rPr lang="bn-BD" sz="2000" b="1" u="sng" dirty="0"/>
              <a:t>প্রোগ্রামিং সাপোর্ট (</a:t>
            </a:r>
            <a:r>
              <a:rPr lang="en-US" sz="2000" b="1" u="sng" dirty="0"/>
              <a:t>GUI programming support) </a:t>
            </a:r>
            <a:r>
              <a:rPr lang="en-US" sz="2000" b="1" dirty="0"/>
              <a:t>: GUI-</a:t>
            </a:r>
            <a:r>
              <a:rPr lang="bn-BD" sz="2000" b="1" dirty="0"/>
              <a:t>এর পূর্ণরূপ হচ্ছে </a:t>
            </a:r>
            <a:r>
              <a:rPr lang="en-US" sz="2000" b="1" dirty="0"/>
              <a:t>Graphical User </a:t>
            </a:r>
            <a:r>
              <a:rPr lang="en-US" sz="2000" b="1" dirty="0" err="1"/>
              <a:t>Inferface</a:t>
            </a:r>
            <a:r>
              <a:rPr lang="en-US" sz="2000" b="1" dirty="0"/>
              <a:t>। </a:t>
            </a:r>
            <a:r>
              <a:rPr lang="bn-BD" sz="2000" b="1" dirty="0"/>
              <a:t>পাইখনে </a:t>
            </a:r>
            <a:r>
              <a:rPr lang="en-US" sz="2000" b="1" dirty="0" err="1"/>
              <a:t>tkinter</a:t>
            </a:r>
            <a:r>
              <a:rPr lang="en-US" sz="2000" b="1" dirty="0"/>
              <a:t>, </a:t>
            </a:r>
            <a:r>
              <a:rPr lang="en-US" sz="2000" b="1" dirty="0" err="1"/>
              <a:t>PyQt</a:t>
            </a:r>
            <a:r>
              <a:rPr lang="en-US" sz="2000" b="1" dirty="0"/>
              <a:t>, </a:t>
            </a:r>
            <a:r>
              <a:rPr lang="en-US" sz="2000" b="1" dirty="0" err="1"/>
              <a:t>wxPython</a:t>
            </a:r>
            <a:r>
              <a:rPr lang="en-US" sz="2000" b="1" dirty="0"/>
              <a:t> </a:t>
            </a:r>
            <a:r>
              <a:rPr lang="bn-BD" sz="2000" b="1" dirty="0"/>
              <a:t>বা </a:t>
            </a:r>
            <a:r>
              <a:rPr lang="en-US" sz="2000" b="1" dirty="0" err="1"/>
              <a:t>Pyside</a:t>
            </a:r>
            <a:r>
              <a:rPr lang="en-US" sz="2000" b="1" dirty="0"/>
              <a:t> </a:t>
            </a:r>
            <a:r>
              <a:rPr lang="bn-BD" sz="2000" b="1" dirty="0"/>
              <a:t>ব্যবহার করে </a:t>
            </a:r>
            <a:r>
              <a:rPr lang="en-US" sz="2000" b="1" dirty="0"/>
              <a:t>GUI </a:t>
            </a:r>
            <a:r>
              <a:rPr lang="bn-BD" sz="2000" b="1" dirty="0"/>
              <a:t>তৈরি করা যায়। পাইথনে বিভিন্ন ক্রস-প্ল্যাটফর্ম সমাধানের জন্য এটি বিপুল সংখ্যক </a:t>
            </a:r>
            <a:r>
              <a:rPr lang="en-US" sz="2000" b="1" dirty="0"/>
              <a:t>GUI </a:t>
            </a:r>
            <a:r>
              <a:rPr lang="bn-BD" sz="2000" b="1" dirty="0"/>
              <a:t>ফ্রেমওয়ার্ক বৈশিষ্ট্যযুক্ত।</a:t>
            </a:r>
          </a:p>
        </p:txBody>
      </p:sp>
      <p:sp>
        <p:nvSpPr>
          <p:cNvPr id="8" name="Content Placeholder 2">
            <a:extLst>
              <a:ext uri="{FF2B5EF4-FFF2-40B4-BE49-F238E27FC236}">
                <a16:creationId xmlns:a16="http://schemas.microsoft.com/office/drawing/2014/main" id="{CC0B446B-9C75-F732-14BF-86EA112B9595}"/>
              </a:ext>
            </a:extLst>
          </p:cNvPr>
          <p:cNvSpPr txBox="1">
            <a:spLocks/>
          </p:cNvSpPr>
          <p:nvPr/>
        </p:nvSpPr>
        <p:spPr>
          <a:xfrm>
            <a:off x="1202407" y="2781234"/>
            <a:ext cx="10623941" cy="100605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bn-BD" sz="2000" b="1" u="sng" dirty="0"/>
              <a:t>৫। উচ্চস্তরের ভাষা (</a:t>
            </a:r>
            <a:r>
              <a:rPr lang="en-US" sz="2000" b="1" u="sng" dirty="0"/>
              <a:t>High level language): </a:t>
            </a:r>
            <a:r>
              <a:rPr lang="bn-BD" sz="2000" b="1" dirty="0"/>
              <a:t>পাইথন একটি উচ্চস্তরের ভাষা। অর্থাৎ যখন পাইথনে প্রোগ্রাম লিখা হয় তখন সিস্টেম আর্কিটেকচার মনে রাখা এবং মেমরি পরিচালনা করার দরকার নেই।</a:t>
            </a:r>
          </a:p>
        </p:txBody>
      </p:sp>
      <p:sp>
        <p:nvSpPr>
          <p:cNvPr id="11" name="Content Placeholder 2">
            <a:extLst>
              <a:ext uri="{FF2B5EF4-FFF2-40B4-BE49-F238E27FC236}">
                <a16:creationId xmlns:a16="http://schemas.microsoft.com/office/drawing/2014/main" id="{87A401CE-347F-0CBF-E67D-68298E39F027}"/>
              </a:ext>
            </a:extLst>
          </p:cNvPr>
          <p:cNvSpPr txBox="1">
            <a:spLocks/>
          </p:cNvSpPr>
          <p:nvPr/>
        </p:nvSpPr>
        <p:spPr>
          <a:xfrm>
            <a:off x="1202406" y="3702762"/>
            <a:ext cx="10623941" cy="100605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bn-BD" sz="2100" b="1" u="sng" dirty="0"/>
              <a:t>৬। এক্সটেনসিবল বৈশিষ্ট্য (</a:t>
            </a:r>
            <a:r>
              <a:rPr lang="en-US" sz="2100" b="1" u="sng" dirty="0"/>
              <a:t>Extensible feature): </a:t>
            </a:r>
            <a:r>
              <a:rPr lang="bn-BD" sz="2100" b="1" dirty="0"/>
              <a:t>পাইথন একটি এক্সটেনসিবল ল্যাংগুয়েজ। অর্থাৎ ভাষায় যেমন- </a:t>
            </a:r>
            <a:r>
              <a:rPr lang="en-US" sz="2100" b="1" dirty="0"/>
              <a:t>C,C++, Java </a:t>
            </a:r>
            <a:r>
              <a:rPr lang="bn-BD" sz="2100" b="1" dirty="0"/>
              <a:t>ইত্যাদি লিখিত কোড পাইথনে ব্যবহার করা যাবে।</a:t>
            </a:r>
          </a:p>
        </p:txBody>
      </p:sp>
      <p:sp>
        <p:nvSpPr>
          <p:cNvPr id="13" name="Content Placeholder 2">
            <a:extLst>
              <a:ext uri="{FF2B5EF4-FFF2-40B4-BE49-F238E27FC236}">
                <a16:creationId xmlns:a16="http://schemas.microsoft.com/office/drawing/2014/main" id="{019B6EF8-D0C7-B79E-E991-41E45F2BC6D2}"/>
              </a:ext>
            </a:extLst>
          </p:cNvPr>
          <p:cNvSpPr txBox="1">
            <a:spLocks/>
          </p:cNvSpPr>
          <p:nvPr/>
        </p:nvSpPr>
        <p:spPr>
          <a:xfrm>
            <a:off x="1202406" y="4661114"/>
            <a:ext cx="10623941" cy="173968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bn-BD" sz="2100" b="1" u="sng" dirty="0"/>
              <a:t>৭। পাইখন একটি পোর্টেবল ভাষা (</a:t>
            </a:r>
            <a:r>
              <a:rPr lang="en-US" sz="2100" b="1" u="sng" dirty="0"/>
              <a:t>Python is portable language) : </a:t>
            </a:r>
            <a:r>
              <a:rPr lang="bn-BD" sz="2100" b="1" dirty="0"/>
              <a:t>পাইথন ভাষাও একটি পোর্টেবল ভাষা। উদাহরণস্বরূপ, যদি উইন্ডোজের জন্য পাইথন কোড লিখা হয় তবে এই কোডগুলো অন্যান্য প্লাটফর্ম যেমন লিনাক্স, ইউনিক্স এবং ম্যাকগুলোতে চালানো যাবে। এতে কোডের পরিবর্তনের দরকার নেই। যে-কোনো প্লাটফর্মে এই কোড চালানো যাবে।</a:t>
            </a:r>
          </a:p>
        </p:txBody>
      </p:sp>
    </p:spTree>
    <p:extLst>
      <p:ext uri="{BB962C8B-B14F-4D97-AF65-F5344CB8AC3E}">
        <p14:creationId xmlns:p14="http://schemas.microsoft.com/office/powerpoint/2010/main" val="400481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10450"/>
                            </p:stCondLst>
                            <p:childTnLst>
                              <p:par>
                                <p:cTn id="9" presetID="22" presetClass="entr" presetSubtype="8"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22500"/>
                            </p:stCondLst>
                            <p:childTnLst>
                              <p:par>
                                <p:cTn id="13" presetID="22" presetClass="entr" presetSubtype="8" fill="hold" grpId="0" nodeType="afterEffect">
                                  <p:stCondLst>
                                    <p:cond delay="0"/>
                                  </p:stCondLst>
                                  <p:iterate type="lt">
                                    <p:tmPct val="10000"/>
                                  </p:iterate>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30300"/>
                            </p:stCondLst>
                            <p:childTnLst>
                              <p:par>
                                <p:cTn id="17" presetID="22" presetClass="entr" presetSubtype="8" fill="hold" grpId="0" nodeType="afterEffect">
                                  <p:stCondLst>
                                    <p:cond delay="0"/>
                                  </p:stCondLst>
                                  <p:iterate type="lt">
                                    <p:tmPct val="10000"/>
                                  </p:iterate>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37500"/>
                            </p:stCondLst>
                            <p:childTnLst>
                              <p:par>
                                <p:cTn id="21" presetID="22" presetClass="entr" presetSubtype="8" fill="hold" grpId="0" nodeType="afterEffect">
                                  <p:stCondLst>
                                    <p:cond delay="0"/>
                                  </p:stCondLst>
                                  <p:iterate type="lt">
                                    <p:tmPct val="10000"/>
                                  </p:iterate>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8" grpId="0"/>
      <p:bldP spid="11"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871764" y="6104385"/>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100" b="1" dirty="0"/>
              <a:t>Next…</a:t>
            </a:r>
          </a:p>
        </p:txBody>
      </p:sp>
      <p:sp>
        <p:nvSpPr>
          <p:cNvPr id="3" name="Content Placeholder 2">
            <a:extLst>
              <a:ext uri="{FF2B5EF4-FFF2-40B4-BE49-F238E27FC236}">
                <a16:creationId xmlns:a16="http://schemas.microsoft.com/office/drawing/2014/main" id="{9229CC75-3AB0-0509-2E08-632C221923BF}"/>
              </a:ext>
            </a:extLst>
          </p:cNvPr>
          <p:cNvSpPr txBox="1">
            <a:spLocks/>
          </p:cNvSpPr>
          <p:nvPr/>
        </p:nvSpPr>
        <p:spPr>
          <a:xfrm>
            <a:off x="969937" y="373298"/>
            <a:ext cx="10623941" cy="150333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bn-BD" sz="2000" b="1" u="sng" dirty="0"/>
              <a:t>৮। পাইথন হলো ইন্টিগ্রেটেড ভাষা (</a:t>
            </a:r>
            <a:r>
              <a:rPr lang="en-US" sz="2000" b="1" u="sng" dirty="0"/>
              <a:t>Python is integrated language):</a:t>
            </a:r>
            <a:r>
              <a:rPr lang="en-US" sz="2000" b="1" dirty="0"/>
              <a:t> </a:t>
            </a:r>
            <a:r>
              <a:rPr lang="bn-BD" sz="2000" b="1" dirty="0"/>
              <a:t>পাইথন একটি ইন্টিগ্রেটেড ল্যাংগুয়েজ কারণ আমরা সহজেই পাইথনকে অন্যান্য ভাষা যেমন- </a:t>
            </a:r>
            <a:r>
              <a:rPr lang="en-US" sz="2000" b="1" dirty="0"/>
              <a:t>C, C++, Java </a:t>
            </a:r>
            <a:r>
              <a:rPr lang="bn-BD" sz="2000" b="1" dirty="0"/>
              <a:t>ইত্যাদির সাথে ইন্টিগ্রেট করতে পারি।</a:t>
            </a:r>
          </a:p>
        </p:txBody>
      </p:sp>
      <p:sp>
        <p:nvSpPr>
          <p:cNvPr id="8" name="Content Placeholder 2">
            <a:extLst>
              <a:ext uri="{FF2B5EF4-FFF2-40B4-BE49-F238E27FC236}">
                <a16:creationId xmlns:a16="http://schemas.microsoft.com/office/drawing/2014/main" id="{CC0B446B-9C75-F732-14BF-86EA112B9595}"/>
              </a:ext>
            </a:extLst>
          </p:cNvPr>
          <p:cNvSpPr txBox="1">
            <a:spLocks/>
          </p:cNvSpPr>
          <p:nvPr/>
        </p:nvSpPr>
        <p:spPr>
          <a:xfrm>
            <a:off x="1202407" y="1553707"/>
            <a:ext cx="10623941" cy="129214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bn-BD" sz="2000" b="1" u="sng" dirty="0"/>
              <a:t>৯। ইন্টারপ্রেটেড ল্যাংগুয়েজ (</a:t>
            </a:r>
            <a:r>
              <a:rPr lang="en-US" sz="2000" b="1" u="sng" dirty="0"/>
              <a:t>Interpreted language): </a:t>
            </a:r>
            <a:r>
              <a:rPr lang="bn-BD" sz="2000" b="1" dirty="0"/>
              <a:t>পাইথন একটি ইন্টারপ্রেটেড ল্যাংগুয়েজ কারণ পাইথন কোড একই সময়ে লাইন বাই লাইন এক্সিকিউট করা হয়। অন্যান্য প্রোগ্রামিং-এর মতো পাইথন কোড কম্পাইল করার দরকার নেই ফলে ডিবাগিং সহজ হয়। পাইঘনের সোর্স কোডটি তাৎক্ষণিকভাবে বাইট কোডে রূপান্তরিত হয়।</a:t>
            </a:r>
          </a:p>
        </p:txBody>
      </p:sp>
      <p:sp>
        <p:nvSpPr>
          <p:cNvPr id="9" name="Content Placeholder 2">
            <a:extLst>
              <a:ext uri="{FF2B5EF4-FFF2-40B4-BE49-F238E27FC236}">
                <a16:creationId xmlns:a16="http://schemas.microsoft.com/office/drawing/2014/main" id="{90829D53-A06A-5159-95C7-F42BE339FB3A}"/>
              </a:ext>
            </a:extLst>
          </p:cNvPr>
          <p:cNvSpPr txBox="1">
            <a:spLocks/>
          </p:cNvSpPr>
          <p:nvPr/>
        </p:nvSpPr>
        <p:spPr>
          <a:xfrm>
            <a:off x="1202407" y="3076415"/>
            <a:ext cx="10623941" cy="100605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bn-BD" sz="2000" b="1" u="sng" dirty="0"/>
              <a:t>১০। বড় স্ট্যান্ডার্ড লাইব্রেরি (</a:t>
            </a:r>
            <a:r>
              <a:rPr lang="en-US" sz="2000" b="1" u="sng" dirty="0"/>
              <a:t>Large standard library): </a:t>
            </a:r>
            <a:r>
              <a:rPr lang="bn-BD" sz="2000" b="1" dirty="0"/>
              <a:t>পাইথনের স্ট্যান্ডার্ড লাইব্রেরি অনেক বড়। অর্থাৎ এটি মেশিন লার্নিং, ওয়েব ডেভেলপার এবং স্ক্রিপ্টিংয়ের মতো বিভিন্ন ক্ষেত্রের জন্য বিশাল লাইব্রেরি সরবরাহ করে। রেগুলার এক্সপ্রেশন, ইউনিট-টেস্টিং, ওয়েব ব্রাউজার ইত্যাদির জন্য পাইথনে অনেক লাইব্রেরি রয়েছে।</a:t>
            </a:r>
          </a:p>
        </p:txBody>
      </p:sp>
      <p:sp>
        <p:nvSpPr>
          <p:cNvPr id="7" name="Content Placeholder 2">
            <a:extLst>
              <a:ext uri="{FF2B5EF4-FFF2-40B4-BE49-F238E27FC236}">
                <a16:creationId xmlns:a16="http://schemas.microsoft.com/office/drawing/2014/main" id="{9881FA8B-4619-A29E-3BCE-D700BE1BBBFF}"/>
              </a:ext>
            </a:extLst>
          </p:cNvPr>
          <p:cNvSpPr txBox="1">
            <a:spLocks/>
          </p:cNvSpPr>
          <p:nvPr/>
        </p:nvSpPr>
        <p:spPr>
          <a:xfrm>
            <a:off x="1202406" y="4632135"/>
            <a:ext cx="10623941" cy="100605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bn-BD" sz="2000" b="1" u="sng" dirty="0"/>
              <a:t>১১। ডাইনামিক্যালি টাইপ ল্যাংগুয়েজ (</a:t>
            </a:r>
            <a:r>
              <a:rPr lang="en-US" sz="2000" b="1" u="sng" dirty="0"/>
              <a:t>Dynamically typed language): </a:t>
            </a:r>
            <a:r>
              <a:rPr lang="bn-BD" sz="2000" b="1" dirty="0"/>
              <a:t>পাইথন একটি ডাইনামিক টাইপ ভাষা। তার ভেরিয়েবলের টাইপ (যেমন- </a:t>
            </a:r>
            <a:r>
              <a:rPr lang="en-US" sz="2000" b="1" dirty="0"/>
              <a:t>int, double, long etc.) </a:t>
            </a:r>
            <a:r>
              <a:rPr lang="bn-BD" sz="2000" b="1" dirty="0"/>
              <a:t>আগে নির্ধারিত না হয়ে রান টাইমে নির্ধারিত হয়, যার ফলে ভেরিয়েবল টাইপ নির্দিষ্ট করার দরকার হয় না।</a:t>
            </a:r>
          </a:p>
        </p:txBody>
      </p:sp>
    </p:spTree>
    <p:extLst>
      <p:ext uri="{BB962C8B-B14F-4D97-AF65-F5344CB8AC3E}">
        <p14:creationId xmlns:p14="http://schemas.microsoft.com/office/powerpoint/2010/main" val="608823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8650"/>
                            </p:stCondLst>
                            <p:childTnLst>
                              <p:par>
                                <p:cTn id="9" presetID="22" presetClass="entr" presetSubtype="8" fill="hold" grpId="0" nodeType="after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21250"/>
                            </p:stCondLst>
                            <p:childTnLst>
                              <p:par>
                                <p:cTn id="13" presetID="22" presetClass="entr" presetSubtype="8" fill="hold" grpId="0" nodeType="afterEffect">
                                  <p:stCondLst>
                                    <p:cond delay="0"/>
                                  </p:stCondLst>
                                  <p:iterate type="lt">
                                    <p:tmPct val="10000"/>
                                  </p:iterate>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34950"/>
                            </p:stCondLst>
                            <p:childTnLst>
                              <p:par>
                                <p:cTn id="17" presetID="22" presetClass="entr" presetSubtype="8" fill="hold" grpId="0" nodeType="afterEffect">
                                  <p:stCondLst>
                                    <p:cond delay="0"/>
                                  </p:stCondLst>
                                  <p:iterate type="lt">
                                    <p:tmPct val="10000"/>
                                  </p:iterate>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CD7C2-0323-C6DE-E11C-A1F0C7899335}"/>
              </a:ext>
            </a:extLst>
          </p:cNvPr>
          <p:cNvSpPr>
            <a:spLocks noGrp="1"/>
          </p:cNvSpPr>
          <p:nvPr>
            <p:ph type="title"/>
          </p:nvPr>
        </p:nvSpPr>
        <p:spPr>
          <a:xfrm>
            <a:off x="1131376" y="-191449"/>
            <a:ext cx="10705008" cy="1135683"/>
          </a:xfrm>
        </p:spPr>
        <p:txBody>
          <a:bodyPr>
            <a:normAutofit/>
          </a:bodyPr>
          <a:lstStyle/>
          <a:p>
            <a:r>
              <a:rPr lang="bn-BD" sz="2400" b="1" u="sng" dirty="0"/>
              <a:t>পাইথনের ব্যবহার (</a:t>
            </a:r>
            <a:r>
              <a:rPr lang="en-US" sz="2400" b="1" u="sng" dirty="0"/>
              <a:t>Uses of Python):</a:t>
            </a:r>
          </a:p>
        </p:txBody>
      </p:sp>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692093" y="6292312"/>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100" b="1" dirty="0"/>
              <a:t>Next…</a:t>
            </a:r>
          </a:p>
        </p:txBody>
      </p:sp>
      <p:sp>
        <p:nvSpPr>
          <p:cNvPr id="3" name="Content Placeholder 2">
            <a:extLst>
              <a:ext uri="{FF2B5EF4-FFF2-40B4-BE49-F238E27FC236}">
                <a16:creationId xmlns:a16="http://schemas.microsoft.com/office/drawing/2014/main" id="{320FD88F-89CA-714D-B195-78E9256FD621}"/>
              </a:ext>
            </a:extLst>
          </p:cNvPr>
          <p:cNvSpPr txBox="1">
            <a:spLocks/>
          </p:cNvSpPr>
          <p:nvPr/>
        </p:nvSpPr>
        <p:spPr>
          <a:xfrm>
            <a:off x="1322796" y="670327"/>
            <a:ext cx="10689533" cy="1010003"/>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bn-BD" sz="2000" b="1" dirty="0"/>
              <a:t>পাইথন একটি বিস্ময়কর এবং শক্তিশালী ল্যাংগুয়েজ বিধায় এর বহুমুখী ব্যবহার রয়েছে। সাধারণত দ্রুত সফটওয়্যার নির্মাণের জন্য পাইথন ব্যবহৃত হয়। বিভিন্ন বড় বড় প্রকল্প যেমন- জোপ অ্যাপ্লিকেশন সার্ভার, এমনেট ডিস্ট্রিবিউটেড ফাইল স্টোর, ইউটিউব ইত্যাদি প্রকল্পে এর ব্যবহার উল্লেখযোগ্য। তা ছাড়া, বিশ্বের বহু নামকরা প্রতিষ্ঠানও (যেমন- গুগল, নাসা) পাইথন ব্যবহার করে।।</a:t>
            </a:r>
            <a:endParaRPr lang="en-US" sz="2000" b="1" dirty="0"/>
          </a:p>
          <a:p>
            <a:pPr marL="0" indent="0">
              <a:buNone/>
            </a:pPr>
            <a:r>
              <a:rPr lang="bn-BD" sz="2000" b="1" dirty="0"/>
              <a:t>পাইথনের কিছু উল্লেখযোগ্য ব্যবহার উল্লেখ করা হলো</a:t>
            </a:r>
            <a:r>
              <a:rPr lang="en-US" sz="2000" b="1" dirty="0"/>
              <a:t> :</a:t>
            </a:r>
            <a:endParaRPr lang="bn-BD" sz="2000" b="1" dirty="0"/>
          </a:p>
          <a:p>
            <a:pPr marL="0" indent="0">
              <a:buNone/>
            </a:pPr>
            <a:endParaRPr lang="bn-BD" sz="2000" b="1" dirty="0"/>
          </a:p>
        </p:txBody>
      </p:sp>
      <p:sp>
        <p:nvSpPr>
          <p:cNvPr id="4" name="Content Placeholder 2">
            <a:extLst>
              <a:ext uri="{FF2B5EF4-FFF2-40B4-BE49-F238E27FC236}">
                <a16:creationId xmlns:a16="http://schemas.microsoft.com/office/drawing/2014/main" id="{0932127C-3E00-8485-C2CE-03ED79E75676}"/>
              </a:ext>
            </a:extLst>
          </p:cNvPr>
          <p:cNvSpPr txBox="1">
            <a:spLocks/>
          </p:cNvSpPr>
          <p:nvPr/>
        </p:nvSpPr>
        <p:spPr>
          <a:xfrm>
            <a:off x="1322796" y="2811665"/>
            <a:ext cx="10689533" cy="3602713"/>
          </a:xfrm>
          <a:prstGeom prst="rect">
            <a:avLst/>
          </a:prstGeom>
        </p:spPr>
        <p:txBody>
          <a:bodyPr vert="horz" lIns="91440" tIns="45720" rIns="91440" bIns="45720" numCol="2"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514350" indent="-514350">
              <a:buAutoNum type="romanLcParenBoth"/>
            </a:pPr>
            <a:r>
              <a:rPr lang="bn-BD" sz="2000" b="1" dirty="0"/>
              <a:t>ওয়েবভিত্তিক সফটওয়্যার তৈরিতে</a:t>
            </a:r>
            <a:endParaRPr lang="en-US" sz="2000" b="1" dirty="0"/>
          </a:p>
          <a:p>
            <a:pPr marL="0" indent="0">
              <a:buNone/>
            </a:pPr>
            <a:r>
              <a:rPr lang="bn-BD" sz="2000" b="1" dirty="0"/>
              <a:t>(</a:t>
            </a:r>
            <a:r>
              <a:rPr lang="en-US" sz="2000" b="1" dirty="0"/>
              <a:t>ii) </a:t>
            </a:r>
            <a:r>
              <a:rPr lang="bn-BD" sz="2000" b="1" dirty="0"/>
              <a:t>অটোমেশন সফটওয়্যার নির্মাণ</a:t>
            </a:r>
            <a:endParaRPr lang="en-US" sz="2000" b="1" dirty="0"/>
          </a:p>
          <a:p>
            <a:pPr marL="0" indent="0">
              <a:buNone/>
            </a:pPr>
            <a:r>
              <a:rPr lang="bn-BD" sz="2000" b="1" dirty="0"/>
              <a:t>(</a:t>
            </a:r>
            <a:r>
              <a:rPr lang="en-US" sz="2000" b="1" dirty="0"/>
              <a:t>iii) </a:t>
            </a:r>
            <a:r>
              <a:rPr lang="bn-BD" sz="2000" b="1" dirty="0"/>
              <a:t>বায়ো ইনফরমেটিকস</a:t>
            </a:r>
            <a:endParaRPr lang="en-US" sz="2000" b="1" dirty="0"/>
          </a:p>
          <a:p>
            <a:pPr marL="0" indent="0">
              <a:buNone/>
            </a:pPr>
            <a:r>
              <a:rPr lang="bn-BD" sz="2000" b="1" dirty="0"/>
              <a:t>(</a:t>
            </a:r>
            <a:r>
              <a:rPr lang="en-US" sz="2000" b="1" dirty="0"/>
              <a:t>iv) </a:t>
            </a:r>
            <a:r>
              <a:rPr lang="bn-BD" sz="2000" b="1" dirty="0"/>
              <a:t>মেশিন লার্নিং</a:t>
            </a:r>
            <a:endParaRPr lang="en-US" sz="2000" b="1" dirty="0"/>
          </a:p>
          <a:p>
            <a:pPr marL="0" indent="0">
              <a:buNone/>
            </a:pPr>
            <a:r>
              <a:rPr lang="bn-BD" sz="2000" b="1" dirty="0"/>
              <a:t>(</a:t>
            </a:r>
            <a:r>
              <a:rPr lang="en-US" sz="2000" b="1" dirty="0"/>
              <a:t>v) </a:t>
            </a:r>
            <a:r>
              <a:rPr lang="bn-BD" sz="2000" b="1" dirty="0"/>
              <a:t>ন্যাচারাল ল্যাংগুয়েজ প্রসেসিং</a:t>
            </a:r>
            <a:endParaRPr lang="en-US" sz="2000" b="1" dirty="0"/>
          </a:p>
          <a:p>
            <a:pPr marL="0" indent="0">
              <a:buNone/>
            </a:pPr>
            <a:r>
              <a:rPr lang="bn-BD" sz="2000" b="1" dirty="0"/>
              <a:t>(</a:t>
            </a:r>
            <a:r>
              <a:rPr lang="en-US" sz="2000" b="1" dirty="0"/>
              <a:t>vi) </a:t>
            </a:r>
            <a:r>
              <a:rPr lang="bn-BD" sz="2000" b="1" dirty="0"/>
              <a:t>ওয়েব ক্রলার তৈরি</a:t>
            </a:r>
            <a:endParaRPr lang="en-US" sz="2000" b="1" dirty="0"/>
          </a:p>
          <a:p>
            <a:pPr marL="0" indent="0">
              <a:buNone/>
            </a:pPr>
            <a:r>
              <a:rPr lang="bn-BD" sz="2000" b="1" dirty="0"/>
              <a:t>(</a:t>
            </a:r>
            <a:r>
              <a:rPr lang="en-US" sz="2000" b="1" dirty="0"/>
              <a:t>vi) </a:t>
            </a:r>
            <a:r>
              <a:rPr lang="bn-BD" sz="2000" b="1" dirty="0"/>
              <a:t>ইমিউনিটি সিকিউরিটি টুলস</a:t>
            </a:r>
            <a:endParaRPr lang="en-US" sz="2000" b="1" dirty="0"/>
          </a:p>
          <a:p>
            <a:pPr marL="0" indent="0">
              <a:buNone/>
            </a:pPr>
            <a:r>
              <a:rPr lang="bn-BD" sz="2000" b="1" dirty="0"/>
              <a:t>(</a:t>
            </a:r>
            <a:r>
              <a:rPr lang="en-US" sz="2000" b="1" dirty="0"/>
              <a:t>viii) </a:t>
            </a:r>
            <a:r>
              <a:rPr lang="bn-BD" sz="2000" b="1" dirty="0"/>
              <a:t>গ্রাফিক্যাল ইউজার ইন্টারফেস তৈরি</a:t>
            </a:r>
            <a:endParaRPr lang="en-US" sz="2000" b="1" dirty="0"/>
          </a:p>
          <a:p>
            <a:pPr marL="0" indent="0">
              <a:buNone/>
            </a:pPr>
            <a:r>
              <a:rPr lang="bn-BD" sz="2000" b="1" dirty="0"/>
              <a:t>(</a:t>
            </a:r>
            <a:r>
              <a:rPr lang="en-US" sz="2000" b="1" dirty="0"/>
              <a:t>ix) </a:t>
            </a:r>
            <a:r>
              <a:rPr lang="bn-BD" sz="2000" b="1" dirty="0"/>
              <a:t>ওয়েব অ্যাপ্লিকেশন সিকিউরিটি স্ক্যানার</a:t>
            </a:r>
            <a:endParaRPr lang="en-US" sz="2000" b="1" dirty="0"/>
          </a:p>
          <a:p>
            <a:pPr marL="0" indent="0">
              <a:buNone/>
            </a:pPr>
            <a:r>
              <a:rPr lang="bn-BD" sz="2000" b="1" dirty="0"/>
              <a:t>(</a:t>
            </a:r>
            <a:r>
              <a:rPr lang="en-US" sz="2000" b="1" dirty="0"/>
              <a:t>x) </a:t>
            </a:r>
            <a:r>
              <a:rPr lang="bn-BD" sz="2000" b="1" dirty="0"/>
              <a:t>ডাটাবেস অ্যাপ্লিকেশন</a:t>
            </a:r>
            <a:endParaRPr lang="en-US" sz="2000" b="1" dirty="0"/>
          </a:p>
          <a:p>
            <a:pPr marL="0" indent="0">
              <a:buNone/>
            </a:pPr>
            <a:r>
              <a:rPr lang="en-US" sz="2000" b="1" dirty="0"/>
              <a:t>xi) </a:t>
            </a:r>
            <a:r>
              <a:rPr lang="bn-BD" sz="2000" b="1" dirty="0"/>
              <a:t>সাইবার সিকিউরিটি</a:t>
            </a:r>
            <a:endParaRPr lang="en-US" sz="2000" b="1" dirty="0"/>
          </a:p>
          <a:p>
            <a:pPr marL="0" indent="0">
              <a:buNone/>
            </a:pPr>
            <a:r>
              <a:rPr lang="bn-BD" sz="2000" b="1" dirty="0"/>
              <a:t>(</a:t>
            </a:r>
            <a:r>
              <a:rPr lang="en-US" sz="2000" b="1" dirty="0"/>
              <a:t>xii) </a:t>
            </a:r>
            <a:r>
              <a:rPr lang="bn-BD" sz="2000" b="1" dirty="0"/>
              <a:t>ডিস্ট্রিবিউটেড প্রোগ্রামিং</a:t>
            </a:r>
            <a:endParaRPr lang="en-US" sz="2000" b="1" dirty="0"/>
          </a:p>
          <a:p>
            <a:pPr marL="0" indent="0">
              <a:buNone/>
            </a:pPr>
            <a:r>
              <a:rPr lang="bn-BD" sz="2000" b="1" dirty="0"/>
              <a:t>(</a:t>
            </a:r>
            <a:r>
              <a:rPr lang="en-US" sz="2000" b="1" dirty="0"/>
              <a:t>xii) </a:t>
            </a:r>
            <a:r>
              <a:rPr lang="bn-BD" sz="2000" b="1" dirty="0"/>
              <a:t>ইন্টারনেট স্ক্রিপ্টিং</a:t>
            </a:r>
            <a:endParaRPr lang="en-US" sz="2000" b="1" dirty="0"/>
          </a:p>
          <a:p>
            <a:pPr marL="0" indent="0">
              <a:buNone/>
            </a:pPr>
            <a:r>
              <a:rPr lang="bn-BD" sz="2000" b="1" dirty="0"/>
              <a:t>(</a:t>
            </a:r>
            <a:r>
              <a:rPr lang="en-US" sz="2000" b="1" dirty="0"/>
              <a:t>xiv) </a:t>
            </a:r>
            <a:r>
              <a:rPr lang="bn-BD" sz="2000" b="1" dirty="0"/>
              <a:t>তথ্য বিশ্লেষণ</a:t>
            </a:r>
            <a:endParaRPr lang="en-US" sz="2000" b="1" dirty="0"/>
          </a:p>
          <a:p>
            <a:pPr marL="0" indent="0">
              <a:buNone/>
            </a:pPr>
            <a:r>
              <a:rPr lang="bn-BD" sz="2000" b="1" dirty="0"/>
              <a:t>(</a:t>
            </a:r>
            <a:r>
              <a:rPr lang="en-US" sz="2000" b="1" dirty="0"/>
              <a:t>xv) </a:t>
            </a:r>
            <a:r>
              <a:rPr lang="bn-BD" sz="2000" b="1" dirty="0"/>
              <a:t>কোর সিকিউরিটি টুলস</a:t>
            </a:r>
          </a:p>
        </p:txBody>
      </p:sp>
    </p:spTree>
    <p:extLst>
      <p:ext uri="{BB962C8B-B14F-4D97-AF65-F5344CB8AC3E}">
        <p14:creationId xmlns:p14="http://schemas.microsoft.com/office/powerpoint/2010/main" val="2142945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1900"/>
                            </p:stCondLst>
                            <p:childTnLst>
                              <p:par>
                                <p:cTn id="9" presetID="22" presetClass="entr" presetSubtype="8"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9400"/>
                            </p:stCondLst>
                            <p:childTnLst>
                              <p:par>
                                <p:cTn id="13" presetID="22" presetClass="entr" presetSubtype="8" fill="hold" grpId="0" nodeType="afterEffect">
                                  <p:stCondLst>
                                    <p:cond delay="0"/>
                                  </p:stCondLst>
                                  <p:iterate type="lt">
                                    <p:tmPct val="10000"/>
                                  </p:iterate>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CD7C2-0323-C6DE-E11C-A1F0C7899335}"/>
              </a:ext>
            </a:extLst>
          </p:cNvPr>
          <p:cNvSpPr>
            <a:spLocks noGrp="1"/>
          </p:cNvSpPr>
          <p:nvPr>
            <p:ph type="title"/>
          </p:nvPr>
        </p:nvSpPr>
        <p:spPr>
          <a:xfrm>
            <a:off x="836610" y="250729"/>
            <a:ext cx="11355389" cy="1325563"/>
          </a:xfrm>
        </p:spPr>
        <p:txBody>
          <a:bodyPr>
            <a:normAutofit/>
          </a:bodyPr>
          <a:lstStyle/>
          <a:p>
            <a:r>
              <a:rPr lang="bn-BD" sz="2800" b="1" u="sng" dirty="0"/>
              <a:t>২.২ আইডেন্টিফায়ার এবং কী-ওয়ার্ডের ব্যাখ্যা (</a:t>
            </a:r>
            <a:r>
              <a:rPr lang="en-US" sz="2800" b="1" u="sng" dirty="0"/>
              <a:t>Explanation of identifiers and keywords)</a:t>
            </a:r>
          </a:p>
        </p:txBody>
      </p:sp>
      <p:sp>
        <p:nvSpPr>
          <p:cNvPr id="4" name="Content Placeholder 2">
            <a:extLst>
              <a:ext uri="{FF2B5EF4-FFF2-40B4-BE49-F238E27FC236}">
                <a16:creationId xmlns:a16="http://schemas.microsoft.com/office/drawing/2014/main" id="{E97E5349-54B6-CDD6-8F67-1C7D4D88803E}"/>
              </a:ext>
            </a:extLst>
          </p:cNvPr>
          <p:cNvSpPr txBox="1">
            <a:spLocks/>
          </p:cNvSpPr>
          <p:nvPr/>
        </p:nvSpPr>
        <p:spPr>
          <a:xfrm>
            <a:off x="1171564" y="1389895"/>
            <a:ext cx="10911949" cy="169627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bn-BD" sz="2000" b="1" dirty="0"/>
              <a:t>আইডেন্টিফায়ার (</a:t>
            </a:r>
            <a:r>
              <a:rPr lang="en-US" sz="2000" b="1" dirty="0"/>
              <a:t>Identifiers): </a:t>
            </a:r>
            <a:r>
              <a:rPr lang="bn-BD" sz="2000" b="1" dirty="0"/>
              <a:t>আইডেন্টিফায়ার শব্দের অর্থ শনাক্তকারী। অর্থাৎ এটি একটি নাম যার, মাধ্যমে পাইথনে ভেরিয়েবল, কনস্ট্যান্ট, মডিউল, ফাংশন, বা অন্যান্য সকল অবজেক্ট আইডেন্টিফাই/শনাক্ত করার জন্য ব্যবহার করা হয়। </a:t>
            </a:r>
            <a:endParaRPr lang="en-US" sz="2000" b="1" dirty="0"/>
          </a:p>
          <a:p>
            <a:pPr marL="0" indent="0">
              <a:buNone/>
            </a:pPr>
            <a:r>
              <a:rPr lang="bn-BD" sz="2000" b="1" dirty="0"/>
              <a:t>আইডেন্টিফায়ার নামকরণের জন্য কতগুলো নিয়ম রয়েছে।</a:t>
            </a:r>
          </a:p>
        </p:txBody>
      </p:sp>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692093" y="6292312"/>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100" b="1" dirty="0"/>
              <a:t>Next…</a:t>
            </a:r>
          </a:p>
        </p:txBody>
      </p:sp>
      <p:sp>
        <p:nvSpPr>
          <p:cNvPr id="3" name="Content Placeholder 2">
            <a:extLst>
              <a:ext uri="{FF2B5EF4-FFF2-40B4-BE49-F238E27FC236}">
                <a16:creationId xmlns:a16="http://schemas.microsoft.com/office/drawing/2014/main" id="{BCDE043B-4D44-8794-BC7E-7F5C0AE5E7DB}"/>
              </a:ext>
            </a:extLst>
          </p:cNvPr>
          <p:cNvSpPr txBox="1">
            <a:spLocks/>
          </p:cNvSpPr>
          <p:nvPr/>
        </p:nvSpPr>
        <p:spPr>
          <a:xfrm>
            <a:off x="1171564" y="3261866"/>
            <a:ext cx="10219690" cy="264298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bn-BD" sz="2000" b="1" dirty="0"/>
              <a:t>আইডেন্টিফায়ার নামকরণের নিয়মাবলিঃ </a:t>
            </a:r>
            <a:endParaRPr lang="en-US" sz="2000" b="1" dirty="0"/>
          </a:p>
          <a:p>
            <a:pPr marL="514350" indent="-514350">
              <a:buAutoNum type="romanLcParenBoth"/>
            </a:pPr>
            <a:r>
              <a:rPr lang="bn-BD" sz="2000" b="1" dirty="0"/>
              <a:t>আইডেন্টিফায়ারের নাম '</a:t>
            </a:r>
            <a:r>
              <a:rPr lang="en-US" sz="2000" b="1" dirty="0"/>
              <a:t>A </a:t>
            </a:r>
            <a:r>
              <a:rPr lang="bn-BD" sz="2000" b="1" dirty="0"/>
              <a:t>থেকে </a:t>
            </a:r>
            <a:r>
              <a:rPr lang="en-US" sz="2000" b="1" dirty="0"/>
              <a:t>Z' </a:t>
            </a:r>
            <a:r>
              <a:rPr lang="bn-BD" sz="2000" b="1" dirty="0"/>
              <a:t>অথবা '৪ থেকে </a:t>
            </a:r>
            <a:r>
              <a:rPr lang="en-US" sz="2000" b="1" dirty="0"/>
              <a:t>z' </a:t>
            </a:r>
            <a:r>
              <a:rPr lang="bn-BD" sz="2000" b="1" dirty="0"/>
              <a:t>অথবা </a:t>
            </a:r>
            <a:r>
              <a:rPr lang="en-US" sz="2000" b="1" dirty="0"/>
              <a:t>underscore() </a:t>
            </a:r>
            <a:r>
              <a:rPr lang="bn-BD" sz="2000" b="1" dirty="0"/>
              <a:t>দিয়ে শুরু হয় এবং এরপর যে- কোনো অক্ষর, </a:t>
            </a:r>
            <a:r>
              <a:rPr lang="en-US" sz="2000" b="1" dirty="0"/>
              <a:t>underscore </a:t>
            </a:r>
            <a:r>
              <a:rPr lang="bn-BD" sz="2000" b="1" dirty="0"/>
              <a:t>কিংবা সংখ্যা (0-9) ব্যবহৃত হয়। যেমন- </a:t>
            </a:r>
            <a:r>
              <a:rPr lang="en-US" sz="2000" b="1" dirty="0" err="1"/>
              <a:t>myClass</a:t>
            </a:r>
            <a:r>
              <a:rPr lang="en-US" sz="2000" b="1" dirty="0"/>
              <a:t>, Var 1 and </a:t>
            </a:r>
            <a:r>
              <a:rPr lang="en-US" sz="2000" b="1" dirty="0" err="1"/>
              <a:t>print_this_to_screen</a:t>
            </a:r>
            <a:r>
              <a:rPr lang="en-US" sz="2000" b="1" dirty="0"/>
              <a:t> </a:t>
            </a:r>
            <a:r>
              <a:rPr lang="bn-BD" sz="2000" b="1" dirty="0"/>
              <a:t>এগুলো </a:t>
            </a:r>
            <a:r>
              <a:rPr lang="en-US" sz="2000" b="1" dirty="0"/>
              <a:t>valid example.</a:t>
            </a:r>
          </a:p>
          <a:p>
            <a:pPr marL="514350" indent="-514350">
              <a:buAutoNum type="romanLcParenBoth"/>
            </a:pPr>
            <a:r>
              <a:rPr lang="bn-BD" sz="2000" b="1" dirty="0"/>
              <a:t> আইডেন্টিফায়ার ডিজিট দিয়ে শুরু হয় না। যেমন- 1 </a:t>
            </a:r>
            <a:r>
              <a:rPr lang="en-US" sz="2000" b="1" dirty="0"/>
              <a:t>variable </a:t>
            </a:r>
            <a:r>
              <a:rPr lang="bn-BD" sz="2000" b="1" dirty="0"/>
              <a:t>হচ্ছে </a:t>
            </a:r>
            <a:r>
              <a:rPr lang="en-US" sz="2000" b="1" dirty="0"/>
              <a:t>invalid, </a:t>
            </a:r>
            <a:r>
              <a:rPr lang="bn-BD" sz="2000" b="1" dirty="0"/>
              <a:t>কিন্তু </a:t>
            </a:r>
            <a:r>
              <a:rPr lang="en-US" sz="2000" b="1" dirty="0"/>
              <a:t>veriable1 </a:t>
            </a:r>
            <a:r>
              <a:rPr lang="bn-BD" sz="2000" b="1" dirty="0"/>
              <a:t>হচ্ছে </a:t>
            </a:r>
            <a:r>
              <a:rPr lang="en-US" sz="2000" b="1" dirty="0"/>
              <a:t>valid </a:t>
            </a:r>
            <a:r>
              <a:rPr lang="bn-BD" sz="2000" b="1" dirty="0"/>
              <a:t>আইডেন্টিফায়ার। আইডেন্টিফায়ার ঘোষণা করা যাবে না।</a:t>
            </a:r>
            <a:endParaRPr lang="en-US" sz="2000" b="1" dirty="0"/>
          </a:p>
        </p:txBody>
      </p:sp>
    </p:spTree>
    <p:extLst>
      <p:ext uri="{BB962C8B-B14F-4D97-AF65-F5344CB8AC3E}">
        <p14:creationId xmlns:p14="http://schemas.microsoft.com/office/powerpoint/2010/main" val="30603716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4200"/>
                            </p:stCondLst>
                            <p:childTnLst>
                              <p:par>
                                <p:cTn id="9" presetID="22" presetClass="entr" presetSubtype="8"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6000"/>
                            </p:stCondLst>
                            <p:childTnLst>
                              <p:par>
                                <p:cTn id="16" presetID="22" presetClass="entr" presetSubtype="8" fill="hold" grpId="0" nodeType="afterEffect">
                                  <p:stCondLst>
                                    <p:cond delay="0"/>
                                  </p:stCondLst>
                                  <p:iterate type="lt">
                                    <p:tmPct val="10000"/>
                                  </p:iterate>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389</TotalTime>
  <Words>3768</Words>
  <Application>Microsoft Office PowerPoint</Application>
  <PresentationFormat>Widescreen</PresentationFormat>
  <Paragraphs>301</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Tw Cen MT</vt:lpstr>
      <vt:lpstr>Circuit</vt:lpstr>
      <vt:lpstr>Subject Name: Python programming  Chapter : 02                         2nd  Semester      </vt:lpstr>
      <vt:lpstr>অধ্যায়-২ পাইথন-এর মৌলিক ধারণা (Basics of Python)</vt:lpstr>
      <vt:lpstr>২.০ ভূমিকা (Introduction) :</vt:lpstr>
      <vt:lpstr>PowerPoint Presentation</vt:lpstr>
      <vt:lpstr>২.১ পাইথনের বৈশিষ্ট্যসমূহ (Features of Python) :</vt:lpstr>
      <vt:lpstr>PowerPoint Presentation</vt:lpstr>
      <vt:lpstr>PowerPoint Presentation</vt:lpstr>
      <vt:lpstr>পাইথনের ব্যবহার (Uses of Python):</vt:lpstr>
      <vt:lpstr>২.২ আইডেন্টিফায়ার এবং কী-ওয়ার্ডের ব্যাখ্যা (Explanation of identifiers and keywords)</vt:lpstr>
      <vt:lpstr>PowerPoint Presentation</vt:lpstr>
      <vt:lpstr>PowerPoint Presentation</vt:lpstr>
      <vt:lpstr>পাইথন কম্পাইলারে নিম্নের কোডগুলো টাইপ করে রান করলে বর্তমান সংস্করণের কীওয়ার্ড পাওয়া যাবে।</vt:lpstr>
      <vt:lpstr>Assert: assert ডিবাগিং-এর উদ্দেশ্যে ব্যবহৃত হয়। প্রোগ্রামিং করার সময় কখনও কখনও আমরা অভ্যন্তরীণ অবস্থা জানতে চাই বা অনুমানগুলো সত্য কি না তা পরীক্ষা করতে চাই। Assert আমাদের এটি করতে এবং আরও সুবিধাজনকভাবে বাগ খুঁজে পেতে সাহায্য করে। একটি শর্তসাপেক্ষে assert ব্যবহৃত হয়- শর্ত সত্য হলে কিছুই হবে না, কিন্তু শর্ত মিথ্যা হলেAssertion Error উত্থাপিত হয়। যেমন-</vt:lpstr>
      <vt:lpstr>PowerPoint Presentation</vt:lpstr>
      <vt:lpstr>PowerPoint Presentation</vt:lpstr>
      <vt:lpstr>PowerPoint Presentation</vt:lpstr>
      <vt:lpstr>PowerPoint Presentation</vt:lpstr>
      <vt:lpstr>২.৩ পাইঘনে ব্যবহৃত লাইন, মার্জিন, মাল্টি-লাইন স্টেটমেন্ট (Lines, Indentation, Multi-LineStatements in Python)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attending the class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APON MOTORS</dc:creator>
  <cp:lastModifiedBy>ismail hosen</cp:lastModifiedBy>
  <cp:revision>6</cp:revision>
  <dcterms:created xsi:type="dcterms:W3CDTF">2024-07-13T15:59:53Z</dcterms:created>
  <dcterms:modified xsi:type="dcterms:W3CDTF">2024-08-17T19:03:17Z</dcterms:modified>
</cp:coreProperties>
</file>