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sldIdLst>
    <p:sldId id="256" r:id="rId2"/>
    <p:sldId id="257" r:id="rId3"/>
    <p:sldId id="258" r:id="rId4"/>
    <p:sldId id="259" r:id="rId5"/>
    <p:sldId id="285" r:id="rId6"/>
    <p:sldId id="286" r:id="rId7"/>
    <p:sldId id="263" r:id="rId8"/>
    <p:sldId id="264" r:id="rId9"/>
    <p:sldId id="296" r:id="rId10"/>
    <p:sldId id="265" r:id="rId11"/>
    <p:sldId id="288" r:id="rId12"/>
    <p:sldId id="266" r:id="rId13"/>
    <p:sldId id="273" r:id="rId14"/>
    <p:sldId id="291" r:id="rId15"/>
    <p:sldId id="292" r:id="rId16"/>
    <p:sldId id="297" r:id="rId17"/>
    <p:sldId id="293" r:id="rId18"/>
    <p:sldId id="298" r:id="rId19"/>
    <p:sldId id="299" r:id="rId20"/>
    <p:sldId id="294" r:id="rId21"/>
    <p:sldId id="274" r:id="rId22"/>
    <p:sldId id="275" r:id="rId23"/>
    <p:sldId id="276" r:id="rId24"/>
    <p:sldId id="300" r:id="rId25"/>
    <p:sldId id="28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mail hosen" userId="55fa83e228b6b054" providerId="LiveId" clId="{1007AF06-4DDF-4A6C-8743-582D2934B3AE}"/>
    <pc:docChg chg="modSld">
      <pc:chgData name="ismail hosen" userId="55fa83e228b6b054" providerId="LiveId" clId="{1007AF06-4DDF-4A6C-8743-582D2934B3AE}" dt="2024-08-17T19:02:50.658" v="8" actId="20577"/>
      <pc:docMkLst>
        <pc:docMk/>
      </pc:docMkLst>
      <pc:sldChg chg="modSp modAnim">
        <pc:chgData name="ismail hosen" userId="55fa83e228b6b054" providerId="LiveId" clId="{1007AF06-4DDF-4A6C-8743-582D2934B3AE}" dt="2024-08-17T19:02:50.658" v="8" actId="20577"/>
        <pc:sldMkLst>
          <pc:docMk/>
          <pc:sldMk cId="1491373731" sldId="256"/>
        </pc:sldMkLst>
        <pc:spChg chg="mod">
          <ac:chgData name="ismail hosen" userId="55fa83e228b6b054" providerId="LiveId" clId="{1007AF06-4DDF-4A6C-8743-582D2934B3AE}" dt="2024-08-17T19:02:50.658" v="8" actId="20577"/>
          <ac:spMkLst>
            <pc:docMk/>
            <pc:sldMk cId="1491373731" sldId="256"/>
            <ac:spMk id="4" creationId="{F2856B35-E1C2-EC4E-C8AD-FEE8C76B0596}"/>
          </ac:spMkLst>
        </pc:spChg>
        <pc:spChg chg="mod">
          <ac:chgData name="ismail hosen" userId="55fa83e228b6b054" providerId="LiveId" clId="{1007AF06-4DDF-4A6C-8743-582D2934B3AE}" dt="2024-08-17T19:02:38.942" v="0" actId="20577"/>
          <ac:spMkLst>
            <pc:docMk/>
            <pc:sldMk cId="1491373731" sldId="256"/>
            <ac:spMk id="6" creationId="{7250E73B-6AA8-1F5E-2CBF-E8DD67207088}"/>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7758FFF-93F3-4E36-89D2-D1752490CA21}" type="datetimeFigureOut">
              <a:rPr lang="en-US" smtClean="0"/>
              <a:t>8/18/2024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FB4EA3A-4153-4AC9-9E57-81E3F5F4D77B}" type="slidenum">
              <a:rPr lang="en-US" smtClean="0"/>
              <a:t>‹#›</a:t>
            </a:fld>
            <a:endParaRPr lang="en-US"/>
          </a:p>
        </p:txBody>
      </p:sp>
    </p:spTree>
    <p:extLst>
      <p:ext uri="{BB962C8B-B14F-4D97-AF65-F5344CB8AC3E}">
        <p14:creationId xmlns:p14="http://schemas.microsoft.com/office/powerpoint/2010/main" val="3055989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758FFF-93F3-4E36-89D2-D1752490CA21}" type="datetimeFigureOut">
              <a:rPr lang="en-US" smtClean="0"/>
              <a:t>8/18/2024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B4EA3A-4153-4AC9-9E57-81E3F5F4D77B}" type="slidenum">
              <a:rPr lang="en-US" smtClean="0"/>
              <a:t>‹#›</a:t>
            </a:fld>
            <a:endParaRPr lang="en-US"/>
          </a:p>
        </p:txBody>
      </p:sp>
    </p:spTree>
    <p:extLst>
      <p:ext uri="{BB962C8B-B14F-4D97-AF65-F5344CB8AC3E}">
        <p14:creationId xmlns:p14="http://schemas.microsoft.com/office/powerpoint/2010/main" val="898811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758FFF-93F3-4E36-89D2-D1752490CA21}" type="datetimeFigureOut">
              <a:rPr lang="en-US" smtClean="0"/>
              <a:t>8/18/2024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B4EA3A-4153-4AC9-9E57-81E3F5F4D77B}" type="slidenum">
              <a:rPr lang="en-US" smtClean="0"/>
              <a:t>‹#›</a:t>
            </a:fld>
            <a:endParaRPr lang="en-US"/>
          </a:p>
        </p:txBody>
      </p:sp>
    </p:spTree>
    <p:extLst>
      <p:ext uri="{BB962C8B-B14F-4D97-AF65-F5344CB8AC3E}">
        <p14:creationId xmlns:p14="http://schemas.microsoft.com/office/powerpoint/2010/main" val="3362400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758FFF-93F3-4E36-89D2-D1752490CA21}" type="datetimeFigureOut">
              <a:rPr lang="en-US" smtClean="0"/>
              <a:t>8/18/2024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B4EA3A-4153-4AC9-9E57-81E3F5F4D77B}"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729959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758FFF-93F3-4E36-89D2-D1752490CA21}" type="datetimeFigureOut">
              <a:rPr lang="en-US" smtClean="0"/>
              <a:t>8/18/2024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B4EA3A-4153-4AC9-9E57-81E3F5F4D77B}" type="slidenum">
              <a:rPr lang="en-US" smtClean="0"/>
              <a:t>‹#›</a:t>
            </a:fld>
            <a:endParaRPr lang="en-US"/>
          </a:p>
        </p:txBody>
      </p:sp>
    </p:spTree>
    <p:extLst>
      <p:ext uri="{BB962C8B-B14F-4D97-AF65-F5344CB8AC3E}">
        <p14:creationId xmlns:p14="http://schemas.microsoft.com/office/powerpoint/2010/main" val="2330683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7758FFF-93F3-4E36-89D2-D1752490CA21}" type="datetimeFigureOut">
              <a:rPr lang="en-US" smtClean="0"/>
              <a:t>8/18/2024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B4EA3A-4153-4AC9-9E57-81E3F5F4D77B}" type="slidenum">
              <a:rPr lang="en-US" smtClean="0"/>
              <a:t>‹#›</a:t>
            </a:fld>
            <a:endParaRPr lang="en-US"/>
          </a:p>
        </p:txBody>
      </p:sp>
    </p:spTree>
    <p:extLst>
      <p:ext uri="{BB962C8B-B14F-4D97-AF65-F5344CB8AC3E}">
        <p14:creationId xmlns:p14="http://schemas.microsoft.com/office/powerpoint/2010/main" val="28046168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7758FFF-93F3-4E36-89D2-D1752490CA21}" type="datetimeFigureOut">
              <a:rPr lang="en-US" smtClean="0"/>
              <a:t>8/18/2024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B4EA3A-4153-4AC9-9E57-81E3F5F4D77B}" type="slidenum">
              <a:rPr lang="en-US" smtClean="0"/>
              <a:t>‹#›</a:t>
            </a:fld>
            <a:endParaRPr lang="en-US"/>
          </a:p>
        </p:txBody>
      </p:sp>
    </p:spTree>
    <p:extLst>
      <p:ext uri="{BB962C8B-B14F-4D97-AF65-F5344CB8AC3E}">
        <p14:creationId xmlns:p14="http://schemas.microsoft.com/office/powerpoint/2010/main" val="16334901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758FFF-93F3-4E36-89D2-D1752490CA21}"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4EA3A-4153-4AC9-9E57-81E3F5F4D77B}" type="slidenum">
              <a:rPr lang="en-US" smtClean="0"/>
              <a:t>‹#›</a:t>
            </a:fld>
            <a:endParaRPr lang="en-US"/>
          </a:p>
        </p:txBody>
      </p:sp>
    </p:spTree>
    <p:extLst>
      <p:ext uri="{BB962C8B-B14F-4D97-AF65-F5344CB8AC3E}">
        <p14:creationId xmlns:p14="http://schemas.microsoft.com/office/powerpoint/2010/main" val="926358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758FFF-93F3-4E36-89D2-D1752490CA21}"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4EA3A-4153-4AC9-9E57-81E3F5F4D77B}" type="slidenum">
              <a:rPr lang="en-US" smtClean="0"/>
              <a:t>‹#›</a:t>
            </a:fld>
            <a:endParaRPr lang="en-US"/>
          </a:p>
        </p:txBody>
      </p:sp>
    </p:spTree>
    <p:extLst>
      <p:ext uri="{BB962C8B-B14F-4D97-AF65-F5344CB8AC3E}">
        <p14:creationId xmlns:p14="http://schemas.microsoft.com/office/powerpoint/2010/main" val="1239227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758FFF-93F3-4E36-89D2-D1752490CA21}"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4EA3A-4153-4AC9-9E57-81E3F5F4D77B}" type="slidenum">
              <a:rPr lang="en-US" smtClean="0"/>
              <a:t>‹#›</a:t>
            </a:fld>
            <a:endParaRPr lang="en-US"/>
          </a:p>
        </p:txBody>
      </p:sp>
    </p:spTree>
    <p:extLst>
      <p:ext uri="{BB962C8B-B14F-4D97-AF65-F5344CB8AC3E}">
        <p14:creationId xmlns:p14="http://schemas.microsoft.com/office/powerpoint/2010/main" val="3798885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758FFF-93F3-4E36-89D2-D1752490CA21}"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4EA3A-4153-4AC9-9E57-81E3F5F4D77B}" type="slidenum">
              <a:rPr lang="en-US" smtClean="0"/>
              <a:t>‹#›</a:t>
            </a:fld>
            <a:endParaRPr lang="en-US"/>
          </a:p>
        </p:txBody>
      </p:sp>
    </p:spTree>
    <p:extLst>
      <p:ext uri="{BB962C8B-B14F-4D97-AF65-F5344CB8AC3E}">
        <p14:creationId xmlns:p14="http://schemas.microsoft.com/office/powerpoint/2010/main" val="3247189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758FFF-93F3-4E36-89D2-D1752490CA21}" type="datetimeFigureOut">
              <a:rPr lang="en-US" smtClean="0"/>
              <a:t>8/18/2024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B4EA3A-4153-4AC9-9E57-81E3F5F4D77B}" type="slidenum">
              <a:rPr lang="en-US" smtClean="0"/>
              <a:t>‹#›</a:t>
            </a:fld>
            <a:endParaRPr lang="en-US"/>
          </a:p>
        </p:txBody>
      </p:sp>
    </p:spTree>
    <p:extLst>
      <p:ext uri="{BB962C8B-B14F-4D97-AF65-F5344CB8AC3E}">
        <p14:creationId xmlns:p14="http://schemas.microsoft.com/office/powerpoint/2010/main" val="3124059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758FFF-93F3-4E36-89D2-D1752490CA21}" type="datetimeFigureOut">
              <a:rPr lang="en-US" smtClean="0"/>
              <a:t>8/18/2024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B4EA3A-4153-4AC9-9E57-81E3F5F4D77B}" type="slidenum">
              <a:rPr lang="en-US" smtClean="0"/>
              <a:t>‹#›</a:t>
            </a:fld>
            <a:endParaRPr lang="en-US"/>
          </a:p>
        </p:txBody>
      </p:sp>
    </p:spTree>
    <p:extLst>
      <p:ext uri="{BB962C8B-B14F-4D97-AF65-F5344CB8AC3E}">
        <p14:creationId xmlns:p14="http://schemas.microsoft.com/office/powerpoint/2010/main" val="2225518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758FFF-93F3-4E36-89D2-D1752490CA21}" type="datetimeFigureOut">
              <a:rPr lang="en-US" smtClean="0"/>
              <a:t>8/18/2024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B4EA3A-4153-4AC9-9E57-81E3F5F4D77B}" type="slidenum">
              <a:rPr lang="en-US" smtClean="0"/>
              <a:t>‹#›</a:t>
            </a:fld>
            <a:endParaRPr lang="en-US"/>
          </a:p>
        </p:txBody>
      </p:sp>
    </p:spTree>
    <p:extLst>
      <p:ext uri="{BB962C8B-B14F-4D97-AF65-F5344CB8AC3E}">
        <p14:creationId xmlns:p14="http://schemas.microsoft.com/office/powerpoint/2010/main" val="288449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758FFF-93F3-4E36-89D2-D1752490CA21}" type="datetimeFigureOut">
              <a:rPr lang="en-US" smtClean="0"/>
              <a:t>8/18/2024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B4EA3A-4153-4AC9-9E57-81E3F5F4D77B}" type="slidenum">
              <a:rPr lang="en-US" smtClean="0"/>
              <a:t>‹#›</a:t>
            </a:fld>
            <a:endParaRPr lang="en-US"/>
          </a:p>
        </p:txBody>
      </p:sp>
    </p:spTree>
    <p:extLst>
      <p:ext uri="{BB962C8B-B14F-4D97-AF65-F5344CB8AC3E}">
        <p14:creationId xmlns:p14="http://schemas.microsoft.com/office/powerpoint/2010/main" val="3496993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758FFF-93F3-4E36-89D2-D1752490CA21}" type="datetimeFigureOut">
              <a:rPr lang="en-US" smtClean="0"/>
              <a:t>8/18/2024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B4EA3A-4153-4AC9-9E57-81E3F5F4D77B}" type="slidenum">
              <a:rPr lang="en-US" smtClean="0"/>
              <a:t>‹#›</a:t>
            </a:fld>
            <a:endParaRPr lang="en-US"/>
          </a:p>
        </p:txBody>
      </p:sp>
    </p:spTree>
    <p:extLst>
      <p:ext uri="{BB962C8B-B14F-4D97-AF65-F5344CB8AC3E}">
        <p14:creationId xmlns:p14="http://schemas.microsoft.com/office/powerpoint/2010/main" val="3982737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758FFF-93F3-4E36-89D2-D1752490CA21}" type="datetimeFigureOut">
              <a:rPr lang="en-US" smtClean="0"/>
              <a:t>8/18/2024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B4EA3A-4153-4AC9-9E57-81E3F5F4D77B}" type="slidenum">
              <a:rPr lang="en-US" smtClean="0"/>
              <a:t>‹#›</a:t>
            </a:fld>
            <a:endParaRPr lang="en-US"/>
          </a:p>
        </p:txBody>
      </p:sp>
    </p:spTree>
    <p:extLst>
      <p:ext uri="{BB962C8B-B14F-4D97-AF65-F5344CB8AC3E}">
        <p14:creationId xmlns:p14="http://schemas.microsoft.com/office/powerpoint/2010/main" val="631844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7758FFF-93F3-4E36-89D2-D1752490CA21}" type="datetimeFigureOut">
              <a:rPr lang="en-US" smtClean="0"/>
              <a:t>8/18/2024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FB4EA3A-4153-4AC9-9E57-81E3F5F4D77B}" type="slidenum">
              <a:rPr lang="en-US" smtClean="0"/>
              <a:t>‹#›</a:t>
            </a:fld>
            <a:endParaRPr lang="en-US"/>
          </a:p>
        </p:txBody>
      </p:sp>
    </p:spTree>
    <p:extLst>
      <p:ext uri="{BB962C8B-B14F-4D97-AF65-F5344CB8AC3E}">
        <p14:creationId xmlns:p14="http://schemas.microsoft.com/office/powerpoint/2010/main" val="1349949940"/>
      </p:ext>
    </p:extLst>
  </p:cSld>
  <p:clrMap bg1="dk1" tx1="lt1" bg2="dk2" tx2="lt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 id="2147483818"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856B35-E1C2-EC4E-C8AD-FEE8C76B0596}"/>
              </a:ext>
            </a:extLst>
          </p:cNvPr>
          <p:cNvSpPr>
            <a:spLocks noGrp="1"/>
          </p:cNvSpPr>
          <p:nvPr>
            <p:ph type="ctrTitle"/>
          </p:nvPr>
        </p:nvSpPr>
        <p:spPr>
          <a:xfrm>
            <a:off x="1952787" y="652221"/>
            <a:ext cx="9360976" cy="5181600"/>
          </a:xfrm>
        </p:spPr>
        <p:txBody>
          <a:bodyPr anchor="t">
            <a:normAutofit/>
          </a:bodyPr>
          <a:lstStyle/>
          <a:p>
            <a:pPr algn="ctr"/>
            <a:r>
              <a:rPr lang="en-US" sz="2800" b="1" dirty="0"/>
              <a:t>Subject Name: </a:t>
            </a:r>
            <a:r>
              <a:rPr lang="en-US" sz="2800" dirty="0">
                <a:solidFill>
                  <a:srgbClr val="002060"/>
                </a:solidFill>
              </a:rPr>
              <a:t>Python programming</a:t>
            </a:r>
            <a:br>
              <a:rPr lang="en-US" sz="2800" dirty="0"/>
            </a:br>
            <a:br>
              <a:rPr lang="en-US" sz="2800" dirty="0"/>
            </a:br>
            <a:r>
              <a:rPr lang="en-US" sz="2800" b="1" dirty="0"/>
              <a:t>Chapter : </a:t>
            </a:r>
            <a:r>
              <a:rPr lang="en-US" sz="2800" b="1" dirty="0">
                <a:solidFill>
                  <a:schemeClr val="bg1"/>
                </a:solidFill>
              </a:rPr>
              <a:t>03</a:t>
            </a:r>
            <a:br>
              <a:rPr lang="en-US" sz="2800" dirty="0"/>
            </a:br>
            <a:r>
              <a:rPr lang="en-US" sz="2800" dirty="0"/>
              <a:t>    </a:t>
            </a:r>
            <a:br>
              <a:rPr lang="en-US" sz="2800" dirty="0"/>
            </a:br>
            <a:br>
              <a:rPr lang="en-US" sz="2800" dirty="0"/>
            </a:br>
            <a:r>
              <a:rPr lang="en-US" sz="2800" dirty="0"/>
              <a:t>                  </a:t>
            </a:r>
            <a:r>
              <a:rPr lang="en-US" sz="2800" dirty="0">
                <a:latin typeface="Calibri" panose="020F0502020204030204" pitchFamily="34" charset="0"/>
                <a:cs typeface="Calibri" panose="020F0502020204030204" pitchFamily="34" charset="0"/>
              </a:rPr>
              <a:t>2</a:t>
            </a:r>
            <a:r>
              <a:rPr lang="en-US" sz="2800" baseline="30000" dirty="0">
                <a:latin typeface="Calibri" panose="020F0502020204030204" pitchFamily="34" charset="0"/>
                <a:cs typeface="Calibri" panose="020F0502020204030204" pitchFamily="34" charset="0"/>
              </a:rPr>
              <a:t>nd</a:t>
            </a:r>
            <a:r>
              <a:rPr lang="en-US" sz="2800" dirty="0"/>
              <a:t>  Semester 		</a:t>
            </a:r>
            <a:br>
              <a:rPr lang="en-US" sz="2800" dirty="0"/>
            </a:br>
            <a:br>
              <a:rPr lang="en-US" sz="2800"/>
            </a:br>
            <a:br>
              <a:rPr lang="en-US" sz="2800" dirty="0"/>
            </a:br>
            <a:endParaRPr lang="en-US" sz="2800" dirty="0"/>
          </a:p>
        </p:txBody>
      </p:sp>
      <p:sp>
        <p:nvSpPr>
          <p:cNvPr id="6" name="TextBox 5">
            <a:extLst>
              <a:ext uri="{FF2B5EF4-FFF2-40B4-BE49-F238E27FC236}">
                <a16:creationId xmlns:a16="http://schemas.microsoft.com/office/drawing/2014/main" id="{7250E73B-6AA8-1F5E-2CBF-E8DD67207088}"/>
              </a:ext>
            </a:extLst>
          </p:cNvPr>
          <p:cNvSpPr txBox="1"/>
          <p:nvPr/>
        </p:nvSpPr>
        <p:spPr>
          <a:xfrm>
            <a:off x="4391832" y="3429000"/>
            <a:ext cx="4938147" cy="369332"/>
          </a:xfrm>
          <a:prstGeom prst="rect">
            <a:avLst/>
          </a:prstGeom>
          <a:noFill/>
        </p:spPr>
        <p:txBody>
          <a:bodyPr wrap="square">
            <a:spAutoFit/>
          </a:bodyPr>
          <a:lstStyle/>
          <a:p>
            <a:endParaRPr lang="en-US" b="1" dirty="0"/>
          </a:p>
        </p:txBody>
      </p:sp>
    </p:spTree>
    <p:extLst>
      <p:ext uri="{BB962C8B-B14F-4D97-AF65-F5344CB8AC3E}">
        <p14:creationId xmlns:p14="http://schemas.microsoft.com/office/powerpoint/2010/main" val="1491373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2950"/>
                            </p:stCondLst>
                            <p:childTnLst>
                              <p:par>
                                <p:cTn id="9" presetID="22" presetClass="entr" presetSubtype="8" fill="hold" grpId="0" nodeType="afterEffect" nodePh="1">
                                  <p:stCondLst>
                                    <p:cond delay="0"/>
                                  </p:stCondLst>
                                  <p:endCondLst>
                                    <p:cond evt="begin" delay="0">
                                      <p:tn val="9"/>
                                    </p:cond>
                                  </p:endCondLst>
                                  <p:iterate type="lt">
                                    <p:tmPct val="15000"/>
                                  </p:iterate>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97E5349-54B6-CDD6-8F67-1C7D4D88803E}"/>
              </a:ext>
            </a:extLst>
          </p:cNvPr>
          <p:cNvSpPr txBox="1">
            <a:spLocks/>
          </p:cNvSpPr>
          <p:nvPr/>
        </p:nvSpPr>
        <p:spPr>
          <a:xfrm>
            <a:off x="826001" y="248514"/>
            <a:ext cx="10911949" cy="93650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bn-BD" b="1" u="sng" dirty="0"/>
              <a:t>ভেরিয়েবলের মান পুনঃনির্ধারণ (</a:t>
            </a:r>
            <a:r>
              <a:rPr lang="en-US" b="1" u="sng" dirty="0"/>
              <a:t>Re-assignment of values to variables) :</a:t>
            </a:r>
          </a:p>
        </p:txBody>
      </p:sp>
      <p:sp>
        <p:nvSpPr>
          <p:cNvPr id="6" name="Content Placeholder 2">
            <a:extLst>
              <a:ext uri="{FF2B5EF4-FFF2-40B4-BE49-F238E27FC236}">
                <a16:creationId xmlns:a16="http://schemas.microsoft.com/office/drawing/2014/main" id="{263BF82E-4F20-E2B9-F4D8-1F5781A30E0E}"/>
              </a:ext>
            </a:extLst>
          </p:cNvPr>
          <p:cNvSpPr txBox="1">
            <a:spLocks/>
          </p:cNvSpPr>
          <p:nvPr/>
        </p:nvSpPr>
        <p:spPr>
          <a:xfrm>
            <a:off x="10692093" y="6292312"/>
            <a:ext cx="1320236" cy="52309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2100" b="1" dirty="0"/>
              <a:t>Next…</a:t>
            </a:r>
          </a:p>
        </p:txBody>
      </p:sp>
      <p:sp>
        <p:nvSpPr>
          <p:cNvPr id="3" name="Content Placeholder 2">
            <a:extLst>
              <a:ext uri="{FF2B5EF4-FFF2-40B4-BE49-F238E27FC236}">
                <a16:creationId xmlns:a16="http://schemas.microsoft.com/office/drawing/2014/main" id="{95561E9E-96A2-E726-A277-2814B0BBA15A}"/>
              </a:ext>
            </a:extLst>
          </p:cNvPr>
          <p:cNvSpPr txBox="1">
            <a:spLocks/>
          </p:cNvSpPr>
          <p:nvPr/>
        </p:nvSpPr>
        <p:spPr>
          <a:xfrm>
            <a:off x="1100380" y="787109"/>
            <a:ext cx="10911949" cy="595795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bn-BD" sz="2000" b="1" dirty="0"/>
              <a:t>পাইথনে কোনো ভেরিয়েবলের মধ্যে একাধিকবার নতুন নতুন ভ্যালু স্টোর করা যায়। এভাবে কোনো ভেরিয়েবলের মান বার বার নির্ধারণ করার এই প্রক্রিয়াকে রি-অ্যাসাইনমেন্ট অফ ভেরিয়েবল বা ভেরিয়েবলের মান পুনঃনির্ধারণ বলে। তবে এক্ষেত্রে সর্বশেষ স্টোরকৃত মানটিই ভেরিয়েবলের মান হিসেবে জমা থাকে। যেমন-</a:t>
            </a:r>
            <a:endParaRPr lang="en-US" sz="2000" b="1" dirty="0"/>
          </a:p>
          <a:p>
            <a:pPr marL="0" indent="0">
              <a:buNone/>
            </a:pPr>
            <a:r>
              <a:rPr lang="en-US" sz="2000" b="1" dirty="0"/>
              <a:t>			</a:t>
            </a:r>
            <a:r>
              <a:rPr lang="fi-FI" sz="2000" b="1" dirty="0"/>
              <a:t>&gt;&gt;&gt; x=110</a:t>
            </a:r>
          </a:p>
          <a:p>
            <a:pPr marL="0" indent="0">
              <a:buNone/>
            </a:pPr>
            <a:r>
              <a:rPr lang="fi-FI" sz="2000" b="1" dirty="0"/>
              <a:t>			&gt;&gt;&gt; X</a:t>
            </a:r>
          </a:p>
          <a:p>
            <a:pPr marL="0" indent="0">
              <a:buNone/>
            </a:pPr>
            <a:r>
              <a:rPr lang="fi-FI" sz="2000" b="1" dirty="0"/>
              <a:t>			110</a:t>
            </a:r>
          </a:p>
          <a:p>
            <a:pPr marL="0" indent="0">
              <a:buNone/>
            </a:pPr>
            <a:r>
              <a:rPr lang="fi-FI" sz="2000" b="1" dirty="0"/>
              <a:t>			&gt;&gt;&gt; x=154.32</a:t>
            </a:r>
          </a:p>
          <a:p>
            <a:pPr marL="0" indent="0">
              <a:buNone/>
            </a:pPr>
            <a:r>
              <a:rPr lang="fi-FI" sz="2000" b="1" dirty="0"/>
              <a:t>			&gt;&gt;&gt; X</a:t>
            </a:r>
          </a:p>
          <a:p>
            <a:pPr marL="0" indent="0">
              <a:buNone/>
            </a:pPr>
            <a:r>
              <a:rPr lang="fi-FI" sz="2000" b="1" dirty="0"/>
              <a:t>			154.32</a:t>
            </a:r>
          </a:p>
          <a:p>
            <a:pPr marL="0" indent="0">
              <a:buNone/>
            </a:pPr>
            <a:r>
              <a:rPr lang="fi-FI" sz="2000" b="1" dirty="0"/>
              <a:t>			&gt;&gt;&gt; x = ”Apon"</a:t>
            </a:r>
          </a:p>
          <a:p>
            <a:pPr marL="0" indent="0">
              <a:buNone/>
            </a:pPr>
            <a:r>
              <a:rPr lang="fi-FI" sz="2000" b="1" dirty="0"/>
              <a:t>			&gt;&gt;&gt; X</a:t>
            </a:r>
          </a:p>
          <a:p>
            <a:pPr marL="0" indent="0">
              <a:buNone/>
            </a:pPr>
            <a:r>
              <a:rPr lang="fi-FI" sz="2000" b="1" dirty="0"/>
              <a:t>			Apon</a:t>
            </a:r>
            <a:endParaRPr lang="bn-BD" sz="2000" b="1" dirty="0"/>
          </a:p>
        </p:txBody>
      </p:sp>
    </p:spTree>
    <p:extLst>
      <p:ext uri="{BB962C8B-B14F-4D97-AF65-F5344CB8AC3E}">
        <p14:creationId xmlns:p14="http://schemas.microsoft.com/office/powerpoint/2010/main" val="8216082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3450"/>
                            </p:stCondLst>
                            <p:childTnLst>
                              <p:par>
                                <p:cTn id="12" presetID="22" presetClass="entr" presetSubtype="8"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Effect transition="in" filter="wipe(left)">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CD7C2-0323-C6DE-E11C-A1F0C7899335}"/>
              </a:ext>
            </a:extLst>
          </p:cNvPr>
          <p:cNvSpPr>
            <a:spLocks noGrp="1"/>
          </p:cNvSpPr>
          <p:nvPr>
            <p:ph type="title"/>
          </p:nvPr>
        </p:nvSpPr>
        <p:spPr>
          <a:xfrm>
            <a:off x="1100379" y="2634711"/>
            <a:ext cx="10911950" cy="1073955"/>
          </a:xfrm>
        </p:spPr>
        <p:txBody>
          <a:bodyPr>
            <a:noAutofit/>
          </a:bodyPr>
          <a:lstStyle/>
          <a:p>
            <a:pPr>
              <a:lnSpc>
                <a:spcPct val="150000"/>
              </a:lnSpc>
            </a:pPr>
            <a:r>
              <a:rPr lang="bn-BD" sz="2000" b="1" dirty="0"/>
              <a:t>উদাহরণে </a:t>
            </a:r>
            <a:r>
              <a:rPr lang="en-US" sz="2000" b="1" dirty="0"/>
              <a:t>x-</a:t>
            </a:r>
            <a:r>
              <a:rPr lang="bn-BD" sz="2000" b="1" dirty="0"/>
              <a:t>এর মান হিসেবে একটি পূর্ণসংখ্যা ১১০ প্রিন্ট হবে। পরবর্তী দুটো কমান্ডে এর </a:t>
            </a:r>
            <a:r>
              <a:rPr lang="en-US" sz="2000" b="1" dirty="0"/>
              <a:t>x </a:t>
            </a:r>
            <a:r>
              <a:rPr lang="bn-BD" sz="2000" b="1" dirty="0"/>
              <a:t>মান পরিবর্তিত হয়ে যথাক্রমে দশমিক সংখ্যা ১৫৪.৩২ এবং স্ট্রিং </a:t>
            </a:r>
            <a:r>
              <a:rPr lang="en-US" sz="2000" b="1" dirty="0"/>
              <a:t>Mahi-</a:t>
            </a:r>
            <a:r>
              <a:rPr lang="bn-BD" sz="2000" b="1" dirty="0"/>
              <a:t>কে আউটপুট হিসেবে প্রিন্ট করার জন্য ব্যবহার করা হয়েছে।</a:t>
            </a:r>
            <a:br>
              <a:rPr lang="bn-BD" sz="2000" b="1" dirty="0"/>
            </a:br>
            <a:r>
              <a:rPr lang="bn-BD" sz="2000" b="1" dirty="0"/>
              <a:t>পাইথনে ভেরিয়েবলে নির্দিষ্ট কোনো ডাটা টাইপ নেই। তাই একই ভ্যারিয়েবল প্রথমে একটি নাম্বার এবং পরবর্তীতে সেটাতে একটি স্ট্রিং জমা রাখা গেছে।</a:t>
            </a:r>
            <a:br>
              <a:rPr lang="bn-BD" sz="2000" b="1" dirty="0"/>
            </a:br>
            <a:r>
              <a:rPr lang="bn-BD" sz="2000" b="1" dirty="0"/>
              <a:t>উল্লেখ্য, আমরা প্রথম যখন কোনো একটা ভেরিয়েবলে কোনো ভ্যালু অ্যাসাইন করি তখন সেই ভেরিয়েবলটা </a:t>
            </a:r>
            <a:r>
              <a:rPr lang="en-US" sz="2000" b="1" dirty="0"/>
              <a:t>initialize </a:t>
            </a:r>
            <a:r>
              <a:rPr lang="bn-BD" sz="2000" b="1" dirty="0"/>
              <a:t>হয়। পরবর্তীতে আমরা ঐ ভেরিয়েবলটাতেই আবার বিভিন্ন ভ্যালু রেখে কাজ করতে পারি। কিন্তু আমরা যদি ভ্যালু অ্যাসাইন না করে ঐ</a:t>
            </a:r>
            <a:br>
              <a:rPr lang="bn-BD" sz="2000" b="1" dirty="0"/>
            </a:br>
            <a:r>
              <a:rPr lang="bn-BD" sz="2000" b="1" dirty="0"/>
              <a:t>ভেরিয়েবল নিয়ে কাজ করার চেষ্টা করি তাহলে প্রোগ্রামে এরর দেখাবে।</a:t>
            </a:r>
            <a:br>
              <a:rPr lang="en-US" sz="2000" b="1" dirty="0"/>
            </a:br>
            <a:r>
              <a:rPr lang="en-US" sz="2000" b="1" dirty="0"/>
              <a:t>	&gt;&gt;&gt; variable</a:t>
            </a:r>
            <a:br>
              <a:rPr lang="en-US" sz="2000" b="1" dirty="0"/>
            </a:br>
            <a:r>
              <a:rPr lang="en-US" sz="2000" b="1" dirty="0"/>
              <a:t>	Traceback (most recent call last):</a:t>
            </a:r>
            <a:br>
              <a:rPr lang="en-US" sz="2000" b="1" dirty="0"/>
            </a:br>
            <a:r>
              <a:rPr lang="en-US" sz="2000" b="1" dirty="0"/>
              <a:t>	File "&lt;stdin&gt;", line 1, in &lt;module&gt;</a:t>
            </a:r>
            <a:br>
              <a:rPr lang="en-US" sz="2000" b="1" dirty="0"/>
            </a:br>
            <a:r>
              <a:rPr lang="en-US" sz="2000" b="1" dirty="0"/>
              <a:t>	</a:t>
            </a:r>
            <a:r>
              <a:rPr lang="en-US" sz="2000" b="1" dirty="0" err="1"/>
              <a:t>NameError</a:t>
            </a:r>
            <a:r>
              <a:rPr lang="en-US" sz="2000" b="1" dirty="0"/>
              <a:t>: name 'variable' is not defined</a:t>
            </a:r>
            <a:endParaRPr lang="bn-BD" sz="2000" b="1" dirty="0"/>
          </a:p>
        </p:txBody>
      </p:sp>
      <p:sp>
        <p:nvSpPr>
          <p:cNvPr id="6" name="Content Placeholder 2">
            <a:extLst>
              <a:ext uri="{FF2B5EF4-FFF2-40B4-BE49-F238E27FC236}">
                <a16:creationId xmlns:a16="http://schemas.microsoft.com/office/drawing/2014/main" id="{263BF82E-4F20-E2B9-F4D8-1F5781A30E0E}"/>
              </a:ext>
            </a:extLst>
          </p:cNvPr>
          <p:cNvSpPr txBox="1">
            <a:spLocks/>
          </p:cNvSpPr>
          <p:nvPr/>
        </p:nvSpPr>
        <p:spPr>
          <a:xfrm>
            <a:off x="10692093" y="6292312"/>
            <a:ext cx="1320236" cy="52309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2100" b="1" dirty="0"/>
              <a:t>Next…</a:t>
            </a:r>
          </a:p>
        </p:txBody>
      </p:sp>
    </p:spTree>
    <p:extLst>
      <p:ext uri="{BB962C8B-B14F-4D97-AF65-F5344CB8AC3E}">
        <p14:creationId xmlns:p14="http://schemas.microsoft.com/office/powerpoint/2010/main" val="11490470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wipe(left)">
                                      <p:cBhvr>
                                        <p:cTn id="7" dur="25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263BF82E-4F20-E2B9-F4D8-1F5781A30E0E}"/>
              </a:ext>
            </a:extLst>
          </p:cNvPr>
          <p:cNvSpPr txBox="1">
            <a:spLocks/>
          </p:cNvSpPr>
          <p:nvPr/>
        </p:nvSpPr>
        <p:spPr>
          <a:xfrm>
            <a:off x="10692093" y="6292312"/>
            <a:ext cx="1320236" cy="52309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2000" b="1" dirty="0"/>
              <a:t>Next…</a:t>
            </a:r>
          </a:p>
        </p:txBody>
      </p:sp>
      <p:sp>
        <p:nvSpPr>
          <p:cNvPr id="4" name="Content Placeholder 2">
            <a:extLst>
              <a:ext uri="{FF2B5EF4-FFF2-40B4-BE49-F238E27FC236}">
                <a16:creationId xmlns:a16="http://schemas.microsoft.com/office/drawing/2014/main" id="{BCDE043B-4D44-8794-BC7E-7F5C0AE5E7DB}"/>
              </a:ext>
            </a:extLst>
          </p:cNvPr>
          <p:cNvSpPr txBox="1">
            <a:spLocks/>
          </p:cNvSpPr>
          <p:nvPr/>
        </p:nvSpPr>
        <p:spPr>
          <a:xfrm>
            <a:off x="522352" y="786546"/>
            <a:ext cx="11489977" cy="5722742"/>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r>
              <a:rPr lang="bn-BD" sz="2000" b="1" dirty="0"/>
              <a:t>পাইথন একই লাইনে একাধিক ভেরিয়েবল ডিক্লারেশনের সুবিধা প্রদান করে। এতে একাধিক ভেরিয়েবলের জন্য একটি নির্দিষ্ট মান স্টোর করা যায়। আবার একাধিক ভেরিয়েবলের জন্য যথাক্রমে একাধিক মানও একসাথে স্টোর করা যায়। পাইথনে ভেরিয়েব ডিক্লারেশনের এ পদ্ধতিকে মাল্টিপল ভেরিয়েবল অ্যাসাইনমেন্ট বলে। যেমন- </a:t>
            </a:r>
            <a:endParaRPr lang="en-US" sz="2000" b="1" dirty="0"/>
          </a:p>
          <a:p>
            <a:pPr marL="0" indent="0">
              <a:lnSpc>
                <a:spcPct val="100000"/>
              </a:lnSpc>
              <a:buNone/>
            </a:pPr>
            <a:r>
              <a:rPr lang="en-US" sz="2000" b="1" dirty="0"/>
              <a:t>			a=b=c=10 </a:t>
            </a:r>
            <a:r>
              <a:rPr lang="bn-BD" sz="2000" b="1" dirty="0"/>
              <a:t>এবং </a:t>
            </a:r>
            <a:endParaRPr lang="en-US" sz="2000" b="1" dirty="0"/>
          </a:p>
          <a:p>
            <a:pPr marL="0" indent="0">
              <a:lnSpc>
                <a:spcPct val="100000"/>
              </a:lnSpc>
              <a:buNone/>
            </a:pPr>
            <a:r>
              <a:rPr lang="en-US" sz="2000" b="1" dirty="0"/>
              <a:t>			a, b, c = 10, 20, “Apon"</a:t>
            </a:r>
          </a:p>
          <a:p>
            <a:pPr marL="0" indent="0">
              <a:lnSpc>
                <a:spcPct val="100000"/>
              </a:lnSpc>
              <a:buNone/>
            </a:pPr>
            <a:r>
              <a:rPr lang="bn-BD" sz="2000" b="1" dirty="0"/>
              <a:t>প্রথমোক্ত উদাহরণে </a:t>
            </a:r>
            <a:r>
              <a:rPr lang="en-US" sz="2000" b="1" dirty="0"/>
              <a:t>a, b </a:t>
            </a:r>
            <a:r>
              <a:rPr lang="bn-BD" sz="2000" b="1" dirty="0"/>
              <a:t>এবং </a:t>
            </a:r>
            <a:r>
              <a:rPr lang="en-US" sz="2000" b="1" dirty="0"/>
              <a:t>c </a:t>
            </a:r>
            <a:r>
              <a:rPr lang="bn-BD" sz="2000" b="1" dirty="0"/>
              <a:t>প্রতিটি ভেরিয়েবলের মান ১০ কিন্তু দ্বিতীয় উদাহরণে </a:t>
            </a:r>
            <a:r>
              <a:rPr lang="en-US" sz="2000" b="1" dirty="0"/>
              <a:t>a, b </a:t>
            </a:r>
            <a:r>
              <a:rPr lang="bn-BD" sz="2000" b="1" dirty="0"/>
              <a:t>এবং ০-এর মান যথাক্রমে ১০ ২০ এবং </a:t>
            </a:r>
            <a:r>
              <a:rPr lang="en-US" sz="2000" b="1" dirty="0"/>
              <a:t>Apon </a:t>
            </a:r>
            <a:r>
              <a:rPr lang="bn-BD" sz="2000" b="1" dirty="0"/>
              <a:t>নির্ধারণ করা হয়েছে।</a:t>
            </a:r>
          </a:p>
          <a:p>
            <a:pPr marL="0" indent="0">
              <a:lnSpc>
                <a:spcPct val="100000"/>
              </a:lnSpc>
              <a:buNone/>
            </a:pPr>
            <a:r>
              <a:rPr lang="bn-BD" sz="2000" b="1" dirty="0"/>
              <a:t>উদাহরণ: </a:t>
            </a:r>
            <a:r>
              <a:rPr lang="en-US" sz="2000" b="1" dirty="0"/>
              <a:t>		</a:t>
            </a:r>
          </a:p>
          <a:p>
            <a:pPr marL="0" indent="0">
              <a:lnSpc>
                <a:spcPct val="100000"/>
              </a:lnSpc>
              <a:buNone/>
            </a:pPr>
            <a:r>
              <a:rPr lang="en-US" sz="2000" b="1" dirty="0"/>
              <a:t>			</a:t>
            </a:r>
            <a:r>
              <a:rPr lang="bn-BD" sz="2000" b="1" dirty="0"/>
              <a:t>&gt;&gt;&gt; </a:t>
            </a:r>
            <a:r>
              <a:rPr lang="en-US" sz="2000" b="1" dirty="0"/>
              <a:t>x, y = 2, 3 </a:t>
            </a:r>
          </a:p>
          <a:p>
            <a:pPr marL="0" indent="0">
              <a:lnSpc>
                <a:spcPct val="100000"/>
              </a:lnSpc>
              <a:buNone/>
            </a:pPr>
            <a:r>
              <a:rPr lang="en-US" sz="2000" b="1" dirty="0"/>
              <a:t>			&gt;&gt;&gt; X </a:t>
            </a:r>
          </a:p>
          <a:p>
            <a:pPr marL="0" indent="0">
              <a:lnSpc>
                <a:spcPct val="100000"/>
              </a:lnSpc>
              <a:buNone/>
            </a:pPr>
            <a:r>
              <a:rPr lang="en-US" sz="2000" b="1" dirty="0"/>
              <a:t>			2 </a:t>
            </a:r>
          </a:p>
          <a:p>
            <a:pPr marL="0" indent="0">
              <a:lnSpc>
                <a:spcPct val="100000"/>
              </a:lnSpc>
              <a:buNone/>
            </a:pPr>
            <a:r>
              <a:rPr lang="en-US" sz="2000" b="1" dirty="0"/>
              <a:t>			&gt;&gt;&gt; y</a:t>
            </a:r>
          </a:p>
          <a:p>
            <a:pPr marL="0" indent="0">
              <a:lnSpc>
                <a:spcPct val="100000"/>
              </a:lnSpc>
              <a:buNone/>
            </a:pPr>
            <a:r>
              <a:rPr lang="en-US" sz="2000" b="1" dirty="0"/>
              <a:t>			3</a:t>
            </a:r>
          </a:p>
        </p:txBody>
      </p:sp>
      <p:sp>
        <p:nvSpPr>
          <p:cNvPr id="8" name="Content Placeholder 2">
            <a:extLst>
              <a:ext uri="{FF2B5EF4-FFF2-40B4-BE49-F238E27FC236}">
                <a16:creationId xmlns:a16="http://schemas.microsoft.com/office/drawing/2014/main" id="{6C2753DF-FCEB-C52A-3B67-45A344AD7C42}"/>
              </a:ext>
            </a:extLst>
          </p:cNvPr>
          <p:cNvSpPr txBox="1">
            <a:spLocks/>
          </p:cNvSpPr>
          <p:nvPr/>
        </p:nvSpPr>
        <p:spPr>
          <a:xfrm>
            <a:off x="826001" y="171024"/>
            <a:ext cx="10911949" cy="696883"/>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bn-BD" b="1" u="sng" dirty="0"/>
              <a:t>একাধিক ভেরিয়েবলের মান নির্ধারণ (</a:t>
            </a:r>
            <a:r>
              <a:rPr lang="en-US" b="1" u="sng" dirty="0"/>
              <a:t>Multiple variable assignment) :</a:t>
            </a:r>
          </a:p>
        </p:txBody>
      </p:sp>
    </p:spTree>
    <p:extLst>
      <p:ext uri="{BB962C8B-B14F-4D97-AF65-F5344CB8AC3E}">
        <p14:creationId xmlns:p14="http://schemas.microsoft.com/office/powerpoint/2010/main" val="2388679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20850"/>
                            </p:stCondLst>
                            <p:childTnLst>
                              <p:par>
                                <p:cTn id="9" presetID="22" presetClass="entr" presetSubtype="8" fill="hold" grpId="0" nodeType="after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CD7C2-0323-C6DE-E11C-A1F0C7899335}"/>
              </a:ext>
            </a:extLst>
          </p:cNvPr>
          <p:cNvSpPr>
            <a:spLocks noGrp="1"/>
          </p:cNvSpPr>
          <p:nvPr>
            <p:ph type="title"/>
          </p:nvPr>
        </p:nvSpPr>
        <p:spPr>
          <a:xfrm>
            <a:off x="883404" y="-151600"/>
            <a:ext cx="10840765" cy="895520"/>
          </a:xfrm>
        </p:spPr>
        <p:txBody>
          <a:bodyPr>
            <a:normAutofit/>
          </a:bodyPr>
          <a:lstStyle/>
          <a:p>
            <a:r>
              <a:rPr lang="bn-BD" sz="2400" b="1" u="sng" dirty="0"/>
              <a:t>৩.৪ স্ট্যান্ডার্ড ডাটা টাইপ (</a:t>
            </a:r>
            <a:r>
              <a:rPr lang="en-US" sz="2400" b="1" u="sng" dirty="0"/>
              <a:t>Standard data types) :</a:t>
            </a:r>
          </a:p>
        </p:txBody>
      </p:sp>
      <p:sp>
        <p:nvSpPr>
          <p:cNvPr id="4" name="Content Placeholder 2">
            <a:extLst>
              <a:ext uri="{FF2B5EF4-FFF2-40B4-BE49-F238E27FC236}">
                <a16:creationId xmlns:a16="http://schemas.microsoft.com/office/drawing/2014/main" id="{E97E5349-54B6-CDD6-8F67-1C7D4D88803E}"/>
              </a:ext>
            </a:extLst>
          </p:cNvPr>
          <p:cNvSpPr txBox="1">
            <a:spLocks/>
          </p:cNvSpPr>
          <p:nvPr/>
        </p:nvSpPr>
        <p:spPr>
          <a:xfrm>
            <a:off x="595245" y="604437"/>
            <a:ext cx="11417084" cy="7113722"/>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r>
              <a:rPr lang="bn-BD" sz="1900" b="1" dirty="0"/>
              <a:t>প্রোগ্রামিং মানেই হলো ডাটা প্রসেসিং। ডাটা ছাড়া প্রোগ্রামিং অসম্ভব। কম্পিউটারে কোনো প্রোগ্রাম লিখতে হলে কম্পিউটারে অবশ্যই ঐ নির্দিষ্ট প্রোগ্রামের জন্য ডাটা ইনপুট দিতে হবে। প্রোগ্রামে ব্যবহৃত যে-কোনো মানই ডাটা। পাইথনে ইন্টিজার, ফ্লোটি পয়েন্ট, ক্যারেক্টার, স্ট্রিং, লজিক্যাল ইত্যাদি প্রায় সব ধরনের ডাটা নিয়েই কাজ করা যায়। তবে ডাটার মান, ধরন এবং মেম স্পেস সংরক্ষণের ভিত্তিতে পাইথনে পাঁচ ধরনের স্ট্যান্ডার্ড ডাটা টাইপ রয়েছে। যেমন-</a:t>
            </a:r>
          </a:p>
          <a:p>
            <a:pPr marL="0" indent="0">
              <a:lnSpc>
                <a:spcPct val="100000"/>
              </a:lnSpc>
              <a:buNone/>
            </a:pPr>
            <a:r>
              <a:rPr lang="bn-BD" sz="1900" b="1" dirty="0"/>
              <a:t>(</a:t>
            </a:r>
            <a:r>
              <a:rPr lang="en-US" sz="1900" b="1" dirty="0" err="1"/>
              <a:t>i</a:t>
            </a:r>
            <a:r>
              <a:rPr lang="en-US" sz="1900" b="1" dirty="0"/>
              <a:t>) Numbers</a:t>
            </a:r>
          </a:p>
          <a:p>
            <a:pPr marL="0" indent="0">
              <a:lnSpc>
                <a:spcPct val="100000"/>
              </a:lnSpc>
              <a:buNone/>
            </a:pPr>
            <a:r>
              <a:rPr lang="en-US" sz="1900" b="1" dirty="0"/>
              <a:t>(ii) String</a:t>
            </a:r>
          </a:p>
          <a:p>
            <a:pPr marL="0" indent="0">
              <a:lnSpc>
                <a:spcPct val="100000"/>
              </a:lnSpc>
              <a:buNone/>
            </a:pPr>
            <a:r>
              <a:rPr lang="en-US" sz="1900" b="1" dirty="0"/>
              <a:t>(iii) List</a:t>
            </a:r>
          </a:p>
          <a:p>
            <a:pPr marL="0" indent="0">
              <a:lnSpc>
                <a:spcPct val="100000"/>
              </a:lnSpc>
              <a:buNone/>
            </a:pPr>
            <a:r>
              <a:rPr lang="en-US" sz="1900" b="1" dirty="0"/>
              <a:t>(iv) Tuple</a:t>
            </a:r>
          </a:p>
          <a:p>
            <a:pPr marL="0" indent="0">
              <a:lnSpc>
                <a:spcPct val="100000"/>
              </a:lnSpc>
              <a:buNone/>
            </a:pPr>
            <a:r>
              <a:rPr lang="en-US" sz="1900" b="1" dirty="0"/>
              <a:t>(v) Dictionary</a:t>
            </a:r>
          </a:p>
          <a:p>
            <a:pPr>
              <a:lnSpc>
                <a:spcPct val="100000"/>
              </a:lnSpc>
            </a:pPr>
            <a:r>
              <a:rPr lang="bn-BD" sz="1900" b="1" dirty="0"/>
              <a:t>সংখ্যা (</a:t>
            </a:r>
            <a:r>
              <a:rPr lang="en-US" sz="1900" b="1" dirty="0"/>
              <a:t>Numbers): Numbers </a:t>
            </a:r>
            <a:r>
              <a:rPr lang="bn-BD" sz="1900" b="1" dirty="0"/>
              <a:t>হচ্ছে যে-কোনো প্রকারের সংখ্যা। পাইথন ৪ ধরনের সংখ্যা (</a:t>
            </a:r>
            <a:r>
              <a:rPr lang="en-US" sz="1900" b="1" dirty="0"/>
              <a:t>Numbers) </a:t>
            </a:r>
            <a:r>
              <a:rPr lang="bn-BD" sz="1900" b="1" dirty="0"/>
              <a:t>সাপোর্ট করে</a:t>
            </a:r>
          </a:p>
          <a:p>
            <a:pPr marL="0" indent="0">
              <a:lnSpc>
                <a:spcPct val="100000"/>
              </a:lnSpc>
              <a:buNone/>
            </a:pPr>
            <a:r>
              <a:rPr lang="en-US" sz="1900" b="1" dirty="0"/>
              <a:t>     </a:t>
            </a:r>
            <a:r>
              <a:rPr lang="bn-BD" sz="1900" b="1" dirty="0"/>
              <a:t>যেমন-</a:t>
            </a:r>
          </a:p>
          <a:p>
            <a:pPr marL="0" indent="0">
              <a:lnSpc>
                <a:spcPct val="100000"/>
              </a:lnSpc>
              <a:buNone/>
            </a:pPr>
            <a:r>
              <a:rPr lang="bn-BD" sz="1900" b="1" dirty="0"/>
              <a:t>(</a:t>
            </a:r>
            <a:r>
              <a:rPr lang="en-US" sz="1900" b="1" dirty="0" err="1"/>
              <a:t>i</a:t>
            </a:r>
            <a:r>
              <a:rPr lang="en-US" sz="1900" b="1" dirty="0"/>
              <a:t>) int (</a:t>
            </a:r>
            <a:r>
              <a:rPr lang="bn-BD" sz="1900" b="1" dirty="0"/>
              <a:t>ছোট পূর্ণসংখ্যা)</a:t>
            </a:r>
          </a:p>
          <a:p>
            <a:pPr marL="0" indent="0">
              <a:lnSpc>
                <a:spcPct val="100000"/>
              </a:lnSpc>
              <a:buNone/>
            </a:pPr>
            <a:r>
              <a:rPr lang="bn-BD" sz="1900" b="1" dirty="0"/>
              <a:t>(</a:t>
            </a:r>
            <a:r>
              <a:rPr lang="en-US" sz="1900" b="1" dirty="0"/>
              <a:t>ii) long (</a:t>
            </a:r>
            <a:r>
              <a:rPr lang="bn-BD" sz="1900" b="1" dirty="0"/>
              <a:t>বড় পূর্ণসংখ্যা, </a:t>
            </a:r>
            <a:r>
              <a:rPr lang="en-US" sz="1900" b="1" dirty="0"/>
              <a:t>octal </a:t>
            </a:r>
            <a:r>
              <a:rPr lang="bn-BD" sz="1900" b="1" dirty="0"/>
              <a:t>কিংবা </a:t>
            </a:r>
            <a:r>
              <a:rPr lang="en-US" sz="1900" b="1" dirty="0"/>
              <a:t>hexadecimal </a:t>
            </a:r>
            <a:r>
              <a:rPr lang="bn-BD" sz="1900" b="1" dirty="0"/>
              <a:t>আকারে প্রকাশ করা যায়)</a:t>
            </a:r>
          </a:p>
          <a:p>
            <a:pPr marL="0" indent="0">
              <a:lnSpc>
                <a:spcPct val="100000"/>
              </a:lnSpc>
              <a:buNone/>
            </a:pPr>
            <a:r>
              <a:rPr lang="bn-BD" sz="1900" b="1" dirty="0"/>
              <a:t>(</a:t>
            </a:r>
            <a:r>
              <a:rPr lang="en-US" sz="1900" b="1" dirty="0"/>
              <a:t>iii) float (</a:t>
            </a:r>
            <a:r>
              <a:rPr lang="bn-BD" sz="1900" b="1" dirty="0"/>
              <a:t>দশমিক বিশিষ্ট সংখ্যা)</a:t>
            </a:r>
          </a:p>
          <a:p>
            <a:pPr marL="0" indent="0">
              <a:lnSpc>
                <a:spcPct val="100000"/>
              </a:lnSpc>
              <a:buNone/>
            </a:pPr>
            <a:r>
              <a:rPr lang="bn-BD" sz="1900" b="1" dirty="0"/>
              <a:t>(</a:t>
            </a:r>
            <a:r>
              <a:rPr lang="en-US" sz="1900" b="1" dirty="0"/>
              <a:t>iv) complex (</a:t>
            </a:r>
            <a:r>
              <a:rPr lang="bn-BD" sz="1900" b="1" dirty="0"/>
              <a:t>জটিল সংখ্যা)</a:t>
            </a:r>
            <a:endParaRPr lang="en-US" sz="1900" b="1" dirty="0"/>
          </a:p>
        </p:txBody>
      </p:sp>
      <p:sp>
        <p:nvSpPr>
          <p:cNvPr id="6" name="Content Placeholder 2">
            <a:extLst>
              <a:ext uri="{FF2B5EF4-FFF2-40B4-BE49-F238E27FC236}">
                <a16:creationId xmlns:a16="http://schemas.microsoft.com/office/drawing/2014/main" id="{263BF82E-4F20-E2B9-F4D8-1F5781A30E0E}"/>
              </a:ext>
            </a:extLst>
          </p:cNvPr>
          <p:cNvSpPr txBox="1">
            <a:spLocks/>
          </p:cNvSpPr>
          <p:nvPr/>
        </p:nvSpPr>
        <p:spPr>
          <a:xfrm>
            <a:off x="10692093" y="6292312"/>
            <a:ext cx="1320236" cy="52309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2100" b="1" dirty="0"/>
              <a:t>Next…</a:t>
            </a:r>
          </a:p>
        </p:txBody>
      </p:sp>
    </p:spTree>
    <p:extLst>
      <p:ext uri="{BB962C8B-B14F-4D97-AF65-F5344CB8AC3E}">
        <p14:creationId xmlns:p14="http://schemas.microsoft.com/office/powerpoint/2010/main" val="19803609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2650"/>
                            </p:stCondLst>
                            <p:childTnLst>
                              <p:par>
                                <p:cTn id="9" presetID="22" presetClass="entr" presetSubtype="8" fill="hold" grpId="0" nodeType="afterEffect">
                                  <p:stCondLst>
                                    <p:cond delay="0"/>
                                  </p:stCondLst>
                                  <p:iterate type="lt">
                                    <p:tmPct val="10000"/>
                                  </p:iterate>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263BF82E-4F20-E2B9-F4D8-1F5781A30E0E}"/>
              </a:ext>
            </a:extLst>
          </p:cNvPr>
          <p:cNvSpPr txBox="1">
            <a:spLocks/>
          </p:cNvSpPr>
          <p:nvPr/>
        </p:nvSpPr>
        <p:spPr>
          <a:xfrm>
            <a:off x="10692093" y="6292312"/>
            <a:ext cx="1320236" cy="52309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2100" b="1" dirty="0"/>
              <a:t>Next…</a:t>
            </a:r>
          </a:p>
        </p:txBody>
      </p:sp>
      <p:graphicFrame>
        <p:nvGraphicFramePr>
          <p:cNvPr id="2" name="Table 1">
            <a:extLst>
              <a:ext uri="{FF2B5EF4-FFF2-40B4-BE49-F238E27FC236}">
                <a16:creationId xmlns:a16="http://schemas.microsoft.com/office/drawing/2014/main" id="{7E610EF2-F8E7-C852-C6E8-E3E7A5A78FE3}"/>
              </a:ext>
            </a:extLst>
          </p:cNvPr>
          <p:cNvGraphicFramePr>
            <a:graphicFrameLocks noGrp="1"/>
          </p:cNvGraphicFramePr>
          <p:nvPr>
            <p:extLst>
              <p:ext uri="{D42A27DB-BD31-4B8C-83A1-F6EECF244321}">
                <p14:modId xmlns:p14="http://schemas.microsoft.com/office/powerpoint/2010/main" val="3606619622"/>
              </p:ext>
            </p:extLst>
          </p:nvPr>
        </p:nvGraphicFramePr>
        <p:xfrm>
          <a:off x="1751309" y="1210416"/>
          <a:ext cx="9144000" cy="4827724"/>
        </p:xfrm>
        <a:graphic>
          <a:graphicData uri="http://schemas.openxmlformats.org/drawingml/2006/table">
            <a:tbl>
              <a:tblPr firstRow="1" bandRow="1">
                <a:tableStyleId>{69C7853C-536D-4A76-A0AE-DD22124D55A5}</a:tableStyleId>
              </a:tblPr>
              <a:tblGrid>
                <a:gridCol w="2286000">
                  <a:extLst>
                    <a:ext uri="{9D8B030D-6E8A-4147-A177-3AD203B41FA5}">
                      <a16:colId xmlns:a16="http://schemas.microsoft.com/office/drawing/2014/main" val="864944914"/>
                    </a:ext>
                  </a:extLst>
                </a:gridCol>
                <a:gridCol w="2286000">
                  <a:extLst>
                    <a:ext uri="{9D8B030D-6E8A-4147-A177-3AD203B41FA5}">
                      <a16:colId xmlns:a16="http://schemas.microsoft.com/office/drawing/2014/main" val="3909292805"/>
                    </a:ext>
                  </a:extLst>
                </a:gridCol>
                <a:gridCol w="2286000">
                  <a:extLst>
                    <a:ext uri="{9D8B030D-6E8A-4147-A177-3AD203B41FA5}">
                      <a16:colId xmlns:a16="http://schemas.microsoft.com/office/drawing/2014/main" val="2386512827"/>
                    </a:ext>
                  </a:extLst>
                </a:gridCol>
                <a:gridCol w="2286000">
                  <a:extLst>
                    <a:ext uri="{9D8B030D-6E8A-4147-A177-3AD203B41FA5}">
                      <a16:colId xmlns:a16="http://schemas.microsoft.com/office/drawing/2014/main" val="3681168780"/>
                    </a:ext>
                  </a:extLst>
                </a:gridCol>
              </a:tblGrid>
              <a:tr h="422330">
                <a:tc>
                  <a:txBody>
                    <a:bodyPr/>
                    <a:lstStyle/>
                    <a:p>
                      <a:pPr algn="ctr"/>
                      <a:r>
                        <a:rPr lang="en-US" dirty="0"/>
                        <a:t>int</a:t>
                      </a:r>
                    </a:p>
                  </a:txBody>
                  <a:tcPr/>
                </a:tc>
                <a:tc>
                  <a:txBody>
                    <a:bodyPr/>
                    <a:lstStyle/>
                    <a:p>
                      <a:pPr algn="ctr"/>
                      <a:r>
                        <a:rPr lang="en-US" dirty="0"/>
                        <a:t>long</a:t>
                      </a:r>
                    </a:p>
                  </a:txBody>
                  <a:tcPr/>
                </a:tc>
                <a:tc>
                  <a:txBody>
                    <a:bodyPr/>
                    <a:lstStyle/>
                    <a:p>
                      <a:pPr algn="ctr"/>
                      <a:r>
                        <a:rPr lang="en-US" dirty="0"/>
                        <a:t>float</a:t>
                      </a:r>
                    </a:p>
                  </a:txBody>
                  <a:tcPr/>
                </a:tc>
                <a:tc>
                  <a:txBody>
                    <a:bodyPr/>
                    <a:lstStyle/>
                    <a:p>
                      <a:pPr algn="ctr"/>
                      <a:r>
                        <a:rPr lang="en-US" dirty="0"/>
                        <a:t>complex</a:t>
                      </a:r>
                    </a:p>
                  </a:txBody>
                  <a:tcPr/>
                </a:tc>
                <a:extLst>
                  <a:ext uri="{0D108BD9-81ED-4DB2-BD59-A6C34878D82A}">
                    <a16:rowId xmlns:a16="http://schemas.microsoft.com/office/drawing/2014/main" val="2529306705"/>
                  </a:ext>
                </a:extLst>
              </a:tr>
              <a:tr h="602497">
                <a:tc>
                  <a:txBody>
                    <a:bodyPr/>
                    <a:lstStyle/>
                    <a:p>
                      <a:pPr algn="ctr"/>
                      <a:r>
                        <a:rPr lang="en-US" dirty="0"/>
                        <a:t>10</a:t>
                      </a:r>
                    </a:p>
                  </a:txBody>
                  <a:tcPr/>
                </a:tc>
                <a:tc>
                  <a:txBody>
                    <a:bodyPr/>
                    <a:lstStyle/>
                    <a:p>
                      <a:pPr algn="ctr"/>
                      <a:r>
                        <a:rPr lang="en-US" dirty="0"/>
                        <a:t>51924361L</a:t>
                      </a:r>
                    </a:p>
                  </a:txBody>
                  <a:tcPr/>
                </a:tc>
                <a:tc>
                  <a:txBody>
                    <a:bodyPr/>
                    <a:lstStyle/>
                    <a:p>
                      <a:pPr algn="ctr"/>
                      <a:r>
                        <a:rPr lang="en-US" dirty="0"/>
                        <a:t>0.0</a:t>
                      </a:r>
                    </a:p>
                  </a:txBody>
                  <a:tcPr/>
                </a:tc>
                <a:tc>
                  <a:txBody>
                    <a:bodyPr/>
                    <a:lstStyle/>
                    <a:p>
                      <a:pPr algn="ctr"/>
                      <a:r>
                        <a:rPr lang="en-US" dirty="0"/>
                        <a:t>3.14</a:t>
                      </a:r>
                    </a:p>
                  </a:txBody>
                  <a:tcPr/>
                </a:tc>
                <a:extLst>
                  <a:ext uri="{0D108BD9-81ED-4DB2-BD59-A6C34878D82A}">
                    <a16:rowId xmlns:a16="http://schemas.microsoft.com/office/drawing/2014/main" val="495228934"/>
                  </a:ext>
                </a:extLst>
              </a:tr>
              <a:tr h="602497">
                <a:tc>
                  <a:txBody>
                    <a:bodyPr/>
                    <a:lstStyle/>
                    <a:p>
                      <a:pPr algn="ctr"/>
                      <a:r>
                        <a:rPr lang="en-US" dirty="0"/>
                        <a:t>080</a:t>
                      </a:r>
                    </a:p>
                  </a:txBody>
                  <a:tcPr/>
                </a:tc>
                <a:tc>
                  <a:txBody>
                    <a:bodyPr/>
                    <a:lstStyle/>
                    <a:p>
                      <a:pPr algn="ctr"/>
                      <a:r>
                        <a:rPr lang="en-US" dirty="0"/>
                        <a:t>0xDEFABCECBDAECBFBAEI</a:t>
                      </a:r>
                    </a:p>
                  </a:txBody>
                  <a:tcPr/>
                </a:tc>
                <a:tc>
                  <a:txBody>
                    <a:bodyPr/>
                    <a:lstStyle/>
                    <a:p>
                      <a:pPr algn="ctr"/>
                      <a:r>
                        <a:rPr lang="en-US" dirty="0"/>
                        <a:t>32.3 + e18</a:t>
                      </a:r>
                    </a:p>
                    <a:p>
                      <a:pPr algn="ctr"/>
                      <a:r>
                        <a:rPr lang="en-US" dirty="0"/>
                        <a:t>.</a:t>
                      </a:r>
                    </a:p>
                  </a:txBody>
                  <a:tcPr/>
                </a:tc>
                <a:tc>
                  <a:txBody>
                    <a:bodyPr/>
                    <a:lstStyle/>
                    <a:p>
                      <a:pPr algn="ctr"/>
                      <a:r>
                        <a:rPr lang="en-US" dirty="0"/>
                        <a:t>.876j</a:t>
                      </a:r>
                    </a:p>
                  </a:txBody>
                  <a:tcPr/>
                </a:tc>
                <a:extLst>
                  <a:ext uri="{0D108BD9-81ED-4DB2-BD59-A6C34878D82A}">
                    <a16:rowId xmlns:a16="http://schemas.microsoft.com/office/drawing/2014/main" val="1185615099"/>
                  </a:ext>
                </a:extLst>
              </a:tr>
              <a:tr h="602497">
                <a:tc>
                  <a:txBody>
                    <a:bodyPr/>
                    <a:lstStyle/>
                    <a:p>
                      <a:pPr algn="ctr"/>
                      <a:r>
                        <a:rPr lang="en-US" dirty="0"/>
                        <a:t>-</a:t>
                      </a:r>
                      <a:r>
                        <a:rPr lang="pl-PL" dirty="0"/>
                        <a:t>0490</a:t>
                      </a:r>
                    </a:p>
                    <a:p>
                      <a:pPr algn="ctr"/>
                      <a:endParaRPr lang="en-US" dirty="0"/>
                    </a:p>
                  </a:txBody>
                  <a:tcPr/>
                </a:tc>
                <a:tc>
                  <a:txBody>
                    <a:bodyPr/>
                    <a:lstStyle/>
                    <a:p>
                      <a:pPr algn="ctr"/>
                      <a:r>
                        <a:rPr lang="pl-PL" dirty="0"/>
                        <a:t>535633629843L</a:t>
                      </a:r>
                    </a:p>
                  </a:txBody>
                  <a:tcPr/>
                </a:tc>
                <a:tc>
                  <a:txBody>
                    <a:bodyPr/>
                    <a:lstStyle/>
                    <a:p>
                      <a:pPr algn="ctr"/>
                      <a:r>
                        <a:rPr lang="en-US" dirty="0"/>
                        <a:t>-</a:t>
                      </a:r>
                      <a:r>
                        <a:rPr lang="pl-PL" dirty="0"/>
                        <a:t>90.</a:t>
                      </a:r>
                    </a:p>
                  </a:txBody>
                  <a:tcPr/>
                </a:tc>
                <a:tc>
                  <a:txBody>
                    <a:bodyPr/>
                    <a:lstStyle/>
                    <a:p>
                      <a:pPr algn="ctr"/>
                      <a:r>
                        <a:rPr lang="en-US" dirty="0"/>
                        <a:t>-</a:t>
                      </a:r>
                      <a:r>
                        <a:rPr lang="pl-PL" dirty="0"/>
                        <a:t>.6545 + OJ</a:t>
                      </a:r>
                      <a:endParaRPr lang="en-US" dirty="0"/>
                    </a:p>
                  </a:txBody>
                  <a:tcPr/>
                </a:tc>
                <a:extLst>
                  <a:ext uri="{0D108BD9-81ED-4DB2-BD59-A6C34878D82A}">
                    <a16:rowId xmlns:a16="http://schemas.microsoft.com/office/drawing/2014/main" val="1561405466"/>
                  </a:ext>
                </a:extLst>
              </a:tr>
              <a:tr h="602497">
                <a:tc>
                  <a:txBody>
                    <a:bodyPr/>
                    <a:lstStyle/>
                    <a:p>
                      <a:pPr algn="ctr"/>
                      <a:r>
                        <a:rPr lang="pl-PL" dirty="0"/>
                        <a:t>100</a:t>
                      </a:r>
                    </a:p>
                    <a:p>
                      <a:pPr algn="ctr"/>
                      <a:endParaRPr lang="en-US" dirty="0"/>
                    </a:p>
                  </a:txBody>
                  <a:tcPr/>
                </a:tc>
                <a:tc>
                  <a:txBody>
                    <a:bodyPr/>
                    <a:lstStyle/>
                    <a:p>
                      <a:pPr algn="ctr"/>
                      <a:r>
                        <a:rPr lang="en-US" dirty="0"/>
                        <a:t>-</a:t>
                      </a:r>
                      <a:r>
                        <a:rPr lang="pl-PL" dirty="0"/>
                        <a:t>0x19323L</a:t>
                      </a:r>
                    </a:p>
                  </a:txBody>
                  <a:tcPr/>
                </a:tc>
                <a:tc>
                  <a:txBody>
                    <a:bodyPr/>
                    <a:lstStyle/>
                    <a:p>
                      <a:pPr algn="ctr"/>
                      <a:r>
                        <a:rPr lang="pl-PL" dirty="0"/>
                        <a:t>15.20</a:t>
                      </a:r>
                    </a:p>
                  </a:txBody>
                  <a:tcPr/>
                </a:tc>
                <a:tc>
                  <a:txBody>
                    <a:bodyPr/>
                    <a:lstStyle/>
                    <a:p>
                      <a:pPr algn="ctr"/>
                      <a:r>
                        <a:rPr lang="pl-PL" dirty="0"/>
                        <a:t>45.j</a:t>
                      </a:r>
                      <a:endParaRPr lang="en-US" dirty="0"/>
                    </a:p>
                  </a:txBody>
                  <a:tcPr/>
                </a:tc>
                <a:extLst>
                  <a:ext uri="{0D108BD9-81ED-4DB2-BD59-A6C34878D82A}">
                    <a16:rowId xmlns:a16="http://schemas.microsoft.com/office/drawing/2014/main" val="1465034960"/>
                  </a:ext>
                </a:extLst>
              </a:tr>
              <a:tr h="602497">
                <a:tc>
                  <a:txBody>
                    <a:bodyPr/>
                    <a:lstStyle/>
                    <a:p>
                      <a:pPr algn="ctr"/>
                      <a:r>
                        <a:rPr lang="en-US" b="0" dirty="0"/>
                        <a:t>-786</a:t>
                      </a:r>
                    </a:p>
                  </a:txBody>
                  <a:tcPr/>
                </a:tc>
                <a:tc>
                  <a:txBody>
                    <a:bodyPr/>
                    <a:lstStyle/>
                    <a:p>
                      <a:pPr algn="ctr"/>
                      <a:r>
                        <a:rPr lang="en-US" b="0" dirty="0"/>
                        <a:t>0122L</a:t>
                      </a:r>
                    </a:p>
                  </a:txBody>
                  <a:tcPr/>
                </a:tc>
                <a:tc>
                  <a:txBody>
                    <a:bodyPr/>
                    <a:lstStyle/>
                    <a:p>
                      <a:pPr algn="ctr"/>
                      <a:r>
                        <a:rPr lang="en-US" b="0" dirty="0"/>
                        <a:t>-21.9</a:t>
                      </a:r>
                    </a:p>
                  </a:txBody>
                  <a:tcPr/>
                </a:tc>
                <a:tc>
                  <a:txBody>
                    <a:bodyPr/>
                    <a:lstStyle/>
                    <a:p>
                      <a:pPr algn="ctr"/>
                      <a:r>
                        <a:rPr lang="en-US" b="0" dirty="0"/>
                        <a:t>9.322e-36j</a:t>
                      </a:r>
                    </a:p>
                  </a:txBody>
                  <a:tcPr/>
                </a:tc>
                <a:extLst>
                  <a:ext uri="{0D108BD9-81ED-4DB2-BD59-A6C34878D82A}">
                    <a16:rowId xmlns:a16="http://schemas.microsoft.com/office/drawing/2014/main" val="2085081815"/>
                  </a:ext>
                </a:extLst>
              </a:tr>
              <a:tr h="602497">
                <a:tc>
                  <a:txBody>
                    <a:bodyPr/>
                    <a:lstStyle/>
                    <a:p>
                      <a:pPr algn="ctr"/>
                      <a:r>
                        <a:rPr lang="en-US" dirty="0"/>
                        <a:t>0x69</a:t>
                      </a:r>
                    </a:p>
                  </a:txBody>
                  <a:tcPr/>
                </a:tc>
                <a:tc>
                  <a:txBody>
                    <a:bodyPr/>
                    <a:lstStyle/>
                    <a:p>
                      <a:pPr algn="ctr"/>
                      <a:r>
                        <a:rPr lang="en-US" dirty="0"/>
                        <a:t>-4721885298529L</a:t>
                      </a:r>
                    </a:p>
                    <a:p>
                      <a:pPr algn="ctr"/>
                      <a:endParaRPr lang="en-US" dirty="0"/>
                    </a:p>
                  </a:txBody>
                  <a:tcPr/>
                </a:tc>
                <a:tc>
                  <a:txBody>
                    <a:bodyPr/>
                    <a:lstStyle/>
                    <a:p>
                      <a:pPr algn="ctr"/>
                      <a:r>
                        <a:rPr lang="en-US" dirty="0"/>
                        <a:t>70.2.-E12</a:t>
                      </a:r>
                    </a:p>
                  </a:txBody>
                  <a:tcPr/>
                </a:tc>
                <a:tc>
                  <a:txBody>
                    <a:bodyPr/>
                    <a:lstStyle/>
                    <a:p>
                      <a:pPr algn="ctr"/>
                      <a:r>
                        <a:rPr lang="en-US" dirty="0"/>
                        <a:t>4.53e-7)</a:t>
                      </a:r>
                    </a:p>
                  </a:txBody>
                  <a:tcPr/>
                </a:tc>
                <a:extLst>
                  <a:ext uri="{0D108BD9-81ED-4DB2-BD59-A6C34878D82A}">
                    <a16:rowId xmlns:a16="http://schemas.microsoft.com/office/drawing/2014/main" val="3052286546"/>
                  </a:ext>
                </a:extLst>
              </a:tr>
              <a:tr h="602497">
                <a:tc>
                  <a:txBody>
                    <a:bodyPr/>
                    <a:lstStyle/>
                    <a:p>
                      <a:pPr algn="ctr"/>
                      <a:r>
                        <a:rPr lang="en-US" dirty="0"/>
                        <a:t>-0x260</a:t>
                      </a:r>
                    </a:p>
                  </a:txBody>
                  <a:tcPr/>
                </a:tc>
                <a:tc>
                  <a:txBody>
                    <a:bodyPr/>
                    <a:lstStyle/>
                    <a:p>
                      <a:pPr algn="ctr"/>
                      <a:r>
                        <a:rPr lang="en-US" dirty="0"/>
                        <a:t>-052318172735L</a:t>
                      </a:r>
                    </a:p>
                    <a:p>
                      <a:pPr algn="ctr"/>
                      <a:endParaRPr lang="en-US" dirty="0"/>
                    </a:p>
                  </a:txBody>
                  <a:tcPr/>
                </a:tc>
                <a:tc>
                  <a:txBody>
                    <a:bodyPr/>
                    <a:lstStyle/>
                    <a:p>
                      <a:pPr algn="ctr"/>
                      <a:r>
                        <a:rPr lang="en-US" dirty="0"/>
                        <a:t>- 32.54e100</a:t>
                      </a:r>
                    </a:p>
                  </a:txBody>
                  <a:tcPr/>
                </a:tc>
                <a:tc>
                  <a:txBody>
                    <a:bodyPr/>
                    <a:lstStyle/>
                    <a:p>
                      <a:pPr algn="ctr"/>
                      <a:r>
                        <a:rPr lang="en-US" dirty="0"/>
                        <a:t>3e +26J</a:t>
                      </a:r>
                    </a:p>
                  </a:txBody>
                  <a:tcPr/>
                </a:tc>
                <a:extLst>
                  <a:ext uri="{0D108BD9-81ED-4DB2-BD59-A6C34878D82A}">
                    <a16:rowId xmlns:a16="http://schemas.microsoft.com/office/drawing/2014/main" val="3358652357"/>
                  </a:ext>
                </a:extLst>
              </a:tr>
            </a:tbl>
          </a:graphicData>
        </a:graphic>
      </p:graphicFrame>
      <p:sp>
        <p:nvSpPr>
          <p:cNvPr id="7" name="Title 1">
            <a:extLst>
              <a:ext uri="{FF2B5EF4-FFF2-40B4-BE49-F238E27FC236}">
                <a16:creationId xmlns:a16="http://schemas.microsoft.com/office/drawing/2014/main" id="{8E8279ED-B43C-B32B-3236-24BF278EF3E0}"/>
              </a:ext>
            </a:extLst>
          </p:cNvPr>
          <p:cNvSpPr>
            <a:spLocks noGrp="1"/>
          </p:cNvSpPr>
          <p:nvPr>
            <p:ph type="title"/>
          </p:nvPr>
        </p:nvSpPr>
        <p:spPr>
          <a:xfrm>
            <a:off x="1351235" y="314896"/>
            <a:ext cx="10840765" cy="895520"/>
          </a:xfrm>
        </p:spPr>
        <p:txBody>
          <a:bodyPr>
            <a:normAutofit/>
          </a:bodyPr>
          <a:lstStyle/>
          <a:p>
            <a:r>
              <a:rPr lang="bn-BD" sz="2400" b="1" u="sng" dirty="0"/>
              <a:t>উদাহরণ:</a:t>
            </a:r>
            <a:endParaRPr lang="en-US" sz="2400" b="1" u="sng" dirty="0"/>
          </a:p>
        </p:txBody>
      </p:sp>
    </p:spTree>
    <p:extLst>
      <p:ext uri="{BB962C8B-B14F-4D97-AF65-F5344CB8AC3E}">
        <p14:creationId xmlns:p14="http://schemas.microsoft.com/office/powerpoint/2010/main" val="20917682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iterate type="lt">
                                    <p:tmPct val="10000"/>
                                  </p:iterate>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par>
                                <p:cTn id="12" presetID="22" presetClass="entr" presetSubtype="8"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97E5349-54B6-CDD6-8F67-1C7D4D88803E}"/>
              </a:ext>
            </a:extLst>
          </p:cNvPr>
          <p:cNvSpPr txBox="1">
            <a:spLocks/>
          </p:cNvSpPr>
          <p:nvPr/>
        </p:nvSpPr>
        <p:spPr>
          <a:xfrm>
            <a:off x="852407" y="182796"/>
            <a:ext cx="11020437" cy="2126452"/>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r>
              <a:rPr lang="bn-BD" sz="2000" b="1" u="sng" dirty="0"/>
              <a:t>স্ট্রিং (</a:t>
            </a:r>
            <a:r>
              <a:rPr lang="en-US" sz="2000" b="1" u="sng" dirty="0"/>
              <a:t>Strings):</a:t>
            </a:r>
            <a:r>
              <a:rPr lang="bn-BD" sz="2000" b="1" u="sng" dirty="0"/>
              <a:t> </a:t>
            </a:r>
            <a:r>
              <a:rPr lang="bn-BD" sz="2000" b="1" dirty="0"/>
              <a:t>স্ট্রিং হচ্ছে সিঙ্গেল কোটেশন ('') বা ডাবল কোটেশন ("")-এর ভেতর ব্যবহৃত শূন্য বা তার অধিক অক্ষর (সংখ্যা, চিহ্ন বা বর্ণ)।</a:t>
            </a:r>
          </a:p>
          <a:p>
            <a:pPr marL="0" indent="0">
              <a:lnSpc>
                <a:spcPct val="100000"/>
              </a:lnSpc>
              <a:buNone/>
            </a:pPr>
            <a:r>
              <a:rPr lang="bn-BD" sz="2000" b="1" dirty="0"/>
              <a:t>যেমন- ('</a:t>
            </a:r>
            <a:r>
              <a:rPr lang="en-US" sz="2000" b="1" dirty="0" err="1"/>
              <a:t>abc</a:t>
            </a:r>
            <a:r>
              <a:rPr lang="en-US" sz="2000" b="1" dirty="0"/>
              <a:t>') </a:t>
            </a:r>
            <a:r>
              <a:rPr lang="bn-BD" sz="2000" b="1" dirty="0"/>
              <a:t>অথবা, ("</a:t>
            </a:r>
            <a:r>
              <a:rPr lang="en-US" sz="2000" b="1" dirty="0" err="1"/>
              <a:t>abc</a:t>
            </a:r>
            <a:r>
              <a:rPr lang="en-US" sz="2000" b="1" dirty="0"/>
              <a:t>")</a:t>
            </a:r>
          </a:p>
          <a:p>
            <a:pPr marL="0" indent="0">
              <a:lnSpc>
                <a:spcPct val="100000"/>
              </a:lnSpc>
              <a:buNone/>
            </a:pPr>
            <a:r>
              <a:rPr lang="bn-BD" sz="2000" b="1" dirty="0"/>
              <a:t>বিভিন্ন রকম </a:t>
            </a:r>
            <a:r>
              <a:rPr lang="en-US" sz="2000" b="1" dirty="0"/>
              <a:t>Slice operator ([] and [:])-</a:t>
            </a:r>
            <a:r>
              <a:rPr lang="bn-BD" sz="2000" b="1" dirty="0"/>
              <a:t>এর সাহায্য নিয়ে নির্ধারিত </a:t>
            </a:r>
            <a:r>
              <a:rPr lang="en-US" sz="2000" b="1" dirty="0"/>
              <a:t>String-</a:t>
            </a:r>
            <a:r>
              <a:rPr lang="bn-BD" sz="2000" b="1" dirty="0"/>
              <a:t>এর অংশবিশেষ অথবা বিভিন্ন পুনর্বিন্যাস আউটপুট হিসেবে দেখা যায়। যেমন-</a:t>
            </a:r>
            <a:endParaRPr lang="en-US" sz="2000" b="1" dirty="0"/>
          </a:p>
        </p:txBody>
      </p:sp>
      <p:sp>
        <p:nvSpPr>
          <p:cNvPr id="6" name="Content Placeholder 2">
            <a:extLst>
              <a:ext uri="{FF2B5EF4-FFF2-40B4-BE49-F238E27FC236}">
                <a16:creationId xmlns:a16="http://schemas.microsoft.com/office/drawing/2014/main" id="{263BF82E-4F20-E2B9-F4D8-1F5781A30E0E}"/>
              </a:ext>
            </a:extLst>
          </p:cNvPr>
          <p:cNvSpPr txBox="1">
            <a:spLocks/>
          </p:cNvSpPr>
          <p:nvPr/>
        </p:nvSpPr>
        <p:spPr>
          <a:xfrm>
            <a:off x="10692093" y="6292312"/>
            <a:ext cx="1320236" cy="52309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2100" b="1" dirty="0"/>
              <a:t>Next…</a:t>
            </a:r>
          </a:p>
        </p:txBody>
      </p:sp>
      <p:sp>
        <p:nvSpPr>
          <p:cNvPr id="2" name="Content Placeholder 2">
            <a:extLst>
              <a:ext uri="{FF2B5EF4-FFF2-40B4-BE49-F238E27FC236}">
                <a16:creationId xmlns:a16="http://schemas.microsoft.com/office/drawing/2014/main" id="{F0415588-EB9E-9861-1AA6-F14DCFA96784}"/>
              </a:ext>
            </a:extLst>
          </p:cNvPr>
          <p:cNvSpPr txBox="1">
            <a:spLocks/>
          </p:cNvSpPr>
          <p:nvPr/>
        </p:nvSpPr>
        <p:spPr>
          <a:xfrm>
            <a:off x="585781" y="2030278"/>
            <a:ext cx="11606219" cy="4644926"/>
          </a:xfrm>
          <a:prstGeom prst="rect">
            <a:avLst/>
          </a:prstGeom>
        </p:spPr>
        <p:txBody>
          <a:bodyPr vert="horz" lIns="91440" tIns="45720" rIns="91440" bIns="45720" numCol="2"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r>
              <a:rPr lang="en-US" sz="2000" b="1" dirty="0"/>
              <a:t>Program </a:t>
            </a:r>
          </a:p>
          <a:p>
            <a:pPr marL="0" indent="0">
              <a:lnSpc>
                <a:spcPct val="100000"/>
              </a:lnSpc>
              <a:buNone/>
            </a:pPr>
            <a:r>
              <a:rPr lang="en-US" sz="2000" b="1" dirty="0"/>
              <a:t>name = "</a:t>
            </a:r>
            <a:r>
              <a:rPr lang="en-US" sz="2000" b="1" dirty="0" err="1"/>
              <a:t>Assalamoalikum</a:t>
            </a:r>
            <a:r>
              <a:rPr lang="en-US" sz="2000" b="1" dirty="0"/>
              <a:t> Jihad!"</a:t>
            </a:r>
          </a:p>
          <a:p>
            <a:pPr marL="0" indent="0">
              <a:lnSpc>
                <a:spcPct val="100000"/>
              </a:lnSpc>
              <a:buNone/>
            </a:pPr>
            <a:r>
              <a:rPr lang="en-US" sz="2000" b="1" dirty="0"/>
              <a:t>print(name) #This statements print complete string</a:t>
            </a:r>
          </a:p>
          <a:p>
            <a:pPr marL="0" indent="0">
              <a:lnSpc>
                <a:spcPct val="100000"/>
              </a:lnSpc>
              <a:buNone/>
            </a:pPr>
            <a:r>
              <a:rPr lang="en-US" sz="2000" b="1" dirty="0"/>
              <a:t>print(name[0]) #This statements prints first character of the string</a:t>
            </a:r>
          </a:p>
          <a:p>
            <a:pPr marL="0" indent="0">
              <a:lnSpc>
                <a:spcPct val="100000"/>
              </a:lnSpc>
              <a:buNone/>
            </a:pPr>
            <a:r>
              <a:rPr lang="en-US" sz="2000" b="1" dirty="0"/>
              <a:t>print(name[2:5]) #Prints characters starting from 3rd to 5th</a:t>
            </a:r>
          </a:p>
          <a:p>
            <a:pPr marL="0" indent="0">
              <a:lnSpc>
                <a:spcPct val="100000"/>
              </a:lnSpc>
              <a:buNone/>
            </a:pPr>
            <a:r>
              <a:rPr lang="en-US" sz="2000" b="1" dirty="0"/>
              <a:t>print(name[2:]) #Prints string starting from 3rd character</a:t>
            </a:r>
          </a:p>
          <a:p>
            <a:pPr marL="0" indent="0">
              <a:lnSpc>
                <a:spcPct val="100000"/>
              </a:lnSpc>
              <a:buNone/>
            </a:pPr>
            <a:r>
              <a:rPr lang="en-US" sz="2000" b="1" dirty="0"/>
              <a:t>print(name*2) #Prints string two times</a:t>
            </a:r>
          </a:p>
          <a:p>
            <a:pPr marL="0" indent="0">
              <a:lnSpc>
                <a:spcPct val="100000"/>
              </a:lnSpc>
              <a:buNone/>
            </a:pPr>
            <a:r>
              <a:rPr lang="en-US" sz="2000" b="1" dirty="0"/>
              <a:t>print(name + "How are you?") #Prints concatenated string</a:t>
            </a:r>
          </a:p>
          <a:p>
            <a:pPr marL="0" indent="0">
              <a:lnSpc>
                <a:spcPct val="100000"/>
              </a:lnSpc>
              <a:buNone/>
            </a:pPr>
            <a:r>
              <a:rPr lang="en-US" sz="2000" b="1" dirty="0"/>
              <a:t>Output </a:t>
            </a:r>
          </a:p>
          <a:p>
            <a:pPr marL="0" indent="0">
              <a:lnSpc>
                <a:spcPct val="100000"/>
              </a:lnSpc>
              <a:buNone/>
            </a:pPr>
            <a:r>
              <a:rPr lang="en-US" sz="2000" b="1" dirty="0" err="1"/>
              <a:t>Assalamoalikum</a:t>
            </a:r>
            <a:r>
              <a:rPr lang="en-US" sz="2000" b="1" dirty="0"/>
              <a:t> Jihad!</a:t>
            </a:r>
          </a:p>
          <a:p>
            <a:pPr marL="0" indent="0">
              <a:lnSpc>
                <a:spcPct val="100000"/>
              </a:lnSpc>
              <a:buNone/>
            </a:pPr>
            <a:r>
              <a:rPr lang="en-US" sz="2000" b="1" dirty="0"/>
              <a:t>A</a:t>
            </a:r>
          </a:p>
          <a:p>
            <a:pPr marL="0" indent="0">
              <a:lnSpc>
                <a:spcPct val="100000"/>
              </a:lnSpc>
              <a:buNone/>
            </a:pPr>
            <a:r>
              <a:rPr lang="en-US" sz="2000" b="1" dirty="0" err="1"/>
              <a:t>sal</a:t>
            </a:r>
            <a:endParaRPr lang="en-US" sz="2000" b="1" dirty="0"/>
          </a:p>
          <a:p>
            <a:pPr marL="0" indent="0">
              <a:lnSpc>
                <a:spcPct val="100000"/>
              </a:lnSpc>
              <a:buNone/>
            </a:pPr>
            <a:r>
              <a:rPr lang="en-US" sz="2000" b="1" dirty="0" err="1"/>
              <a:t>salamoalikum</a:t>
            </a:r>
            <a:r>
              <a:rPr lang="en-US" sz="2000" b="1" dirty="0"/>
              <a:t> Jihad!</a:t>
            </a:r>
          </a:p>
          <a:p>
            <a:pPr marL="0" indent="0">
              <a:lnSpc>
                <a:spcPct val="100000"/>
              </a:lnSpc>
              <a:buNone/>
            </a:pPr>
            <a:r>
              <a:rPr lang="en-US" sz="2000" b="1" dirty="0" err="1"/>
              <a:t>Assalamoalikum</a:t>
            </a:r>
            <a:r>
              <a:rPr lang="en-US" sz="2000" b="1" dirty="0"/>
              <a:t> Jihad! </a:t>
            </a:r>
            <a:r>
              <a:rPr lang="en-US" sz="2000" b="1" dirty="0" err="1"/>
              <a:t>Assalamoalikum</a:t>
            </a:r>
            <a:r>
              <a:rPr lang="en-US" sz="2000" b="1" dirty="0"/>
              <a:t> Jihad!</a:t>
            </a:r>
          </a:p>
          <a:p>
            <a:pPr marL="0" indent="0">
              <a:lnSpc>
                <a:spcPct val="100000"/>
              </a:lnSpc>
              <a:buNone/>
            </a:pPr>
            <a:r>
              <a:rPr lang="en-US" sz="2000" b="1" dirty="0" err="1"/>
              <a:t>Assalamoalikum</a:t>
            </a:r>
            <a:r>
              <a:rPr lang="en-US" sz="2000" b="1" dirty="0"/>
              <a:t> Jihad! How are you?</a:t>
            </a:r>
          </a:p>
        </p:txBody>
      </p:sp>
      <p:cxnSp>
        <p:nvCxnSpPr>
          <p:cNvPr id="5" name="Straight Connector 4">
            <a:extLst>
              <a:ext uri="{FF2B5EF4-FFF2-40B4-BE49-F238E27FC236}">
                <a16:creationId xmlns:a16="http://schemas.microsoft.com/office/drawing/2014/main" id="{4A5EEB12-3216-19C6-198D-3E44EB2F0803}"/>
              </a:ext>
            </a:extLst>
          </p:cNvPr>
          <p:cNvCxnSpPr/>
          <p:nvPr/>
        </p:nvCxnSpPr>
        <p:spPr>
          <a:xfrm>
            <a:off x="6325483" y="2107768"/>
            <a:ext cx="0" cy="44945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8522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22" presetClass="entr" presetSubtype="1" fill="hold" grpId="0" nodeType="with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Effect transition="in" filter="wipe(up)">
                                      <p:cBhvr>
                                        <p:cTn id="13" dur="250"/>
                                        <p:tgtEl>
                                          <p:spTgt spid="2"/>
                                        </p:tgtEl>
                                      </p:cBhvr>
                                    </p:animEffect>
                                  </p:childTnLst>
                                </p:cTn>
                              </p:par>
                              <p:par>
                                <p:cTn id="14" presetID="22" presetClass="entr" presetSubtype="1"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up)">
                                      <p:cBhvr>
                                        <p:cTn id="16" dur="5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97E5349-54B6-CDD6-8F67-1C7D4D88803E}"/>
              </a:ext>
            </a:extLst>
          </p:cNvPr>
          <p:cNvSpPr txBox="1">
            <a:spLocks/>
          </p:cNvSpPr>
          <p:nvPr/>
        </p:nvSpPr>
        <p:spPr>
          <a:xfrm>
            <a:off x="852407" y="182796"/>
            <a:ext cx="11020437" cy="2126452"/>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r>
              <a:rPr lang="bn-BD" sz="2000" b="1" u="sng" dirty="0"/>
              <a:t>লিস্ট (</a:t>
            </a:r>
            <a:r>
              <a:rPr lang="en-US" sz="2000" b="1" u="sng" dirty="0"/>
              <a:t>Lists): </a:t>
            </a:r>
            <a:r>
              <a:rPr lang="bn-BD" sz="2000" b="1" dirty="0"/>
              <a:t>লিস্ট হলো ব্র্যাকেট (</a:t>
            </a:r>
            <a:r>
              <a:rPr lang="en-US" sz="2000" b="1" dirty="0"/>
              <a:t> [ ] </a:t>
            </a:r>
            <a:r>
              <a:rPr lang="bn-BD" sz="2000" b="1" dirty="0"/>
              <a:t>)-এ আবদ্ধ ও কমা (</a:t>
            </a:r>
            <a:r>
              <a:rPr lang="en-US" sz="2000" b="1" dirty="0"/>
              <a:t>commas) </a:t>
            </a:r>
            <a:r>
              <a:rPr lang="bn-BD" sz="2000" b="1" dirty="0"/>
              <a:t>দিয়ে আলাদা করা আইটেম। আমরা যখন একাধিক ডাটা একসঙ্গে রাখতে চাই, তখন লিস্ট ব্যবহার করতে পারি। এছাড়া লিস্টের মানসমূহ পরিবর্তন করা যায়। যেমন-</a:t>
            </a:r>
            <a:endParaRPr lang="en-US" sz="2000" b="1" dirty="0"/>
          </a:p>
        </p:txBody>
      </p:sp>
      <p:sp>
        <p:nvSpPr>
          <p:cNvPr id="6" name="Content Placeholder 2">
            <a:extLst>
              <a:ext uri="{FF2B5EF4-FFF2-40B4-BE49-F238E27FC236}">
                <a16:creationId xmlns:a16="http://schemas.microsoft.com/office/drawing/2014/main" id="{263BF82E-4F20-E2B9-F4D8-1F5781A30E0E}"/>
              </a:ext>
            </a:extLst>
          </p:cNvPr>
          <p:cNvSpPr txBox="1">
            <a:spLocks/>
          </p:cNvSpPr>
          <p:nvPr/>
        </p:nvSpPr>
        <p:spPr>
          <a:xfrm>
            <a:off x="10692093" y="6292312"/>
            <a:ext cx="1320236" cy="52309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2100" b="1" dirty="0"/>
              <a:t>Next…</a:t>
            </a:r>
          </a:p>
        </p:txBody>
      </p:sp>
      <p:sp>
        <p:nvSpPr>
          <p:cNvPr id="2" name="Content Placeholder 2">
            <a:extLst>
              <a:ext uri="{FF2B5EF4-FFF2-40B4-BE49-F238E27FC236}">
                <a16:creationId xmlns:a16="http://schemas.microsoft.com/office/drawing/2014/main" id="{F0415588-EB9E-9861-1AA6-F14DCFA96784}"/>
              </a:ext>
            </a:extLst>
          </p:cNvPr>
          <p:cNvSpPr txBox="1">
            <a:spLocks/>
          </p:cNvSpPr>
          <p:nvPr/>
        </p:nvSpPr>
        <p:spPr>
          <a:xfrm>
            <a:off x="2006568" y="1314172"/>
            <a:ext cx="10680562" cy="5543828"/>
          </a:xfrm>
          <a:prstGeom prst="rect">
            <a:avLst/>
          </a:prstGeom>
        </p:spPr>
        <p:txBody>
          <a:bodyPr vert="horz" lIns="91440" tIns="45720" rIns="91440" bIns="45720" numCol="1"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r>
              <a:rPr lang="en-US" sz="2000" b="1" dirty="0"/>
              <a:t>Program </a:t>
            </a:r>
          </a:p>
          <a:p>
            <a:pPr marL="0" indent="0">
              <a:lnSpc>
                <a:spcPct val="100000"/>
              </a:lnSpc>
              <a:buNone/>
            </a:pPr>
            <a:r>
              <a:rPr lang="en-US" sz="2000" b="1" dirty="0" err="1"/>
              <a:t>listname</a:t>
            </a:r>
            <a:r>
              <a:rPr lang="en-US" sz="2000" b="1" dirty="0"/>
              <a:t> = ['Md. Wahid Ullah', 1013,2.55, '</a:t>
            </a:r>
            <a:r>
              <a:rPr lang="en-US" sz="2000" b="1" dirty="0" err="1"/>
              <a:t>Mahadee</a:t>
            </a:r>
            <a:r>
              <a:rPr lang="en-US" sz="2000" b="1" dirty="0"/>
              <a:t>', 92.3]</a:t>
            </a:r>
          </a:p>
          <a:p>
            <a:pPr marL="0" indent="0">
              <a:lnSpc>
                <a:spcPct val="100000"/>
              </a:lnSpc>
              <a:buNone/>
            </a:pPr>
            <a:r>
              <a:rPr lang="en-US" sz="2000" b="1" dirty="0" err="1"/>
              <a:t>sublist</a:t>
            </a:r>
            <a:r>
              <a:rPr lang="en-US" sz="2000" b="1" dirty="0"/>
              <a:t> [321, '</a:t>
            </a:r>
            <a:r>
              <a:rPr lang="en-US" sz="2000" b="1" dirty="0" err="1"/>
              <a:t>Jihadul</a:t>
            </a:r>
            <a:r>
              <a:rPr lang="en-US" sz="2000" b="1" dirty="0"/>
              <a:t>']</a:t>
            </a:r>
          </a:p>
          <a:p>
            <a:pPr marL="0" indent="0">
              <a:lnSpc>
                <a:spcPct val="100000"/>
              </a:lnSpc>
              <a:buNone/>
            </a:pPr>
            <a:r>
              <a:rPr lang="en-US" sz="2000" b="1" dirty="0"/>
              <a:t>print(</a:t>
            </a:r>
            <a:r>
              <a:rPr lang="en-US" sz="2000" b="1" dirty="0" err="1"/>
              <a:t>listname</a:t>
            </a:r>
            <a:r>
              <a:rPr lang="en-US" sz="2000" b="1" dirty="0"/>
              <a:t>) #This statements prints complete </a:t>
            </a:r>
            <a:r>
              <a:rPr lang="en-US" sz="2000" b="1" dirty="0" err="1"/>
              <a:t>listname</a:t>
            </a:r>
            <a:endParaRPr lang="en-US" sz="2000" b="1" dirty="0"/>
          </a:p>
          <a:p>
            <a:pPr marL="0" indent="0">
              <a:lnSpc>
                <a:spcPct val="100000"/>
              </a:lnSpc>
              <a:buNone/>
            </a:pPr>
            <a:r>
              <a:rPr lang="en-US" sz="2000" b="1" dirty="0"/>
              <a:t>print(</a:t>
            </a:r>
            <a:r>
              <a:rPr lang="en-US" sz="2000" b="1" dirty="0" err="1"/>
              <a:t>listname</a:t>
            </a:r>
            <a:r>
              <a:rPr lang="en-US" sz="2000" b="1" dirty="0"/>
              <a:t>[0]) #This statements prints first element print(</a:t>
            </a:r>
            <a:r>
              <a:rPr lang="en-US" sz="2000" b="1" dirty="0" err="1"/>
              <a:t>listname</a:t>
            </a:r>
            <a:r>
              <a:rPr lang="en-US" sz="2000" b="1" dirty="0"/>
              <a:t>[1:3]) #Prints elements starting from 2nd to till 3rd</a:t>
            </a:r>
          </a:p>
          <a:p>
            <a:pPr marL="0" indent="0">
              <a:lnSpc>
                <a:spcPct val="100000"/>
              </a:lnSpc>
              <a:buNone/>
            </a:pPr>
            <a:r>
              <a:rPr lang="en-US" sz="2000" b="1" dirty="0"/>
              <a:t>print(</a:t>
            </a:r>
            <a:r>
              <a:rPr lang="en-US" sz="2000" b="1" dirty="0" err="1"/>
              <a:t>listname</a:t>
            </a:r>
            <a:r>
              <a:rPr lang="en-US" sz="2000" b="1" dirty="0"/>
              <a:t>[2:]) #Prints elements starting from 3rd element</a:t>
            </a:r>
          </a:p>
          <a:p>
            <a:pPr marL="0" indent="0">
              <a:lnSpc>
                <a:spcPct val="100000"/>
              </a:lnSpc>
              <a:buNone/>
            </a:pPr>
            <a:r>
              <a:rPr lang="en-US" sz="2000" b="1" dirty="0"/>
              <a:t>print(</a:t>
            </a:r>
            <a:r>
              <a:rPr lang="en-US" sz="2000" b="1" dirty="0" err="1"/>
              <a:t>sublist</a:t>
            </a:r>
            <a:r>
              <a:rPr lang="en-US" sz="2000" b="1" dirty="0"/>
              <a:t>*2) #Prints </a:t>
            </a:r>
            <a:r>
              <a:rPr lang="en-US" sz="2000" b="1" dirty="0" err="1"/>
              <a:t>sublist</a:t>
            </a:r>
            <a:r>
              <a:rPr lang="en-US" sz="2000" b="1" dirty="0"/>
              <a:t> twice of time</a:t>
            </a:r>
          </a:p>
          <a:p>
            <a:pPr marL="0" indent="0">
              <a:lnSpc>
                <a:spcPct val="100000"/>
              </a:lnSpc>
              <a:buNone/>
            </a:pPr>
            <a:r>
              <a:rPr lang="en-US" sz="2000" b="1" dirty="0"/>
              <a:t>print(</a:t>
            </a:r>
            <a:r>
              <a:rPr lang="en-US" sz="2000" b="1" dirty="0" err="1"/>
              <a:t>listname</a:t>
            </a:r>
            <a:r>
              <a:rPr lang="en-US" sz="2000" b="1" dirty="0"/>
              <a:t> + </a:t>
            </a:r>
            <a:r>
              <a:rPr lang="en-US" sz="2000" b="1" dirty="0" err="1"/>
              <a:t>sublist</a:t>
            </a:r>
            <a:r>
              <a:rPr lang="en-US" sz="2000" b="1" dirty="0"/>
              <a:t>) #Concatanated list</a:t>
            </a:r>
          </a:p>
          <a:p>
            <a:pPr marL="0" indent="0">
              <a:lnSpc>
                <a:spcPct val="100000"/>
              </a:lnSpc>
              <a:buNone/>
            </a:pPr>
            <a:r>
              <a:rPr lang="en-US" sz="2000" b="1" dirty="0" err="1"/>
              <a:t>sublist</a:t>
            </a:r>
            <a:r>
              <a:rPr lang="en-US" sz="2000" b="1" dirty="0"/>
              <a:t>[0]='Wahid #Change the value</a:t>
            </a:r>
          </a:p>
          <a:p>
            <a:pPr marL="0" indent="0">
              <a:lnSpc>
                <a:spcPct val="100000"/>
              </a:lnSpc>
              <a:buNone/>
            </a:pPr>
            <a:r>
              <a:rPr lang="en-US" sz="2000" b="1" dirty="0"/>
              <a:t>print(</a:t>
            </a:r>
            <a:r>
              <a:rPr lang="en-US" sz="2000" b="1" dirty="0" err="1"/>
              <a:t>sublist</a:t>
            </a:r>
            <a:r>
              <a:rPr lang="en-US" sz="2000" b="1" dirty="0"/>
              <a:t>)</a:t>
            </a:r>
          </a:p>
        </p:txBody>
      </p:sp>
    </p:spTree>
    <p:extLst>
      <p:ext uri="{BB962C8B-B14F-4D97-AF65-F5344CB8AC3E}">
        <p14:creationId xmlns:p14="http://schemas.microsoft.com/office/powerpoint/2010/main" val="10202059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22" presetClass="entr" presetSubtype="1" fill="hold" grpId="0" nodeType="with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Effect transition="in" filter="wipe(up)">
                                      <p:cBhvr>
                                        <p:cTn id="13"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97E5349-54B6-CDD6-8F67-1C7D4D88803E}"/>
              </a:ext>
            </a:extLst>
          </p:cNvPr>
          <p:cNvSpPr txBox="1">
            <a:spLocks/>
          </p:cNvSpPr>
          <p:nvPr/>
        </p:nvSpPr>
        <p:spPr>
          <a:xfrm>
            <a:off x="721895" y="481402"/>
            <a:ext cx="11803784" cy="581091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r>
              <a:rPr lang="bn-BD" sz="2000" b="1" u="sng" dirty="0"/>
              <a:t>আউটপুট</a:t>
            </a:r>
            <a:r>
              <a:rPr lang="bn-BD" sz="2000" b="1" dirty="0"/>
              <a:t>:</a:t>
            </a:r>
          </a:p>
          <a:p>
            <a:pPr marL="0" indent="0">
              <a:lnSpc>
                <a:spcPct val="100000"/>
              </a:lnSpc>
              <a:buNone/>
            </a:pPr>
            <a:r>
              <a:rPr lang="en-US" sz="2000" b="1" dirty="0"/>
              <a:t>	</a:t>
            </a:r>
            <a:r>
              <a:rPr lang="bn-BD" sz="2000" b="1" dirty="0"/>
              <a:t>['</a:t>
            </a:r>
            <a:r>
              <a:rPr lang="en-US" sz="2000" b="1" dirty="0"/>
              <a:t>Md. Wahid Ullah', 1013, 2.55, '</a:t>
            </a:r>
            <a:r>
              <a:rPr lang="en-US" sz="2000" b="1" dirty="0" err="1"/>
              <a:t>Mahadee</a:t>
            </a:r>
            <a:r>
              <a:rPr lang="en-US" sz="2000" b="1" dirty="0"/>
              <a:t>', 92.3]</a:t>
            </a:r>
          </a:p>
          <a:p>
            <a:pPr marL="0" indent="0">
              <a:lnSpc>
                <a:spcPct val="100000"/>
              </a:lnSpc>
              <a:buNone/>
            </a:pPr>
            <a:r>
              <a:rPr lang="en-US" sz="2000" b="1" dirty="0"/>
              <a:t>	Md. Wahid Ullah</a:t>
            </a:r>
          </a:p>
          <a:p>
            <a:pPr marL="0" indent="0">
              <a:lnSpc>
                <a:spcPct val="100000"/>
              </a:lnSpc>
              <a:buNone/>
            </a:pPr>
            <a:r>
              <a:rPr lang="en-US" sz="2000" b="1" dirty="0"/>
              <a:t>	[1013, 2.55]</a:t>
            </a:r>
          </a:p>
          <a:p>
            <a:pPr marL="0" indent="0">
              <a:lnSpc>
                <a:spcPct val="100000"/>
              </a:lnSpc>
              <a:buNone/>
            </a:pPr>
            <a:r>
              <a:rPr lang="en-US" sz="2000" b="1" dirty="0"/>
              <a:t>	[2.55, '</a:t>
            </a:r>
            <a:r>
              <a:rPr lang="en-US" sz="2000" b="1" dirty="0" err="1"/>
              <a:t>Mahadee</a:t>
            </a:r>
            <a:r>
              <a:rPr lang="en-US" sz="2000" b="1" dirty="0"/>
              <a:t>', 92.3]</a:t>
            </a:r>
          </a:p>
          <a:p>
            <a:pPr marL="0" indent="0">
              <a:lnSpc>
                <a:spcPct val="100000"/>
              </a:lnSpc>
              <a:buNone/>
            </a:pPr>
            <a:r>
              <a:rPr lang="en-US" sz="2000" b="1" dirty="0"/>
              <a:t>	[32], '</a:t>
            </a:r>
            <a:r>
              <a:rPr lang="en-US" sz="2000" b="1" dirty="0" err="1"/>
              <a:t>Jihadul</a:t>
            </a:r>
            <a:r>
              <a:rPr lang="en-US" sz="2000" b="1" dirty="0"/>
              <a:t>', 321, '</a:t>
            </a:r>
            <a:r>
              <a:rPr lang="en-US" sz="2000" b="1" dirty="0" err="1"/>
              <a:t>Jihadul</a:t>
            </a:r>
            <a:r>
              <a:rPr lang="en-US" sz="2000" b="1" dirty="0"/>
              <a:t>’]</a:t>
            </a:r>
          </a:p>
          <a:p>
            <a:pPr marL="0" indent="0">
              <a:lnSpc>
                <a:spcPct val="100000"/>
              </a:lnSpc>
              <a:buNone/>
            </a:pPr>
            <a:r>
              <a:rPr lang="en-US" sz="2000" b="1" dirty="0"/>
              <a:t>	['Md. Wahid Ullah', 1013, 2.55, '</a:t>
            </a:r>
            <a:r>
              <a:rPr lang="en-US" sz="2000" b="1" dirty="0" err="1"/>
              <a:t>Mahadee</a:t>
            </a:r>
            <a:r>
              <a:rPr lang="en-US" sz="2000" b="1" dirty="0"/>
              <a:t>', 92.3, 321, '</a:t>
            </a:r>
            <a:r>
              <a:rPr lang="en-US" sz="2000" b="1" dirty="0" err="1"/>
              <a:t>Jihadul</a:t>
            </a:r>
            <a:r>
              <a:rPr lang="en-US" sz="2000" b="1" dirty="0"/>
              <a:t>’]</a:t>
            </a:r>
          </a:p>
          <a:p>
            <a:pPr marL="0" indent="0">
              <a:lnSpc>
                <a:spcPct val="100000"/>
              </a:lnSpc>
              <a:buNone/>
            </a:pPr>
            <a:r>
              <a:rPr lang="en-US" sz="2000" b="1" dirty="0"/>
              <a:t>	['Wahid', '</a:t>
            </a:r>
            <a:r>
              <a:rPr lang="en-US" sz="2000" b="1" dirty="0" err="1"/>
              <a:t>Jihadul</a:t>
            </a:r>
            <a:r>
              <a:rPr lang="en-US" sz="2000" b="1" dirty="0"/>
              <a:t>’]</a:t>
            </a:r>
          </a:p>
          <a:p>
            <a:pPr marL="0" indent="0">
              <a:lnSpc>
                <a:spcPct val="100000"/>
              </a:lnSpc>
              <a:buNone/>
            </a:pPr>
            <a:endParaRPr lang="en-US" sz="2000" b="1" dirty="0"/>
          </a:p>
          <a:p>
            <a:pPr marL="0" indent="0">
              <a:lnSpc>
                <a:spcPct val="100000"/>
              </a:lnSpc>
              <a:buNone/>
            </a:pPr>
            <a:r>
              <a:rPr lang="bn-BD" sz="2000" b="1" u="sng" dirty="0"/>
              <a:t>টাপল (</a:t>
            </a:r>
            <a:r>
              <a:rPr lang="en-US" sz="2000" b="1" u="sng" dirty="0"/>
              <a:t>Tuples): </a:t>
            </a:r>
            <a:r>
              <a:rPr lang="en-US" sz="2000" b="1" dirty="0"/>
              <a:t>Tuple </a:t>
            </a:r>
            <a:r>
              <a:rPr lang="bn-BD" sz="2000" b="1" dirty="0"/>
              <a:t>আর </a:t>
            </a:r>
            <a:r>
              <a:rPr lang="en-US" sz="2000" b="1" dirty="0"/>
              <a:t>List </a:t>
            </a:r>
            <a:r>
              <a:rPr lang="bn-BD" sz="2000" b="1" dirty="0"/>
              <a:t>মূলত একই রকম, শুধু পার্থক্য হচ্ছে যে, </a:t>
            </a:r>
            <a:r>
              <a:rPr lang="en-US" sz="2000" b="1" dirty="0"/>
              <a:t>Tuple-</a:t>
            </a:r>
            <a:r>
              <a:rPr lang="bn-BD" sz="2000" b="1" dirty="0"/>
              <a:t>এ প্যারেনথেসিস () ব্যবহৃত হয়, কিন্তু </a:t>
            </a:r>
            <a:r>
              <a:rPr lang="en-US" sz="2000" b="1" dirty="0"/>
              <a:t>List-</a:t>
            </a:r>
            <a:r>
              <a:rPr lang="bn-BD" sz="2000" b="1" dirty="0"/>
              <a:t>এ ব্র্যাকেট </a:t>
            </a:r>
            <a:r>
              <a:rPr lang="en-US" sz="2000" b="1" dirty="0"/>
              <a:t>[ ]</a:t>
            </a:r>
            <a:r>
              <a:rPr lang="bn-BD" sz="2000" b="1" dirty="0"/>
              <a:t> ব্যবহৃত হয়। এ ছাড়াও </a:t>
            </a:r>
            <a:r>
              <a:rPr lang="en-US" sz="2000" b="1" dirty="0"/>
              <a:t>Tuple-</a:t>
            </a:r>
            <a:r>
              <a:rPr lang="bn-BD" sz="2000" b="1" dirty="0"/>
              <a:t>এর মান পরে পরিবর্তন করা যায় না (</a:t>
            </a:r>
            <a:r>
              <a:rPr lang="en-US" sz="2000" b="1" dirty="0"/>
              <a:t>read-only values), </a:t>
            </a:r>
            <a:r>
              <a:rPr lang="bn-BD" sz="2000" b="1" dirty="0"/>
              <a:t>কিন্তু </a:t>
            </a:r>
            <a:r>
              <a:rPr lang="en-US" sz="2000" b="1" dirty="0"/>
              <a:t>List-</a:t>
            </a:r>
            <a:r>
              <a:rPr lang="bn-BD" sz="2000" b="1" dirty="0"/>
              <a:t>এর - মান আপডেট করা যায়।</a:t>
            </a:r>
            <a:endParaRPr lang="en-US" sz="2000" b="1" dirty="0"/>
          </a:p>
        </p:txBody>
      </p:sp>
      <p:sp>
        <p:nvSpPr>
          <p:cNvPr id="6" name="Content Placeholder 2">
            <a:extLst>
              <a:ext uri="{FF2B5EF4-FFF2-40B4-BE49-F238E27FC236}">
                <a16:creationId xmlns:a16="http://schemas.microsoft.com/office/drawing/2014/main" id="{263BF82E-4F20-E2B9-F4D8-1F5781A30E0E}"/>
              </a:ext>
            </a:extLst>
          </p:cNvPr>
          <p:cNvSpPr txBox="1">
            <a:spLocks/>
          </p:cNvSpPr>
          <p:nvPr/>
        </p:nvSpPr>
        <p:spPr>
          <a:xfrm>
            <a:off x="10692093" y="6292312"/>
            <a:ext cx="1320236" cy="52309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2100" b="1" dirty="0"/>
              <a:t>Next…</a:t>
            </a:r>
          </a:p>
        </p:txBody>
      </p:sp>
    </p:spTree>
    <p:extLst>
      <p:ext uri="{BB962C8B-B14F-4D97-AF65-F5344CB8AC3E}">
        <p14:creationId xmlns:p14="http://schemas.microsoft.com/office/powerpoint/2010/main" val="191721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97E5349-54B6-CDD6-8F67-1C7D4D88803E}"/>
              </a:ext>
            </a:extLst>
          </p:cNvPr>
          <p:cNvSpPr txBox="1">
            <a:spLocks/>
          </p:cNvSpPr>
          <p:nvPr/>
        </p:nvSpPr>
        <p:spPr>
          <a:xfrm>
            <a:off x="1171563" y="756233"/>
            <a:ext cx="11020437" cy="2126452"/>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r>
              <a:rPr lang="bn-BD" sz="2000" b="1" u="sng" dirty="0"/>
              <a:t>টাপল-এর উদাহরণঃ</a:t>
            </a:r>
            <a:endParaRPr lang="en-US" sz="2000" b="1" u="sng" dirty="0"/>
          </a:p>
        </p:txBody>
      </p:sp>
      <p:sp>
        <p:nvSpPr>
          <p:cNvPr id="6" name="Content Placeholder 2">
            <a:extLst>
              <a:ext uri="{FF2B5EF4-FFF2-40B4-BE49-F238E27FC236}">
                <a16:creationId xmlns:a16="http://schemas.microsoft.com/office/drawing/2014/main" id="{263BF82E-4F20-E2B9-F4D8-1F5781A30E0E}"/>
              </a:ext>
            </a:extLst>
          </p:cNvPr>
          <p:cNvSpPr txBox="1">
            <a:spLocks/>
          </p:cNvSpPr>
          <p:nvPr/>
        </p:nvSpPr>
        <p:spPr>
          <a:xfrm>
            <a:off x="10692093" y="6292312"/>
            <a:ext cx="1320236" cy="52309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2100" b="1" dirty="0"/>
              <a:t>Next…</a:t>
            </a:r>
          </a:p>
        </p:txBody>
      </p:sp>
      <p:sp>
        <p:nvSpPr>
          <p:cNvPr id="2" name="Content Placeholder 2">
            <a:extLst>
              <a:ext uri="{FF2B5EF4-FFF2-40B4-BE49-F238E27FC236}">
                <a16:creationId xmlns:a16="http://schemas.microsoft.com/office/drawing/2014/main" id="{F0415588-EB9E-9861-1AA6-F14DCFA96784}"/>
              </a:ext>
            </a:extLst>
          </p:cNvPr>
          <p:cNvSpPr txBox="1">
            <a:spLocks/>
          </p:cNvSpPr>
          <p:nvPr/>
        </p:nvSpPr>
        <p:spPr>
          <a:xfrm>
            <a:off x="2254541" y="1271581"/>
            <a:ext cx="10680562" cy="5543828"/>
          </a:xfrm>
          <a:prstGeom prst="rect">
            <a:avLst/>
          </a:prstGeom>
        </p:spPr>
        <p:txBody>
          <a:bodyPr vert="horz" lIns="91440" tIns="45720" rIns="91440" bIns="45720" numCol="1"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r>
              <a:rPr lang="en-US" sz="2000" b="1" dirty="0" err="1"/>
              <a:t>tuplename</a:t>
            </a:r>
            <a:r>
              <a:rPr lang="en-US" sz="2000" b="1" dirty="0"/>
              <a:t> = ('Md. Wahid Ullah', 1013,2.55, 'Kadir', 70.2)</a:t>
            </a:r>
          </a:p>
          <a:p>
            <a:pPr marL="0" indent="0">
              <a:lnSpc>
                <a:spcPct val="100000"/>
              </a:lnSpc>
              <a:buNone/>
            </a:pPr>
            <a:r>
              <a:rPr lang="en-US" sz="2000" b="1" dirty="0" err="1"/>
              <a:t>subtuple</a:t>
            </a:r>
            <a:r>
              <a:rPr lang="en-US" sz="2000" b="1" dirty="0"/>
              <a:t> (321, 'https://www.facebook.com/mdwahidullah.rajo/")</a:t>
            </a:r>
          </a:p>
          <a:p>
            <a:pPr marL="0" indent="0">
              <a:lnSpc>
                <a:spcPct val="100000"/>
              </a:lnSpc>
              <a:buNone/>
            </a:pPr>
            <a:r>
              <a:rPr lang="en-US" sz="2000" b="1" dirty="0"/>
              <a:t>print(</a:t>
            </a:r>
            <a:r>
              <a:rPr lang="en-US" sz="2000" b="1" dirty="0" err="1"/>
              <a:t>tuplename</a:t>
            </a:r>
            <a:r>
              <a:rPr lang="en-US" sz="2000" b="1" dirty="0"/>
              <a:t>) #this statements prints complete </a:t>
            </a:r>
            <a:r>
              <a:rPr lang="en-US" sz="2000" b="1" dirty="0" err="1"/>
              <a:t>tuplename</a:t>
            </a:r>
            <a:endParaRPr lang="en-US" sz="2000" b="1" dirty="0"/>
          </a:p>
          <a:p>
            <a:pPr marL="0" indent="0">
              <a:lnSpc>
                <a:spcPct val="100000"/>
              </a:lnSpc>
              <a:buNone/>
            </a:pPr>
            <a:r>
              <a:rPr lang="en-US" sz="2000" b="1" dirty="0"/>
              <a:t>print(</a:t>
            </a:r>
            <a:r>
              <a:rPr lang="en-US" sz="2000" b="1" dirty="0" err="1"/>
              <a:t>tuplename</a:t>
            </a:r>
            <a:r>
              <a:rPr lang="en-US" sz="2000" b="1" dirty="0"/>
              <a:t>[0]) #this statements prints first element</a:t>
            </a:r>
          </a:p>
          <a:p>
            <a:pPr marL="0" indent="0">
              <a:lnSpc>
                <a:spcPct val="100000"/>
              </a:lnSpc>
              <a:buNone/>
            </a:pPr>
            <a:r>
              <a:rPr lang="en-US" sz="2000" b="1" dirty="0"/>
              <a:t>print(</a:t>
            </a:r>
            <a:r>
              <a:rPr lang="en-US" sz="2000" b="1" dirty="0" err="1"/>
              <a:t>tuplename</a:t>
            </a:r>
            <a:r>
              <a:rPr lang="en-US" sz="2000" b="1" dirty="0"/>
              <a:t>[1:3]) #Prints elements starting from 2nd to till 3rd</a:t>
            </a:r>
          </a:p>
          <a:p>
            <a:pPr marL="0" indent="0">
              <a:lnSpc>
                <a:spcPct val="100000"/>
              </a:lnSpc>
              <a:buNone/>
            </a:pPr>
            <a:r>
              <a:rPr lang="en-US" sz="2000" b="1" dirty="0"/>
              <a:t>print(</a:t>
            </a:r>
            <a:r>
              <a:rPr lang="en-US" sz="2000" b="1" dirty="0" err="1"/>
              <a:t>tuplename</a:t>
            </a:r>
            <a:r>
              <a:rPr lang="en-US" sz="2000" b="1" dirty="0"/>
              <a:t>[2:]) #Prints elements starting from 3rd element</a:t>
            </a:r>
          </a:p>
          <a:p>
            <a:pPr marL="0" indent="0">
              <a:lnSpc>
                <a:spcPct val="100000"/>
              </a:lnSpc>
              <a:buNone/>
            </a:pPr>
            <a:r>
              <a:rPr lang="en-US" sz="2000" b="1" dirty="0"/>
              <a:t>print(</a:t>
            </a:r>
            <a:r>
              <a:rPr lang="en-US" sz="2000" b="1" dirty="0" err="1"/>
              <a:t>tuplename</a:t>
            </a:r>
            <a:r>
              <a:rPr lang="en-US" sz="2000" b="1" dirty="0"/>
              <a:t>*2) #Prints </a:t>
            </a:r>
            <a:r>
              <a:rPr lang="en-US" sz="2000" b="1" dirty="0" err="1"/>
              <a:t>subtuple</a:t>
            </a:r>
            <a:r>
              <a:rPr lang="en-US" sz="2000" b="1" dirty="0"/>
              <a:t> twice of time</a:t>
            </a:r>
          </a:p>
          <a:p>
            <a:pPr marL="0" indent="0">
              <a:lnSpc>
                <a:spcPct val="100000"/>
              </a:lnSpc>
              <a:buNone/>
            </a:pPr>
            <a:r>
              <a:rPr lang="en-US" sz="2000" b="1" dirty="0"/>
              <a:t>print(</a:t>
            </a:r>
            <a:r>
              <a:rPr lang="en-US" sz="2000" b="1" dirty="0" err="1"/>
              <a:t>tuplename</a:t>
            </a:r>
            <a:r>
              <a:rPr lang="en-US" sz="2000" b="1" dirty="0"/>
              <a:t> + </a:t>
            </a:r>
            <a:r>
              <a:rPr lang="en-US" sz="2000" b="1" dirty="0" err="1"/>
              <a:t>subtuple</a:t>
            </a:r>
            <a:r>
              <a:rPr lang="en-US" sz="2000" b="1" dirty="0"/>
              <a:t>) #concatanated tuple</a:t>
            </a:r>
          </a:p>
          <a:p>
            <a:pPr marL="0" indent="0">
              <a:lnSpc>
                <a:spcPct val="100000"/>
              </a:lnSpc>
              <a:buNone/>
            </a:pPr>
            <a:endParaRPr lang="en-US" sz="2000" b="1" dirty="0"/>
          </a:p>
          <a:p>
            <a:pPr marL="0" indent="0">
              <a:lnSpc>
                <a:spcPct val="100000"/>
              </a:lnSpc>
              <a:buNone/>
            </a:pPr>
            <a:endParaRPr lang="en-US" sz="2000" b="1" dirty="0"/>
          </a:p>
        </p:txBody>
      </p:sp>
    </p:spTree>
    <p:extLst>
      <p:ext uri="{BB962C8B-B14F-4D97-AF65-F5344CB8AC3E}">
        <p14:creationId xmlns:p14="http://schemas.microsoft.com/office/powerpoint/2010/main" val="1724906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22" presetClass="entr" presetSubtype="1" fill="hold" grpId="0" nodeType="with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Effect transition="in" filter="wipe(up)">
                                      <p:cBhvr>
                                        <p:cTn id="13"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97E5349-54B6-CDD6-8F67-1C7D4D88803E}"/>
              </a:ext>
            </a:extLst>
          </p:cNvPr>
          <p:cNvSpPr txBox="1">
            <a:spLocks/>
          </p:cNvSpPr>
          <p:nvPr/>
        </p:nvSpPr>
        <p:spPr>
          <a:xfrm>
            <a:off x="1341500" y="182796"/>
            <a:ext cx="11020437" cy="1088785"/>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r>
              <a:rPr lang="en-US" sz="2800" b="1" u="sng" dirty="0"/>
              <a:t>Output</a:t>
            </a:r>
          </a:p>
        </p:txBody>
      </p:sp>
      <p:sp>
        <p:nvSpPr>
          <p:cNvPr id="6" name="Content Placeholder 2">
            <a:extLst>
              <a:ext uri="{FF2B5EF4-FFF2-40B4-BE49-F238E27FC236}">
                <a16:creationId xmlns:a16="http://schemas.microsoft.com/office/drawing/2014/main" id="{263BF82E-4F20-E2B9-F4D8-1F5781A30E0E}"/>
              </a:ext>
            </a:extLst>
          </p:cNvPr>
          <p:cNvSpPr txBox="1">
            <a:spLocks/>
          </p:cNvSpPr>
          <p:nvPr/>
        </p:nvSpPr>
        <p:spPr>
          <a:xfrm>
            <a:off x="10692093" y="6292312"/>
            <a:ext cx="1320236" cy="52309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2100" b="1" dirty="0"/>
              <a:t>Next…</a:t>
            </a:r>
          </a:p>
        </p:txBody>
      </p:sp>
      <p:sp>
        <p:nvSpPr>
          <p:cNvPr id="2" name="Content Placeholder 2">
            <a:extLst>
              <a:ext uri="{FF2B5EF4-FFF2-40B4-BE49-F238E27FC236}">
                <a16:creationId xmlns:a16="http://schemas.microsoft.com/office/drawing/2014/main" id="{F0415588-EB9E-9861-1AA6-F14DCFA96784}"/>
              </a:ext>
            </a:extLst>
          </p:cNvPr>
          <p:cNvSpPr txBox="1">
            <a:spLocks/>
          </p:cNvSpPr>
          <p:nvPr/>
        </p:nvSpPr>
        <p:spPr>
          <a:xfrm>
            <a:off x="1511438" y="748484"/>
            <a:ext cx="10680562" cy="2537157"/>
          </a:xfrm>
          <a:prstGeom prst="rect">
            <a:avLst/>
          </a:prstGeom>
        </p:spPr>
        <p:txBody>
          <a:bodyPr vert="horz" lIns="91440" tIns="45720" rIns="91440" bIns="45720" numCol="1"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r>
              <a:rPr lang="en-US" sz="2000" b="1" dirty="0"/>
              <a:t>('Md. Wahid Ullah', 1013, 2.55, 'Kadir', 70.2)</a:t>
            </a:r>
          </a:p>
          <a:p>
            <a:pPr marL="0" indent="0">
              <a:lnSpc>
                <a:spcPct val="100000"/>
              </a:lnSpc>
              <a:buNone/>
            </a:pPr>
            <a:r>
              <a:rPr lang="en-US" sz="2000" b="1" dirty="0"/>
              <a:t>Md. Wahid Ullah</a:t>
            </a:r>
          </a:p>
          <a:p>
            <a:pPr marL="0" indent="0">
              <a:lnSpc>
                <a:spcPct val="100000"/>
              </a:lnSpc>
              <a:buNone/>
            </a:pPr>
            <a:r>
              <a:rPr lang="en-US" sz="2000" b="1" dirty="0"/>
              <a:t>(1013, 2.55)</a:t>
            </a:r>
          </a:p>
          <a:p>
            <a:pPr marL="0" indent="0">
              <a:lnSpc>
                <a:spcPct val="100000"/>
              </a:lnSpc>
              <a:buNone/>
            </a:pPr>
            <a:r>
              <a:rPr lang="en-US" sz="2000" b="1" dirty="0"/>
              <a:t>(2.55, 'Kadir', 70.2)</a:t>
            </a:r>
          </a:p>
          <a:p>
            <a:pPr marL="0" indent="0">
              <a:lnSpc>
                <a:spcPct val="100000"/>
              </a:lnSpc>
              <a:buNone/>
            </a:pPr>
            <a:r>
              <a:rPr lang="en-US" sz="2000" b="1" dirty="0"/>
              <a:t>('Md. Wahid Ullah', 1013, 2.55, 'Kadir', 70.2, 'Md. Wahid Ullah', 1013, 2.55, 'Kadir', 70.2) ('Md. Wahid Ullah', 1013, 2.55, 'Kadir', 70.2, 321, 'https://www.facebook.com/mdwahidullah.rajo/)</a:t>
            </a:r>
          </a:p>
        </p:txBody>
      </p:sp>
      <p:sp>
        <p:nvSpPr>
          <p:cNvPr id="3" name="Content Placeholder 2">
            <a:extLst>
              <a:ext uri="{FF2B5EF4-FFF2-40B4-BE49-F238E27FC236}">
                <a16:creationId xmlns:a16="http://schemas.microsoft.com/office/drawing/2014/main" id="{7E03B4D8-D493-14B3-33D1-F8DA606DB7CF}"/>
              </a:ext>
            </a:extLst>
          </p:cNvPr>
          <p:cNvSpPr txBox="1">
            <a:spLocks/>
          </p:cNvSpPr>
          <p:nvPr/>
        </p:nvSpPr>
        <p:spPr>
          <a:xfrm>
            <a:off x="1341500" y="3429000"/>
            <a:ext cx="10680562" cy="2537157"/>
          </a:xfrm>
          <a:prstGeom prst="rect">
            <a:avLst/>
          </a:prstGeom>
        </p:spPr>
        <p:txBody>
          <a:bodyPr vert="horz" lIns="91440" tIns="45720" rIns="91440" bIns="45720" numCol="1"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r>
              <a:rPr lang="bn-BD" sz="2000" b="1" dirty="0"/>
              <a:t>নিম্নের </a:t>
            </a:r>
            <a:r>
              <a:rPr lang="en-US" sz="2000" b="1" dirty="0"/>
              <a:t>Tuple </a:t>
            </a:r>
            <a:r>
              <a:rPr lang="bn-BD" sz="2000" b="1" dirty="0"/>
              <a:t>কোডটি ভুল, কারণ এখানে </a:t>
            </a:r>
            <a:r>
              <a:rPr lang="en-US" sz="2000" b="1" dirty="0"/>
              <a:t>Tuple-</a:t>
            </a:r>
            <a:r>
              <a:rPr lang="bn-BD" sz="2000" b="1" dirty="0"/>
              <a:t>এর মান পরিবর্তন/আপডেট করার চেষ্টা করা হয়েছে। কিন্তু </a:t>
            </a:r>
            <a:r>
              <a:rPr lang="en-US" sz="2000" b="1" dirty="0"/>
              <a:t>List-</a:t>
            </a:r>
            <a:r>
              <a:rPr lang="bn-BD" sz="2000" b="1" dirty="0"/>
              <a:t>এর জন কোডটি সঠিক।</a:t>
            </a:r>
          </a:p>
          <a:p>
            <a:pPr marL="0" indent="0">
              <a:lnSpc>
                <a:spcPct val="100000"/>
              </a:lnSpc>
              <a:buNone/>
            </a:pPr>
            <a:r>
              <a:rPr lang="en-US" sz="2000" b="1" dirty="0"/>
              <a:t>	tuple = ('Mahi', 786, 2.23, '</a:t>
            </a:r>
            <a:r>
              <a:rPr lang="en-US" sz="2000" b="1" dirty="0" err="1"/>
              <a:t>Mahdee</a:t>
            </a:r>
            <a:r>
              <a:rPr lang="en-US" sz="2000" b="1" dirty="0"/>
              <a:t>', 70.2)</a:t>
            </a:r>
          </a:p>
          <a:p>
            <a:pPr marL="0" indent="0">
              <a:lnSpc>
                <a:spcPct val="100000"/>
              </a:lnSpc>
              <a:buNone/>
            </a:pPr>
            <a:r>
              <a:rPr lang="en-US" sz="2000" b="1" dirty="0"/>
              <a:t>	list = ['Mahi', 786, 2.23, '</a:t>
            </a:r>
            <a:r>
              <a:rPr lang="en-US" sz="2000" b="1" dirty="0" err="1"/>
              <a:t>Mahdee</a:t>
            </a:r>
            <a:r>
              <a:rPr lang="en-US" sz="2000" b="1" dirty="0"/>
              <a:t>', 70.2]</a:t>
            </a:r>
          </a:p>
          <a:p>
            <a:pPr marL="0" indent="0">
              <a:lnSpc>
                <a:spcPct val="100000"/>
              </a:lnSpc>
              <a:buNone/>
            </a:pPr>
            <a:r>
              <a:rPr lang="en-US" sz="2000" b="1" dirty="0"/>
              <a:t>	tuple[2] = 1000 # Invalid syntax with tuple</a:t>
            </a:r>
          </a:p>
          <a:p>
            <a:pPr marL="0" indent="0">
              <a:lnSpc>
                <a:spcPct val="100000"/>
              </a:lnSpc>
              <a:buNone/>
            </a:pPr>
            <a:r>
              <a:rPr lang="en-US" sz="2000" b="1" dirty="0"/>
              <a:t>	list[2]= 1000 # Valid syntax with list</a:t>
            </a:r>
          </a:p>
        </p:txBody>
      </p:sp>
    </p:spTree>
    <p:extLst>
      <p:ext uri="{BB962C8B-B14F-4D97-AF65-F5344CB8AC3E}">
        <p14:creationId xmlns:p14="http://schemas.microsoft.com/office/powerpoint/2010/main" val="41585229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22" presetClass="entr" presetSubtype="1" fill="hold" grpId="0" nodeType="with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Effect transition="in" filter="wipe(up)">
                                      <p:cBhvr>
                                        <p:cTn id="13" dur="250"/>
                                        <p:tgtEl>
                                          <p:spTgt spid="2"/>
                                        </p:tgtEl>
                                      </p:cBhvr>
                                    </p:animEffect>
                                  </p:childTnLst>
                                </p:cTn>
                              </p:par>
                              <p:par>
                                <p:cTn id="14" presetID="22" presetClass="entr" presetSubtype="1" fill="hold" grpId="0" nodeType="withEffect">
                                  <p:stCondLst>
                                    <p:cond delay="0"/>
                                  </p:stCondLst>
                                  <p:iterate type="lt">
                                    <p:tmPct val="10000"/>
                                  </p:iterate>
                                  <p:childTnLst>
                                    <p:set>
                                      <p:cBhvr>
                                        <p:cTn id="15" dur="1" fill="hold">
                                          <p:stCondLst>
                                            <p:cond delay="0"/>
                                          </p:stCondLst>
                                        </p:cTn>
                                        <p:tgtEl>
                                          <p:spTgt spid="3"/>
                                        </p:tgtEl>
                                        <p:attrNameLst>
                                          <p:attrName>style.visibility</p:attrName>
                                        </p:attrNameLst>
                                      </p:cBhvr>
                                      <p:to>
                                        <p:strVal val="visible"/>
                                      </p:to>
                                    </p:set>
                                    <p:animEffect transition="in" filter="wipe(up)">
                                      <p:cBhvr>
                                        <p:cTn id="16"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D44A-D4BE-BE42-EF3C-662088FEF8B3}"/>
              </a:ext>
            </a:extLst>
          </p:cNvPr>
          <p:cNvSpPr>
            <a:spLocks noGrp="1"/>
          </p:cNvSpPr>
          <p:nvPr>
            <p:ph type="title"/>
          </p:nvPr>
        </p:nvSpPr>
        <p:spPr>
          <a:xfrm>
            <a:off x="1363850" y="232474"/>
            <a:ext cx="9763933" cy="1720312"/>
          </a:xfrm>
        </p:spPr>
        <p:txBody>
          <a:bodyPr>
            <a:normAutofit/>
          </a:bodyPr>
          <a:lstStyle/>
          <a:p>
            <a:pPr algn="ctr"/>
            <a:r>
              <a:rPr lang="bn-BD" b="1" dirty="0"/>
              <a:t>অধ্যায়-৩</a:t>
            </a:r>
            <a:br>
              <a:rPr lang="bn-BD" b="1" dirty="0"/>
            </a:br>
            <a:r>
              <a:rPr lang="bn-BD" sz="3200" b="1" dirty="0"/>
              <a:t>ভেরিয়েবল ও ডাটা টাইপ </a:t>
            </a:r>
            <a:br>
              <a:rPr lang="en-US" sz="3200" b="1" dirty="0"/>
            </a:br>
            <a:r>
              <a:rPr lang="bn-BD" sz="3200" b="1" dirty="0"/>
              <a:t>(</a:t>
            </a:r>
            <a:r>
              <a:rPr lang="en-US" sz="3200" b="1" dirty="0"/>
              <a:t>Variables &amp; Data Types)</a:t>
            </a:r>
            <a:endParaRPr lang="en-US" b="1" dirty="0"/>
          </a:p>
        </p:txBody>
      </p:sp>
      <p:sp>
        <p:nvSpPr>
          <p:cNvPr id="4" name="TextBox 3">
            <a:extLst>
              <a:ext uri="{FF2B5EF4-FFF2-40B4-BE49-F238E27FC236}">
                <a16:creationId xmlns:a16="http://schemas.microsoft.com/office/drawing/2014/main" id="{2AC5E5B4-E44D-C43B-81C7-60093E008FEC}"/>
              </a:ext>
            </a:extLst>
          </p:cNvPr>
          <p:cNvSpPr txBox="1"/>
          <p:nvPr/>
        </p:nvSpPr>
        <p:spPr>
          <a:xfrm>
            <a:off x="1363849" y="1952786"/>
            <a:ext cx="10151391" cy="2812758"/>
          </a:xfrm>
          <a:prstGeom prst="rect">
            <a:avLst/>
          </a:prstGeom>
          <a:noFill/>
        </p:spPr>
        <p:txBody>
          <a:bodyPr wrap="square">
            <a:spAutoFit/>
          </a:bodyPr>
          <a:lstStyle/>
          <a:p>
            <a:pPr>
              <a:lnSpc>
                <a:spcPct val="150000"/>
              </a:lnSpc>
            </a:pPr>
            <a:r>
              <a:rPr lang="bn-BD" sz="2000" b="1" dirty="0"/>
              <a:t>৩.০ ভূমিকা (</a:t>
            </a:r>
            <a:r>
              <a:rPr lang="en-US" sz="2000" b="1" dirty="0"/>
              <a:t>Introduction)</a:t>
            </a:r>
          </a:p>
          <a:p>
            <a:pPr>
              <a:lnSpc>
                <a:spcPct val="150000"/>
              </a:lnSpc>
            </a:pPr>
            <a:r>
              <a:rPr lang="bn-BD" sz="2000" b="1" dirty="0"/>
              <a:t>৩.১ ভেরিয়েবল (</a:t>
            </a:r>
            <a:r>
              <a:rPr lang="en-US" sz="2000" b="1" dirty="0"/>
              <a:t>Variables)</a:t>
            </a:r>
          </a:p>
          <a:p>
            <a:pPr>
              <a:lnSpc>
                <a:spcPct val="150000"/>
              </a:lnSpc>
            </a:pPr>
            <a:r>
              <a:rPr lang="bn-BD" sz="2000" b="1" dirty="0"/>
              <a:t>৩.২ ভেরিয়েবল নামকরণের নিয়মাবলি (</a:t>
            </a:r>
            <a:r>
              <a:rPr lang="en-US" sz="2000" b="1" dirty="0"/>
              <a:t>Rules of naming variables)</a:t>
            </a:r>
          </a:p>
          <a:p>
            <a:pPr>
              <a:lnSpc>
                <a:spcPct val="150000"/>
              </a:lnSpc>
            </a:pPr>
            <a:r>
              <a:rPr lang="bn-BD" sz="2000" b="1" dirty="0"/>
              <a:t>৩.৩ ভেরিয়েবলে মান অ্যাসাইন (</a:t>
            </a:r>
            <a:r>
              <a:rPr lang="en-US" sz="2000" b="1" dirty="0"/>
              <a:t>Assign values to variables)</a:t>
            </a:r>
          </a:p>
          <a:p>
            <a:pPr>
              <a:lnSpc>
                <a:spcPct val="150000"/>
              </a:lnSpc>
            </a:pPr>
            <a:r>
              <a:rPr lang="bn-BD" sz="2000" b="1" dirty="0"/>
              <a:t>৩.৪ স্ট্যান্ডার্ড ডাটা টাইপ (</a:t>
            </a:r>
            <a:r>
              <a:rPr lang="en-US" sz="2000" b="1" dirty="0"/>
              <a:t>Standard data types)   </a:t>
            </a:r>
          </a:p>
          <a:p>
            <a:pPr>
              <a:lnSpc>
                <a:spcPct val="150000"/>
              </a:lnSpc>
            </a:pPr>
            <a:r>
              <a:rPr lang="bn-BD" sz="2000" b="1" dirty="0"/>
              <a:t>৩.৫ ডাটা টাইপ কনভার্সন (</a:t>
            </a:r>
            <a:r>
              <a:rPr lang="en-US" sz="2000" b="1" dirty="0"/>
              <a:t>Data type conversion) </a:t>
            </a:r>
          </a:p>
        </p:txBody>
      </p:sp>
    </p:spTree>
    <p:extLst>
      <p:ext uri="{BB962C8B-B14F-4D97-AF65-F5344CB8AC3E}">
        <p14:creationId xmlns:p14="http://schemas.microsoft.com/office/powerpoint/2010/main" val="31737963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2750"/>
                            </p:stCondLst>
                            <p:childTnLst>
                              <p:par>
                                <p:cTn id="9" presetID="22" presetClass="entr" presetSubtype="1" fill="hold" grpId="0" nodeType="afterEffect">
                                  <p:stCondLst>
                                    <p:cond delay="0"/>
                                  </p:stCondLst>
                                  <p:iterate type="lt">
                                    <p:tmPct val="10000"/>
                                  </p:iterate>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97E5349-54B6-CDD6-8F67-1C7D4D88803E}"/>
              </a:ext>
            </a:extLst>
          </p:cNvPr>
          <p:cNvSpPr txBox="1">
            <a:spLocks/>
          </p:cNvSpPr>
          <p:nvPr/>
        </p:nvSpPr>
        <p:spPr>
          <a:xfrm>
            <a:off x="836909" y="307676"/>
            <a:ext cx="11020437" cy="1908582"/>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50000"/>
              </a:lnSpc>
              <a:buNone/>
            </a:pPr>
            <a:r>
              <a:rPr lang="bn-BD" sz="1800" b="1" u="sng" dirty="0"/>
              <a:t>ডিকশনারি (</a:t>
            </a:r>
            <a:r>
              <a:rPr lang="en-US" sz="1800" b="1" u="sng" dirty="0"/>
              <a:t>Dictionary): </a:t>
            </a:r>
            <a:r>
              <a:rPr lang="bn-BD" sz="1800" b="1" dirty="0"/>
              <a:t>ডিকশনারিতে </a:t>
            </a:r>
            <a:r>
              <a:rPr lang="en-US" sz="1800" b="1" dirty="0"/>
              <a:t>Key-value </a:t>
            </a:r>
            <a:r>
              <a:rPr lang="bn-BD" sz="1800" b="1" dirty="0"/>
              <a:t>জোড়ায় জোড়ায় থাকে। যে-কোনো ডাটা টাইপ </a:t>
            </a:r>
            <a:r>
              <a:rPr lang="en-US" sz="1800" b="1" dirty="0"/>
              <a:t>Key </a:t>
            </a:r>
            <a:r>
              <a:rPr lang="bn-BD" sz="1800" b="1" dirty="0"/>
              <a:t>হতে পারে, যদিও সাধারণ </a:t>
            </a:r>
            <a:r>
              <a:rPr lang="en-US" sz="1800" b="1" dirty="0"/>
              <a:t>Numbers </a:t>
            </a:r>
            <a:r>
              <a:rPr lang="bn-BD" sz="1800" b="1" dirty="0"/>
              <a:t>বা </a:t>
            </a:r>
            <a:r>
              <a:rPr lang="en-US" sz="1800" b="1" dirty="0"/>
              <a:t>Strings-</a:t>
            </a:r>
            <a:r>
              <a:rPr lang="bn-BD" sz="1800" b="1" dirty="0"/>
              <a:t>ই </a:t>
            </a:r>
            <a:r>
              <a:rPr lang="en-US" sz="1800" b="1" dirty="0"/>
              <a:t>Key </a:t>
            </a:r>
            <a:r>
              <a:rPr lang="bn-BD" sz="1800" b="1" dirty="0"/>
              <a:t>হিসেবে রেকর্ডেড হয়। অন্যদিকে, যে-কোনো সংখ্যা/অবজেক্টই </a:t>
            </a:r>
            <a:r>
              <a:rPr lang="en-US" sz="1800" b="1" dirty="0"/>
              <a:t>Value </a:t>
            </a:r>
            <a:r>
              <a:rPr lang="bn-BD" sz="1800" b="1" dirty="0"/>
              <a:t>হিসেবে রেকর্ড হতে পারে ডিকশনারিকে ব্র্যাকেট ()-এর সাহায্যে প্রকাশ করা হয় এবং ব্র্যাকেটের || সাহায্যে ডিকশনারিতে </a:t>
            </a:r>
            <a:r>
              <a:rPr lang="en-US" sz="1800" b="1" dirty="0"/>
              <a:t>Value </a:t>
            </a:r>
            <a:r>
              <a:rPr lang="bn-BD" sz="1800" b="1" dirty="0"/>
              <a:t>অ্যাসাইন করা হয়। যেমন-</a:t>
            </a:r>
            <a:endParaRPr lang="en-US" sz="1800" b="1" dirty="0"/>
          </a:p>
          <a:p>
            <a:pPr marL="0" indent="0">
              <a:lnSpc>
                <a:spcPct val="150000"/>
              </a:lnSpc>
              <a:buNone/>
            </a:pPr>
            <a:endParaRPr lang="en-US" sz="1800" b="1" dirty="0"/>
          </a:p>
        </p:txBody>
      </p:sp>
      <p:sp>
        <p:nvSpPr>
          <p:cNvPr id="6" name="Content Placeholder 2">
            <a:extLst>
              <a:ext uri="{FF2B5EF4-FFF2-40B4-BE49-F238E27FC236}">
                <a16:creationId xmlns:a16="http://schemas.microsoft.com/office/drawing/2014/main" id="{263BF82E-4F20-E2B9-F4D8-1F5781A30E0E}"/>
              </a:ext>
            </a:extLst>
          </p:cNvPr>
          <p:cNvSpPr txBox="1">
            <a:spLocks/>
          </p:cNvSpPr>
          <p:nvPr/>
        </p:nvSpPr>
        <p:spPr>
          <a:xfrm>
            <a:off x="10692093" y="6292312"/>
            <a:ext cx="1320236" cy="52309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2100" b="1" dirty="0"/>
              <a:t>Next…</a:t>
            </a:r>
          </a:p>
        </p:txBody>
      </p:sp>
      <p:sp>
        <p:nvSpPr>
          <p:cNvPr id="2" name="Content Placeholder 2">
            <a:extLst>
              <a:ext uri="{FF2B5EF4-FFF2-40B4-BE49-F238E27FC236}">
                <a16:creationId xmlns:a16="http://schemas.microsoft.com/office/drawing/2014/main" id="{A0BCCF4E-B4DF-F3AC-D565-FCD331762AC2}"/>
              </a:ext>
            </a:extLst>
          </p:cNvPr>
          <p:cNvSpPr txBox="1">
            <a:spLocks/>
          </p:cNvSpPr>
          <p:nvPr/>
        </p:nvSpPr>
        <p:spPr>
          <a:xfrm>
            <a:off x="1007390" y="2216258"/>
            <a:ext cx="11184610" cy="3828082"/>
          </a:xfrm>
          <a:prstGeom prst="rect">
            <a:avLst/>
          </a:prstGeom>
        </p:spPr>
        <p:txBody>
          <a:bodyPr vert="horz" lIns="91440" tIns="45720" rIns="91440" bIns="45720" numCol="2"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r>
              <a:rPr lang="en-US" sz="2000" b="1" dirty="0"/>
              <a:t>Code:</a:t>
            </a:r>
          </a:p>
          <a:p>
            <a:pPr marL="0" indent="0">
              <a:lnSpc>
                <a:spcPct val="100000"/>
              </a:lnSpc>
              <a:buNone/>
            </a:pPr>
            <a:r>
              <a:rPr lang="en-US" sz="2000" b="1" dirty="0" err="1"/>
              <a:t>dict</a:t>
            </a:r>
            <a:r>
              <a:rPr lang="en-US" sz="2000" b="1" dirty="0"/>
              <a:t> = {} </a:t>
            </a:r>
            <a:r>
              <a:rPr lang="en-US" sz="2000" b="1" dirty="0" err="1"/>
              <a:t>dict</a:t>
            </a:r>
            <a:r>
              <a:rPr lang="en-US" sz="2000" b="1" dirty="0"/>
              <a:t>['one'] = "This is one",</a:t>
            </a:r>
          </a:p>
          <a:p>
            <a:pPr marL="0" indent="0">
              <a:lnSpc>
                <a:spcPct val="100000"/>
              </a:lnSpc>
              <a:buNone/>
            </a:pPr>
            <a:r>
              <a:rPr lang="en-US" sz="2000" b="1" dirty="0" err="1"/>
              <a:t>dict</a:t>
            </a:r>
            <a:r>
              <a:rPr lang="en-US" sz="2000" b="1" dirty="0"/>
              <a:t>[2] = "This is two"</a:t>
            </a:r>
          </a:p>
          <a:p>
            <a:pPr marL="0" indent="0">
              <a:lnSpc>
                <a:spcPct val="100000"/>
              </a:lnSpc>
              <a:buNone/>
            </a:pPr>
            <a:r>
              <a:rPr lang="en-US" sz="2000" b="1" dirty="0" err="1"/>
              <a:t>tinydict</a:t>
            </a:r>
            <a:r>
              <a:rPr lang="en-US" sz="2000" b="1" dirty="0"/>
              <a:t> = {'name': 'John', 'code':6734, 'dept': 'sales'}</a:t>
            </a:r>
          </a:p>
          <a:p>
            <a:pPr marL="0" indent="0">
              <a:lnSpc>
                <a:spcPct val="100000"/>
              </a:lnSpc>
              <a:buNone/>
            </a:pPr>
            <a:r>
              <a:rPr lang="en-US" sz="2000" b="1" dirty="0"/>
              <a:t>print (</a:t>
            </a:r>
            <a:r>
              <a:rPr lang="en-US" sz="2000" b="1" dirty="0" err="1"/>
              <a:t>dict</a:t>
            </a:r>
            <a:r>
              <a:rPr lang="en-US" sz="2000" b="1" dirty="0"/>
              <a:t>['one']) # Prints value for 'one' key print (</a:t>
            </a:r>
            <a:r>
              <a:rPr lang="en-US" sz="2000" b="1" dirty="0" err="1"/>
              <a:t>dict</a:t>
            </a:r>
            <a:r>
              <a:rPr lang="en-US" sz="2000" b="1" dirty="0"/>
              <a:t>[2]) # Prints value for 2 key print (</a:t>
            </a:r>
            <a:r>
              <a:rPr lang="en-US" sz="2000" b="1" dirty="0" err="1"/>
              <a:t>tinydict</a:t>
            </a:r>
            <a:r>
              <a:rPr lang="en-US" sz="2000" b="1" dirty="0"/>
              <a:t>) # Prints complete dictionary print (</a:t>
            </a:r>
            <a:r>
              <a:rPr lang="en-US" sz="2000" b="1" dirty="0" err="1"/>
              <a:t>tinydict.keys</a:t>
            </a:r>
            <a:r>
              <a:rPr lang="en-US" sz="2000" b="1" dirty="0"/>
              <a:t>()) # Prints all the keys print (</a:t>
            </a:r>
            <a:r>
              <a:rPr lang="en-US" sz="2000" b="1" dirty="0" err="1"/>
              <a:t>tinydict.values</a:t>
            </a:r>
            <a:r>
              <a:rPr lang="en-US" sz="2000" b="1" dirty="0"/>
              <a:t>()) # Prints all the values</a:t>
            </a:r>
          </a:p>
          <a:p>
            <a:pPr marL="0" indent="0">
              <a:lnSpc>
                <a:spcPct val="100000"/>
              </a:lnSpc>
              <a:buNone/>
            </a:pPr>
            <a:r>
              <a:rPr lang="en-US" sz="2000" b="1" dirty="0"/>
              <a:t>Output:</a:t>
            </a:r>
          </a:p>
          <a:p>
            <a:pPr marL="0" indent="0">
              <a:lnSpc>
                <a:spcPct val="100000"/>
              </a:lnSpc>
              <a:buNone/>
            </a:pPr>
            <a:r>
              <a:rPr lang="en-US" sz="2000" b="1" dirty="0"/>
              <a:t>This is one</a:t>
            </a:r>
          </a:p>
          <a:p>
            <a:pPr marL="0" indent="0">
              <a:lnSpc>
                <a:spcPct val="100000"/>
              </a:lnSpc>
              <a:buNone/>
            </a:pPr>
            <a:r>
              <a:rPr lang="en-US" sz="2000" b="1" dirty="0"/>
              <a:t>This is two</a:t>
            </a:r>
          </a:p>
          <a:p>
            <a:pPr marL="0" indent="0">
              <a:lnSpc>
                <a:spcPct val="100000"/>
              </a:lnSpc>
              <a:buNone/>
            </a:pPr>
            <a:r>
              <a:rPr lang="en-US" sz="2000" b="1" dirty="0"/>
              <a:t>{'name': 'john', 'code': 6734, 'dept': 'sales'}</a:t>
            </a:r>
          </a:p>
          <a:p>
            <a:pPr marL="0" indent="0">
              <a:lnSpc>
                <a:spcPct val="100000"/>
              </a:lnSpc>
              <a:buNone/>
            </a:pPr>
            <a:r>
              <a:rPr lang="en-US" sz="2000" b="1" dirty="0"/>
              <a:t>[</a:t>
            </a:r>
            <a:r>
              <a:rPr lang="en-US" sz="2000" b="1" dirty="0" err="1"/>
              <a:t>dict_keys</a:t>
            </a:r>
            <a:r>
              <a:rPr lang="en-US" sz="2000" b="1" dirty="0"/>
              <a:t> (['name', 'code', 'dept'])</a:t>
            </a:r>
          </a:p>
          <a:p>
            <a:pPr marL="0" indent="0">
              <a:lnSpc>
                <a:spcPct val="100000"/>
              </a:lnSpc>
              <a:buNone/>
            </a:pPr>
            <a:r>
              <a:rPr lang="en-US" sz="2000" b="1" dirty="0"/>
              <a:t>[</a:t>
            </a:r>
            <a:r>
              <a:rPr lang="en-US" sz="2000" b="1" dirty="0" err="1"/>
              <a:t>dict_values</a:t>
            </a:r>
            <a:r>
              <a:rPr lang="en-US" sz="2000" b="1" dirty="0"/>
              <a:t> (['john', 6734, 'sales']</a:t>
            </a:r>
          </a:p>
        </p:txBody>
      </p:sp>
      <p:cxnSp>
        <p:nvCxnSpPr>
          <p:cNvPr id="3" name="Straight Connector 2">
            <a:extLst>
              <a:ext uri="{FF2B5EF4-FFF2-40B4-BE49-F238E27FC236}">
                <a16:creationId xmlns:a16="http://schemas.microsoft.com/office/drawing/2014/main" id="{CDD59940-FA68-1BF2-BC5F-4A6BEC874A5F}"/>
              </a:ext>
            </a:extLst>
          </p:cNvPr>
          <p:cNvCxnSpPr/>
          <p:nvPr/>
        </p:nvCxnSpPr>
        <p:spPr>
          <a:xfrm>
            <a:off x="6449467" y="2107768"/>
            <a:ext cx="0" cy="44945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30922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iterate type="lt">
                                    <p:tmPct val="669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22" presetClass="entr" presetSubtype="8" fill="hold" grpId="0" nodeType="withEffect">
                                  <p:stCondLst>
                                    <p:cond delay="0"/>
                                  </p:stCondLst>
                                  <p:iterate type="lt">
                                    <p:tmPct val="4358"/>
                                  </p:iterate>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par>
                                <p:cTn id="14" presetID="22" presetClass="entr" presetSubtype="4"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10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263BF82E-4F20-E2B9-F4D8-1F5781A30E0E}"/>
              </a:ext>
            </a:extLst>
          </p:cNvPr>
          <p:cNvSpPr txBox="1">
            <a:spLocks/>
          </p:cNvSpPr>
          <p:nvPr/>
        </p:nvSpPr>
        <p:spPr>
          <a:xfrm>
            <a:off x="10692093" y="6292312"/>
            <a:ext cx="1320236" cy="52309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2000" b="1" dirty="0"/>
              <a:t>Next…</a:t>
            </a:r>
          </a:p>
        </p:txBody>
      </p:sp>
      <p:sp>
        <p:nvSpPr>
          <p:cNvPr id="3" name="Content Placeholder 2">
            <a:extLst>
              <a:ext uri="{FF2B5EF4-FFF2-40B4-BE49-F238E27FC236}">
                <a16:creationId xmlns:a16="http://schemas.microsoft.com/office/drawing/2014/main" id="{320FD88F-89CA-714D-B195-78E9256FD621}"/>
              </a:ext>
            </a:extLst>
          </p:cNvPr>
          <p:cNvSpPr txBox="1">
            <a:spLocks/>
          </p:cNvSpPr>
          <p:nvPr/>
        </p:nvSpPr>
        <p:spPr>
          <a:xfrm>
            <a:off x="950987" y="67360"/>
            <a:ext cx="10874220" cy="49832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bn-BD" b="1" u="sng" dirty="0"/>
              <a:t>৩.৫ ডাটা টাইপ কনভার্সন (</a:t>
            </a:r>
            <a:r>
              <a:rPr lang="en-US" b="1" u="sng" dirty="0"/>
              <a:t>Data type conversion) :</a:t>
            </a:r>
            <a:endParaRPr lang="bn-BD" b="1" u="sng" dirty="0"/>
          </a:p>
        </p:txBody>
      </p:sp>
      <p:sp>
        <p:nvSpPr>
          <p:cNvPr id="13" name="Content Placeholder 2">
            <a:extLst>
              <a:ext uri="{FF2B5EF4-FFF2-40B4-BE49-F238E27FC236}">
                <a16:creationId xmlns:a16="http://schemas.microsoft.com/office/drawing/2014/main" id="{0DA56C95-D1DE-E6B1-64D1-1DE5AB36BF06}"/>
              </a:ext>
            </a:extLst>
          </p:cNvPr>
          <p:cNvSpPr txBox="1">
            <a:spLocks/>
          </p:cNvSpPr>
          <p:nvPr/>
        </p:nvSpPr>
        <p:spPr>
          <a:xfrm>
            <a:off x="1327962" y="736157"/>
            <a:ext cx="11061342" cy="150973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spcBef>
                <a:spcPts val="0"/>
              </a:spcBef>
              <a:buNone/>
            </a:pPr>
            <a:r>
              <a:rPr lang="bn-BD" sz="2000" b="1" dirty="0"/>
              <a:t>এক টাইপ ভেরিয়েবলকে অন্য টাইপ ভেরিয়েবলে কনভার্ট করার প্রক্রিয়াকে ডাটা টাইপ কনভার্সন বলে। একে টাইপ কাস্টিংও বলে। পাইথনে একধরনের ডাটা টাইপকে অন্য ধরনের ডাটা টাইপে পরিবর্তন করার করার জন্য বেশ কিছু বিল্ট-ইন ফাংশন রয়েছে।</a:t>
            </a:r>
          </a:p>
          <a:p>
            <a:pPr marL="0" indent="0">
              <a:spcBef>
                <a:spcPts val="0"/>
              </a:spcBef>
              <a:buNone/>
            </a:pPr>
            <a:r>
              <a:rPr lang="bn-BD" sz="2000" b="1" dirty="0"/>
              <a:t>নিম্নে পাইথনে ব্যবহৃত টাইপ কনভার্সন ফাংশনসমূহ বর্ণনা করা হলো-</a:t>
            </a:r>
            <a:endParaRPr lang="en-US" sz="2000" b="1" dirty="0">
              <a:effectLst/>
            </a:endParaRPr>
          </a:p>
        </p:txBody>
      </p:sp>
      <p:sp>
        <p:nvSpPr>
          <p:cNvPr id="2" name="Content Placeholder 2">
            <a:extLst>
              <a:ext uri="{FF2B5EF4-FFF2-40B4-BE49-F238E27FC236}">
                <a16:creationId xmlns:a16="http://schemas.microsoft.com/office/drawing/2014/main" id="{12800250-96FA-E0AB-4767-9B7795C79E5A}"/>
              </a:ext>
            </a:extLst>
          </p:cNvPr>
          <p:cNvSpPr txBox="1">
            <a:spLocks/>
          </p:cNvSpPr>
          <p:nvPr/>
        </p:nvSpPr>
        <p:spPr>
          <a:xfrm>
            <a:off x="950987" y="2445133"/>
            <a:ext cx="12141331" cy="3799053"/>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200000"/>
              </a:lnSpc>
              <a:spcBef>
                <a:spcPts val="0"/>
              </a:spcBef>
              <a:buNone/>
            </a:pPr>
            <a:r>
              <a:rPr lang="en-US" sz="2000" b="1" dirty="0"/>
              <a:t>int(x [,base]) -</a:t>
            </a:r>
            <a:r>
              <a:rPr lang="en-US" sz="1800" b="1" dirty="0"/>
              <a:t> </a:t>
            </a:r>
            <a:r>
              <a:rPr lang="bn-BD" sz="1800" b="1" dirty="0"/>
              <a:t>স্ট্রিং কে পূর্ণসংখ্যায় পরিবর্তন করার জন্য এ ফাংশনটি ব্যবহৃত হয়।</a:t>
            </a:r>
          </a:p>
          <a:p>
            <a:pPr marL="0" indent="0">
              <a:lnSpc>
                <a:spcPct val="200000"/>
              </a:lnSpc>
              <a:spcBef>
                <a:spcPts val="0"/>
              </a:spcBef>
              <a:buNone/>
            </a:pPr>
            <a:r>
              <a:rPr lang="en-US" sz="2000" b="1" dirty="0"/>
              <a:t>long(x [,base]) - </a:t>
            </a:r>
            <a:r>
              <a:rPr lang="bn-BD" sz="1800" b="1" dirty="0"/>
              <a:t>স্ট্রিং </a:t>
            </a:r>
            <a:r>
              <a:rPr lang="en-US" sz="1800" b="1" dirty="0"/>
              <a:t>x </a:t>
            </a:r>
            <a:r>
              <a:rPr lang="bn-BD" sz="1800" b="1" dirty="0"/>
              <a:t>কে একটি দীর্ঘ পূর্ণসংখ্যায় পরিবর্তন করার জন্য এ ফাংশনটি ব্যবহৃত হয়।</a:t>
            </a:r>
          </a:p>
          <a:p>
            <a:pPr marL="0" indent="0">
              <a:lnSpc>
                <a:spcPct val="200000"/>
              </a:lnSpc>
              <a:spcBef>
                <a:spcPts val="0"/>
              </a:spcBef>
              <a:buNone/>
            </a:pPr>
            <a:r>
              <a:rPr lang="en-US" sz="2000" b="1" dirty="0"/>
              <a:t>float(x) - </a:t>
            </a:r>
            <a:r>
              <a:rPr lang="bn-BD" sz="1800" b="1" dirty="0"/>
              <a:t>ভেরিয়েবল </a:t>
            </a:r>
            <a:r>
              <a:rPr lang="en-US" sz="1800" b="1" dirty="0"/>
              <a:t>X </a:t>
            </a:r>
            <a:r>
              <a:rPr lang="bn-BD" sz="1800" b="1" dirty="0"/>
              <a:t>কে দশমিক বিশিষ্ট সংখ্যায় (</a:t>
            </a:r>
            <a:r>
              <a:rPr lang="en-US" sz="1800" b="1" dirty="0"/>
              <a:t>floating-point) </a:t>
            </a:r>
            <a:r>
              <a:rPr lang="bn-BD" sz="1800" b="1" dirty="0"/>
              <a:t>রূপান্তর করার জন্য এ ফাংশনটি ব্যবহৃত হয়।</a:t>
            </a:r>
          </a:p>
          <a:p>
            <a:pPr marL="0" indent="0">
              <a:lnSpc>
                <a:spcPct val="200000"/>
              </a:lnSpc>
              <a:spcBef>
                <a:spcPts val="0"/>
              </a:spcBef>
              <a:buNone/>
            </a:pPr>
            <a:r>
              <a:rPr lang="en-US" sz="2000" b="1" dirty="0"/>
              <a:t>chr(x) - </a:t>
            </a:r>
            <a:r>
              <a:rPr lang="bn-BD" sz="1800" b="1" dirty="0"/>
              <a:t>ইন্টিজার টাইপ ডাটাকে ক্যারেক্টার টাইপ ডাটায় রূপান্তর করার জন্য এ ফাংশনটি ব্যবহৃত হয়।</a:t>
            </a:r>
          </a:p>
          <a:p>
            <a:pPr marL="0" indent="0">
              <a:lnSpc>
                <a:spcPct val="200000"/>
              </a:lnSpc>
              <a:spcBef>
                <a:spcPts val="0"/>
              </a:spcBef>
              <a:buNone/>
            </a:pPr>
            <a:r>
              <a:rPr lang="en-US" sz="2000" b="1" dirty="0" err="1"/>
              <a:t>unichr</a:t>
            </a:r>
            <a:r>
              <a:rPr lang="en-US" sz="2000" b="1" dirty="0"/>
              <a:t>(x) - </a:t>
            </a:r>
            <a:r>
              <a:rPr lang="bn-BD" sz="1800" b="1" dirty="0"/>
              <a:t>ইন্টিজার টাইপ ডাটাকে ইউনিকোড ক্যারেক্টার টাইপ ডাটায় রূপান্তর করার জন্য এ ফাংশনটি ব্যবহৃত হয়।</a:t>
            </a:r>
          </a:p>
          <a:p>
            <a:pPr marL="0" indent="0">
              <a:lnSpc>
                <a:spcPct val="200000"/>
              </a:lnSpc>
              <a:spcBef>
                <a:spcPts val="0"/>
              </a:spcBef>
              <a:buNone/>
            </a:pPr>
            <a:r>
              <a:rPr lang="en-US" sz="2000" b="1" dirty="0" err="1"/>
              <a:t>ord</a:t>
            </a:r>
            <a:r>
              <a:rPr lang="en-US" sz="2000" b="1" dirty="0"/>
              <a:t>(x) - </a:t>
            </a:r>
            <a:r>
              <a:rPr lang="bn-BD" sz="1800" b="1" dirty="0"/>
              <a:t>একটিমাত্র ক্যারেক্টারকে পূর্ণসংখ্যার (</a:t>
            </a:r>
            <a:r>
              <a:rPr lang="en-US" sz="1800" b="1" dirty="0"/>
              <a:t>integer) </a:t>
            </a:r>
            <a:r>
              <a:rPr lang="bn-BD" sz="1800" b="1" dirty="0"/>
              <a:t>মানে প্রকাশ করার জন্য এ ফাংশনটি ব্যবহৃত হয়।</a:t>
            </a:r>
            <a:endParaRPr lang="en-US" sz="1800" b="1" dirty="0"/>
          </a:p>
          <a:p>
            <a:pPr marL="0" indent="0">
              <a:lnSpc>
                <a:spcPct val="200000"/>
              </a:lnSpc>
              <a:spcBef>
                <a:spcPts val="0"/>
              </a:spcBef>
              <a:buNone/>
            </a:pPr>
            <a:r>
              <a:rPr lang="en-US" sz="1800" b="1" dirty="0"/>
              <a:t>*Consult your textbook for more details*</a:t>
            </a:r>
            <a:endParaRPr lang="en-US" sz="1800" b="1" dirty="0">
              <a:effectLst/>
            </a:endParaRPr>
          </a:p>
        </p:txBody>
      </p:sp>
    </p:spTree>
    <p:extLst>
      <p:ext uri="{BB962C8B-B14F-4D97-AF65-F5344CB8AC3E}">
        <p14:creationId xmlns:p14="http://schemas.microsoft.com/office/powerpoint/2010/main" val="955476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2450"/>
                            </p:stCondLst>
                            <p:childTnLst>
                              <p:par>
                                <p:cTn id="9" presetID="22" presetClass="entr" presetSubtype="8" fill="hold" grpId="0" nodeType="afterEffect">
                                  <p:stCondLst>
                                    <p:cond delay="0"/>
                                  </p:stCondLst>
                                  <p:iterate type="lt">
                                    <p:tmPct val="10000"/>
                                  </p:iterate>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4600"/>
                            </p:stCondLst>
                            <p:childTnLst>
                              <p:par>
                                <p:cTn id="13" presetID="22" presetClass="entr" presetSubtype="8" fill="hold" grpId="0" nodeType="afterEffect">
                                  <p:stCondLst>
                                    <p:cond delay="0"/>
                                  </p:stCondLst>
                                  <p:iterate type="lt">
                                    <p:tmPct val="10000"/>
                                  </p:iterate>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263BF82E-4F20-E2B9-F4D8-1F5781A30E0E}"/>
              </a:ext>
            </a:extLst>
          </p:cNvPr>
          <p:cNvSpPr txBox="1">
            <a:spLocks/>
          </p:cNvSpPr>
          <p:nvPr/>
        </p:nvSpPr>
        <p:spPr>
          <a:xfrm>
            <a:off x="10692093" y="6292312"/>
            <a:ext cx="1320236" cy="52309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2000" b="1" dirty="0"/>
              <a:t>Next…</a:t>
            </a:r>
          </a:p>
        </p:txBody>
      </p:sp>
      <p:sp>
        <p:nvSpPr>
          <p:cNvPr id="13" name="Content Placeholder 2">
            <a:extLst>
              <a:ext uri="{FF2B5EF4-FFF2-40B4-BE49-F238E27FC236}">
                <a16:creationId xmlns:a16="http://schemas.microsoft.com/office/drawing/2014/main" id="{0DA56C95-D1DE-E6B1-64D1-1DE5AB36BF06}"/>
              </a:ext>
            </a:extLst>
          </p:cNvPr>
          <p:cNvSpPr txBox="1">
            <a:spLocks/>
          </p:cNvSpPr>
          <p:nvPr/>
        </p:nvSpPr>
        <p:spPr>
          <a:xfrm>
            <a:off x="837542" y="219248"/>
            <a:ext cx="10208218" cy="136892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50000"/>
              </a:lnSpc>
              <a:spcBef>
                <a:spcPts val="0"/>
              </a:spcBef>
              <a:buNone/>
            </a:pPr>
            <a:r>
              <a:rPr lang="bn-BD" sz="2000" b="1" u="sng" dirty="0">
                <a:solidFill>
                  <a:srgbClr val="FFFFFF"/>
                </a:solidFill>
                <a:latin typeface="Tw Cen MT" panose="020B0602020104020603" pitchFamily="34" charset="0"/>
                <a:cs typeface="Tw Cen MT" panose="020B0602020104020603" pitchFamily="34" charset="0"/>
              </a:rPr>
              <a:t>ইন্টিজার সংখ্যায় কনভার্সনঃ </a:t>
            </a:r>
            <a:r>
              <a:rPr lang="bn-BD" sz="1800" b="1" dirty="0">
                <a:solidFill>
                  <a:srgbClr val="FFFFFF"/>
                </a:solidFill>
                <a:latin typeface="Tw Cen MT" panose="020B0602020104020603" pitchFamily="34" charset="0"/>
                <a:cs typeface="Tw Cen MT" panose="020B0602020104020603" pitchFamily="34" charset="0"/>
              </a:rPr>
              <a:t>স্ট্রিং অথবা ফ্লোট থেকে ইন্টিজার-এ কনভার্ট করার জন্য </a:t>
            </a:r>
            <a:r>
              <a:rPr lang="en-US" sz="1800" b="1" dirty="0">
                <a:solidFill>
                  <a:srgbClr val="FFFFFF"/>
                </a:solidFill>
                <a:latin typeface="Tw Cen MT" panose="020B0602020104020603" pitchFamily="34" charset="0"/>
                <a:cs typeface="Tw Cen MT" panose="020B0602020104020603" pitchFamily="34" charset="0"/>
              </a:rPr>
              <a:t>int() </a:t>
            </a:r>
            <a:r>
              <a:rPr lang="bn-BD" sz="1800" b="1" dirty="0">
                <a:solidFill>
                  <a:srgbClr val="FFFFFF"/>
                </a:solidFill>
                <a:latin typeface="Tw Cen MT" panose="020B0602020104020603" pitchFamily="34" charset="0"/>
                <a:cs typeface="Tw Cen MT" panose="020B0602020104020603" pitchFamily="34" charset="0"/>
              </a:rPr>
              <a:t>ফাংশন ব্যবহার করা হয়।</a:t>
            </a:r>
          </a:p>
          <a:p>
            <a:pPr marL="0" indent="0">
              <a:lnSpc>
                <a:spcPct val="150000"/>
              </a:lnSpc>
              <a:spcBef>
                <a:spcPts val="0"/>
              </a:spcBef>
              <a:buNone/>
            </a:pPr>
            <a:r>
              <a:rPr lang="bn-BD" sz="1800" b="1" dirty="0">
                <a:solidFill>
                  <a:srgbClr val="FFFFFF"/>
                </a:solidFill>
                <a:latin typeface="Tw Cen MT" panose="020B0602020104020603" pitchFamily="34" charset="0"/>
                <a:cs typeface="Tw Cen MT" panose="020B0602020104020603" pitchFamily="34" charset="0"/>
              </a:rPr>
              <a:t>উদাহরণ:</a:t>
            </a:r>
            <a:endParaRPr lang="en-US" sz="1800" b="1" dirty="0">
              <a:effectLst/>
            </a:endParaRPr>
          </a:p>
        </p:txBody>
      </p:sp>
      <p:sp>
        <p:nvSpPr>
          <p:cNvPr id="2" name="Content Placeholder 2">
            <a:extLst>
              <a:ext uri="{FF2B5EF4-FFF2-40B4-BE49-F238E27FC236}">
                <a16:creationId xmlns:a16="http://schemas.microsoft.com/office/drawing/2014/main" id="{B8556735-D4A0-4136-74A1-EECDB2B725C0}"/>
              </a:ext>
            </a:extLst>
          </p:cNvPr>
          <p:cNvSpPr txBox="1">
            <a:spLocks/>
          </p:cNvSpPr>
          <p:nvPr/>
        </p:nvSpPr>
        <p:spPr>
          <a:xfrm>
            <a:off x="3122313" y="1257837"/>
            <a:ext cx="5638676" cy="190245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spcBef>
                <a:spcPts val="0"/>
              </a:spcBef>
              <a:buNone/>
            </a:pPr>
            <a:r>
              <a:rPr lang="en-US" sz="2000" b="1" dirty="0">
                <a:solidFill>
                  <a:srgbClr val="FFFFFF"/>
                </a:solidFill>
                <a:latin typeface="Tw Cen MT" panose="020B0602020104020603" pitchFamily="34" charset="0"/>
                <a:cs typeface="Tw Cen MT" panose="020B0602020104020603" pitchFamily="34" charset="0"/>
              </a:rPr>
              <a:t>#String to Integer Conversion</a:t>
            </a:r>
          </a:p>
          <a:p>
            <a:pPr marL="0" indent="0">
              <a:lnSpc>
                <a:spcPct val="100000"/>
              </a:lnSpc>
              <a:spcBef>
                <a:spcPts val="0"/>
              </a:spcBef>
              <a:buNone/>
            </a:pPr>
            <a:r>
              <a:rPr lang="en-US" sz="2000" b="1" dirty="0">
                <a:solidFill>
                  <a:srgbClr val="FFFFFF"/>
                </a:solidFill>
                <a:latin typeface="Tw Cen MT" panose="020B0602020104020603" pitchFamily="34" charset="0"/>
                <a:cs typeface="Tw Cen MT" panose="020B0602020104020603" pitchFamily="34" charset="0"/>
              </a:rPr>
              <a:t>&gt;&gt;&gt; int("123")</a:t>
            </a:r>
          </a:p>
          <a:p>
            <a:pPr marL="0" indent="0">
              <a:lnSpc>
                <a:spcPct val="100000"/>
              </a:lnSpc>
              <a:spcBef>
                <a:spcPts val="0"/>
              </a:spcBef>
              <a:buNone/>
            </a:pPr>
            <a:r>
              <a:rPr lang="en-US" sz="2000" b="1" dirty="0">
                <a:solidFill>
                  <a:srgbClr val="FFFFFF"/>
                </a:solidFill>
                <a:latin typeface="Tw Cen MT" panose="020B0602020104020603" pitchFamily="34" charset="0"/>
                <a:cs typeface="Tw Cen MT" panose="020B0602020104020603" pitchFamily="34" charset="0"/>
              </a:rPr>
              <a:t>123</a:t>
            </a:r>
          </a:p>
          <a:p>
            <a:pPr marL="0" indent="0">
              <a:lnSpc>
                <a:spcPct val="100000"/>
              </a:lnSpc>
              <a:spcBef>
                <a:spcPts val="0"/>
              </a:spcBef>
              <a:buNone/>
            </a:pPr>
            <a:r>
              <a:rPr lang="en-US" sz="2000" b="1" dirty="0">
                <a:solidFill>
                  <a:srgbClr val="FFFFFF"/>
                </a:solidFill>
                <a:latin typeface="Tw Cen MT" panose="020B0602020104020603" pitchFamily="34" charset="0"/>
                <a:cs typeface="Tw Cen MT" panose="020B0602020104020603" pitchFamily="34" charset="0"/>
              </a:rPr>
              <a:t># float to Integer Conversion</a:t>
            </a:r>
          </a:p>
          <a:p>
            <a:pPr marL="0" indent="0">
              <a:lnSpc>
                <a:spcPct val="100000"/>
              </a:lnSpc>
              <a:spcBef>
                <a:spcPts val="0"/>
              </a:spcBef>
              <a:buNone/>
            </a:pPr>
            <a:r>
              <a:rPr lang="en-US" sz="2000" b="1" dirty="0">
                <a:solidFill>
                  <a:srgbClr val="FFFFFF"/>
                </a:solidFill>
                <a:latin typeface="Tw Cen MT" panose="020B0602020104020603" pitchFamily="34" charset="0"/>
                <a:cs typeface="Tw Cen MT" panose="020B0602020104020603" pitchFamily="34" charset="0"/>
              </a:rPr>
              <a:t>&gt;&gt;&gt; int(12.3)</a:t>
            </a:r>
          </a:p>
          <a:p>
            <a:pPr marL="0" indent="0">
              <a:lnSpc>
                <a:spcPct val="100000"/>
              </a:lnSpc>
              <a:spcBef>
                <a:spcPts val="0"/>
              </a:spcBef>
              <a:buNone/>
            </a:pPr>
            <a:r>
              <a:rPr lang="en-US" sz="2000" b="1" dirty="0">
                <a:solidFill>
                  <a:srgbClr val="FFFFFF"/>
                </a:solidFill>
                <a:latin typeface="Tw Cen MT" panose="020B0602020104020603" pitchFamily="34" charset="0"/>
                <a:cs typeface="Tw Cen MT" panose="020B0602020104020603" pitchFamily="34" charset="0"/>
              </a:rPr>
              <a:t>12</a:t>
            </a:r>
            <a:endParaRPr lang="en-US" sz="2000" b="1" dirty="0">
              <a:effectLst/>
            </a:endParaRPr>
          </a:p>
        </p:txBody>
      </p:sp>
      <p:sp>
        <p:nvSpPr>
          <p:cNvPr id="4" name="Content Placeholder 2">
            <a:extLst>
              <a:ext uri="{FF2B5EF4-FFF2-40B4-BE49-F238E27FC236}">
                <a16:creationId xmlns:a16="http://schemas.microsoft.com/office/drawing/2014/main" id="{D7B96166-A795-8B66-BE52-DA0D6C5F30B9}"/>
              </a:ext>
            </a:extLst>
          </p:cNvPr>
          <p:cNvSpPr txBox="1">
            <a:spLocks/>
          </p:cNvSpPr>
          <p:nvPr/>
        </p:nvSpPr>
        <p:spPr>
          <a:xfrm>
            <a:off x="3122312" y="4584584"/>
            <a:ext cx="6037729" cy="727256"/>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50000"/>
              </a:lnSpc>
              <a:spcBef>
                <a:spcPts val="0"/>
              </a:spcBef>
              <a:buNone/>
            </a:pPr>
            <a:r>
              <a:rPr lang="en-US" sz="2000" b="1" dirty="0">
                <a:solidFill>
                  <a:srgbClr val="FFFFFF"/>
                </a:solidFill>
                <a:latin typeface="Tw Cen MT" panose="020B0602020104020603" pitchFamily="34" charset="0"/>
                <a:cs typeface="Tw Cen MT" panose="020B0602020104020603" pitchFamily="34" charset="0"/>
              </a:rPr>
              <a:t>&gt;&gt;&gt; int("123a")"</a:t>
            </a:r>
          </a:p>
          <a:p>
            <a:pPr marL="0" indent="0">
              <a:lnSpc>
                <a:spcPct val="150000"/>
              </a:lnSpc>
              <a:spcBef>
                <a:spcPts val="0"/>
              </a:spcBef>
              <a:buNone/>
            </a:pPr>
            <a:r>
              <a:rPr lang="en-US" sz="2000" b="1" dirty="0">
                <a:solidFill>
                  <a:srgbClr val="FFFFFF"/>
                </a:solidFill>
                <a:latin typeface="Tw Cen MT" panose="020B0602020104020603" pitchFamily="34" charset="0"/>
                <a:cs typeface="Tw Cen MT" panose="020B0602020104020603" pitchFamily="34" charset="0"/>
              </a:rPr>
              <a:t>Traceback (most recent call last):</a:t>
            </a:r>
          </a:p>
          <a:p>
            <a:pPr marL="0" indent="0">
              <a:lnSpc>
                <a:spcPct val="150000"/>
              </a:lnSpc>
              <a:spcBef>
                <a:spcPts val="0"/>
              </a:spcBef>
              <a:buNone/>
            </a:pPr>
            <a:r>
              <a:rPr lang="en-US" sz="2000" b="1" dirty="0">
                <a:solidFill>
                  <a:srgbClr val="FFFFFF"/>
                </a:solidFill>
                <a:latin typeface="Tw Cen MT" panose="020B0602020104020603" pitchFamily="34" charset="0"/>
                <a:cs typeface="Tw Cen MT" panose="020B0602020104020603" pitchFamily="34" charset="0"/>
              </a:rPr>
              <a:t>File "&lt;stdin&gt;", line 1, in &lt;module&gt;</a:t>
            </a:r>
          </a:p>
          <a:p>
            <a:pPr marL="0" indent="0">
              <a:lnSpc>
                <a:spcPct val="150000"/>
              </a:lnSpc>
              <a:spcBef>
                <a:spcPts val="0"/>
              </a:spcBef>
              <a:buNone/>
            </a:pPr>
            <a:r>
              <a:rPr lang="en-US" sz="2000" b="1" dirty="0" err="1">
                <a:solidFill>
                  <a:srgbClr val="FFFFFF"/>
                </a:solidFill>
                <a:latin typeface="Tw Cen MT" panose="020B0602020104020603" pitchFamily="34" charset="0"/>
                <a:cs typeface="Tw Cen MT" panose="020B0602020104020603" pitchFamily="34" charset="0"/>
              </a:rPr>
              <a:t>ValueError</a:t>
            </a:r>
            <a:r>
              <a:rPr lang="en-US" sz="2000" b="1" dirty="0">
                <a:solidFill>
                  <a:srgbClr val="FFFFFF"/>
                </a:solidFill>
                <a:latin typeface="Tw Cen MT" panose="020B0602020104020603" pitchFamily="34" charset="0"/>
                <a:cs typeface="Tw Cen MT" panose="020B0602020104020603" pitchFamily="34" charset="0"/>
              </a:rPr>
              <a:t>: Invalid literal for int() with base 10: '123a'</a:t>
            </a:r>
            <a:endParaRPr lang="en-US" sz="2000" b="1" dirty="0">
              <a:effectLst/>
            </a:endParaRPr>
          </a:p>
        </p:txBody>
      </p:sp>
      <p:sp>
        <p:nvSpPr>
          <p:cNvPr id="3" name="Content Placeholder 2">
            <a:extLst>
              <a:ext uri="{FF2B5EF4-FFF2-40B4-BE49-F238E27FC236}">
                <a16:creationId xmlns:a16="http://schemas.microsoft.com/office/drawing/2014/main" id="{7A9020E4-6263-757B-6728-18838B877E0E}"/>
              </a:ext>
            </a:extLst>
          </p:cNvPr>
          <p:cNvSpPr txBox="1">
            <a:spLocks/>
          </p:cNvSpPr>
          <p:nvPr/>
        </p:nvSpPr>
        <p:spPr>
          <a:xfrm>
            <a:off x="837542" y="3255780"/>
            <a:ext cx="10208218" cy="107558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50000"/>
              </a:lnSpc>
              <a:spcBef>
                <a:spcPts val="0"/>
              </a:spcBef>
              <a:buNone/>
            </a:pPr>
            <a:r>
              <a:rPr lang="bn-BD" sz="1800" b="1" dirty="0">
                <a:solidFill>
                  <a:srgbClr val="FFFFFF"/>
                </a:solidFill>
                <a:latin typeface="Tw Cen MT" panose="020B0602020104020603" pitchFamily="34" charset="0"/>
                <a:cs typeface="Tw Cen MT" panose="020B0602020104020603" pitchFamily="34" charset="0"/>
              </a:rPr>
              <a:t>উল্লেখ্য, স্ট্রিং থেকে ইন্টিজার-এ কনভার্ট-এর সময় খেয়াল রাখতে হবে স্ট্রিং-এ যাতে কোনো নন-নিউমেরিক ক্যারেকটার না থাকে। নন-নিউমেরিক ক্যারেকটার থাকলে এরর দেখাবে।</a:t>
            </a:r>
            <a:endParaRPr lang="en-US" sz="1600" b="1" dirty="0">
              <a:effectLst/>
            </a:endParaRPr>
          </a:p>
        </p:txBody>
      </p:sp>
    </p:spTree>
    <p:extLst>
      <p:ext uri="{BB962C8B-B14F-4D97-AF65-F5344CB8AC3E}">
        <p14:creationId xmlns:p14="http://schemas.microsoft.com/office/powerpoint/2010/main" val="9178045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400"/>
                            </p:stCondLst>
                            <p:childTnLst>
                              <p:par>
                                <p:cTn id="9" presetID="22" presetClass="entr" presetSubtype="8"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9900"/>
                            </p:stCondLst>
                            <p:childTnLst>
                              <p:par>
                                <p:cTn id="13" presetID="22" presetClass="entr" presetSubtype="8" fill="hold" grpId="0" nodeType="afterEffect">
                                  <p:stCondLst>
                                    <p:cond delay="0"/>
                                  </p:stCondLst>
                                  <p:iterate type="lt">
                                    <p:tmPct val="10000"/>
                                  </p:iterate>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6600"/>
                            </p:stCondLst>
                            <p:childTnLst>
                              <p:par>
                                <p:cTn id="17" presetID="22" presetClass="entr" presetSubtype="8" fill="hold" grpId="0" nodeType="afterEffect">
                                  <p:stCondLst>
                                    <p:cond delay="0"/>
                                  </p:stCondLst>
                                  <p:iterate type="lt">
                                    <p:tmPct val="10000"/>
                                  </p:iterate>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P spid="4"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263BF82E-4F20-E2B9-F4D8-1F5781A30E0E}"/>
              </a:ext>
            </a:extLst>
          </p:cNvPr>
          <p:cNvSpPr txBox="1">
            <a:spLocks/>
          </p:cNvSpPr>
          <p:nvPr/>
        </p:nvSpPr>
        <p:spPr>
          <a:xfrm>
            <a:off x="10692093" y="6292312"/>
            <a:ext cx="1320236" cy="52309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2000" b="1" dirty="0"/>
              <a:t>Next…</a:t>
            </a:r>
          </a:p>
        </p:txBody>
      </p:sp>
      <p:sp>
        <p:nvSpPr>
          <p:cNvPr id="2" name="Content Placeholder 2">
            <a:extLst>
              <a:ext uri="{FF2B5EF4-FFF2-40B4-BE49-F238E27FC236}">
                <a16:creationId xmlns:a16="http://schemas.microsoft.com/office/drawing/2014/main" id="{B8556735-D4A0-4136-74A1-EECDB2B725C0}"/>
              </a:ext>
            </a:extLst>
          </p:cNvPr>
          <p:cNvSpPr txBox="1">
            <a:spLocks/>
          </p:cNvSpPr>
          <p:nvPr/>
        </p:nvSpPr>
        <p:spPr>
          <a:xfrm>
            <a:off x="963478" y="261488"/>
            <a:ext cx="10616340" cy="1174211"/>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spcBef>
                <a:spcPts val="0"/>
              </a:spcBef>
              <a:buNone/>
            </a:pPr>
            <a:r>
              <a:rPr lang="bn-BD" sz="1800" b="1" dirty="0">
                <a:solidFill>
                  <a:srgbClr val="FFFFFF"/>
                </a:solidFill>
                <a:latin typeface="Tw Cen MT" panose="020B0602020104020603" pitchFamily="34" charset="0"/>
                <a:cs typeface="Tw Cen MT" panose="020B0602020104020603" pitchFamily="34" charset="0"/>
              </a:rPr>
              <a:t>দশমিক সংখ্যায় কনভার্সনঃ স্ট্রিং অথবা ইন্টিজার থেকে ফ্লোট-এ কনভার্ট করার জন্য </a:t>
            </a:r>
            <a:r>
              <a:rPr lang="en-US" sz="1800" b="1" dirty="0">
                <a:solidFill>
                  <a:srgbClr val="FFFFFF"/>
                </a:solidFill>
                <a:latin typeface="Tw Cen MT" panose="020B0602020104020603" pitchFamily="34" charset="0"/>
                <a:cs typeface="Tw Cen MT" panose="020B0602020104020603" pitchFamily="34" charset="0"/>
              </a:rPr>
              <a:t>float() </a:t>
            </a:r>
            <a:r>
              <a:rPr lang="bn-BD" sz="1800" b="1" dirty="0">
                <a:solidFill>
                  <a:srgbClr val="FFFFFF"/>
                </a:solidFill>
                <a:latin typeface="Tw Cen MT" panose="020B0602020104020603" pitchFamily="34" charset="0"/>
                <a:cs typeface="Tw Cen MT" panose="020B0602020104020603" pitchFamily="34" charset="0"/>
              </a:rPr>
              <a:t>ফাংশন ব্যবহার করা হয়।</a:t>
            </a:r>
            <a:endParaRPr lang="en-US" sz="1800" b="1" dirty="0">
              <a:effectLst/>
            </a:endParaRPr>
          </a:p>
        </p:txBody>
      </p:sp>
      <p:sp>
        <p:nvSpPr>
          <p:cNvPr id="5" name="Content Placeholder 2">
            <a:extLst>
              <a:ext uri="{FF2B5EF4-FFF2-40B4-BE49-F238E27FC236}">
                <a16:creationId xmlns:a16="http://schemas.microsoft.com/office/drawing/2014/main" id="{55D8A079-1F67-CAA3-94FE-588A7414CBC1}"/>
              </a:ext>
            </a:extLst>
          </p:cNvPr>
          <p:cNvSpPr txBox="1">
            <a:spLocks/>
          </p:cNvSpPr>
          <p:nvPr/>
        </p:nvSpPr>
        <p:spPr>
          <a:xfrm>
            <a:off x="3289584" y="633016"/>
            <a:ext cx="6736732" cy="217449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spcBef>
                <a:spcPts val="0"/>
              </a:spcBef>
              <a:buNone/>
            </a:pPr>
            <a:r>
              <a:rPr lang="en-US" sz="1800" b="1" dirty="0">
                <a:solidFill>
                  <a:srgbClr val="FFFFFF"/>
                </a:solidFill>
                <a:latin typeface="Tw Cen MT" panose="020B0602020104020603" pitchFamily="34" charset="0"/>
                <a:cs typeface="Tw Cen MT" panose="020B0602020104020603" pitchFamily="34" charset="0"/>
              </a:rPr>
              <a:t># String to float Conversion</a:t>
            </a:r>
          </a:p>
          <a:p>
            <a:pPr marL="0" indent="0">
              <a:spcBef>
                <a:spcPts val="0"/>
              </a:spcBef>
              <a:buNone/>
            </a:pPr>
            <a:r>
              <a:rPr lang="en-US" sz="1800" b="1" dirty="0">
                <a:solidFill>
                  <a:srgbClr val="FFFFFF"/>
                </a:solidFill>
                <a:latin typeface="Tw Cen MT" panose="020B0602020104020603" pitchFamily="34" charset="0"/>
                <a:cs typeface="Tw Cen MT" panose="020B0602020104020603" pitchFamily="34" charset="0"/>
              </a:rPr>
              <a:t>&gt;&gt;&gt; float("123.456")</a:t>
            </a:r>
          </a:p>
          <a:p>
            <a:pPr marL="0" indent="0">
              <a:spcBef>
                <a:spcPts val="0"/>
              </a:spcBef>
              <a:buNone/>
            </a:pPr>
            <a:r>
              <a:rPr lang="en-US" sz="1800" b="1" dirty="0">
                <a:solidFill>
                  <a:srgbClr val="FFFFFF"/>
                </a:solidFill>
                <a:latin typeface="Tw Cen MT" panose="020B0602020104020603" pitchFamily="34" charset="0"/>
                <a:cs typeface="Tw Cen MT" panose="020B0602020104020603" pitchFamily="34" charset="0"/>
              </a:rPr>
              <a:t>123.456</a:t>
            </a:r>
          </a:p>
          <a:p>
            <a:pPr marL="0" indent="0">
              <a:spcBef>
                <a:spcPts val="0"/>
              </a:spcBef>
              <a:buNone/>
            </a:pPr>
            <a:r>
              <a:rPr lang="en-US" sz="1800" b="1" dirty="0">
                <a:solidFill>
                  <a:srgbClr val="FFFFFF"/>
                </a:solidFill>
                <a:latin typeface="Tw Cen MT" panose="020B0602020104020603" pitchFamily="34" charset="0"/>
                <a:cs typeface="Tw Cen MT" panose="020B0602020104020603" pitchFamily="34" charset="0"/>
              </a:rPr>
              <a:t># Integer to float Conversion</a:t>
            </a:r>
          </a:p>
          <a:p>
            <a:pPr marL="0" indent="0">
              <a:spcBef>
                <a:spcPts val="0"/>
              </a:spcBef>
              <a:buNone/>
            </a:pPr>
            <a:r>
              <a:rPr lang="en-US" sz="1800" b="1" dirty="0">
                <a:solidFill>
                  <a:srgbClr val="FFFFFF"/>
                </a:solidFill>
                <a:latin typeface="Tw Cen MT" panose="020B0602020104020603" pitchFamily="34" charset="0"/>
                <a:cs typeface="Tw Cen MT" panose="020B0602020104020603" pitchFamily="34" charset="0"/>
              </a:rPr>
              <a:t>&gt;&gt;&gt; float(123)</a:t>
            </a:r>
          </a:p>
          <a:p>
            <a:pPr marL="0" indent="0">
              <a:spcBef>
                <a:spcPts val="0"/>
              </a:spcBef>
              <a:buNone/>
            </a:pPr>
            <a:r>
              <a:rPr lang="en-US" sz="1800" b="1" dirty="0">
                <a:solidFill>
                  <a:srgbClr val="FFFFFF"/>
                </a:solidFill>
                <a:latin typeface="Tw Cen MT" panose="020B0602020104020603" pitchFamily="34" charset="0"/>
                <a:cs typeface="Tw Cen MT" panose="020B0602020104020603" pitchFamily="34" charset="0"/>
              </a:rPr>
              <a:t>123.0</a:t>
            </a:r>
            <a:endParaRPr lang="en-US" sz="1800" b="1" dirty="0">
              <a:effectLst/>
            </a:endParaRPr>
          </a:p>
        </p:txBody>
      </p:sp>
      <p:sp>
        <p:nvSpPr>
          <p:cNvPr id="3" name="Content Placeholder 2">
            <a:extLst>
              <a:ext uri="{FF2B5EF4-FFF2-40B4-BE49-F238E27FC236}">
                <a16:creationId xmlns:a16="http://schemas.microsoft.com/office/drawing/2014/main" id="{E18B806A-B223-C0D1-12AE-ECC07604BAA2}"/>
              </a:ext>
            </a:extLst>
          </p:cNvPr>
          <p:cNvSpPr txBox="1">
            <a:spLocks/>
          </p:cNvSpPr>
          <p:nvPr/>
        </p:nvSpPr>
        <p:spPr>
          <a:xfrm>
            <a:off x="963478" y="2904319"/>
            <a:ext cx="10616340" cy="1174211"/>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spcBef>
                <a:spcPts val="0"/>
              </a:spcBef>
              <a:buNone/>
            </a:pPr>
            <a:r>
              <a:rPr lang="bn-BD" sz="1800" b="1" dirty="0">
                <a:solidFill>
                  <a:srgbClr val="FFFFFF"/>
                </a:solidFill>
                <a:latin typeface="Tw Cen MT" panose="020B0602020104020603" pitchFamily="34" charset="0"/>
                <a:cs typeface="Tw Cen MT" panose="020B0602020104020603" pitchFamily="34" charset="0"/>
              </a:rPr>
              <a:t>স্ট্রিং-এর ভেতর যদি দশমিকযুক্ত সংখ্যা থাকে এবং তা ইন্টিজার-এ কনভার্ট করার প্রয়োজন হয় সেক্ষেত্রে স্ট্রিং-কে প্রথমে ফ্লো এ এবং ফ্লোটকে ইন্টিজার এ কনভার্ট করতে হবে। দশমিকযুক্ত স্ট্রিং সরাসরি ইন্টিজারও রূপান্তর করতে গেলে </a:t>
            </a:r>
            <a:r>
              <a:rPr lang="en-US" sz="1800" b="1" dirty="0">
                <a:solidFill>
                  <a:srgbClr val="FFFFFF"/>
                </a:solidFill>
                <a:latin typeface="Tw Cen MT" panose="020B0602020104020603" pitchFamily="34" charset="0"/>
                <a:cs typeface="Tw Cen MT" panose="020B0602020104020603" pitchFamily="34" charset="0"/>
              </a:rPr>
              <a:t>error </a:t>
            </a:r>
            <a:r>
              <a:rPr lang="bn-BD" sz="1800" b="1" dirty="0">
                <a:solidFill>
                  <a:srgbClr val="FFFFFF"/>
                </a:solidFill>
                <a:latin typeface="Tw Cen MT" panose="020B0602020104020603" pitchFamily="34" charset="0"/>
                <a:cs typeface="Tw Cen MT" panose="020B0602020104020603" pitchFamily="34" charset="0"/>
              </a:rPr>
              <a:t>দেখাবে।</a:t>
            </a:r>
            <a:endParaRPr lang="en-US" sz="1800" b="1" dirty="0">
              <a:effectLst/>
            </a:endParaRPr>
          </a:p>
        </p:txBody>
      </p:sp>
      <p:sp>
        <p:nvSpPr>
          <p:cNvPr id="8" name="Content Placeholder 2">
            <a:extLst>
              <a:ext uri="{FF2B5EF4-FFF2-40B4-BE49-F238E27FC236}">
                <a16:creationId xmlns:a16="http://schemas.microsoft.com/office/drawing/2014/main" id="{C797A554-83BF-3CA9-41F0-CC27572FF8E5}"/>
              </a:ext>
            </a:extLst>
          </p:cNvPr>
          <p:cNvSpPr txBox="1">
            <a:spLocks/>
          </p:cNvSpPr>
          <p:nvPr/>
        </p:nvSpPr>
        <p:spPr>
          <a:xfrm>
            <a:off x="3289584" y="3916335"/>
            <a:ext cx="6736732" cy="217449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spcBef>
                <a:spcPts val="0"/>
              </a:spcBef>
              <a:buNone/>
            </a:pPr>
            <a:r>
              <a:rPr lang="en-US" sz="1800" b="1" dirty="0">
                <a:solidFill>
                  <a:srgbClr val="FFFFFF"/>
                </a:solidFill>
                <a:latin typeface="Tw Cen MT" panose="020B0602020104020603" pitchFamily="34" charset="0"/>
                <a:cs typeface="Tw Cen MT" panose="020B0602020104020603" pitchFamily="34" charset="0"/>
              </a:rPr>
              <a:t>&gt;&gt;&gt; float("123.456")</a:t>
            </a:r>
          </a:p>
          <a:p>
            <a:pPr marL="0" indent="0">
              <a:spcBef>
                <a:spcPts val="0"/>
              </a:spcBef>
              <a:buNone/>
            </a:pPr>
            <a:r>
              <a:rPr lang="en-US" sz="1800" b="1" dirty="0">
                <a:solidFill>
                  <a:srgbClr val="FFFFFF"/>
                </a:solidFill>
                <a:latin typeface="Tw Cen MT" panose="020B0602020104020603" pitchFamily="34" charset="0"/>
                <a:cs typeface="Tw Cen MT" panose="020B0602020104020603" pitchFamily="34" charset="0"/>
              </a:rPr>
              <a:t>123.456</a:t>
            </a:r>
          </a:p>
          <a:p>
            <a:pPr marL="0" indent="0">
              <a:spcBef>
                <a:spcPts val="0"/>
              </a:spcBef>
              <a:buNone/>
            </a:pPr>
            <a:r>
              <a:rPr lang="en-US" sz="1800" b="1" dirty="0">
                <a:solidFill>
                  <a:srgbClr val="FFFFFF"/>
                </a:solidFill>
                <a:latin typeface="Tw Cen MT" panose="020B0602020104020603" pitchFamily="34" charset="0"/>
                <a:cs typeface="Tw Cen MT" panose="020B0602020104020603" pitchFamily="34" charset="0"/>
              </a:rPr>
              <a:t>&gt;&gt;&gt; int(123.456)</a:t>
            </a:r>
          </a:p>
          <a:p>
            <a:pPr marL="0" indent="0">
              <a:spcBef>
                <a:spcPts val="0"/>
              </a:spcBef>
              <a:buNone/>
            </a:pPr>
            <a:r>
              <a:rPr lang="en-US" sz="1800" b="1" dirty="0">
                <a:solidFill>
                  <a:srgbClr val="FFFFFF"/>
                </a:solidFill>
                <a:latin typeface="Tw Cen MT" panose="020B0602020104020603" pitchFamily="34" charset="0"/>
                <a:cs typeface="Tw Cen MT" panose="020B0602020104020603" pitchFamily="34" charset="0"/>
              </a:rPr>
              <a:t>123</a:t>
            </a:r>
          </a:p>
          <a:p>
            <a:pPr marL="0" indent="0">
              <a:spcBef>
                <a:spcPts val="0"/>
              </a:spcBef>
              <a:buNone/>
            </a:pPr>
            <a:r>
              <a:rPr lang="en-US" sz="1800" b="1" dirty="0">
                <a:solidFill>
                  <a:srgbClr val="FFFFFF"/>
                </a:solidFill>
                <a:latin typeface="Tw Cen MT" panose="020B0602020104020603" pitchFamily="34" charset="0"/>
                <a:cs typeface="Tw Cen MT" panose="020B0602020104020603" pitchFamily="34" charset="0"/>
              </a:rPr>
              <a:t>&gt;&gt;&gt; int("123.456")</a:t>
            </a:r>
          </a:p>
          <a:p>
            <a:pPr marL="0" indent="0">
              <a:spcBef>
                <a:spcPts val="0"/>
              </a:spcBef>
              <a:buNone/>
            </a:pPr>
            <a:r>
              <a:rPr lang="en-US" sz="1800" b="1" dirty="0">
                <a:solidFill>
                  <a:srgbClr val="FFFFFF"/>
                </a:solidFill>
                <a:latin typeface="Tw Cen MT" panose="020B0602020104020603" pitchFamily="34" charset="0"/>
                <a:cs typeface="Tw Cen MT" panose="020B0602020104020603" pitchFamily="34" charset="0"/>
              </a:rPr>
              <a:t>Traceback (most recent call last):</a:t>
            </a:r>
          </a:p>
          <a:p>
            <a:pPr marL="0" indent="0">
              <a:spcBef>
                <a:spcPts val="0"/>
              </a:spcBef>
              <a:buNone/>
            </a:pPr>
            <a:r>
              <a:rPr lang="en-US" sz="1800" b="1" dirty="0">
                <a:solidFill>
                  <a:srgbClr val="FFFFFF"/>
                </a:solidFill>
                <a:latin typeface="Tw Cen MT" panose="020B0602020104020603" pitchFamily="34" charset="0"/>
                <a:cs typeface="Tw Cen MT" panose="020B0602020104020603" pitchFamily="34" charset="0"/>
              </a:rPr>
              <a:t>File "&lt;stdin&gt;", line 1, in &lt;module&gt;</a:t>
            </a:r>
          </a:p>
          <a:p>
            <a:pPr marL="0" indent="0">
              <a:spcBef>
                <a:spcPts val="0"/>
              </a:spcBef>
              <a:buNone/>
            </a:pPr>
            <a:r>
              <a:rPr lang="en-US" sz="1800" b="1" dirty="0" err="1">
                <a:solidFill>
                  <a:srgbClr val="FFFFFF"/>
                </a:solidFill>
                <a:latin typeface="Tw Cen MT" panose="020B0602020104020603" pitchFamily="34" charset="0"/>
                <a:cs typeface="Tw Cen MT" panose="020B0602020104020603" pitchFamily="34" charset="0"/>
              </a:rPr>
              <a:t>ValueError</a:t>
            </a:r>
            <a:r>
              <a:rPr lang="en-US" sz="1800" b="1" dirty="0">
                <a:solidFill>
                  <a:srgbClr val="FFFFFF"/>
                </a:solidFill>
                <a:latin typeface="Tw Cen MT" panose="020B0602020104020603" pitchFamily="34" charset="0"/>
                <a:cs typeface="Tw Cen MT" panose="020B0602020104020603" pitchFamily="34" charset="0"/>
              </a:rPr>
              <a:t>: invalid literal for int() with base 10: '123.456'</a:t>
            </a:r>
            <a:endParaRPr lang="en-US" sz="1800" b="1" dirty="0">
              <a:effectLst/>
            </a:endParaRPr>
          </a:p>
        </p:txBody>
      </p:sp>
    </p:spTree>
    <p:extLst>
      <p:ext uri="{BB962C8B-B14F-4D97-AF65-F5344CB8AC3E}">
        <p14:creationId xmlns:p14="http://schemas.microsoft.com/office/powerpoint/2010/main" val="34948149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0"/>
                            </p:stCondLst>
                            <p:childTnLst>
                              <p:par>
                                <p:cTn id="9" presetID="22" presetClass="entr" presetSubtype="8" fill="hold" grpId="0" nodeType="afterEffect">
                                  <p:stCondLst>
                                    <p:cond delay="0"/>
                                  </p:stCondLst>
                                  <p:iterate type="lt">
                                    <p:tmPct val="10000"/>
                                  </p:iterate>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100"/>
                            </p:stCondLst>
                            <p:childTnLst>
                              <p:par>
                                <p:cTn id="13" presetID="22" presetClass="entr" presetSubtype="8" fill="hold" grpId="0" nodeType="afterEffect">
                                  <p:stCondLst>
                                    <p:cond delay="0"/>
                                  </p:stCondLst>
                                  <p:iterate type="lt">
                                    <p:tmPct val="10000"/>
                                  </p:iterate>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p:stCondLst>
                              <p:cond delay="20400"/>
                            </p:stCondLst>
                            <p:childTnLst>
                              <p:par>
                                <p:cTn id="17" presetID="22" presetClass="entr" presetSubtype="8" fill="hold" grpId="0" nodeType="afterEffect">
                                  <p:stCondLst>
                                    <p:cond delay="0"/>
                                  </p:stCondLst>
                                  <p:iterate type="lt">
                                    <p:tmPct val="10000"/>
                                  </p:iterate>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3"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263BF82E-4F20-E2B9-F4D8-1F5781A30E0E}"/>
              </a:ext>
            </a:extLst>
          </p:cNvPr>
          <p:cNvSpPr txBox="1">
            <a:spLocks/>
          </p:cNvSpPr>
          <p:nvPr/>
        </p:nvSpPr>
        <p:spPr>
          <a:xfrm>
            <a:off x="10692093" y="6292312"/>
            <a:ext cx="1320236" cy="52309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2000" b="1" dirty="0"/>
              <a:t>Next…</a:t>
            </a:r>
          </a:p>
        </p:txBody>
      </p:sp>
      <p:sp>
        <p:nvSpPr>
          <p:cNvPr id="2" name="Content Placeholder 2">
            <a:extLst>
              <a:ext uri="{FF2B5EF4-FFF2-40B4-BE49-F238E27FC236}">
                <a16:creationId xmlns:a16="http://schemas.microsoft.com/office/drawing/2014/main" id="{B8556735-D4A0-4136-74A1-EECDB2B725C0}"/>
              </a:ext>
            </a:extLst>
          </p:cNvPr>
          <p:cNvSpPr txBox="1">
            <a:spLocks/>
          </p:cNvSpPr>
          <p:nvPr/>
        </p:nvSpPr>
        <p:spPr>
          <a:xfrm>
            <a:off x="963478" y="261488"/>
            <a:ext cx="10616340" cy="1174211"/>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spcBef>
                <a:spcPts val="0"/>
              </a:spcBef>
              <a:buNone/>
            </a:pPr>
            <a:r>
              <a:rPr lang="bn-BD" sz="1800" b="1" dirty="0">
                <a:solidFill>
                  <a:srgbClr val="FFFFFF"/>
                </a:solidFill>
                <a:latin typeface="Tw Cen MT" panose="020B0602020104020603" pitchFamily="34" charset="0"/>
                <a:cs typeface="Tw Cen MT" panose="020B0602020104020603" pitchFamily="34" charset="0"/>
              </a:rPr>
              <a:t>স্ট্রিং-এ কনভার্সনঃ কোনো ভেরিয়েবলকে স্ট্রিং-এ কনভার্ট করার জন্য </a:t>
            </a:r>
            <a:r>
              <a:rPr lang="en-US" sz="1800" b="1" dirty="0">
                <a:solidFill>
                  <a:srgbClr val="FFFFFF"/>
                </a:solidFill>
                <a:latin typeface="Tw Cen MT" panose="020B0602020104020603" pitchFamily="34" charset="0"/>
                <a:cs typeface="Tw Cen MT" panose="020B0602020104020603" pitchFamily="34" charset="0"/>
              </a:rPr>
              <a:t>str() </a:t>
            </a:r>
            <a:r>
              <a:rPr lang="bn-BD" sz="1800" b="1" dirty="0">
                <a:solidFill>
                  <a:srgbClr val="FFFFFF"/>
                </a:solidFill>
                <a:latin typeface="Tw Cen MT" panose="020B0602020104020603" pitchFamily="34" charset="0"/>
                <a:cs typeface="Tw Cen MT" panose="020B0602020104020603" pitchFamily="34" charset="0"/>
              </a:rPr>
              <a:t>ফাংশন ব্যবহার করা হয়।</a:t>
            </a:r>
          </a:p>
          <a:p>
            <a:pPr marL="0" indent="0">
              <a:spcBef>
                <a:spcPts val="0"/>
              </a:spcBef>
              <a:buNone/>
            </a:pPr>
            <a:r>
              <a:rPr lang="bn-BD" sz="1800" b="1" dirty="0">
                <a:solidFill>
                  <a:srgbClr val="FFFFFF"/>
                </a:solidFill>
                <a:latin typeface="Tw Cen MT" panose="020B0602020104020603" pitchFamily="34" charset="0"/>
                <a:cs typeface="Tw Cen MT" panose="020B0602020104020603" pitchFamily="34" charset="0"/>
              </a:rPr>
              <a:t>উদাহরণ:</a:t>
            </a:r>
            <a:endParaRPr lang="en-US" sz="1800" b="1" dirty="0">
              <a:effectLst/>
            </a:endParaRPr>
          </a:p>
        </p:txBody>
      </p:sp>
      <p:sp>
        <p:nvSpPr>
          <p:cNvPr id="5" name="Content Placeholder 2">
            <a:extLst>
              <a:ext uri="{FF2B5EF4-FFF2-40B4-BE49-F238E27FC236}">
                <a16:creationId xmlns:a16="http://schemas.microsoft.com/office/drawing/2014/main" id="{55D8A079-1F67-CAA3-94FE-588A7414CBC1}"/>
              </a:ext>
            </a:extLst>
          </p:cNvPr>
          <p:cNvSpPr txBox="1">
            <a:spLocks/>
          </p:cNvSpPr>
          <p:nvPr/>
        </p:nvSpPr>
        <p:spPr>
          <a:xfrm>
            <a:off x="3289584" y="797347"/>
            <a:ext cx="6736732" cy="802683"/>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spcBef>
                <a:spcPts val="0"/>
              </a:spcBef>
              <a:buNone/>
            </a:pPr>
            <a:r>
              <a:rPr lang="en-US" sz="1800" b="1" dirty="0">
                <a:solidFill>
                  <a:srgbClr val="FFFFFF"/>
                </a:solidFill>
                <a:latin typeface="Tw Cen MT" panose="020B0602020104020603" pitchFamily="34" charset="0"/>
                <a:cs typeface="Tw Cen MT" panose="020B0602020104020603" pitchFamily="34" charset="0"/>
              </a:rPr>
              <a:t>&gt;&gt;&gt; str(123) </a:t>
            </a:r>
          </a:p>
          <a:p>
            <a:pPr marL="0" indent="0">
              <a:spcBef>
                <a:spcPts val="0"/>
              </a:spcBef>
              <a:buNone/>
            </a:pPr>
            <a:r>
              <a:rPr lang="en-US" sz="1800" b="1" dirty="0">
                <a:solidFill>
                  <a:srgbClr val="FFFFFF"/>
                </a:solidFill>
                <a:latin typeface="Tw Cen MT" panose="020B0602020104020603" pitchFamily="34" charset="0"/>
                <a:cs typeface="Tw Cen MT" panose="020B0602020104020603" pitchFamily="34" charset="0"/>
              </a:rPr>
              <a:t>'123'</a:t>
            </a:r>
            <a:endParaRPr lang="en-US" sz="1800" b="1" dirty="0">
              <a:effectLst/>
            </a:endParaRPr>
          </a:p>
        </p:txBody>
      </p:sp>
      <p:sp>
        <p:nvSpPr>
          <p:cNvPr id="3" name="Content Placeholder 2">
            <a:extLst>
              <a:ext uri="{FF2B5EF4-FFF2-40B4-BE49-F238E27FC236}">
                <a16:creationId xmlns:a16="http://schemas.microsoft.com/office/drawing/2014/main" id="{E18B806A-B223-C0D1-12AE-ECC07604BAA2}"/>
              </a:ext>
            </a:extLst>
          </p:cNvPr>
          <p:cNvSpPr txBox="1">
            <a:spLocks/>
          </p:cNvSpPr>
          <p:nvPr/>
        </p:nvSpPr>
        <p:spPr>
          <a:xfrm>
            <a:off x="369376" y="3379313"/>
            <a:ext cx="10616340" cy="1174211"/>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spcBef>
                <a:spcPts val="0"/>
              </a:spcBef>
              <a:buNone/>
            </a:pPr>
            <a:r>
              <a:rPr lang="bn-BD" b="1" u="sng" dirty="0">
                <a:solidFill>
                  <a:srgbClr val="FFFFFF"/>
                </a:solidFill>
                <a:latin typeface="Tw Cen MT" panose="020B0602020104020603" pitchFamily="34" charset="0"/>
                <a:cs typeface="Tw Cen MT" panose="020B0602020104020603" pitchFamily="34" charset="0"/>
              </a:rPr>
              <a:t>৩.৫.১ টাইপ কনভার্সন করে প্রোগ্রাম (</a:t>
            </a:r>
            <a:r>
              <a:rPr lang="en-US" b="1" u="sng" dirty="0">
                <a:solidFill>
                  <a:srgbClr val="FFFFFF"/>
                </a:solidFill>
                <a:latin typeface="Tw Cen MT" panose="020B0602020104020603" pitchFamily="34" charset="0"/>
                <a:cs typeface="Tw Cen MT" panose="020B0602020104020603" pitchFamily="34" charset="0"/>
              </a:rPr>
              <a:t>Simple program using type conversion) :</a:t>
            </a:r>
            <a:endParaRPr lang="en-US" b="1" u="sng" dirty="0">
              <a:effectLst/>
            </a:endParaRPr>
          </a:p>
        </p:txBody>
      </p:sp>
      <p:sp>
        <p:nvSpPr>
          <p:cNvPr id="8" name="Content Placeholder 2">
            <a:extLst>
              <a:ext uri="{FF2B5EF4-FFF2-40B4-BE49-F238E27FC236}">
                <a16:creationId xmlns:a16="http://schemas.microsoft.com/office/drawing/2014/main" id="{C797A554-83BF-3CA9-41F0-CC27572FF8E5}"/>
              </a:ext>
            </a:extLst>
          </p:cNvPr>
          <p:cNvSpPr txBox="1">
            <a:spLocks/>
          </p:cNvSpPr>
          <p:nvPr/>
        </p:nvSpPr>
        <p:spPr>
          <a:xfrm>
            <a:off x="1528743" y="4345714"/>
            <a:ext cx="9485809" cy="217449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spcBef>
                <a:spcPts val="0"/>
              </a:spcBef>
              <a:buNone/>
            </a:pPr>
            <a:r>
              <a:rPr lang="bn-BD" sz="1800" b="1" dirty="0">
                <a:solidFill>
                  <a:srgbClr val="FFFFFF"/>
                </a:solidFill>
                <a:latin typeface="Tw Cen MT" panose="020B0602020104020603" pitchFamily="34" charset="0"/>
                <a:cs typeface="Tw Cen MT" panose="020B0602020104020603" pitchFamily="34" charset="0"/>
              </a:rPr>
              <a:t>উদাহরণ-১: ফারেনহাইট তাপমাত্রাকে সেন্টিগ্রেডে রূপান্তরের একটি প্রোগ্রাম লেখ।</a:t>
            </a:r>
            <a:endParaRPr lang="en-US" sz="1800" b="1" dirty="0">
              <a:solidFill>
                <a:srgbClr val="FFFFFF"/>
              </a:solidFill>
              <a:latin typeface="Tw Cen MT" panose="020B0602020104020603" pitchFamily="34" charset="0"/>
              <a:cs typeface="Tw Cen MT" panose="020B0602020104020603" pitchFamily="34" charset="0"/>
            </a:endParaRPr>
          </a:p>
          <a:p>
            <a:pPr marL="0" indent="0">
              <a:spcBef>
                <a:spcPts val="0"/>
              </a:spcBef>
              <a:buNone/>
            </a:pPr>
            <a:endParaRPr lang="bn-BD" sz="1800" b="1" dirty="0">
              <a:solidFill>
                <a:srgbClr val="FFFFFF"/>
              </a:solidFill>
              <a:latin typeface="Tw Cen MT" panose="020B0602020104020603" pitchFamily="34" charset="0"/>
              <a:cs typeface="Tw Cen MT" panose="020B0602020104020603" pitchFamily="34" charset="0"/>
            </a:endParaRPr>
          </a:p>
          <a:p>
            <a:pPr marL="0" indent="0">
              <a:spcBef>
                <a:spcPts val="0"/>
              </a:spcBef>
              <a:buNone/>
            </a:pPr>
            <a:r>
              <a:rPr lang="en-US" sz="1800" b="1" dirty="0" err="1">
                <a:solidFill>
                  <a:srgbClr val="FFFFFF"/>
                </a:solidFill>
                <a:latin typeface="Tw Cen MT" panose="020B0602020104020603" pitchFamily="34" charset="0"/>
                <a:cs typeface="Tw Cen MT" panose="020B0602020104020603" pitchFamily="34" charset="0"/>
              </a:rPr>
              <a:t>fahrenheit</a:t>
            </a:r>
            <a:r>
              <a:rPr lang="en-US" sz="1800" b="1" dirty="0">
                <a:solidFill>
                  <a:srgbClr val="FFFFFF"/>
                </a:solidFill>
                <a:latin typeface="Tw Cen MT" panose="020B0602020104020603" pitchFamily="34" charset="0"/>
                <a:cs typeface="Tw Cen MT" panose="020B0602020104020603" pitchFamily="34" charset="0"/>
              </a:rPr>
              <a:t> = float (input ("Please enter the </a:t>
            </a:r>
            <a:r>
              <a:rPr lang="en-US" sz="1800" b="1" dirty="0" err="1">
                <a:solidFill>
                  <a:srgbClr val="FFFFFF"/>
                </a:solidFill>
                <a:latin typeface="Tw Cen MT" panose="020B0602020104020603" pitchFamily="34" charset="0"/>
                <a:cs typeface="Tw Cen MT" panose="020B0602020104020603" pitchFamily="34" charset="0"/>
              </a:rPr>
              <a:t>fahrenheit</a:t>
            </a:r>
            <a:r>
              <a:rPr lang="en-US" sz="1800" b="1" dirty="0">
                <a:solidFill>
                  <a:srgbClr val="FFFFFF"/>
                </a:solidFill>
                <a:latin typeface="Tw Cen MT" panose="020B0602020104020603" pitchFamily="34" charset="0"/>
                <a:cs typeface="Tw Cen MT" panose="020B0602020104020603" pitchFamily="34" charset="0"/>
              </a:rPr>
              <a:t> temperature:")) # type conversion </a:t>
            </a:r>
            <a:r>
              <a:rPr lang="en-US" sz="1800" b="1" dirty="0" err="1">
                <a:solidFill>
                  <a:srgbClr val="FFFFFF"/>
                </a:solidFill>
                <a:latin typeface="Tw Cen MT" panose="020B0602020104020603" pitchFamily="34" charset="0"/>
                <a:cs typeface="Tw Cen MT" panose="020B0602020104020603" pitchFamily="34" charset="0"/>
              </a:rPr>
              <a:t>celsius</a:t>
            </a:r>
            <a:r>
              <a:rPr lang="en-US" sz="1800" b="1" dirty="0">
                <a:solidFill>
                  <a:srgbClr val="FFFFFF"/>
                </a:solidFill>
                <a:latin typeface="Tw Cen MT" panose="020B0602020104020603" pitchFamily="34" charset="0"/>
                <a:cs typeface="Tw Cen MT" panose="020B0602020104020603" pitchFamily="34" charset="0"/>
              </a:rPr>
              <a:t> = (</a:t>
            </a:r>
            <a:r>
              <a:rPr lang="en-US" sz="1800" b="1" dirty="0" err="1">
                <a:solidFill>
                  <a:srgbClr val="FFFFFF"/>
                </a:solidFill>
                <a:latin typeface="Tw Cen MT" panose="020B0602020104020603" pitchFamily="34" charset="0"/>
                <a:cs typeface="Tw Cen MT" panose="020B0602020104020603" pitchFamily="34" charset="0"/>
              </a:rPr>
              <a:t>fahrenheit</a:t>
            </a:r>
            <a:r>
              <a:rPr lang="en-US" sz="1800" b="1" dirty="0">
                <a:solidFill>
                  <a:srgbClr val="FFFFFF"/>
                </a:solidFill>
                <a:latin typeface="Tw Cen MT" panose="020B0602020104020603" pitchFamily="34" charset="0"/>
                <a:cs typeface="Tw Cen MT" panose="020B0602020104020603" pitchFamily="34" charset="0"/>
              </a:rPr>
              <a:t> - 32)/1.8 </a:t>
            </a:r>
          </a:p>
          <a:p>
            <a:pPr marL="0" indent="0">
              <a:spcBef>
                <a:spcPts val="0"/>
              </a:spcBef>
              <a:buNone/>
            </a:pPr>
            <a:r>
              <a:rPr lang="en-US" sz="1800" b="1" dirty="0">
                <a:solidFill>
                  <a:srgbClr val="FFFFFF"/>
                </a:solidFill>
                <a:latin typeface="Tw Cen MT" panose="020B0602020104020603" pitchFamily="34" charset="0"/>
                <a:cs typeface="Tw Cen MT" panose="020B0602020104020603" pitchFamily="34" charset="0"/>
              </a:rPr>
              <a:t>print (%0.1f degree </a:t>
            </a:r>
            <a:r>
              <a:rPr lang="en-US" sz="1800" b="1" dirty="0" err="1">
                <a:solidFill>
                  <a:srgbClr val="FFFFFF"/>
                </a:solidFill>
                <a:latin typeface="Tw Cen MT" panose="020B0602020104020603" pitchFamily="34" charset="0"/>
                <a:cs typeface="Tw Cen MT" panose="020B0602020104020603" pitchFamily="34" charset="0"/>
              </a:rPr>
              <a:t>fahrenheit</a:t>
            </a:r>
            <a:r>
              <a:rPr lang="en-US" sz="1800" b="1" dirty="0">
                <a:solidFill>
                  <a:srgbClr val="FFFFFF"/>
                </a:solidFill>
                <a:latin typeface="Tw Cen MT" panose="020B0602020104020603" pitchFamily="34" charset="0"/>
                <a:cs typeface="Tw Cen MT" panose="020B0602020104020603" pitchFamily="34" charset="0"/>
              </a:rPr>
              <a:t> is=% 0.1f degree </a:t>
            </a:r>
            <a:r>
              <a:rPr lang="en-US" sz="1800" b="1" dirty="0" err="1">
                <a:solidFill>
                  <a:srgbClr val="FFFFFF"/>
                </a:solidFill>
                <a:latin typeface="Tw Cen MT" panose="020B0602020104020603" pitchFamily="34" charset="0"/>
                <a:cs typeface="Tw Cen MT" panose="020B0602020104020603" pitchFamily="34" charset="0"/>
              </a:rPr>
              <a:t>celsius</a:t>
            </a:r>
            <a:r>
              <a:rPr lang="en-US" sz="1800" b="1" dirty="0">
                <a:solidFill>
                  <a:srgbClr val="FFFFFF"/>
                </a:solidFill>
                <a:latin typeface="Tw Cen MT" panose="020B0602020104020603" pitchFamily="34" charset="0"/>
                <a:cs typeface="Tw Cen MT" panose="020B0602020104020603" pitchFamily="34" charset="0"/>
              </a:rPr>
              <a:t>' % (</a:t>
            </a:r>
            <a:r>
              <a:rPr lang="en-US" sz="1800" b="1" dirty="0" err="1">
                <a:solidFill>
                  <a:srgbClr val="FFFFFF"/>
                </a:solidFill>
                <a:latin typeface="Tw Cen MT" panose="020B0602020104020603" pitchFamily="34" charset="0"/>
                <a:cs typeface="Tw Cen MT" panose="020B0602020104020603" pitchFamily="34" charset="0"/>
              </a:rPr>
              <a:t>fahrenheit</a:t>
            </a:r>
            <a:r>
              <a:rPr lang="en-US" sz="1800" b="1" dirty="0">
                <a:solidFill>
                  <a:srgbClr val="FFFFFF"/>
                </a:solidFill>
                <a:latin typeface="Tw Cen MT" panose="020B0602020104020603" pitchFamily="34" charset="0"/>
                <a:cs typeface="Tw Cen MT" panose="020B0602020104020603" pitchFamily="34" charset="0"/>
              </a:rPr>
              <a:t>, </a:t>
            </a:r>
            <a:r>
              <a:rPr lang="en-US" sz="1800" b="1" dirty="0" err="1">
                <a:solidFill>
                  <a:srgbClr val="FFFFFF"/>
                </a:solidFill>
                <a:latin typeface="Tw Cen MT" panose="020B0602020104020603" pitchFamily="34" charset="0"/>
                <a:cs typeface="Tw Cen MT" panose="020B0602020104020603" pitchFamily="34" charset="0"/>
              </a:rPr>
              <a:t>celsius</a:t>
            </a:r>
            <a:r>
              <a:rPr lang="en-US" sz="1800" b="1" dirty="0">
                <a:solidFill>
                  <a:srgbClr val="FFFFFF"/>
                </a:solidFill>
                <a:latin typeface="Tw Cen MT" panose="020B0602020104020603" pitchFamily="34" charset="0"/>
                <a:cs typeface="Tw Cen MT" panose="020B0602020104020603" pitchFamily="34" charset="0"/>
              </a:rPr>
              <a:t>))</a:t>
            </a:r>
            <a:endParaRPr lang="en-US" sz="1800" b="1" dirty="0">
              <a:effectLst/>
            </a:endParaRPr>
          </a:p>
        </p:txBody>
      </p:sp>
      <p:sp>
        <p:nvSpPr>
          <p:cNvPr id="4" name="Content Placeholder 2">
            <a:extLst>
              <a:ext uri="{FF2B5EF4-FFF2-40B4-BE49-F238E27FC236}">
                <a16:creationId xmlns:a16="http://schemas.microsoft.com/office/drawing/2014/main" id="{B897A2A1-E520-CDFB-BB0D-C9A5838A2186}"/>
              </a:ext>
            </a:extLst>
          </p:cNvPr>
          <p:cNvSpPr txBox="1">
            <a:spLocks/>
          </p:cNvSpPr>
          <p:nvPr/>
        </p:nvSpPr>
        <p:spPr>
          <a:xfrm>
            <a:off x="963478" y="1605673"/>
            <a:ext cx="10923722" cy="1174211"/>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spcBef>
                <a:spcPts val="0"/>
              </a:spcBef>
              <a:buNone/>
            </a:pPr>
            <a:r>
              <a:rPr lang="bn-BD" sz="1800" b="1" dirty="0">
                <a:solidFill>
                  <a:srgbClr val="FFFFFF"/>
                </a:solidFill>
                <a:latin typeface="Tw Cen MT" panose="020B0602020104020603" pitchFamily="34" charset="0"/>
                <a:cs typeface="Tw Cen MT" panose="020B0602020104020603" pitchFamily="34" charset="0"/>
              </a:rPr>
              <a:t>আমরা যখন </a:t>
            </a:r>
            <a:r>
              <a:rPr lang="en-US" sz="1800" b="1" dirty="0">
                <a:solidFill>
                  <a:srgbClr val="FFFFFF"/>
                </a:solidFill>
                <a:latin typeface="Tw Cen MT" panose="020B0602020104020603" pitchFamily="34" charset="0"/>
                <a:cs typeface="Tw Cen MT" panose="020B0602020104020603" pitchFamily="34" charset="0"/>
              </a:rPr>
              <a:t>print() </a:t>
            </a:r>
            <a:r>
              <a:rPr lang="bn-BD" sz="1800" b="1" dirty="0">
                <a:solidFill>
                  <a:srgbClr val="FFFFFF"/>
                </a:solidFill>
                <a:latin typeface="Tw Cen MT" panose="020B0602020104020603" pitchFamily="34" charset="0"/>
                <a:cs typeface="Tw Cen MT" panose="020B0602020104020603" pitchFamily="34" charset="0"/>
              </a:rPr>
              <a:t>ফাংশনের ভিতর একাধিক ভেরিয়েবল লিখি তখন স্ট্রিং কনভার্সন ব্যবহার করতে হয়।</a:t>
            </a:r>
          </a:p>
          <a:p>
            <a:pPr marL="0" indent="0">
              <a:spcBef>
                <a:spcPts val="0"/>
              </a:spcBef>
              <a:buNone/>
            </a:pPr>
            <a:r>
              <a:rPr lang="bn-BD" sz="1800" b="1" dirty="0">
                <a:solidFill>
                  <a:srgbClr val="FFFFFF"/>
                </a:solidFill>
                <a:latin typeface="Tw Cen MT" panose="020B0602020104020603" pitchFamily="34" charset="0"/>
                <a:cs typeface="Tw Cen MT" panose="020B0602020104020603" pitchFamily="34" charset="0"/>
              </a:rPr>
              <a:t>উদাহরণ:</a:t>
            </a:r>
            <a:endParaRPr lang="en-US" sz="1800" b="1" dirty="0">
              <a:effectLst/>
            </a:endParaRPr>
          </a:p>
        </p:txBody>
      </p:sp>
      <p:sp>
        <p:nvSpPr>
          <p:cNvPr id="7" name="Content Placeholder 2">
            <a:extLst>
              <a:ext uri="{FF2B5EF4-FFF2-40B4-BE49-F238E27FC236}">
                <a16:creationId xmlns:a16="http://schemas.microsoft.com/office/drawing/2014/main" id="{8A97747A-0AA7-4735-C595-1801FD937569}"/>
              </a:ext>
            </a:extLst>
          </p:cNvPr>
          <p:cNvSpPr txBox="1">
            <a:spLocks/>
          </p:cNvSpPr>
          <p:nvPr/>
        </p:nvSpPr>
        <p:spPr>
          <a:xfrm>
            <a:off x="3289584" y="2205102"/>
            <a:ext cx="6736732" cy="802683"/>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spcBef>
                <a:spcPts val="0"/>
              </a:spcBef>
              <a:buNone/>
            </a:pPr>
            <a:r>
              <a:rPr lang="en-US" sz="1800" b="1" dirty="0">
                <a:solidFill>
                  <a:srgbClr val="FFFFFF"/>
                </a:solidFill>
                <a:latin typeface="Tw Cen MT" panose="020B0602020104020603" pitchFamily="34" charset="0"/>
                <a:cs typeface="Tw Cen MT" panose="020B0602020104020603" pitchFamily="34" charset="0"/>
              </a:rPr>
              <a:t>&gt;&gt;&gt; print("Float = " + str(10.5) + " Integer = " + str(50)) </a:t>
            </a:r>
          </a:p>
          <a:p>
            <a:pPr marL="0" indent="0">
              <a:spcBef>
                <a:spcPts val="0"/>
              </a:spcBef>
              <a:buNone/>
            </a:pPr>
            <a:r>
              <a:rPr lang="en-US" sz="1800" b="1" dirty="0">
                <a:solidFill>
                  <a:srgbClr val="FFFFFF"/>
                </a:solidFill>
                <a:latin typeface="Tw Cen MT" panose="020B0602020104020603" pitchFamily="34" charset="0"/>
                <a:cs typeface="Tw Cen MT" panose="020B0602020104020603" pitchFamily="34" charset="0"/>
              </a:rPr>
              <a:t>Float = 10.5 Integer = 50</a:t>
            </a:r>
            <a:endParaRPr lang="en-US" sz="1800" b="1" dirty="0">
              <a:effectLst/>
            </a:endParaRPr>
          </a:p>
        </p:txBody>
      </p:sp>
    </p:spTree>
    <p:extLst>
      <p:ext uri="{BB962C8B-B14F-4D97-AF65-F5344CB8AC3E}">
        <p14:creationId xmlns:p14="http://schemas.microsoft.com/office/powerpoint/2010/main" val="6961776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iterate type="lt">
                                    <p:tmPct val="10000"/>
                                  </p:iterate>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2" presetClass="entr" presetSubtype="8" fill="hold" grpId="0" nodeType="withEffect">
                                  <p:stCondLst>
                                    <p:cond delay="0"/>
                                  </p:stCondLst>
                                  <p:iterate type="lt">
                                    <p:tmPct val="10000"/>
                                  </p:iterate>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par>
                                <p:cTn id="14" presetID="22" presetClass="entr" presetSubtype="8" fill="hold" grpId="0" nodeType="withEffect">
                                  <p:stCondLst>
                                    <p:cond delay="0"/>
                                  </p:stCondLst>
                                  <p:iterate type="lt">
                                    <p:tmPct val="10000"/>
                                  </p:iterate>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22" presetClass="entr" presetSubtype="8" fill="hold" grpId="0" nodeType="withEffect">
                                  <p:stCondLst>
                                    <p:cond delay="0"/>
                                  </p:stCondLst>
                                  <p:iterate type="lt">
                                    <p:tmPct val="10000"/>
                                  </p:iterate>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par>
                                <p:cTn id="20" presetID="22" presetClass="entr" presetSubtype="8" fill="hold" grpId="0" nodeType="withEffect">
                                  <p:stCondLst>
                                    <p:cond delay="0"/>
                                  </p:stCondLst>
                                  <p:iterate type="lt">
                                    <p:tmPct val="10000"/>
                                  </p:iterate>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3" grpId="0"/>
      <p:bldP spid="8" grpId="0"/>
      <p:bldP spid="4"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9C9A5-F9FD-13EB-8F8B-0680B5287613}"/>
              </a:ext>
            </a:extLst>
          </p:cNvPr>
          <p:cNvSpPr>
            <a:spLocks noGrp="1"/>
          </p:cNvSpPr>
          <p:nvPr>
            <p:ph type="title"/>
          </p:nvPr>
        </p:nvSpPr>
        <p:spPr>
          <a:xfrm>
            <a:off x="1143001" y="2689715"/>
            <a:ext cx="9905998" cy="1478570"/>
          </a:xfrm>
        </p:spPr>
        <p:txBody>
          <a:bodyPr/>
          <a:lstStyle/>
          <a:p>
            <a:pPr algn="ctr"/>
            <a:r>
              <a:rPr lang="en-US" dirty="0"/>
              <a:t>Thanks for attending the class </a:t>
            </a:r>
          </a:p>
        </p:txBody>
      </p:sp>
      <p:sp>
        <p:nvSpPr>
          <p:cNvPr id="4" name="Title 1">
            <a:extLst>
              <a:ext uri="{FF2B5EF4-FFF2-40B4-BE49-F238E27FC236}">
                <a16:creationId xmlns:a16="http://schemas.microsoft.com/office/drawing/2014/main" id="{7F755527-9E3E-ECC2-871B-2BEBBB5731C5}"/>
              </a:ext>
            </a:extLst>
          </p:cNvPr>
          <p:cNvSpPr txBox="1">
            <a:spLocks/>
          </p:cNvSpPr>
          <p:nvPr/>
        </p:nvSpPr>
        <p:spPr>
          <a:xfrm>
            <a:off x="1143001" y="1753586"/>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4800" b="1" dirty="0"/>
              <a:t>The End</a:t>
            </a:r>
          </a:p>
        </p:txBody>
      </p:sp>
    </p:spTree>
    <p:extLst>
      <p:ext uri="{BB962C8B-B14F-4D97-AF65-F5344CB8AC3E}">
        <p14:creationId xmlns:p14="http://schemas.microsoft.com/office/powerpoint/2010/main" val="25425138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CD7C2-0323-C6DE-E11C-A1F0C7899335}"/>
              </a:ext>
            </a:extLst>
          </p:cNvPr>
          <p:cNvSpPr>
            <a:spLocks noGrp="1"/>
          </p:cNvSpPr>
          <p:nvPr>
            <p:ph type="title"/>
          </p:nvPr>
        </p:nvSpPr>
        <p:spPr>
          <a:xfrm>
            <a:off x="836611" y="-34901"/>
            <a:ext cx="10515600" cy="927723"/>
          </a:xfrm>
        </p:spPr>
        <p:txBody>
          <a:bodyPr>
            <a:normAutofit/>
          </a:bodyPr>
          <a:lstStyle/>
          <a:p>
            <a:r>
              <a:rPr lang="bn-BD" sz="2800" b="1" dirty="0"/>
              <a:t>৩</a:t>
            </a:r>
            <a:r>
              <a:rPr lang="bn-BD" sz="2800" b="1" u="sng" dirty="0"/>
              <a:t>.০ ভূমিকা (</a:t>
            </a:r>
            <a:r>
              <a:rPr lang="en-US" sz="2800" b="1" u="sng" dirty="0"/>
              <a:t>Introduction) :</a:t>
            </a:r>
            <a:endParaRPr lang="en-US" sz="2800" b="1" dirty="0"/>
          </a:p>
        </p:txBody>
      </p:sp>
      <p:sp>
        <p:nvSpPr>
          <p:cNvPr id="3" name="Content Placeholder 2">
            <a:extLst>
              <a:ext uri="{FF2B5EF4-FFF2-40B4-BE49-F238E27FC236}">
                <a16:creationId xmlns:a16="http://schemas.microsoft.com/office/drawing/2014/main" id="{5762A196-CEC1-C4C1-BA97-D531B5DADEDE}"/>
              </a:ext>
            </a:extLst>
          </p:cNvPr>
          <p:cNvSpPr>
            <a:spLocks noGrp="1"/>
          </p:cNvSpPr>
          <p:nvPr>
            <p:ph idx="1"/>
          </p:nvPr>
        </p:nvSpPr>
        <p:spPr>
          <a:xfrm>
            <a:off x="659671" y="892822"/>
            <a:ext cx="11532329" cy="5120520"/>
          </a:xfrm>
        </p:spPr>
        <p:txBody>
          <a:bodyPr>
            <a:noAutofit/>
          </a:bodyPr>
          <a:lstStyle/>
          <a:p>
            <a:pPr marL="0" indent="0">
              <a:buNone/>
            </a:pPr>
            <a:r>
              <a:rPr lang="bn-BD" sz="2100" b="1" dirty="0"/>
              <a:t>প্রোগ্রামে সাধারণত ডাটা নিয়ে কাজ করা হয়। প্রোগ্রামে ব্যবহারের জন্য ডাটাকে প্রথমে মেমরিতে সংরক্ষণ করা হয় এবং প্রয়োজনে মেমরিতে থেকে ডাটা উত্তোলণ করে কাজে লাগানো হয়। নিম্ন পর্যায়ের ভাষায় মেমরিতে ডাটা রাখার জন্য সরাসরি বিট, বাইট এবং মেমরি অ্যাড্রেস ব্যবহার করা হয়, যা বড় বড় প্রোগ্রামের জন্য জটিল এবং কষ্টকর।</a:t>
            </a:r>
            <a:endParaRPr lang="en-US" sz="2100" b="1" dirty="0"/>
          </a:p>
          <a:p>
            <a:pPr marL="0" indent="0">
              <a:buNone/>
            </a:pPr>
            <a:r>
              <a:rPr lang="bn-BD" sz="2100" b="1" dirty="0"/>
              <a:t>কারণ লক্ষ লক্ষ অ্যাড্রেসের মধ্যে কখন কোন অ্যাড্রেসে কোন ডাটা রাখা হলো তা মনে রাখা অসম্ভব। এ অসুবিধা দূর করার জন্য এবং প্রোগ্রামকে সহজ করার লক্ষ্যে হাই লেভেল ল্যাংগুয়েজ বিট বা বাইট ও মেমরি অ্যাড্রেসের পরিবর্তে ভেরিয়েবল ব্যবহার করা হয়।</a:t>
            </a:r>
            <a:endParaRPr lang="en-US" sz="2100" b="1" dirty="0"/>
          </a:p>
          <a:p>
            <a:pPr marL="0" indent="0">
              <a:buNone/>
            </a:pPr>
            <a:r>
              <a:rPr lang="bn-BD" sz="2100" b="1" dirty="0"/>
              <a:t>ভেরিয়েবল হলো প্রোগ্রামার কর্তৃক দেয়া কয়েকটি বিট বা বাইট সংরক্ষণের জন্য মেমরি স্পেসের নাম, যে নামের অধীনে ডাটা রাখা হয়। এক্ষেত্রে প্রোগ্রামার বা প্রোগ্রাম ব্যবহারকারীর জানার দরকার নেই যে, মেমরির' কোন অ্যাড্রেসে কোন ডাটা রাখা হয়। কেবল সঠিক নিয়মে উপযুক্ত ডাটা টাইপসহ প্রয়োজনমতো ভেরিয়েবল ঘোষণা করে ডাটা রাখা যায় এবং প্রয়োজনে তা সংরক্ষণ করে পরবর্তীতে ব্যবহার করা যায়।</a:t>
            </a:r>
            <a:endParaRPr lang="en-US" sz="2100" b="1" dirty="0"/>
          </a:p>
        </p:txBody>
      </p:sp>
      <p:sp>
        <p:nvSpPr>
          <p:cNvPr id="6" name="Content Placeholder 2">
            <a:extLst>
              <a:ext uri="{FF2B5EF4-FFF2-40B4-BE49-F238E27FC236}">
                <a16:creationId xmlns:a16="http://schemas.microsoft.com/office/drawing/2014/main" id="{263BF82E-4F20-E2B9-F4D8-1F5781A30E0E}"/>
              </a:ext>
            </a:extLst>
          </p:cNvPr>
          <p:cNvSpPr txBox="1">
            <a:spLocks/>
          </p:cNvSpPr>
          <p:nvPr/>
        </p:nvSpPr>
        <p:spPr>
          <a:xfrm>
            <a:off x="10692093" y="6292312"/>
            <a:ext cx="1320236" cy="52309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2100" b="1" dirty="0"/>
              <a:t>Next…</a:t>
            </a:r>
          </a:p>
        </p:txBody>
      </p:sp>
    </p:spTree>
    <p:extLst>
      <p:ext uri="{BB962C8B-B14F-4D97-AF65-F5344CB8AC3E}">
        <p14:creationId xmlns:p14="http://schemas.microsoft.com/office/powerpoint/2010/main" val="4412523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1650"/>
                            </p:stCondLst>
                            <p:childTnLst>
                              <p:par>
                                <p:cTn id="9" presetID="22" presetClass="entr" presetSubtype="8" fill="hold" grpId="0" nodeType="afterEffect">
                                  <p:stCondLst>
                                    <p:cond delay="0"/>
                                  </p:stCondLst>
                                  <p:iterate type="lt">
                                    <p:tmPct val="10000"/>
                                  </p:iterate>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p:stCondLst>
                              <p:cond delay="14800"/>
                            </p:stCondLst>
                            <p:childTnLst>
                              <p:par>
                                <p:cTn id="13" presetID="22" presetClass="entr" presetSubtype="8" fill="hold" grpId="0" nodeType="afterEffect">
                                  <p:stCondLst>
                                    <p:cond delay="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500"/>
                                        <p:tgtEl>
                                          <p:spTgt spid="3">
                                            <p:txEl>
                                              <p:pRg st="1" end="1"/>
                                            </p:txEl>
                                          </p:spTgt>
                                        </p:tgtEl>
                                      </p:cBhvr>
                                    </p:animEffect>
                                  </p:childTnLst>
                                </p:cTn>
                              </p:par>
                            </p:childTnLst>
                          </p:cTn>
                        </p:par>
                        <p:par>
                          <p:cTn id="16" fill="hold">
                            <p:stCondLst>
                              <p:cond delay="24950"/>
                            </p:stCondLst>
                            <p:childTnLst>
                              <p:par>
                                <p:cTn id="17" presetID="22" presetClass="entr" presetSubtype="8" fill="hold" grpId="0" nodeType="afterEffect">
                                  <p:stCondLst>
                                    <p:cond delay="0"/>
                                  </p:stCondLst>
                                  <p:iterate type="lt">
                                    <p:tmPct val="10000"/>
                                  </p:iterate>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CD7C2-0323-C6DE-E11C-A1F0C7899335}"/>
              </a:ext>
            </a:extLst>
          </p:cNvPr>
          <p:cNvSpPr>
            <a:spLocks noGrp="1"/>
          </p:cNvSpPr>
          <p:nvPr>
            <p:ph type="title"/>
          </p:nvPr>
        </p:nvSpPr>
        <p:spPr>
          <a:xfrm>
            <a:off x="1022663" y="263811"/>
            <a:ext cx="11355389" cy="1325563"/>
          </a:xfrm>
        </p:spPr>
        <p:txBody>
          <a:bodyPr>
            <a:normAutofit/>
          </a:bodyPr>
          <a:lstStyle/>
          <a:p>
            <a:r>
              <a:rPr lang="bn-BD" sz="2800" b="1" u="sng" dirty="0"/>
              <a:t>৩.১ ভেরিয়েবল (</a:t>
            </a:r>
            <a:r>
              <a:rPr lang="en-US" sz="2800" b="1" u="sng" dirty="0"/>
              <a:t>Variables):</a:t>
            </a:r>
          </a:p>
        </p:txBody>
      </p:sp>
      <p:sp>
        <p:nvSpPr>
          <p:cNvPr id="4" name="Content Placeholder 2">
            <a:extLst>
              <a:ext uri="{FF2B5EF4-FFF2-40B4-BE49-F238E27FC236}">
                <a16:creationId xmlns:a16="http://schemas.microsoft.com/office/drawing/2014/main" id="{E97E5349-54B6-CDD6-8F67-1C7D4D88803E}"/>
              </a:ext>
            </a:extLst>
          </p:cNvPr>
          <p:cNvSpPr txBox="1">
            <a:spLocks/>
          </p:cNvSpPr>
          <p:nvPr/>
        </p:nvSpPr>
        <p:spPr>
          <a:xfrm>
            <a:off x="1388388" y="1589374"/>
            <a:ext cx="10623941" cy="5268626"/>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bn-BD" sz="2100" b="1" u="sng" dirty="0"/>
              <a:t>ভেরিয়েবল (</a:t>
            </a:r>
            <a:r>
              <a:rPr lang="en-US" sz="2100" b="1" u="sng" dirty="0"/>
              <a:t>Variables): </a:t>
            </a:r>
            <a:r>
              <a:rPr lang="bn-BD" sz="2100" b="1" dirty="0"/>
              <a:t>ভেরিয়েবল হচ্ছে কম্পিউটার মেমরির সেই নির্ধারিত জায়গা, যেখানে বিভিন্ন মান (</a:t>
            </a:r>
            <a:r>
              <a:rPr lang="en-US" sz="2100" b="1" dirty="0"/>
              <a:t>value) </a:t>
            </a:r>
            <a:r>
              <a:rPr lang="bn-BD" sz="2100" b="1" dirty="0"/>
              <a:t>জমা করে রাখা যায়। ভেরিয়েবল তৈরি করা মানেই কম্পিউটারের মেমরিতে একটা নির্দিষ্ট স্পেস সঞ্চয় করে রাখা। </a:t>
            </a:r>
            <a:endParaRPr lang="en-US" sz="2100" b="1" dirty="0"/>
          </a:p>
          <a:p>
            <a:pPr marL="0" indent="0">
              <a:buNone/>
            </a:pPr>
            <a:r>
              <a:rPr lang="bn-BD" sz="2100" b="1" dirty="0"/>
              <a:t>কোন ভেরিয়েবল কী ধরনের ডাটা রেকর্ড বা স্টোর করবে সেটা ঐ ভেরিয়েবলের উপর নির্ভর করে। আমরা যখন কোনো ভেরিয়েবল ডিক্লেয়ার করি তখন কম্পিউটার সেই ভেরিয়েবলের জন্য কিছু নির্দিষ্ট মেমরি নির্ধারণ করে দেয়। প্রতিটি ভেরিয়েবল এর মেমরি অ্যাড্রেস ইউনিক হয়। প্রোগ্রামের প্রয়োজনে ওই ভেরিয়েবল তথা নাম সম্পূর্ণ মেমরি লোকেশনে ভ্যালু জমা করে রাখা যায়। আবার প্রয়োজনের সময় সেই নাম ব্যবহার করে ওই লোকেশনের ভ্যালুকে অ্যাক্সেস করা যায় এবং কাজে লাগানো যায়।</a:t>
            </a:r>
          </a:p>
        </p:txBody>
      </p:sp>
      <p:sp>
        <p:nvSpPr>
          <p:cNvPr id="6" name="Content Placeholder 2">
            <a:extLst>
              <a:ext uri="{FF2B5EF4-FFF2-40B4-BE49-F238E27FC236}">
                <a16:creationId xmlns:a16="http://schemas.microsoft.com/office/drawing/2014/main" id="{263BF82E-4F20-E2B9-F4D8-1F5781A30E0E}"/>
              </a:ext>
            </a:extLst>
          </p:cNvPr>
          <p:cNvSpPr txBox="1">
            <a:spLocks/>
          </p:cNvSpPr>
          <p:nvPr/>
        </p:nvSpPr>
        <p:spPr>
          <a:xfrm>
            <a:off x="10692093" y="6292312"/>
            <a:ext cx="1320236" cy="52309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2100" b="1" dirty="0"/>
              <a:t>Next…</a:t>
            </a:r>
          </a:p>
        </p:txBody>
      </p:sp>
    </p:spTree>
    <p:extLst>
      <p:ext uri="{BB962C8B-B14F-4D97-AF65-F5344CB8AC3E}">
        <p14:creationId xmlns:p14="http://schemas.microsoft.com/office/powerpoint/2010/main" val="12430846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1600"/>
                            </p:stCondLst>
                            <p:childTnLst>
                              <p:par>
                                <p:cTn id="9" presetID="22" presetClass="entr" presetSubtype="8" fill="hold" grpId="0" nodeType="afterEffect">
                                  <p:stCondLst>
                                    <p:cond delay="0"/>
                                  </p:stCondLst>
                                  <p:iterate type="lt">
                                    <p:tmPct val="10000"/>
                                  </p:iterate>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263BF82E-4F20-E2B9-F4D8-1F5781A30E0E}"/>
              </a:ext>
            </a:extLst>
          </p:cNvPr>
          <p:cNvSpPr txBox="1">
            <a:spLocks/>
          </p:cNvSpPr>
          <p:nvPr/>
        </p:nvSpPr>
        <p:spPr>
          <a:xfrm>
            <a:off x="10692093" y="6292312"/>
            <a:ext cx="1320236" cy="52309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2100" b="1" dirty="0"/>
              <a:t>Next…</a:t>
            </a:r>
          </a:p>
        </p:txBody>
      </p:sp>
      <p:sp>
        <p:nvSpPr>
          <p:cNvPr id="3" name="Content Placeholder 2">
            <a:extLst>
              <a:ext uri="{FF2B5EF4-FFF2-40B4-BE49-F238E27FC236}">
                <a16:creationId xmlns:a16="http://schemas.microsoft.com/office/drawing/2014/main" id="{9229CC75-3AB0-0509-2E08-632C221923BF}"/>
              </a:ext>
            </a:extLst>
          </p:cNvPr>
          <p:cNvSpPr txBox="1">
            <a:spLocks/>
          </p:cNvSpPr>
          <p:nvPr/>
        </p:nvSpPr>
        <p:spPr>
          <a:xfrm>
            <a:off x="1388388" y="683172"/>
            <a:ext cx="10623941" cy="526817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bn-BD" sz="2000" b="1" dirty="0"/>
              <a:t>অবশ্যই ভেরিয়েবল-এর নামটি 'অর্থপূর্ণ হওয়া উচিত।</a:t>
            </a:r>
            <a:endParaRPr lang="en-US" sz="2000" b="1" dirty="0"/>
          </a:p>
          <a:p>
            <a:pPr marL="0" indent="0">
              <a:buNone/>
            </a:pPr>
            <a:r>
              <a:rPr lang="en-US" sz="2000" b="1" dirty="0"/>
              <a:t>			</a:t>
            </a:r>
            <a:r>
              <a:rPr lang="en-US" sz="2000" b="1" dirty="0" err="1"/>
              <a:t>যেমন</a:t>
            </a:r>
            <a:r>
              <a:rPr lang="en-US" sz="2000" b="1" dirty="0"/>
              <a:t>-  number1 = 10</a:t>
            </a:r>
          </a:p>
          <a:p>
            <a:pPr marL="0" indent="0">
              <a:buNone/>
            </a:pPr>
            <a:r>
              <a:rPr lang="en-US" sz="2000" b="1" dirty="0"/>
              <a:t>				name = “Apon“</a:t>
            </a:r>
          </a:p>
          <a:p>
            <a:pPr marL="0" indent="0">
              <a:buNone/>
            </a:pPr>
            <a:endParaRPr lang="en-US" sz="2000" b="1" dirty="0"/>
          </a:p>
          <a:p>
            <a:pPr marL="0" indent="0">
              <a:buNone/>
            </a:pPr>
            <a:r>
              <a:rPr lang="bn-BD" sz="2000" b="1" dirty="0"/>
              <a:t>একটি ভেরিয়েবলের মধ্যে কোনো ভ্যালু জমা রাখার জন্য' একটি সমান (=) চিহ্ন ব্যবহার করা হয়। আমরা যদি কোনো ভ্যালু কোনো একটা ভেরিয়েবলে স্টোর করি (সমান চিহ্ন দিয়ে) এবং এন্টার প্রেস করি তখন সমান চিহ্নের ডান পাশের ভ্যালুটি সমান - চিহ্নের বাম পাশের ভেরিয়েবলে জমা হয়ে যাবে, যেটাকে আমরা পরবর্তী স্টেটমেন্টে নাম উল্লেখপূর্বক ব্যবহার করতে পারব।</a:t>
            </a:r>
          </a:p>
          <a:p>
            <a:pPr marL="0" indent="0">
              <a:buNone/>
            </a:pPr>
            <a:r>
              <a:rPr lang="bn-BD" sz="2000" b="1" dirty="0"/>
              <a:t>প্রোগ্রামে দুই ধরনের ভেরিয়েবল বিদ্যমান যথা-</a:t>
            </a:r>
          </a:p>
          <a:p>
            <a:pPr marL="0" indent="0">
              <a:buNone/>
            </a:pPr>
            <a:r>
              <a:rPr lang="en-US" sz="2000" b="1" dirty="0"/>
              <a:t>	</a:t>
            </a:r>
            <a:r>
              <a:rPr lang="bn-BD" sz="2000" b="1" dirty="0"/>
              <a:t>(ক) লোকাল ভেরিয়েবল</a:t>
            </a:r>
          </a:p>
          <a:p>
            <a:pPr marL="0" indent="0">
              <a:buNone/>
            </a:pPr>
            <a:r>
              <a:rPr lang="en-US" sz="2000" b="1" dirty="0"/>
              <a:t>	</a:t>
            </a:r>
            <a:r>
              <a:rPr lang="bn-BD" sz="2000" b="1" dirty="0"/>
              <a:t>(খ) গ্লোবাল ভেরিয়েবল</a:t>
            </a:r>
          </a:p>
        </p:txBody>
      </p:sp>
    </p:spTree>
    <p:extLst>
      <p:ext uri="{BB962C8B-B14F-4D97-AF65-F5344CB8AC3E}">
        <p14:creationId xmlns:p14="http://schemas.microsoft.com/office/powerpoint/2010/main" val="4004810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0E87ABF-D2C7-B2FC-3E2C-F5CC7239F9D5}"/>
              </a:ext>
            </a:extLst>
          </p:cNvPr>
          <p:cNvGraphicFramePr>
            <a:graphicFrameLocks noGrp="1"/>
          </p:cNvGraphicFramePr>
          <p:nvPr>
            <p:extLst>
              <p:ext uri="{D42A27DB-BD31-4B8C-83A1-F6EECF244321}">
                <p14:modId xmlns:p14="http://schemas.microsoft.com/office/powerpoint/2010/main" val="2863012390"/>
              </p:ext>
            </p:extLst>
          </p:nvPr>
        </p:nvGraphicFramePr>
        <p:xfrm>
          <a:off x="842349" y="671298"/>
          <a:ext cx="10689534" cy="6093714"/>
        </p:xfrm>
        <a:graphic>
          <a:graphicData uri="http://schemas.openxmlformats.org/drawingml/2006/table">
            <a:tbl>
              <a:tblPr firstRow="1" bandRow="1">
                <a:tableStyleId>{69C7853C-536D-4A76-A0AE-DD22124D55A5}</a:tableStyleId>
              </a:tblPr>
              <a:tblGrid>
                <a:gridCol w="5344767">
                  <a:extLst>
                    <a:ext uri="{9D8B030D-6E8A-4147-A177-3AD203B41FA5}">
                      <a16:colId xmlns:a16="http://schemas.microsoft.com/office/drawing/2014/main" val="4018162418"/>
                    </a:ext>
                  </a:extLst>
                </a:gridCol>
                <a:gridCol w="5344767">
                  <a:extLst>
                    <a:ext uri="{9D8B030D-6E8A-4147-A177-3AD203B41FA5}">
                      <a16:colId xmlns:a16="http://schemas.microsoft.com/office/drawing/2014/main" val="1694597420"/>
                    </a:ext>
                  </a:extLst>
                </a:gridCol>
              </a:tblGrid>
              <a:tr h="0">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bn-BD" sz="1800" b="1" dirty="0"/>
                        <a:t>লোকাল ভেরিয়েবল</a:t>
                      </a:r>
                    </a:p>
                  </a:txBody>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bn-BD" sz="1800" b="1" dirty="0"/>
                        <a:t>গ্লোবাল </a:t>
                      </a:r>
                    </a:p>
                    <a:p>
                      <a:pPr algn="ctr">
                        <a:lnSpc>
                          <a:spcPct val="150000"/>
                        </a:lnSpc>
                      </a:pPr>
                      <a:endParaRPr lang="en-US" dirty="0"/>
                    </a:p>
                  </a:txBody>
                  <a:tcPr/>
                </a:tc>
                <a:extLst>
                  <a:ext uri="{0D108BD9-81ED-4DB2-BD59-A6C34878D82A}">
                    <a16:rowId xmlns:a16="http://schemas.microsoft.com/office/drawing/2014/main" val="614415326"/>
                  </a:ext>
                </a:extLst>
              </a:tr>
              <a:tr h="419132">
                <a:tc>
                  <a:txBody>
                    <a:bodyPr/>
                    <a:lstStyle/>
                    <a:p>
                      <a:pPr algn="l">
                        <a:lnSpc>
                          <a:spcPct val="150000"/>
                        </a:lnSpc>
                      </a:pPr>
                      <a:r>
                        <a:rPr lang="bn-BD" dirty="0"/>
                        <a:t>১। এই ধরনের ভেরিয়েবলগুলি একটি ফাংশনের ভিতরে ঘোষণা করা হয়।</a:t>
                      </a:r>
                      <a:endParaRPr lang="en-US" dirty="0"/>
                    </a:p>
                  </a:txBody>
                  <a:tcPr/>
                </a:tc>
                <a:tc>
                  <a:txBody>
                    <a:bodyPr/>
                    <a:lstStyle/>
                    <a:p>
                      <a:pPr algn="l">
                        <a:lnSpc>
                          <a:spcPct val="150000"/>
                        </a:lnSpc>
                      </a:pPr>
                      <a:r>
                        <a:rPr lang="bn-BD" dirty="0"/>
                        <a:t>১। এই ধরনের ভেরিয়েবলগুলি কোন ফাংশনের বাইরে ঘোষণা করা হয়।</a:t>
                      </a:r>
                      <a:endParaRPr lang="en-US" dirty="0"/>
                    </a:p>
                  </a:txBody>
                  <a:tcPr/>
                </a:tc>
                <a:extLst>
                  <a:ext uri="{0D108BD9-81ED-4DB2-BD59-A6C34878D82A}">
                    <a16:rowId xmlns:a16="http://schemas.microsoft.com/office/drawing/2014/main" val="3220186011"/>
                  </a:ext>
                </a:extLst>
              </a:tr>
              <a:tr h="654971">
                <a:tc>
                  <a:txBody>
                    <a:bodyPr/>
                    <a:lstStyle/>
                    <a:p>
                      <a:pPr algn="l">
                        <a:lnSpc>
                          <a:spcPct val="150000"/>
                        </a:lnSpc>
                      </a:pPr>
                      <a:r>
                        <a:rPr lang="bn-BD" dirty="0"/>
                        <a:t>২। যদি এটি ইনিশিয়ালাইজ করা না হয় তাহলে এর মধ্যে গারবেজ মান স্টোর হবে।</a:t>
                      </a:r>
                      <a:endParaRPr lang="en-US" dirty="0"/>
                    </a:p>
                  </a:txBody>
                  <a:tcPr/>
                </a:tc>
                <a:tc>
                  <a:txBody>
                    <a:bodyPr/>
                    <a:lstStyle/>
                    <a:p>
                      <a:pPr algn="l">
                        <a:lnSpc>
                          <a:spcPct val="150000"/>
                        </a:lnSpc>
                      </a:pPr>
                      <a:r>
                        <a:rPr lang="bn-BD" dirty="0"/>
                        <a:t>২'। যদি এটি ইনিশিয়ালাইজ করা না হয় তাহলে এর মধ্যে জিরো (0) স্টোর হবে।</a:t>
                      </a:r>
                      <a:endParaRPr lang="en-US" dirty="0"/>
                    </a:p>
                  </a:txBody>
                  <a:tcPr/>
                </a:tc>
                <a:extLst>
                  <a:ext uri="{0D108BD9-81ED-4DB2-BD59-A6C34878D82A}">
                    <a16:rowId xmlns:a16="http://schemas.microsoft.com/office/drawing/2014/main" val="1351033821"/>
                  </a:ext>
                </a:extLst>
              </a:tr>
              <a:tr h="654971">
                <a:tc>
                  <a:txBody>
                    <a:bodyPr/>
                    <a:lstStyle/>
                    <a:p>
                      <a:pPr algn="l">
                        <a:lnSpc>
                          <a:spcPct val="150000"/>
                        </a:lnSpc>
                      </a:pPr>
                      <a:r>
                        <a:rPr lang="bn-BD" dirty="0"/>
                        <a:t>৩। ফাংশনের এক্সিকিউশন শুরু হলে এই ধরনের ভেরিয়েবল তৈরি হয় এবং শেষ হলে তা হারিয়ে যায়।</a:t>
                      </a:r>
                      <a:endParaRPr lang="en-US" dirty="0"/>
                    </a:p>
                  </a:txBody>
                  <a:tcPr/>
                </a:tc>
                <a:tc>
                  <a:txBody>
                    <a:bodyPr/>
                    <a:lstStyle/>
                    <a:p>
                      <a:pPr algn="l">
                        <a:lnSpc>
                          <a:spcPct val="150000"/>
                        </a:lnSpc>
                      </a:pPr>
                      <a:r>
                        <a:rPr lang="bn-BD" dirty="0"/>
                        <a:t>৩। এটি প্রোগ্রামের গ্লোবাল এক্সিকিউশন শুরু হওয়ার আগে তৈরি হয় এবং প্রোগ্রামটি বন্ধ হয়ে গেলে তা হারিয়ে যায়।</a:t>
                      </a:r>
                      <a:endParaRPr lang="en-US" dirty="0"/>
                    </a:p>
                  </a:txBody>
                  <a:tcPr/>
                </a:tc>
                <a:extLst>
                  <a:ext uri="{0D108BD9-81ED-4DB2-BD59-A6C34878D82A}">
                    <a16:rowId xmlns:a16="http://schemas.microsoft.com/office/drawing/2014/main" val="1816351693"/>
                  </a:ext>
                </a:extLst>
              </a:tr>
              <a:tr h="654971">
                <a:tc>
                  <a:txBody>
                    <a:bodyPr/>
                    <a:lstStyle/>
                    <a:p>
                      <a:pPr algn="l">
                        <a:lnSpc>
                          <a:spcPct val="150000"/>
                        </a:lnSpc>
                      </a:pPr>
                      <a:r>
                        <a:rPr lang="bn-BD" dirty="0"/>
                        <a:t>৪। এই ভেরিয়েবলের ডাটাসমূহ নির্দিষ্ট ফাংশন ব্যতীত অন্য কোন ফাংশনের মাধ্যমে সরাসরি অ্যাক্সেস করা সম্ভব না।</a:t>
                      </a:r>
                      <a:endParaRPr lang="en-US" dirty="0"/>
                    </a:p>
                  </a:txBody>
                  <a:tcPr/>
                </a:tc>
                <a:tc>
                  <a:txBody>
                    <a:bodyPr/>
                    <a:lstStyle/>
                    <a:p>
                      <a:pPr algn="l">
                        <a:lnSpc>
                          <a:spcPct val="150000"/>
                        </a:lnSpc>
                      </a:pPr>
                      <a:r>
                        <a:rPr lang="bn-BD" dirty="0"/>
                        <a:t>৪। ডাটাসমূহ বিভিন্ন ফাংশন দ্বারা অ্যাক্সেস করা যায়।</a:t>
                      </a:r>
                      <a:endParaRPr lang="en-US" dirty="0"/>
                    </a:p>
                  </a:txBody>
                  <a:tcPr/>
                </a:tc>
                <a:extLst>
                  <a:ext uri="{0D108BD9-81ED-4DB2-BD59-A6C34878D82A}">
                    <a16:rowId xmlns:a16="http://schemas.microsoft.com/office/drawing/2014/main" val="69340334"/>
                  </a:ext>
                </a:extLst>
              </a:tr>
              <a:tr h="654971">
                <a:tc>
                  <a:txBody>
                    <a:bodyPr/>
                    <a:lstStyle/>
                    <a:p>
                      <a:pPr algn="ctr">
                        <a:lnSpc>
                          <a:spcPct val="150000"/>
                        </a:lnSpc>
                      </a:pPr>
                      <a:r>
                        <a:rPr lang="bn-BD" dirty="0"/>
                        <a:t>৫। অন্যান্য ফাংশনে মান অ্যাক্সেস করার জন্য লোকাল ভেরিয়েবলের জন্য প্যারামিটার পাস করা প্রয়োজন।</a:t>
                      </a:r>
                      <a:endParaRPr lang="en-US" dirty="0"/>
                    </a:p>
                  </a:txBody>
                  <a:tcPr/>
                </a:tc>
                <a:tc>
                  <a:txBody>
                    <a:bodyPr/>
                    <a:lstStyle/>
                    <a:p>
                      <a:pPr algn="l">
                        <a:lnSpc>
                          <a:spcPct val="150000"/>
                        </a:lnSpc>
                      </a:pPr>
                      <a:r>
                        <a:rPr lang="bn-BD" dirty="0"/>
                        <a:t>৫। কোন প্যারামিটার পাস করার প্রয়োজন নেই।</a:t>
                      </a:r>
                      <a:endParaRPr lang="en-US" dirty="0"/>
                    </a:p>
                  </a:txBody>
                  <a:tcPr/>
                </a:tc>
                <a:extLst>
                  <a:ext uri="{0D108BD9-81ED-4DB2-BD59-A6C34878D82A}">
                    <a16:rowId xmlns:a16="http://schemas.microsoft.com/office/drawing/2014/main" val="2661476702"/>
                  </a:ext>
                </a:extLst>
              </a:tr>
            </a:tbl>
          </a:graphicData>
        </a:graphic>
      </p:graphicFrame>
      <p:sp>
        <p:nvSpPr>
          <p:cNvPr id="4" name="Content Placeholder 2">
            <a:extLst>
              <a:ext uri="{FF2B5EF4-FFF2-40B4-BE49-F238E27FC236}">
                <a16:creationId xmlns:a16="http://schemas.microsoft.com/office/drawing/2014/main" id="{1C70AC2A-5B55-19C7-11A8-8328AB8BE92D}"/>
              </a:ext>
            </a:extLst>
          </p:cNvPr>
          <p:cNvSpPr txBox="1">
            <a:spLocks/>
          </p:cNvSpPr>
          <p:nvPr/>
        </p:nvSpPr>
        <p:spPr>
          <a:xfrm>
            <a:off x="842349" y="29044"/>
            <a:ext cx="10689533" cy="1010003"/>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bn-BD" b="1" u="sng" dirty="0"/>
              <a:t>লোকাল ও গ্লোবাল ভেরিয়েবল-এর মাঝে পার্থক্য দেয়া হলো-</a:t>
            </a:r>
          </a:p>
        </p:txBody>
      </p:sp>
      <p:sp>
        <p:nvSpPr>
          <p:cNvPr id="5" name="Arrow: Right 4">
            <a:extLst>
              <a:ext uri="{FF2B5EF4-FFF2-40B4-BE49-F238E27FC236}">
                <a16:creationId xmlns:a16="http://schemas.microsoft.com/office/drawing/2014/main" id="{522F389B-FC14-1873-DE37-F02ECB4808BD}"/>
              </a:ext>
            </a:extLst>
          </p:cNvPr>
          <p:cNvSpPr/>
          <p:nvPr/>
        </p:nvSpPr>
        <p:spPr>
          <a:xfrm>
            <a:off x="11623730" y="6509288"/>
            <a:ext cx="490780" cy="2557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8823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1"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up)">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CD7C2-0323-C6DE-E11C-A1F0C7899335}"/>
              </a:ext>
            </a:extLst>
          </p:cNvPr>
          <p:cNvSpPr>
            <a:spLocks noGrp="1"/>
          </p:cNvSpPr>
          <p:nvPr>
            <p:ph type="title"/>
          </p:nvPr>
        </p:nvSpPr>
        <p:spPr>
          <a:xfrm>
            <a:off x="603714" y="64332"/>
            <a:ext cx="11355389" cy="1325563"/>
          </a:xfrm>
        </p:spPr>
        <p:txBody>
          <a:bodyPr>
            <a:normAutofit/>
          </a:bodyPr>
          <a:lstStyle/>
          <a:p>
            <a:r>
              <a:rPr lang="bn-BD" sz="2800" b="1" u="sng" dirty="0"/>
              <a:t>৩.২ ভেরিয়েবল নামকরণের নিয়মাবলি (</a:t>
            </a:r>
            <a:r>
              <a:rPr lang="en-US" sz="2800" b="1" u="sng" dirty="0"/>
              <a:t>Rules of naming variables) :</a:t>
            </a:r>
          </a:p>
        </p:txBody>
      </p:sp>
      <p:sp>
        <p:nvSpPr>
          <p:cNvPr id="4" name="Content Placeholder 2">
            <a:extLst>
              <a:ext uri="{FF2B5EF4-FFF2-40B4-BE49-F238E27FC236}">
                <a16:creationId xmlns:a16="http://schemas.microsoft.com/office/drawing/2014/main" id="{E97E5349-54B6-CDD6-8F67-1C7D4D88803E}"/>
              </a:ext>
            </a:extLst>
          </p:cNvPr>
          <p:cNvSpPr txBox="1">
            <a:spLocks/>
          </p:cNvSpPr>
          <p:nvPr/>
        </p:nvSpPr>
        <p:spPr>
          <a:xfrm>
            <a:off x="532530" y="1025685"/>
            <a:ext cx="11479799" cy="1696271"/>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bn-BD" sz="2000" b="1" dirty="0"/>
              <a:t>কম্পাইলারের সীমাবদ্ধতার কারণে পাইথনে ভেরিয়েবল লেখার সময় বেশ কিছু নিয়ম কানুন মেনে ভেরিয়েবল ডিক্লেয়ার করতে হয়। তাই পাইথনে ভেরিয়েবল নামকরণের ক্ষেত্রে নিম্নবর্ণিত নিয়মসমূহ অবশ্যই মেনে চলতে হবে। যেমন-</a:t>
            </a:r>
          </a:p>
        </p:txBody>
      </p:sp>
      <p:sp>
        <p:nvSpPr>
          <p:cNvPr id="6" name="Content Placeholder 2">
            <a:extLst>
              <a:ext uri="{FF2B5EF4-FFF2-40B4-BE49-F238E27FC236}">
                <a16:creationId xmlns:a16="http://schemas.microsoft.com/office/drawing/2014/main" id="{263BF82E-4F20-E2B9-F4D8-1F5781A30E0E}"/>
              </a:ext>
            </a:extLst>
          </p:cNvPr>
          <p:cNvSpPr txBox="1">
            <a:spLocks/>
          </p:cNvSpPr>
          <p:nvPr/>
        </p:nvSpPr>
        <p:spPr>
          <a:xfrm>
            <a:off x="10692093" y="6292312"/>
            <a:ext cx="1320236" cy="52309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2100" b="1" dirty="0"/>
              <a:t>Next…</a:t>
            </a:r>
          </a:p>
        </p:txBody>
      </p:sp>
      <p:sp>
        <p:nvSpPr>
          <p:cNvPr id="3" name="Content Placeholder 2">
            <a:extLst>
              <a:ext uri="{FF2B5EF4-FFF2-40B4-BE49-F238E27FC236}">
                <a16:creationId xmlns:a16="http://schemas.microsoft.com/office/drawing/2014/main" id="{BCDE043B-4D44-8794-BC7E-7F5C0AE5E7DB}"/>
              </a:ext>
            </a:extLst>
          </p:cNvPr>
          <p:cNvSpPr txBox="1">
            <a:spLocks/>
          </p:cNvSpPr>
          <p:nvPr/>
        </p:nvSpPr>
        <p:spPr>
          <a:xfrm>
            <a:off x="986155" y="2317263"/>
            <a:ext cx="10219690" cy="264298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bn-BD" sz="2000" b="1" dirty="0"/>
              <a:t>১। ভেরিয়েবলের নামের মধ্যে কোনো খালি জায়গা বা স্পেস ব্যবহার করা যাবে না। যেমন- </a:t>
            </a:r>
            <a:r>
              <a:rPr lang="en-US" sz="2000" b="1" dirty="0"/>
              <a:t>	Rectangle area, First number, Summation value </a:t>
            </a:r>
            <a:r>
              <a:rPr lang="bn-BD" sz="2000" b="1" dirty="0"/>
              <a:t>ইত্যাদি।</a:t>
            </a:r>
          </a:p>
          <a:p>
            <a:pPr marL="0" indent="0">
              <a:buNone/>
            </a:pPr>
            <a:r>
              <a:rPr lang="bn-BD" sz="2000" b="1" dirty="0"/>
              <a:t>২। ভেরিয়েবলের নাম লেখার ক্ষেত্রে প্রথম অক্ষর অবশ্যই একটি </a:t>
            </a:r>
            <a:r>
              <a:rPr lang="en-US" sz="2000" b="1" dirty="0"/>
              <a:t>alphabetic letter (uppercase or 	lowercase) </a:t>
            </a:r>
            <a:r>
              <a:rPr lang="bn-BD" sz="2000" b="1" dirty="0"/>
              <a:t>অথবা</a:t>
            </a:r>
          </a:p>
          <a:p>
            <a:pPr marL="0" indent="0">
              <a:buNone/>
            </a:pPr>
            <a:r>
              <a:rPr lang="en-US" sz="2000" b="1" dirty="0"/>
              <a:t>	underscore () </a:t>
            </a:r>
            <a:r>
              <a:rPr lang="bn-BD" sz="2000" b="1" dirty="0"/>
              <a:t>হবে। যেমন- </a:t>
            </a:r>
            <a:r>
              <a:rPr lang="en-US" sz="2000" b="1" dirty="0"/>
              <a:t>Number, Length, Width, Length </a:t>
            </a:r>
            <a:r>
              <a:rPr lang="bn-BD" sz="2000" b="1" dirty="0"/>
              <a:t>লেখা যাবে কিন্তু </a:t>
            </a:r>
            <a:r>
              <a:rPr lang="en-US" sz="2000" b="1" dirty="0"/>
              <a:t>	</a:t>
            </a:r>
            <a:r>
              <a:rPr lang="bn-BD" sz="2000" b="1" dirty="0"/>
              <a:t>1</a:t>
            </a:r>
            <a:r>
              <a:rPr lang="en-US" sz="2000" b="1" dirty="0" err="1"/>
              <a:t>stNumber</a:t>
            </a:r>
            <a:r>
              <a:rPr lang="en-US" sz="2000" b="1" dirty="0"/>
              <a:t>,</a:t>
            </a:r>
          </a:p>
          <a:p>
            <a:pPr marL="0" indent="0">
              <a:buNone/>
            </a:pPr>
            <a:r>
              <a:rPr lang="en-US" sz="2000" b="1" dirty="0"/>
              <a:t>	@Number, 2nd Number, % Base </a:t>
            </a:r>
            <a:r>
              <a:rPr lang="bn-BD" sz="2000" b="1" dirty="0"/>
              <a:t>লেখা যাবে না। যদিও ভেরিয়েবলের শুরুতে </a:t>
            </a:r>
            <a:r>
              <a:rPr lang="en-US" sz="2000" b="1" dirty="0"/>
              <a:t>	underscore </a:t>
            </a:r>
            <a:r>
              <a:rPr lang="bn-BD" sz="2000" b="1" dirty="0"/>
              <a:t>ব্যবহার করা যায়,</a:t>
            </a:r>
          </a:p>
          <a:p>
            <a:pPr marL="0" indent="0">
              <a:buNone/>
            </a:pPr>
            <a:r>
              <a:rPr lang="en-US" sz="2000" b="1" dirty="0"/>
              <a:t>	</a:t>
            </a:r>
            <a:r>
              <a:rPr lang="bn-BD" sz="2000" b="1" dirty="0"/>
              <a:t>কিন্তু পাইথনের কনভেনশন হচ্ছে ভেরিয়েবলের নাম সবসময় </a:t>
            </a:r>
            <a:r>
              <a:rPr lang="en-US" sz="2000" b="1" dirty="0"/>
              <a:t>Lowercase letter </a:t>
            </a:r>
            <a:r>
              <a:rPr lang="bn-BD" sz="2000" b="1" dirty="0"/>
              <a:t>দিয়ে শুরু </a:t>
            </a:r>
            <a:r>
              <a:rPr lang="en-US" sz="2000" b="1" dirty="0"/>
              <a:t>	</a:t>
            </a:r>
            <a:r>
              <a:rPr lang="bn-BD" sz="2000" b="1" dirty="0"/>
              <a:t>করা।</a:t>
            </a:r>
            <a:endParaRPr lang="en-US" sz="2000" b="1" dirty="0"/>
          </a:p>
        </p:txBody>
      </p:sp>
    </p:spTree>
    <p:extLst>
      <p:ext uri="{BB962C8B-B14F-4D97-AF65-F5344CB8AC3E}">
        <p14:creationId xmlns:p14="http://schemas.microsoft.com/office/powerpoint/2010/main" val="30603716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3050"/>
                            </p:stCondLst>
                            <p:childTnLst>
                              <p:par>
                                <p:cTn id="9" presetID="22" presetClass="entr" presetSubtype="8" fill="hold" grpId="0" nodeType="afterEffect">
                                  <p:stCondLst>
                                    <p:cond delay="0"/>
                                  </p:stCondLst>
                                  <p:iterate type="lt">
                                    <p:tmPct val="10000"/>
                                  </p:iterate>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par>
                          <p:cTn id="15" fill="hold">
                            <p:stCondLst>
                              <p:cond delay="11900"/>
                            </p:stCondLst>
                            <p:childTnLst>
                              <p:par>
                                <p:cTn id="16" presetID="22" presetClass="entr" presetSubtype="8" fill="hold" grpId="0" nodeType="afterEffect">
                                  <p:stCondLst>
                                    <p:cond delay="0"/>
                                  </p:stCondLst>
                                  <p:iterate type="lt">
                                    <p:tmPct val="10000"/>
                                  </p:iterate>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263BF82E-4F20-E2B9-F4D8-1F5781A30E0E}"/>
              </a:ext>
            </a:extLst>
          </p:cNvPr>
          <p:cNvSpPr txBox="1">
            <a:spLocks/>
          </p:cNvSpPr>
          <p:nvPr/>
        </p:nvSpPr>
        <p:spPr>
          <a:xfrm>
            <a:off x="10692093" y="6292312"/>
            <a:ext cx="1320236" cy="52309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2000" b="1" dirty="0"/>
              <a:t>Next…</a:t>
            </a:r>
          </a:p>
        </p:txBody>
      </p:sp>
      <p:sp>
        <p:nvSpPr>
          <p:cNvPr id="3" name="Content Placeholder 2">
            <a:extLst>
              <a:ext uri="{FF2B5EF4-FFF2-40B4-BE49-F238E27FC236}">
                <a16:creationId xmlns:a16="http://schemas.microsoft.com/office/drawing/2014/main" id="{320FD88F-89CA-714D-B195-78E9256FD621}"/>
              </a:ext>
            </a:extLst>
          </p:cNvPr>
          <p:cNvSpPr txBox="1">
            <a:spLocks/>
          </p:cNvSpPr>
          <p:nvPr/>
        </p:nvSpPr>
        <p:spPr>
          <a:xfrm>
            <a:off x="826154" y="202741"/>
            <a:ext cx="11365846" cy="511317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50000"/>
              </a:lnSpc>
              <a:buNone/>
            </a:pPr>
            <a:r>
              <a:rPr lang="bn-BD" sz="2000" b="1" dirty="0">
                <a:latin typeface="+mj-lt"/>
              </a:rPr>
              <a:t>৩। প্রথম অক্ষরের পর যে-কোনো </a:t>
            </a:r>
            <a:r>
              <a:rPr lang="en-US" sz="2000" b="1" dirty="0">
                <a:latin typeface="+mj-lt"/>
              </a:rPr>
              <a:t>letter, underscore, number </a:t>
            </a:r>
            <a:r>
              <a:rPr lang="bn-BD" sz="2000" b="1" dirty="0">
                <a:latin typeface="+mj-lt"/>
              </a:rPr>
              <a:t>ব্যবহার করা যাবে। যেমন- </a:t>
            </a:r>
            <a:r>
              <a:rPr lang="en-US" sz="2000" b="1" dirty="0">
                <a:latin typeface="+mj-lt"/>
              </a:rPr>
              <a:t>Number1, 	</a:t>
            </a:r>
            <a:r>
              <a:rPr lang="en-US" sz="2000" b="1" dirty="0" err="1">
                <a:latin typeface="+mj-lt"/>
              </a:rPr>
              <a:t>Rectangle_Area</a:t>
            </a:r>
            <a:r>
              <a:rPr lang="en-US" sz="2000" b="1" dirty="0">
                <a:latin typeface="+mj-lt"/>
              </a:rPr>
              <a:t>, </a:t>
            </a:r>
            <a:r>
              <a:rPr lang="en-US" sz="2000" b="1" dirty="0" err="1">
                <a:latin typeface="+mj-lt"/>
              </a:rPr>
              <a:t>Area_of_The_Rectangle</a:t>
            </a:r>
            <a:r>
              <a:rPr lang="en-US" sz="2000" b="1" dirty="0">
                <a:latin typeface="+mj-lt"/>
              </a:rPr>
              <a:t> |</a:t>
            </a:r>
          </a:p>
          <a:p>
            <a:pPr marL="0" indent="0">
              <a:lnSpc>
                <a:spcPct val="150000"/>
              </a:lnSpc>
              <a:buNone/>
            </a:pPr>
            <a:r>
              <a:rPr lang="bn-BD" sz="2000" b="1" dirty="0">
                <a:latin typeface="+mj-lt"/>
              </a:rPr>
              <a:t>৪। ভেরিয়েবলে </a:t>
            </a:r>
            <a:r>
              <a:rPr lang="en-US" sz="2000" b="1" dirty="0">
                <a:latin typeface="+mj-lt"/>
              </a:rPr>
              <a:t>underscore () </a:t>
            </a:r>
            <a:r>
              <a:rPr lang="bn-BD" sz="2000" b="1" dirty="0">
                <a:latin typeface="+mj-lt"/>
              </a:rPr>
              <a:t>ছাড়া অন্য কোনো বিশেষ চিহ্ন (!,@,#, $,%,^,&amp;,,&lt;,&gt;,?.(.),[.]) ব্যবহার </a:t>
            </a:r>
            <a:r>
              <a:rPr lang="en-US" sz="2000" b="1" dirty="0">
                <a:latin typeface="+mj-lt"/>
              </a:rPr>
              <a:t>	</a:t>
            </a:r>
            <a:r>
              <a:rPr lang="bn-BD" sz="2000" b="1" dirty="0">
                <a:latin typeface="+mj-lt"/>
              </a:rPr>
              <a:t>করা যাবে না। যেমন- </a:t>
            </a:r>
            <a:r>
              <a:rPr lang="en-US" sz="2000" b="1" dirty="0">
                <a:latin typeface="+mj-lt"/>
              </a:rPr>
              <a:t>H#, R#, email@, Age! </a:t>
            </a:r>
            <a:r>
              <a:rPr lang="bn-BD" sz="2000" b="1" dirty="0">
                <a:latin typeface="+mj-lt"/>
              </a:rPr>
              <a:t>ইত্যাদি ব্যবহার করা যাবে না।</a:t>
            </a:r>
          </a:p>
          <a:p>
            <a:pPr marL="0" indent="0">
              <a:lnSpc>
                <a:spcPct val="150000"/>
              </a:lnSpc>
              <a:buNone/>
            </a:pPr>
            <a:r>
              <a:rPr lang="bn-BD" sz="2000" b="1" dirty="0">
                <a:latin typeface="+mj-lt"/>
              </a:rPr>
              <a:t>৫। পাইথন একটি </a:t>
            </a:r>
            <a:r>
              <a:rPr lang="en-US" sz="2000" b="1" dirty="0">
                <a:latin typeface="+mj-lt"/>
              </a:rPr>
              <a:t>Case sensitive language। </a:t>
            </a:r>
            <a:r>
              <a:rPr lang="bn-BD" sz="2000" b="1" dirty="0">
                <a:latin typeface="+mj-lt"/>
              </a:rPr>
              <a:t>তাই এতে </a:t>
            </a:r>
            <a:r>
              <a:rPr lang="en-US" sz="2000" b="1" dirty="0">
                <a:latin typeface="+mj-lt"/>
              </a:rPr>
              <a:t>Uppercase letter </a:t>
            </a:r>
            <a:r>
              <a:rPr lang="bn-BD" sz="2000" b="1" dirty="0">
                <a:latin typeface="+mj-lt"/>
              </a:rPr>
              <a:t>ও </a:t>
            </a:r>
            <a:r>
              <a:rPr lang="en-US" sz="2000" b="1" dirty="0">
                <a:latin typeface="+mj-lt"/>
              </a:rPr>
              <a:t>lowercase letter-</a:t>
            </a:r>
            <a:r>
              <a:rPr lang="bn-BD" sz="2000" b="1" dirty="0">
                <a:latin typeface="+mj-lt"/>
              </a:rPr>
              <a:t>এর ভিন্ন </a:t>
            </a:r>
            <a:r>
              <a:rPr lang="en-US" sz="2000" b="1" dirty="0">
                <a:latin typeface="+mj-lt"/>
              </a:rPr>
              <a:t>	</a:t>
            </a:r>
            <a:r>
              <a:rPr lang="bn-BD" sz="2000" b="1" dirty="0">
                <a:latin typeface="+mj-lt"/>
              </a:rPr>
              <a:t>ভিন্ন অর্থ বিদ্যমান। অর্থাৎ </a:t>
            </a:r>
            <a:r>
              <a:rPr lang="en-US" sz="2000" b="1" dirty="0">
                <a:latin typeface="+mj-lt"/>
              </a:rPr>
              <a:t>Area, area </a:t>
            </a:r>
            <a:r>
              <a:rPr lang="bn-BD" sz="2000" b="1" dirty="0">
                <a:latin typeface="+mj-lt"/>
              </a:rPr>
              <a:t>ইত্যাদিকে ভিন্ন ভিন্ন ভেরিয়েবল হিসেবে ডিক্লেয়ার </a:t>
            </a:r>
            <a:r>
              <a:rPr lang="en-US" sz="2000" b="1" dirty="0">
                <a:latin typeface="+mj-lt"/>
              </a:rPr>
              <a:t>	</a:t>
            </a:r>
            <a:r>
              <a:rPr lang="bn-BD" sz="2000" b="1" dirty="0">
                <a:latin typeface="+mj-lt"/>
              </a:rPr>
              <a:t>করা যাবে কিন্তু </a:t>
            </a:r>
            <a:r>
              <a:rPr lang="en-US" sz="2000" b="1" dirty="0">
                <a:latin typeface="+mj-lt"/>
              </a:rPr>
              <a:t>Area, Area-</a:t>
            </a:r>
            <a:r>
              <a:rPr lang="bn-BD" sz="2000" b="1" dirty="0">
                <a:latin typeface="+mj-lt"/>
              </a:rPr>
              <a:t>বে দুটি আলাদা ভেরিয়েবল হিসেবে ডিক্লেয়ার করা যাবে না।</a:t>
            </a:r>
          </a:p>
          <a:p>
            <a:pPr marL="0" indent="0">
              <a:lnSpc>
                <a:spcPct val="150000"/>
              </a:lnSpc>
              <a:buNone/>
            </a:pPr>
            <a:r>
              <a:rPr lang="bn-BD" sz="2000" b="1" dirty="0">
                <a:latin typeface="+mj-lt"/>
              </a:rPr>
              <a:t>৬। পাইথনে ভেরিয়েবলের নাম হিসেবে এর কী-ওয়ার্ডসমূহ ব্যবহার করা যাবে না। যেমন- </a:t>
            </a:r>
            <a:r>
              <a:rPr lang="en-US" sz="2000" b="1" dirty="0">
                <a:latin typeface="+mj-lt"/>
              </a:rPr>
              <a:t>if, else, 	</a:t>
            </a:r>
            <a:r>
              <a:rPr lang="en-US" sz="2000" b="1" dirty="0" err="1">
                <a:latin typeface="+mj-lt"/>
              </a:rPr>
              <a:t>elif</a:t>
            </a:r>
            <a:r>
              <a:rPr lang="en-US" sz="2000" b="1" dirty="0">
                <a:latin typeface="+mj-lt"/>
              </a:rPr>
              <a:t>, for, while break, continue, except, as, in, is, True, False, yield, None, def, del, class </a:t>
            </a:r>
            <a:r>
              <a:rPr lang="bn-BD" sz="2000" b="1" dirty="0">
                <a:latin typeface="+mj-lt"/>
              </a:rPr>
              <a:t>ইত্যাদি।</a:t>
            </a:r>
            <a:endParaRPr lang="en-US" sz="2000" b="1" dirty="0">
              <a:latin typeface="+mj-lt"/>
            </a:endParaRPr>
          </a:p>
          <a:p>
            <a:pPr marL="0" indent="0">
              <a:lnSpc>
                <a:spcPct val="150000"/>
              </a:lnSpc>
              <a:buNone/>
            </a:pPr>
            <a:r>
              <a:rPr lang="bn-BD" sz="2000" b="1" dirty="0">
                <a:latin typeface="+mj-lt"/>
              </a:rPr>
              <a:t>৭। ভেরিয়েবলের নাম হিসেবে অর্থবোধক নাম ব্যবহার করাই যুক্তিযুক্ত। অনর্থক নাম পরিহার করাই শ্রেয়। </a:t>
            </a:r>
            <a:r>
              <a:rPr lang="en-US" sz="2000" b="1" dirty="0">
                <a:latin typeface="+mj-lt"/>
              </a:rPr>
              <a:t>	</a:t>
            </a:r>
            <a:r>
              <a:rPr lang="bn-BD" sz="2000" b="1" dirty="0">
                <a:latin typeface="+mj-lt"/>
              </a:rPr>
              <a:t>যেমন, আয়তক্ষেত্রের ক্ষেত্রফল নির্ণয় করার জন্য </a:t>
            </a:r>
            <a:r>
              <a:rPr lang="en-US" sz="2000" b="1" dirty="0">
                <a:latin typeface="+mj-lt"/>
              </a:rPr>
              <a:t>Length, Width, </a:t>
            </a:r>
            <a:r>
              <a:rPr lang="en-US" sz="2000" b="1" dirty="0" err="1">
                <a:latin typeface="+mj-lt"/>
              </a:rPr>
              <a:t>Rectangle_Area</a:t>
            </a:r>
            <a:r>
              <a:rPr lang="en-US" sz="2000" b="1" dirty="0">
                <a:latin typeface="+mj-lt"/>
              </a:rPr>
              <a:t> </a:t>
            </a:r>
            <a:r>
              <a:rPr lang="bn-BD" sz="2000" b="1" dirty="0">
                <a:latin typeface="+mj-lt"/>
              </a:rPr>
              <a:t>ব্যবহার করাই </a:t>
            </a:r>
            <a:r>
              <a:rPr lang="en-US" sz="2000" b="1" dirty="0">
                <a:latin typeface="+mj-lt"/>
              </a:rPr>
              <a:t>	</a:t>
            </a:r>
            <a:r>
              <a:rPr lang="bn-BD" sz="2000" b="1" dirty="0">
                <a:latin typeface="+mj-lt"/>
              </a:rPr>
              <a:t>শ্রেয়; </a:t>
            </a:r>
            <a:r>
              <a:rPr lang="en-US" sz="2000" b="1" dirty="0">
                <a:latin typeface="+mj-lt"/>
              </a:rPr>
              <a:t>A, B,R </a:t>
            </a:r>
            <a:r>
              <a:rPr lang="bn-BD" sz="2000" b="1" dirty="0">
                <a:latin typeface="+mj-lt"/>
              </a:rPr>
              <a:t>নয়।</a:t>
            </a:r>
          </a:p>
        </p:txBody>
      </p:sp>
    </p:spTree>
    <p:extLst>
      <p:ext uri="{BB962C8B-B14F-4D97-AF65-F5344CB8AC3E}">
        <p14:creationId xmlns:p14="http://schemas.microsoft.com/office/powerpoint/2010/main" val="29118692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CD7C2-0323-C6DE-E11C-A1F0C7899335}"/>
              </a:ext>
            </a:extLst>
          </p:cNvPr>
          <p:cNvSpPr>
            <a:spLocks noGrp="1"/>
          </p:cNvSpPr>
          <p:nvPr>
            <p:ph type="title"/>
          </p:nvPr>
        </p:nvSpPr>
        <p:spPr>
          <a:xfrm>
            <a:off x="656940" y="-299878"/>
            <a:ext cx="11355389" cy="1325563"/>
          </a:xfrm>
        </p:spPr>
        <p:txBody>
          <a:bodyPr>
            <a:normAutofit/>
          </a:bodyPr>
          <a:lstStyle/>
          <a:p>
            <a:r>
              <a:rPr lang="bn-BD" sz="2800" b="1" u="sng" dirty="0"/>
              <a:t>৩.৩ ভেরিয়েবলে মান অ্যাসাইন (</a:t>
            </a:r>
            <a:r>
              <a:rPr lang="en-US" sz="2800" b="1" u="sng" dirty="0"/>
              <a:t>Assign values to variables) :</a:t>
            </a:r>
          </a:p>
        </p:txBody>
      </p:sp>
      <p:sp>
        <p:nvSpPr>
          <p:cNvPr id="4" name="Content Placeholder 2">
            <a:extLst>
              <a:ext uri="{FF2B5EF4-FFF2-40B4-BE49-F238E27FC236}">
                <a16:creationId xmlns:a16="http://schemas.microsoft.com/office/drawing/2014/main" id="{E97E5349-54B6-CDD6-8F67-1C7D4D88803E}"/>
              </a:ext>
            </a:extLst>
          </p:cNvPr>
          <p:cNvSpPr txBox="1">
            <a:spLocks/>
          </p:cNvSpPr>
          <p:nvPr/>
        </p:nvSpPr>
        <p:spPr>
          <a:xfrm>
            <a:off x="656940" y="678538"/>
            <a:ext cx="11479799" cy="1696271"/>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bn-BD" sz="2000" b="1" dirty="0"/>
              <a:t>পাইথন </a:t>
            </a:r>
            <a:r>
              <a:rPr lang="en-US" sz="2000" b="1" dirty="0"/>
              <a:t>Statically Typed </a:t>
            </a:r>
            <a:r>
              <a:rPr lang="bn-BD" sz="2000" b="1" dirty="0"/>
              <a:t>ল্যাংগুয়েজ নয়। স্ট্যাটিক্যালি টাইপড ল্যাংগুয়েজগুলোতে ভেরিয়েবল তৈরির সময় কোন টাইপের ডাটা রাখব ঐ ভেরিয়েবলে, তা বলে দিতে হয়। পাইথনে সেভাবে বলে দিতে হয় না। শুধু ভেরিয়েবলের একটা নাম দিয়ে যে- কোনো ডাটা অ্যাসাইন করা যায়। </a:t>
            </a:r>
            <a:endParaRPr lang="en-US" sz="2000" b="1" dirty="0"/>
          </a:p>
          <a:p>
            <a:pPr marL="0" indent="0">
              <a:buNone/>
            </a:pPr>
            <a:r>
              <a:rPr lang="bn-BD" sz="2000" b="1" dirty="0"/>
              <a:t>পাইথনে কোনো ভেরিয়েবলে ডাটা অ্যাসাইন করলে তা অটোমেটিক ডাটা টাইপ সেট করে নেয়। পাইথনে সমতা চিহ্নের (=) মাধ্যমে কোনো ধরনের মান (</a:t>
            </a:r>
            <a:r>
              <a:rPr lang="en-US" sz="2000" b="1" dirty="0"/>
              <a:t>value) </a:t>
            </a:r>
            <a:r>
              <a:rPr lang="bn-BD" sz="2000" b="1" dirty="0"/>
              <a:t>ভেরিয়েবল হিসেবে স্টোর করা যায়, এক্ষেত্রে আলাদা করে কোনো ডিক্লারেশনের প্রয়োজন নেই। সমতা চিহ্নের বাম পাশে ব্যবহৃত শব্দটি ভেরিয়েবলের নাম এবং ডান পাশের সংখ্যাটি ভেরিয়েবলের মান নির্দেশ করে। যেমন-</a:t>
            </a:r>
            <a:endParaRPr lang="en-US" sz="2000" b="1" dirty="0"/>
          </a:p>
          <a:p>
            <a:pPr marL="0" indent="0">
              <a:lnSpc>
                <a:spcPct val="100000"/>
              </a:lnSpc>
              <a:buNone/>
            </a:pPr>
            <a:r>
              <a:rPr lang="pt-BR" sz="2000" b="1" dirty="0"/>
              <a:t>	&gt;&gt;&gt; num = 10</a:t>
            </a:r>
          </a:p>
          <a:p>
            <a:pPr marL="0" indent="0">
              <a:lnSpc>
                <a:spcPct val="100000"/>
              </a:lnSpc>
              <a:buNone/>
            </a:pPr>
            <a:r>
              <a:rPr lang="pt-BR" sz="2000" b="1" dirty="0"/>
              <a:t>	&gt;&gt;&gt; print(num)</a:t>
            </a:r>
          </a:p>
          <a:p>
            <a:pPr marL="0" indent="0">
              <a:lnSpc>
                <a:spcPct val="100000"/>
              </a:lnSpc>
              <a:buNone/>
            </a:pPr>
            <a:r>
              <a:rPr lang="pt-BR" sz="2000" b="1" dirty="0"/>
              <a:t>	10</a:t>
            </a:r>
          </a:p>
          <a:p>
            <a:pPr marL="0" indent="0">
              <a:lnSpc>
                <a:spcPct val="100000"/>
              </a:lnSpc>
              <a:buNone/>
            </a:pPr>
            <a:r>
              <a:rPr lang="pt-BR" sz="2000" b="1" dirty="0"/>
              <a:t>	&gt;&gt;&gt; print(num*2)</a:t>
            </a:r>
          </a:p>
          <a:p>
            <a:pPr marL="0" indent="0">
              <a:lnSpc>
                <a:spcPct val="100000"/>
              </a:lnSpc>
              <a:buNone/>
            </a:pPr>
            <a:r>
              <a:rPr lang="pt-BR" sz="2000" b="1" dirty="0"/>
              <a:t>	20</a:t>
            </a:r>
          </a:p>
          <a:p>
            <a:pPr marL="0" indent="0">
              <a:lnSpc>
                <a:spcPct val="100000"/>
              </a:lnSpc>
              <a:buNone/>
            </a:pPr>
            <a:r>
              <a:rPr lang="pt-BR" sz="2000" b="1" dirty="0"/>
              <a:t>	&gt;&gt;&gt; print(num+5)</a:t>
            </a:r>
          </a:p>
          <a:p>
            <a:pPr marL="0" indent="0">
              <a:lnSpc>
                <a:spcPct val="100000"/>
              </a:lnSpc>
              <a:buNone/>
            </a:pPr>
            <a:r>
              <a:rPr lang="pt-BR" sz="2000" b="1" dirty="0"/>
              <a:t>	15</a:t>
            </a:r>
            <a:endParaRPr lang="bn-BD" sz="2000" b="1" dirty="0"/>
          </a:p>
        </p:txBody>
      </p:sp>
      <p:sp>
        <p:nvSpPr>
          <p:cNvPr id="6" name="Content Placeholder 2">
            <a:extLst>
              <a:ext uri="{FF2B5EF4-FFF2-40B4-BE49-F238E27FC236}">
                <a16:creationId xmlns:a16="http://schemas.microsoft.com/office/drawing/2014/main" id="{263BF82E-4F20-E2B9-F4D8-1F5781A30E0E}"/>
              </a:ext>
            </a:extLst>
          </p:cNvPr>
          <p:cNvSpPr txBox="1">
            <a:spLocks/>
          </p:cNvSpPr>
          <p:nvPr/>
        </p:nvSpPr>
        <p:spPr>
          <a:xfrm>
            <a:off x="10692093" y="6292312"/>
            <a:ext cx="1320236" cy="52309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2100" b="1" dirty="0"/>
              <a:t>Next…</a:t>
            </a:r>
          </a:p>
        </p:txBody>
      </p:sp>
    </p:spTree>
    <p:extLst>
      <p:ext uri="{BB962C8B-B14F-4D97-AF65-F5344CB8AC3E}">
        <p14:creationId xmlns:p14="http://schemas.microsoft.com/office/powerpoint/2010/main" val="18918401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2900"/>
                            </p:stCondLst>
                            <p:childTnLst>
                              <p:par>
                                <p:cTn id="9" presetID="22" presetClass="entr" presetSubtype="8" fill="hold" grpId="0" nodeType="afterEffect">
                                  <p:stCondLst>
                                    <p:cond delay="0"/>
                                  </p:stCondLst>
                                  <p:iterate type="lt">
                                    <p:tmPct val="10000"/>
                                  </p:iterate>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492</TotalTime>
  <Words>3237</Words>
  <Application>Microsoft Office PowerPoint</Application>
  <PresentationFormat>Widescreen</PresentationFormat>
  <Paragraphs>274</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Tw Cen MT</vt:lpstr>
      <vt:lpstr>Circuit</vt:lpstr>
      <vt:lpstr>Subject Name: Python programming  Chapter : 03                         2nd  Semester      </vt:lpstr>
      <vt:lpstr>অধ্যায়-৩ ভেরিয়েবল ও ডাটা টাইপ  (Variables &amp; Data Types)</vt:lpstr>
      <vt:lpstr>৩.০ ভূমিকা (Introduction) :</vt:lpstr>
      <vt:lpstr>৩.১ ভেরিয়েবল (Variables):</vt:lpstr>
      <vt:lpstr>PowerPoint Presentation</vt:lpstr>
      <vt:lpstr>PowerPoint Presentation</vt:lpstr>
      <vt:lpstr>৩.২ ভেরিয়েবল নামকরণের নিয়মাবলি (Rules of naming variables) :</vt:lpstr>
      <vt:lpstr>PowerPoint Presentation</vt:lpstr>
      <vt:lpstr>৩.৩ ভেরিয়েবলে মান অ্যাসাইন (Assign values to variables) :</vt:lpstr>
      <vt:lpstr>PowerPoint Presentation</vt:lpstr>
      <vt:lpstr>উদাহরণে x-এর মান হিসেবে একটি পূর্ণসংখ্যা ১১০ প্রিন্ট হবে। পরবর্তী দুটো কমান্ডে এর x মান পরিবর্তিত হয়ে যথাক্রমে দশমিক সংখ্যা ১৫৪.৩২ এবং স্ট্রিং Mahi-কে আউটপুট হিসেবে প্রিন্ট করার জন্য ব্যবহার করা হয়েছে। পাইথনে ভেরিয়েবলে নির্দিষ্ট কোনো ডাটা টাইপ নেই। তাই একই ভ্যারিয়েবল প্রথমে একটি নাম্বার এবং পরবর্তীতে সেটাতে একটি স্ট্রিং জমা রাখা গেছে। উল্লেখ্য, আমরা প্রথম যখন কোনো একটা ভেরিয়েবলে কোনো ভ্যালু অ্যাসাইন করি তখন সেই ভেরিয়েবলটা initialize হয়। পরবর্তীতে আমরা ঐ ভেরিয়েবলটাতেই আবার বিভিন্ন ভ্যালু রেখে কাজ করতে পারি। কিন্তু আমরা যদি ভ্যালু অ্যাসাইন না করে ঐ ভেরিয়েবল নিয়ে কাজ করার চেষ্টা করি তাহলে প্রোগ্রামে এরর দেখাবে।  &gt;&gt;&gt; variable  Traceback (most recent call last):  File "&lt;stdin&gt;", line 1, in &lt;module&gt;  NameError: name 'variable' is not defined</vt:lpstr>
      <vt:lpstr>PowerPoint Presentation</vt:lpstr>
      <vt:lpstr>৩.৪ স্ট্যান্ডার্ড ডাটা টাইপ (Standard data types) :</vt:lpstr>
      <vt:lpstr>উদাহরণ:</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attending the class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APON MOTORS</dc:creator>
  <cp:lastModifiedBy>ismail hosen</cp:lastModifiedBy>
  <cp:revision>7</cp:revision>
  <dcterms:created xsi:type="dcterms:W3CDTF">2024-07-13T15:59:53Z</dcterms:created>
  <dcterms:modified xsi:type="dcterms:W3CDTF">2024-08-17T19:02:53Z</dcterms:modified>
</cp:coreProperties>
</file>