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69" r:id="rId6"/>
    <p:sldId id="270" r:id="rId7"/>
    <p:sldId id="260" r:id="rId8"/>
    <p:sldId id="263" r:id="rId9"/>
    <p:sldId id="267" r:id="rId10"/>
    <p:sldId id="261" r:id="rId11"/>
    <p:sldId id="262" r:id="rId12"/>
    <p:sldId id="264" r:id="rId13"/>
    <p:sldId id="265" r:id="rId14"/>
    <p:sldId id="266" r:id="rId15"/>
    <p:sldId id="273" r:id="rId16"/>
    <p:sldId id="276" r:id="rId17"/>
    <p:sldId id="277" r:id="rId18"/>
    <p:sldId id="278" r:id="rId19"/>
    <p:sldId id="268" r:id="rId20"/>
    <p:sldId id="275" r:id="rId21"/>
    <p:sldId id="258" r:id="rId22"/>
    <p:sldId id="272" r:id="rId23"/>
  </p:sldIdLst>
  <p:sldSz cx="18288000" cy="10287000"/>
  <p:notesSz cx="6858000" cy="9144000"/>
  <p:embeddedFontLst>
    <p:embeddedFont>
      <p:font typeface="Montserrat" panose="00000500000000000000" pitchFamily="2" charset="0"/>
      <p:regular r:id="rId24"/>
    </p:embeddedFont>
    <p:embeddedFont>
      <p:font typeface="Montserrat Bold" panose="020B0604020202020204" charset="0"/>
      <p:bold r:id="rId25"/>
    </p:embeddedFont>
    <p:embeddedFont>
      <p:font typeface="Poppins" panose="00000500000000000000" pitchFamily="2" charset="0"/>
      <p:regular r:id="rId26"/>
    </p:embeddedFont>
    <p:embeddedFont>
      <p:font typeface="Poppins Bold" panose="00000800000000000000" charset="0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7502" y="5590237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0092593" y="2369268"/>
            <a:ext cx="7166707" cy="6123452"/>
          </a:xfrm>
          <a:custGeom>
            <a:avLst/>
            <a:gdLst/>
            <a:ahLst/>
            <a:cxnLst/>
            <a:rect l="l" t="t" r="r" b="b"/>
            <a:pathLst>
              <a:path w="7166707" h="6123452">
                <a:moveTo>
                  <a:pt x="0" y="0"/>
                </a:moveTo>
                <a:lnTo>
                  <a:pt x="7166707" y="0"/>
                </a:lnTo>
                <a:lnTo>
                  <a:pt x="7166707" y="6123453"/>
                </a:lnTo>
                <a:lnTo>
                  <a:pt x="0" y="61234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391331" y="3353110"/>
            <a:ext cx="8986762" cy="2973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0"/>
              </a:lnSpc>
            </a:pPr>
            <a:r>
              <a:rPr lang="en-US" sz="8555">
                <a:solidFill>
                  <a:srgbClr val="051D4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Eye-Gaze</a:t>
            </a:r>
          </a:p>
          <a:p>
            <a:pPr algn="l">
              <a:lnSpc>
                <a:spcPts val="11980"/>
              </a:lnSpc>
              <a:spcBef>
                <a:spcPct val="0"/>
              </a:spcBef>
            </a:pPr>
            <a:r>
              <a:rPr lang="en-US" sz="8555">
                <a:solidFill>
                  <a:srgbClr val="051D4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Control System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91331" y="6630974"/>
            <a:ext cx="2190683" cy="50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5" spc="-55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NAID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098905"/>
            <a:ext cx="18288000" cy="1188095"/>
            <a:chOff x="0" y="0"/>
            <a:chExt cx="4816593" cy="3129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12914"/>
            </a:xfrm>
            <a:custGeom>
              <a:avLst/>
              <a:gdLst/>
              <a:ahLst/>
              <a:cxnLst/>
              <a:rect l="l" t="t" r="r" b="b"/>
              <a:pathLst>
                <a:path w="4816592" h="312914">
                  <a:moveTo>
                    <a:pt x="0" y="0"/>
                  </a:moveTo>
                  <a:lnTo>
                    <a:pt x="4816592" y="0"/>
                  </a:lnTo>
                  <a:lnTo>
                    <a:pt x="4816592" y="312914"/>
                  </a:lnTo>
                  <a:lnTo>
                    <a:pt x="0" y="312914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510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186987" y="-1420519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955973" y="5924896"/>
            <a:ext cx="6376053" cy="3576966"/>
          </a:xfrm>
          <a:custGeom>
            <a:avLst/>
            <a:gdLst/>
            <a:ahLst/>
            <a:cxnLst/>
            <a:rect l="l" t="t" r="r" b="b"/>
            <a:pathLst>
              <a:path w="6376053" h="3576966">
                <a:moveTo>
                  <a:pt x="0" y="0"/>
                </a:moveTo>
                <a:lnTo>
                  <a:pt x="6376054" y="0"/>
                </a:lnTo>
                <a:lnTo>
                  <a:pt x="6376054" y="3576965"/>
                </a:lnTo>
                <a:lnTo>
                  <a:pt x="0" y="3576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3694632" y="1468458"/>
            <a:ext cx="10898737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Market Gap &amp; Local Potential (Egypt/MENA &amp; Eye Tracking Costs)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0122" y="3376633"/>
            <a:ext cx="15607757" cy="216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 Egypt and the wider MENA region, advanced assistive technologies—particularly eye-tracking communication systems—remain limited due to high costs and low availability. Full packages can cost around USD 10,000, while simplified gaming models cost USD 300–400. This large price gap reveals a major market opportunity, as many individuals with severe motor impairments could benefit from an affordable, locally-developed solution.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29629" y="5908496"/>
            <a:ext cx="6070437" cy="2997171"/>
          </a:xfrm>
          <a:custGeom>
            <a:avLst/>
            <a:gdLst/>
            <a:ahLst/>
            <a:cxnLst/>
            <a:rect l="l" t="t" r="r" b="b"/>
            <a:pathLst>
              <a:path w="6070437" h="2997171">
                <a:moveTo>
                  <a:pt x="0" y="0"/>
                </a:moveTo>
                <a:lnTo>
                  <a:pt x="6070437" y="0"/>
                </a:lnTo>
                <a:lnTo>
                  <a:pt x="6070437" y="2997171"/>
                </a:lnTo>
                <a:lnTo>
                  <a:pt x="0" y="2997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964" b="-69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384638" y="6165671"/>
            <a:ext cx="6306005" cy="1710504"/>
          </a:xfrm>
          <a:custGeom>
            <a:avLst/>
            <a:gdLst/>
            <a:ahLst/>
            <a:cxnLst/>
            <a:rect l="l" t="t" r="r" b="b"/>
            <a:pathLst>
              <a:path w="6306005" h="1710504">
                <a:moveTo>
                  <a:pt x="0" y="0"/>
                </a:moveTo>
                <a:lnTo>
                  <a:pt x="6306005" y="0"/>
                </a:lnTo>
                <a:lnTo>
                  <a:pt x="6306005" y="1710504"/>
                </a:lnTo>
                <a:lnTo>
                  <a:pt x="0" y="1710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268083" y="7626545"/>
            <a:ext cx="3116556" cy="2066017"/>
          </a:xfrm>
          <a:custGeom>
            <a:avLst/>
            <a:gdLst/>
            <a:ahLst/>
            <a:cxnLst/>
            <a:rect l="l" t="t" r="r" b="b"/>
            <a:pathLst>
              <a:path w="3116556" h="2066017">
                <a:moveTo>
                  <a:pt x="0" y="0"/>
                </a:moveTo>
                <a:lnTo>
                  <a:pt x="3116555" y="0"/>
                </a:lnTo>
                <a:lnTo>
                  <a:pt x="3116555" y="2066016"/>
                </a:lnTo>
                <a:lnTo>
                  <a:pt x="0" y="20660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325787" y="2501721"/>
            <a:ext cx="13636427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00"/>
              </a:lnSpc>
              <a:spcBef>
                <a:spcPct val="0"/>
              </a:spcBef>
            </a:pPr>
            <a:r>
              <a:rPr lang="en-US" sz="2000" b="1" spc="-40">
                <a:solidFill>
                  <a:srgbClr val="051D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Ou</a:t>
            </a:r>
            <a:r>
              <a:rPr lang="en-US" sz="2000" b="1" u="none" strike="noStrike" spc="-40">
                <a:solidFill>
                  <a:srgbClr val="051D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r research reviewed existing assistive technologies, including Tobii Eye Tracker, EyeWriter, and EyeControl.</a:t>
            </a:r>
          </a:p>
          <a:p>
            <a:pPr marL="0" lvl="0" indent="0" algn="just">
              <a:lnSpc>
                <a:spcPts val="2800"/>
              </a:lnSpc>
              <a:spcBef>
                <a:spcPct val="0"/>
              </a:spcBef>
            </a:pPr>
            <a:r>
              <a:rPr lang="en-US" sz="2000" b="1" u="none" strike="noStrike" spc="-40">
                <a:solidFill>
                  <a:srgbClr val="051D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These solutions demonstrate the potential of eye-tracking systems for communication.</a:t>
            </a:r>
          </a:p>
          <a:p>
            <a:pPr marL="0" lvl="0" indent="0" algn="just">
              <a:lnSpc>
                <a:spcPts val="2800"/>
              </a:lnSpc>
              <a:spcBef>
                <a:spcPct val="0"/>
              </a:spcBef>
            </a:pPr>
            <a:endParaRPr lang="en-US" sz="2000" b="1" u="none" strike="noStrike" spc="-40">
              <a:solidFill>
                <a:srgbClr val="051D4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marL="0" lvl="0" indent="0" algn="just">
              <a:lnSpc>
                <a:spcPts val="2800"/>
              </a:lnSpc>
              <a:spcBef>
                <a:spcPct val="0"/>
              </a:spcBef>
            </a:pPr>
            <a:r>
              <a:rPr lang="en-US" sz="2000" b="1" u="none" strike="noStrike" spc="-40">
                <a:solidFill>
                  <a:srgbClr val="051D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 However, the main drawbacks are:</a:t>
            </a:r>
          </a:p>
          <a:p>
            <a:pPr marL="431800" lvl="1" indent="-215900" algn="just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 b="1" u="none" strike="noStrike" spc="-40">
                <a:solidFill>
                  <a:srgbClr val="051D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Cost: Ranges from a few hundred dollars (gaming trackers) up to several thousand USD when bundled with AAC software, mounts, and support services.</a:t>
            </a:r>
          </a:p>
          <a:p>
            <a:pPr marL="431800" lvl="1" indent="-215900" algn="just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 b="1" u="none" strike="noStrike" spc="-40">
                <a:solidFill>
                  <a:srgbClr val="051D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Accessibility: Limited availability in developing countries, especially with Arabic language support.</a:t>
            </a:r>
          </a:p>
          <a:p>
            <a:pPr marL="0" lvl="0" indent="0" algn="just">
              <a:lnSpc>
                <a:spcPts val="2800"/>
              </a:lnSpc>
              <a:spcBef>
                <a:spcPct val="0"/>
              </a:spcBef>
            </a:pPr>
            <a:endParaRPr lang="en-US" sz="2000" b="1" u="none" strike="noStrike" spc="-40">
              <a:solidFill>
                <a:srgbClr val="051D4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05613" y="1419939"/>
            <a:ext cx="547677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Literature Review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10975" y="-4572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2743208"/>
            <a:ext cx="10911636" cy="2803779"/>
            <a:chOff x="0" y="0"/>
            <a:chExt cx="2873846" cy="73844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73846" cy="738444"/>
            </a:xfrm>
            <a:custGeom>
              <a:avLst/>
              <a:gdLst/>
              <a:ahLst/>
              <a:cxnLst/>
              <a:rect l="l" t="t" r="r" b="b"/>
              <a:pathLst>
                <a:path w="2873846" h="738444">
                  <a:moveTo>
                    <a:pt x="9933" y="0"/>
                  </a:moveTo>
                  <a:lnTo>
                    <a:pt x="2863913" y="0"/>
                  </a:lnTo>
                  <a:cubicBezTo>
                    <a:pt x="2869399" y="0"/>
                    <a:pt x="2873846" y="4447"/>
                    <a:pt x="2873846" y="9933"/>
                  </a:cubicBezTo>
                  <a:lnTo>
                    <a:pt x="2873846" y="728511"/>
                  </a:lnTo>
                  <a:cubicBezTo>
                    <a:pt x="2873846" y="733997"/>
                    <a:pt x="2869399" y="738444"/>
                    <a:pt x="2863913" y="738444"/>
                  </a:cubicBezTo>
                  <a:lnTo>
                    <a:pt x="9933" y="738444"/>
                  </a:lnTo>
                  <a:cubicBezTo>
                    <a:pt x="4447" y="738444"/>
                    <a:pt x="0" y="733997"/>
                    <a:pt x="0" y="728511"/>
                  </a:cubicBezTo>
                  <a:lnTo>
                    <a:pt x="0" y="9933"/>
                  </a:lnTo>
                  <a:cubicBezTo>
                    <a:pt x="0" y="4447"/>
                    <a:pt x="4447" y="0"/>
                    <a:pt x="9933" y="0"/>
                  </a:cubicBezTo>
                  <a:close/>
                </a:path>
              </a:pathLst>
            </a:custGeom>
            <a:solidFill>
              <a:srgbClr val="00569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73846" cy="776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>
                <a:alpha val="15686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363150" y="5676632"/>
            <a:ext cx="6625241" cy="3726698"/>
          </a:xfrm>
          <a:custGeom>
            <a:avLst/>
            <a:gdLst/>
            <a:ahLst/>
            <a:cxnLst/>
            <a:rect l="l" t="t" r="r" b="b"/>
            <a:pathLst>
              <a:path w="6625241" h="3726698">
                <a:moveTo>
                  <a:pt x="0" y="0"/>
                </a:moveTo>
                <a:lnTo>
                  <a:pt x="6625240" y="0"/>
                </a:lnTo>
                <a:lnTo>
                  <a:pt x="6625240" y="3726698"/>
                </a:lnTo>
                <a:lnTo>
                  <a:pt x="0" y="37266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405382" y="3013075"/>
            <a:ext cx="10158271" cy="251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spc="-4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We propose a low-cost eye-based communication system that enables patients to interact with a computer using their eye movements.</a:t>
            </a: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 spc="-4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Gaze detection to select letters.</a:t>
            </a: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 spc="-4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Converts selections into text</a:t>
            </a: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 spc="-4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Supports English, Arabic, Numbers,and  Symbols for wider accessibility</a:t>
            </a:r>
          </a:p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 spc="-4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Abiitity to control </a:t>
            </a:r>
            <a:r>
              <a:rPr lang="en-US" altLang="en-US" sz="2000" b="1" spc="-4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Camera sensitivity</a:t>
            </a:r>
            <a:r>
              <a:rPr lang="en-US" sz="2000" b="1" spc="-4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 to set it on your </a:t>
            </a:r>
            <a:r>
              <a:rPr lang="en-US" altLang="en-US" sz="2000" b="1" spc="-4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favorite </a:t>
            </a:r>
            <a:r>
              <a:rPr lang="en-US" sz="2000" b="1" spc="-4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way</a:t>
            </a:r>
          </a:p>
          <a:p>
            <a:pPr marL="431800" lvl="1" indent="-215900" algn="l">
              <a:lnSpc>
                <a:spcPts val="28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00" b="1" spc="-4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Affordable &amp; inclusive, designed for local communities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696377"/>
            <a:ext cx="5597564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Proposed Solution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734161" y="6927189"/>
            <a:ext cx="5306302" cy="1736854"/>
            <a:chOff x="0" y="0"/>
            <a:chExt cx="1397544" cy="45744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97544" cy="457443"/>
            </a:xfrm>
            <a:custGeom>
              <a:avLst/>
              <a:gdLst/>
              <a:ahLst/>
              <a:cxnLst/>
              <a:rect l="l" t="t" r="r" b="b"/>
              <a:pathLst>
                <a:path w="1397544" h="457443">
                  <a:moveTo>
                    <a:pt x="20426" y="0"/>
                  </a:moveTo>
                  <a:lnTo>
                    <a:pt x="1377118" y="0"/>
                  </a:lnTo>
                  <a:cubicBezTo>
                    <a:pt x="1382536" y="0"/>
                    <a:pt x="1387731" y="2152"/>
                    <a:pt x="1391562" y="5983"/>
                  </a:cubicBezTo>
                  <a:cubicBezTo>
                    <a:pt x="1395392" y="9813"/>
                    <a:pt x="1397544" y="15009"/>
                    <a:pt x="1397544" y="20426"/>
                  </a:cubicBezTo>
                  <a:lnTo>
                    <a:pt x="1397544" y="437017"/>
                  </a:lnTo>
                  <a:cubicBezTo>
                    <a:pt x="1397544" y="442434"/>
                    <a:pt x="1395392" y="447630"/>
                    <a:pt x="1391562" y="451460"/>
                  </a:cubicBezTo>
                  <a:cubicBezTo>
                    <a:pt x="1387731" y="455291"/>
                    <a:pt x="1382536" y="457443"/>
                    <a:pt x="1377118" y="457443"/>
                  </a:cubicBezTo>
                  <a:lnTo>
                    <a:pt x="20426" y="457443"/>
                  </a:lnTo>
                  <a:cubicBezTo>
                    <a:pt x="15009" y="457443"/>
                    <a:pt x="9813" y="455291"/>
                    <a:pt x="5983" y="451460"/>
                  </a:cubicBezTo>
                  <a:cubicBezTo>
                    <a:pt x="2152" y="447630"/>
                    <a:pt x="0" y="442434"/>
                    <a:pt x="0" y="437017"/>
                  </a:cubicBezTo>
                  <a:lnTo>
                    <a:pt x="0" y="20426"/>
                  </a:lnTo>
                  <a:cubicBezTo>
                    <a:pt x="0" y="15009"/>
                    <a:pt x="2152" y="9813"/>
                    <a:pt x="5983" y="5983"/>
                  </a:cubicBezTo>
                  <a:cubicBezTo>
                    <a:pt x="9813" y="2152"/>
                    <a:pt x="15009" y="0"/>
                    <a:pt x="20426" y="0"/>
                  </a:cubicBezTo>
                  <a:close/>
                </a:path>
              </a:pathLst>
            </a:custGeom>
            <a:solidFill>
              <a:srgbClr val="00569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397544" cy="4955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925252" y="7087591"/>
            <a:ext cx="5561090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This solution enables patients to communicate naturally and independently at a fraction of the current costs.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4214" y="6997583"/>
            <a:ext cx="3086100" cy="1554998"/>
            <a:chOff x="0" y="0"/>
            <a:chExt cx="812800" cy="4095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9547"/>
            </a:xfrm>
            <a:custGeom>
              <a:avLst/>
              <a:gdLst/>
              <a:ahLst/>
              <a:cxnLst/>
              <a:rect l="l" t="t" r="r" b="b"/>
              <a:pathLst>
                <a:path w="812800" h="409547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81606"/>
                  </a:lnTo>
                  <a:cubicBezTo>
                    <a:pt x="812800" y="315538"/>
                    <a:pt x="799321" y="348080"/>
                    <a:pt x="775327" y="372074"/>
                  </a:cubicBezTo>
                  <a:cubicBezTo>
                    <a:pt x="751333" y="396067"/>
                    <a:pt x="718791" y="409547"/>
                    <a:pt x="684859" y="409547"/>
                  </a:cubicBezTo>
                  <a:lnTo>
                    <a:pt x="127941" y="409547"/>
                  </a:lnTo>
                  <a:cubicBezTo>
                    <a:pt x="94009" y="409547"/>
                    <a:pt x="61467" y="396067"/>
                    <a:pt x="37473" y="372074"/>
                  </a:cubicBezTo>
                  <a:cubicBezTo>
                    <a:pt x="13479" y="348080"/>
                    <a:pt x="0" y="315538"/>
                    <a:pt x="0" y="28160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569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7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r>
                <a:rPr lang="en-US" sz="2500" b="1">
                  <a:solidFill>
                    <a:srgbClr val="FFFFFF"/>
                  </a:solidFill>
                  <a:latin typeface="Montserrat Bold" panose="00000800000000000000"/>
                  <a:ea typeface="Montserrat Bold" panose="00000800000000000000"/>
                  <a:cs typeface="Montserrat Bold" panose="00000800000000000000"/>
                  <a:sym typeface="Montserrat Bold" panose="00000800000000000000"/>
                </a:rPr>
                <a:t>Eye Movement 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62789" y="1333558"/>
            <a:ext cx="15619571" cy="574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Methods &amp; Technical Approach</a:t>
            </a:r>
          </a:p>
          <a:p>
            <a:pPr algn="ctr">
              <a:lnSpc>
                <a:spcPts val="5600"/>
              </a:lnSpc>
              <a:spcBef>
                <a:spcPct val="0"/>
              </a:spcBef>
            </a:pPr>
            <a:endParaRPr lang="en-US" sz="40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Our system combines affordable hardware with open-source software: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Eye Tracking: A Webcam captures eye movements.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Computer Vision: Algorithms detect gaze direction and translate it into actions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Accessible Interface: Large icons, simple layouts, multi options (English, Arabic, Symbols, and Numbers).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This approach ensures the system is low-cost, accurate, and user-friendly.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4420616" y="7736984"/>
            <a:ext cx="120515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5625768" y="6997583"/>
            <a:ext cx="3086100" cy="1554998"/>
            <a:chOff x="0" y="0"/>
            <a:chExt cx="812800" cy="4095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409547"/>
            </a:xfrm>
            <a:custGeom>
              <a:avLst/>
              <a:gdLst/>
              <a:ahLst/>
              <a:cxnLst/>
              <a:rect l="l" t="t" r="r" b="b"/>
              <a:pathLst>
                <a:path w="812800" h="409547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81606"/>
                  </a:lnTo>
                  <a:cubicBezTo>
                    <a:pt x="812800" y="315538"/>
                    <a:pt x="799321" y="348080"/>
                    <a:pt x="775327" y="372074"/>
                  </a:cubicBezTo>
                  <a:cubicBezTo>
                    <a:pt x="751333" y="396067"/>
                    <a:pt x="718791" y="409547"/>
                    <a:pt x="684859" y="409547"/>
                  </a:cubicBezTo>
                  <a:lnTo>
                    <a:pt x="127941" y="409547"/>
                  </a:lnTo>
                  <a:cubicBezTo>
                    <a:pt x="94009" y="409547"/>
                    <a:pt x="61467" y="396067"/>
                    <a:pt x="37473" y="372074"/>
                  </a:cubicBezTo>
                  <a:cubicBezTo>
                    <a:pt x="13479" y="348080"/>
                    <a:pt x="0" y="315538"/>
                    <a:pt x="0" y="28160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569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447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r>
                <a:rPr lang="en-US" sz="2500" b="1">
                  <a:solidFill>
                    <a:srgbClr val="FFFFFF"/>
                  </a:solidFill>
                  <a:latin typeface="Montserrat Bold" panose="00000800000000000000"/>
                  <a:ea typeface="Montserrat Bold" panose="00000800000000000000"/>
                  <a:cs typeface="Montserrat Bold" panose="00000800000000000000"/>
                  <a:sym typeface="Montserrat Bold" panose="00000800000000000000"/>
                </a:rPr>
                <a:t>Camara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>
            <a:off x="8712169" y="7794130"/>
            <a:ext cx="120515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17322" y="6959486"/>
            <a:ext cx="3086100" cy="1554998"/>
            <a:chOff x="0" y="0"/>
            <a:chExt cx="812800" cy="40954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9547"/>
            </a:xfrm>
            <a:custGeom>
              <a:avLst/>
              <a:gdLst/>
              <a:ahLst/>
              <a:cxnLst/>
              <a:rect l="l" t="t" r="r" b="b"/>
              <a:pathLst>
                <a:path w="812800" h="409547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81606"/>
                  </a:lnTo>
                  <a:cubicBezTo>
                    <a:pt x="812800" y="315538"/>
                    <a:pt x="799321" y="348080"/>
                    <a:pt x="775327" y="372074"/>
                  </a:cubicBezTo>
                  <a:cubicBezTo>
                    <a:pt x="751333" y="396067"/>
                    <a:pt x="718791" y="409547"/>
                    <a:pt x="684859" y="409547"/>
                  </a:cubicBezTo>
                  <a:lnTo>
                    <a:pt x="127941" y="409547"/>
                  </a:lnTo>
                  <a:cubicBezTo>
                    <a:pt x="94009" y="409547"/>
                    <a:pt x="61467" y="396067"/>
                    <a:pt x="37473" y="372074"/>
                  </a:cubicBezTo>
                  <a:cubicBezTo>
                    <a:pt x="13479" y="348080"/>
                    <a:pt x="0" y="315538"/>
                    <a:pt x="0" y="28160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569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7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r>
                <a:rPr lang="en-US" sz="2500" b="1">
                  <a:solidFill>
                    <a:srgbClr val="FFFFFF"/>
                  </a:solidFill>
                  <a:latin typeface="Montserrat Bold" panose="00000800000000000000"/>
                  <a:ea typeface="Montserrat Bold" panose="00000800000000000000"/>
                  <a:cs typeface="Montserrat Bold" panose="00000800000000000000"/>
                  <a:sym typeface="Montserrat Bold" panose="00000800000000000000"/>
                </a:rPr>
                <a:t>Gaze Algorithm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3003723" y="7832227"/>
            <a:ext cx="120515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14209176" y="7035681"/>
            <a:ext cx="3086100" cy="1554998"/>
            <a:chOff x="0" y="0"/>
            <a:chExt cx="812800" cy="40954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409547"/>
            </a:xfrm>
            <a:custGeom>
              <a:avLst/>
              <a:gdLst/>
              <a:ahLst/>
              <a:cxnLst/>
              <a:rect l="l" t="t" r="r" b="b"/>
              <a:pathLst>
                <a:path w="812800" h="409547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81606"/>
                  </a:lnTo>
                  <a:cubicBezTo>
                    <a:pt x="812800" y="315538"/>
                    <a:pt x="799321" y="348080"/>
                    <a:pt x="775327" y="372074"/>
                  </a:cubicBezTo>
                  <a:cubicBezTo>
                    <a:pt x="751333" y="396067"/>
                    <a:pt x="718791" y="409547"/>
                    <a:pt x="684859" y="409547"/>
                  </a:cubicBezTo>
                  <a:lnTo>
                    <a:pt x="127941" y="409547"/>
                  </a:lnTo>
                  <a:cubicBezTo>
                    <a:pt x="94009" y="409547"/>
                    <a:pt x="61467" y="396067"/>
                    <a:pt x="37473" y="372074"/>
                  </a:cubicBezTo>
                  <a:cubicBezTo>
                    <a:pt x="13479" y="348080"/>
                    <a:pt x="0" y="315538"/>
                    <a:pt x="0" y="281606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569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12800" cy="447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r>
                <a:rPr lang="en-US" sz="2500" b="1">
                  <a:solidFill>
                    <a:srgbClr val="FFFFFF"/>
                  </a:solidFill>
                  <a:latin typeface="Montserrat Bold" panose="00000800000000000000"/>
                  <a:ea typeface="Montserrat Bold" panose="00000800000000000000"/>
                  <a:cs typeface="Montserrat Bold" panose="00000800000000000000"/>
                  <a:sym typeface="Montserrat Bold" panose="00000800000000000000"/>
                </a:rPr>
                <a:t>Output (Text)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997733" y="-1590714"/>
            <a:ext cx="3564204" cy="356420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-1973470"/>
            <a:ext cx="3564204" cy="356420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782102" y="834416"/>
            <a:ext cx="3564204" cy="356420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374807"/>
            <a:ext cx="16230600" cy="592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FDFDFD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Software: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OpenCV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dlib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FDFDFD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FDFDFD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Hardware: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Webcam/camera 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FDFDFD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FDFDFD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Other Resources:</a:t>
            </a:r>
          </a:p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Lab facilities for testing</a:t>
            </a:r>
          </a:p>
          <a:p>
            <a:pPr marL="1295400" lvl="2" indent="-431800" algn="l">
              <a:lnSpc>
                <a:spcPts val="4200"/>
              </a:lnSpc>
              <a:buFont typeface="Arial" panose="020B0604020202020204"/>
              <a:buChar char="⚬"/>
            </a:pPr>
            <a:r>
              <a:rPr lang="en-US" sz="3000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Affordable – based on open-source tools</a:t>
            </a:r>
          </a:p>
          <a:p>
            <a:pPr marL="1295400" lvl="2" indent="-431800" algn="l">
              <a:lnSpc>
                <a:spcPts val="4200"/>
              </a:lnSpc>
              <a:buFont typeface="Arial" panose="020B0604020202020204"/>
              <a:buChar char="⚬"/>
            </a:pPr>
            <a:r>
              <a:rPr lang="en-US" sz="3000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Feasible – uses readily available hardware</a:t>
            </a:r>
          </a:p>
        </p:txBody>
      </p:sp>
      <p:sp>
        <p:nvSpPr>
          <p:cNvPr id="9" name="Freeform 9"/>
          <p:cNvSpPr/>
          <p:nvPr/>
        </p:nvSpPr>
        <p:spPr>
          <a:xfrm>
            <a:off x="8127807" y="3431957"/>
            <a:ext cx="7830215" cy="4407006"/>
          </a:xfrm>
          <a:custGeom>
            <a:avLst/>
            <a:gdLst/>
            <a:ahLst/>
            <a:cxnLst/>
            <a:rect l="l" t="t" r="r" b="b"/>
            <a:pathLst>
              <a:path w="7830215" h="4407006">
                <a:moveTo>
                  <a:pt x="0" y="0"/>
                </a:moveTo>
                <a:lnTo>
                  <a:pt x="7830215" y="0"/>
                </a:lnTo>
                <a:lnTo>
                  <a:pt x="7830215" y="4407005"/>
                </a:lnTo>
                <a:lnTo>
                  <a:pt x="0" y="4407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17025" y="1895726"/>
            <a:ext cx="7453950" cy="87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50"/>
              </a:lnSpc>
              <a:spcBef>
                <a:spcPct val="0"/>
              </a:spcBef>
            </a:pPr>
            <a:r>
              <a:rPr lang="en-US" sz="5110" b="1">
                <a:solidFill>
                  <a:srgbClr val="FDFDFD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Resources Needed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562600" y="958850"/>
            <a:ext cx="7157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Main Core of Project</a:t>
            </a:r>
          </a:p>
        </p:txBody>
      </p:sp>
      <p:pic>
        <p:nvPicPr>
          <p:cNvPr id="3" name="Picture 2" descr="Landmarks of 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324100"/>
            <a:ext cx="6205855" cy="59709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715000" y="8343900"/>
            <a:ext cx="609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/>
              <a:t>Landmarks used in dlib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997733" y="-1590714"/>
            <a:ext cx="3564204" cy="356420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-1973470"/>
            <a:ext cx="3564204" cy="356420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782102" y="834416"/>
            <a:ext cx="3564204" cy="356420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562600" y="647700"/>
            <a:ext cx="7157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Project Interface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997733" y="-1590714"/>
            <a:ext cx="3564204" cy="356420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-1973470"/>
            <a:ext cx="3564204" cy="356420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782102" y="834416"/>
            <a:ext cx="3564204" cy="356420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6" name="Picture 15" descr="fr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943100"/>
            <a:ext cx="8089900" cy="6449060"/>
          </a:xfrm>
          <a:prstGeom prst="rect">
            <a:avLst/>
          </a:prstGeom>
        </p:spPr>
      </p:pic>
      <p:sp>
        <p:nvSpPr>
          <p:cNvPr id="17" name="Rectangles 16"/>
          <p:cNvSpPr/>
          <p:nvPr/>
        </p:nvSpPr>
        <p:spPr>
          <a:xfrm>
            <a:off x="5486400" y="1943100"/>
            <a:ext cx="8090535" cy="64496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962400" y="8191500"/>
            <a:ext cx="15240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657600" y="3238500"/>
            <a:ext cx="18288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1752600" y="4076700"/>
            <a:ext cx="3559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/>
              <a:t>Live stream of your face 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762000" y="8877300"/>
            <a:ext cx="5371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white bar tells if you are blinking or not   (become gray if you are blinking)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562600" y="647700"/>
            <a:ext cx="7157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Project Interface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997733" y="-1590714"/>
            <a:ext cx="3564204" cy="356420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-1973470"/>
            <a:ext cx="3564204" cy="356420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782102" y="834416"/>
            <a:ext cx="3564204" cy="356420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4" name="Picture 3" descr="Key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95" y="2095500"/>
            <a:ext cx="10789920" cy="571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562600" y="647700"/>
            <a:ext cx="7157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Project Interface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997733" y="-1590714"/>
            <a:ext cx="3564204" cy="356420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-1973470"/>
            <a:ext cx="3564204" cy="356420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782102" y="834416"/>
            <a:ext cx="3564204" cy="356420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cxnSp>
        <p:nvCxnSpPr>
          <p:cNvPr id="6" name="Straight Connector 5"/>
          <p:cNvCxnSpPr/>
          <p:nvPr/>
        </p:nvCxnSpPr>
        <p:spPr>
          <a:xfrm flipH="1" flipV="1">
            <a:off x="914400" y="952500"/>
            <a:ext cx="542290" cy="1053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Picture 3" descr="text bo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705100"/>
            <a:ext cx="7593330" cy="315087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4953000" y="2705100"/>
            <a:ext cx="7593330" cy="44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352800" y="4660900"/>
            <a:ext cx="1532890" cy="86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57200" y="5524500"/>
            <a:ext cx="4333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Text Box to view the text you typed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85917" y="6058786"/>
            <a:ext cx="14516165" cy="1267916"/>
            <a:chOff x="0" y="0"/>
            <a:chExt cx="3823188" cy="33393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23188" cy="333937"/>
            </a:xfrm>
            <a:custGeom>
              <a:avLst/>
              <a:gdLst/>
              <a:ahLst/>
              <a:cxnLst/>
              <a:rect l="l" t="t" r="r" b="b"/>
              <a:pathLst>
                <a:path w="3823188" h="333937">
                  <a:moveTo>
                    <a:pt x="0" y="0"/>
                  </a:moveTo>
                  <a:lnTo>
                    <a:pt x="3823188" y="0"/>
                  </a:lnTo>
                  <a:lnTo>
                    <a:pt x="3823188" y="333937"/>
                  </a:lnTo>
                  <a:lnTo>
                    <a:pt x="0" y="333937"/>
                  </a:lnTo>
                  <a:close/>
                </a:path>
              </a:pathLst>
            </a:custGeom>
            <a:solidFill>
              <a:srgbClr val="00CA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823188" cy="372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85917" y="2652351"/>
            <a:ext cx="14516165" cy="1554998"/>
            <a:chOff x="0" y="0"/>
            <a:chExt cx="3823188" cy="40954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23188" cy="409547"/>
            </a:xfrm>
            <a:custGeom>
              <a:avLst/>
              <a:gdLst/>
              <a:ahLst/>
              <a:cxnLst/>
              <a:rect l="l" t="t" r="r" b="b"/>
              <a:pathLst>
                <a:path w="3823188" h="409547">
                  <a:moveTo>
                    <a:pt x="0" y="0"/>
                  </a:moveTo>
                  <a:lnTo>
                    <a:pt x="3823188" y="0"/>
                  </a:lnTo>
                  <a:lnTo>
                    <a:pt x="3823188" y="409547"/>
                  </a:lnTo>
                  <a:lnTo>
                    <a:pt x="0" y="409547"/>
                  </a:lnTo>
                  <a:close/>
                </a:path>
              </a:pathLst>
            </a:custGeom>
            <a:solidFill>
              <a:srgbClr val="00CA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823188" cy="447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1885917" y="2652351"/>
          <a:ext cx="14516166" cy="6430094"/>
        </p:xfrm>
        <a:graphic>
          <a:graphicData uri="http://schemas.openxmlformats.org/drawingml/2006/table">
            <a:tbl>
              <a:tblPr/>
              <a:tblGrid>
                <a:gridCol w="725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9573">
                <a:tc>
                  <a:txBody>
                    <a:bodyPr/>
                    <a:lstStyle/>
                    <a:p>
                      <a:pPr algn="ctr">
                        <a:lnSpc>
                          <a:spcPts val="6300"/>
                        </a:lnSpc>
                        <a:defRPr/>
                      </a:pPr>
                      <a:r>
                        <a:rPr lang="en-US" sz="4500" b="1">
                          <a:solidFill>
                            <a:srgbClr val="000000"/>
                          </a:solidFill>
                          <a:latin typeface="Montserrat Bold" panose="00000800000000000000"/>
                          <a:ea typeface="Montserrat Bold" panose="00000800000000000000"/>
                          <a:cs typeface="Montserrat Bold" panose="00000800000000000000"/>
                          <a:sym typeface="Montserrat Bold" panose="00000800000000000000"/>
                        </a:rPr>
                        <a:t>Strengths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0"/>
                        </a:lnSpc>
                        <a:defRPr/>
                      </a:pPr>
                      <a:r>
                        <a:rPr lang="en-US" sz="4500" b="1">
                          <a:solidFill>
                            <a:srgbClr val="000000"/>
                          </a:solidFill>
                          <a:latin typeface="Montserrat Bold" panose="00000800000000000000"/>
                          <a:ea typeface="Montserrat Bold" panose="00000800000000000000"/>
                          <a:cs typeface="Montserrat Bold" panose="00000800000000000000"/>
                          <a:sym typeface="Montserrat Bold" panose="00000800000000000000"/>
                        </a:rPr>
                        <a:t>Weaknesses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138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Affordable, localized, supports Arabic &amp; English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Lower precision vs. high-end devices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9915">
                <a:tc>
                  <a:txBody>
                    <a:bodyPr/>
                    <a:lstStyle/>
                    <a:p>
                      <a:pPr algn="ctr">
                        <a:lnSpc>
                          <a:spcPts val="6300"/>
                        </a:lnSpc>
                        <a:defRPr/>
                      </a:pPr>
                      <a:r>
                        <a:rPr lang="en-US" sz="4500" b="1">
                          <a:solidFill>
                            <a:srgbClr val="000000"/>
                          </a:solidFill>
                          <a:latin typeface="Montserrat Bold" panose="00000800000000000000"/>
                          <a:ea typeface="Montserrat Bold" panose="00000800000000000000"/>
                          <a:cs typeface="Montserrat Bold" panose="00000800000000000000"/>
                          <a:sym typeface="Montserrat Bold" panose="00000800000000000000"/>
                        </a:rPr>
                        <a:t>Opportunities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0"/>
                        </a:lnSpc>
                        <a:defRPr/>
                      </a:pPr>
                      <a:r>
                        <a:rPr lang="en-US" sz="4500" b="1">
                          <a:solidFill>
                            <a:srgbClr val="000000"/>
                          </a:solidFill>
                          <a:latin typeface="Montserrat Bold" panose="00000800000000000000"/>
                          <a:ea typeface="Montserrat Bold" panose="00000800000000000000"/>
                          <a:cs typeface="Montserrat Bold" panose="00000800000000000000"/>
                          <a:sym typeface="Montserrat Bold" panose="00000800000000000000"/>
                        </a:rPr>
                        <a:t>Threats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468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 Growing demand for assistive tech in Egypt &amp; MENA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Montserrat" panose="00000500000000000000"/>
                          <a:ea typeface="Montserrat" panose="00000500000000000000"/>
                          <a:cs typeface="Montserrat" panose="00000500000000000000"/>
                          <a:sym typeface="Montserrat" panose="00000500000000000000"/>
                        </a:rPr>
                        <a:t> Strong competition from global brands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6477001" y="842384"/>
            <a:ext cx="4693046" cy="1729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DFDFD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SWOT Analysis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3160" y="1631607"/>
            <a:ext cx="6760246" cy="1252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0"/>
              </a:lnSpc>
              <a:spcBef>
                <a:spcPct val="0"/>
              </a:spcBef>
            </a:pPr>
            <a:r>
              <a:rPr lang="en-US" sz="732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Overview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2912435" y="347245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1531506" y="447246"/>
            <a:ext cx="5972616" cy="9392508"/>
          </a:xfrm>
          <a:custGeom>
            <a:avLst/>
            <a:gdLst/>
            <a:ahLst/>
            <a:cxnLst/>
            <a:rect l="l" t="t" r="r" b="b"/>
            <a:pathLst>
              <a:path w="5972616" h="9392508">
                <a:moveTo>
                  <a:pt x="0" y="0"/>
                </a:moveTo>
                <a:lnTo>
                  <a:pt x="5972617" y="0"/>
                </a:lnTo>
                <a:lnTo>
                  <a:pt x="5972617" y="9392508"/>
                </a:lnTo>
                <a:lnTo>
                  <a:pt x="0" y="9392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838" r="-810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663160" y="4022599"/>
            <a:ext cx="377301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83149" y="3397227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01</a:t>
            </a:r>
          </a:p>
        </p:txBody>
      </p:sp>
      <p:sp>
        <p:nvSpPr>
          <p:cNvPr id="13" name="Freeform 13"/>
          <p:cNvSpPr/>
          <p:nvPr/>
        </p:nvSpPr>
        <p:spPr>
          <a:xfrm rot="5400000">
            <a:off x="2912435" y="409795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663160" y="7774965"/>
            <a:ext cx="414302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Our Mision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83149" y="4022734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2912435" y="47231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663160" y="4647971"/>
            <a:ext cx="4652520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Our Services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483149" y="4647971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03</a:t>
            </a:r>
          </a:p>
        </p:txBody>
      </p:sp>
      <p:sp>
        <p:nvSpPr>
          <p:cNvPr id="19" name="Freeform 19"/>
          <p:cNvSpPr/>
          <p:nvPr/>
        </p:nvSpPr>
        <p:spPr>
          <a:xfrm rot="5400000">
            <a:off x="2912435" y="534870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3663160" y="5273478"/>
            <a:ext cx="439777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Strategy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483149" y="5273478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04</a:t>
            </a:r>
          </a:p>
        </p:txBody>
      </p:sp>
      <p:sp>
        <p:nvSpPr>
          <p:cNvPr id="22" name="Freeform 22"/>
          <p:cNvSpPr/>
          <p:nvPr/>
        </p:nvSpPr>
        <p:spPr>
          <a:xfrm rot="5400000">
            <a:off x="2912435" y="5973940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3663160" y="5898715"/>
            <a:ext cx="4579735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Experience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483149" y="5898715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05</a:t>
            </a:r>
          </a:p>
        </p:txBody>
      </p:sp>
      <p:sp>
        <p:nvSpPr>
          <p:cNvPr id="25" name="Freeform 25"/>
          <p:cNvSpPr/>
          <p:nvPr/>
        </p:nvSpPr>
        <p:spPr>
          <a:xfrm rot="5400000">
            <a:off x="2912435" y="6599447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3663160" y="6524221"/>
            <a:ext cx="439777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Project Timeline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483149" y="6524221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06</a:t>
            </a:r>
          </a:p>
        </p:txBody>
      </p:sp>
      <p:sp>
        <p:nvSpPr>
          <p:cNvPr id="28" name="Freeform 28"/>
          <p:cNvSpPr/>
          <p:nvPr/>
        </p:nvSpPr>
        <p:spPr>
          <a:xfrm rot="5400000">
            <a:off x="2912435" y="7224684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3663160" y="7149458"/>
            <a:ext cx="4579735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Strategy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483149" y="7149458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07</a:t>
            </a:r>
          </a:p>
        </p:txBody>
      </p:sp>
      <p:sp>
        <p:nvSpPr>
          <p:cNvPr id="31" name="Freeform 31"/>
          <p:cNvSpPr/>
          <p:nvPr/>
        </p:nvSpPr>
        <p:spPr>
          <a:xfrm rot="5400000">
            <a:off x="2912435" y="7850190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TextBox 32"/>
          <p:cNvSpPr txBox="1"/>
          <p:nvPr/>
        </p:nvSpPr>
        <p:spPr>
          <a:xfrm>
            <a:off x="3663160" y="3397227"/>
            <a:ext cx="439777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Our Team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483149" y="7774965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08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867400" y="1028700"/>
            <a:ext cx="6613525" cy="807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Feature Improvments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743200" y="2247900"/>
            <a:ext cx="12800965" cy="4215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47700" lvl="1" indent="-323850" algn="l">
              <a:lnSpc>
                <a:spcPts val="4200"/>
              </a:lnSpc>
              <a:buClrTx/>
              <a:buSzTx/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Add suggested words feature to help writing speed.</a:t>
            </a:r>
          </a:p>
          <a:p>
            <a:pPr marL="323850" lvl="1" indent="0" algn="l">
              <a:lnSpc>
                <a:spcPts val="4200"/>
              </a:lnSpc>
              <a:buClrTx/>
              <a:buSzTx/>
              <a:buFont typeface="Arial" panose="020B0604020202020204"/>
              <a:buNone/>
            </a:pPr>
            <a:endParaRPr lang="en-US" sz="3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647700" lvl="1" indent="-323850" algn="l">
              <a:lnSpc>
                <a:spcPts val="4200"/>
              </a:lnSpc>
              <a:buClrTx/>
              <a:buSzTx/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 Add grammer &amp; word checker</a:t>
            </a:r>
          </a:p>
          <a:p>
            <a:pPr marL="323850" lvl="1" indent="0" algn="l">
              <a:lnSpc>
                <a:spcPts val="4200"/>
              </a:lnSpc>
              <a:buClrTx/>
              <a:buSzTx/>
              <a:buFont typeface="Arial" panose="020B0604020202020204"/>
              <a:buNone/>
            </a:pPr>
            <a:endParaRPr lang="en-US" sz="3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647700" lvl="1" indent="-323850" algn="l">
              <a:lnSpc>
                <a:spcPts val="4200"/>
              </a:lnSpc>
              <a:buClrTx/>
              <a:buSzTx/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</a:rPr>
              <a:t>Make the person not only can write on keyboard, but also choose icons and interact with whole system as he\she has mouse.</a:t>
            </a:r>
          </a:p>
          <a:p>
            <a:pPr marL="323850" lvl="1" indent="0" algn="l">
              <a:lnSpc>
                <a:spcPts val="4200"/>
              </a:lnSpc>
              <a:buClrTx/>
              <a:buSzTx/>
              <a:buFont typeface="Arial" panose="020B0604020202020204"/>
              <a:buNone/>
            </a:pPr>
            <a:endParaRPr lang="en-US" sz="3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647700" lvl="1" indent="-323850" algn="l">
              <a:lnSpc>
                <a:spcPts val="4200"/>
              </a:lnSpc>
              <a:buClrTx/>
              <a:buSzTx/>
              <a:buFont typeface="Arial" panose="020B0604020202020204"/>
              <a:buChar char="•"/>
            </a:pPr>
            <a:endParaRPr lang="en-US" sz="3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2879" y="6849670"/>
            <a:ext cx="3296071" cy="946825"/>
            <a:chOff x="0" y="0"/>
            <a:chExt cx="922973" cy="2651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2973" cy="265132"/>
            </a:xfrm>
            <a:custGeom>
              <a:avLst/>
              <a:gdLst/>
              <a:ahLst/>
              <a:cxnLst/>
              <a:rect l="l" t="t" r="r" b="b"/>
              <a:pathLst>
                <a:path w="922973" h="265132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506781" y="2267663"/>
            <a:ext cx="7274437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Our Team</a:t>
            </a:r>
          </a:p>
        </p:txBody>
      </p:sp>
      <p:sp>
        <p:nvSpPr>
          <p:cNvPr id="6" name="Freeform 6"/>
          <p:cNvSpPr/>
          <p:nvPr/>
        </p:nvSpPr>
        <p:spPr>
          <a:xfrm>
            <a:off x="562879" y="3688581"/>
            <a:ext cx="3296071" cy="3161089"/>
          </a:xfrm>
          <a:custGeom>
            <a:avLst/>
            <a:gdLst/>
            <a:ahLst/>
            <a:cxnLst/>
            <a:rect l="l" t="t" r="r" b="b"/>
            <a:pathLst>
              <a:path w="3296071" h="3161089">
                <a:moveTo>
                  <a:pt x="0" y="0"/>
                </a:moveTo>
                <a:lnTo>
                  <a:pt x="3296071" y="0"/>
                </a:lnTo>
                <a:lnTo>
                  <a:pt x="3296071" y="3161089"/>
                </a:lnTo>
                <a:lnTo>
                  <a:pt x="0" y="316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922" b="-1902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4029165" y="6860238"/>
            <a:ext cx="3296071" cy="946825"/>
            <a:chOff x="0" y="0"/>
            <a:chExt cx="922973" cy="2651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2973" cy="265132"/>
            </a:xfrm>
            <a:custGeom>
              <a:avLst/>
              <a:gdLst/>
              <a:ahLst/>
              <a:cxnLst/>
              <a:rect l="l" t="t" r="r" b="b"/>
              <a:pathLst>
                <a:path w="922973" h="265132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4029165" y="3699149"/>
            <a:ext cx="3296071" cy="3161089"/>
          </a:xfrm>
          <a:custGeom>
            <a:avLst/>
            <a:gdLst/>
            <a:ahLst/>
            <a:cxnLst/>
            <a:rect l="l" t="t" r="r" b="b"/>
            <a:pathLst>
              <a:path w="3296071" h="3161089">
                <a:moveTo>
                  <a:pt x="0" y="0"/>
                </a:moveTo>
                <a:lnTo>
                  <a:pt x="3296071" y="0"/>
                </a:lnTo>
                <a:lnTo>
                  <a:pt x="3296071" y="3161089"/>
                </a:lnTo>
                <a:lnTo>
                  <a:pt x="0" y="316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100" b="-310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7496477" y="6849670"/>
            <a:ext cx="3296071" cy="946825"/>
            <a:chOff x="0" y="0"/>
            <a:chExt cx="922973" cy="26513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2973" cy="265132"/>
            </a:xfrm>
            <a:custGeom>
              <a:avLst/>
              <a:gdLst/>
              <a:ahLst/>
              <a:cxnLst/>
              <a:rect l="l" t="t" r="r" b="b"/>
              <a:pathLst>
                <a:path w="922973" h="265132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7496477" y="3688581"/>
            <a:ext cx="3296071" cy="3161089"/>
          </a:xfrm>
          <a:custGeom>
            <a:avLst/>
            <a:gdLst/>
            <a:ahLst/>
            <a:cxnLst/>
            <a:rect l="l" t="t" r="r" b="b"/>
            <a:pathLst>
              <a:path w="3296071" h="3161089">
                <a:moveTo>
                  <a:pt x="0" y="0"/>
                </a:moveTo>
                <a:lnTo>
                  <a:pt x="3296071" y="0"/>
                </a:lnTo>
                <a:lnTo>
                  <a:pt x="3296071" y="3161089"/>
                </a:lnTo>
                <a:lnTo>
                  <a:pt x="0" y="316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07" b="-80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10962764" y="6849670"/>
            <a:ext cx="3296071" cy="946825"/>
            <a:chOff x="0" y="0"/>
            <a:chExt cx="922973" cy="26513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22973" cy="265132"/>
            </a:xfrm>
            <a:custGeom>
              <a:avLst/>
              <a:gdLst/>
              <a:ahLst/>
              <a:cxnLst/>
              <a:rect l="l" t="t" r="r" b="b"/>
              <a:pathLst>
                <a:path w="922973" h="265132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962764" y="3688581"/>
            <a:ext cx="3296071" cy="3161089"/>
          </a:xfrm>
          <a:custGeom>
            <a:avLst/>
            <a:gdLst/>
            <a:ahLst/>
            <a:cxnLst/>
            <a:rect l="l" t="t" r="r" b="b"/>
            <a:pathLst>
              <a:path w="3296071" h="3161089">
                <a:moveTo>
                  <a:pt x="0" y="0"/>
                </a:moveTo>
                <a:lnTo>
                  <a:pt x="3296070" y="0"/>
                </a:lnTo>
                <a:lnTo>
                  <a:pt x="3296070" y="3161089"/>
                </a:lnTo>
                <a:lnTo>
                  <a:pt x="0" y="31610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135" b="-213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14429050" y="6849670"/>
            <a:ext cx="3296071" cy="946825"/>
            <a:chOff x="0" y="0"/>
            <a:chExt cx="922973" cy="26513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22973" cy="265132"/>
            </a:xfrm>
            <a:custGeom>
              <a:avLst/>
              <a:gdLst/>
              <a:ahLst/>
              <a:cxnLst/>
              <a:rect l="l" t="t" r="r" b="b"/>
              <a:pathLst>
                <a:path w="922973" h="265132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4429050" y="3688581"/>
            <a:ext cx="3296071" cy="3161089"/>
          </a:xfrm>
          <a:custGeom>
            <a:avLst/>
            <a:gdLst/>
            <a:ahLst/>
            <a:cxnLst/>
            <a:rect l="l" t="t" r="r" b="b"/>
            <a:pathLst>
              <a:path w="3296071" h="3161089">
                <a:moveTo>
                  <a:pt x="0" y="0"/>
                </a:moveTo>
                <a:lnTo>
                  <a:pt x="3296071" y="0"/>
                </a:lnTo>
                <a:lnTo>
                  <a:pt x="3296071" y="3161089"/>
                </a:lnTo>
                <a:lnTo>
                  <a:pt x="0" y="316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537" r="-253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890191" y="6962323"/>
            <a:ext cx="2641447" cy="37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5"/>
              </a:lnSpc>
            </a:pPr>
            <a:r>
              <a:rPr lang="en-US" sz="2085" b="1" spc="39">
                <a:solidFill>
                  <a:srgbClr val="FDFDF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Ahmed Saad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90191" y="7333651"/>
            <a:ext cx="2641447" cy="268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5"/>
              </a:lnSpc>
            </a:pPr>
            <a:r>
              <a:rPr lang="en-US" sz="1585" spc="-31" dirty="0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UI/UX &amp; Product Designer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357503" y="6962323"/>
            <a:ext cx="2641447" cy="37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5"/>
              </a:lnSpc>
            </a:pPr>
            <a:r>
              <a:rPr lang="en-US" sz="2085" b="1" spc="39">
                <a:solidFill>
                  <a:srgbClr val="FDFDF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Ahmed Yasser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107111" y="7348482"/>
            <a:ext cx="3142227" cy="268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25"/>
              </a:lnSpc>
            </a:pPr>
            <a:r>
              <a:rPr lang="en-US" sz="1585" spc="-31" dirty="0">
                <a:solidFill>
                  <a:srgbClr val="FDFDFD"/>
                </a:solidFill>
                <a:latin typeface="Poppins" panose="00000500000000000000"/>
                <a:cs typeface="Poppins" panose="00000500000000000000"/>
              </a:rPr>
              <a:t>Project Manager &amp; Team Leader</a:t>
            </a:r>
            <a:endParaRPr lang="en-US" sz="1585" spc="-31" dirty="0">
              <a:solidFill>
                <a:srgbClr val="FDFDFD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823789" y="6962323"/>
            <a:ext cx="2641447" cy="37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5"/>
              </a:lnSpc>
            </a:pPr>
            <a:r>
              <a:rPr lang="en-US" sz="2085" b="1" spc="39">
                <a:solidFill>
                  <a:srgbClr val="FDFDF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Kirillus Emad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823789" y="7333651"/>
            <a:ext cx="2641447" cy="268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5"/>
              </a:lnSpc>
            </a:pPr>
            <a:r>
              <a:rPr lang="en-US" sz="1585" spc="-31" dirty="0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Software Engineer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290076" y="6962323"/>
            <a:ext cx="2641447" cy="37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5"/>
              </a:lnSpc>
            </a:pPr>
            <a:r>
              <a:rPr lang="en-US" sz="2085" b="1" spc="39">
                <a:solidFill>
                  <a:srgbClr val="FDFDF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Ismail Elhitami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90076" y="7333651"/>
            <a:ext cx="2641447" cy="268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5"/>
              </a:lnSpc>
            </a:pPr>
            <a:r>
              <a:rPr lang="en-US" sz="1585" spc="-31" dirty="0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Data Analysis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754134" y="6962323"/>
            <a:ext cx="2641447" cy="37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5"/>
              </a:lnSpc>
            </a:pPr>
            <a:r>
              <a:rPr lang="en-US" sz="2085" b="1" spc="39">
                <a:solidFill>
                  <a:srgbClr val="FDFDF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Ismail Elyan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754134" y="7333651"/>
            <a:ext cx="2641447" cy="268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5"/>
              </a:lnSpc>
            </a:pPr>
            <a:r>
              <a:rPr lang="en-US" sz="1585" spc="-31" dirty="0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Technical Lead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-1766494" y="9340175"/>
            <a:ext cx="21820987" cy="946825"/>
            <a:chOff x="0" y="0"/>
            <a:chExt cx="6110362" cy="26513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110362" cy="265132"/>
            </a:xfrm>
            <a:custGeom>
              <a:avLst/>
              <a:gdLst/>
              <a:ahLst/>
              <a:cxnLst/>
              <a:rect l="l" t="t" r="r" b="b"/>
              <a:pathLst>
                <a:path w="6110362" h="265132">
                  <a:moveTo>
                    <a:pt x="0" y="0"/>
                  </a:moveTo>
                  <a:lnTo>
                    <a:pt x="6110362" y="0"/>
                  </a:lnTo>
                  <a:lnTo>
                    <a:pt x="6110362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6110362" cy="30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-1766494" y="-816076"/>
            <a:ext cx="21820987" cy="1762900"/>
            <a:chOff x="0" y="0"/>
            <a:chExt cx="6110362" cy="49365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110362" cy="493651"/>
            </a:xfrm>
            <a:custGeom>
              <a:avLst/>
              <a:gdLst/>
              <a:ahLst/>
              <a:cxnLst/>
              <a:rect l="l" t="t" r="r" b="b"/>
              <a:pathLst>
                <a:path w="6110362" h="493651">
                  <a:moveTo>
                    <a:pt x="0" y="0"/>
                  </a:moveTo>
                  <a:lnTo>
                    <a:pt x="6110362" y="0"/>
                  </a:lnTo>
                  <a:lnTo>
                    <a:pt x="6110362" y="493651"/>
                  </a:lnTo>
                  <a:lnTo>
                    <a:pt x="0" y="493651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6110362" cy="531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47654" y="4165470"/>
            <a:ext cx="8819592" cy="1765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510"/>
              </a:lnSpc>
              <a:spcBef>
                <a:spcPct val="0"/>
              </a:spcBef>
            </a:pPr>
            <a:r>
              <a:rPr lang="en-US" sz="10365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12486313" y="1575674"/>
            <a:ext cx="5801687" cy="7135652"/>
          </a:xfrm>
          <a:custGeom>
            <a:avLst/>
            <a:gdLst/>
            <a:ahLst/>
            <a:cxnLst/>
            <a:rect l="l" t="t" r="r" b="b"/>
            <a:pathLst>
              <a:path w="5801687" h="7135652">
                <a:moveTo>
                  <a:pt x="0" y="0"/>
                </a:moveTo>
                <a:lnTo>
                  <a:pt x="5801687" y="0"/>
                </a:lnTo>
                <a:lnTo>
                  <a:pt x="5801687" y="7135652"/>
                </a:lnTo>
                <a:lnTo>
                  <a:pt x="0" y="7135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438" t="-57538" r="-60966" b="-3141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2398912" y="0"/>
            <a:ext cx="5889088" cy="756959"/>
            <a:chOff x="0" y="0"/>
            <a:chExt cx="1551036" cy="19936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398912" y="9530041"/>
            <a:ext cx="5889088" cy="756959"/>
            <a:chOff x="0" y="0"/>
            <a:chExt cx="1551036" cy="19936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4925441" y="3609788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796731" y="447246"/>
            <a:ext cx="5972616" cy="9392508"/>
          </a:xfrm>
          <a:custGeom>
            <a:avLst/>
            <a:gdLst/>
            <a:ahLst/>
            <a:cxnLst/>
            <a:rect l="l" t="t" r="r" b="b"/>
            <a:pathLst>
              <a:path w="5972616" h="9392508">
                <a:moveTo>
                  <a:pt x="0" y="0"/>
                </a:moveTo>
                <a:lnTo>
                  <a:pt x="5972616" y="0"/>
                </a:lnTo>
                <a:lnTo>
                  <a:pt x="5972616" y="9392508"/>
                </a:lnTo>
                <a:lnTo>
                  <a:pt x="0" y="9392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159" r="-681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907794" y="2299662"/>
            <a:ext cx="5505209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Problem Statement </a:t>
            </a:r>
          </a:p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&amp; Motivation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329987"/>
            <a:ext cx="9577820" cy="363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Quadriplegic patients</a:t>
            </a:r>
            <a:r>
              <a:rPr lang="en-US" sz="300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face one of the most challenging disabilities, where they </a:t>
            </a:r>
            <a:r>
              <a:rPr lang="en-US" sz="30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lose control over almost their entire body.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 many cases, the </a:t>
            </a:r>
            <a:r>
              <a:rPr lang="en-US" sz="30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only</a:t>
            </a:r>
            <a:r>
              <a:rPr lang="en-US" sz="300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movement they can </a:t>
            </a:r>
            <a:r>
              <a:rPr lang="en-US" sz="30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control is their eyes</a:t>
            </a:r>
            <a:r>
              <a:rPr lang="en-US" sz="3000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886260" y="2804597"/>
            <a:ext cx="6515480" cy="3664957"/>
          </a:xfrm>
          <a:custGeom>
            <a:avLst/>
            <a:gdLst/>
            <a:ahLst/>
            <a:cxnLst/>
            <a:rect l="l" t="t" r="r" b="b"/>
            <a:pathLst>
              <a:path w="6515480" h="3664957">
                <a:moveTo>
                  <a:pt x="0" y="0"/>
                </a:moveTo>
                <a:lnTo>
                  <a:pt x="6515480" y="0"/>
                </a:lnTo>
                <a:lnTo>
                  <a:pt x="6515480" y="3664958"/>
                </a:lnTo>
                <a:lnTo>
                  <a:pt x="0" y="3664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6931101" y="1737365"/>
            <a:ext cx="4680585" cy="752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Business Model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69694" y="6560353"/>
            <a:ext cx="11748612" cy="323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Proof of Concept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 preliminary prototype has been developed.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Successfully detects eye movements.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Enables users to type simple words (e.g., “Hello”).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Demonstrates the feasibility and scalability of the solution.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>
            <p:custDataLst>
              <p:tags r:id="rId1"/>
            </p:custDataLst>
          </p:nvPr>
        </p:nvGrpSpPr>
        <p:grpSpPr>
          <a:xfrm>
            <a:off x="1346948" y="3515603"/>
            <a:ext cx="4247178" cy="2442395"/>
            <a:chOff x="0" y="0"/>
            <a:chExt cx="1118598" cy="643265"/>
          </a:xfrm>
        </p:grpSpPr>
        <p:sp>
          <p:nvSpPr>
            <p:cNvPr id="9" name="Freeform 9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118598" cy="643265"/>
            </a:xfrm>
            <a:custGeom>
              <a:avLst/>
              <a:gdLst/>
              <a:ahLst/>
              <a:cxnLst/>
              <a:rect l="l" t="t" r="r" b="b"/>
              <a:pathLst>
                <a:path w="1118598" h="643265">
                  <a:moveTo>
                    <a:pt x="92965" y="0"/>
                  </a:moveTo>
                  <a:lnTo>
                    <a:pt x="1025634" y="0"/>
                  </a:lnTo>
                  <a:cubicBezTo>
                    <a:pt x="1076977" y="0"/>
                    <a:pt x="1118598" y="41622"/>
                    <a:pt x="1118598" y="92965"/>
                  </a:cubicBezTo>
                  <a:lnTo>
                    <a:pt x="1118598" y="550300"/>
                  </a:lnTo>
                  <a:cubicBezTo>
                    <a:pt x="1118598" y="574956"/>
                    <a:pt x="1108804" y="598601"/>
                    <a:pt x="1091370" y="616036"/>
                  </a:cubicBezTo>
                  <a:cubicBezTo>
                    <a:pt x="1073935" y="633470"/>
                    <a:pt x="1050289" y="643265"/>
                    <a:pt x="1025634" y="643265"/>
                  </a:cubicBezTo>
                  <a:lnTo>
                    <a:pt x="92965" y="643265"/>
                  </a:lnTo>
                  <a:cubicBezTo>
                    <a:pt x="41622" y="643265"/>
                    <a:pt x="0" y="601643"/>
                    <a:pt x="0" y="550300"/>
                  </a:cubicBezTo>
                  <a:lnTo>
                    <a:pt x="0" y="92965"/>
                  </a:lnTo>
                  <a:cubicBezTo>
                    <a:pt x="0" y="41622"/>
                    <a:pt x="41622" y="0"/>
                    <a:pt x="92965" y="0"/>
                  </a:cubicBezTo>
                  <a:close/>
                </a:path>
              </a:pathLst>
            </a:custGeom>
            <a:solidFill>
              <a:srgbClr val="00CA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>
              <p:custDataLst>
                <p:tags r:id="rId11"/>
              </p:custDataLst>
            </p:nvPr>
          </p:nvSpPr>
          <p:spPr>
            <a:xfrm>
              <a:off x="0" y="-47625"/>
              <a:ext cx="1118598" cy="690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Phase 1:</a:t>
              </a:r>
            </a:p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Literature review &amp; system design</a:t>
              </a:r>
            </a:p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(2 Weeks)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435977" y="1594046"/>
            <a:ext cx="7416046" cy="752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Time Plan &amp; Deliverables</a:t>
            </a:r>
          </a:p>
        </p:txBody>
      </p:sp>
      <p:sp>
        <p:nvSpPr>
          <p:cNvPr id="12" name="AutoShape 12"/>
          <p:cNvSpPr/>
          <p:nvPr>
            <p:custDataLst>
              <p:tags r:id="rId2"/>
            </p:custDataLst>
          </p:nvPr>
        </p:nvSpPr>
        <p:spPr>
          <a:xfrm>
            <a:off x="5594126" y="4755851"/>
            <a:ext cx="137261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>
            <p:custDataLst>
              <p:tags r:id="rId3"/>
            </p:custDataLst>
          </p:nvPr>
        </p:nvGrpSpPr>
        <p:grpSpPr>
          <a:xfrm>
            <a:off x="7022068" y="3515603"/>
            <a:ext cx="4250883" cy="2442395"/>
            <a:chOff x="0" y="0"/>
            <a:chExt cx="1119574" cy="643265"/>
          </a:xfrm>
        </p:grpSpPr>
        <p:sp>
          <p:nvSpPr>
            <p:cNvPr id="14" name="Freeform 14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119574" cy="643265"/>
            </a:xfrm>
            <a:custGeom>
              <a:avLst/>
              <a:gdLst/>
              <a:ahLst/>
              <a:cxnLst/>
              <a:rect l="l" t="t" r="r" b="b"/>
              <a:pathLst>
                <a:path w="1119574" h="643265">
                  <a:moveTo>
                    <a:pt x="92884" y="0"/>
                  </a:moveTo>
                  <a:lnTo>
                    <a:pt x="1026690" y="0"/>
                  </a:lnTo>
                  <a:cubicBezTo>
                    <a:pt x="1077989" y="0"/>
                    <a:pt x="1119574" y="41585"/>
                    <a:pt x="1119574" y="92884"/>
                  </a:cubicBezTo>
                  <a:lnTo>
                    <a:pt x="1119574" y="550381"/>
                  </a:lnTo>
                  <a:cubicBezTo>
                    <a:pt x="1119574" y="575015"/>
                    <a:pt x="1109788" y="598640"/>
                    <a:pt x="1092369" y="616059"/>
                  </a:cubicBezTo>
                  <a:cubicBezTo>
                    <a:pt x="1074950" y="633479"/>
                    <a:pt x="1051325" y="643265"/>
                    <a:pt x="1026690" y="643265"/>
                  </a:cubicBezTo>
                  <a:lnTo>
                    <a:pt x="92884" y="643265"/>
                  </a:lnTo>
                  <a:cubicBezTo>
                    <a:pt x="41585" y="643265"/>
                    <a:pt x="0" y="601679"/>
                    <a:pt x="0" y="550381"/>
                  </a:cubicBezTo>
                  <a:lnTo>
                    <a:pt x="0" y="92884"/>
                  </a:lnTo>
                  <a:cubicBezTo>
                    <a:pt x="0" y="68249"/>
                    <a:pt x="9786" y="44624"/>
                    <a:pt x="27205" y="27205"/>
                  </a:cubicBezTo>
                  <a:cubicBezTo>
                    <a:pt x="44624" y="9786"/>
                    <a:pt x="68249" y="0"/>
                    <a:pt x="92884" y="0"/>
                  </a:cubicBezTo>
                  <a:close/>
                </a:path>
              </a:pathLst>
            </a:custGeom>
            <a:solidFill>
              <a:srgbClr val="506E9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>
              <p:custDataLst>
                <p:tags r:id="rId9"/>
              </p:custDataLst>
            </p:nvPr>
          </p:nvSpPr>
          <p:spPr>
            <a:xfrm>
              <a:off x="0" y="-47625"/>
              <a:ext cx="1119574" cy="690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Phase 2:</a:t>
              </a:r>
            </a:p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Prototype development (hardware + software)</a:t>
              </a:r>
            </a:p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(5 Weeks)</a:t>
              </a:r>
            </a:p>
          </p:txBody>
        </p:sp>
      </p:grpSp>
      <p:sp>
        <p:nvSpPr>
          <p:cNvPr id="16" name="AutoShape 16"/>
          <p:cNvSpPr/>
          <p:nvPr>
            <p:custDataLst>
              <p:tags r:id="rId4"/>
            </p:custDataLst>
          </p:nvPr>
        </p:nvSpPr>
        <p:spPr>
          <a:xfrm>
            <a:off x="11272951" y="4774901"/>
            <a:ext cx="137261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>
            <p:custDataLst>
              <p:tags r:id="rId5"/>
            </p:custDataLst>
          </p:nvPr>
        </p:nvGrpSpPr>
        <p:grpSpPr>
          <a:xfrm>
            <a:off x="12697188" y="3534653"/>
            <a:ext cx="4243864" cy="2423345"/>
            <a:chOff x="0" y="0"/>
            <a:chExt cx="1117726" cy="638247"/>
          </a:xfrm>
        </p:grpSpPr>
        <p:sp>
          <p:nvSpPr>
            <p:cNvPr id="18" name="Freeform 18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117726" cy="638247"/>
            </a:xfrm>
            <a:custGeom>
              <a:avLst/>
              <a:gdLst/>
              <a:ahLst/>
              <a:cxnLst/>
              <a:rect l="l" t="t" r="r" b="b"/>
              <a:pathLst>
                <a:path w="1117726" h="638247">
                  <a:moveTo>
                    <a:pt x="93037" y="0"/>
                  </a:moveTo>
                  <a:lnTo>
                    <a:pt x="1024688" y="0"/>
                  </a:lnTo>
                  <a:cubicBezTo>
                    <a:pt x="1049363" y="0"/>
                    <a:pt x="1073028" y="9802"/>
                    <a:pt x="1090476" y="27250"/>
                  </a:cubicBezTo>
                  <a:cubicBezTo>
                    <a:pt x="1107923" y="44698"/>
                    <a:pt x="1117726" y="68362"/>
                    <a:pt x="1117726" y="93037"/>
                  </a:cubicBezTo>
                  <a:lnTo>
                    <a:pt x="1117726" y="545210"/>
                  </a:lnTo>
                  <a:cubicBezTo>
                    <a:pt x="1117726" y="569885"/>
                    <a:pt x="1107923" y="593549"/>
                    <a:pt x="1090476" y="610997"/>
                  </a:cubicBezTo>
                  <a:cubicBezTo>
                    <a:pt x="1073028" y="628445"/>
                    <a:pt x="1049363" y="638247"/>
                    <a:pt x="1024688" y="638247"/>
                  </a:cubicBezTo>
                  <a:lnTo>
                    <a:pt x="93037" y="638247"/>
                  </a:lnTo>
                  <a:cubicBezTo>
                    <a:pt x="68362" y="638247"/>
                    <a:pt x="44698" y="628445"/>
                    <a:pt x="27250" y="610997"/>
                  </a:cubicBezTo>
                  <a:cubicBezTo>
                    <a:pt x="9802" y="593549"/>
                    <a:pt x="0" y="569885"/>
                    <a:pt x="0" y="545210"/>
                  </a:cubicBezTo>
                  <a:lnTo>
                    <a:pt x="0" y="93037"/>
                  </a:lnTo>
                  <a:cubicBezTo>
                    <a:pt x="0" y="68362"/>
                    <a:pt x="9802" y="44698"/>
                    <a:pt x="27250" y="27250"/>
                  </a:cubicBezTo>
                  <a:cubicBezTo>
                    <a:pt x="44698" y="9802"/>
                    <a:pt x="68362" y="0"/>
                    <a:pt x="93037" y="0"/>
                  </a:cubicBezTo>
                  <a:close/>
                </a:path>
              </a:pathLst>
            </a:custGeom>
            <a:solidFill>
              <a:srgbClr val="506E9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>
              <p:custDataLst>
                <p:tags r:id="rId7"/>
              </p:custDataLst>
            </p:nvPr>
          </p:nvSpPr>
          <p:spPr>
            <a:xfrm>
              <a:off x="0" y="-47625"/>
              <a:ext cx="1117726" cy="6858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Phase 3:</a:t>
              </a:r>
            </a:p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User testing, feedback, and refinement</a:t>
              </a:r>
            </a:p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(1 Weeks)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46948" y="6989564"/>
            <a:ext cx="9990767" cy="2454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Deliverables:</a:t>
            </a:r>
          </a:p>
          <a:p>
            <a:pPr marL="755650" lvl="1" indent="-377825" algn="just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Functional low-cost prototype</a:t>
            </a:r>
          </a:p>
          <a:p>
            <a:pPr marL="755650" lvl="1" indent="-377825" algn="just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Detailed project report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6934200" y="6192520"/>
            <a:ext cx="4421505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900"/>
              </a:lnSpc>
              <a:buClrTx/>
              <a:buSzTx/>
              <a:buFontTx/>
            </a:pPr>
            <a:r>
              <a:rPr lang="en-US" sz="32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</a:rPr>
              <a:t>In Total: 2 Months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657600" y="6591300"/>
            <a:ext cx="3429000" cy="0"/>
          </a:xfrm>
          <a:prstGeom prst="straightConnector1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cxnSp>
      <p:cxnSp>
        <p:nvCxnSpPr>
          <p:cNvPr id="26" name="Straight Arrow Connector 25"/>
          <p:cNvCxnSpPr/>
          <p:nvPr/>
        </p:nvCxnSpPr>
        <p:spPr>
          <a:xfrm flipV="1">
            <a:off x="11337925" y="6667500"/>
            <a:ext cx="3368675" cy="13335"/>
          </a:xfrm>
          <a:prstGeom prst="straightConnector1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435977" y="1594046"/>
            <a:ext cx="7416046" cy="752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Time Plan &amp; Deliverables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69160" y="3095055"/>
            <a:ext cx="12794099" cy="5734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Target Customers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Institutions: Hospitals, NGOs, Rehabilitation centers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Individuals: Patients &amp; families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Revenue Streams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Direct device sales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Maintenance &amp; support services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Future subscriptions (advanced voice, predictive NLP upgrades)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Go-to-Market Strategy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Partnerships with healthcare institutions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Affordable pricing for individuals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06593"/>
            <a:ext cx="7523780" cy="4622921"/>
            <a:chOff x="0" y="0"/>
            <a:chExt cx="2106826" cy="12945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1294521"/>
            </a:xfrm>
            <a:custGeom>
              <a:avLst/>
              <a:gdLst/>
              <a:ahLst/>
              <a:cxnLst/>
              <a:rect l="l" t="t" r="r" b="b"/>
              <a:pathLst>
                <a:path w="2106826" h="1294521">
                  <a:moveTo>
                    <a:pt x="0" y="0"/>
                  </a:moveTo>
                  <a:lnTo>
                    <a:pt x="2106826" y="0"/>
                  </a:lnTo>
                  <a:lnTo>
                    <a:pt x="2106826" y="1294521"/>
                  </a:lnTo>
                  <a:lnTo>
                    <a:pt x="0" y="1294521"/>
                  </a:ln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13326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72477" y="3185797"/>
            <a:ext cx="6836226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FDFDFD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Marke</a:t>
            </a:r>
            <a:r>
              <a:rPr lang="en-US" sz="4000" b="1" u="none" strike="noStrike">
                <a:solidFill>
                  <a:srgbClr val="FDFDFD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 Overview (Global AT Market Growth)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283" y="644732"/>
            <a:ext cx="9264840" cy="912232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28700" y="8829309"/>
            <a:ext cx="7523780" cy="428991"/>
            <a:chOff x="0" y="0"/>
            <a:chExt cx="2106826" cy="12012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145DA0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98810" y="4791300"/>
            <a:ext cx="6983559" cy="210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DFDFD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The global assistive technology market is expanding significantly. It reached around USD 22.9 billion in 2023 and is projected to grow to USD 36.6 billion by 2033, with a steady CAGR of 4.8%. This robust growth reflects the rising need for accessibility solutions worldwide.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330474"/>
            <a:ext cx="10649479" cy="481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 spc="-6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</a:t>
            </a:r>
            <a:r>
              <a:rPr lang="en-US" sz="3000" u="none" strike="noStrike" spc="-6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he Global Assistive Technology Market was valued at ~$22B in 2023 and is projected to grow to ~$35B by 2030 (CAGR ~6%).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 u="none" strike="noStrike" spc="-6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Eye-tracking AAC solutions represent a high-demand niche within this market.</a:t>
            </a:r>
          </a:p>
          <a:p>
            <a:pPr marL="647700" lvl="1" indent="-323850" algn="just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 u="none" strike="noStrike" spc="-6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Current prices for commercial AAC bundles can reach $5,000–$10,000, creating a large opportunity for affordable, localized alternatives.</a:t>
            </a:r>
          </a:p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endParaRPr lang="en-US" sz="3000" u="none" strike="noStrike" spc="-6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3439" y="1439752"/>
            <a:ext cx="667078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Market Analysis – Global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19" y="2153762"/>
            <a:ext cx="7235364" cy="598007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550878" y="1676598"/>
            <a:ext cx="5186243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FDFDFD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Budget Breakdown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81" y="1957978"/>
            <a:ext cx="11013120" cy="780305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0" y="3436614"/>
            <a:ext cx="8742641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Our estimated budget is $700, with the main expense being the eye-tracking camera and testing resources.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FDFDFD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47700" lvl="1" indent="-323850" algn="ctr">
              <a:lnSpc>
                <a:spcPts val="42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000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This provides a cost-effective alternative compared to commercial systems priced up to $10,000.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FDFDFD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FDFDFD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2.31456692913383,&quot;left&quot;:106.05889763779528,&quot;top&quot;:276.8191338582677,&quot;width&quot;:1227.8822047244096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2.31456692913383,&quot;left&quot;:106.05889763779528,&quot;top&quot;:276.8191338582677,&quot;width&quot;:1227.882204724409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2.31456692913383,&quot;left&quot;:106.05889763779528,&quot;top&quot;:276.8191338582677,&quot;width&quot;:1227.882204724409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2.31456692913383,&quot;left&quot;:106.05889763779528,&quot;top&quot;:276.8191338582677,&quot;width&quot;:1227.882204724409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2.31456692913383,&quot;left&quot;:106.05889763779528,&quot;top&quot;:276.8191338582677,&quot;width&quot;:1227.882204724409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2.31456692913383,&quot;left&quot;:106.05889763779528,&quot;top&quot;:276.8191338582677,&quot;width&quot;:1227.882204724409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2.31456692913383,&quot;left&quot;:106.05889763779528,&quot;top&quot;:276.8191338582677,&quot;width&quot;:1227.882204724409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2.31456692913383,&quot;left&quot;:106.05889763779528,&quot;top&quot;:276.8191338582677,&quot;width&quot;:1227.882204724409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2.31456692913383,&quot;left&quot;:106.05889763779528,&quot;top&quot;:276.8191338582677,&quot;width&quot;:1227.882204724409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2.31456692913383,&quot;left&quot;:106.05889763779528,&quot;top&quot;:276.8191338582677,&quot;width&quot;:1227.882204724409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2.31456692913383,&quot;left&quot;:106.05889763779528,&quot;top&quot;:276.8191338582677,&quot;width&quot;:1227.882204724409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873</Words>
  <Application>Microsoft Office PowerPoint</Application>
  <PresentationFormat>Custom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Montserrat Bold</vt:lpstr>
      <vt:lpstr>Montserrat</vt:lpstr>
      <vt:lpstr>Calibri</vt:lpstr>
      <vt:lpstr>Poppins Bold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dc:creator/>
  <cp:lastModifiedBy>Ahmed Yasser</cp:lastModifiedBy>
  <cp:revision>4</cp:revision>
  <dcterms:created xsi:type="dcterms:W3CDTF">2006-08-16T00:00:00Z</dcterms:created>
  <dcterms:modified xsi:type="dcterms:W3CDTF">2025-08-23T14:44:17Z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6A939042EDE9424DB4CD19841E48A6C0_12</vt:lpwstr>
  </property>
  <property fmtid="{D5CDD505-2E9C-101B-9397-08002B2CF9AE}" pid="3" name="KSOProductBuildVer">
    <vt:lpwstr>1033-12.2.0.21931</vt:lpwstr>
  </property>
</Properties>
</file>