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9" d="100"/>
          <a:sy n="109" d="100"/>
        </p:scale>
        <p:origin x="3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565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893689"/>
            <a:ext cx="7477601" cy="1803797"/>
          </a:xfrm>
          <a:prstGeom prst="rect">
            <a:avLst/>
          </a:prstGeom>
          <a:noFill/>
          <a:ln/>
        </p:spPr>
        <p:txBody>
          <a:bodyPr wrap="square" rtlCol="0" anchor="t"/>
          <a:lstStyle/>
          <a:p>
            <a:pPr marL="0" indent="0">
              <a:lnSpc>
                <a:spcPts val="7101"/>
              </a:lnSpc>
              <a:buNone/>
            </a:pPr>
            <a:r>
              <a:rPr lang="en-US" sz="5681" b="1" kern="0" spc="-170" dirty="0">
                <a:solidFill>
                  <a:srgbClr val="FFFFFF"/>
                </a:solidFill>
                <a:latin typeface="Overpass" pitchFamily="34" charset="0"/>
                <a:ea typeface="Overpass" pitchFamily="34" charset="-122"/>
                <a:cs typeface="Overpass" pitchFamily="34" charset="-120"/>
              </a:rPr>
              <a:t>Magento: Your Comprehensive Guide</a:t>
            </a:r>
            <a:endParaRPr lang="en-US" sz="5681" dirty="0"/>
          </a:p>
        </p:txBody>
      </p:sp>
      <p:sp>
        <p:nvSpPr>
          <p:cNvPr id="6" name="Text 2"/>
          <p:cNvSpPr/>
          <p:nvPr/>
        </p:nvSpPr>
        <p:spPr>
          <a:xfrm>
            <a:off x="6319599" y="4030742"/>
            <a:ext cx="7477601" cy="1666280"/>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Welcome to your comprehensive guide to mastering Magento! This guide will equip you with the knowledge and skills needed to build, manage, and optimize your online store using the powerful Magento platform. We'll explore everything from basic concepts to advanced techniques, covering both Magento Open Source and Magento Commerce.</a:t>
            </a:r>
            <a:endParaRPr lang="en-US" sz="1750" dirty="0"/>
          </a:p>
        </p:txBody>
      </p:sp>
      <p:sp>
        <p:nvSpPr>
          <p:cNvPr id="7" name="Shape 3"/>
          <p:cNvSpPr/>
          <p:nvPr/>
        </p:nvSpPr>
        <p:spPr>
          <a:xfrm>
            <a:off x="6319599" y="5963602"/>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6327219" y="5971223"/>
            <a:ext cx="340162" cy="340162"/>
          </a:xfrm>
          <a:prstGeom prst="rect">
            <a:avLst/>
          </a:prstGeom>
        </p:spPr>
      </p:pic>
      <p:sp>
        <p:nvSpPr>
          <p:cNvPr id="9" name="Text 4"/>
          <p:cNvSpPr/>
          <p:nvPr/>
        </p:nvSpPr>
        <p:spPr>
          <a:xfrm>
            <a:off x="6786086" y="5946934"/>
            <a:ext cx="2749987" cy="388858"/>
          </a:xfrm>
          <a:prstGeom prst="rect">
            <a:avLst/>
          </a:prstGeom>
          <a:noFill/>
          <a:ln/>
        </p:spPr>
        <p:txBody>
          <a:bodyPr wrap="none" rtlCol="0" anchor="t"/>
          <a:lstStyle/>
          <a:p>
            <a:pPr marL="0" indent="0" algn="l">
              <a:lnSpc>
                <a:spcPts val="3062"/>
              </a:lnSpc>
              <a:buNone/>
            </a:pPr>
            <a:r>
              <a:rPr lang="en-US" sz="2187" b="1" dirty="0">
                <a:solidFill>
                  <a:srgbClr val="E5E0DF"/>
                </a:solidFill>
                <a:latin typeface="Overpass" pitchFamily="34" charset="0"/>
                <a:ea typeface="Overpass" pitchFamily="34" charset="-122"/>
                <a:cs typeface="Overpass" pitchFamily="34" charset="-120"/>
              </a:rPr>
              <a:t>by Ismyil Muhammed</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911078" y="541853"/>
            <a:ext cx="8808125" cy="1158954"/>
          </a:xfrm>
          <a:prstGeom prst="rect">
            <a:avLst/>
          </a:prstGeom>
          <a:noFill/>
          <a:ln/>
        </p:spPr>
        <p:txBody>
          <a:bodyPr wrap="square" rtlCol="0" anchor="t"/>
          <a:lstStyle/>
          <a:p>
            <a:pPr marL="0" indent="0">
              <a:lnSpc>
                <a:spcPts val="4563"/>
              </a:lnSpc>
              <a:buNone/>
            </a:pPr>
            <a:r>
              <a:rPr lang="en-US" sz="3650" b="1" kern="0" spc="-110" dirty="0">
                <a:solidFill>
                  <a:srgbClr val="FFFFFF"/>
                </a:solidFill>
                <a:latin typeface="Overpass" pitchFamily="34" charset="0"/>
                <a:ea typeface="Overpass" pitchFamily="34" charset="-122"/>
                <a:cs typeface="Overpass" pitchFamily="34" charset="-120"/>
              </a:rPr>
              <a:t>Lesson 1: Overview of E-commerce Platforms</a:t>
            </a:r>
            <a:endParaRPr lang="en-US" sz="3650" dirty="0"/>
          </a:p>
        </p:txBody>
      </p:sp>
      <p:sp>
        <p:nvSpPr>
          <p:cNvPr id="5" name="Shape 2"/>
          <p:cNvSpPr/>
          <p:nvPr/>
        </p:nvSpPr>
        <p:spPr>
          <a:xfrm>
            <a:off x="2911078" y="2316361"/>
            <a:ext cx="443270" cy="443270"/>
          </a:xfrm>
          <a:prstGeom prst="roundRect">
            <a:avLst>
              <a:gd name="adj" fmla="val 20002"/>
            </a:avLst>
          </a:prstGeom>
          <a:solidFill>
            <a:srgbClr val="7E023C"/>
          </a:solidFill>
          <a:ln w="7620">
            <a:solidFill>
              <a:srgbClr val="971B55"/>
            </a:solidFill>
            <a:prstDash val="solid"/>
          </a:ln>
        </p:spPr>
      </p:sp>
      <p:sp>
        <p:nvSpPr>
          <p:cNvPr id="6" name="Text 3"/>
          <p:cNvSpPr/>
          <p:nvPr/>
        </p:nvSpPr>
        <p:spPr>
          <a:xfrm>
            <a:off x="3081218" y="2398871"/>
            <a:ext cx="102989" cy="278130"/>
          </a:xfrm>
          <a:prstGeom prst="rect">
            <a:avLst/>
          </a:prstGeom>
          <a:noFill/>
          <a:ln/>
        </p:spPr>
        <p:txBody>
          <a:bodyPr wrap="none" rtlCol="0" anchor="t"/>
          <a:lstStyle/>
          <a:p>
            <a:pPr marL="0" indent="0" algn="ctr">
              <a:lnSpc>
                <a:spcPts val="2190"/>
              </a:lnSpc>
              <a:buNone/>
            </a:pPr>
            <a:r>
              <a:rPr lang="en-US" sz="2190" b="1" kern="0" spc="-66" dirty="0">
                <a:solidFill>
                  <a:srgbClr val="E5E0DF"/>
                </a:solidFill>
                <a:latin typeface="Overpass" pitchFamily="34" charset="0"/>
                <a:ea typeface="Overpass" pitchFamily="34" charset="-122"/>
                <a:cs typeface="Overpass" pitchFamily="34" charset="-120"/>
              </a:rPr>
              <a:t>1</a:t>
            </a:r>
            <a:endParaRPr lang="en-US" sz="2190" dirty="0"/>
          </a:p>
        </p:txBody>
      </p:sp>
      <p:sp>
        <p:nvSpPr>
          <p:cNvPr id="7" name="Text 4"/>
          <p:cNvSpPr/>
          <p:nvPr/>
        </p:nvSpPr>
        <p:spPr>
          <a:xfrm>
            <a:off x="3551277" y="2316361"/>
            <a:ext cx="2620208" cy="289679"/>
          </a:xfrm>
          <a:prstGeom prst="rect">
            <a:avLst/>
          </a:prstGeom>
          <a:noFill/>
          <a:ln/>
        </p:spPr>
        <p:txBody>
          <a:bodyPr wrap="none" rtlCol="0" anchor="t"/>
          <a:lstStyle/>
          <a:p>
            <a:pPr marL="0" indent="0">
              <a:lnSpc>
                <a:spcPts val="2281"/>
              </a:lnSpc>
              <a:buNone/>
            </a:pPr>
            <a:r>
              <a:rPr lang="en-US" sz="1825" b="1" kern="0" spc="-55" dirty="0">
                <a:solidFill>
                  <a:srgbClr val="E5E0DF"/>
                </a:solidFill>
                <a:latin typeface="Overpass" pitchFamily="34" charset="0"/>
                <a:ea typeface="Overpass" pitchFamily="34" charset="-122"/>
                <a:cs typeface="Overpass" pitchFamily="34" charset="-120"/>
              </a:rPr>
              <a:t>The World of E-commerce</a:t>
            </a:r>
            <a:endParaRPr lang="en-US" sz="1825" dirty="0"/>
          </a:p>
        </p:txBody>
      </p:sp>
      <p:sp>
        <p:nvSpPr>
          <p:cNvPr id="8" name="Text 5"/>
          <p:cNvSpPr/>
          <p:nvPr/>
        </p:nvSpPr>
        <p:spPr>
          <a:xfrm>
            <a:off x="3551277" y="2724150"/>
            <a:ext cx="3665458" cy="2068592"/>
          </a:xfrm>
          <a:prstGeom prst="rect">
            <a:avLst/>
          </a:prstGeom>
          <a:noFill/>
          <a:ln/>
        </p:spPr>
        <p:txBody>
          <a:bodyPr wrap="square" rtlCol="0" anchor="t"/>
          <a:lstStyle/>
          <a:p>
            <a:pPr marL="0" indent="0">
              <a:lnSpc>
                <a:spcPts val="2327"/>
              </a:lnSpc>
              <a:buNone/>
            </a:pPr>
            <a:r>
              <a:rPr lang="en-US" sz="1551" dirty="0">
                <a:solidFill>
                  <a:srgbClr val="E5E0DF"/>
                </a:solidFill>
                <a:latin typeface="Overpass" pitchFamily="34" charset="0"/>
                <a:ea typeface="Overpass" pitchFamily="34" charset="-122"/>
                <a:cs typeface="Overpass" pitchFamily="34" charset="-120"/>
              </a:rPr>
              <a:t>E-commerce has revolutionized the way we shop. It provides unparalleled convenience and access to a vast range of products and services. But with so many options available, choosing the right platform for your online store can be daunting.</a:t>
            </a:r>
            <a:endParaRPr lang="en-US" sz="1551" dirty="0"/>
          </a:p>
        </p:txBody>
      </p:sp>
      <p:sp>
        <p:nvSpPr>
          <p:cNvPr id="9" name="Shape 6"/>
          <p:cNvSpPr/>
          <p:nvPr/>
        </p:nvSpPr>
        <p:spPr>
          <a:xfrm>
            <a:off x="7413665" y="2316361"/>
            <a:ext cx="443270" cy="443270"/>
          </a:xfrm>
          <a:prstGeom prst="roundRect">
            <a:avLst>
              <a:gd name="adj" fmla="val 20002"/>
            </a:avLst>
          </a:prstGeom>
          <a:solidFill>
            <a:srgbClr val="7E023C"/>
          </a:solidFill>
          <a:ln w="7620">
            <a:solidFill>
              <a:srgbClr val="971B55"/>
            </a:solidFill>
            <a:prstDash val="solid"/>
          </a:ln>
        </p:spPr>
      </p:sp>
      <p:sp>
        <p:nvSpPr>
          <p:cNvPr id="10" name="Text 7"/>
          <p:cNvSpPr/>
          <p:nvPr/>
        </p:nvSpPr>
        <p:spPr>
          <a:xfrm>
            <a:off x="7554397" y="2398871"/>
            <a:ext cx="161806" cy="278130"/>
          </a:xfrm>
          <a:prstGeom prst="rect">
            <a:avLst/>
          </a:prstGeom>
          <a:noFill/>
          <a:ln/>
        </p:spPr>
        <p:txBody>
          <a:bodyPr wrap="none" rtlCol="0" anchor="t"/>
          <a:lstStyle/>
          <a:p>
            <a:pPr marL="0" indent="0" algn="ctr">
              <a:lnSpc>
                <a:spcPts val="2190"/>
              </a:lnSpc>
              <a:buNone/>
            </a:pPr>
            <a:r>
              <a:rPr lang="en-US" sz="2190" b="1" kern="0" spc="-66" dirty="0">
                <a:solidFill>
                  <a:srgbClr val="E5E0DF"/>
                </a:solidFill>
                <a:latin typeface="Overpass" pitchFamily="34" charset="0"/>
                <a:ea typeface="Overpass" pitchFamily="34" charset="-122"/>
                <a:cs typeface="Overpass" pitchFamily="34" charset="-120"/>
              </a:rPr>
              <a:t>2</a:t>
            </a:r>
            <a:endParaRPr lang="en-US" sz="2190" dirty="0"/>
          </a:p>
        </p:txBody>
      </p:sp>
      <p:sp>
        <p:nvSpPr>
          <p:cNvPr id="11" name="Text 8"/>
          <p:cNvSpPr/>
          <p:nvPr/>
        </p:nvSpPr>
        <p:spPr>
          <a:xfrm>
            <a:off x="8053864" y="2316361"/>
            <a:ext cx="2317909" cy="289679"/>
          </a:xfrm>
          <a:prstGeom prst="rect">
            <a:avLst/>
          </a:prstGeom>
          <a:noFill/>
          <a:ln/>
        </p:spPr>
        <p:txBody>
          <a:bodyPr wrap="none" rtlCol="0" anchor="t"/>
          <a:lstStyle/>
          <a:p>
            <a:pPr marL="0" indent="0">
              <a:lnSpc>
                <a:spcPts val="2281"/>
              </a:lnSpc>
              <a:buNone/>
            </a:pPr>
            <a:r>
              <a:rPr lang="en-US" sz="1825" b="1" kern="0" spc="-55" dirty="0">
                <a:solidFill>
                  <a:srgbClr val="E5E0DF"/>
                </a:solidFill>
                <a:latin typeface="Overpass" pitchFamily="34" charset="0"/>
                <a:ea typeface="Overpass" pitchFamily="34" charset="-122"/>
                <a:cs typeface="Overpass" pitchFamily="34" charset="-120"/>
              </a:rPr>
              <a:t>Popular Platforms</a:t>
            </a:r>
            <a:endParaRPr lang="en-US" sz="1825" dirty="0"/>
          </a:p>
        </p:txBody>
      </p:sp>
      <p:sp>
        <p:nvSpPr>
          <p:cNvPr id="12" name="Text 9"/>
          <p:cNvSpPr/>
          <p:nvPr/>
        </p:nvSpPr>
        <p:spPr>
          <a:xfrm>
            <a:off x="8053864" y="2724150"/>
            <a:ext cx="3665458" cy="1773079"/>
          </a:xfrm>
          <a:prstGeom prst="rect">
            <a:avLst/>
          </a:prstGeom>
          <a:noFill/>
          <a:ln/>
        </p:spPr>
        <p:txBody>
          <a:bodyPr wrap="square" rtlCol="0" anchor="t"/>
          <a:lstStyle/>
          <a:p>
            <a:pPr marL="0" indent="0">
              <a:lnSpc>
                <a:spcPts val="2327"/>
              </a:lnSpc>
              <a:buNone/>
            </a:pPr>
            <a:r>
              <a:rPr lang="en-US" sz="1551" dirty="0">
                <a:solidFill>
                  <a:srgbClr val="E5E0DF"/>
                </a:solidFill>
                <a:latin typeface="Overpass" pitchFamily="34" charset="0"/>
                <a:ea typeface="Overpass" pitchFamily="34" charset="-122"/>
                <a:cs typeface="Overpass" pitchFamily="34" charset="-120"/>
              </a:rPr>
              <a:t>Popular e-commerce platforms include Shopify, WooCommerce, BigCommerce, and Magento. Each platform offers its own strengths and weaknesses, catering to different business needs and technical expertise.</a:t>
            </a:r>
            <a:endParaRPr lang="en-US" sz="1551" dirty="0"/>
          </a:p>
        </p:txBody>
      </p:sp>
      <p:sp>
        <p:nvSpPr>
          <p:cNvPr id="13" name="Shape 10"/>
          <p:cNvSpPr/>
          <p:nvPr/>
        </p:nvSpPr>
        <p:spPr>
          <a:xfrm>
            <a:off x="2911078" y="5211247"/>
            <a:ext cx="443270" cy="443270"/>
          </a:xfrm>
          <a:prstGeom prst="roundRect">
            <a:avLst>
              <a:gd name="adj" fmla="val 20002"/>
            </a:avLst>
          </a:prstGeom>
          <a:solidFill>
            <a:srgbClr val="7E023C"/>
          </a:solidFill>
          <a:ln w="7620">
            <a:solidFill>
              <a:srgbClr val="971B55"/>
            </a:solidFill>
            <a:prstDash val="solid"/>
          </a:ln>
        </p:spPr>
      </p:sp>
      <p:sp>
        <p:nvSpPr>
          <p:cNvPr id="14" name="Text 11"/>
          <p:cNvSpPr/>
          <p:nvPr/>
        </p:nvSpPr>
        <p:spPr>
          <a:xfrm>
            <a:off x="3053477" y="5293757"/>
            <a:ext cx="158472" cy="278130"/>
          </a:xfrm>
          <a:prstGeom prst="rect">
            <a:avLst/>
          </a:prstGeom>
          <a:noFill/>
          <a:ln/>
        </p:spPr>
        <p:txBody>
          <a:bodyPr wrap="none" rtlCol="0" anchor="t"/>
          <a:lstStyle/>
          <a:p>
            <a:pPr marL="0" indent="0" algn="ctr">
              <a:lnSpc>
                <a:spcPts val="2190"/>
              </a:lnSpc>
              <a:buNone/>
            </a:pPr>
            <a:r>
              <a:rPr lang="en-US" sz="2190" b="1" kern="0" spc="-66" dirty="0">
                <a:solidFill>
                  <a:srgbClr val="E5E0DF"/>
                </a:solidFill>
                <a:latin typeface="Overpass" pitchFamily="34" charset="0"/>
                <a:ea typeface="Overpass" pitchFamily="34" charset="-122"/>
                <a:cs typeface="Overpass" pitchFamily="34" charset="-120"/>
              </a:rPr>
              <a:t>3</a:t>
            </a:r>
            <a:endParaRPr lang="en-US" sz="2190" dirty="0"/>
          </a:p>
        </p:txBody>
      </p:sp>
      <p:sp>
        <p:nvSpPr>
          <p:cNvPr id="15" name="Text 12"/>
          <p:cNvSpPr/>
          <p:nvPr/>
        </p:nvSpPr>
        <p:spPr>
          <a:xfrm>
            <a:off x="3551277" y="5211247"/>
            <a:ext cx="2673191" cy="289679"/>
          </a:xfrm>
          <a:prstGeom prst="rect">
            <a:avLst/>
          </a:prstGeom>
          <a:noFill/>
          <a:ln/>
        </p:spPr>
        <p:txBody>
          <a:bodyPr wrap="none" rtlCol="0" anchor="t"/>
          <a:lstStyle/>
          <a:p>
            <a:pPr marL="0" indent="0">
              <a:lnSpc>
                <a:spcPts val="2281"/>
              </a:lnSpc>
              <a:buNone/>
            </a:pPr>
            <a:r>
              <a:rPr lang="en-US" sz="1825" b="1" kern="0" spc="-55" dirty="0">
                <a:solidFill>
                  <a:srgbClr val="E5E0DF"/>
                </a:solidFill>
                <a:latin typeface="Overpass" pitchFamily="34" charset="0"/>
                <a:ea typeface="Overpass" pitchFamily="34" charset="-122"/>
                <a:cs typeface="Overpass" pitchFamily="34" charset="-120"/>
              </a:rPr>
              <a:t>Magento: The Powerhouse</a:t>
            </a:r>
            <a:endParaRPr lang="en-US" sz="1825" dirty="0"/>
          </a:p>
        </p:txBody>
      </p:sp>
      <p:sp>
        <p:nvSpPr>
          <p:cNvPr id="16" name="Text 13"/>
          <p:cNvSpPr/>
          <p:nvPr/>
        </p:nvSpPr>
        <p:spPr>
          <a:xfrm>
            <a:off x="3551277" y="5619036"/>
            <a:ext cx="3665458" cy="2068592"/>
          </a:xfrm>
          <a:prstGeom prst="rect">
            <a:avLst/>
          </a:prstGeom>
          <a:noFill/>
          <a:ln/>
        </p:spPr>
        <p:txBody>
          <a:bodyPr wrap="square" rtlCol="0" anchor="t"/>
          <a:lstStyle/>
          <a:p>
            <a:pPr marL="0" indent="0">
              <a:lnSpc>
                <a:spcPts val="2327"/>
              </a:lnSpc>
              <a:buNone/>
            </a:pPr>
            <a:r>
              <a:rPr lang="en-US" sz="1551" dirty="0">
                <a:solidFill>
                  <a:srgbClr val="E5E0DF"/>
                </a:solidFill>
                <a:latin typeface="Overpass" pitchFamily="34" charset="0"/>
                <a:ea typeface="Overpass" pitchFamily="34" charset="-122"/>
                <a:cs typeface="Overpass" pitchFamily="34" charset="-120"/>
              </a:rPr>
              <a:t>Magento stands out as a highly scalable and customizable platform, offering robust features and a vast ecosystem of extensions and integrations. It's an excellent choice for businesses with complex requirements and a desire for complete control over their online store.</a:t>
            </a:r>
            <a:endParaRPr lang="en-US" sz="1551" dirty="0"/>
          </a:p>
        </p:txBody>
      </p:sp>
      <p:sp>
        <p:nvSpPr>
          <p:cNvPr id="17" name="Shape 14"/>
          <p:cNvSpPr/>
          <p:nvPr/>
        </p:nvSpPr>
        <p:spPr>
          <a:xfrm>
            <a:off x="7413665" y="5211247"/>
            <a:ext cx="443270" cy="443270"/>
          </a:xfrm>
          <a:prstGeom prst="roundRect">
            <a:avLst>
              <a:gd name="adj" fmla="val 20002"/>
            </a:avLst>
          </a:prstGeom>
          <a:solidFill>
            <a:srgbClr val="7E023C"/>
          </a:solidFill>
          <a:ln w="7620">
            <a:solidFill>
              <a:srgbClr val="971B55"/>
            </a:solidFill>
            <a:prstDash val="solid"/>
          </a:ln>
        </p:spPr>
      </p:sp>
      <p:sp>
        <p:nvSpPr>
          <p:cNvPr id="18" name="Text 15"/>
          <p:cNvSpPr/>
          <p:nvPr/>
        </p:nvSpPr>
        <p:spPr>
          <a:xfrm>
            <a:off x="7550110" y="5293757"/>
            <a:ext cx="170378" cy="278130"/>
          </a:xfrm>
          <a:prstGeom prst="rect">
            <a:avLst/>
          </a:prstGeom>
          <a:noFill/>
          <a:ln/>
        </p:spPr>
        <p:txBody>
          <a:bodyPr wrap="none" rtlCol="0" anchor="t"/>
          <a:lstStyle/>
          <a:p>
            <a:pPr marL="0" indent="0" algn="ctr">
              <a:lnSpc>
                <a:spcPts val="2190"/>
              </a:lnSpc>
              <a:buNone/>
            </a:pPr>
            <a:r>
              <a:rPr lang="en-US" sz="2190" b="1" kern="0" spc="-66" dirty="0">
                <a:solidFill>
                  <a:srgbClr val="E5E0DF"/>
                </a:solidFill>
                <a:latin typeface="Overpass" pitchFamily="34" charset="0"/>
                <a:ea typeface="Overpass" pitchFamily="34" charset="-122"/>
                <a:cs typeface="Overpass" pitchFamily="34" charset="-120"/>
              </a:rPr>
              <a:t>4</a:t>
            </a:r>
            <a:endParaRPr lang="en-US" sz="2190" dirty="0"/>
          </a:p>
        </p:txBody>
      </p:sp>
      <p:sp>
        <p:nvSpPr>
          <p:cNvPr id="19" name="Text 16"/>
          <p:cNvSpPr/>
          <p:nvPr/>
        </p:nvSpPr>
        <p:spPr>
          <a:xfrm>
            <a:off x="8053864" y="5211247"/>
            <a:ext cx="2317909" cy="289679"/>
          </a:xfrm>
          <a:prstGeom prst="rect">
            <a:avLst/>
          </a:prstGeom>
          <a:noFill/>
          <a:ln/>
        </p:spPr>
        <p:txBody>
          <a:bodyPr wrap="none" rtlCol="0" anchor="t"/>
          <a:lstStyle/>
          <a:p>
            <a:pPr marL="0" indent="0">
              <a:lnSpc>
                <a:spcPts val="2281"/>
              </a:lnSpc>
              <a:buNone/>
            </a:pPr>
            <a:r>
              <a:rPr lang="en-US" sz="1825" b="1" kern="0" spc="-55" dirty="0">
                <a:solidFill>
                  <a:srgbClr val="E5E0DF"/>
                </a:solidFill>
                <a:latin typeface="Overpass" pitchFamily="34" charset="0"/>
                <a:ea typeface="Overpass" pitchFamily="34" charset="-122"/>
                <a:cs typeface="Overpass" pitchFamily="34" charset="-120"/>
              </a:rPr>
              <a:t>Why Choose Magento?</a:t>
            </a:r>
            <a:endParaRPr lang="en-US" sz="1825" dirty="0"/>
          </a:p>
        </p:txBody>
      </p:sp>
      <p:sp>
        <p:nvSpPr>
          <p:cNvPr id="20" name="Text 17"/>
          <p:cNvSpPr/>
          <p:nvPr/>
        </p:nvSpPr>
        <p:spPr>
          <a:xfrm>
            <a:off x="8053864" y="5619036"/>
            <a:ext cx="3665458" cy="2068592"/>
          </a:xfrm>
          <a:prstGeom prst="rect">
            <a:avLst/>
          </a:prstGeom>
          <a:noFill/>
          <a:ln/>
        </p:spPr>
        <p:txBody>
          <a:bodyPr wrap="square" rtlCol="0" anchor="t"/>
          <a:lstStyle/>
          <a:p>
            <a:pPr marL="0" indent="0">
              <a:lnSpc>
                <a:spcPts val="2327"/>
              </a:lnSpc>
              <a:buNone/>
            </a:pPr>
            <a:r>
              <a:rPr lang="en-US" sz="1551" dirty="0">
                <a:solidFill>
                  <a:srgbClr val="E5E0DF"/>
                </a:solidFill>
                <a:latin typeface="Overpass" pitchFamily="34" charset="0"/>
                <a:ea typeface="Overpass" pitchFamily="34" charset="-122"/>
                <a:cs typeface="Overpass" pitchFamily="34" charset="-120"/>
              </a:rPr>
              <a:t>Magento empowers you to create unique and engaging shopping experiences, manage multiple stores, track inventory, and analyze customer data effectively. Its flexibility makes it ideal for growing businesses looking to expand their online presence.</a:t>
            </a:r>
            <a:endParaRPr lang="en-US" sz="155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1472803"/>
            <a:ext cx="7725489" cy="653415"/>
          </a:xfrm>
          <a:prstGeom prst="rect">
            <a:avLst/>
          </a:prstGeom>
          <a:noFill/>
          <a:ln/>
        </p:spPr>
        <p:txBody>
          <a:bodyPr wrap="none" rtlCol="0" anchor="t"/>
          <a:lstStyle/>
          <a:p>
            <a:pPr marL="0" indent="0">
              <a:lnSpc>
                <a:spcPts val="5146"/>
              </a:lnSpc>
              <a:buNone/>
            </a:pPr>
            <a:r>
              <a:rPr lang="en-US" sz="4117" b="1" kern="0" spc="-124" dirty="0">
                <a:solidFill>
                  <a:srgbClr val="FFFFFF"/>
                </a:solidFill>
                <a:latin typeface="Overpass" pitchFamily="34" charset="0"/>
                <a:ea typeface="Overpass" pitchFamily="34" charset="-122"/>
                <a:cs typeface="Overpass" pitchFamily="34" charset="-120"/>
              </a:rPr>
              <a:t>Lesson 2: Introduction to Magento</a:t>
            </a:r>
            <a:endParaRPr lang="en-US" sz="4117" dirty="0"/>
          </a:p>
        </p:txBody>
      </p:sp>
      <p:sp>
        <p:nvSpPr>
          <p:cNvPr id="5" name="Text 2"/>
          <p:cNvSpPr/>
          <p:nvPr/>
        </p:nvSpPr>
        <p:spPr>
          <a:xfrm>
            <a:off x="2348389" y="2681645"/>
            <a:ext cx="2614017" cy="326827"/>
          </a:xfrm>
          <a:prstGeom prst="rect">
            <a:avLst/>
          </a:prstGeom>
          <a:noFill/>
          <a:ln/>
        </p:spPr>
        <p:txBody>
          <a:bodyPr wrap="none" rtlCol="0" anchor="t"/>
          <a:lstStyle/>
          <a:p>
            <a:pPr marL="0" indent="0">
              <a:lnSpc>
                <a:spcPts val="2573"/>
              </a:lnSpc>
              <a:buNone/>
            </a:pPr>
            <a:r>
              <a:rPr lang="en-US" sz="2058" b="1" kern="0" spc="-62" dirty="0">
                <a:solidFill>
                  <a:srgbClr val="FFFFFF"/>
                </a:solidFill>
                <a:latin typeface="Overpass" pitchFamily="34" charset="0"/>
                <a:ea typeface="Overpass" pitchFamily="34" charset="-122"/>
                <a:cs typeface="Overpass" pitchFamily="34" charset="-120"/>
              </a:rPr>
              <a:t>What is Magento?</a:t>
            </a:r>
            <a:endParaRPr lang="en-US" sz="2058" dirty="0"/>
          </a:p>
        </p:txBody>
      </p:sp>
      <p:sp>
        <p:nvSpPr>
          <p:cNvPr id="6" name="Text 3"/>
          <p:cNvSpPr/>
          <p:nvPr/>
        </p:nvSpPr>
        <p:spPr>
          <a:xfrm>
            <a:off x="2348389" y="3230642"/>
            <a:ext cx="2949416" cy="2332792"/>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Magento is a leading open-source e-commerce platform, built on PHP and MySQL. It provides a comprehensive suite of tools and features to create, manage, and grow your online store.</a:t>
            </a:r>
            <a:endParaRPr lang="en-US" sz="1750" dirty="0"/>
          </a:p>
        </p:txBody>
      </p:sp>
      <p:sp>
        <p:nvSpPr>
          <p:cNvPr id="7" name="Text 4"/>
          <p:cNvSpPr/>
          <p:nvPr/>
        </p:nvSpPr>
        <p:spPr>
          <a:xfrm>
            <a:off x="5847398" y="2681645"/>
            <a:ext cx="2614017" cy="326827"/>
          </a:xfrm>
          <a:prstGeom prst="rect">
            <a:avLst/>
          </a:prstGeom>
          <a:noFill/>
          <a:ln/>
        </p:spPr>
        <p:txBody>
          <a:bodyPr wrap="none" rtlCol="0" anchor="t"/>
          <a:lstStyle/>
          <a:p>
            <a:pPr marL="0" indent="0">
              <a:lnSpc>
                <a:spcPts val="2573"/>
              </a:lnSpc>
              <a:buNone/>
            </a:pPr>
            <a:r>
              <a:rPr lang="en-US" sz="2058" b="1" kern="0" spc="-62" dirty="0">
                <a:solidFill>
                  <a:srgbClr val="FFFFFF"/>
                </a:solidFill>
                <a:latin typeface="Overpass" pitchFamily="34" charset="0"/>
                <a:ea typeface="Overpass" pitchFamily="34" charset="-122"/>
                <a:cs typeface="Overpass" pitchFamily="34" charset="-120"/>
              </a:rPr>
              <a:t>History &amp; Versions</a:t>
            </a:r>
            <a:endParaRPr lang="en-US" sz="2058" dirty="0"/>
          </a:p>
        </p:txBody>
      </p:sp>
      <p:sp>
        <p:nvSpPr>
          <p:cNvPr id="8" name="Text 5"/>
          <p:cNvSpPr/>
          <p:nvPr/>
        </p:nvSpPr>
        <p:spPr>
          <a:xfrm>
            <a:off x="5847398" y="3230642"/>
            <a:ext cx="2949416" cy="2999303"/>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Magento was founded in 2008 and has gone through several versions, including Magento 1 and Magento 2. Magento 2 is the latest and most advanced version, offering significant performance enhancements and improved security.</a:t>
            </a:r>
            <a:endParaRPr lang="en-US" sz="1750" dirty="0"/>
          </a:p>
        </p:txBody>
      </p:sp>
      <p:sp>
        <p:nvSpPr>
          <p:cNvPr id="9" name="Text 6"/>
          <p:cNvSpPr/>
          <p:nvPr/>
        </p:nvSpPr>
        <p:spPr>
          <a:xfrm>
            <a:off x="9346406" y="2681645"/>
            <a:ext cx="2949416" cy="653653"/>
          </a:xfrm>
          <a:prstGeom prst="rect">
            <a:avLst/>
          </a:prstGeom>
          <a:noFill/>
          <a:ln/>
        </p:spPr>
        <p:txBody>
          <a:bodyPr wrap="square" rtlCol="0" anchor="t"/>
          <a:lstStyle/>
          <a:p>
            <a:pPr marL="0" indent="0">
              <a:lnSpc>
                <a:spcPts val="2573"/>
              </a:lnSpc>
              <a:buNone/>
            </a:pPr>
            <a:r>
              <a:rPr lang="en-US" sz="2058" b="1" kern="0" spc="-62" dirty="0">
                <a:solidFill>
                  <a:srgbClr val="FFFFFF"/>
                </a:solidFill>
                <a:latin typeface="Overpass" pitchFamily="34" charset="0"/>
                <a:ea typeface="Overpass" pitchFamily="34" charset="-122"/>
                <a:cs typeface="Overpass" pitchFamily="34" charset="-120"/>
              </a:rPr>
              <a:t>Magento Open Source vs. Magento Commerce</a:t>
            </a:r>
            <a:endParaRPr lang="en-US" sz="2058" dirty="0"/>
          </a:p>
        </p:txBody>
      </p:sp>
      <p:sp>
        <p:nvSpPr>
          <p:cNvPr id="10" name="Text 7"/>
          <p:cNvSpPr/>
          <p:nvPr/>
        </p:nvSpPr>
        <p:spPr>
          <a:xfrm>
            <a:off x="9346406" y="3557468"/>
            <a:ext cx="2949416" cy="2999303"/>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Magento offers two editions: Open Source and Commerce. Open Source is free to use and download, while Commerce provides advanced features and support for larger businesses. Choose the edition that best suits your needs and budget.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3625929" y="454104"/>
            <a:ext cx="6606778" cy="485418"/>
          </a:xfrm>
          <a:prstGeom prst="rect">
            <a:avLst/>
          </a:prstGeom>
          <a:noFill/>
          <a:ln/>
        </p:spPr>
        <p:txBody>
          <a:bodyPr wrap="none" rtlCol="0" anchor="t"/>
          <a:lstStyle/>
          <a:p>
            <a:pPr marL="0" indent="0">
              <a:lnSpc>
                <a:spcPts val="3822"/>
              </a:lnSpc>
              <a:buNone/>
            </a:pPr>
            <a:r>
              <a:rPr lang="en-US" sz="3058" b="1" kern="0" spc="-92" dirty="0">
                <a:solidFill>
                  <a:srgbClr val="FFFFFF"/>
                </a:solidFill>
                <a:latin typeface="Overpass" pitchFamily="34" charset="0"/>
                <a:ea typeface="Overpass" pitchFamily="34" charset="-122"/>
                <a:cs typeface="Overpass" pitchFamily="34" charset="-120"/>
              </a:rPr>
              <a:t>Lesson 3: Setting Up Your Environment</a:t>
            </a:r>
            <a:endParaRPr lang="en-US" sz="3058" dirty="0"/>
          </a:p>
        </p:txBody>
      </p:sp>
      <p:sp>
        <p:nvSpPr>
          <p:cNvPr id="5" name="Shape 2"/>
          <p:cNvSpPr/>
          <p:nvPr/>
        </p:nvSpPr>
        <p:spPr>
          <a:xfrm>
            <a:off x="7298650" y="1269563"/>
            <a:ext cx="32980" cy="6505932"/>
          </a:xfrm>
          <a:prstGeom prst="roundRect">
            <a:avLst>
              <a:gd name="adj" fmla="val 225197"/>
            </a:avLst>
          </a:prstGeom>
          <a:solidFill>
            <a:srgbClr val="971B55"/>
          </a:solidFill>
          <a:ln/>
        </p:spPr>
      </p:sp>
      <p:sp>
        <p:nvSpPr>
          <p:cNvPr id="6" name="Shape 3"/>
          <p:cNvSpPr/>
          <p:nvPr/>
        </p:nvSpPr>
        <p:spPr>
          <a:xfrm>
            <a:off x="6551890" y="1624310"/>
            <a:ext cx="577572" cy="32980"/>
          </a:xfrm>
          <a:prstGeom prst="roundRect">
            <a:avLst>
              <a:gd name="adj" fmla="val 225197"/>
            </a:avLst>
          </a:prstGeom>
          <a:solidFill>
            <a:srgbClr val="971B55"/>
          </a:solidFill>
          <a:ln/>
        </p:spPr>
      </p:sp>
      <p:sp>
        <p:nvSpPr>
          <p:cNvPr id="7" name="Shape 4"/>
          <p:cNvSpPr/>
          <p:nvPr/>
        </p:nvSpPr>
        <p:spPr>
          <a:xfrm>
            <a:off x="7129463" y="1455182"/>
            <a:ext cx="371237" cy="371237"/>
          </a:xfrm>
          <a:prstGeom prst="roundRect">
            <a:avLst>
              <a:gd name="adj" fmla="val 20006"/>
            </a:avLst>
          </a:prstGeom>
          <a:solidFill>
            <a:srgbClr val="7E023C"/>
          </a:solidFill>
          <a:ln w="7620">
            <a:solidFill>
              <a:srgbClr val="971B55"/>
            </a:solidFill>
            <a:prstDash val="solid"/>
          </a:ln>
        </p:spPr>
      </p:sp>
      <p:sp>
        <p:nvSpPr>
          <p:cNvPr id="8" name="Text 5"/>
          <p:cNvSpPr/>
          <p:nvPr/>
        </p:nvSpPr>
        <p:spPr>
          <a:xfrm>
            <a:off x="7271980" y="1524238"/>
            <a:ext cx="86201" cy="233005"/>
          </a:xfrm>
          <a:prstGeom prst="rect">
            <a:avLst/>
          </a:prstGeom>
          <a:noFill/>
          <a:ln/>
        </p:spPr>
        <p:txBody>
          <a:bodyPr wrap="none" rtlCol="0" anchor="t"/>
          <a:lstStyle/>
          <a:p>
            <a:pPr marL="0" indent="0" algn="ctr">
              <a:lnSpc>
                <a:spcPts val="1835"/>
              </a:lnSpc>
              <a:buNone/>
            </a:pPr>
            <a:r>
              <a:rPr lang="en-US" sz="1835" b="1" kern="0" spc="-55" dirty="0">
                <a:solidFill>
                  <a:srgbClr val="E5E0DF"/>
                </a:solidFill>
                <a:latin typeface="Overpass" pitchFamily="34" charset="0"/>
                <a:ea typeface="Overpass" pitchFamily="34" charset="-122"/>
                <a:cs typeface="Overpass" pitchFamily="34" charset="-120"/>
              </a:rPr>
              <a:t>1</a:t>
            </a:r>
            <a:endParaRPr lang="en-US" sz="1835" dirty="0"/>
          </a:p>
        </p:txBody>
      </p:sp>
      <p:sp>
        <p:nvSpPr>
          <p:cNvPr id="9" name="Text 6"/>
          <p:cNvSpPr/>
          <p:nvPr/>
        </p:nvSpPr>
        <p:spPr>
          <a:xfrm>
            <a:off x="4465677" y="1434584"/>
            <a:ext cx="1941671" cy="242649"/>
          </a:xfrm>
          <a:prstGeom prst="rect">
            <a:avLst/>
          </a:prstGeom>
          <a:noFill/>
          <a:ln/>
        </p:spPr>
        <p:txBody>
          <a:bodyPr wrap="none" rtlCol="0" anchor="t"/>
          <a:lstStyle/>
          <a:p>
            <a:pPr marL="0" indent="0" algn="r">
              <a:lnSpc>
                <a:spcPts val="1911"/>
              </a:lnSpc>
              <a:buNone/>
            </a:pPr>
            <a:r>
              <a:rPr lang="en-US" sz="1529" b="1" kern="0" spc="-46" dirty="0">
                <a:solidFill>
                  <a:srgbClr val="E5E0DF"/>
                </a:solidFill>
                <a:latin typeface="Overpass" pitchFamily="34" charset="0"/>
                <a:ea typeface="Overpass" pitchFamily="34" charset="-122"/>
                <a:cs typeface="Overpass" pitchFamily="34" charset="-120"/>
              </a:rPr>
              <a:t>System Requirements</a:t>
            </a:r>
            <a:endParaRPr lang="en-US" sz="1529" dirty="0"/>
          </a:p>
        </p:txBody>
      </p:sp>
      <p:sp>
        <p:nvSpPr>
          <p:cNvPr id="10" name="Text 7"/>
          <p:cNvSpPr/>
          <p:nvPr/>
        </p:nvSpPr>
        <p:spPr>
          <a:xfrm>
            <a:off x="3625929" y="1776174"/>
            <a:ext cx="2781419" cy="1980248"/>
          </a:xfrm>
          <a:prstGeom prst="rect">
            <a:avLst/>
          </a:prstGeom>
          <a:noFill/>
          <a:ln/>
        </p:spPr>
        <p:txBody>
          <a:bodyPr wrap="square" rtlCol="0" anchor="t"/>
          <a:lstStyle/>
          <a:p>
            <a:pPr marL="0" indent="0" algn="r">
              <a:lnSpc>
                <a:spcPts val="1949"/>
              </a:lnSpc>
              <a:buNone/>
            </a:pPr>
            <a:r>
              <a:rPr lang="en-US" sz="1300" dirty="0">
                <a:solidFill>
                  <a:srgbClr val="E5E0DF"/>
                </a:solidFill>
                <a:latin typeface="Overpass" pitchFamily="34" charset="0"/>
                <a:ea typeface="Overpass" pitchFamily="34" charset="-122"/>
                <a:cs typeface="Overpass" pitchFamily="34" charset="-120"/>
              </a:rPr>
              <a:t>Before installing Magento, ensure that your server meets the system requirements. This includes specifications for the operating system, web server, database, and PHP version. Refer to the Magento documentation for detailed information.</a:t>
            </a:r>
            <a:endParaRPr lang="en-US" sz="1300" dirty="0"/>
          </a:p>
        </p:txBody>
      </p:sp>
      <p:sp>
        <p:nvSpPr>
          <p:cNvPr id="11" name="Shape 8"/>
          <p:cNvSpPr/>
          <p:nvPr/>
        </p:nvSpPr>
        <p:spPr>
          <a:xfrm>
            <a:off x="7500699" y="2449413"/>
            <a:ext cx="577572" cy="32980"/>
          </a:xfrm>
          <a:prstGeom prst="roundRect">
            <a:avLst>
              <a:gd name="adj" fmla="val 225197"/>
            </a:avLst>
          </a:prstGeom>
          <a:solidFill>
            <a:srgbClr val="971B55"/>
          </a:solidFill>
          <a:ln/>
        </p:spPr>
      </p:sp>
      <p:sp>
        <p:nvSpPr>
          <p:cNvPr id="12" name="Shape 9"/>
          <p:cNvSpPr/>
          <p:nvPr/>
        </p:nvSpPr>
        <p:spPr>
          <a:xfrm>
            <a:off x="7129463" y="2280285"/>
            <a:ext cx="371237" cy="371237"/>
          </a:xfrm>
          <a:prstGeom prst="roundRect">
            <a:avLst>
              <a:gd name="adj" fmla="val 20006"/>
            </a:avLst>
          </a:prstGeom>
          <a:solidFill>
            <a:srgbClr val="7E023C"/>
          </a:solidFill>
          <a:ln w="7620">
            <a:solidFill>
              <a:srgbClr val="971B55"/>
            </a:solidFill>
            <a:prstDash val="solid"/>
          </a:ln>
        </p:spPr>
      </p:sp>
      <p:sp>
        <p:nvSpPr>
          <p:cNvPr id="13" name="Text 10"/>
          <p:cNvSpPr/>
          <p:nvPr/>
        </p:nvSpPr>
        <p:spPr>
          <a:xfrm>
            <a:off x="7247334" y="2349341"/>
            <a:ext cx="135493" cy="233005"/>
          </a:xfrm>
          <a:prstGeom prst="rect">
            <a:avLst/>
          </a:prstGeom>
          <a:noFill/>
          <a:ln/>
        </p:spPr>
        <p:txBody>
          <a:bodyPr wrap="none" rtlCol="0" anchor="t"/>
          <a:lstStyle/>
          <a:p>
            <a:pPr marL="0" indent="0" algn="ctr">
              <a:lnSpc>
                <a:spcPts val="1835"/>
              </a:lnSpc>
              <a:buNone/>
            </a:pPr>
            <a:r>
              <a:rPr lang="en-US" sz="1835" b="1" kern="0" spc="-55" dirty="0">
                <a:solidFill>
                  <a:srgbClr val="E5E0DF"/>
                </a:solidFill>
                <a:latin typeface="Overpass" pitchFamily="34" charset="0"/>
                <a:ea typeface="Overpass" pitchFamily="34" charset="-122"/>
                <a:cs typeface="Overpass" pitchFamily="34" charset="-120"/>
              </a:rPr>
              <a:t>2</a:t>
            </a:r>
            <a:endParaRPr lang="en-US" sz="1835" dirty="0"/>
          </a:p>
        </p:txBody>
      </p:sp>
      <p:sp>
        <p:nvSpPr>
          <p:cNvPr id="14" name="Text 11"/>
          <p:cNvSpPr/>
          <p:nvPr/>
        </p:nvSpPr>
        <p:spPr>
          <a:xfrm>
            <a:off x="8222813" y="2259687"/>
            <a:ext cx="1941671" cy="242649"/>
          </a:xfrm>
          <a:prstGeom prst="rect">
            <a:avLst/>
          </a:prstGeom>
          <a:noFill/>
          <a:ln/>
        </p:spPr>
        <p:txBody>
          <a:bodyPr wrap="none" rtlCol="0" anchor="t"/>
          <a:lstStyle/>
          <a:p>
            <a:pPr marL="0" indent="0" algn="l">
              <a:lnSpc>
                <a:spcPts val="1911"/>
              </a:lnSpc>
              <a:buNone/>
            </a:pPr>
            <a:r>
              <a:rPr lang="en-US" sz="1529" b="1" kern="0" spc="-46" dirty="0">
                <a:solidFill>
                  <a:srgbClr val="E5E0DF"/>
                </a:solidFill>
                <a:latin typeface="Overpass" pitchFamily="34" charset="0"/>
                <a:ea typeface="Overpass" pitchFamily="34" charset="-122"/>
                <a:cs typeface="Overpass" pitchFamily="34" charset="-120"/>
              </a:rPr>
              <a:t>Local Installation</a:t>
            </a:r>
            <a:endParaRPr lang="en-US" sz="1529" dirty="0"/>
          </a:p>
        </p:txBody>
      </p:sp>
      <p:sp>
        <p:nvSpPr>
          <p:cNvPr id="15" name="Text 12"/>
          <p:cNvSpPr/>
          <p:nvPr/>
        </p:nvSpPr>
        <p:spPr>
          <a:xfrm>
            <a:off x="8222813" y="2601278"/>
            <a:ext cx="2781538" cy="1732717"/>
          </a:xfrm>
          <a:prstGeom prst="rect">
            <a:avLst/>
          </a:prstGeom>
          <a:noFill/>
          <a:ln/>
        </p:spPr>
        <p:txBody>
          <a:bodyPr wrap="square" rtlCol="0" anchor="t"/>
          <a:lstStyle/>
          <a:p>
            <a:pPr marL="0" indent="0" algn="l">
              <a:lnSpc>
                <a:spcPts val="1949"/>
              </a:lnSpc>
              <a:buNone/>
            </a:pPr>
            <a:r>
              <a:rPr lang="en-US" sz="1300" dirty="0">
                <a:solidFill>
                  <a:srgbClr val="E5E0DF"/>
                </a:solidFill>
                <a:latin typeface="Overpass" pitchFamily="34" charset="0"/>
                <a:ea typeface="Overpass" pitchFamily="34" charset="-122"/>
                <a:cs typeface="Overpass" pitchFamily="34" charset="-120"/>
              </a:rPr>
              <a:t>Start by installing Magento locally on your computer. This allows you to test and experiment with Magento without affecting your live website. Use a virtual machine or Docker container to create a development environment.</a:t>
            </a:r>
            <a:endParaRPr lang="en-US" sz="1300" dirty="0"/>
          </a:p>
        </p:txBody>
      </p:sp>
      <p:sp>
        <p:nvSpPr>
          <p:cNvPr id="16" name="Shape 13"/>
          <p:cNvSpPr/>
          <p:nvPr/>
        </p:nvSpPr>
        <p:spPr>
          <a:xfrm>
            <a:off x="6551890" y="4441210"/>
            <a:ext cx="577572" cy="32980"/>
          </a:xfrm>
          <a:prstGeom prst="roundRect">
            <a:avLst>
              <a:gd name="adj" fmla="val 225197"/>
            </a:avLst>
          </a:prstGeom>
          <a:solidFill>
            <a:srgbClr val="971B55"/>
          </a:solidFill>
          <a:ln/>
        </p:spPr>
      </p:sp>
      <p:sp>
        <p:nvSpPr>
          <p:cNvPr id="17" name="Shape 14"/>
          <p:cNvSpPr/>
          <p:nvPr/>
        </p:nvSpPr>
        <p:spPr>
          <a:xfrm>
            <a:off x="7129463" y="4272082"/>
            <a:ext cx="371237" cy="371237"/>
          </a:xfrm>
          <a:prstGeom prst="roundRect">
            <a:avLst>
              <a:gd name="adj" fmla="val 20006"/>
            </a:avLst>
          </a:prstGeom>
          <a:solidFill>
            <a:srgbClr val="7E023C"/>
          </a:solidFill>
          <a:ln w="7620">
            <a:solidFill>
              <a:srgbClr val="971B55"/>
            </a:solidFill>
            <a:prstDash val="solid"/>
          </a:ln>
        </p:spPr>
      </p:sp>
      <p:sp>
        <p:nvSpPr>
          <p:cNvPr id="18" name="Text 15"/>
          <p:cNvSpPr/>
          <p:nvPr/>
        </p:nvSpPr>
        <p:spPr>
          <a:xfrm>
            <a:off x="7248763" y="4341138"/>
            <a:ext cx="132636" cy="233005"/>
          </a:xfrm>
          <a:prstGeom prst="rect">
            <a:avLst/>
          </a:prstGeom>
          <a:noFill/>
          <a:ln/>
        </p:spPr>
        <p:txBody>
          <a:bodyPr wrap="none" rtlCol="0" anchor="t"/>
          <a:lstStyle/>
          <a:p>
            <a:pPr marL="0" indent="0" algn="ctr">
              <a:lnSpc>
                <a:spcPts val="1835"/>
              </a:lnSpc>
              <a:buNone/>
            </a:pPr>
            <a:r>
              <a:rPr lang="en-US" sz="1835" b="1" kern="0" spc="-55" dirty="0">
                <a:solidFill>
                  <a:srgbClr val="E5E0DF"/>
                </a:solidFill>
                <a:latin typeface="Overpass" pitchFamily="34" charset="0"/>
                <a:ea typeface="Overpass" pitchFamily="34" charset="-122"/>
                <a:cs typeface="Overpass" pitchFamily="34" charset="-120"/>
              </a:rPr>
              <a:t>3</a:t>
            </a:r>
            <a:endParaRPr lang="en-US" sz="1835" dirty="0"/>
          </a:p>
        </p:txBody>
      </p:sp>
      <p:sp>
        <p:nvSpPr>
          <p:cNvPr id="19" name="Text 16"/>
          <p:cNvSpPr/>
          <p:nvPr/>
        </p:nvSpPr>
        <p:spPr>
          <a:xfrm>
            <a:off x="4465677" y="4251484"/>
            <a:ext cx="1941671" cy="242649"/>
          </a:xfrm>
          <a:prstGeom prst="rect">
            <a:avLst/>
          </a:prstGeom>
          <a:noFill/>
          <a:ln/>
        </p:spPr>
        <p:txBody>
          <a:bodyPr wrap="none" rtlCol="0" anchor="t"/>
          <a:lstStyle/>
          <a:p>
            <a:pPr marL="0" indent="0" algn="r">
              <a:lnSpc>
                <a:spcPts val="1911"/>
              </a:lnSpc>
              <a:buNone/>
            </a:pPr>
            <a:r>
              <a:rPr lang="en-US" sz="1529" b="1" kern="0" spc="-46" dirty="0">
                <a:solidFill>
                  <a:srgbClr val="E5E0DF"/>
                </a:solidFill>
                <a:latin typeface="Overpass" pitchFamily="34" charset="0"/>
                <a:ea typeface="Overpass" pitchFamily="34" charset="-122"/>
                <a:cs typeface="Overpass" pitchFamily="34" charset="-120"/>
              </a:rPr>
              <a:t>Server Installation</a:t>
            </a:r>
            <a:endParaRPr lang="en-US" sz="1529" dirty="0"/>
          </a:p>
        </p:txBody>
      </p:sp>
      <p:sp>
        <p:nvSpPr>
          <p:cNvPr id="20" name="Text 17"/>
          <p:cNvSpPr/>
          <p:nvPr/>
        </p:nvSpPr>
        <p:spPr>
          <a:xfrm>
            <a:off x="3625929" y="4593074"/>
            <a:ext cx="2781419" cy="1485186"/>
          </a:xfrm>
          <a:prstGeom prst="rect">
            <a:avLst/>
          </a:prstGeom>
          <a:noFill/>
          <a:ln/>
        </p:spPr>
        <p:txBody>
          <a:bodyPr wrap="square" rtlCol="0" anchor="t"/>
          <a:lstStyle/>
          <a:p>
            <a:pPr marL="0" indent="0" algn="r">
              <a:lnSpc>
                <a:spcPts val="1949"/>
              </a:lnSpc>
              <a:buNone/>
            </a:pPr>
            <a:r>
              <a:rPr lang="en-US" sz="1300" dirty="0">
                <a:solidFill>
                  <a:srgbClr val="E5E0DF"/>
                </a:solidFill>
                <a:latin typeface="Overpass" pitchFamily="34" charset="0"/>
                <a:ea typeface="Overpass" pitchFamily="34" charset="-122"/>
                <a:cs typeface="Overpass" pitchFamily="34" charset="-120"/>
              </a:rPr>
              <a:t>Once you're satisfied with your local development, install Magento on your server. This involves uploading the Magento files, configuring the database, and setting up the web server to host your online store.</a:t>
            </a:r>
            <a:endParaRPr lang="en-US" sz="1300" dirty="0"/>
          </a:p>
        </p:txBody>
      </p:sp>
      <p:sp>
        <p:nvSpPr>
          <p:cNvPr id="21" name="Shape 18"/>
          <p:cNvSpPr/>
          <p:nvPr/>
        </p:nvSpPr>
        <p:spPr>
          <a:xfrm>
            <a:off x="7500699" y="5725894"/>
            <a:ext cx="577572" cy="32980"/>
          </a:xfrm>
          <a:prstGeom prst="roundRect">
            <a:avLst>
              <a:gd name="adj" fmla="val 225197"/>
            </a:avLst>
          </a:prstGeom>
          <a:solidFill>
            <a:srgbClr val="971B55"/>
          </a:solidFill>
          <a:ln/>
        </p:spPr>
      </p:sp>
      <p:sp>
        <p:nvSpPr>
          <p:cNvPr id="22" name="Shape 19"/>
          <p:cNvSpPr/>
          <p:nvPr/>
        </p:nvSpPr>
        <p:spPr>
          <a:xfrm>
            <a:off x="7129463" y="5556766"/>
            <a:ext cx="371237" cy="371237"/>
          </a:xfrm>
          <a:prstGeom prst="roundRect">
            <a:avLst>
              <a:gd name="adj" fmla="val 20006"/>
            </a:avLst>
          </a:prstGeom>
          <a:solidFill>
            <a:srgbClr val="7E023C"/>
          </a:solidFill>
          <a:ln w="7620">
            <a:solidFill>
              <a:srgbClr val="971B55"/>
            </a:solidFill>
            <a:prstDash val="solid"/>
          </a:ln>
        </p:spPr>
      </p:sp>
      <p:sp>
        <p:nvSpPr>
          <p:cNvPr id="23" name="Text 20"/>
          <p:cNvSpPr/>
          <p:nvPr/>
        </p:nvSpPr>
        <p:spPr>
          <a:xfrm>
            <a:off x="7243643" y="5625822"/>
            <a:ext cx="142756" cy="233005"/>
          </a:xfrm>
          <a:prstGeom prst="rect">
            <a:avLst/>
          </a:prstGeom>
          <a:noFill/>
          <a:ln/>
        </p:spPr>
        <p:txBody>
          <a:bodyPr wrap="none" rtlCol="0" anchor="t"/>
          <a:lstStyle/>
          <a:p>
            <a:pPr marL="0" indent="0" algn="ctr">
              <a:lnSpc>
                <a:spcPts val="1835"/>
              </a:lnSpc>
              <a:buNone/>
            </a:pPr>
            <a:r>
              <a:rPr lang="en-US" sz="1835" b="1" kern="0" spc="-55" dirty="0">
                <a:solidFill>
                  <a:srgbClr val="E5E0DF"/>
                </a:solidFill>
                <a:latin typeface="Overpass" pitchFamily="34" charset="0"/>
                <a:ea typeface="Overpass" pitchFamily="34" charset="-122"/>
                <a:cs typeface="Overpass" pitchFamily="34" charset="-120"/>
              </a:rPr>
              <a:t>4</a:t>
            </a:r>
            <a:endParaRPr lang="en-US" sz="1835" dirty="0"/>
          </a:p>
        </p:txBody>
      </p:sp>
      <p:sp>
        <p:nvSpPr>
          <p:cNvPr id="24" name="Text 21"/>
          <p:cNvSpPr/>
          <p:nvPr/>
        </p:nvSpPr>
        <p:spPr>
          <a:xfrm>
            <a:off x="8222813" y="5536168"/>
            <a:ext cx="1941671" cy="242649"/>
          </a:xfrm>
          <a:prstGeom prst="rect">
            <a:avLst/>
          </a:prstGeom>
          <a:noFill/>
          <a:ln/>
        </p:spPr>
        <p:txBody>
          <a:bodyPr wrap="none" rtlCol="0" anchor="t"/>
          <a:lstStyle/>
          <a:p>
            <a:pPr marL="0" indent="0" algn="l">
              <a:lnSpc>
                <a:spcPts val="1911"/>
              </a:lnSpc>
              <a:buNone/>
            </a:pPr>
            <a:r>
              <a:rPr lang="en-US" sz="1529" b="1" kern="0" spc="-46" dirty="0">
                <a:solidFill>
                  <a:srgbClr val="E5E0DF"/>
                </a:solidFill>
                <a:latin typeface="Overpass" pitchFamily="34" charset="0"/>
                <a:ea typeface="Overpass" pitchFamily="34" charset="-122"/>
                <a:cs typeface="Overpass" pitchFamily="34" charset="-120"/>
              </a:rPr>
              <a:t>Magento Marketplace</a:t>
            </a:r>
            <a:endParaRPr lang="en-US" sz="1529" dirty="0"/>
          </a:p>
        </p:txBody>
      </p:sp>
      <p:sp>
        <p:nvSpPr>
          <p:cNvPr id="25" name="Text 22"/>
          <p:cNvSpPr/>
          <p:nvPr/>
        </p:nvSpPr>
        <p:spPr>
          <a:xfrm>
            <a:off x="8222813" y="5877758"/>
            <a:ext cx="2781538" cy="1732717"/>
          </a:xfrm>
          <a:prstGeom prst="rect">
            <a:avLst/>
          </a:prstGeom>
          <a:noFill/>
          <a:ln/>
        </p:spPr>
        <p:txBody>
          <a:bodyPr wrap="square" rtlCol="0" anchor="t"/>
          <a:lstStyle/>
          <a:p>
            <a:pPr marL="0" indent="0" algn="l">
              <a:lnSpc>
                <a:spcPts val="1949"/>
              </a:lnSpc>
              <a:buNone/>
            </a:pPr>
            <a:r>
              <a:rPr lang="en-US" sz="1300" dirty="0">
                <a:solidFill>
                  <a:srgbClr val="E5E0DF"/>
                </a:solidFill>
                <a:latin typeface="Overpass" pitchFamily="34" charset="0"/>
                <a:ea typeface="Overpass" pitchFamily="34" charset="-122"/>
                <a:cs typeface="Overpass" pitchFamily="34" charset="-120"/>
              </a:rPr>
              <a:t>Explore the Magento Marketplace, a platform where you can find extensions, themes, and other resources to enhance your Magento store. These resources can add functionality, improve design, and optimize your store's performance.</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702231"/>
            <a:ext cx="9418558" cy="653415"/>
          </a:xfrm>
          <a:prstGeom prst="rect">
            <a:avLst/>
          </a:prstGeom>
          <a:noFill/>
          <a:ln/>
        </p:spPr>
        <p:txBody>
          <a:bodyPr wrap="none" rtlCol="0" anchor="t"/>
          <a:lstStyle/>
          <a:p>
            <a:pPr marL="0" indent="0">
              <a:lnSpc>
                <a:spcPts val="5146"/>
              </a:lnSpc>
              <a:buNone/>
            </a:pPr>
            <a:r>
              <a:rPr lang="en-US" sz="4117" b="1" kern="0" spc="-124" dirty="0">
                <a:solidFill>
                  <a:srgbClr val="FFFFFF"/>
                </a:solidFill>
                <a:latin typeface="Overpass" pitchFamily="34" charset="0"/>
                <a:ea typeface="Overpass" pitchFamily="34" charset="-122"/>
                <a:cs typeface="Overpass" pitchFamily="34" charset="-120"/>
              </a:rPr>
              <a:t>Lesson 1: Magento Admin Panel Overview</a:t>
            </a:r>
            <a:endParaRPr lang="en-US" sz="4117" dirty="0"/>
          </a:p>
        </p:txBody>
      </p:sp>
      <p:sp>
        <p:nvSpPr>
          <p:cNvPr id="5" name="Shape 2"/>
          <p:cNvSpPr/>
          <p:nvPr/>
        </p:nvSpPr>
        <p:spPr>
          <a:xfrm>
            <a:off x="2348389" y="1799987"/>
            <a:ext cx="4855726" cy="2919174"/>
          </a:xfrm>
          <a:prstGeom prst="roundRect">
            <a:avLst>
              <a:gd name="adj" fmla="val 3425"/>
            </a:avLst>
          </a:prstGeom>
          <a:solidFill>
            <a:srgbClr val="7E023C"/>
          </a:solidFill>
          <a:ln w="7620">
            <a:solidFill>
              <a:srgbClr val="971B55"/>
            </a:solidFill>
            <a:prstDash val="solid"/>
          </a:ln>
        </p:spPr>
      </p:sp>
      <p:sp>
        <p:nvSpPr>
          <p:cNvPr id="6" name="Text 3"/>
          <p:cNvSpPr/>
          <p:nvPr/>
        </p:nvSpPr>
        <p:spPr>
          <a:xfrm>
            <a:off x="2578179" y="2029778"/>
            <a:ext cx="3181826" cy="326827"/>
          </a:xfrm>
          <a:prstGeom prst="rect">
            <a:avLst/>
          </a:prstGeom>
          <a:noFill/>
          <a:ln/>
        </p:spPr>
        <p:txBody>
          <a:bodyPr wrap="none" rtlCol="0" anchor="t"/>
          <a:lstStyle/>
          <a:p>
            <a:pPr marL="0" indent="0">
              <a:lnSpc>
                <a:spcPts val="2573"/>
              </a:lnSpc>
              <a:buNone/>
            </a:pPr>
            <a:r>
              <a:rPr lang="en-US" sz="2058" b="1" kern="0" spc="-62" dirty="0">
                <a:solidFill>
                  <a:srgbClr val="E5E0DF"/>
                </a:solidFill>
                <a:latin typeface="Overpass" pitchFamily="34" charset="0"/>
                <a:ea typeface="Overpass" pitchFamily="34" charset="-122"/>
                <a:cs typeface="Overpass" pitchFamily="34" charset="-120"/>
              </a:rPr>
              <a:t>Navigating the Admin Panel</a:t>
            </a:r>
            <a:endParaRPr lang="en-US" sz="2058" dirty="0"/>
          </a:p>
        </p:txBody>
      </p:sp>
      <p:sp>
        <p:nvSpPr>
          <p:cNvPr id="7" name="Text 4"/>
          <p:cNvSpPr/>
          <p:nvPr/>
        </p:nvSpPr>
        <p:spPr>
          <a:xfrm>
            <a:off x="2578179" y="2489835"/>
            <a:ext cx="4396145" cy="1666280"/>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The Magento admin panel is your control center for managing your online store. It provides access to all the features and functionalities you need to run your business effectively.</a:t>
            </a:r>
            <a:endParaRPr lang="en-US" sz="1750" dirty="0"/>
          </a:p>
        </p:txBody>
      </p:sp>
      <p:sp>
        <p:nvSpPr>
          <p:cNvPr id="8" name="Shape 5"/>
          <p:cNvSpPr/>
          <p:nvPr/>
        </p:nvSpPr>
        <p:spPr>
          <a:xfrm>
            <a:off x="7426285" y="1799987"/>
            <a:ext cx="4855726" cy="2919174"/>
          </a:xfrm>
          <a:prstGeom prst="roundRect">
            <a:avLst>
              <a:gd name="adj" fmla="val 3425"/>
            </a:avLst>
          </a:prstGeom>
          <a:solidFill>
            <a:srgbClr val="7E023C"/>
          </a:solidFill>
          <a:ln w="7620">
            <a:solidFill>
              <a:srgbClr val="971B55"/>
            </a:solidFill>
            <a:prstDash val="solid"/>
          </a:ln>
        </p:spPr>
      </p:sp>
      <p:sp>
        <p:nvSpPr>
          <p:cNvPr id="9" name="Text 6"/>
          <p:cNvSpPr/>
          <p:nvPr/>
        </p:nvSpPr>
        <p:spPr>
          <a:xfrm>
            <a:off x="7656076" y="2029778"/>
            <a:ext cx="3702725" cy="326827"/>
          </a:xfrm>
          <a:prstGeom prst="rect">
            <a:avLst/>
          </a:prstGeom>
          <a:noFill/>
          <a:ln/>
        </p:spPr>
        <p:txBody>
          <a:bodyPr wrap="none" rtlCol="0" anchor="t"/>
          <a:lstStyle/>
          <a:p>
            <a:pPr marL="0" indent="0">
              <a:lnSpc>
                <a:spcPts val="2573"/>
              </a:lnSpc>
              <a:buNone/>
            </a:pPr>
            <a:r>
              <a:rPr lang="en-US" sz="2058" b="1" kern="0" spc="-62" dirty="0">
                <a:solidFill>
                  <a:srgbClr val="E5E0DF"/>
                </a:solidFill>
                <a:latin typeface="Overpass" pitchFamily="34" charset="0"/>
                <a:ea typeface="Overpass" pitchFamily="34" charset="-122"/>
                <a:cs typeface="Overpass" pitchFamily="34" charset="-120"/>
              </a:rPr>
              <a:t>Key Features and Functionalities</a:t>
            </a:r>
            <a:endParaRPr lang="en-US" sz="2058" dirty="0"/>
          </a:p>
        </p:txBody>
      </p:sp>
      <p:sp>
        <p:nvSpPr>
          <p:cNvPr id="10" name="Text 7"/>
          <p:cNvSpPr/>
          <p:nvPr/>
        </p:nvSpPr>
        <p:spPr>
          <a:xfrm>
            <a:off x="7656076" y="2489835"/>
            <a:ext cx="4396145" cy="1999536"/>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The admin panel offers a wide range of features, including product management, order processing, customer management, marketing tools, reporting, and more. Become familiar with the layout and menus to navigate easily.</a:t>
            </a:r>
            <a:endParaRPr lang="en-US" sz="1750" dirty="0"/>
          </a:p>
        </p:txBody>
      </p:sp>
      <p:sp>
        <p:nvSpPr>
          <p:cNvPr id="11" name="Shape 8"/>
          <p:cNvSpPr/>
          <p:nvPr/>
        </p:nvSpPr>
        <p:spPr>
          <a:xfrm>
            <a:off x="2348389" y="4941332"/>
            <a:ext cx="4855726" cy="2585918"/>
          </a:xfrm>
          <a:prstGeom prst="roundRect">
            <a:avLst>
              <a:gd name="adj" fmla="val 3867"/>
            </a:avLst>
          </a:prstGeom>
          <a:solidFill>
            <a:srgbClr val="7E023C"/>
          </a:solidFill>
          <a:ln w="7620">
            <a:solidFill>
              <a:srgbClr val="971B55"/>
            </a:solidFill>
            <a:prstDash val="solid"/>
          </a:ln>
        </p:spPr>
      </p:sp>
      <p:sp>
        <p:nvSpPr>
          <p:cNvPr id="12" name="Text 9"/>
          <p:cNvSpPr/>
          <p:nvPr/>
        </p:nvSpPr>
        <p:spPr>
          <a:xfrm>
            <a:off x="2578179" y="5171123"/>
            <a:ext cx="2614017" cy="326827"/>
          </a:xfrm>
          <a:prstGeom prst="rect">
            <a:avLst/>
          </a:prstGeom>
          <a:noFill/>
          <a:ln/>
        </p:spPr>
        <p:txBody>
          <a:bodyPr wrap="none" rtlCol="0" anchor="t"/>
          <a:lstStyle/>
          <a:p>
            <a:pPr marL="0" indent="0">
              <a:lnSpc>
                <a:spcPts val="2573"/>
              </a:lnSpc>
              <a:buNone/>
            </a:pPr>
            <a:r>
              <a:rPr lang="en-US" sz="2058" b="1" kern="0" spc="-62" dirty="0">
                <a:solidFill>
                  <a:srgbClr val="E5E0DF"/>
                </a:solidFill>
                <a:latin typeface="Overpass" pitchFamily="34" charset="0"/>
                <a:ea typeface="Overpass" pitchFamily="34" charset="-122"/>
                <a:cs typeface="Overpass" pitchFamily="34" charset="-120"/>
              </a:rPr>
              <a:t>Dashboard</a:t>
            </a:r>
            <a:endParaRPr lang="en-US" sz="2058" dirty="0"/>
          </a:p>
        </p:txBody>
      </p:sp>
      <p:sp>
        <p:nvSpPr>
          <p:cNvPr id="13" name="Text 10"/>
          <p:cNvSpPr/>
          <p:nvPr/>
        </p:nvSpPr>
        <p:spPr>
          <a:xfrm>
            <a:off x="2578179" y="5631180"/>
            <a:ext cx="4396145" cy="1666280"/>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The dashboard provides a quick overview of key metrics, such as sales, orders, and customer activity. It helps you monitor your store's performance and identify areas for improvement.</a:t>
            </a:r>
            <a:endParaRPr lang="en-US" sz="1750" dirty="0"/>
          </a:p>
        </p:txBody>
      </p:sp>
      <p:sp>
        <p:nvSpPr>
          <p:cNvPr id="14" name="Shape 11"/>
          <p:cNvSpPr/>
          <p:nvPr/>
        </p:nvSpPr>
        <p:spPr>
          <a:xfrm>
            <a:off x="7426285" y="4941332"/>
            <a:ext cx="4855726" cy="2585918"/>
          </a:xfrm>
          <a:prstGeom prst="roundRect">
            <a:avLst>
              <a:gd name="adj" fmla="val 3867"/>
            </a:avLst>
          </a:prstGeom>
          <a:solidFill>
            <a:srgbClr val="7E023C"/>
          </a:solidFill>
          <a:ln w="7620">
            <a:solidFill>
              <a:srgbClr val="971B55"/>
            </a:solidFill>
            <a:prstDash val="solid"/>
          </a:ln>
        </p:spPr>
      </p:sp>
      <p:sp>
        <p:nvSpPr>
          <p:cNvPr id="15" name="Text 12"/>
          <p:cNvSpPr/>
          <p:nvPr/>
        </p:nvSpPr>
        <p:spPr>
          <a:xfrm>
            <a:off x="7656076" y="5171123"/>
            <a:ext cx="2614017" cy="326827"/>
          </a:xfrm>
          <a:prstGeom prst="rect">
            <a:avLst/>
          </a:prstGeom>
          <a:noFill/>
          <a:ln/>
        </p:spPr>
        <p:txBody>
          <a:bodyPr wrap="none" rtlCol="0" anchor="t"/>
          <a:lstStyle/>
          <a:p>
            <a:pPr marL="0" indent="0">
              <a:lnSpc>
                <a:spcPts val="2573"/>
              </a:lnSpc>
              <a:buNone/>
            </a:pPr>
            <a:r>
              <a:rPr lang="en-US" sz="2058" b="1" kern="0" spc="-62" dirty="0">
                <a:solidFill>
                  <a:srgbClr val="E5E0DF"/>
                </a:solidFill>
                <a:latin typeface="Overpass" pitchFamily="34" charset="0"/>
                <a:ea typeface="Overpass" pitchFamily="34" charset="-122"/>
                <a:cs typeface="Overpass" pitchFamily="34" charset="-120"/>
              </a:rPr>
              <a:t>Navigation</a:t>
            </a:r>
            <a:endParaRPr lang="en-US" sz="2058" dirty="0"/>
          </a:p>
        </p:txBody>
      </p:sp>
      <p:sp>
        <p:nvSpPr>
          <p:cNvPr id="16" name="Text 13"/>
          <p:cNvSpPr/>
          <p:nvPr/>
        </p:nvSpPr>
        <p:spPr>
          <a:xfrm>
            <a:off x="7656076" y="5631180"/>
            <a:ext cx="4396145" cy="1333024"/>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The left sidebar menu provides access to all the different sections of the admin panel. Use the search bar to quickly find specific features and settings.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995363"/>
            <a:ext cx="7436644" cy="653415"/>
          </a:xfrm>
          <a:prstGeom prst="rect">
            <a:avLst/>
          </a:prstGeom>
          <a:noFill/>
          <a:ln/>
        </p:spPr>
        <p:txBody>
          <a:bodyPr wrap="none" rtlCol="0" anchor="t"/>
          <a:lstStyle/>
          <a:p>
            <a:pPr marL="0" indent="0">
              <a:lnSpc>
                <a:spcPts val="5146"/>
              </a:lnSpc>
              <a:buNone/>
            </a:pPr>
            <a:r>
              <a:rPr lang="en-US" sz="4117" b="1" kern="0" spc="-124" dirty="0">
                <a:solidFill>
                  <a:srgbClr val="FFFFFF"/>
                </a:solidFill>
                <a:latin typeface="Overpass" pitchFamily="34" charset="0"/>
                <a:ea typeface="Overpass" pitchFamily="34" charset="-122"/>
                <a:cs typeface="Overpass" pitchFamily="34" charset="-120"/>
              </a:rPr>
              <a:t>Lesson 2: Configuring Your Store</a:t>
            </a:r>
            <a:endParaRPr lang="en-US" sz="4117" dirty="0"/>
          </a:p>
        </p:txBody>
      </p:sp>
      <p:sp>
        <p:nvSpPr>
          <p:cNvPr id="5" name="Shape 2"/>
          <p:cNvSpPr/>
          <p:nvPr/>
        </p:nvSpPr>
        <p:spPr>
          <a:xfrm>
            <a:off x="2348389" y="2093119"/>
            <a:ext cx="9933503" cy="5141119"/>
          </a:xfrm>
          <a:prstGeom prst="roundRect">
            <a:avLst>
              <a:gd name="adj" fmla="val 1945"/>
            </a:avLst>
          </a:prstGeom>
          <a:noFill/>
          <a:ln w="7620">
            <a:solidFill>
              <a:srgbClr val="FFFFFF">
                <a:alpha val="24000"/>
              </a:srgbClr>
            </a:solidFill>
            <a:prstDash val="solid"/>
          </a:ln>
        </p:spPr>
      </p:sp>
      <p:sp>
        <p:nvSpPr>
          <p:cNvPr id="6" name="Shape 3"/>
          <p:cNvSpPr/>
          <p:nvPr/>
        </p:nvSpPr>
        <p:spPr>
          <a:xfrm>
            <a:off x="2356009" y="2100739"/>
            <a:ext cx="9918263" cy="614958"/>
          </a:xfrm>
          <a:prstGeom prst="rect">
            <a:avLst/>
          </a:prstGeom>
          <a:solidFill>
            <a:srgbClr val="FFFFFF">
              <a:alpha val="4000"/>
            </a:srgbClr>
          </a:solidFill>
          <a:ln/>
        </p:spPr>
      </p:sp>
      <p:sp>
        <p:nvSpPr>
          <p:cNvPr id="7" name="Text 4"/>
          <p:cNvSpPr/>
          <p:nvPr/>
        </p:nvSpPr>
        <p:spPr>
          <a:xfrm>
            <a:off x="2578298" y="2241590"/>
            <a:ext cx="4510921" cy="333256"/>
          </a:xfrm>
          <a:prstGeom prst="rect">
            <a:avLst/>
          </a:prstGeom>
          <a:noFill/>
          <a:ln/>
        </p:spPr>
        <p:txBody>
          <a:bodyPr wrap="non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Setting</a:t>
            </a:r>
            <a:endParaRPr lang="en-US" sz="1750" dirty="0"/>
          </a:p>
        </p:txBody>
      </p:sp>
      <p:sp>
        <p:nvSpPr>
          <p:cNvPr id="8" name="Text 5"/>
          <p:cNvSpPr/>
          <p:nvPr/>
        </p:nvSpPr>
        <p:spPr>
          <a:xfrm>
            <a:off x="7541181" y="2241590"/>
            <a:ext cx="4510921" cy="333256"/>
          </a:xfrm>
          <a:prstGeom prst="rect">
            <a:avLst/>
          </a:prstGeom>
          <a:noFill/>
          <a:ln/>
        </p:spPr>
        <p:txBody>
          <a:bodyPr wrap="non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Description</a:t>
            </a:r>
            <a:endParaRPr lang="en-US" sz="1750" dirty="0"/>
          </a:p>
        </p:txBody>
      </p:sp>
      <p:sp>
        <p:nvSpPr>
          <p:cNvPr id="9" name="Shape 6"/>
          <p:cNvSpPr/>
          <p:nvPr/>
        </p:nvSpPr>
        <p:spPr>
          <a:xfrm>
            <a:off x="2356009" y="2715697"/>
            <a:ext cx="9918263" cy="1281470"/>
          </a:xfrm>
          <a:prstGeom prst="rect">
            <a:avLst/>
          </a:prstGeom>
          <a:solidFill>
            <a:srgbClr val="000000">
              <a:alpha val="4000"/>
            </a:srgbClr>
          </a:solidFill>
          <a:ln/>
        </p:spPr>
      </p:sp>
      <p:sp>
        <p:nvSpPr>
          <p:cNvPr id="10" name="Text 7"/>
          <p:cNvSpPr/>
          <p:nvPr/>
        </p:nvSpPr>
        <p:spPr>
          <a:xfrm>
            <a:off x="2578298" y="2856547"/>
            <a:ext cx="4510921" cy="333256"/>
          </a:xfrm>
          <a:prstGeom prst="rect">
            <a:avLst/>
          </a:prstGeom>
          <a:noFill/>
          <a:ln/>
        </p:spPr>
        <p:txBody>
          <a:bodyPr wrap="non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General Settings</a:t>
            </a:r>
            <a:endParaRPr lang="en-US" sz="1750" dirty="0"/>
          </a:p>
        </p:txBody>
      </p:sp>
      <p:sp>
        <p:nvSpPr>
          <p:cNvPr id="11" name="Text 8"/>
          <p:cNvSpPr/>
          <p:nvPr/>
        </p:nvSpPr>
        <p:spPr>
          <a:xfrm>
            <a:off x="7541181" y="2856547"/>
            <a:ext cx="4510921" cy="999768"/>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Configure basic store information, including name, address, timezone, and default currency.</a:t>
            </a:r>
            <a:endParaRPr lang="en-US" sz="1750" dirty="0"/>
          </a:p>
        </p:txBody>
      </p:sp>
      <p:sp>
        <p:nvSpPr>
          <p:cNvPr id="12" name="Shape 9"/>
          <p:cNvSpPr/>
          <p:nvPr/>
        </p:nvSpPr>
        <p:spPr>
          <a:xfrm>
            <a:off x="2356009" y="3997166"/>
            <a:ext cx="9918263" cy="1281470"/>
          </a:xfrm>
          <a:prstGeom prst="rect">
            <a:avLst/>
          </a:prstGeom>
          <a:solidFill>
            <a:srgbClr val="FFFFFF">
              <a:alpha val="4000"/>
            </a:srgbClr>
          </a:solidFill>
          <a:ln/>
        </p:spPr>
      </p:sp>
      <p:sp>
        <p:nvSpPr>
          <p:cNvPr id="13" name="Text 10"/>
          <p:cNvSpPr/>
          <p:nvPr/>
        </p:nvSpPr>
        <p:spPr>
          <a:xfrm>
            <a:off x="2578298" y="4138017"/>
            <a:ext cx="4510921" cy="333256"/>
          </a:xfrm>
          <a:prstGeom prst="rect">
            <a:avLst/>
          </a:prstGeom>
          <a:noFill/>
          <a:ln/>
        </p:spPr>
        <p:txBody>
          <a:bodyPr wrap="non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Currency Setup</a:t>
            </a:r>
            <a:endParaRPr lang="en-US" sz="1750" dirty="0"/>
          </a:p>
        </p:txBody>
      </p:sp>
      <p:sp>
        <p:nvSpPr>
          <p:cNvPr id="14" name="Text 11"/>
          <p:cNvSpPr/>
          <p:nvPr/>
        </p:nvSpPr>
        <p:spPr>
          <a:xfrm>
            <a:off x="7541181" y="4138017"/>
            <a:ext cx="4510921" cy="999768"/>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Define the currencies supported by your store and set the default currency. Configure exchange rates for different currencies.</a:t>
            </a:r>
            <a:endParaRPr lang="en-US" sz="1750" dirty="0"/>
          </a:p>
        </p:txBody>
      </p:sp>
      <p:sp>
        <p:nvSpPr>
          <p:cNvPr id="15" name="Shape 12"/>
          <p:cNvSpPr/>
          <p:nvPr/>
        </p:nvSpPr>
        <p:spPr>
          <a:xfrm>
            <a:off x="2356009" y="5278636"/>
            <a:ext cx="9918263" cy="1947982"/>
          </a:xfrm>
          <a:prstGeom prst="rect">
            <a:avLst/>
          </a:prstGeom>
          <a:solidFill>
            <a:srgbClr val="000000">
              <a:alpha val="4000"/>
            </a:srgbClr>
          </a:solidFill>
          <a:ln/>
        </p:spPr>
      </p:sp>
      <p:sp>
        <p:nvSpPr>
          <p:cNvPr id="16" name="Text 13"/>
          <p:cNvSpPr/>
          <p:nvPr/>
        </p:nvSpPr>
        <p:spPr>
          <a:xfrm>
            <a:off x="2578298" y="5419487"/>
            <a:ext cx="4510921" cy="333256"/>
          </a:xfrm>
          <a:prstGeom prst="rect">
            <a:avLst/>
          </a:prstGeom>
          <a:noFill/>
          <a:ln/>
        </p:spPr>
        <p:txBody>
          <a:bodyPr wrap="non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Store Emails and Contacts</a:t>
            </a:r>
            <a:endParaRPr lang="en-US" sz="1750" dirty="0"/>
          </a:p>
        </p:txBody>
      </p:sp>
      <p:sp>
        <p:nvSpPr>
          <p:cNvPr id="17" name="Text 14"/>
          <p:cNvSpPr/>
          <p:nvPr/>
        </p:nvSpPr>
        <p:spPr>
          <a:xfrm>
            <a:off x="7541181" y="5419487"/>
            <a:ext cx="4510921" cy="1666280"/>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Set up email templates for customer communications, such as order confirmations, shipping updates, and password reset instructions. Define contact information for your store.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14630400" cy="2167295"/>
          </a:xfrm>
          <a:prstGeom prst="rect">
            <a:avLst/>
          </a:prstGeom>
        </p:spPr>
      </p:pic>
      <p:sp>
        <p:nvSpPr>
          <p:cNvPr id="5" name="Text 1"/>
          <p:cNvSpPr/>
          <p:nvPr/>
        </p:nvSpPr>
        <p:spPr>
          <a:xfrm>
            <a:off x="3439358" y="2644021"/>
            <a:ext cx="5204341" cy="509945"/>
          </a:xfrm>
          <a:prstGeom prst="rect">
            <a:avLst/>
          </a:prstGeom>
          <a:noFill/>
          <a:ln/>
        </p:spPr>
        <p:txBody>
          <a:bodyPr wrap="none" rtlCol="0" anchor="t"/>
          <a:lstStyle/>
          <a:p>
            <a:pPr marL="0" indent="0">
              <a:lnSpc>
                <a:spcPts val="4016"/>
              </a:lnSpc>
              <a:buNone/>
            </a:pPr>
            <a:r>
              <a:rPr lang="en-US" sz="3212" b="1" kern="0" spc="-96" dirty="0">
                <a:solidFill>
                  <a:srgbClr val="FFFFFF"/>
                </a:solidFill>
                <a:latin typeface="Overpass" pitchFamily="34" charset="0"/>
                <a:ea typeface="Overpass" pitchFamily="34" charset="-122"/>
                <a:cs typeface="Overpass" pitchFamily="34" charset="-120"/>
              </a:rPr>
              <a:t>Lesson 3: Managing Products</a:t>
            </a:r>
            <a:endParaRPr lang="en-US" sz="3212" dirty="0"/>
          </a:p>
        </p:txBody>
      </p:sp>
      <p:pic>
        <p:nvPicPr>
          <p:cNvPr id="6" name="Image 2" descr="preencoded.png"/>
          <p:cNvPicPr>
            <a:picLocks noChangeAspect="1"/>
          </p:cNvPicPr>
          <p:nvPr/>
        </p:nvPicPr>
        <p:blipFill>
          <a:blip r:embed="rId5"/>
          <a:stretch>
            <a:fillRect/>
          </a:stretch>
        </p:blipFill>
        <p:spPr>
          <a:xfrm>
            <a:off x="3439358" y="3413998"/>
            <a:ext cx="2583775" cy="693539"/>
          </a:xfrm>
          <a:prstGeom prst="rect">
            <a:avLst/>
          </a:prstGeom>
        </p:spPr>
      </p:pic>
      <p:sp>
        <p:nvSpPr>
          <p:cNvPr id="7" name="Text 2"/>
          <p:cNvSpPr/>
          <p:nvPr/>
        </p:nvSpPr>
        <p:spPr>
          <a:xfrm>
            <a:off x="3612713" y="4367570"/>
            <a:ext cx="2039898" cy="254913"/>
          </a:xfrm>
          <a:prstGeom prst="rect">
            <a:avLst/>
          </a:prstGeom>
          <a:noFill/>
          <a:ln/>
        </p:spPr>
        <p:txBody>
          <a:bodyPr wrap="none" rtlCol="0" anchor="t"/>
          <a:lstStyle/>
          <a:p>
            <a:pPr marL="0" indent="0" algn="l">
              <a:lnSpc>
                <a:spcPts val="2008"/>
              </a:lnSpc>
              <a:buNone/>
            </a:pPr>
            <a:r>
              <a:rPr lang="en-US" sz="1606" b="1" kern="0" spc="-48" dirty="0">
                <a:solidFill>
                  <a:srgbClr val="E5E0DF"/>
                </a:solidFill>
                <a:latin typeface="Overpass" pitchFamily="34" charset="0"/>
                <a:ea typeface="Overpass" pitchFamily="34" charset="-122"/>
                <a:cs typeface="Overpass" pitchFamily="34" charset="-120"/>
              </a:rPr>
              <a:t>Product Types</a:t>
            </a:r>
            <a:endParaRPr lang="en-US" sz="1606" dirty="0"/>
          </a:p>
        </p:txBody>
      </p:sp>
      <p:sp>
        <p:nvSpPr>
          <p:cNvPr id="8" name="Text 3"/>
          <p:cNvSpPr/>
          <p:nvPr/>
        </p:nvSpPr>
        <p:spPr>
          <a:xfrm>
            <a:off x="3612713" y="4726424"/>
            <a:ext cx="2237065" cy="2080260"/>
          </a:xfrm>
          <a:prstGeom prst="rect">
            <a:avLst/>
          </a:prstGeom>
          <a:noFill/>
          <a:ln/>
        </p:spPr>
        <p:txBody>
          <a:bodyPr wrap="square" rtlCol="0" anchor="t"/>
          <a:lstStyle/>
          <a:p>
            <a:pPr marL="0" indent="0" algn="l">
              <a:lnSpc>
                <a:spcPts val="2048"/>
              </a:lnSpc>
              <a:buNone/>
            </a:pPr>
            <a:r>
              <a:rPr lang="en-US" sz="1365" dirty="0">
                <a:solidFill>
                  <a:srgbClr val="E5E0DF"/>
                </a:solidFill>
                <a:latin typeface="Overpass" pitchFamily="34" charset="0"/>
                <a:ea typeface="Overpass" pitchFamily="34" charset="-122"/>
                <a:cs typeface="Overpass" pitchFamily="34" charset="-120"/>
              </a:rPr>
              <a:t>Magento supports various product types, each with its own set of attributes and features. Common product types include simple products, configurable products, grouped products, and bundle products.</a:t>
            </a:r>
            <a:endParaRPr lang="en-US" sz="1365" dirty="0"/>
          </a:p>
        </p:txBody>
      </p:sp>
      <p:pic>
        <p:nvPicPr>
          <p:cNvPr id="9" name="Image 3" descr="preencoded.png"/>
          <p:cNvPicPr>
            <a:picLocks noChangeAspect="1"/>
          </p:cNvPicPr>
          <p:nvPr/>
        </p:nvPicPr>
        <p:blipFill>
          <a:blip r:embed="rId6"/>
          <a:stretch>
            <a:fillRect/>
          </a:stretch>
        </p:blipFill>
        <p:spPr>
          <a:xfrm>
            <a:off x="6023134" y="3413998"/>
            <a:ext cx="2583894" cy="693539"/>
          </a:xfrm>
          <a:prstGeom prst="rect">
            <a:avLst/>
          </a:prstGeom>
        </p:spPr>
      </p:pic>
      <p:sp>
        <p:nvSpPr>
          <p:cNvPr id="10" name="Text 4"/>
          <p:cNvSpPr/>
          <p:nvPr/>
        </p:nvSpPr>
        <p:spPr>
          <a:xfrm>
            <a:off x="6196489" y="4367570"/>
            <a:ext cx="2237184" cy="509826"/>
          </a:xfrm>
          <a:prstGeom prst="rect">
            <a:avLst/>
          </a:prstGeom>
          <a:noFill/>
          <a:ln/>
        </p:spPr>
        <p:txBody>
          <a:bodyPr wrap="square" rtlCol="0" anchor="t"/>
          <a:lstStyle/>
          <a:p>
            <a:pPr marL="0" indent="0" algn="l">
              <a:lnSpc>
                <a:spcPts val="2008"/>
              </a:lnSpc>
              <a:buNone/>
            </a:pPr>
            <a:r>
              <a:rPr lang="en-US" sz="1606" b="1" kern="0" spc="-48" dirty="0">
                <a:solidFill>
                  <a:srgbClr val="E5E0DF"/>
                </a:solidFill>
                <a:latin typeface="Overpass" pitchFamily="34" charset="0"/>
                <a:ea typeface="Overpass" pitchFamily="34" charset="-122"/>
                <a:cs typeface="Overpass" pitchFamily="34" charset="-120"/>
              </a:rPr>
              <a:t>Adding and Managing Products</a:t>
            </a:r>
            <a:endParaRPr lang="en-US" sz="1606" dirty="0"/>
          </a:p>
        </p:txBody>
      </p:sp>
      <p:sp>
        <p:nvSpPr>
          <p:cNvPr id="11" name="Text 5"/>
          <p:cNvSpPr/>
          <p:nvPr/>
        </p:nvSpPr>
        <p:spPr>
          <a:xfrm>
            <a:off x="6196489" y="4981337"/>
            <a:ext cx="2237184" cy="2600325"/>
          </a:xfrm>
          <a:prstGeom prst="rect">
            <a:avLst/>
          </a:prstGeom>
          <a:noFill/>
          <a:ln/>
        </p:spPr>
        <p:txBody>
          <a:bodyPr wrap="square" rtlCol="0" anchor="t"/>
          <a:lstStyle/>
          <a:p>
            <a:pPr marL="0" indent="0" algn="l">
              <a:lnSpc>
                <a:spcPts val="2048"/>
              </a:lnSpc>
              <a:buNone/>
            </a:pPr>
            <a:r>
              <a:rPr lang="en-US" sz="1365" dirty="0">
                <a:solidFill>
                  <a:srgbClr val="E5E0DF"/>
                </a:solidFill>
                <a:latin typeface="Overpass" pitchFamily="34" charset="0"/>
                <a:ea typeface="Overpass" pitchFamily="34" charset="-122"/>
                <a:cs typeface="Overpass" pitchFamily="34" charset="-120"/>
              </a:rPr>
              <a:t>To add a new product, navigate to the Catalog section of the admin panel. Fill out the product details, including name, description, images, price, and inventory information. You can also create product variations and configure their attributes.</a:t>
            </a:r>
            <a:endParaRPr lang="en-US" sz="1365" dirty="0"/>
          </a:p>
        </p:txBody>
      </p:sp>
      <p:pic>
        <p:nvPicPr>
          <p:cNvPr id="12" name="Image 4" descr="preencoded.png"/>
          <p:cNvPicPr>
            <a:picLocks noChangeAspect="1"/>
          </p:cNvPicPr>
          <p:nvPr/>
        </p:nvPicPr>
        <p:blipFill>
          <a:blip r:embed="rId7"/>
          <a:stretch>
            <a:fillRect/>
          </a:stretch>
        </p:blipFill>
        <p:spPr>
          <a:xfrm>
            <a:off x="8607028" y="3413998"/>
            <a:ext cx="2583894" cy="693539"/>
          </a:xfrm>
          <a:prstGeom prst="rect">
            <a:avLst/>
          </a:prstGeom>
        </p:spPr>
      </p:pic>
      <p:sp>
        <p:nvSpPr>
          <p:cNvPr id="13" name="Text 6"/>
          <p:cNvSpPr/>
          <p:nvPr/>
        </p:nvSpPr>
        <p:spPr>
          <a:xfrm>
            <a:off x="8780383" y="4367570"/>
            <a:ext cx="2039898" cy="254913"/>
          </a:xfrm>
          <a:prstGeom prst="rect">
            <a:avLst/>
          </a:prstGeom>
          <a:noFill/>
          <a:ln/>
        </p:spPr>
        <p:txBody>
          <a:bodyPr wrap="none" rtlCol="0" anchor="t"/>
          <a:lstStyle/>
          <a:p>
            <a:pPr marL="0" indent="0" algn="l">
              <a:lnSpc>
                <a:spcPts val="2008"/>
              </a:lnSpc>
              <a:buNone/>
            </a:pPr>
            <a:r>
              <a:rPr lang="en-US" sz="1606" b="1" kern="0" spc="-48" dirty="0">
                <a:solidFill>
                  <a:srgbClr val="E5E0DF"/>
                </a:solidFill>
                <a:latin typeface="Overpass" pitchFamily="34" charset="0"/>
                <a:ea typeface="Overpass" pitchFamily="34" charset="-122"/>
                <a:cs typeface="Overpass" pitchFamily="34" charset="-120"/>
              </a:rPr>
              <a:t>Product Attributes</a:t>
            </a:r>
            <a:endParaRPr lang="en-US" sz="1606" dirty="0"/>
          </a:p>
        </p:txBody>
      </p:sp>
      <p:sp>
        <p:nvSpPr>
          <p:cNvPr id="14" name="Text 7"/>
          <p:cNvSpPr/>
          <p:nvPr/>
        </p:nvSpPr>
        <p:spPr>
          <a:xfrm>
            <a:off x="8780383" y="4726424"/>
            <a:ext cx="2237184" cy="2340293"/>
          </a:xfrm>
          <a:prstGeom prst="rect">
            <a:avLst/>
          </a:prstGeom>
          <a:noFill/>
          <a:ln/>
        </p:spPr>
        <p:txBody>
          <a:bodyPr wrap="square" rtlCol="0" anchor="t"/>
          <a:lstStyle/>
          <a:p>
            <a:pPr marL="0" indent="0" algn="l">
              <a:lnSpc>
                <a:spcPts val="2048"/>
              </a:lnSpc>
              <a:buNone/>
            </a:pPr>
            <a:r>
              <a:rPr lang="en-US" sz="1365" dirty="0">
                <a:solidFill>
                  <a:srgbClr val="E5E0DF"/>
                </a:solidFill>
                <a:latin typeface="Overpass" pitchFamily="34" charset="0"/>
                <a:ea typeface="Overpass" pitchFamily="34" charset="-122"/>
                <a:cs typeface="Overpass" pitchFamily="34" charset="-120"/>
              </a:rPr>
              <a:t>Attributes are characteristics of your products, such as size, color, material, and brand. Define product attributes and attribute sets to create a structured catalog and improve product search and filtering.</a:t>
            </a:r>
            <a:endParaRPr lang="en-US" sz="136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sp>
        <p:nvSpPr>
          <p:cNvPr id="4" name="Text 1"/>
          <p:cNvSpPr/>
          <p:nvPr/>
        </p:nvSpPr>
        <p:spPr>
          <a:xfrm>
            <a:off x="2348389" y="614243"/>
            <a:ext cx="8507135" cy="653415"/>
          </a:xfrm>
          <a:prstGeom prst="rect">
            <a:avLst/>
          </a:prstGeom>
          <a:noFill/>
          <a:ln/>
        </p:spPr>
        <p:txBody>
          <a:bodyPr wrap="none" rtlCol="0" anchor="t"/>
          <a:lstStyle/>
          <a:p>
            <a:pPr marL="0" indent="0">
              <a:lnSpc>
                <a:spcPts val="5146"/>
              </a:lnSpc>
              <a:buNone/>
            </a:pPr>
            <a:r>
              <a:rPr lang="en-US" sz="4117" b="1" kern="0" spc="-124" dirty="0">
                <a:solidFill>
                  <a:srgbClr val="FFFFFF"/>
                </a:solidFill>
                <a:latin typeface="Overpass" pitchFamily="34" charset="0"/>
                <a:ea typeface="Overpass" pitchFamily="34" charset="-122"/>
                <a:cs typeface="Overpass" pitchFamily="34" charset="-120"/>
              </a:rPr>
              <a:t>Product Attributes and Attribute Sets</a:t>
            </a:r>
            <a:endParaRPr lang="en-US" sz="4117" dirty="0"/>
          </a:p>
        </p:txBody>
      </p:sp>
      <p:pic>
        <p:nvPicPr>
          <p:cNvPr id="5" name="Image 1" descr="preencoded.png"/>
          <p:cNvPicPr>
            <a:picLocks noChangeAspect="1"/>
          </p:cNvPicPr>
          <p:nvPr/>
        </p:nvPicPr>
        <p:blipFill>
          <a:blip r:embed="rId4"/>
          <a:stretch>
            <a:fillRect/>
          </a:stretch>
        </p:blipFill>
        <p:spPr>
          <a:xfrm>
            <a:off x="2348389" y="1712000"/>
            <a:ext cx="555427" cy="555427"/>
          </a:xfrm>
          <a:prstGeom prst="rect">
            <a:avLst/>
          </a:prstGeom>
        </p:spPr>
      </p:pic>
      <p:sp>
        <p:nvSpPr>
          <p:cNvPr id="6" name="Text 2"/>
          <p:cNvSpPr/>
          <p:nvPr/>
        </p:nvSpPr>
        <p:spPr>
          <a:xfrm>
            <a:off x="2348389" y="2489597"/>
            <a:ext cx="2233374" cy="326827"/>
          </a:xfrm>
          <a:prstGeom prst="rect">
            <a:avLst/>
          </a:prstGeom>
          <a:noFill/>
          <a:ln/>
        </p:spPr>
        <p:txBody>
          <a:bodyPr wrap="none" rtlCol="0" anchor="t"/>
          <a:lstStyle/>
          <a:p>
            <a:pPr marL="0" indent="0" algn="l">
              <a:lnSpc>
                <a:spcPts val="2573"/>
              </a:lnSpc>
              <a:buNone/>
            </a:pPr>
            <a:r>
              <a:rPr lang="en-US" sz="2058" b="1" kern="0" spc="-62" dirty="0">
                <a:solidFill>
                  <a:srgbClr val="E5E0DF"/>
                </a:solidFill>
                <a:latin typeface="Overpass" pitchFamily="34" charset="0"/>
                <a:ea typeface="Overpass" pitchFamily="34" charset="-122"/>
                <a:cs typeface="Overpass" pitchFamily="34" charset="-120"/>
              </a:rPr>
              <a:t>Attribute Types</a:t>
            </a:r>
            <a:endParaRPr lang="en-US" sz="2058" dirty="0"/>
          </a:p>
        </p:txBody>
      </p:sp>
      <p:sp>
        <p:nvSpPr>
          <p:cNvPr id="7" name="Text 3"/>
          <p:cNvSpPr/>
          <p:nvPr/>
        </p:nvSpPr>
        <p:spPr>
          <a:xfrm>
            <a:off x="2348389" y="2949654"/>
            <a:ext cx="2233374" cy="3332559"/>
          </a:xfrm>
          <a:prstGeom prst="rect">
            <a:avLst/>
          </a:prstGeom>
          <a:noFill/>
          <a:ln/>
        </p:spPr>
        <p:txBody>
          <a:bodyPr wrap="square" rtlCol="0" anchor="t"/>
          <a:lstStyle/>
          <a:p>
            <a:pPr marL="0" indent="0" algn="l">
              <a:lnSpc>
                <a:spcPts val="2624"/>
              </a:lnSpc>
              <a:buNone/>
            </a:pPr>
            <a:r>
              <a:rPr lang="en-US" sz="1750" dirty="0">
                <a:solidFill>
                  <a:srgbClr val="E5E0DF"/>
                </a:solidFill>
                <a:latin typeface="Overpass" pitchFamily="34" charset="0"/>
                <a:ea typeface="Overpass" pitchFamily="34" charset="-122"/>
                <a:cs typeface="Overpass" pitchFamily="34" charset="-120"/>
              </a:rPr>
              <a:t>Magento offers different attribute types, including text, dropdown, multiple select, and image. Choose the appropriate type based on the nature of your product attributes.</a:t>
            </a:r>
            <a:endParaRPr lang="en-US" sz="1750" dirty="0"/>
          </a:p>
        </p:txBody>
      </p:sp>
      <p:pic>
        <p:nvPicPr>
          <p:cNvPr id="8" name="Image 2" descr="preencoded.png"/>
          <p:cNvPicPr>
            <a:picLocks noChangeAspect="1"/>
          </p:cNvPicPr>
          <p:nvPr/>
        </p:nvPicPr>
        <p:blipFill>
          <a:blip r:embed="rId5"/>
          <a:stretch>
            <a:fillRect/>
          </a:stretch>
        </p:blipFill>
        <p:spPr>
          <a:xfrm>
            <a:off x="4915019" y="1712000"/>
            <a:ext cx="555427" cy="555427"/>
          </a:xfrm>
          <a:prstGeom prst="rect">
            <a:avLst/>
          </a:prstGeom>
        </p:spPr>
      </p:pic>
      <p:sp>
        <p:nvSpPr>
          <p:cNvPr id="9" name="Text 4"/>
          <p:cNvSpPr/>
          <p:nvPr/>
        </p:nvSpPr>
        <p:spPr>
          <a:xfrm>
            <a:off x="4915019" y="2489597"/>
            <a:ext cx="2233493" cy="326827"/>
          </a:xfrm>
          <a:prstGeom prst="rect">
            <a:avLst/>
          </a:prstGeom>
          <a:noFill/>
          <a:ln/>
        </p:spPr>
        <p:txBody>
          <a:bodyPr wrap="none" rtlCol="0" anchor="t"/>
          <a:lstStyle/>
          <a:p>
            <a:pPr marL="0" indent="0" algn="l">
              <a:lnSpc>
                <a:spcPts val="2573"/>
              </a:lnSpc>
              <a:buNone/>
            </a:pPr>
            <a:r>
              <a:rPr lang="en-US" sz="2058" b="1" kern="0" spc="-62" dirty="0">
                <a:solidFill>
                  <a:srgbClr val="E5E0DF"/>
                </a:solidFill>
                <a:latin typeface="Overpass" pitchFamily="34" charset="0"/>
                <a:ea typeface="Overpass" pitchFamily="34" charset="-122"/>
                <a:cs typeface="Overpass" pitchFamily="34" charset="-120"/>
              </a:rPr>
              <a:t>Attribute Sets</a:t>
            </a:r>
            <a:endParaRPr lang="en-US" sz="2058" dirty="0"/>
          </a:p>
        </p:txBody>
      </p:sp>
      <p:sp>
        <p:nvSpPr>
          <p:cNvPr id="10" name="Text 5"/>
          <p:cNvSpPr/>
          <p:nvPr/>
        </p:nvSpPr>
        <p:spPr>
          <a:xfrm>
            <a:off x="4915019" y="2949654"/>
            <a:ext cx="2233493" cy="4665583"/>
          </a:xfrm>
          <a:prstGeom prst="rect">
            <a:avLst/>
          </a:prstGeom>
          <a:noFill/>
          <a:ln/>
        </p:spPr>
        <p:txBody>
          <a:bodyPr wrap="square" rtlCol="0" anchor="t"/>
          <a:lstStyle/>
          <a:p>
            <a:pPr marL="0" indent="0" algn="l">
              <a:lnSpc>
                <a:spcPts val="2624"/>
              </a:lnSpc>
              <a:buNone/>
            </a:pPr>
            <a:r>
              <a:rPr lang="en-US" sz="1750" dirty="0">
                <a:solidFill>
                  <a:srgbClr val="E5E0DF"/>
                </a:solidFill>
                <a:latin typeface="Overpass" pitchFamily="34" charset="0"/>
                <a:ea typeface="Overpass" pitchFamily="34" charset="-122"/>
                <a:cs typeface="Overpass" pitchFamily="34" charset="-120"/>
              </a:rPr>
              <a:t>Attribute sets group related attributes together. For example, you might have a "T-Shirt" attribute set that includes attributes like size, color, and material. Attribute sets help organize your product catalog and streamline the product creation process.</a:t>
            </a:r>
            <a:endParaRPr lang="en-US" sz="1750" dirty="0"/>
          </a:p>
        </p:txBody>
      </p:sp>
      <p:pic>
        <p:nvPicPr>
          <p:cNvPr id="11" name="Image 3" descr="preencoded.png"/>
          <p:cNvPicPr>
            <a:picLocks noChangeAspect="1"/>
          </p:cNvPicPr>
          <p:nvPr/>
        </p:nvPicPr>
        <p:blipFill>
          <a:blip r:embed="rId6"/>
          <a:stretch>
            <a:fillRect/>
          </a:stretch>
        </p:blipFill>
        <p:spPr>
          <a:xfrm>
            <a:off x="7481768" y="1712000"/>
            <a:ext cx="555427" cy="555427"/>
          </a:xfrm>
          <a:prstGeom prst="rect">
            <a:avLst/>
          </a:prstGeom>
        </p:spPr>
      </p:pic>
      <p:sp>
        <p:nvSpPr>
          <p:cNvPr id="12" name="Text 6"/>
          <p:cNvSpPr/>
          <p:nvPr/>
        </p:nvSpPr>
        <p:spPr>
          <a:xfrm>
            <a:off x="7481768" y="2489597"/>
            <a:ext cx="2233374" cy="653653"/>
          </a:xfrm>
          <a:prstGeom prst="rect">
            <a:avLst/>
          </a:prstGeom>
          <a:noFill/>
          <a:ln/>
        </p:spPr>
        <p:txBody>
          <a:bodyPr wrap="square" rtlCol="0" anchor="t"/>
          <a:lstStyle/>
          <a:p>
            <a:pPr marL="0" indent="0" algn="l">
              <a:lnSpc>
                <a:spcPts val="2573"/>
              </a:lnSpc>
              <a:buNone/>
            </a:pPr>
            <a:r>
              <a:rPr lang="en-US" sz="2058" b="1" kern="0" spc="-62" dirty="0">
                <a:solidFill>
                  <a:srgbClr val="E5E0DF"/>
                </a:solidFill>
                <a:latin typeface="Overpass" pitchFamily="34" charset="0"/>
                <a:ea typeface="Overpass" pitchFamily="34" charset="-122"/>
                <a:cs typeface="Overpass" pitchFamily="34" charset="-120"/>
              </a:rPr>
              <a:t>Attribute Management</a:t>
            </a:r>
            <a:endParaRPr lang="en-US" sz="2058" dirty="0"/>
          </a:p>
        </p:txBody>
      </p:sp>
      <p:sp>
        <p:nvSpPr>
          <p:cNvPr id="13" name="Text 7"/>
          <p:cNvSpPr/>
          <p:nvPr/>
        </p:nvSpPr>
        <p:spPr>
          <a:xfrm>
            <a:off x="7481768" y="3276481"/>
            <a:ext cx="2233374" cy="3665815"/>
          </a:xfrm>
          <a:prstGeom prst="rect">
            <a:avLst/>
          </a:prstGeom>
          <a:noFill/>
          <a:ln/>
        </p:spPr>
        <p:txBody>
          <a:bodyPr wrap="square" rtlCol="0" anchor="t"/>
          <a:lstStyle/>
          <a:p>
            <a:pPr marL="0" indent="0" algn="l">
              <a:lnSpc>
                <a:spcPts val="2624"/>
              </a:lnSpc>
              <a:buNone/>
            </a:pPr>
            <a:r>
              <a:rPr lang="en-US" sz="1750" dirty="0">
                <a:solidFill>
                  <a:srgbClr val="E5E0DF"/>
                </a:solidFill>
                <a:latin typeface="Overpass" pitchFamily="34" charset="0"/>
                <a:ea typeface="Overpass" pitchFamily="34" charset="-122"/>
                <a:cs typeface="Overpass" pitchFamily="34" charset="-120"/>
              </a:rPr>
              <a:t>Effectively manage your attributes to ensure accuracy, consistency, and searchability of your product catalog. Regularly review and update your attributes to keep your store organized and user-friendly.</a:t>
            </a:r>
            <a:endParaRPr lang="en-US" sz="1750" dirty="0"/>
          </a:p>
        </p:txBody>
      </p:sp>
      <p:pic>
        <p:nvPicPr>
          <p:cNvPr id="14" name="Image 4" descr="preencoded.png"/>
          <p:cNvPicPr>
            <a:picLocks noChangeAspect="1"/>
          </p:cNvPicPr>
          <p:nvPr/>
        </p:nvPicPr>
        <p:blipFill>
          <a:blip r:embed="rId7"/>
          <a:stretch>
            <a:fillRect/>
          </a:stretch>
        </p:blipFill>
        <p:spPr>
          <a:xfrm>
            <a:off x="10048399" y="1712000"/>
            <a:ext cx="555427" cy="555427"/>
          </a:xfrm>
          <a:prstGeom prst="rect">
            <a:avLst/>
          </a:prstGeom>
        </p:spPr>
      </p:pic>
      <p:sp>
        <p:nvSpPr>
          <p:cNvPr id="15" name="Text 8"/>
          <p:cNvSpPr/>
          <p:nvPr/>
        </p:nvSpPr>
        <p:spPr>
          <a:xfrm>
            <a:off x="10048399" y="2489597"/>
            <a:ext cx="2233493" cy="326827"/>
          </a:xfrm>
          <a:prstGeom prst="rect">
            <a:avLst/>
          </a:prstGeom>
          <a:noFill/>
          <a:ln/>
        </p:spPr>
        <p:txBody>
          <a:bodyPr wrap="none" rtlCol="0" anchor="t"/>
          <a:lstStyle/>
          <a:p>
            <a:pPr marL="0" indent="0" algn="l">
              <a:lnSpc>
                <a:spcPts val="2573"/>
              </a:lnSpc>
              <a:buNone/>
            </a:pPr>
            <a:r>
              <a:rPr lang="en-US" sz="2058" b="1" kern="0" spc="-62" dirty="0">
                <a:solidFill>
                  <a:srgbClr val="E5E0DF"/>
                </a:solidFill>
                <a:latin typeface="Overpass" pitchFamily="34" charset="0"/>
                <a:ea typeface="Overpass" pitchFamily="34" charset="-122"/>
                <a:cs typeface="Overpass" pitchFamily="34" charset="-120"/>
              </a:rPr>
              <a:t>Customization</a:t>
            </a:r>
            <a:endParaRPr lang="en-US" sz="2058" dirty="0"/>
          </a:p>
        </p:txBody>
      </p:sp>
      <p:sp>
        <p:nvSpPr>
          <p:cNvPr id="16" name="Text 9"/>
          <p:cNvSpPr/>
          <p:nvPr/>
        </p:nvSpPr>
        <p:spPr>
          <a:xfrm>
            <a:off x="10048399" y="2949654"/>
            <a:ext cx="2233493" cy="3665815"/>
          </a:xfrm>
          <a:prstGeom prst="rect">
            <a:avLst/>
          </a:prstGeom>
          <a:noFill/>
          <a:ln/>
        </p:spPr>
        <p:txBody>
          <a:bodyPr wrap="square" rtlCol="0" anchor="t"/>
          <a:lstStyle/>
          <a:p>
            <a:pPr marL="0" indent="0" algn="l">
              <a:lnSpc>
                <a:spcPts val="2624"/>
              </a:lnSpc>
              <a:buNone/>
            </a:pPr>
            <a:r>
              <a:rPr lang="en-US" sz="1750" dirty="0">
                <a:solidFill>
                  <a:srgbClr val="E5E0DF"/>
                </a:solidFill>
                <a:latin typeface="Overpass" pitchFamily="34" charset="0"/>
                <a:ea typeface="Overpass" pitchFamily="34" charset="-122"/>
                <a:cs typeface="Overpass" pitchFamily="34" charset="-120"/>
              </a:rPr>
              <a:t>You can create custom attributes to store unique product information specific to your business. This allows you to showcase your products effectively and offer a tailored shopping experience to your customers.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954893"/>
            <a:ext cx="5228153" cy="653415"/>
          </a:xfrm>
          <a:prstGeom prst="rect">
            <a:avLst/>
          </a:prstGeom>
          <a:noFill/>
          <a:ln/>
        </p:spPr>
        <p:txBody>
          <a:bodyPr wrap="none" rtlCol="0" anchor="t"/>
          <a:lstStyle/>
          <a:p>
            <a:pPr marL="0" indent="0">
              <a:lnSpc>
                <a:spcPts val="5146"/>
              </a:lnSpc>
              <a:buNone/>
            </a:pPr>
            <a:r>
              <a:rPr lang="en-US" sz="4117" b="1" kern="0" spc="-124" dirty="0">
                <a:solidFill>
                  <a:srgbClr val="FFFFFF"/>
                </a:solidFill>
                <a:latin typeface="Overpass" pitchFamily="34" charset="0"/>
                <a:ea typeface="Overpass" pitchFamily="34" charset="-122"/>
                <a:cs typeface="Overpass" pitchFamily="34" charset="-120"/>
              </a:rPr>
              <a:t>The Power of Magento</a:t>
            </a:r>
            <a:endParaRPr lang="en-US" sz="4117" dirty="0"/>
          </a:p>
        </p:txBody>
      </p:sp>
      <p:sp>
        <p:nvSpPr>
          <p:cNvPr id="6" name="Text 2"/>
          <p:cNvSpPr/>
          <p:nvPr/>
        </p:nvSpPr>
        <p:spPr>
          <a:xfrm>
            <a:off x="6319599" y="3941564"/>
            <a:ext cx="7477601" cy="1333024"/>
          </a:xfrm>
          <a:prstGeom prst="rect">
            <a:avLst/>
          </a:prstGeom>
          <a:noFill/>
          <a:ln/>
        </p:spPr>
        <p:txBody>
          <a:bodyPr wrap="square" rtlCol="0" anchor="t"/>
          <a:lstStyle/>
          <a:p>
            <a:pPr marL="0" indent="0">
              <a:lnSpc>
                <a:spcPts val="2624"/>
              </a:lnSpc>
              <a:buNone/>
            </a:pPr>
            <a:r>
              <a:rPr lang="en-US" sz="1750" dirty="0">
                <a:solidFill>
                  <a:srgbClr val="E5E0DF"/>
                </a:solidFill>
                <a:latin typeface="Overpass" pitchFamily="34" charset="0"/>
                <a:ea typeface="Overpass" pitchFamily="34" charset="-122"/>
                <a:cs typeface="Overpass" pitchFamily="34" charset="-120"/>
              </a:rPr>
              <a:t>Congratulations! You've successfully taken your first steps toward mastering Magento. By leveraging the platform's robust features, you can establish a thriving online store that reaches a wider audience, enhances customer satisfaction, and drives business growth.</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1106</Words>
  <Application>Microsoft Macintosh PowerPoint</Application>
  <PresentationFormat>Custom</PresentationFormat>
  <Paragraphs>81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Overpass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Office User</cp:lastModifiedBy>
  <cp:revision>2</cp:revision>
  <dcterms:created xsi:type="dcterms:W3CDTF">2024-06-21T10:50:33Z</dcterms:created>
  <dcterms:modified xsi:type="dcterms:W3CDTF">2024-06-21T15:49:45Z</dcterms:modified>
</cp:coreProperties>
</file>