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59" r:id="rId4"/>
    <p:sldId id="272" r:id="rId5"/>
    <p:sldId id="280" r:id="rId6"/>
    <p:sldId id="263" r:id="rId7"/>
    <p:sldId id="284" r:id="rId8"/>
    <p:sldId id="265" r:id="rId9"/>
    <p:sldId id="275" r:id="rId10"/>
    <p:sldId id="260" r:id="rId11"/>
    <p:sldId id="290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Vig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mail Mujanović" initials="IM" lastIdx="1" clrIdx="0">
    <p:extLst>
      <p:ext uri="{19B8F6BF-5375-455C-9EA6-DF929625EA0E}">
        <p15:presenceInfo xmlns:p15="http://schemas.microsoft.com/office/powerpoint/2012/main" userId="S::ismail.mujanovic@treca-gimnazija.edu.ba::31b91793-e8be-4aa5-a8ea-9005bde7d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61DC3D-9F46-4527-882F-8E3F687D18B5}">
  <a:tblStyle styleId="{C861DC3D-9F46-4527-882F-8E3F687D1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348" y="11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6bdca54fc3_0_26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6bdca54fc3_0_26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bdca54fc3_0_2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bdca54fc3_0_2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2" r:id="rId7"/>
    <p:sldLayoutId id="2147483664" r:id="rId8"/>
    <p:sldLayoutId id="2147483666" r:id="rId9"/>
    <p:sldLayoutId id="2147483669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473773" y="527325"/>
            <a:ext cx="434986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ASIMETRI</a:t>
            </a:r>
            <a:r>
              <a:rPr lang="bs-Latn-BA" dirty="0">
                <a:solidFill>
                  <a:schemeClr val="lt2"/>
                </a:solidFill>
              </a:rPr>
              <a:t>Č</a:t>
            </a:r>
            <a:r>
              <a:rPr lang="en" dirty="0">
                <a:solidFill>
                  <a:schemeClr val="lt2"/>
                </a:solidFill>
              </a:rPr>
              <a:t>NA ENKRIPCIJA U JAVASCRIPT-U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500469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solidFill>
                  <a:schemeClr val="lt2"/>
                </a:solidFill>
              </a:rPr>
              <a:t>JU Treća gimnazija Sarajevo​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solidFill>
                  <a:schemeClr val="lt2"/>
                </a:solidFill>
              </a:rPr>
              <a:t>Mentor: </a:t>
            </a:r>
            <a:r>
              <a:rPr lang="bs-Latn-BA" dirty="0">
                <a:solidFill>
                  <a:schemeClr val="lt2"/>
                </a:solidFill>
              </a:rPr>
              <a:t>Admir Demir</a:t>
            </a:r>
            <a:r>
              <a:rPr lang="sv-SE" dirty="0">
                <a:solidFill>
                  <a:schemeClr val="lt2"/>
                </a:solidFill>
              </a:rPr>
              <a:t>, prof.​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solidFill>
                  <a:schemeClr val="lt2"/>
                </a:solidFill>
              </a:rPr>
              <a:t>Predmet: </a:t>
            </a:r>
            <a:r>
              <a:rPr lang="bs-Latn-BA" dirty="0">
                <a:solidFill>
                  <a:schemeClr val="lt2"/>
                </a:solidFill>
              </a:rPr>
              <a:t>Softver Inžinjering</a:t>
            </a:r>
            <a:r>
              <a:rPr lang="sv-SE" dirty="0">
                <a:solidFill>
                  <a:schemeClr val="lt2"/>
                </a:solidFill>
              </a:rPr>
              <a:t>​</a:t>
            </a:r>
            <a:endParaRPr lang="bs-Latn-BA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704" y="-176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9;p29">
            <a:extLst>
              <a:ext uri="{FF2B5EF4-FFF2-40B4-BE49-F238E27FC236}">
                <a16:creationId xmlns:a16="http://schemas.microsoft.com/office/drawing/2014/main" id="{107F9792-D21B-CAB4-9663-99AFF162B70F}"/>
              </a:ext>
            </a:extLst>
          </p:cNvPr>
          <p:cNvSpPr txBox="1">
            <a:spLocks/>
          </p:cNvSpPr>
          <p:nvPr/>
        </p:nvSpPr>
        <p:spPr>
          <a:xfrm>
            <a:off x="4512700" y="471854"/>
            <a:ext cx="4349860" cy="6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s-Latn-BA" sz="2400" dirty="0">
                <a:solidFill>
                  <a:schemeClr val="lt2"/>
                </a:solidFill>
              </a:rPr>
              <a:t>ODBRANA MATURSKOG RADA</a:t>
            </a:r>
            <a:endParaRPr lang="en-US" sz="2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29210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ZAKLJU</a:t>
            </a:r>
            <a:r>
              <a:rPr lang="bs-Latn-BA" sz="2800" b="1" dirty="0"/>
              <a:t>Č</a:t>
            </a:r>
            <a:r>
              <a:rPr lang="en-US" dirty="0"/>
              <a:t>AK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4497930" y="1269304"/>
            <a:ext cx="3871834" cy="304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bs-Latn-BA" sz="1600" b="1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Š</a:t>
            </a:r>
            <a:r>
              <a:rPr lang="en-US" sz="1600" b="1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1600" b="1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sz="1600" b="1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nau</a:t>
            </a:r>
            <a:r>
              <a:rPr lang="bs-Latn-BA" sz="1900" b="1" dirty="0"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č</a:t>
            </a:r>
            <a:r>
              <a:rPr lang="bs-Latn-BA" sz="1600" b="1" dirty="0"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1600" b="1" dirty="0"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b="1" dirty="0">
              <a:effectLst/>
              <a:latin typeface="Vig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omogu</a:t>
            </a:r>
            <a:r>
              <a:rPr lang="bs-Latn-BA" sz="1700" b="1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ć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ava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koncept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interneta</a:t>
            </a:r>
            <a:endParaRPr lang="en-US" sz="1400" dirty="0">
              <a:effectLst/>
              <a:latin typeface="Vig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osigurava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privatnost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sigurnost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digitalnih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komunikacija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1400" dirty="0">
              <a:effectLst/>
              <a:latin typeface="Vig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jena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primjena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raste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kako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digitalno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društvo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više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razvija</a:t>
            </a:r>
            <a:endParaRPr lang="en-US" sz="1400" dirty="0">
              <a:effectLst/>
              <a:latin typeface="Vig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b="1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Moje mi</a:t>
            </a:r>
            <a:r>
              <a:rPr lang="bs-Latn-BA" sz="1600" b="1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š</a:t>
            </a:r>
            <a:r>
              <a:rPr lang="en-US" sz="1600" b="1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ljenje</a:t>
            </a:r>
            <a:r>
              <a:rPr lang="en-US" sz="1600" b="1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dobio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sam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veliki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interes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bs-Latn-BA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kriptografiju</a:t>
            </a:r>
            <a:endParaRPr lang="en-US" sz="1400" dirty="0">
              <a:effectLst/>
              <a:latin typeface="Vig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mnogo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mi je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jasnije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na </a:t>
            </a:r>
            <a:r>
              <a:rPr lang="bs-Latn-BA" b="1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č</a:t>
            </a:r>
            <a:r>
              <a:rPr lang="en-US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emu je </a:t>
            </a:r>
            <a:r>
              <a:rPr lang="bs-Latn-BA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sigurnost </a:t>
            </a:r>
            <a:r>
              <a:rPr lang="en-US" sz="1400" dirty="0" err="1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zasnovan</a:t>
            </a:r>
            <a:r>
              <a:rPr lang="bs-Latn-BA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400" dirty="0">
              <a:effectLst/>
              <a:latin typeface="Vig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400" dirty="0">
                <a:effectLst/>
                <a:latin typeface="Vig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jedan od najbitnijih izuma u zadnjih 100 godina</a:t>
            </a:r>
            <a:endParaRPr lang="en-US" sz="1400" dirty="0">
              <a:effectLst/>
              <a:latin typeface="Vig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1" name="Google Shape;521;p33"/>
          <p:cNvSpPr/>
          <p:nvPr/>
        </p:nvSpPr>
        <p:spPr>
          <a:xfrm rot="2700026">
            <a:off x="623280" y="148483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1702591" y="2041538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162916" y="3179763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671150" y="1420302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HVALA NA PA</a:t>
            </a:r>
            <a:r>
              <a:rPr lang="bs-Latn-BA" dirty="0"/>
              <a:t>Ž</a:t>
            </a:r>
            <a:r>
              <a:rPr lang="en-US" dirty="0"/>
              <a:t>NJI</a:t>
            </a:r>
            <a:endParaRPr dirty="0"/>
          </a:p>
        </p:txBody>
      </p:sp>
      <p:grpSp>
        <p:nvGrpSpPr>
          <p:cNvPr id="3014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3015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766810E-F17B-E1C7-DF51-E6D232E1C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50" y="2972677"/>
            <a:ext cx="3742800" cy="478017"/>
          </a:xfrm>
        </p:spPr>
        <p:txBody>
          <a:bodyPr/>
          <a:lstStyle/>
          <a:p>
            <a:r>
              <a:rPr lang="en-US" dirty="0"/>
              <a:t>Ismail </a:t>
            </a:r>
            <a:r>
              <a:rPr lang="en-US" dirty="0" err="1"/>
              <a:t>Mujanovi</a:t>
            </a:r>
            <a:r>
              <a:rPr lang="bs-Latn-BA" dirty="0"/>
              <a:t>ć</a:t>
            </a:r>
            <a:r>
              <a:rPr lang="en-US" dirty="0"/>
              <a:t>, IV</a:t>
            </a:r>
            <a:r>
              <a:rPr lang="en-US" baseline="-25000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4B04-5ABF-3806-9302-79F9D128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3" y="3301600"/>
            <a:ext cx="3477164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lt2"/>
                </a:solidFill>
              </a:rPr>
              <a:t>Uvod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lt2"/>
                </a:solidFill>
              </a:rPr>
              <a:t>Na čemu se zasniva moj rad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O </a:t>
            </a:r>
            <a:r>
              <a:rPr lang="bs-Latn-BA" dirty="0">
                <a:solidFill>
                  <a:schemeClr val="lt2"/>
                </a:solidFill>
              </a:rPr>
              <a:t>čemu ću pričati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lt2"/>
                </a:solidFill>
              </a:rPr>
              <a:t>Osnovni koncepti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/>
              <a:t>K</a:t>
            </a:r>
            <a:r>
              <a:rPr lang="en-US" dirty="0"/>
              <a:t>riptografija, enkripcija, dekripcija, sifra</a:t>
            </a:r>
            <a:r>
              <a:rPr lang="bs-Latn-BA" dirty="0"/>
              <a:t>, vrste šifri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lt2"/>
                </a:solidFill>
              </a:rPr>
              <a:t>Historija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>
                <a:solidFill>
                  <a:schemeClr val="lt2"/>
                </a:solidFill>
              </a:rPr>
              <a:t>Tajno i javno otkriće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lt2"/>
                </a:solidFill>
              </a:rPr>
              <a:t>Najbitniji algoritmi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lt2"/>
                </a:solidFill>
              </a:rPr>
              <a:t>Razmjena ključeva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A</a:t>
            </a:r>
            <a:r>
              <a:rPr lang="bs-Latn-BA" dirty="0">
                <a:solidFill>
                  <a:schemeClr val="lt2"/>
                </a:solidFill>
              </a:rPr>
              <a:t>lgoritmi sa primjerima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lt2"/>
                </a:solidFill>
              </a:rPr>
              <a:t>Implementacija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>
                <a:solidFill>
                  <a:schemeClr val="lt2"/>
                </a:solidFill>
              </a:rPr>
              <a:t>Primjena u JavaScript</a:t>
            </a:r>
            <a:r>
              <a:rPr lang="en-US" dirty="0">
                <a:solidFill>
                  <a:schemeClr val="lt2"/>
                </a:solidFill>
              </a:rPr>
              <a:t>-u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Vlastiti projekat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Zaklju</a:t>
            </a:r>
            <a:r>
              <a:rPr lang="bs-Latn-BA" sz="2200" dirty="0">
                <a:solidFill>
                  <a:schemeClr val="lt2"/>
                </a:solidFill>
              </a:rPr>
              <a:t>č</a:t>
            </a:r>
            <a:r>
              <a:rPr lang="en-US" dirty="0">
                <a:solidFill>
                  <a:schemeClr val="lt2"/>
                </a:solidFill>
              </a:rPr>
              <a:t>ak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>
                <a:solidFill>
                  <a:schemeClr val="lt2"/>
                </a:solidFill>
              </a:rPr>
              <a:t>Šta sam naučio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>
                <a:solidFill>
                  <a:schemeClr val="lt2"/>
                </a:solidFill>
              </a:rPr>
              <a:t>Moje mišljenje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UVOD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“One must acknowledge with cryptography no amount of violence will ever solve a math problem.”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Jacob Appelbaum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OSNOVNI KONCEPTI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s-Latn-BA" dirty="0"/>
              <a:t>Šifriranje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Enkripcija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s-Latn-BA" dirty="0"/>
              <a:t>Znanost prikrivanja poruka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Kriptografija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s-Latn-BA" dirty="0"/>
              <a:t>Dešifriranje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Dekripcija</a:t>
            </a:r>
            <a:endParaRPr dirty="0"/>
          </a:p>
        </p:txBody>
      </p:sp>
      <p:sp>
        <p:nvSpPr>
          <p:cNvPr id="1858" name="Google Shape;1858;p45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bs-Latn-BA" dirty="0"/>
              <a:t>Modul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bs-Latn-BA" dirty="0"/>
              <a:t>rojevi se </a:t>
            </a:r>
            <a:r>
              <a:rPr lang="en-US" dirty="0"/>
              <a:t>“</a:t>
            </a:r>
            <a:r>
              <a:rPr lang="bs-Latn-BA" dirty="0"/>
              <a:t>omotavaju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1859" name="Google Shape;1859;p45"/>
          <p:cNvSpPr txBox="1">
            <a:spLocks noGrp="1"/>
          </p:cNvSpPr>
          <p:nvPr>
            <p:ph type="title" idx="8"/>
          </p:nvPr>
        </p:nvSpPr>
        <p:spPr>
          <a:xfrm>
            <a:off x="3357251" y="3384985"/>
            <a:ext cx="2409476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Modularna aritmetika</a:t>
            </a:r>
            <a:endParaRPr dirty="0"/>
          </a:p>
        </p:txBody>
      </p:sp>
      <p:sp>
        <p:nvSpPr>
          <p:cNvPr id="1860" name="Google Shape;1860;p45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s-Latn-BA" dirty="0"/>
              <a:t>Algoritam za izvođenje enkripcije ili dekripcije</a:t>
            </a:r>
            <a:endParaRPr dirty="0"/>
          </a:p>
        </p:txBody>
      </p:sp>
      <p:sp>
        <p:nvSpPr>
          <p:cNvPr id="1861" name="Google Shape;1861;p45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Šifra</a:t>
            </a:r>
            <a:endParaRPr dirty="0"/>
          </a:p>
        </p:txBody>
      </p:sp>
      <p:sp>
        <p:nvSpPr>
          <p:cNvPr id="1862" name="Google Shape;1862;p45"/>
          <p:cNvSpPr txBox="1">
            <a:spLocks noGrp="1"/>
          </p:cNvSpPr>
          <p:nvPr>
            <p:ph type="body" idx="14"/>
          </p:nvPr>
        </p:nvSpPr>
        <p:spPr>
          <a:xfrm>
            <a:off x="5973679" y="3882828"/>
            <a:ext cx="2456197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Nesavladiva tehnika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Nasumi</a:t>
            </a:r>
            <a:r>
              <a:rPr lang="bs-Latn-BA" dirty="0"/>
              <a:t>č</a:t>
            </a:r>
            <a:r>
              <a:rPr lang="en-US" dirty="0"/>
              <a:t>no generisan klju</a:t>
            </a:r>
            <a:r>
              <a:rPr lang="bs-Latn-BA" dirty="0"/>
              <a:t>č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Dug kao plaintext</a:t>
            </a:r>
            <a:endParaRPr lang="en-US" dirty="0"/>
          </a:p>
        </p:txBody>
      </p:sp>
      <p:sp>
        <p:nvSpPr>
          <p:cNvPr id="1863" name="Google Shape;1863;p45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Jednokratni blok</a:t>
            </a:r>
            <a:endParaRPr dirty="0"/>
          </a:p>
        </p:txBody>
      </p:sp>
      <p:cxnSp>
        <p:nvCxnSpPr>
          <p:cNvPr id="1864" name="Google Shape;1864;p45"/>
          <p:cNvCxnSpPr/>
          <p:nvPr/>
        </p:nvCxnSpPr>
        <p:spPr>
          <a:xfrm>
            <a:off x="902250" y="301925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5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VRSTE ENKRIPCIJE</a:t>
            </a:r>
            <a:endParaRPr dirty="0"/>
          </a:p>
        </p:txBody>
      </p:sp>
      <p:sp>
        <p:nvSpPr>
          <p:cNvPr id="2309" name="Google Shape;2309;p53"/>
          <p:cNvSpPr/>
          <p:nvPr/>
        </p:nvSpPr>
        <p:spPr>
          <a:xfrm>
            <a:off x="574004" y="2581275"/>
            <a:ext cx="1742031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Enkripcija</a:t>
            </a:r>
            <a:endParaRPr sz="18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310" name="Google Shape;2310;p53"/>
          <p:cNvSpPr/>
          <p:nvPr/>
        </p:nvSpPr>
        <p:spPr>
          <a:xfrm>
            <a:off x="2654242" y="1950887"/>
            <a:ext cx="2295300" cy="7239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Asimetri</a:t>
            </a:r>
            <a:r>
              <a:rPr lang="bs-Latn-BA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č</a:t>
            </a:r>
            <a:r>
              <a:rPr lang="en-US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na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11" name="Google Shape;2311;p53"/>
          <p:cNvSpPr/>
          <p:nvPr/>
        </p:nvSpPr>
        <p:spPr>
          <a:xfrm>
            <a:off x="2654242" y="3705375"/>
            <a:ext cx="2295300" cy="7239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Simetri</a:t>
            </a:r>
            <a:r>
              <a:rPr lang="bs-Latn-BA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čna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12" name="Google Shape;2312;p53"/>
          <p:cNvSpPr/>
          <p:nvPr/>
        </p:nvSpPr>
        <p:spPr>
          <a:xfrm>
            <a:off x="5679314" y="1488653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1</a:t>
            </a:r>
            <a:endParaRPr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313" name="Google Shape;2313;p53"/>
          <p:cNvSpPr/>
          <p:nvPr/>
        </p:nvSpPr>
        <p:spPr>
          <a:xfrm>
            <a:off x="5679311" y="2519578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2</a:t>
            </a:r>
            <a:endParaRPr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315" name="Google Shape;2315;p53"/>
          <p:cNvSpPr/>
          <p:nvPr/>
        </p:nvSpPr>
        <p:spPr>
          <a:xfrm>
            <a:off x="5679311" y="3797475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3</a:t>
            </a:r>
            <a:endParaRPr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316" name="Google Shape;2316;p53"/>
          <p:cNvSpPr txBox="1">
            <a:spLocks noGrp="1"/>
          </p:cNvSpPr>
          <p:nvPr>
            <p:ph type="body" idx="4294967295"/>
          </p:nvPr>
        </p:nvSpPr>
        <p:spPr>
          <a:xfrm>
            <a:off x="6230659" y="1564103"/>
            <a:ext cx="2052349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Šifriranje javnog ključa</a:t>
            </a:r>
          </a:p>
        </p:txBody>
      </p:sp>
      <p:sp>
        <p:nvSpPr>
          <p:cNvPr id="2317" name="Google Shape;2317;p53"/>
          <p:cNvSpPr txBox="1">
            <a:spLocks noGrp="1"/>
          </p:cNvSpPr>
          <p:nvPr>
            <p:ph type="body" idx="4294967295"/>
          </p:nvPr>
        </p:nvSpPr>
        <p:spPr>
          <a:xfrm>
            <a:off x="6230652" y="2595028"/>
            <a:ext cx="1458323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Digitalni potpisi</a:t>
            </a:r>
          </a:p>
        </p:txBody>
      </p:sp>
      <p:sp>
        <p:nvSpPr>
          <p:cNvPr id="2319" name="Google Shape;2319;p53"/>
          <p:cNvSpPr txBox="1">
            <a:spLocks noGrp="1"/>
          </p:cNvSpPr>
          <p:nvPr>
            <p:ph type="body" idx="4294967295"/>
          </p:nvPr>
        </p:nvSpPr>
        <p:spPr>
          <a:xfrm>
            <a:off x="6230654" y="3872925"/>
            <a:ext cx="2432793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s-Latn-BA" sz="1400" dirty="0"/>
              <a:t>Šifriranje privatnog ključa</a:t>
            </a:r>
            <a:endParaRPr sz="1400" dirty="0"/>
          </a:p>
        </p:txBody>
      </p:sp>
      <p:cxnSp>
        <p:nvCxnSpPr>
          <p:cNvPr id="2320" name="Google Shape;2320;p53"/>
          <p:cNvCxnSpPr>
            <a:cxnSpLocks/>
            <a:stCxn id="2309" idx="0"/>
            <a:endCxn id="2310" idx="1"/>
          </p:cNvCxnSpPr>
          <p:nvPr/>
        </p:nvCxnSpPr>
        <p:spPr>
          <a:xfrm rot="5400000" flipH="1" flipV="1">
            <a:off x="1915412" y="1842445"/>
            <a:ext cx="268438" cy="1209222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1" name="Google Shape;2321;p53"/>
          <p:cNvCxnSpPr>
            <a:cxnSpLocks/>
            <a:stCxn id="2309" idx="4"/>
            <a:endCxn id="2311" idx="1"/>
          </p:cNvCxnSpPr>
          <p:nvPr/>
        </p:nvCxnSpPr>
        <p:spPr>
          <a:xfrm rot="16200000" flipH="1">
            <a:off x="1906756" y="3319839"/>
            <a:ext cx="285750" cy="1209222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2" name="Google Shape;2322;p53"/>
          <p:cNvCxnSpPr>
            <a:cxnSpLocks/>
            <a:stCxn id="2310" idx="3"/>
            <a:endCxn id="2312" idx="2"/>
          </p:cNvCxnSpPr>
          <p:nvPr/>
        </p:nvCxnSpPr>
        <p:spPr>
          <a:xfrm flipV="1">
            <a:off x="4949542" y="1758503"/>
            <a:ext cx="729772" cy="55433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4" name="Google Shape;2324;p53"/>
          <p:cNvCxnSpPr>
            <a:cxnSpLocks/>
            <a:stCxn id="2310" idx="3"/>
            <a:endCxn id="2313" idx="2"/>
          </p:cNvCxnSpPr>
          <p:nvPr/>
        </p:nvCxnSpPr>
        <p:spPr>
          <a:xfrm>
            <a:off x="4949542" y="2312837"/>
            <a:ext cx="729769" cy="4765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5" name="Google Shape;2325;p53"/>
          <p:cNvCxnSpPr>
            <a:cxnSpLocks/>
            <a:stCxn id="2311" idx="3"/>
            <a:endCxn id="2315" idx="2"/>
          </p:cNvCxnSpPr>
          <p:nvPr/>
        </p:nvCxnSpPr>
        <p:spPr>
          <a:xfrm>
            <a:off x="4949542" y="4067325"/>
            <a:ext cx="729769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HISTORIJA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239446" y="3450300"/>
            <a:ext cx="2776572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1997. godine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Whitfield Diffie i Martin Hellman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Ralph Merkl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*Ron </a:t>
            </a:r>
            <a:r>
              <a:rPr lang="en-US" b="1" dirty="0"/>
              <a:t>R</a:t>
            </a:r>
            <a:r>
              <a:rPr lang="en-US" dirty="0"/>
              <a:t>ivest, Adi </a:t>
            </a:r>
            <a:r>
              <a:rPr lang="en-US" b="1" dirty="0"/>
              <a:t>S</a:t>
            </a:r>
            <a:r>
              <a:rPr lang="en-US" dirty="0"/>
              <a:t>hamir i Leonard </a:t>
            </a:r>
            <a:r>
              <a:rPr lang="en-US" b="1" dirty="0"/>
              <a:t>A</a:t>
            </a:r>
            <a:r>
              <a:rPr lang="en-US" dirty="0"/>
              <a:t>dleman*</a:t>
            </a: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Javno otkri</a:t>
            </a:r>
            <a:r>
              <a:rPr lang="en-US" sz="2200" dirty="0"/>
              <a:t>ć</a:t>
            </a:r>
            <a:r>
              <a:rPr lang="en-US" dirty="0"/>
              <a:t>e</a:t>
            </a:r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James H. Ellis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Clifford Cocks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Malcolm J. Williamson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Nepoznate javnosti 27 godina</a:t>
            </a:r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Tajno otkri</a:t>
            </a:r>
            <a:r>
              <a:rPr lang="en-US" sz="2200" dirty="0"/>
              <a:t>ć</a:t>
            </a:r>
            <a:r>
              <a:rPr lang="en-US" dirty="0"/>
              <a:t>e</a:t>
            </a:r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828800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NAJBITNIJI KONCEPTI</a:t>
            </a:r>
            <a:endParaRPr dirty="0"/>
          </a:p>
        </p:txBody>
      </p:sp>
      <p:sp>
        <p:nvSpPr>
          <p:cNvPr id="2796" name="Google Shape;2796;p57"/>
          <p:cNvSpPr/>
          <p:nvPr/>
        </p:nvSpPr>
        <p:spPr>
          <a:xfrm>
            <a:off x="1820063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7"/>
          <p:cNvSpPr txBox="1">
            <a:spLocks noGrp="1"/>
          </p:cNvSpPr>
          <p:nvPr>
            <p:ph type="body" idx="4294967295"/>
          </p:nvPr>
        </p:nvSpPr>
        <p:spPr>
          <a:xfrm>
            <a:off x="1187855" y="3898186"/>
            <a:ext cx="2191744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Uspostavljanje sigurnog komunikacijskog kanala</a:t>
            </a:r>
          </a:p>
        </p:txBody>
      </p:sp>
      <p:sp>
        <p:nvSpPr>
          <p:cNvPr id="2798" name="Google Shape;2798;p57"/>
          <p:cNvSpPr txBox="1">
            <a:spLocks noGrp="1"/>
          </p:cNvSpPr>
          <p:nvPr>
            <p:ph type="title" idx="4294967295"/>
          </p:nvPr>
        </p:nvSpPr>
        <p:spPr>
          <a:xfrm>
            <a:off x="1111045" y="3403996"/>
            <a:ext cx="2261387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Razmjena klju</a:t>
            </a:r>
            <a:r>
              <a:rPr lang="en-US" sz="2200" dirty="0"/>
              <a:t>č</a:t>
            </a:r>
            <a:r>
              <a:rPr lang="en-US" sz="1800" dirty="0"/>
              <a:t>eva</a:t>
            </a:r>
          </a:p>
        </p:txBody>
      </p:sp>
      <p:sp>
        <p:nvSpPr>
          <p:cNvPr id="2799" name="Google Shape;2799;p57"/>
          <p:cNvSpPr/>
          <p:nvPr/>
        </p:nvSpPr>
        <p:spPr>
          <a:xfrm>
            <a:off x="3345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7"/>
          <p:cNvSpPr/>
          <p:nvPr/>
        </p:nvSpPr>
        <p:spPr>
          <a:xfrm>
            <a:off x="48710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7"/>
          <p:cNvSpPr/>
          <p:nvPr/>
        </p:nvSpPr>
        <p:spPr>
          <a:xfrm>
            <a:off x="6396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7"/>
          <p:cNvSpPr txBox="1">
            <a:spLocks noGrp="1"/>
          </p:cNvSpPr>
          <p:nvPr>
            <p:ph type="body" idx="4294967295"/>
          </p:nvPr>
        </p:nvSpPr>
        <p:spPr>
          <a:xfrm>
            <a:off x="4033271" y="3898186"/>
            <a:ext cx="260290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Cijeli broj se digne na stepen pa se podijeli modulom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803" name="Google Shape;2803;p57"/>
          <p:cNvSpPr txBox="1">
            <a:spLocks noGrp="1"/>
          </p:cNvSpPr>
          <p:nvPr>
            <p:ph type="title" idx="4294967295"/>
          </p:nvPr>
        </p:nvSpPr>
        <p:spPr>
          <a:xfrm>
            <a:off x="3739594" y="3452304"/>
            <a:ext cx="319026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Modularna eksponencijacija</a:t>
            </a:r>
          </a:p>
        </p:txBody>
      </p:sp>
      <p:sp>
        <p:nvSpPr>
          <p:cNvPr id="2804" name="Google Shape;2804;p57"/>
          <p:cNvSpPr txBox="1">
            <a:spLocks noGrp="1"/>
          </p:cNvSpPr>
          <p:nvPr>
            <p:ph type="body" idx="4294967295"/>
          </p:nvPr>
        </p:nvSpPr>
        <p:spPr>
          <a:xfrm>
            <a:off x="3073325" y="1616175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400" dirty="0"/>
              <a:t>Veliki broj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400" dirty="0"/>
              <a:t>Brute force</a:t>
            </a:r>
            <a:endParaRPr sz="1400" dirty="0"/>
          </a:p>
        </p:txBody>
      </p:sp>
      <p:sp>
        <p:nvSpPr>
          <p:cNvPr id="2805" name="Google Shape;2805;p57"/>
          <p:cNvSpPr txBox="1">
            <a:spLocks noGrp="1"/>
          </p:cNvSpPr>
          <p:nvPr>
            <p:ph type="title" idx="4294967295"/>
          </p:nvPr>
        </p:nvSpPr>
        <p:spPr>
          <a:xfrm>
            <a:off x="2572652" y="1228655"/>
            <a:ext cx="247314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Merkleove zagonetke</a:t>
            </a:r>
          </a:p>
        </p:txBody>
      </p:sp>
      <p:sp>
        <p:nvSpPr>
          <p:cNvPr id="2806" name="Google Shape;2806;p57"/>
          <p:cNvSpPr txBox="1">
            <a:spLocks noGrp="1"/>
          </p:cNvSpPr>
          <p:nvPr>
            <p:ph type="body" idx="4294967295"/>
          </p:nvPr>
        </p:nvSpPr>
        <p:spPr>
          <a:xfrm>
            <a:off x="5643968" y="1623807"/>
            <a:ext cx="2458997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Lako je izra</a:t>
            </a:r>
            <a:r>
              <a:rPr lang="bs-Latn-BA" sz="1400" dirty="0"/>
              <a:t>č</a:t>
            </a:r>
            <a:r>
              <a:rPr lang="en-US" sz="1400" dirty="0"/>
              <a:t>unati ali te</a:t>
            </a:r>
            <a:r>
              <a:rPr lang="bs-Latn-BA" sz="1400" dirty="0"/>
              <a:t>ško vratiti na prvobitno stanje</a:t>
            </a:r>
            <a:endParaRPr sz="1400" dirty="0"/>
          </a:p>
        </p:txBody>
      </p:sp>
      <p:sp>
        <p:nvSpPr>
          <p:cNvPr id="2807" name="Google Shape;2807;p57"/>
          <p:cNvSpPr txBox="1">
            <a:spLocks noGrp="1"/>
          </p:cNvSpPr>
          <p:nvPr>
            <p:ph type="title" idx="4294967295"/>
          </p:nvPr>
        </p:nvSpPr>
        <p:spPr>
          <a:xfrm>
            <a:off x="5543967" y="1245299"/>
            <a:ext cx="263254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Jednosmjerna funkcija</a:t>
            </a:r>
          </a:p>
        </p:txBody>
      </p:sp>
      <p:cxnSp>
        <p:nvCxnSpPr>
          <p:cNvPr id="2808" name="Google Shape;2808;p57"/>
          <p:cNvCxnSpPr>
            <a:cxnSpLocks/>
            <a:stCxn id="2798" idx="0"/>
          </p:cNvCxnSpPr>
          <p:nvPr/>
        </p:nvCxnSpPr>
        <p:spPr>
          <a:xfrm flipV="1">
            <a:off x="2241739" y="3168655"/>
            <a:ext cx="0" cy="235341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9" name="Google Shape;2809;p57"/>
          <p:cNvCxnSpPr>
            <a:stCxn id="2804" idx="2"/>
          </p:cNvCxnSpPr>
          <p:nvPr/>
        </p:nvCxnSpPr>
        <p:spPr>
          <a:xfrm>
            <a:off x="3809225" y="2261475"/>
            <a:ext cx="0" cy="62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0" name="Google Shape;2810;p57"/>
          <p:cNvCxnSpPr>
            <a:cxnSpLocks/>
          </p:cNvCxnSpPr>
          <p:nvPr/>
        </p:nvCxnSpPr>
        <p:spPr>
          <a:xfrm flipH="1" flipV="1">
            <a:off x="5334724" y="3062046"/>
            <a:ext cx="1" cy="343501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1" name="Google Shape;2811;p57"/>
          <p:cNvCxnSpPr>
            <a:cxnSpLocks/>
            <a:stCxn id="2806" idx="2"/>
          </p:cNvCxnSpPr>
          <p:nvPr/>
        </p:nvCxnSpPr>
        <p:spPr>
          <a:xfrm>
            <a:off x="6873467" y="2269107"/>
            <a:ext cx="0" cy="44588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NAJBITNIJI ALGORITMI</a:t>
            </a:r>
            <a:endParaRPr dirty="0"/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5600738" y="1879975"/>
            <a:ext cx="2935884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dvjema</a:t>
            </a:r>
            <a:r>
              <a:rPr lang="en-US" dirty="0"/>
              <a:t> </a:t>
            </a:r>
            <a:r>
              <a:rPr lang="en-US" dirty="0" err="1"/>
              <a:t>stranama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znanje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o </a:t>
            </a:r>
            <a:r>
              <a:rPr lang="en-US" dirty="0" err="1"/>
              <a:t>drugoj</a:t>
            </a:r>
            <a:r>
              <a:rPr lang="en-US" dirty="0"/>
              <a:t> da </a:t>
            </a:r>
            <a:r>
              <a:rPr lang="en-US" dirty="0" err="1"/>
              <a:t>uspostave</a:t>
            </a:r>
            <a:r>
              <a:rPr lang="en-US" dirty="0"/>
              <a:t> </a:t>
            </a:r>
            <a:r>
              <a:rPr lang="en-US" dirty="0" err="1"/>
              <a:t>zajednički</a:t>
            </a:r>
            <a:r>
              <a:rPr lang="en-US" dirty="0"/>
              <a:t> </a:t>
            </a:r>
            <a:r>
              <a:rPr lang="en-US" dirty="0" err="1"/>
              <a:t>tajni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nesigurnog</a:t>
            </a:r>
            <a:r>
              <a:rPr lang="en-US" dirty="0"/>
              <a:t> kanala.</a:t>
            </a:r>
          </a:p>
        </p:txBody>
      </p:sp>
      <p:sp>
        <p:nvSpPr>
          <p:cNvPr id="914" name="Google Shape;914;p38"/>
          <p:cNvSpPr txBox="1">
            <a:spLocks noGrp="1"/>
          </p:cNvSpPr>
          <p:nvPr>
            <p:ph type="title" idx="2"/>
          </p:nvPr>
        </p:nvSpPr>
        <p:spPr>
          <a:xfrm>
            <a:off x="5600737" y="1508575"/>
            <a:ext cx="2809065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Diffie–Hellman algoritam</a:t>
            </a:r>
          </a:p>
        </p:txBody>
      </p:sp>
      <p:sp>
        <p:nvSpPr>
          <p:cNvPr id="915" name="Google Shape;915;p38"/>
          <p:cNvSpPr txBox="1">
            <a:spLocks noGrp="1"/>
          </p:cNvSpPr>
          <p:nvPr>
            <p:ph type="body" idx="3"/>
          </p:nvPr>
        </p:nvSpPr>
        <p:spPr>
          <a:xfrm>
            <a:off x="5600737" y="3595175"/>
            <a:ext cx="3022655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Sigurnost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RSA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zasnovana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na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matematičkim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svojstvima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velikih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prostih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brojeva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poteškoće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faktoringa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proizvoda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velika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prosta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broja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16" name="Google Shape;916;p38"/>
          <p:cNvSpPr txBox="1">
            <a:spLocks noGrp="1"/>
          </p:cNvSpPr>
          <p:nvPr>
            <p:ph type="title" idx="4"/>
          </p:nvPr>
        </p:nvSpPr>
        <p:spPr>
          <a:xfrm>
            <a:off x="5600738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RSA algoritam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6B290-1E34-EBB5-D922-A70BEC55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49" y="1139472"/>
            <a:ext cx="2162335" cy="32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702CA-017C-23AD-E207-A0447A8039C0}"/>
              </a:ext>
            </a:extLst>
          </p:cNvPr>
          <p:cNvSpPr txBox="1"/>
          <p:nvPr/>
        </p:nvSpPr>
        <p:spPr>
          <a:xfrm>
            <a:off x="705820" y="4458534"/>
            <a:ext cx="19355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bs-Latn-BA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iga"/>
                <a:sym typeface="Viga"/>
              </a:rPr>
              <a:t>Diffie–Hellman algoritam</a:t>
            </a:r>
          </a:p>
          <a:p>
            <a:endParaRPr lang="bs-Latn-BA" dirty="0"/>
          </a:p>
        </p:txBody>
      </p:sp>
      <p:pic>
        <p:nvPicPr>
          <p:cNvPr id="1028" name="Picture 4" descr="Figure 1 from Data Encryption and Decryption Using RSA Algorithm in a  Network Environment | Semantic Scholar">
            <a:extLst>
              <a:ext uri="{FF2B5EF4-FFF2-40B4-BE49-F238E27FC236}">
                <a16:creationId xmlns:a16="http://schemas.microsoft.com/office/drawing/2014/main" id="{F1233885-2257-BFE2-0D2A-46EE39CF0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"/>
          <a:stretch/>
        </p:blipFill>
        <p:spPr bwMode="auto">
          <a:xfrm>
            <a:off x="3217212" y="1139472"/>
            <a:ext cx="1761923" cy="324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A237B3-E708-3AC3-9A49-D637C4C64FA0}"/>
              </a:ext>
            </a:extLst>
          </p:cNvPr>
          <p:cNvSpPr txBox="1"/>
          <p:nvPr/>
        </p:nvSpPr>
        <p:spPr>
          <a:xfrm>
            <a:off x="3130377" y="4458534"/>
            <a:ext cx="193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bs-Latn-BA" sz="1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RSA algoritam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IMPLEMENTACIJA U JAVASCRIPT-U</a:t>
            </a:r>
            <a:endParaRPr dirty="0"/>
          </a:p>
        </p:txBody>
      </p:sp>
      <p:sp>
        <p:nvSpPr>
          <p:cNvPr id="2031" name="Google Shape;2031;p48"/>
          <p:cNvSpPr txBox="1">
            <a:spLocks noGrp="1"/>
          </p:cNvSpPr>
          <p:nvPr>
            <p:ph type="body" idx="4294967295"/>
          </p:nvPr>
        </p:nvSpPr>
        <p:spPr>
          <a:xfrm>
            <a:off x="990663" y="20788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P</a:t>
            </a:r>
            <a:r>
              <a:rPr lang="pl-PL" sz="1400" dirty="0"/>
              <a:t>ostoje mnoge biblioteke za kriptografiju</a:t>
            </a:r>
          </a:p>
        </p:txBody>
      </p:sp>
      <p:sp>
        <p:nvSpPr>
          <p:cNvPr id="2032" name="Google Shape;2032;p48"/>
          <p:cNvSpPr txBox="1">
            <a:spLocks noGrp="1"/>
          </p:cNvSpPr>
          <p:nvPr>
            <p:ph type="title" idx="4294967295"/>
          </p:nvPr>
        </p:nvSpPr>
        <p:spPr>
          <a:xfrm>
            <a:off x="653941" y="17143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Prednost</a:t>
            </a:r>
            <a:r>
              <a:rPr lang="en-US" sz="1800" dirty="0"/>
              <a:t> 1</a:t>
            </a:r>
          </a:p>
        </p:txBody>
      </p:sp>
      <p:sp>
        <p:nvSpPr>
          <p:cNvPr id="2033" name="Google Shape;2033;p48"/>
          <p:cNvSpPr txBox="1">
            <a:spLocks noGrp="1"/>
          </p:cNvSpPr>
          <p:nvPr>
            <p:ph type="body" idx="4294967295"/>
          </p:nvPr>
        </p:nvSpPr>
        <p:spPr>
          <a:xfrm>
            <a:off x="653934" y="3564775"/>
            <a:ext cx="1808529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Potreban Node.js</a:t>
            </a:r>
          </a:p>
        </p:txBody>
      </p:sp>
      <p:sp>
        <p:nvSpPr>
          <p:cNvPr id="2034" name="Google Shape;2034;p48"/>
          <p:cNvSpPr txBox="1">
            <a:spLocks noGrp="1"/>
          </p:cNvSpPr>
          <p:nvPr>
            <p:ph type="title" idx="4294967295"/>
          </p:nvPr>
        </p:nvSpPr>
        <p:spPr>
          <a:xfrm>
            <a:off x="653941" y="32002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Prednost</a:t>
            </a:r>
            <a:r>
              <a:rPr lang="en-US" sz="1800" dirty="0"/>
              <a:t> 2</a:t>
            </a:r>
          </a:p>
        </p:txBody>
      </p:sp>
      <p:sp>
        <p:nvSpPr>
          <p:cNvPr id="2035" name="Google Shape;2035;p48"/>
          <p:cNvSpPr txBox="1">
            <a:spLocks noGrp="1"/>
          </p:cNvSpPr>
          <p:nvPr>
            <p:ph type="body" idx="4294967295"/>
          </p:nvPr>
        </p:nvSpPr>
        <p:spPr>
          <a:xfrm>
            <a:off x="6681666" y="20788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Rad s malim brojevima</a:t>
            </a:r>
          </a:p>
        </p:txBody>
      </p:sp>
      <p:sp>
        <p:nvSpPr>
          <p:cNvPr id="2036" name="Google Shape;2036;p48"/>
          <p:cNvSpPr txBox="1">
            <a:spLocks noGrp="1"/>
          </p:cNvSpPr>
          <p:nvPr>
            <p:ph type="title" idx="4294967295"/>
          </p:nvPr>
        </p:nvSpPr>
        <p:spPr>
          <a:xfrm>
            <a:off x="6681666" y="17143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Nedostatak</a:t>
            </a:r>
            <a:r>
              <a:rPr lang="en" sz="1800" dirty="0"/>
              <a:t> 1</a:t>
            </a:r>
            <a:endParaRPr sz="1800" dirty="0"/>
          </a:p>
        </p:txBody>
      </p:sp>
      <p:sp>
        <p:nvSpPr>
          <p:cNvPr id="2037" name="Google Shape;2037;p48"/>
          <p:cNvSpPr txBox="1">
            <a:spLocks noGrp="1"/>
          </p:cNvSpPr>
          <p:nvPr>
            <p:ph type="body" idx="4294967295"/>
          </p:nvPr>
        </p:nvSpPr>
        <p:spPr>
          <a:xfrm>
            <a:off x="6681665" y="3564775"/>
            <a:ext cx="1915029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Interpreter </a:t>
            </a:r>
            <a:r>
              <a:rPr lang="en-US" sz="1400" dirty="0" err="1"/>
              <a:t>sporiji</a:t>
            </a:r>
            <a:r>
              <a:rPr lang="en-US" sz="1400" dirty="0"/>
              <a:t> u </a:t>
            </a:r>
            <a:r>
              <a:rPr lang="en-US" sz="1400" dirty="0" err="1"/>
              <a:t>odnosu</a:t>
            </a:r>
            <a:r>
              <a:rPr lang="en-US" sz="1400" dirty="0"/>
              <a:t> na </a:t>
            </a:r>
            <a:r>
              <a:rPr lang="en-US" sz="1400" dirty="0" err="1"/>
              <a:t>kompajler</a:t>
            </a:r>
            <a:endParaRPr lang="en-US" sz="1400" dirty="0"/>
          </a:p>
        </p:txBody>
      </p:sp>
      <p:sp>
        <p:nvSpPr>
          <p:cNvPr id="2038" name="Google Shape;2038;p48"/>
          <p:cNvSpPr txBox="1">
            <a:spLocks noGrp="1"/>
          </p:cNvSpPr>
          <p:nvPr>
            <p:ph type="title" idx="4294967295"/>
          </p:nvPr>
        </p:nvSpPr>
        <p:spPr>
          <a:xfrm>
            <a:off x="6681666" y="32002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Nedostatak</a:t>
            </a:r>
            <a:r>
              <a:rPr lang="en-US" sz="1800" dirty="0"/>
              <a:t> 2</a:t>
            </a:r>
          </a:p>
        </p:txBody>
      </p:sp>
      <p:cxnSp>
        <p:nvCxnSpPr>
          <p:cNvPr id="2039" name="Google Shape;2039;p48"/>
          <p:cNvCxnSpPr>
            <a:stCxn id="2034" idx="3"/>
          </p:cNvCxnSpPr>
          <p:nvPr/>
        </p:nvCxnSpPr>
        <p:spPr>
          <a:xfrm rot="10800000" flipH="1">
            <a:off x="2462341" y="2304925"/>
            <a:ext cx="1157100" cy="11652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0" name="Google Shape;2040;p48"/>
          <p:cNvCxnSpPr>
            <a:cxnSpLocks/>
            <a:stCxn id="2032" idx="3"/>
          </p:cNvCxnSpPr>
          <p:nvPr/>
        </p:nvCxnSpPr>
        <p:spPr>
          <a:xfrm rot="10800000" flipH="1">
            <a:off x="2462341" y="1743025"/>
            <a:ext cx="1738200" cy="241200"/>
          </a:xfrm>
          <a:prstGeom prst="bentConnector3">
            <a:avLst>
              <a:gd name="adj1" fmla="val 22186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1" name="Google Shape;2041;p48"/>
          <p:cNvCxnSpPr>
            <a:stCxn id="2036" idx="1"/>
          </p:cNvCxnSpPr>
          <p:nvPr/>
        </p:nvCxnSpPr>
        <p:spPr>
          <a:xfrm rot="10800000">
            <a:off x="5181666" y="1743025"/>
            <a:ext cx="1500000" cy="241200"/>
          </a:xfrm>
          <a:prstGeom prst="bentConnector3">
            <a:avLst>
              <a:gd name="adj1" fmla="val 3713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2" name="Google Shape;2042;p48"/>
          <p:cNvCxnSpPr>
            <a:stCxn id="2038" idx="1"/>
          </p:cNvCxnSpPr>
          <p:nvPr/>
        </p:nvCxnSpPr>
        <p:spPr>
          <a:xfrm rot="10800000">
            <a:off x="5467266" y="2276425"/>
            <a:ext cx="1214400" cy="1193700"/>
          </a:xfrm>
          <a:prstGeom prst="bentConnector3">
            <a:avLst>
              <a:gd name="adj1" fmla="val 15285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8D7253-824F-25CF-095E-792E1CD5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399" y="1280804"/>
            <a:ext cx="2675542" cy="26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399</Words>
  <Application>Microsoft Office PowerPoint</Application>
  <PresentationFormat>On-screen Show (16:9)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Viga</vt:lpstr>
      <vt:lpstr>DM Sans</vt:lpstr>
      <vt:lpstr>Cyber Security Business Plan</vt:lpstr>
      <vt:lpstr>ASIMETRIČNA ENKRIPCIJA U JAVASCRIPT-U</vt:lpstr>
      <vt:lpstr>01</vt:lpstr>
      <vt:lpstr>UVOD</vt:lpstr>
      <vt:lpstr>OSNOVNI KONCEPTI</vt:lpstr>
      <vt:lpstr>VRSTE ENKRIPCIJE</vt:lpstr>
      <vt:lpstr>HISTORIJA</vt:lpstr>
      <vt:lpstr>NAJBITNIJI KONCEPTI</vt:lpstr>
      <vt:lpstr>NAJBITNIJI ALGORITMI</vt:lpstr>
      <vt:lpstr>IMPLEMENTACIJA U JAVASCRIPT-U</vt:lpstr>
      <vt:lpstr>ZAKLJUČAK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ASIMETRIČNA ENKRIPCIJA U JAVASCRIPT-U</dc:title>
  <cp:lastModifiedBy>Ismail Mujanović</cp:lastModifiedBy>
  <cp:revision>2</cp:revision>
  <dcterms:modified xsi:type="dcterms:W3CDTF">2023-06-01T15:28:19Z</dcterms:modified>
</cp:coreProperties>
</file>