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4" r:id="rId23"/>
    <p:sldId id="277" r:id="rId24"/>
    <p:sldId id="278" r:id="rId25"/>
    <p:sldId id="279" r:id="rId26"/>
    <p:sldId id="280" r:id="rId27"/>
    <p:sldId id="281" r:id="rId28"/>
    <p:sldId id="282"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73" d="100"/>
          <a:sy n="73"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587829"/>
            <a:ext cx="8825658" cy="2312125"/>
          </a:xfrm>
        </p:spPr>
        <p:txBody>
          <a:bodyPr/>
          <a:lstStyle/>
          <a:p>
            <a:r>
              <a:rPr lang="en-US" dirty="0" smtClean="0"/>
              <a:t>NC FINAL PROJECT</a:t>
            </a:r>
            <a:endParaRPr lang="en-US" dirty="0"/>
          </a:p>
        </p:txBody>
      </p:sp>
      <p:sp>
        <p:nvSpPr>
          <p:cNvPr id="3" name="Subtitle 2"/>
          <p:cNvSpPr>
            <a:spLocks noGrp="1"/>
          </p:cNvSpPr>
          <p:nvPr>
            <p:ph type="subTitle" idx="1"/>
          </p:nvPr>
        </p:nvSpPr>
        <p:spPr>
          <a:xfrm>
            <a:off x="1154955" y="3827417"/>
            <a:ext cx="8825658" cy="1811383"/>
          </a:xfrm>
        </p:spPr>
        <p:txBody>
          <a:bodyPr>
            <a:normAutofit/>
          </a:bodyPr>
          <a:lstStyle/>
          <a:p>
            <a:r>
              <a:rPr lang="en-US" sz="2800" dirty="0" smtClean="0"/>
              <a:t>                    k22-4225 (MUHAMMAD ISMAIL AWAN)</a:t>
            </a:r>
          </a:p>
          <a:p>
            <a:r>
              <a:rPr lang="en-US" sz="2800" dirty="0" smtClean="0"/>
              <a:t>                    K22-4180 (AHAN ALI)</a:t>
            </a:r>
          </a:p>
          <a:p>
            <a:r>
              <a:rPr lang="en-US" sz="2800" dirty="0" smtClean="0"/>
              <a:t>                    K22-4222 (AYAN EJAZ)</a:t>
            </a:r>
            <a:endParaRPr lang="en-US" sz="2800" dirty="0"/>
          </a:p>
        </p:txBody>
      </p:sp>
    </p:spTree>
    <p:extLst>
      <p:ext uri="{BB962C8B-B14F-4D97-AF65-F5344CB8AC3E}">
        <p14:creationId xmlns:p14="http://schemas.microsoft.com/office/powerpoint/2010/main" val="1494190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lstStyle/>
          <a:p>
            <a:pPr marL="0" indent="0">
              <a:buNone/>
            </a:pPr>
            <a:r>
              <a:rPr lang="en-US" sz="2000" dirty="0" err="1"/>
              <a:t>plt.subplot</a:t>
            </a:r>
            <a:r>
              <a:rPr lang="en-US" sz="2000" dirty="0"/>
              <a:t>(1, 2, 2)</a:t>
            </a:r>
          </a:p>
          <a:p>
            <a:pPr marL="0" indent="0">
              <a:buNone/>
            </a:pPr>
            <a:r>
              <a:rPr lang="en-US" sz="2000" dirty="0" err="1"/>
              <a:t>plt.plot</a:t>
            </a:r>
            <a:r>
              <a:rPr lang="en-US" sz="2000" dirty="0"/>
              <a:t>(</a:t>
            </a:r>
            <a:r>
              <a:rPr lang="en-US" sz="2000" dirty="0" err="1"/>
              <a:t>x_values</a:t>
            </a:r>
            <a:r>
              <a:rPr lang="en-US" sz="2000" dirty="0"/>
              <a:t>, </a:t>
            </a:r>
            <a:r>
              <a:rPr lang="en-US" sz="2000" dirty="0" err="1"/>
              <a:t>y_non_convex</a:t>
            </a:r>
            <a:r>
              <a:rPr lang="en-US" sz="2000" dirty="0"/>
              <a:t>, color='red', label='Non-Convex Function: $f(x) = \sin(x)$')</a:t>
            </a:r>
          </a:p>
          <a:p>
            <a:pPr marL="0" indent="0">
              <a:buNone/>
            </a:pPr>
            <a:r>
              <a:rPr lang="en-US" sz="2000" dirty="0" err="1"/>
              <a:t>plt.plot</a:t>
            </a:r>
            <a:r>
              <a:rPr lang="en-US" sz="2000" dirty="0"/>
              <a:t>(</a:t>
            </a:r>
            <a:r>
              <a:rPr lang="en-US" sz="2000" dirty="0" err="1"/>
              <a:t>x_values</a:t>
            </a:r>
            <a:r>
              <a:rPr lang="en-US" sz="2000" dirty="0"/>
              <a:t>, </a:t>
            </a:r>
            <a:r>
              <a:rPr lang="en-US" sz="2000" dirty="0" err="1"/>
              <a:t>tangent_non_convex</a:t>
            </a:r>
            <a:r>
              <a:rPr lang="en-US" sz="2000" dirty="0"/>
              <a:t>, </a:t>
            </a:r>
            <a:r>
              <a:rPr lang="en-US" sz="2000" dirty="0" err="1"/>
              <a:t>linestyle</a:t>
            </a:r>
            <a:r>
              <a:rPr lang="en-US" sz="2000" dirty="0"/>
              <a:t>='--', color='orange', label='Tangent at $x=1.5$')</a:t>
            </a:r>
          </a:p>
          <a:p>
            <a:pPr marL="0" indent="0">
              <a:buNone/>
            </a:pPr>
            <a:r>
              <a:rPr lang="en-US" sz="2000" dirty="0" err="1"/>
              <a:t>plt.plot</a:t>
            </a:r>
            <a:r>
              <a:rPr lang="en-US" sz="2000" dirty="0"/>
              <a:t>(</a:t>
            </a:r>
            <a:r>
              <a:rPr lang="en-US" sz="2000" dirty="0" err="1"/>
              <a:t>x_values</a:t>
            </a:r>
            <a:r>
              <a:rPr lang="en-US" sz="2000" dirty="0"/>
              <a:t>, </a:t>
            </a:r>
            <a:r>
              <a:rPr lang="en-US" sz="2000" dirty="0" err="1"/>
              <a:t>chord_non_convex</a:t>
            </a:r>
            <a:r>
              <a:rPr lang="en-US" sz="2000" dirty="0"/>
              <a:t>, </a:t>
            </a:r>
            <a:r>
              <a:rPr lang="en-US" sz="2000" dirty="0" err="1"/>
              <a:t>linestyle</a:t>
            </a:r>
            <a:r>
              <a:rPr lang="en-US" sz="2000" dirty="0"/>
              <a:t>='-.', color='green', label='Chord between $(1.5, f(1.5))$ and $(2, f(2))$')</a:t>
            </a:r>
          </a:p>
          <a:p>
            <a:pPr marL="0" indent="0">
              <a:buNone/>
            </a:pPr>
            <a:r>
              <a:rPr lang="en-US" sz="2000" dirty="0" err="1"/>
              <a:t>plt.xlabel</a:t>
            </a:r>
            <a:r>
              <a:rPr lang="en-US" sz="2000" dirty="0"/>
              <a:t>('x')</a:t>
            </a:r>
          </a:p>
          <a:p>
            <a:pPr marL="0" indent="0">
              <a:buNone/>
            </a:pPr>
            <a:r>
              <a:rPr lang="en-US" sz="2000" dirty="0" err="1"/>
              <a:t>plt.ylabel</a:t>
            </a:r>
            <a:r>
              <a:rPr lang="en-US" sz="2000" dirty="0"/>
              <a:t>('f(x)')</a:t>
            </a:r>
          </a:p>
          <a:p>
            <a:pPr marL="0" indent="0">
              <a:buNone/>
            </a:pPr>
            <a:r>
              <a:rPr lang="en-US" sz="2000" dirty="0" err="1"/>
              <a:t>plt.title</a:t>
            </a:r>
            <a:r>
              <a:rPr lang="en-US" sz="2000" dirty="0"/>
              <a:t>('Non-Convex Function')</a:t>
            </a:r>
          </a:p>
          <a:p>
            <a:pPr marL="0" indent="0">
              <a:buNone/>
            </a:pPr>
            <a:r>
              <a:rPr lang="en-US" sz="2000" dirty="0" err="1"/>
              <a:t>plt.legend</a:t>
            </a:r>
            <a:r>
              <a:rPr lang="en-US" sz="2000" dirty="0"/>
              <a:t>()</a:t>
            </a:r>
          </a:p>
          <a:p>
            <a:pPr marL="0" indent="0">
              <a:buNone/>
            </a:pPr>
            <a:r>
              <a:rPr lang="en-US" sz="2000" dirty="0"/>
              <a:t/>
            </a:r>
            <a:br>
              <a:rPr lang="en-US" sz="2000" dirty="0"/>
            </a:br>
            <a:r>
              <a:rPr lang="en-US" sz="2000" dirty="0" err="1"/>
              <a:t>plt.tight_layout</a:t>
            </a:r>
            <a:r>
              <a:rPr lang="en-US" sz="2000" dirty="0"/>
              <a:t>()</a:t>
            </a:r>
          </a:p>
          <a:p>
            <a:pPr marL="0" indent="0">
              <a:buNone/>
            </a:pPr>
            <a:r>
              <a:rPr lang="en-US" sz="2000" dirty="0" err="1"/>
              <a:t>plt.show</a:t>
            </a:r>
            <a:r>
              <a:rPr lang="en-US" sz="2000" dirty="0"/>
              <a:t>()</a:t>
            </a:r>
          </a:p>
          <a:p>
            <a:pPr marL="0" indent="0">
              <a:buNone/>
            </a:pPr>
            <a:endParaRPr lang="en-US" sz="2000" dirty="0" smtClean="0"/>
          </a:p>
          <a:p>
            <a:pPr marL="0" indent="0">
              <a:buNone/>
            </a:pPr>
            <a:r>
              <a:rPr lang="en-US" sz="2000" dirty="0" smtClean="0"/>
              <a:t>----------------------------------------------------------------END------------------------------------------------------------------------</a:t>
            </a:r>
            <a:r>
              <a:rPr lang="en-US" sz="2000" dirty="0"/>
              <a:t/>
            </a:r>
            <a:br>
              <a:rPr lang="en-US" sz="2000" dirty="0"/>
            </a:br>
            <a:endParaRPr lang="en-US" sz="2000" dirty="0"/>
          </a:p>
          <a:p>
            <a:endParaRPr lang="en-US" dirty="0"/>
          </a:p>
        </p:txBody>
      </p:sp>
    </p:spTree>
    <p:extLst>
      <p:ext uri="{BB962C8B-B14F-4D97-AF65-F5344CB8AC3E}">
        <p14:creationId xmlns:p14="http://schemas.microsoft.com/office/powerpoint/2010/main" val="197280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757647"/>
            <a:ext cx="8825658" cy="2873828"/>
          </a:xfrm>
        </p:spPr>
        <p:txBody>
          <a:bodyPr/>
          <a:lstStyle/>
          <a:p>
            <a:r>
              <a:rPr lang="en-US" sz="2800" dirty="0" smtClean="0"/>
              <a:t>Title Of Research Paper :</a:t>
            </a:r>
            <a:br>
              <a:rPr lang="en-US" sz="2800" dirty="0" smtClean="0"/>
            </a:br>
            <a:r>
              <a:rPr lang="en-US" sz="2800" dirty="0" smtClean="0"/>
              <a:t/>
            </a:r>
            <a:br>
              <a:rPr lang="en-US" sz="2800" dirty="0" smtClean="0"/>
            </a:br>
            <a:r>
              <a:rPr lang="en-US" sz="2800" dirty="0" smtClean="0"/>
              <a:t>An </a:t>
            </a:r>
            <a:r>
              <a:rPr lang="en-US" sz="2800" dirty="0"/>
              <a:t>Effective Optimization Method for </a:t>
            </a:r>
            <a:r>
              <a:rPr lang="en-US" sz="2800" dirty="0" smtClean="0"/>
              <a:t>Machine</a:t>
            </a:r>
            <a:br>
              <a:rPr lang="en-US" sz="2800" dirty="0" smtClean="0"/>
            </a:br>
            <a:r>
              <a:rPr lang="en-US" sz="2800" dirty="0" smtClean="0"/>
              <a:t>Learning </a:t>
            </a:r>
            <a:r>
              <a:rPr lang="en-US" sz="2800" dirty="0"/>
              <a:t>Based on ADAM</a:t>
            </a:r>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1433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sz="2400" dirty="0" smtClean="0"/>
              <a:t>What is Machine Learning</a:t>
            </a:r>
          </a:p>
          <a:p>
            <a:r>
              <a:rPr lang="en-US" sz="2400" dirty="0" smtClean="0"/>
              <a:t>Gradient </a:t>
            </a:r>
            <a:r>
              <a:rPr lang="en-US" sz="2400" dirty="0"/>
              <a:t>Descent and Optimization Challenges</a:t>
            </a:r>
          </a:p>
          <a:p>
            <a:r>
              <a:rPr lang="en-US" sz="2400" dirty="0"/>
              <a:t>Introduction of ADAM and </a:t>
            </a:r>
            <a:r>
              <a:rPr lang="en-US" sz="2400" dirty="0" err="1"/>
              <a:t>AdaMax</a:t>
            </a:r>
            <a:r>
              <a:rPr lang="en-US" sz="2400" dirty="0"/>
              <a:t> Methods</a:t>
            </a:r>
          </a:p>
          <a:p>
            <a:r>
              <a:rPr lang="en-US" sz="2400" dirty="0"/>
              <a:t>Limitations of Existing Optimization Methods</a:t>
            </a:r>
          </a:p>
          <a:p>
            <a:r>
              <a:rPr lang="en-US" sz="2400" dirty="0"/>
              <a:t>Proposed </a:t>
            </a:r>
            <a:r>
              <a:rPr lang="en-US" sz="2400" dirty="0" smtClean="0"/>
              <a:t>Methodology</a:t>
            </a:r>
            <a:endParaRPr lang="en-US" sz="2400" dirty="0"/>
          </a:p>
          <a:p>
            <a:endParaRPr lang="en-US" dirty="0"/>
          </a:p>
        </p:txBody>
      </p:sp>
    </p:spTree>
    <p:extLst>
      <p:ext uri="{BB962C8B-B14F-4D97-AF65-F5344CB8AC3E}">
        <p14:creationId xmlns:p14="http://schemas.microsoft.com/office/powerpoint/2010/main" val="1514071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sp>
        <p:nvSpPr>
          <p:cNvPr id="3" name="Content Placeholder 2"/>
          <p:cNvSpPr>
            <a:spLocks noGrp="1"/>
          </p:cNvSpPr>
          <p:nvPr>
            <p:ph idx="1"/>
          </p:nvPr>
        </p:nvSpPr>
        <p:spPr>
          <a:xfrm>
            <a:off x="0" y="2455817"/>
            <a:ext cx="12192000" cy="4402183"/>
          </a:xfrm>
        </p:spPr>
        <p:txBody>
          <a:bodyPr>
            <a:normAutofit/>
          </a:bodyPr>
          <a:lstStyle/>
          <a:p>
            <a:r>
              <a:rPr lang="en-US" b="1" dirty="0"/>
              <a:t>Definition of the Cost </a:t>
            </a:r>
            <a:r>
              <a:rPr lang="en-US" b="1" dirty="0" smtClean="0"/>
              <a:t>Function </a:t>
            </a:r>
          </a:p>
          <a:p>
            <a:pPr marL="0" indent="0">
              <a:buNone/>
            </a:pPr>
            <a:r>
              <a:rPr lang="en-US" dirty="0"/>
              <a:t>           </a:t>
            </a:r>
            <a:r>
              <a:rPr lang="en-US" sz="1600" dirty="0" smtClean="0"/>
              <a:t>A </a:t>
            </a:r>
            <a:r>
              <a:rPr lang="en-US" sz="1600" dirty="0"/>
              <a:t>cost function measures the disparity between predicted and actual outcomes in a model, guiding parameter </a:t>
            </a:r>
            <a:r>
              <a:rPr lang="en-US" sz="1600" dirty="0" smtClean="0"/>
              <a:t>          adjustments </a:t>
            </a:r>
            <a:r>
              <a:rPr lang="en-US" sz="1600" dirty="0"/>
              <a:t>to minimize this disparity and enhance model performance. It serves as a crucial metric for optimization algorithms in machine learning.</a:t>
            </a:r>
          </a:p>
          <a:p>
            <a:r>
              <a:rPr lang="en-US" b="1" dirty="0"/>
              <a:t>Challenges of Cost Function </a:t>
            </a:r>
            <a:r>
              <a:rPr lang="en-US" b="1" dirty="0" smtClean="0"/>
              <a:t>Optimization</a:t>
            </a:r>
          </a:p>
          <a:p>
            <a:pPr marL="0" indent="0">
              <a:buNone/>
            </a:pPr>
            <a:r>
              <a:rPr lang="en-US" sz="1600" dirty="0" smtClean="0"/>
              <a:t>             Challenges </a:t>
            </a:r>
            <a:r>
              <a:rPr lang="en-US" sz="1600" dirty="0"/>
              <a:t>in optimizing the cost function stem from its non-convexity, resulting in the presence of multiple local minima, exacerbated by the deepening structure of artificial neural networks and the repeated application of activation functions, necessitating further detailed analysis for comprehensive understanding.</a:t>
            </a:r>
            <a:endParaRPr lang="en-US" sz="1600" b="1" dirty="0" smtClean="0"/>
          </a:p>
          <a:p>
            <a:r>
              <a:rPr lang="en-US" b="1" dirty="0" smtClean="0"/>
              <a:t>Ongoing </a:t>
            </a:r>
            <a:r>
              <a:rPr lang="en-US" b="1" dirty="0"/>
              <a:t>Research and Future Directions</a:t>
            </a:r>
          </a:p>
          <a:p>
            <a:pPr marL="0" indent="0">
              <a:buNone/>
            </a:pPr>
            <a:r>
              <a:rPr lang="en-US" sz="1600" dirty="0" smtClean="0"/>
              <a:t>             Ongoing </a:t>
            </a:r>
            <a:r>
              <a:rPr lang="en-US" sz="1600" dirty="0"/>
              <a:t>research delves into non-convex cost function complexities in machine learning, addressing challenges of multiple local minima and evolving neural network structures. Future directions aim to refine optimization techniques for enhanced machine learning performance through comprehensive analyses.</a:t>
            </a:r>
            <a:endParaRPr lang="en-US" sz="1600" dirty="0"/>
          </a:p>
        </p:txBody>
      </p:sp>
    </p:spTree>
    <p:extLst>
      <p:ext uri="{BB962C8B-B14F-4D97-AF65-F5344CB8AC3E}">
        <p14:creationId xmlns:p14="http://schemas.microsoft.com/office/powerpoint/2010/main" val="3524680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Methods</a:t>
            </a:r>
            <a:endParaRPr lang="en-US" dirty="0"/>
          </a:p>
        </p:txBody>
      </p:sp>
      <p:sp>
        <p:nvSpPr>
          <p:cNvPr id="3" name="Content Placeholder 2"/>
          <p:cNvSpPr>
            <a:spLocks noGrp="1"/>
          </p:cNvSpPr>
          <p:nvPr>
            <p:ph idx="1"/>
          </p:nvPr>
        </p:nvSpPr>
        <p:spPr>
          <a:xfrm>
            <a:off x="0" y="2286001"/>
            <a:ext cx="12192000" cy="4572000"/>
          </a:xfrm>
        </p:spPr>
        <p:txBody>
          <a:bodyPr/>
          <a:lstStyle/>
          <a:p>
            <a:pPr>
              <a:buFont typeface="+mj-lt"/>
              <a:buAutoNum type="arabicPeriod"/>
            </a:pPr>
            <a:r>
              <a:rPr lang="en-US" b="1" u="sng" dirty="0" smtClean="0"/>
              <a:t>GRADIENT DESCENT METHOD</a:t>
            </a:r>
          </a:p>
          <a:p>
            <a:pPr marL="0" indent="0">
              <a:buNone/>
            </a:pPr>
            <a:r>
              <a:rPr lang="en-US" sz="1600" dirty="0"/>
              <a:t>Gradient descent is an optimization algorithm used to minimize the loss function in machine learning by iteratively adjusting the parameters of a model in the direction of the steepest descent of the gradient</a:t>
            </a:r>
            <a:endParaRPr lang="en-US" sz="1600" u="sng" dirty="0"/>
          </a:p>
          <a:p>
            <a:pPr marL="0" indent="0">
              <a:buNone/>
            </a:pPr>
            <a:endParaRPr lang="en-US" dirty="0"/>
          </a:p>
        </p:txBody>
      </p:sp>
      <p:pic>
        <p:nvPicPr>
          <p:cNvPr id="4" name="Picture 3"/>
          <p:cNvPicPr>
            <a:picLocks noChangeAspect="1"/>
          </p:cNvPicPr>
          <p:nvPr/>
        </p:nvPicPr>
        <p:blipFill>
          <a:blip r:embed="rId2"/>
          <a:stretch>
            <a:fillRect/>
          </a:stretch>
        </p:blipFill>
        <p:spPr>
          <a:xfrm>
            <a:off x="1154954" y="3252651"/>
            <a:ext cx="10131355" cy="3396342"/>
          </a:xfrm>
          <a:prstGeom prst="rect">
            <a:avLst/>
          </a:prstGeom>
        </p:spPr>
      </p:pic>
    </p:spTree>
    <p:extLst>
      <p:ext uri="{BB962C8B-B14F-4D97-AF65-F5344CB8AC3E}">
        <p14:creationId xmlns:p14="http://schemas.microsoft.com/office/powerpoint/2010/main" val="2022496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52251"/>
            <a:ext cx="12192000" cy="6858000"/>
          </a:xfrm>
        </p:spPr>
        <p:txBody>
          <a:bodyPr/>
          <a:lstStyle/>
          <a:p>
            <a:pPr marL="0" indent="0">
              <a:buNone/>
            </a:pPr>
            <a:r>
              <a:rPr lang="en-US" b="1" dirty="0" smtClean="0"/>
              <a:t>   </a:t>
            </a:r>
          </a:p>
          <a:p>
            <a:pPr marL="0" indent="0">
              <a:buNone/>
            </a:pPr>
            <a:r>
              <a:rPr lang="en-US" b="1" dirty="0" smtClean="0"/>
              <a:t> 2 ) </a:t>
            </a:r>
            <a:r>
              <a:rPr lang="en-US" b="1" u="sng" dirty="0" smtClean="0"/>
              <a:t>ADAM METHOD </a:t>
            </a:r>
          </a:p>
          <a:p>
            <a:pPr marL="0" indent="0">
              <a:buNone/>
            </a:pPr>
            <a:r>
              <a:rPr lang="en-US" sz="1600" dirty="0" smtClean="0"/>
              <a:t>ADAM </a:t>
            </a:r>
            <a:r>
              <a:rPr lang="en-US" sz="1600" dirty="0"/>
              <a:t>is an optimization algorithm that combines the benefits of both momentum and </a:t>
            </a:r>
            <a:endParaRPr lang="en-US" sz="1600" dirty="0" smtClean="0"/>
          </a:p>
          <a:p>
            <a:pPr marL="0" indent="0">
              <a:buNone/>
            </a:pPr>
            <a:r>
              <a:rPr lang="en-US" sz="1600" dirty="0" err="1" smtClean="0"/>
              <a:t>RMSprop</a:t>
            </a:r>
            <a:r>
              <a:rPr lang="en-US" sz="1600" dirty="0"/>
              <a:t>. It adapts the learning rate for each parameter by calculating the first and second moments of the gradients.</a:t>
            </a:r>
            <a:endParaRPr lang="en-US" sz="1600" u="sng" dirty="0"/>
          </a:p>
        </p:txBody>
      </p:sp>
      <p:pic>
        <p:nvPicPr>
          <p:cNvPr id="6" name="Picture 5"/>
          <p:cNvPicPr>
            <a:picLocks noChangeAspect="1"/>
          </p:cNvPicPr>
          <p:nvPr/>
        </p:nvPicPr>
        <p:blipFill>
          <a:blip r:embed="rId2"/>
          <a:stretch>
            <a:fillRect/>
          </a:stretch>
        </p:blipFill>
        <p:spPr>
          <a:xfrm>
            <a:off x="0" y="1658983"/>
            <a:ext cx="11456126" cy="4650376"/>
          </a:xfrm>
          <a:prstGeom prst="rect">
            <a:avLst/>
          </a:prstGeom>
        </p:spPr>
      </p:pic>
    </p:spTree>
    <p:extLst>
      <p:ext uri="{BB962C8B-B14F-4D97-AF65-F5344CB8AC3E}">
        <p14:creationId xmlns:p14="http://schemas.microsoft.com/office/powerpoint/2010/main" val="1671274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lstStyle/>
          <a:p>
            <a:pPr marL="0" indent="0">
              <a:buNone/>
            </a:pPr>
            <a:r>
              <a:rPr lang="en-US" dirty="0"/>
              <a:t> </a:t>
            </a:r>
            <a:r>
              <a:rPr lang="en-US" dirty="0" smtClean="0"/>
              <a:t> </a:t>
            </a:r>
          </a:p>
          <a:p>
            <a:pPr marL="0" indent="0">
              <a:buNone/>
            </a:pPr>
            <a:r>
              <a:rPr lang="en-US" b="1" dirty="0" smtClean="0"/>
              <a:t>3 ) </a:t>
            </a:r>
            <a:r>
              <a:rPr lang="en-US" b="1" u="sng" dirty="0" smtClean="0"/>
              <a:t>ADAMAX </a:t>
            </a:r>
          </a:p>
          <a:p>
            <a:pPr marL="0" indent="0">
              <a:buNone/>
            </a:pPr>
            <a:r>
              <a:rPr lang="en-US" sz="1600" dirty="0" err="1"/>
              <a:t>ADAmax</a:t>
            </a:r>
            <a:r>
              <a:rPr lang="en-US" sz="1600" dirty="0"/>
              <a:t> is a variant of the ADAM optimization algorithm that replaces the second moment </a:t>
            </a:r>
            <a:endParaRPr lang="en-US" sz="1600" dirty="0" smtClean="0"/>
          </a:p>
          <a:p>
            <a:pPr marL="0" indent="0">
              <a:buNone/>
            </a:pPr>
            <a:r>
              <a:rPr lang="en-US" sz="1600" dirty="0" smtClean="0"/>
              <a:t>Estimation </a:t>
            </a:r>
            <a:r>
              <a:rPr lang="en-US" sz="1600" dirty="0"/>
              <a:t>with the infinity norm of the gradients, offering improved convergence properties, particularly in deep learning models.</a:t>
            </a:r>
            <a:endParaRPr lang="en-US" sz="1600" b="1" u="sng" dirty="0" smtClean="0"/>
          </a:p>
          <a:p>
            <a:endParaRPr lang="en-US" dirty="0"/>
          </a:p>
        </p:txBody>
      </p:sp>
      <p:pic>
        <p:nvPicPr>
          <p:cNvPr id="4" name="Picture 3"/>
          <p:cNvPicPr>
            <a:picLocks noChangeAspect="1"/>
          </p:cNvPicPr>
          <p:nvPr/>
        </p:nvPicPr>
        <p:blipFill>
          <a:blip r:embed="rId2"/>
          <a:stretch>
            <a:fillRect/>
          </a:stretch>
        </p:blipFill>
        <p:spPr>
          <a:xfrm>
            <a:off x="627017" y="1737360"/>
            <a:ext cx="10920549" cy="4937760"/>
          </a:xfrm>
          <a:prstGeom prst="rect">
            <a:avLst/>
          </a:prstGeom>
        </p:spPr>
      </p:pic>
    </p:spTree>
    <p:extLst>
      <p:ext uri="{BB962C8B-B14F-4D97-AF65-F5344CB8AC3E}">
        <p14:creationId xmlns:p14="http://schemas.microsoft.com/office/powerpoint/2010/main" val="28122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lnSpcReduction="10000"/>
          </a:bodyPr>
          <a:lstStyle/>
          <a:p>
            <a:endParaRPr lang="en-US" b="1" dirty="0" smtClean="0"/>
          </a:p>
          <a:p>
            <a:endParaRPr lang="en-US" b="1" dirty="0"/>
          </a:p>
          <a:p>
            <a:r>
              <a:rPr lang="en-US" b="1" dirty="0" smtClean="0"/>
              <a:t>4) </a:t>
            </a:r>
            <a:r>
              <a:rPr lang="en-US" b="1" u="sng" dirty="0" smtClean="0"/>
              <a:t>PROPOSED METHOD</a:t>
            </a:r>
          </a:p>
          <a:p>
            <a:pPr marL="0" indent="0">
              <a:buNone/>
            </a:pPr>
            <a:r>
              <a:rPr lang="en-US" dirty="0" smtClean="0"/>
              <a:t>               </a:t>
            </a:r>
            <a:r>
              <a:rPr lang="en-US" sz="1600" dirty="0" smtClean="0"/>
              <a:t>We propose a new optimization method to address the challenges posed by increasing complexity in artificial neural networks and non-convex cost functions. Traditional gradient descent methods struggle with local minimums, prompting the need for a more efficient approach to optimize machine learning processes.</a:t>
            </a:r>
          </a:p>
          <a:p>
            <a:pPr marL="0" indent="0">
              <a:buNone/>
            </a:pPr>
            <a:endParaRPr lang="en-US" sz="1600" dirty="0" smtClean="0"/>
          </a:p>
          <a:p>
            <a:r>
              <a:rPr lang="en-US" sz="1700" dirty="0"/>
              <a:t>Utilizes a fixed-point iteration approach based on ADAM, considering the cost function's condition and its first derivative.</a:t>
            </a:r>
          </a:p>
          <a:p>
            <a:r>
              <a:rPr lang="en-US" sz="1700" dirty="0"/>
              <a:t>Introduces an auxiliary function H, determining its positive or negative value based on the initial sign of the cost function's derivative.</a:t>
            </a:r>
          </a:p>
          <a:p>
            <a:r>
              <a:rPr lang="en-US" sz="1700" dirty="0"/>
              <a:t>Demonstrates convergence through an iterative formula, ensuring stability and efficiency in optimization tasks.</a:t>
            </a:r>
          </a:p>
          <a:p>
            <a:r>
              <a:rPr lang="en-US" sz="1700" dirty="0"/>
              <a:t>Theoretical analysis confirms the method's effectiveness, showcasing its capability to approach the global minimum even with local minima present.</a:t>
            </a:r>
          </a:p>
          <a:p>
            <a:pPr marL="0" indent="0">
              <a:buNone/>
            </a:pPr>
            <a:endParaRPr lang="en-US" dirty="0" smtClean="0"/>
          </a:p>
          <a:p>
            <a:pPr marL="0" indent="0">
              <a:buNone/>
            </a:pPr>
            <a:r>
              <a:rPr lang="en-US" sz="1600" dirty="0" smtClean="0"/>
              <a:t>wi+1 </a:t>
            </a:r>
            <a:r>
              <a:rPr lang="en-US" sz="1600" dirty="0"/>
              <a:t>= </a:t>
            </a:r>
            <a:r>
              <a:rPr lang="en-US" sz="1600" dirty="0" err="1"/>
              <a:t>wi</a:t>
            </a:r>
            <a:r>
              <a:rPr lang="en-US" sz="1600" dirty="0"/>
              <a:t> − </a:t>
            </a:r>
            <a:r>
              <a:rPr lang="el-GR" sz="1600" dirty="0"/>
              <a:t>η(</a:t>
            </a:r>
            <a:r>
              <a:rPr lang="en-US" sz="1600" dirty="0" smtClean="0"/>
              <a:t>m </a:t>
            </a:r>
            <a:r>
              <a:rPr lang="en-US" sz="1600" dirty="0" err="1"/>
              <a:t>i</a:t>
            </a:r>
            <a:r>
              <a:rPr lang="en-US" sz="1600" dirty="0"/>
              <a:t> /√</a:t>
            </a:r>
            <a:r>
              <a:rPr lang="en-US" sz="1600" dirty="0" smtClean="0"/>
              <a:t>vi </a:t>
            </a:r>
            <a:r>
              <a:rPr lang="en-US" sz="1600" dirty="0"/>
              <a:t>+ e), </a:t>
            </a:r>
            <a:endParaRPr lang="en-US" sz="1600" dirty="0" smtClean="0"/>
          </a:p>
          <a:p>
            <a:pPr marL="0" indent="0">
              <a:buNone/>
            </a:pPr>
            <a:r>
              <a:rPr lang="en-US" sz="1600" dirty="0" smtClean="0"/>
              <a:t>where </a:t>
            </a:r>
            <a:r>
              <a:rPr lang="en-US" sz="1600" dirty="0"/>
              <a:t>mi = </a:t>
            </a:r>
            <a:r>
              <a:rPr lang="el-GR" sz="1600" dirty="0"/>
              <a:t>β1</a:t>
            </a:r>
            <a:r>
              <a:rPr lang="en-US" sz="1600" dirty="0"/>
              <a:t>mi−1 + (1 − </a:t>
            </a:r>
            <a:r>
              <a:rPr lang="el-GR" sz="1600" dirty="0"/>
              <a:t>β1)</a:t>
            </a:r>
            <a:r>
              <a:rPr lang="en-US" sz="1600" dirty="0"/>
              <a:t>H(</a:t>
            </a:r>
            <a:r>
              <a:rPr lang="en-US" sz="1600" dirty="0" err="1"/>
              <a:t>wi</a:t>
            </a:r>
            <a:r>
              <a:rPr lang="en-US" sz="1600" dirty="0"/>
              <a:t>) and vi = </a:t>
            </a:r>
            <a:r>
              <a:rPr lang="el-GR" sz="1600" dirty="0"/>
              <a:t>β2</a:t>
            </a:r>
            <a:r>
              <a:rPr lang="en-US" sz="1600" dirty="0"/>
              <a:t>vi−1 + (1 − </a:t>
            </a:r>
            <a:r>
              <a:rPr lang="el-GR" sz="1600" dirty="0"/>
              <a:t>β2)((</a:t>
            </a:r>
            <a:r>
              <a:rPr lang="en-US" sz="1600" dirty="0"/>
              <a:t>H(</a:t>
            </a:r>
            <a:r>
              <a:rPr lang="en-US" sz="1600" dirty="0" err="1"/>
              <a:t>wi</a:t>
            </a:r>
            <a:r>
              <a:rPr lang="en-US" sz="1600" dirty="0"/>
              <a:t>))²</a:t>
            </a:r>
            <a:r>
              <a:rPr lang="en-US" sz="1600" dirty="0" smtClean="0"/>
              <a:t>),</a:t>
            </a:r>
          </a:p>
          <a:p>
            <a:pPr marL="0" indent="0">
              <a:buNone/>
            </a:pPr>
            <a:endParaRPr lang="en-US" sz="1600" dirty="0"/>
          </a:p>
          <a:p>
            <a:pPr marL="0" indent="0">
              <a:buNone/>
            </a:pPr>
            <a:r>
              <a:rPr lang="en-US" sz="1600" dirty="0" smtClean="0"/>
              <a:t> </a:t>
            </a:r>
            <a:r>
              <a:rPr lang="en-US" sz="1600" dirty="0"/>
              <a:t>enhancing efficiency and stability of optimization process</a:t>
            </a:r>
            <a:r>
              <a:rPr lang="en-US" sz="1600" dirty="0"/>
              <a:t>.</a:t>
            </a:r>
            <a:br>
              <a:rPr lang="en-US" sz="1600" dirty="0"/>
            </a:br>
            <a:r>
              <a:rPr lang="en-US" sz="1600" dirty="0"/>
              <a:t/>
            </a:r>
            <a:br>
              <a:rPr lang="en-US" sz="1600" dirty="0"/>
            </a:br>
            <a:r>
              <a:rPr lang="en-US" sz="1600" dirty="0" smtClean="0"/>
              <a:t>mi </a:t>
            </a:r>
            <a:r>
              <a:rPr lang="en-US" sz="1600" dirty="0"/>
              <a:t>= mi/(1 − </a:t>
            </a:r>
            <a:r>
              <a:rPr lang="el-GR" sz="1600" dirty="0"/>
              <a:t>β1), </a:t>
            </a:r>
            <a:r>
              <a:rPr lang="en-US" sz="1600" dirty="0"/>
              <a:t>and </a:t>
            </a:r>
            <a:r>
              <a:rPr lang="en-US" sz="1600" dirty="0" smtClean="0"/>
              <a:t>vi </a:t>
            </a:r>
            <a:r>
              <a:rPr lang="en-US" sz="1600" dirty="0"/>
              <a:t>= vi/(1 − </a:t>
            </a:r>
            <a:r>
              <a:rPr lang="el-GR" sz="1600" dirty="0"/>
              <a:t>β2).</a:t>
            </a:r>
            <a:endParaRPr lang="en-US" sz="1600" b="1" u="sng" dirty="0"/>
          </a:p>
        </p:txBody>
      </p:sp>
    </p:spTree>
    <p:extLst>
      <p:ext uri="{BB962C8B-B14F-4D97-AF65-F5344CB8AC3E}">
        <p14:creationId xmlns:p14="http://schemas.microsoft.com/office/powerpoint/2010/main" val="3285034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Numerical </a:t>
            </a:r>
            <a:r>
              <a:rPr lang="en-US" dirty="0"/>
              <a:t>Tests</a:t>
            </a:r>
          </a:p>
        </p:txBody>
      </p:sp>
      <p:sp>
        <p:nvSpPr>
          <p:cNvPr id="3" name="Content Placeholder 2"/>
          <p:cNvSpPr>
            <a:spLocks noGrp="1"/>
          </p:cNvSpPr>
          <p:nvPr>
            <p:ph idx="1"/>
          </p:nvPr>
        </p:nvSpPr>
        <p:spPr>
          <a:xfrm>
            <a:off x="653143" y="2442754"/>
            <a:ext cx="10972799" cy="3577046"/>
          </a:xfrm>
        </p:spPr>
        <p:txBody>
          <a:bodyPr/>
          <a:lstStyle/>
          <a:p>
            <a:pPr marL="0" indent="0">
              <a:buNone/>
            </a:pPr>
            <a:r>
              <a:rPr lang="en-US" sz="1600" dirty="0" smtClean="0"/>
              <a:t>Numerical experiments compare the proposed method with traditional GD, ADAM, and </a:t>
            </a:r>
            <a:r>
              <a:rPr lang="en-US" sz="1600" dirty="0" err="1" smtClean="0"/>
              <a:t>AdaMax</a:t>
            </a:r>
            <a:r>
              <a:rPr lang="en-US" sz="1600" dirty="0" smtClean="0"/>
              <a:t> methods, where β1 and β2 in ADAM and </a:t>
            </a:r>
            <a:r>
              <a:rPr lang="en-US" sz="1600" dirty="0" err="1" smtClean="0"/>
              <a:t>AdaMax</a:t>
            </a:r>
            <a:r>
              <a:rPr lang="en-US" sz="1600" dirty="0" smtClean="0"/>
              <a:t> are fixed at 0.9 and 0.999, respectively, and ε is set to 10^-8 as default.</a:t>
            </a:r>
            <a:br>
              <a:rPr lang="en-US" sz="1600" dirty="0" smtClean="0"/>
            </a:br>
            <a:r>
              <a:rPr lang="en-US" dirty="0" smtClean="0"/>
              <a:t/>
            </a:r>
            <a:br>
              <a:rPr lang="en-US" dirty="0" smtClean="0"/>
            </a:br>
            <a:endParaRPr lang="en-US" dirty="0" smtClean="0"/>
          </a:p>
          <a:p>
            <a:pPr marL="0" indent="0">
              <a:buNone/>
            </a:pPr>
            <a:r>
              <a:rPr lang="en-US" b="1" dirty="0" smtClean="0"/>
              <a:t>One </a:t>
            </a:r>
            <a:r>
              <a:rPr lang="en-US" b="1" dirty="0"/>
              <a:t>Variable Non-Convex Function </a:t>
            </a:r>
            <a:r>
              <a:rPr lang="en-US" b="1" dirty="0" smtClean="0"/>
              <a:t>Test</a:t>
            </a:r>
          </a:p>
          <a:p>
            <a:pPr marL="0" indent="0">
              <a:buNone/>
            </a:pPr>
            <a:r>
              <a:rPr lang="en-US" dirty="0" smtClean="0"/>
              <a:t>                         </a:t>
            </a:r>
            <a:r>
              <a:rPr lang="en-US" sz="1600" dirty="0" smtClean="0"/>
              <a:t>Testing </a:t>
            </a:r>
            <a:r>
              <a:rPr lang="en-US" sz="1600" dirty="0"/>
              <a:t>each method with a non-convex cost function (C(w)), where the proposed method settles at the global minimum beyond local minima, unlike GD, ADAM, and </a:t>
            </a:r>
            <a:r>
              <a:rPr lang="en-US" sz="1600" dirty="0" err="1"/>
              <a:t>AdaMax</a:t>
            </a:r>
            <a:r>
              <a:rPr lang="en-US" sz="1600" dirty="0"/>
              <a:t>, which remain trapped at local minima.</a:t>
            </a:r>
            <a:endParaRPr lang="en-US" sz="1600" b="1" dirty="0"/>
          </a:p>
        </p:txBody>
      </p:sp>
    </p:spTree>
    <p:extLst>
      <p:ext uri="{BB962C8B-B14F-4D97-AF65-F5344CB8AC3E}">
        <p14:creationId xmlns:p14="http://schemas.microsoft.com/office/powerpoint/2010/main" val="3508061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0" y="1262062"/>
            <a:ext cx="11900263" cy="5465309"/>
          </a:xfrm>
          <a:prstGeom prst="rect">
            <a:avLst/>
          </a:prstGeom>
        </p:spPr>
      </p:pic>
    </p:spTree>
    <p:extLst>
      <p:ext uri="{BB962C8B-B14F-4D97-AF65-F5344CB8AC3E}">
        <p14:creationId xmlns:p14="http://schemas.microsoft.com/office/powerpoint/2010/main" val="4033373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0"/>
            <a:ext cx="12192000" cy="6858000"/>
          </a:xfrm>
        </p:spPr>
        <p:txBody>
          <a:bodyPr>
            <a:normAutofit/>
          </a:bodyPr>
          <a:lstStyle/>
          <a:p>
            <a:pPr marL="0" indent="0">
              <a:buNone/>
            </a:pPr>
            <a:r>
              <a:rPr lang="en-US" dirty="0" smtClean="0"/>
              <a:t>                                                                                </a:t>
            </a:r>
            <a:r>
              <a:rPr lang="en-US" sz="2400" b="1" dirty="0" smtClean="0"/>
              <a:t>CODE</a:t>
            </a:r>
          </a:p>
          <a:p>
            <a:pPr marL="0" indent="0">
              <a:buNone/>
            </a:pPr>
            <a:r>
              <a:rPr lang="en-US" sz="1300" dirty="0"/>
              <a:t>import </a:t>
            </a:r>
            <a:r>
              <a:rPr lang="en-US" sz="1300" dirty="0" err="1"/>
              <a:t>numpy</a:t>
            </a:r>
            <a:r>
              <a:rPr lang="en-US" sz="1300" dirty="0"/>
              <a:t> as np</a:t>
            </a:r>
          </a:p>
          <a:p>
            <a:pPr marL="0" indent="0">
              <a:buNone/>
            </a:pPr>
            <a:r>
              <a:rPr lang="en-US" sz="1300" dirty="0"/>
              <a:t>import </a:t>
            </a:r>
            <a:r>
              <a:rPr lang="en-US" sz="1300" dirty="0" err="1"/>
              <a:t>matplotlib.pyplot</a:t>
            </a:r>
            <a:r>
              <a:rPr lang="en-US" sz="1300" dirty="0"/>
              <a:t> as </a:t>
            </a:r>
            <a:r>
              <a:rPr lang="en-US" sz="1300" dirty="0" err="1"/>
              <a:t>plt</a:t>
            </a:r>
            <a:endParaRPr lang="en-US" sz="1300" dirty="0"/>
          </a:p>
          <a:p>
            <a:pPr marL="0" indent="0">
              <a:buNone/>
            </a:pPr>
            <a:r>
              <a:rPr lang="en-US" sz="1300" dirty="0"/>
              <a:t>from mpl_toolkits.mplot3d import Axes3D</a:t>
            </a:r>
          </a:p>
          <a:p>
            <a:pPr marL="0" indent="0">
              <a:buNone/>
            </a:pPr>
            <a:r>
              <a:rPr lang="en-US" sz="1300" dirty="0"/>
              <a:t>import pandas as </a:t>
            </a:r>
            <a:r>
              <a:rPr lang="en-US" sz="1300" dirty="0" err="1"/>
              <a:t>pd</a:t>
            </a:r>
            <a:endParaRPr lang="en-US" sz="1300" dirty="0"/>
          </a:p>
          <a:p>
            <a:pPr marL="0" indent="0">
              <a:buNone/>
            </a:pPr>
            <a:r>
              <a:rPr lang="en-US" sz="1300" dirty="0"/>
              <a:t/>
            </a:r>
            <a:br>
              <a:rPr lang="en-US" sz="1300" dirty="0"/>
            </a:br>
            <a:r>
              <a:rPr lang="en-US" sz="1300" dirty="0"/>
              <a:t># Generate random data</a:t>
            </a:r>
          </a:p>
          <a:p>
            <a:pPr marL="0" indent="0">
              <a:buNone/>
            </a:pPr>
            <a:r>
              <a:rPr lang="en-US" sz="1300" dirty="0"/>
              <a:t>x = </a:t>
            </a:r>
            <a:r>
              <a:rPr lang="en-US" sz="1300" dirty="0" err="1"/>
              <a:t>np.random.rand</a:t>
            </a:r>
            <a:r>
              <a:rPr lang="en-US" sz="1300" dirty="0"/>
              <a:t>(10, 1)</a:t>
            </a:r>
          </a:p>
          <a:p>
            <a:pPr marL="0" indent="0">
              <a:buNone/>
            </a:pPr>
            <a:r>
              <a:rPr lang="en-US" sz="1300" dirty="0"/>
              <a:t>y = 2 * x + </a:t>
            </a:r>
            <a:r>
              <a:rPr lang="en-US" sz="1300" dirty="0" err="1"/>
              <a:t>np.random.randn</a:t>
            </a:r>
            <a:r>
              <a:rPr lang="en-US" sz="1300" dirty="0"/>
              <a:t>(10, 1)</a:t>
            </a:r>
          </a:p>
          <a:p>
            <a:pPr marL="0" indent="0">
              <a:buNone/>
            </a:pPr>
            <a:r>
              <a:rPr lang="en-US" sz="1300" dirty="0"/>
              <a:t/>
            </a:r>
            <a:br>
              <a:rPr lang="en-US" sz="1300" dirty="0"/>
            </a:br>
            <a:r>
              <a:rPr lang="en-US" sz="1300" dirty="0"/>
              <a:t># Define hypothesis function</a:t>
            </a:r>
          </a:p>
          <a:p>
            <a:pPr marL="0" indent="0">
              <a:buNone/>
            </a:pPr>
            <a:r>
              <a:rPr lang="en-US" sz="1300" dirty="0" err="1"/>
              <a:t>def</a:t>
            </a:r>
            <a:r>
              <a:rPr lang="en-US" sz="1300" dirty="0"/>
              <a:t> </a:t>
            </a:r>
            <a:r>
              <a:rPr lang="en-US" sz="1300" dirty="0" err="1"/>
              <a:t>hypothesisFunc</a:t>
            </a:r>
            <a:r>
              <a:rPr lang="en-US" sz="1300" dirty="0"/>
              <a:t>(theta, x):</a:t>
            </a:r>
          </a:p>
          <a:p>
            <a:pPr marL="0" indent="0">
              <a:buNone/>
            </a:pPr>
            <a:r>
              <a:rPr lang="en-US" sz="1300" dirty="0"/>
              <a:t>    return np.dot(x, theta)</a:t>
            </a:r>
          </a:p>
          <a:p>
            <a:pPr marL="0" indent="0">
              <a:buNone/>
            </a:pPr>
            <a:r>
              <a:rPr lang="en-US" sz="1300" dirty="0"/>
              <a:t/>
            </a:r>
            <a:br>
              <a:rPr lang="en-US" sz="1300" dirty="0"/>
            </a:br>
            <a:r>
              <a:rPr lang="en-US" sz="1300" dirty="0"/>
              <a:t># Define cost function</a:t>
            </a:r>
          </a:p>
          <a:p>
            <a:pPr marL="0" indent="0">
              <a:buNone/>
            </a:pPr>
            <a:r>
              <a:rPr lang="en-US" sz="1300" dirty="0" err="1"/>
              <a:t>def</a:t>
            </a:r>
            <a:r>
              <a:rPr lang="en-US" sz="1300" dirty="0"/>
              <a:t> </a:t>
            </a:r>
            <a:r>
              <a:rPr lang="en-US" sz="1300" dirty="0" err="1"/>
              <a:t>costFunction</a:t>
            </a:r>
            <a:r>
              <a:rPr lang="en-US" sz="1300" dirty="0"/>
              <a:t>(theta, x, y):</a:t>
            </a:r>
          </a:p>
          <a:p>
            <a:pPr marL="0" indent="0">
              <a:buNone/>
            </a:pPr>
            <a:r>
              <a:rPr lang="en-US" sz="1300" dirty="0"/>
              <a:t>    m = </a:t>
            </a:r>
            <a:r>
              <a:rPr lang="en-US" sz="1300" dirty="0" err="1"/>
              <a:t>len</a:t>
            </a:r>
            <a:r>
              <a:rPr lang="en-US" sz="1300" dirty="0"/>
              <a:t>(y)</a:t>
            </a:r>
          </a:p>
          <a:p>
            <a:pPr marL="0" indent="0">
              <a:buNone/>
            </a:pPr>
            <a:r>
              <a:rPr lang="en-US" sz="1300" dirty="0"/>
              <a:t>    h = </a:t>
            </a:r>
            <a:r>
              <a:rPr lang="en-US" sz="1300" dirty="0" err="1"/>
              <a:t>hypothesisFunc</a:t>
            </a:r>
            <a:r>
              <a:rPr lang="en-US" sz="1300" dirty="0"/>
              <a:t>(theta, x)</a:t>
            </a:r>
          </a:p>
          <a:p>
            <a:pPr marL="0" indent="0">
              <a:buNone/>
            </a:pPr>
            <a:r>
              <a:rPr lang="en-US" sz="1300" dirty="0"/>
              <a:t>    J = 1 / (2 * m) * </a:t>
            </a:r>
            <a:r>
              <a:rPr lang="en-US" sz="1300" dirty="0" err="1"/>
              <a:t>np.sum</a:t>
            </a:r>
            <a:r>
              <a:rPr lang="en-US" sz="1300" dirty="0"/>
              <a:t>((h - y) ** 2)</a:t>
            </a:r>
          </a:p>
          <a:p>
            <a:pPr marL="0" indent="0">
              <a:buNone/>
            </a:pPr>
            <a:r>
              <a:rPr lang="en-US" sz="1300" dirty="0"/>
              <a:t>    return J</a:t>
            </a:r>
          </a:p>
          <a:p>
            <a:pPr marL="0" indent="0">
              <a:buNone/>
            </a:pPr>
            <a:endParaRPr lang="en-US" sz="1200" b="1" dirty="0"/>
          </a:p>
        </p:txBody>
      </p:sp>
    </p:spTree>
    <p:extLst>
      <p:ext uri="{BB962C8B-B14F-4D97-AF65-F5344CB8AC3E}">
        <p14:creationId xmlns:p14="http://schemas.microsoft.com/office/powerpoint/2010/main" val="112469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lstStyle/>
          <a:p>
            <a:pPr marL="0" indent="0">
              <a:buNone/>
            </a:pPr>
            <a:r>
              <a:rPr lang="en-US" dirty="0" smtClean="0"/>
              <a:t> </a:t>
            </a:r>
            <a:r>
              <a:rPr lang="en-US" b="1" dirty="0"/>
              <a:t>Two Variables Non-Convex Function </a:t>
            </a:r>
            <a:r>
              <a:rPr lang="en-US" b="1" dirty="0" smtClean="0"/>
              <a:t>Test</a:t>
            </a:r>
            <a:r>
              <a:rPr lang="en-US" dirty="0"/>
              <a:t/>
            </a:r>
            <a:br>
              <a:rPr lang="en-US" dirty="0"/>
            </a:br>
            <a:r>
              <a:rPr lang="en-US" dirty="0" smtClean="0"/>
              <a:t>                             </a:t>
            </a:r>
            <a:r>
              <a:rPr lang="en-US" sz="1600" dirty="0" smtClean="0"/>
              <a:t>This </a:t>
            </a:r>
            <a:r>
              <a:rPr lang="en-US" sz="1600" dirty="0"/>
              <a:t>section conducts experiments on three two-variable cost functions, aiming to </a:t>
            </a:r>
            <a:r>
              <a:rPr lang="en-US" sz="1600" dirty="0" smtClean="0"/>
              <a:t>find</a:t>
            </a:r>
          </a:p>
          <a:p>
            <a:pPr marL="0" indent="0">
              <a:buNone/>
            </a:pPr>
            <a:r>
              <a:rPr lang="en-US" sz="1600" dirty="0" smtClean="0"/>
              <a:t>global </a:t>
            </a:r>
            <a:r>
              <a:rPr lang="en-US" sz="1600" dirty="0"/>
              <a:t>minima for the Beale and </a:t>
            </a:r>
            <a:r>
              <a:rPr lang="en-US" sz="1600" dirty="0" err="1"/>
              <a:t>Styblinski</a:t>
            </a:r>
            <a:r>
              <a:rPr lang="en-US" sz="1600" dirty="0"/>
              <a:t>-Tang functions, and to test the effectiveness of the proposed </a:t>
            </a:r>
            <a:endParaRPr lang="en-US" sz="1600" dirty="0" smtClean="0"/>
          </a:p>
          <a:p>
            <a:pPr marL="0" indent="0">
              <a:buNone/>
            </a:pPr>
            <a:r>
              <a:rPr lang="en-US" sz="1600" dirty="0" smtClean="0"/>
              <a:t>method </a:t>
            </a:r>
            <a:r>
              <a:rPr lang="en-US" sz="1600" dirty="0"/>
              <a:t>at a saddle point</a:t>
            </a:r>
            <a:r>
              <a:rPr lang="en-US" sz="1600" dirty="0" smtClean="0"/>
              <a:t>.</a:t>
            </a:r>
          </a:p>
          <a:p>
            <a:pPr marL="0" indent="0">
              <a:buNone/>
            </a:pPr>
            <a:r>
              <a:rPr lang="en-US" sz="1600" dirty="0" smtClean="0"/>
              <a:t> </a:t>
            </a:r>
            <a:r>
              <a:rPr lang="en-US" sz="1600" b="1" dirty="0" smtClean="0"/>
              <a:t>1) </a:t>
            </a:r>
            <a:r>
              <a:rPr lang="en-US" sz="1600" b="1" u="sng" dirty="0" smtClean="0"/>
              <a:t>Beale </a:t>
            </a:r>
            <a:r>
              <a:rPr lang="en-US" sz="1600" b="1" u="sng" dirty="0"/>
              <a:t>function</a:t>
            </a:r>
            <a:endParaRPr lang="en-US" sz="1600" b="1" u="sng" dirty="0" smtClean="0"/>
          </a:p>
        </p:txBody>
      </p:sp>
      <p:pic>
        <p:nvPicPr>
          <p:cNvPr id="7" name="Picture 6"/>
          <p:cNvPicPr>
            <a:picLocks noChangeAspect="1"/>
          </p:cNvPicPr>
          <p:nvPr/>
        </p:nvPicPr>
        <p:blipFill>
          <a:blip r:embed="rId2"/>
          <a:stretch>
            <a:fillRect/>
          </a:stretch>
        </p:blipFill>
        <p:spPr>
          <a:xfrm>
            <a:off x="339634" y="1985553"/>
            <a:ext cx="11011989" cy="4611189"/>
          </a:xfrm>
          <a:prstGeom prst="rect">
            <a:avLst/>
          </a:prstGeom>
        </p:spPr>
      </p:pic>
    </p:spTree>
    <p:extLst>
      <p:ext uri="{BB962C8B-B14F-4D97-AF65-F5344CB8AC3E}">
        <p14:creationId xmlns:p14="http://schemas.microsoft.com/office/powerpoint/2010/main" val="21470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a:bodyPr>
          <a:lstStyle/>
          <a:p>
            <a:r>
              <a:rPr lang="en-US" sz="1600" b="1" u="sng" dirty="0" smtClean="0"/>
              <a:t>2) </a:t>
            </a:r>
            <a:r>
              <a:rPr lang="en-US" sz="1600" b="1" u="sng" dirty="0" err="1" smtClean="0"/>
              <a:t>Styblinski</a:t>
            </a:r>
            <a:r>
              <a:rPr lang="en-US" sz="1600" b="1" u="sng" dirty="0" smtClean="0"/>
              <a:t>–Tang function</a:t>
            </a:r>
          </a:p>
          <a:p>
            <a:pPr marL="0" indent="0">
              <a:buNone/>
            </a:pPr>
            <a:r>
              <a:rPr lang="en-US" sz="1600" dirty="0" smtClean="0"/>
              <a:t>                       We're </a:t>
            </a:r>
            <a:r>
              <a:rPr lang="en-US" sz="1600" dirty="0"/>
              <a:t>studying the </a:t>
            </a:r>
            <a:r>
              <a:rPr lang="en-US" sz="1600" dirty="0" err="1"/>
              <a:t>Styblinski</a:t>
            </a:r>
            <a:r>
              <a:rPr lang="en-US" sz="1600" dirty="0"/>
              <a:t>-Tang function to find its lowest point at (-2.903534, -2.903534). </a:t>
            </a:r>
            <a:endParaRPr lang="en-US" sz="1600" dirty="0" smtClean="0"/>
          </a:p>
          <a:p>
            <a:pPr marL="0" indent="0">
              <a:buNone/>
            </a:pPr>
            <a:r>
              <a:rPr lang="en-US" sz="1600" dirty="0" smtClean="0"/>
              <a:t> We </a:t>
            </a:r>
            <a:r>
              <a:rPr lang="en-US" sz="1600" dirty="0"/>
              <a:t>start at the point (6, 0), but there's a local lowest point around (2.7468, -2.9035) on the way to </a:t>
            </a:r>
            <a:r>
              <a:rPr lang="en-US" sz="1600" dirty="0" smtClean="0"/>
              <a:t>the</a:t>
            </a:r>
          </a:p>
          <a:p>
            <a:pPr marL="0" indent="0">
              <a:buNone/>
            </a:pPr>
            <a:r>
              <a:rPr lang="en-US" sz="1600" dirty="0" smtClean="0"/>
              <a:t> </a:t>
            </a:r>
            <a:r>
              <a:rPr lang="en-US" sz="1600" dirty="0"/>
              <a:t>global minimum.</a:t>
            </a:r>
            <a:endParaRPr lang="en-US" sz="1600" b="1" u="sng" dirty="0"/>
          </a:p>
        </p:txBody>
      </p:sp>
      <p:pic>
        <p:nvPicPr>
          <p:cNvPr id="5" name="Picture 4"/>
          <p:cNvPicPr>
            <a:picLocks noChangeAspect="1"/>
          </p:cNvPicPr>
          <p:nvPr/>
        </p:nvPicPr>
        <p:blipFill>
          <a:blip r:embed="rId2"/>
          <a:stretch>
            <a:fillRect/>
          </a:stretch>
        </p:blipFill>
        <p:spPr>
          <a:xfrm>
            <a:off x="182880" y="1695450"/>
            <a:ext cx="11220994" cy="4522470"/>
          </a:xfrm>
          <a:prstGeom prst="rect">
            <a:avLst/>
          </a:prstGeom>
        </p:spPr>
      </p:pic>
    </p:spTree>
    <p:extLst>
      <p:ext uri="{BB962C8B-B14F-4D97-AF65-F5344CB8AC3E}">
        <p14:creationId xmlns:p14="http://schemas.microsoft.com/office/powerpoint/2010/main" val="2365824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0709" y="1293223"/>
            <a:ext cx="10189028" cy="4924697"/>
          </a:xfrm>
          <a:prstGeom prst="rect">
            <a:avLst/>
          </a:prstGeom>
        </p:spPr>
      </p:pic>
    </p:spTree>
    <p:extLst>
      <p:ext uri="{BB962C8B-B14F-4D97-AF65-F5344CB8AC3E}">
        <p14:creationId xmlns:p14="http://schemas.microsoft.com/office/powerpoint/2010/main" val="17905089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a:bodyPr>
          <a:lstStyle/>
          <a:p>
            <a:r>
              <a:rPr lang="en-US" sz="1600" b="1" dirty="0" smtClean="0"/>
              <a:t>3) Function </a:t>
            </a:r>
            <a:r>
              <a:rPr lang="en-US" sz="1600" b="1" dirty="0"/>
              <a:t>with a Saddle </a:t>
            </a:r>
            <a:r>
              <a:rPr lang="en-US" sz="1600" b="1" dirty="0" smtClean="0"/>
              <a:t>Point</a:t>
            </a:r>
          </a:p>
          <a:p>
            <a:pPr marL="0" indent="0">
              <a:buNone/>
            </a:pPr>
            <a:r>
              <a:rPr lang="en-US" sz="1600" dirty="0"/>
              <a:t>The cost function 𝐶(𝑤1,𝑤2)=𝑤22−𝑤12+2</a:t>
            </a:r>
            <a:r>
              <a:rPr lang="en-US" sz="1600" i="1" dirty="0"/>
              <a:t>C</a:t>
            </a:r>
            <a:r>
              <a:rPr lang="en-US" sz="1600" dirty="0"/>
              <a:t>(</a:t>
            </a:r>
            <a:r>
              <a:rPr lang="en-US" sz="1600" i="1" dirty="0"/>
              <a:t>w</a:t>
            </a:r>
            <a:r>
              <a:rPr lang="en-US" sz="1600" dirty="0"/>
              <a:t>1​,</a:t>
            </a:r>
            <a:r>
              <a:rPr lang="en-US" sz="1600" i="1" dirty="0"/>
              <a:t>w</a:t>
            </a:r>
            <a:r>
              <a:rPr lang="en-US" sz="1600" dirty="0"/>
              <a:t>2​)=</a:t>
            </a:r>
            <a:r>
              <a:rPr lang="en-US" sz="1600" i="1" dirty="0"/>
              <a:t>w</a:t>
            </a:r>
            <a:r>
              <a:rPr lang="en-US" sz="1600" dirty="0"/>
              <a:t>22​−</a:t>
            </a:r>
            <a:r>
              <a:rPr lang="en-US" sz="1600" i="1" dirty="0"/>
              <a:t>w</a:t>
            </a:r>
            <a:r>
              <a:rPr lang="en-US" sz="1600" dirty="0"/>
              <a:t>12​+2 exhibits a saddle point at </a:t>
            </a:r>
            <a:endParaRPr lang="en-US" sz="1600" dirty="0" smtClean="0"/>
          </a:p>
          <a:p>
            <a:pPr marL="0" indent="0">
              <a:buNone/>
            </a:pPr>
            <a:r>
              <a:rPr lang="en-US" sz="1600" dirty="0" smtClean="0"/>
              <a:t>(</a:t>
            </a:r>
            <a:r>
              <a:rPr lang="en-US" sz="1600" dirty="0"/>
              <a:t>0, 0</a:t>
            </a:r>
            <a:r>
              <a:rPr lang="en-US" sz="1600" dirty="0" smtClean="0"/>
              <a:t>),. </a:t>
            </a:r>
            <a:r>
              <a:rPr lang="en-US" sz="1600" dirty="0"/>
              <a:t>Results from two starting points, including </a:t>
            </a:r>
            <a:endParaRPr lang="en-US" sz="1600" dirty="0" smtClean="0"/>
          </a:p>
          <a:p>
            <a:pPr marL="0" indent="0">
              <a:buNone/>
            </a:pPr>
            <a:r>
              <a:rPr lang="en-US" sz="1600" dirty="0" smtClean="0"/>
              <a:t>𝑊</a:t>
            </a:r>
            <a:r>
              <a:rPr lang="en-US" sz="1600" dirty="0"/>
              <a:t>0=(0.001,0.2)</a:t>
            </a:r>
            <a:r>
              <a:rPr lang="en-US" sz="1600" i="1" dirty="0"/>
              <a:t>W</a:t>
            </a:r>
            <a:r>
              <a:rPr lang="en-US" sz="1600" dirty="0"/>
              <a:t>0​=(0.001,0.2</a:t>
            </a:r>
            <a:r>
              <a:rPr lang="en-US" sz="1600" dirty="0" smtClean="0"/>
              <a:t>),, highlighting </a:t>
            </a:r>
            <a:r>
              <a:rPr lang="en-US" sz="1600" dirty="0"/>
              <a:t>the proposed method's rapid parameter changes near the saddle point</a:t>
            </a:r>
            <a:endParaRPr lang="en-US" sz="1600" b="1" dirty="0"/>
          </a:p>
        </p:txBody>
      </p:sp>
      <p:pic>
        <p:nvPicPr>
          <p:cNvPr id="7" name="Picture 6"/>
          <p:cNvPicPr>
            <a:picLocks noChangeAspect="1"/>
          </p:cNvPicPr>
          <p:nvPr/>
        </p:nvPicPr>
        <p:blipFill>
          <a:blip r:embed="rId2"/>
          <a:stretch>
            <a:fillRect/>
          </a:stretch>
        </p:blipFill>
        <p:spPr>
          <a:xfrm>
            <a:off x="1031966" y="1804987"/>
            <a:ext cx="9444445" cy="4412933"/>
          </a:xfrm>
          <a:prstGeom prst="rect">
            <a:avLst/>
          </a:prstGeom>
        </p:spPr>
      </p:pic>
    </p:spTree>
    <p:extLst>
      <p:ext uri="{BB962C8B-B14F-4D97-AF65-F5344CB8AC3E}">
        <p14:creationId xmlns:p14="http://schemas.microsoft.com/office/powerpoint/2010/main" val="2393312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66206" y="914400"/>
            <a:ext cx="10424160" cy="5434149"/>
          </a:xfrm>
          <a:prstGeom prst="rect">
            <a:avLst/>
          </a:prstGeom>
        </p:spPr>
      </p:pic>
    </p:spTree>
    <p:extLst>
      <p:ext uri="{BB962C8B-B14F-4D97-AF65-F5344CB8AC3E}">
        <p14:creationId xmlns:p14="http://schemas.microsoft.com/office/powerpoint/2010/main" val="3740005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2515" y="744583"/>
            <a:ext cx="9705702" cy="5930537"/>
          </a:xfrm>
          <a:prstGeom prst="rect">
            <a:avLst/>
          </a:prstGeom>
        </p:spPr>
      </p:pic>
    </p:spTree>
    <p:extLst>
      <p:ext uri="{BB962C8B-B14F-4D97-AF65-F5344CB8AC3E}">
        <p14:creationId xmlns:p14="http://schemas.microsoft.com/office/powerpoint/2010/main" val="1063049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0"/>
            <a:ext cx="12192000" cy="6858000"/>
          </a:xfrm>
        </p:spPr>
        <p:txBody>
          <a:bodyPr/>
          <a:lstStyle/>
          <a:p>
            <a:r>
              <a:rPr lang="en-US" b="1" dirty="0"/>
              <a:t>MNIST with </a:t>
            </a:r>
            <a:r>
              <a:rPr lang="en-US" b="1" dirty="0" smtClean="0"/>
              <a:t>CNN</a:t>
            </a:r>
          </a:p>
          <a:p>
            <a:pPr marL="0" indent="0">
              <a:buNone/>
            </a:pPr>
            <a:r>
              <a:rPr lang="en-US" sz="1600" dirty="0" smtClean="0"/>
              <a:t> Moving </a:t>
            </a:r>
            <a:r>
              <a:rPr lang="en-US" sz="1600" dirty="0"/>
              <a:t>from basic ANN to CNN experiments, we tackle the complexity of adding more layers in ANN</a:t>
            </a:r>
            <a:r>
              <a:rPr lang="en-US" sz="1600" dirty="0" smtClean="0"/>
              <a:t>.</a:t>
            </a:r>
          </a:p>
          <a:p>
            <a:pPr marL="0" indent="0">
              <a:buNone/>
            </a:pPr>
            <a:r>
              <a:rPr lang="en-US" sz="1600" dirty="0" smtClean="0"/>
              <a:t> </a:t>
            </a:r>
            <a:r>
              <a:rPr lang="en-US" sz="1600" dirty="0"/>
              <a:t>We test method performance using </a:t>
            </a:r>
            <a:r>
              <a:rPr lang="en-US" sz="1600" dirty="0" err="1"/>
              <a:t>TensorFlow</a:t>
            </a:r>
            <a:r>
              <a:rPr lang="en-US" sz="1600" dirty="0"/>
              <a:t> on the MNIST problem, observing reduced cost and error </a:t>
            </a:r>
            <a:endParaRPr lang="en-US" sz="1600" dirty="0" smtClean="0"/>
          </a:p>
          <a:p>
            <a:pPr marL="0" indent="0">
              <a:buNone/>
            </a:pPr>
            <a:r>
              <a:rPr lang="en-US" sz="1600" dirty="0" smtClean="0"/>
              <a:t>over </a:t>
            </a:r>
            <a:r>
              <a:rPr lang="en-US" sz="1600" dirty="0"/>
              <a:t>8600 iterations. Further scrutiny from the 6000th iteration indicates the proposed method's advantage over ADAM, especially in image classification.</a:t>
            </a:r>
            <a:endParaRPr lang="en-US" sz="1600" b="1" dirty="0"/>
          </a:p>
        </p:txBody>
      </p:sp>
      <p:pic>
        <p:nvPicPr>
          <p:cNvPr id="5" name="Picture 4"/>
          <p:cNvPicPr>
            <a:picLocks noChangeAspect="1"/>
          </p:cNvPicPr>
          <p:nvPr/>
        </p:nvPicPr>
        <p:blipFill>
          <a:blip r:embed="rId2"/>
          <a:stretch>
            <a:fillRect/>
          </a:stretch>
        </p:blipFill>
        <p:spPr>
          <a:xfrm>
            <a:off x="0" y="1930445"/>
            <a:ext cx="12192000" cy="4486275"/>
          </a:xfrm>
          <a:prstGeom prst="rect">
            <a:avLst/>
          </a:prstGeom>
        </p:spPr>
      </p:pic>
    </p:spTree>
    <p:extLst>
      <p:ext uri="{BB962C8B-B14F-4D97-AF65-F5344CB8AC3E}">
        <p14:creationId xmlns:p14="http://schemas.microsoft.com/office/powerpoint/2010/main" val="1855648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0710" y="587829"/>
            <a:ext cx="9444444" cy="4950822"/>
          </a:xfrm>
          <a:prstGeom prst="rect">
            <a:avLst/>
          </a:prstGeom>
        </p:spPr>
      </p:pic>
    </p:spTree>
    <p:extLst>
      <p:ext uri="{BB962C8B-B14F-4D97-AF65-F5344CB8AC3E}">
        <p14:creationId xmlns:p14="http://schemas.microsoft.com/office/powerpoint/2010/main" val="765306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lstStyle/>
          <a:p>
            <a:r>
              <a:rPr lang="en-US" b="1" dirty="0"/>
              <a:t>CIFAR-10 with </a:t>
            </a:r>
            <a:r>
              <a:rPr lang="en-US" b="1" dirty="0" smtClean="0"/>
              <a:t>RESNET</a:t>
            </a:r>
          </a:p>
          <a:p>
            <a:pPr marL="0" indent="0">
              <a:buNone/>
            </a:pPr>
            <a:r>
              <a:rPr lang="en-US" dirty="0"/>
              <a:t>In </a:t>
            </a:r>
            <a:r>
              <a:rPr lang="en-US" dirty="0" smtClean="0"/>
              <a:t>previous section, </a:t>
            </a:r>
            <a:r>
              <a:rPr lang="en-US" dirty="0"/>
              <a:t>we show that our method works better than ADAM in CNNs with the MNIST </a:t>
            </a:r>
            <a:endParaRPr lang="en-US" dirty="0" smtClean="0"/>
          </a:p>
          <a:p>
            <a:pPr marL="0" indent="0">
              <a:buNone/>
            </a:pPr>
            <a:r>
              <a:rPr lang="en-US" dirty="0" smtClean="0"/>
              <a:t>dataset. We </a:t>
            </a:r>
            <a:r>
              <a:rPr lang="en-US" dirty="0"/>
              <a:t>then test it on CIFAR10, a larger dataset with colorful images. Using the </a:t>
            </a:r>
            <a:r>
              <a:rPr lang="en-US" dirty="0" smtClean="0"/>
              <a:t>RESNET</a:t>
            </a:r>
          </a:p>
          <a:p>
            <a:pPr marL="0" indent="0">
              <a:buNone/>
            </a:pPr>
            <a:r>
              <a:rPr lang="en-US" dirty="0" smtClean="0"/>
              <a:t>architecture, </a:t>
            </a:r>
            <a:r>
              <a:rPr lang="en-US" dirty="0"/>
              <a:t>known for its effectiveness, we see improved results compared to ADAM, proving our method's effectiveness for complex networks.</a:t>
            </a:r>
            <a:endParaRPr lang="en-US" sz="1600" b="1" dirty="0"/>
          </a:p>
        </p:txBody>
      </p:sp>
      <p:pic>
        <p:nvPicPr>
          <p:cNvPr id="10" name="Picture 9"/>
          <p:cNvPicPr>
            <a:picLocks noChangeAspect="1"/>
          </p:cNvPicPr>
          <p:nvPr/>
        </p:nvPicPr>
        <p:blipFill>
          <a:blip r:embed="rId2"/>
          <a:stretch>
            <a:fillRect/>
          </a:stretch>
        </p:blipFill>
        <p:spPr>
          <a:xfrm>
            <a:off x="953588" y="2338387"/>
            <a:ext cx="10358845" cy="3618276"/>
          </a:xfrm>
          <a:prstGeom prst="rect">
            <a:avLst/>
          </a:prstGeom>
        </p:spPr>
      </p:pic>
    </p:spTree>
    <p:extLst>
      <p:ext uri="{BB962C8B-B14F-4D97-AF65-F5344CB8AC3E}">
        <p14:creationId xmlns:p14="http://schemas.microsoft.com/office/powerpoint/2010/main" val="995769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0" y="2769326"/>
            <a:ext cx="12192000" cy="4088674"/>
          </a:xfrm>
        </p:spPr>
        <p:txBody>
          <a:bodyPr/>
          <a:lstStyle/>
          <a:p>
            <a:r>
              <a:rPr lang="en-US" dirty="0"/>
              <a:t>This paper introduces a new optimization method based on ADAM.</a:t>
            </a:r>
          </a:p>
          <a:p>
            <a:r>
              <a:rPr lang="en-US" dirty="0"/>
              <a:t>Our method outperforms existing methods by efficiently locating the global minimum.</a:t>
            </a:r>
          </a:p>
          <a:p>
            <a:r>
              <a:rPr lang="en-US" dirty="0"/>
              <a:t>Tested solely on image datasets like MNIST </a:t>
            </a:r>
          </a:p>
          <a:p>
            <a:r>
              <a:rPr lang="en-US" dirty="0"/>
              <a:t>The proposed method exhibits superior performance even when faced with local minima near the starting point.</a:t>
            </a:r>
          </a:p>
          <a:p>
            <a:r>
              <a:rPr lang="en-US" dirty="0"/>
              <a:t>Further experiments are planned to assess its effectiveness across various models, including RNNs for time series prediction and NLP models.</a:t>
            </a:r>
          </a:p>
          <a:p>
            <a:pPr marL="0" indent="0">
              <a:buNone/>
            </a:pPr>
            <a:endParaRPr lang="en-US" dirty="0"/>
          </a:p>
        </p:txBody>
      </p:sp>
    </p:spTree>
    <p:extLst>
      <p:ext uri="{BB962C8B-B14F-4D97-AF65-F5344CB8AC3E}">
        <p14:creationId xmlns:p14="http://schemas.microsoft.com/office/powerpoint/2010/main" val="410758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fontScale="62500" lnSpcReduction="20000"/>
          </a:bodyPr>
          <a:lstStyle/>
          <a:p>
            <a:pPr marL="0" indent="0">
              <a:buNone/>
            </a:pPr>
            <a:r>
              <a:rPr lang="en-US" dirty="0" smtClean="0"/>
              <a:t># gradient </a:t>
            </a:r>
            <a:r>
              <a:rPr lang="en-US" dirty="0"/>
              <a:t>descent function</a:t>
            </a:r>
          </a:p>
          <a:p>
            <a:pPr marL="0" indent="0">
              <a:buNone/>
            </a:pPr>
            <a:r>
              <a:rPr lang="en-US" dirty="0" err="1"/>
              <a:t>def</a:t>
            </a:r>
            <a:r>
              <a:rPr lang="en-US" dirty="0"/>
              <a:t> </a:t>
            </a:r>
            <a:r>
              <a:rPr lang="en-US" dirty="0" err="1"/>
              <a:t>gradientDescent</a:t>
            </a:r>
            <a:r>
              <a:rPr lang="en-US" dirty="0"/>
              <a:t>(x, y, theta, alpha, </a:t>
            </a:r>
            <a:r>
              <a:rPr lang="en-US" dirty="0" err="1"/>
              <a:t>num_iterations</a:t>
            </a:r>
            <a:r>
              <a:rPr lang="en-US" dirty="0"/>
              <a:t>, </a:t>
            </a:r>
            <a:r>
              <a:rPr lang="en-US" dirty="0" err="1"/>
              <a:t>tol</a:t>
            </a:r>
            <a:r>
              <a:rPr lang="en-US" dirty="0"/>
              <a:t>=1e-6):</a:t>
            </a:r>
          </a:p>
          <a:p>
            <a:pPr marL="0" indent="0">
              <a:buNone/>
            </a:pPr>
            <a:r>
              <a:rPr lang="en-US" dirty="0"/>
              <a:t>    m = </a:t>
            </a:r>
            <a:r>
              <a:rPr lang="en-US" dirty="0" err="1"/>
              <a:t>len</a:t>
            </a:r>
            <a:r>
              <a:rPr lang="en-US" dirty="0"/>
              <a:t>(y)</a:t>
            </a:r>
          </a:p>
          <a:p>
            <a:pPr marL="0" indent="0">
              <a:buNone/>
            </a:pPr>
            <a:r>
              <a:rPr lang="en-US" dirty="0"/>
              <a:t>    </a:t>
            </a:r>
            <a:r>
              <a:rPr lang="en-US" dirty="0" err="1"/>
              <a:t>J_history</a:t>
            </a:r>
            <a:r>
              <a:rPr lang="en-US" dirty="0"/>
              <a:t> = []</a:t>
            </a:r>
          </a:p>
          <a:p>
            <a:pPr marL="0" indent="0">
              <a:buNone/>
            </a:pPr>
            <a:r>
              <a:rPr lang="en-US" dirty="0"/>
              <a:t/>
            </a:r>
            <a:br>
              <a:rPr lang="en-US" dirty="0"/>
            </a:br>
            <a:r>
              <a:rPr lang="en-US" dirty="0"/>
              <a:t>    for _ in range(</a:t>
            </a:r>
            <a:r>
              <a:rPr lang="en-US" dirty="0" err="1"/>
              <a:t>num_iterations</a:t>
            </a:r>
            <a:r>
              <a:rPr lang="en-US" dirty="0"/>
              <a:t>):</a:t>
            </a:r>
          </a:p>
          <a:p>
            <a:pPr marL="0" indent="0">
              <a:buNone/>
            </a:pPr>
            <a:r>
              <a:rPr lang="en-US" dirty="0"/>
              <a:t>        h = </a:t>
            </a:r>
            <a:r>
              <a:rPr lang="en-US" dirty="0" err="1"/>
              <a:t>hypothesisFunc</a:t>
            </a:r>
            <a:r>
              <a:rPr lang="en-US" dirty="0"/>
              <a:t>(theta, x)</a:t>
            </a:r>
          </a:p>
          <a:p>
            <a:pPr marL="0" indent="0">
              <a:buNone/>
            </a:pPr>
            <a:r>
              <a:rPr lang="en-US" dirty="0"/>
              <a:t>        theta = theta - (alpha / m) * np.dot(</a:t>
            </a:r>
            <a:r>
              <a:rPr lang="en-US" dirty="0" err="1"/>
              <a:t>x.T</a:t>
            </a:r>
            <a:r>
              <a:rPr lang="en-US" dirty="0"/>
              <a:t>, (h - y))</a:t>
            </a:r>
          </a:p>
          <a:p>
            <a:pPr marL="0" indent="0">
              <a:buNone/>
            </a:pPr>
            <a:r>
              <a:rPr lang="en-US" dirty="0"/>
              <a:t>        </a:t>
            </a:r>
            <a:r>
              <a:rPr lang="en-US" dirty="0" err="1"/>
              <a:t>J_history.append</a:t>
            </a:r>
            <a:r>
              <a:rPr lang="en-US" dirty="0"/>
              <a:t>(</a:t>
            </a:r>
            <a:r>
              <a:rPr lang="en-US" dirty="0" err="1"/>
              <a:t>costFunction</a:t>
            </a:r>
            <a:r>
              <a:rPr lang="en-US" dirty="0"/>
              <a:t>(theta, x, y))</a:t>
            </a:r>
          </a:p>
          <a:p>
            <a:pPr marL="0" indent="0">
              <a:buNone/>
            </a:pPr>
            <a:r>
              <a:rPr lang="en-US" dirty="0"/>
              <a:t/>
            </a:r>
            <a:br>
              <a:rPr lang="en-US" dirty="0"/>
            </a:br>
            <a:r>
              <a:rPr lang="en-US" dirty="0"/>
              <a:t>        # Stopping criterion: Check if the change in cost is less than tolerance</a:t>
            </a:r>
          </a:p>
          <a:p>
            <a:pPr marL="0" indent="0">
              <a:buNone/>
            </a:pPr>
            <a:r>
              <a:rPr lang="en-US" dirty="0"/>
              <a:t>        if </a:t>
            </a:r>
            <a:r>
              <a:rPr lang="en-US" dirty="0" err="1"/>
              <a:t>len</a:t>
            </a:r>
            <a:r>
              <a:rPr lang="en-US" dirty="0"/>
              <a:t>(</a:t>
            </a:r>
            <a:r>
              <a:rPr lang="en-US" dirty="0" err="1"/>
              <a:t>J_history</a:t>
            </a:r>
            <a:r>
              <a:rPr lang="en-US" dirty="0"/>
              <a:t>) &gt; 1 and abs(</a:t>
            </a:r>
            <a:r>
              <a:rPr lang="en-US" dirty="0" err="1"/>
              <a:t>J_history</a:t>
            </a:r>
            <a:r>
              <a:rPr lang="en-US" dirty="0"/>
              <a:t>[-1] - </a:t>
            </a:r>
            <a:r>
              <a:rPr lang="en-US" dirty="0" err="1"/>
              <a:t>J_history</a:t>
            </a:r>
            <a:r>
              <a:rPr lang="en-US" dirty="0"/>
              <a:t>[-2]) &lt; </a:t>
            </a:r>
            <a:r>
              <a:rPr lang="en-US" dirty="0" err="1"/>
              <a:t>tol</a:t>
            </a:r>
            <a:r>
              <a:rPr lang="en-US" dirty="0"/>
              <a:t>:</a:t>
            </a:r>
          </a:p>
          <a:p>
            <a:pPr marL="0" indent="0">
              <a:buNone/>
            </a:pPr>
            <a:r>
              <a:rPr lang="en-US" dirty="0"/>
              <a:t>            break</a:t>
            </a:r>
          </a:p>
          <a:p>
            <a:pPr marL="0" indent="0">
              <a:buNone/>
            </a:pPr>
            <a:r>
              <a:rPr lang="en-US" dirty="0"/>
              <a:t/>
            </a:r>
            <a:br>
              <a:rPr lang="en-US" dirty="0"/>
            </a:br>
            <a:r>
              <a:rPr lang="en-US" dirty="0"/>
              <a:t>    return theta, </a:t>
            </a:r>
            <a:r>
              <a:rPr lang="en-US" dirty="0" err="1"/>
              <a:t>J_history</a:t>
            </a:r>
            <a:endParaRPr lang="en-US" dirty="0"/>
          </a:p>
          <a:p>
            <a:pPr marL="0" indent="0">
              <a:buNone/>
            </a:pPr>
            <a:r>
              <a:rPr lang="en-US" dirty="0"/>
              <a:t/>
            </a:r>
            <a:br>
              <a:rPr lang="en-US" dirty="0"/>
            </a:br>
            <a:r>
              <a:rPr lang="en-US" dirty="0"/>
              <a:t># Add bias term to x</a:t>
            </a:r>
          </a:p>
          <a:p>
            <a:pPr marL="0" indent="0">
              <a:buNone/>
            </a:pPr>
            <a:r>
              <a:rPr lang="en-US" dirty="0"/>
              <a:t>x = </a:t>
            </a:r>
            <a:r>
              <a:rPr lang="en-US" dirty="0" err="1"/>
              <a:t>np.hstack</a:t>
            </a:r>
            <a:r>
              <a:rPr lang="en-US" dirty="0"/>
              <a:t>((</a:t>
            </a:r>
            <a:r>
              <a:rPr lang="en-US" dirty="0" err="1"/>
              <a:t>np.ones</a:t>
            </a:r>
            <a:r>
              <a:rPr lang="en-US" dirty="0"/>
              <a:t>((</a:t>
            </a:r>
            <a:r>
              <a:rPr lang="en-US" dirty="0" err="1"/>
              <a:t>x.shape</a:t>
            </a:r>
            <a:r>
              <a:rPr lang="en-US" dirty="0"/>
              <a:t>[0], 1)), x))</a:t>
            </a:r>
          </a:p>
          <a:p>
            <a:pPr marL="0" indent="0">
              <a:buNone/>
            </a:pPr>
            <a:r>
              <a:rPr lang="en-US" dirty="0"/>
              <a:t/>
            </a:r>
            <a:br>
              <a:rPr lang="en-US" dirty="0"/>
            </a:br>
            <a:r>
              <a:rPr lang="en-US" dirty="0"/>
              <a:t>theta = </a:t>
            </a:r>
            <a:r>
              <a:rPr lang="en-US" dirty="0" err="1"/>
              <a:t>np.zeros</a:t>
            </a:r>
            <a:r>
              <a:rPr lang="en-US" dirty="0"/>
              <a:t>((2, 1))</a:t>
            </a:r>
          </a:p>
          <a:p>
            <a:pPr marL="0" indent="0">
              <a:buNone/>
            </a:pPr>
            <a:r>
              <a:rPr lang="en-US" dirty="0"/>
              <a:t/>
            </a:r>
            <a:br>
              <a:rPr lang="en-US" dirty="0"/>
            </a:br>
            <a:r>
              <a:rPr lang="en-US" dirty="0"/>
              <a:t># Set </a:t>
            </a:r>
            <a:r>
              <a:rPr lang="en-US" dirty="0" err="1"/>
              <a:t>hyperparameters</a:t>
            </a:r>
            <a:endParaRPr lang="en-US" dirty="0"/>
          </a:p>
          <a:p>
            <a:pPr marL="0" indent="0">
              <a:buNone/>
            </a:pPr>
            <a:r>
              <a:rPr lang="en-US" dirty="0"/>
              <a:t>alpha = 0.01</a:t>
            </a:r>
          </a:p>
          <a:p>
            <a:pPr marL="0" indent="0">
              <a:buNone/>
            </a:pPr>
            <a:r>
              <a:rPr lang="en-US" dirty="0" err="1"/>
              <a:t>num_iterations</a:t>
            </a:r>
            <a:r>
              <a:rPr lang="en-US" dirty="0"/>
              <a:t> = 3000</a:t>
            </a:r>
          </a:p>
          <a:p>
            <a:pPr marL="0" indent="0">
              <a:buNone/>
            </a:pPr>
            <a:r>
              <a:rPr lang="en-US" dirty="0"/>
              <a:t/>
            </a:r>
            <a:br>
              <a:rPr lang="en-US" dirty="0"/>
            </a:br>
            <a:r>
              <a:rPr lang="en-US" dirty="0" err="1"/>
              <a:t>theta_optimized</a:t>
            </a:r>
            <a:r>
              <a:rPr lang="en-US" dirty="0"/>
              <a:t>, </a:t>
            </a:r>
            <a:r>
              <a:rPr lang="en-US" dirty="0" err="1"/>
              <a:t>J_history</a:t>
            </a:r>
            <a:r>
              <a:rPr lang="en-US" dirty="0"/>
              <a:t> = </a:t>
            </a:r>
            <a:r>
              <a:rPr lang="en-US" dirty="0" err="1"/>
              <a:t>gradientDescent</a:t>
            </a:r>
            <a:r>
              <a:rPr lang="en-US" dirty="0"/>
              <a:t>(x, y, theta, alpha, </a:t>
            </a:r>
            <a:r>
              <a:rPr lang="en-US" dirty="0" err="1"/>
              <a:t>num_iterations</a:t>
            </a:r>
            <a:r>
              <a:rPr lang="en-US" dirty="0"/>
              <a:t>)</a:t>
            </a:r>
          </a:p>
          <a:p>
            <a:pPr marL="0" indent="0">
              <a:buNone/>
            </a:pPr>
            <a:r>
              <a:rPr lang="en-US" dirty="0"/>
              <a:t/>
            </a:r>
            <a:br>
              <a:rPr lang="en-US" dirty="0"/>
            </a:br>
            <a:r>
              <a:rPr lang="en-US" dirty="0"/>
              <a:t>print("Optimized theta:", </a:t>
            </a:r>
            <a:r>
              <a:rPr lang="en-US" dirty="0" err="1"/>
              <a:t>theta_optimized</a:t>
            </a:r>
            <a:r>
              <a:rPr lang="en-US" dirty="0"/>
              <a:t>)</a:t>
            </a:r>
          </a:p>
          <a:p>
            <a:pPr marL="0" indent="0">
              <a:buNone/>
            </a:pPr>
            <a:r>
              <a:rPr lang="en-US" dirty="0"/>
              <a:t>print("Final cost:", </a:t>
            </a:r>
            <a:r>
              <a:rPr lang="en-US" dirty="0" err="1"/>
              <a:t>J_history</a:t>
            </a:r>
            <a:r>
              <a:rPr lang="en-US" dirty="0"/>
              <a:t>[-1])</a:t>
            </a:r>
          </a:p>
          <a:p>
            <a:endParaRPr lang="en-US" dirty="0"/>
          </a:p>
        </p:txBody>
      </p:sp>
    </p:spTree>
    <p:extLst>
      <p:ext uri="{BB962C8B-B14F-4D97-AF65-F5344CB8AC3E}">
        <p14:creationId xmlns:p14="http://schemas.microsoft.com/office/powerpoint/2010/main" val="59350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fontScale="77500" lnSpcReduction="20000"/>
          </a:bodyPr>
          <a:lstStyle/>
          <a:p>
            <a:pPr marL="0" indent="0">
              <a:buNone/>
            </a:pPr>
            <a:r>
              <a:rPr lang="en-US" dirty="0"/>
              <a:t># Plotting the cost function J(</a:t>
            </a:r>
            <a:r>
              <a:rPr lang="el-GR" dirty="0"/>
              <a:t>θ0, θ1) </a:t>
            </a:r>
            <a:r>
              <a:rPr lang="en-US" dirty="0"/>
              <a:t>and generating a table with iteration data</a:t>
            </a:r>
          </a:p>
          <a:p>
            <a:pPr marL="0" indent="0">
              <a:buNone/>
            </a:pPr>
            <a:r>
              <a:rPr lang="en-US" dirty="0"/>
              <a:t/>
            </a:r>
            <a:br>
              <a:rPr lang="en-US" dirty="0"/>
            </a:br>
            <a:r>
              <a:rPr lang="en-US" dirty="0"/>
              <a:t># Plot of J(</a:t>
            </a:r>
            <a:r>
              <a:rPr lang="el-GR" dirty="0"/>
              <a:t>θ0, θ1) </a:t>
            </a:r>
            <a:r>
              <a:rPr lang="en-US" dirty="0"/>
              <a:t>with initial point (2d)</a:t>
            </a:r>
          </a:p>
          <a:p>
            <a:pPr marL="0" indent="0">
              <a:buNone/>
            </a:pPr>
            <a:r>
              <a:rPr lang="en-US" dirty="0"/>
              <a:t>theta0_initial = theta[0][0]</a:t>
            </a:r>
          </a:p>
          <a:p>
            <a:pPr marL="0" indent="0">
              <a:buNone/>
            </a:pPr>
            <a:r>
              <a:rPr lang="en-US" dirty="0"/>
              <a:t>theta1_initial = theta[1][0]</a:t>
            </a:r>
          </a:p>
          <a:p>
            <a:pPr marL="0" indent="0">
              <a:buNone/>
            </a:pPr>
            <a:r>
              <a:rPr lang="en-US" dirty="0"/>
              <a:t/>
            </a:r>
            <a:br>
              <a:rPr lang="en-US" dirty="0"/>
            </a:br>
            <a:r>
              <a:rPr lang="en-US" dirty="0"/>
              <a:t>theta0_values = </a:t>
            </a:r>
            <a:r>
              <a:rPr lang="en-US" dirty="0" err="1"/>
              <a:t>np.linspace</a:t>
            </a:r>
            <a:r>
              <a:rPr lang="en-US" dirty="0"/>
              <a:t>(-2, 2, 100)</a:t>
            </a:r>
          </a:p>
          <a:p>
            <a:pPr marL="0" indent="0">
              <a:buNone/>
            </a:pPr>
            <a:r>
              <a:rPr lang="en-US" dirty="0"/>
              <a:t>theta1_values = </a:t>
            </a:r>
            <a:r>
              <a:rPr lang="en-US" dirty="0" err="1"/>
              <a:t>np.linspace</a:t>
            </a:r>
            <a:r>
              <a:rPr lang="en-US" dirty="0"/>
              <a:t>(-2, 2, 100)</a:t>
            </a:r>
          </a:p>
          <a:p>
            <a:pPr marL="0" indent="0">
              <a:buNone/>
            </a:pPr>
            <a:r>
              <a:rPr lang="en-US" dirty="0"/>
              <a:t>theta0_grid, theta1_grid = </a:t>
            </a:r>
            <a:r>
              <a:rPr lang="en-US" dirty="0" err="1"/>
              <a:t>np.meshgrid</a:t>
            </a:r>
            <a:r>
              <a:rPr lang="en-US" dirty="0"/>
              <a:t>(theta0_values, theta1_values)</a:t>
            </a:r>
          </a:p>
          <a:p>
            <a:pPr marL="0" indent="0">
              <a:buNone/>
            </a:pPr>
            <a:r>
              <a:rPr lang="en-US" dirty="0"/>
              <a:t/>
            </a:r>
            <a:br>
              <a:rPr lang="en-US" dirty="0"/>
            </a:br>
            <a:r>
              <a:rPr lang="en-US" dirty="0" err="1"/>
              <a:t>J_values</a:t>
            </a:r>
            <a:r>
              <a:rPr lang="en-US" dirty="0"/>
              <a:t> = </a:t>
            </a:r>
            <a:r>
              <a:rPr lang="en-US" dirty="0" err="1"/>
              <a:t>np.zeros_like</a:t>
            </a:r>
            <a:r>
              <a:rPr lang="en-US" dirty="0"/>
              <a:t>(theta0_grid)</a:t>
            </a:r>
          </a:p>
          <a:p>
            <a:pPr marL="0" indent="0">
              <a:buNone/>
            </a:pPr>
            <a:r>
              <a:rPr lang="en-US" dirty="0"/>
              <a:t>for </a:t>
            </a:r>
            <a:r>
              <a:rPr lang="en-US" dirty="0" err="1"/>
              <a:t>i</a:t>
            </a:r>
            <a:r>
              <a:rPr lang="en-US" dirty="0"/>
              <a:t> in range(</a:t>
            </a:r>
            <a:r>
              <a:rPr lang="en-US" dirty="0" err="1"/>
              <a:t>len</a:t>
            </a:r>
            <a:r>
              <a:rPr lang="en-US" dirty="0"/>
              <a:t>(theta0_values)):</a:t>
            </a:r>
          </a:p>
          <a:p>
            <a:pPr marL="0" indent="0">
              <a:buNone/>
            </a:pPr>
            <a:r>
              <a:rPr lang="en-US" dirty="0"/>
              <a:t>    for j in range(</a:t>
            </a:r>
            <a:r>
              <a:rPr lang="en-US" dirty="0" err="1"/>
              <a:t>len</a:t>
            </a:r>
            <a:r>
              <a:rPr lang="en-US" dirty="0"/>
              <a:t>(theta1_values)):</a:t>
            </a:r>
          </a:p>
          <a:p>
            <a:pPr marL="0" indent="0">
              <a:buNone/>
            </a:pPr>
            <a:r>
              <a:rPr lang="en-US" dirty="0"/>
              <a:t>        </a:t>
            </a:r>
            <a:r>
              <a:rPr lang="en-US" dirty="0" err="1"/>
              <a:t>J_values</a:t>
            </a:r>
            <a:r>
              <a:rPr lang="en-US" dirty="0"/>
              <a:t>[</a:t>
            </a:r>
            <a:r>
              <a:rPr lang="en-US" dirty="0" err="1"/>
              <a:t>i</a:t>
            </a:r>
            <a:r>
              <a:rPr lang="en-US" dirty="0"/>
              <a:t>, j] = </a:t>
            </a:r>
            <a:r>
              <a:rPr lang="en-US" dirty="0" err="1"/>
              <a:t>costFunction</a:t>
            </a:r>
            <a:r>
              <a:rPr lang="en-US" dirty="0"/>
              <a:t>(</a:t>
            </a:r>
            <a:r>
              <a:rPr lang="en-US" dirty="0" err="1"/>
              <a:t>np.array</a:t>
            </a:r>
            <a:r>
              <a:rPr lang="en-US" dirty="0"/>
              <a:t>([[theta0_values[</a:t>
            </a:r>
            <a:r>
              <a:rPr lang="en-US" dirty="0" err="1"/>
              <a:t>i</a:t>
            </a:r>
            <a:r>
              <a:rPr lang="en-US" dirty="0"/>
              <a:t>]], [theta1_values[j]]]), x, y)</a:t>
            </a:r>
          </a:p>
          <a:p>
            <a:pPr marL="0" indent="0">
              <a:buNone/>
            </a:pPr>
            <a:r>
              <a:rPr lang="en-US" dirty="0"/>
              <a:t/>
            </a:r>
            <a:br>
              <a:rPr lang="en-US" dirty="0"/>
            </a:br>
            <a:r>
              <a:rPr lang="en-US" dirty="0" err="1"/>
              <a:t>plt.figure</a:t>
            </a:r>
            <a:r>
              <a:rPr lang="en-US" dirty="0"/>
              <a:t>(</a:t>
            </a:r>
            <a:r>
              <a:rPr lang="en-US" dirty="0" err="1"/>
              <a:t>figsize</a:t>
            </a:r>
            <a:r>
              <a:rPr lang="en-US" dirty="0"/>
              <a:t>=(10, 5))</a:t>
            </a:r>
          </a:p>
          <a:p>
            <a:pPr marL="0" indent="0">
              <a:buNone/>
            </a:pPr>
            <a:r>
              <a:rPr lang="en-US" dirty="0" err="1"/>
              <a:t>plt.subplot</a:t>
            </a:r>
            <a:r>
              <a:rPr lang="en-US" dirty="0"/>
              <a:t>(1, 2, 1)</a:t>
            </a:r>
          </a:p>
          <a:p>
            <a:pPr marL="0" indent="0">
              <a:buNone/>
            </a:pPr>
            <a:r>
              <a:rPr lang="en-US" dirty="0" err="1"/>
              <a:t>plt.contour</a:t>
            </a:r>
            <a:r>
              <a:rPr lang="en-US" dirty="0"/>
              <a:t>(theta0_grid, theta1_grid, </a:t>
            </a:r>
            <a:r>
              <a:rPr lang="en-US" dirty="0" err="1"/>
              <a:t>J_values</a:t>
            </a:r>
            <a:r>
              <a:rPr lang="en-US" dirty="0"/>
              <a:t>, levels=50)</a:t>
            </a:r>
          </a:p>
          <a:p>
            <a:pPr marL="0" indent="0">
              <a:buNone/>
            </a:pPr>
            <a:r>
              <a:rPr lang="en-US" dirty="0" err="1"/>
              <a:t>plt.xlabel</a:t>
            </a:r>
            <a:r>
              <a:rPr lang="en-US" dirty="0"/>
              <a:t>('Theta0')</a:t>
            </a:r>
          </a:p>
          <a:p>
            <a:pPr marL="0" indent="0">
              <a:buNone/>
            </a:pPr>
            <a:r>
              <a:rPr lang="en-US" dirty="0" err="1"/>
              <a:t>plt.ylabel</a:t>
            </a:r>
            <a:r>
              <a:rPr lang="en-US" dirty="0"/>
              <a:t>('Theta1')</a:t>
            </a:r>
          </a:p>
          <a:p>
            <a:pPr marL="0" indent="0">
              <a:buNone/>
            </a:pPr>
            <a:r>
              <a:rPr lang="en-US" dirty="0" err="1"/>
              <a:t>plt.title</a:t>
            </a:r>
            <a:r>
              <a:rPr lang="en-US" dirty="0"/>
              <a:t>('Cost Function J(Theta0, Theta1)')</a:t>
            </a:r>
          </a:p>
          <a:p>
            <a:pPr marL="0" indent="0">
              <a:buNone/>
            </a:pPr>
            <a:r>
              <a:rPr lang="en-US" dirty="0" err="1"/>
              <a:t>plt.colorbar</a:t>
            </a:r>
            <a:r>
              <a:rPr lang="en-US" dirty="0"/>
              <a:t>(label='Cost')</a:t>
            </a:r>
          </a:p>
          <a:p>
            <a:pPr marL="0" indent="0">
              <a:buNone/>
            </a:pPr>
            <a:r>
              <a:rPr lang="en-US" dirty="0" err="1"/>
              <a:t>plt.scatter</a:t>
            </a:r>
            <a:r>
              <a:rPr lang="en-US" dirty="0"/>
              <a:t>(theta0_initial, theta1_initial, color='red', label='Initial Theta')</a:t>
            </a:r>
          </a:p>
          <a:p>
            <a:pPr marL="0" indent="0">
              <a:buNone/>
            </a:pPr>
            <a:r>
              <a:rPr lang="en-US" dirty="0" err="1"/>
              <a:t>plt.legend</a:t>
            </a:r>
            <a:r>
              <a:rPr lang="en-US" dirty="0"/>
              <a:t>()</a:t>
            </a:r>
          </a:p>
          <a:p>
            <a:endParaRPr lang="en-US" dirty="0"/>
          </a:p>
        </p:txBody>
      </p:sp>
    </p:spTree>
    <p:extLst>
      <p:ext uri="{BB962C8B-B14F-4D97-AF65-F5344CB8AC3E}">
        <p14:creationId xmlns:p14="http://schemas.microsoft.com/office/powerpoint/2010/main" val="1479145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fontScale="92500" lnSpcReduction="20000"/>
          </a:bodyPr>
          <a:lstStyle/>
          <a:p>
            <a:pPr marL="0" indent="0">
              <a:buNone/>
            </a:pPr>
            <a:r>
              <a:rPr lang="en-US" dirty="0"/>
              <a:t># 3D plot of the cost function J(</a:t>
            </a:r>
            <a:r>
              <a:rPr lang="el-GR" dirty="0"/>
              <a:t>θ0, θ1)</a:t>
            </a:r>
          </a:p>
          <a:p>
            <a:pPr marL="0" indent="0">
              <a:buNone/>
            </a:pPr>
            <a:r>
              <a:rPr lang="en-US" dirty="0"/>
              <a:t>theta0_values = </a:t>
            </a:r>
            <a:r>
              <a:rPr lang="en-US" dirty="0" err="1"/>
              <a:t>np.linspace</a:t>
            </a:r>
            <a:r>
              <a:rPr lang="en-US" dirty="0"/>
              <a:t>(-2, 2, 100)</a:t>
            </a:r>
          </a:p>
          <a:p>
            <a:pPr marL="0" indent="0">
              <a:buNone/>
            </a:pPr>
            <a:r>
              <a:rPr lang="en-US" dirty="0"/>
              <a:t>theta1_values = </a:t>
            </a:r>
            <a:r>
              <a:rPr lang="en-US" dirty="0" err="1"/>
              <a:t>np.linspace</a:t>
            </a:r>
            <a:r>
              <a:rPr lang="en-US" dirty="0"/>
              <a:t>(-2, 2, 100)</a:t>
            </a:r>
          </a:p>
          <a:p>
            <a:pPr marL="0" indent="0">
              <a:buNone/>
            </a:pPr>
            <a:r>
              <a:rPr lang="en-US" dirty="0"/>
              <a:t>theta0_grid, theta1_grid = </a:t>
            </a:r>
            <a:r>
              <a:rPr lang="en-US" dirty="0" err="1"/>
              <a:t>np.meshgrid</a:t>
            </a:r>
            <a:r>
              <a:rPr lang="en-US" dirty="0"/>
              <a:t>(theta0_values, theta1_values)</a:t>
            </a:r>
          </a:p>
          <a:p>
            <a:pPr marL="0" indent="0">
              <a:buNone/>
            </a:pPr>
            <a:r>
              <a:rPr lang="en-US" dirty="0"/>
              <a:t/>
            </a:r>
            <a:br>
              <a:rPr lang="en-US" dirty="0"/>
            </a:br>
            <a:r>
              <a:rPr lang="en-US" dirty="0" err="1"/>
              <a:t>J_values</a:t>
            </a:r>
            <a:r>
              <a:rPr lang="en-US" dirty="0"/>
              <a:t> = </a:t>
            </a:r>
            <a:r>
              <a:rPr lang="en-US" dirty="0" err="1"/>
              <a:t>np.zeros_like</a:t>
            </a:r>
            <a:r>
              <a:rPr lang="en-US" dirty="0"/>
              <a:t>(theta0_grid)</a:t>
            </a:r>
          </a:p>
          <a:p>
            <a:pPr marL="0" indent="0">
              <a:buNone/>
            </a:pPr>
            <a:r>
              <a:rPr lang="en-US" dirty="0"/>
              <a:t>for </a:t>
            </a:r>
            <a:r>
              <a:rPr lang="en-US" dirty="0" err="1"/>
              <a:t>i</a:t>
            </a:r>
            <a:r>
              <a:rPr lang="en-US" dirty="0"/>
              <a:t> in range(</a:t>
            </a:r>
            <a:r>
              <a:rPr lang="en-US" dirty="0" err="1"/>
              <a:t>len</a:t>
            </a:r>
            <a:r>
              <a:rPr lang="en-US" dirty="0"/>
              <a:t>(theta0_values)):</a:t>
            </a:r>
          </a:p>
          <a:p>
            <a:pPr marL="0" indent="0">
              <a:buNone/>
            </a:pPr>
            <a:r>
              <a:rPr lang="en-US" dirty="0"/>
              <a:t>    for j in range(</a:t>
            </a:r>
            <a:r>
              <a:rPr lang="en-US" dirty="0" err="1"/>
              <a:t>len</a:t>
            </a:r>
            <a:r>
              <a:rPr lang="en-US" dirty="0"/>
              <a:t>(theta1_values)):</a:t>
            </a:r>
          </a:p>
          <a:p>
            <a:pPr marL="0" indent="0">
              <a:buNone/>
            </a:pPr>
            <a:r>
              <a:rPr lang="en-US" dirty="0"/>
              <a:t>        </a:t>
            </a:r>
            <a:r>
              <a:rPr lang="en-US" dirty="0" err="1"/>
              <a:t>J_values</a:t>
            </a:r>
            <a:r>
              <a:rPr lang="en-US" dirty="0"/>
              <a:t>[</a:t>
            </a:r>
            <a:r>
              <a:rPr lang="en-US" dirty="0" err="1"/>
              <a:t>i</a:t>
            </a:r>
            <a:r>
              <a:rPr lang="en-US" dirty="0"/>
              <a:t>, j] = </a:t>
            </a:r>
            <a:r>
              <a:rPr lang="en-US" dirty="0" err="1"/>
              <a:t>costFunction</a:t>
            </a:r>
            <a:r>
              <a:rPr lang="en-US" dirty="0"/>
              <a:t>(</a:t>
            </a:r>
            <a:r>
              <a:rPr lang="en-US" dirty="0" err="1"/>
              <a:t>np.array</a:t>
            </a:r>
            <a:r>
              <a:rPr lang="en-US" dirty="0"/>
              <a:t>([[theta0_values[</a:t>
            </a:r>
            <a:r>
              <a:rPr lang="en-US" dirty="0" err="1"/>
              <a:t>i</a:t>
            </a:r>
            <a:r>
              <a:rPr lang="en-US" dirty="0"/>
              <a:t>]], [theta1_values[j]]]), x, y)</a:t>
            </a:r>
          </a:p>
          <a:p>
            <a:pPr marL="0" indent="0">
              <a:buNone/>
            </a:pPr>
            <a:r>
              <a:rPr lang="en-US" dirty="0"/>
              <a:t/>
            </a:r>
            <a:br>
              <a:rPr lang="en-US" dirty="0"/>
            </a:br>
            <a:r>
              <a:rPr lang="en-US" dirty="0"/>
              <a:t>fig = </a:t>
            </a:r>
            <a:r>
              <a:rPr lang="en-US" dirty="0" err="1"/>
              <a:t>plt.figure</a:t>
            </a:r>
            <a:r>
              <a:rPr lang="en-US" dirty="0"/>
              <a:t>(</a:t>
            </a:r>
            <a:r>
              <a:rPr lang="en-US" dirty="0" err="1"/>
              <a:t>figsize</a:t>
            </a:r>
            <a:r>
              <a:rPr lang="en-US" dirty="0"/>
              <a:t>=(10, 5))</a:t>
            </a:r>
          </a:p>
          <a:p>
            <a:pPr marL="0" indent="0">
              <a:buNone/>
            </a:pPr>
            <a:r>
              <a:rPr lang="en-US" dirty="0"/>
              <a:t>ax = </a:t>
            </a:r>
            <a:r>
              <a:rPr lang="en-US" dirty="0" err="1"/>
              <a:t>fig.add_subplot</a:t>
            </a:r>
            <a:r>
              <a:rPr lang="en-US" dirty="0"/>
              <a:t>(111, projection='3d')</a:t>
            </a:r>
          </a:p>
          <a:p>
            <a:pPr marL="0" indent="0">
              <a:buNone/>
            </a:pPr>
            <a:r>
              <a:rPr lang="en-US" dirty="0" err="1"/>
              <a:t>ax.plot_surface</a:t>
            </a:r>
            <a:r>
              <a:rPr lang="en-US" dirty="0"/>
              <a:t>(theta0_grid, theta1_grid, </a:t>
            </a:r>
            <a:r>
              <a:rPr lang="en-US" dirty="0" err="1"/>
              <a:t>J_values</a:t>
            </a:r>
            <a:r>
              <a:rPr lang="en-US" dirty="0"/>
              <a:t>, </a:t>
            </a:r>
            <a:r>
              <a:rPr lang="en-US" dirty="0" err="1"/>
              <a:t>cmap</a:t>
            </a:r>
            <a:r>
              <a:rPr lang="en-US" dirty="0"/>
              <a:t>='</a:t>
            </a:r>
            <a:r>
              <a:rPr lang="en-US" dirty="0" err="1"/>
              <a:t>viridis</a:t>
            </a:r>
            <a:r>
              <a:rPr lang="en-US" dirty="0"/>
              <a:t>')</a:t>
            </a:r>
          </a:p>
          <a:p>
            <a:pPr marL="0" indent="0">
              <a:buNone/>
            </a:pPr>
            <a:r>
              <a:rPr lang="en-US" dirty="0" err="1"/>
              <a:t>ax.set_xlabel</a:t>
            </a:r>
            <a:r>
              <a:rPr lang="en-US" dirty="0"/>
              <a:t>('Theta0')</a:t>
            </a:r>
          </a:p>
          <a:p>
            <a:pPr marL="0" indent="0">
              <a:buNone/>
            </a:pPr>
            <a:r>
              <a:rPr lang="en-US" dirty="0" err="1"/>
              <a:t>ax.set_ylabel</a:t>
            </a:r>
            <a:r>
              <a:rPr lang="en-US" dirty="0"/>
              <a:t>('Theta1')</a:t>
            </a:r>
          </a:p>
          <a:p>
            <a:pPr marL="0" indent="0">
              <a:buNone/>
            </a:pPr>
            <a:r>
              <a:rPr lang="en-US" dirty="0" err="1"/>
              <a:t>ax.set_zlabel</a:t>
            </a:r>
            <a:r>
              <a:rPr lang="en-US" dirty="0"/>
              <a:t>('Cost')</a:t>
            </a:r>
          </a:p>
          <a:p>
            <a:pPr marL="0" indent="0">
              <a:buNone/>
            </a:pPr>
            <a:r>
              <a:rPr lang="en-US" dirty="0" err="1"/>
              <a:t>ax.set_title</a:t>
            </a:r>
            <a:r>
              <a:rPr lang="en-US" dirty="0"/>
              <a:t>('Cost Function J(Theta0, Theta1)')</a:t>
            </a:r>
          </a:p>
          <a:p>
            <a:pPr marL="0" indent="0">
              <a:buNone/>
            </a:pPr>
            <a:r>
              <a:rPr lang="en-US" dirty="0"/>
              <a:t/>
            </a:r>
            <a:br>
              <a:rPr lang="en-US" dirty="0"/>
            </a:br>
            <a:r>
              <a:rPr lang="en-US" dirty="0" err="1"/>
              <a:t>plt.show</a:t>
            </a:r>
            <a:r>
              <a:rPr lang="en-US" dirty="0"/>
              <a:t>()</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585090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0"/>
            <a:ext cx="12192000" cy="6858000"/>
          </a:xfrm>
        </p:spPr>
        <p:txBody>
          <a:bodyPr>
            <a:normAutofit fontScale="62500" lnSpcReduction="20000"/>
          </a:bodyPr>
          <a:lstStyle/>
          <a:p>
            <a:pPr marL="0" indent="0">
              <a:buNone/>
            </a:pPr>
            <a:r>
              <a:rPr lang="en-US" sz="1900" dirty="0"/>
              <a:t># Table with J, </a:t>
            </a:r>
            <a:r>
              <a:rPr lang="el-GR" sz="1900" dirty="0"/>
              <a:t>θ0, </a:t>
            </a:r>
            <a:r>
              <a:rPr lang="en-US" sz="1900" dirty="0"/>
              <a:t>and </a:t>
            </a:r>
            <a:r>
              <a:rPr lang="el-GR" sz="1900" dirty="0"/>
              <a:t>θ1 </a:t>
            </a:r>
            <a:r>
              <a:rPr lang="en-US" sz="1900" dirty="0"/>
              <a:t>at each iteration</a:t>
            </a:r>
          </a:p>
          <a:p>
            <a:pPr marL="0" indent="0">
              <a:buNone/>
            </a:pPr>
            <a:r>
              <a:rPr lang="en-US" sz="1900" dirty="0" err="1"/>
              <a:t>theta_optimized</a:t>
            </a:r>
            <a:r>
              <a:rPr lang="en-US" sz="1900" dirty="0"/>
              <a:t> = </a:t>
            </a:r>
            <a:r>
              <a:rPr lang="en-US" sz="1900" dirty="0" err="1"/>
              <a:t>np.zeros</a:t>
            </a:r>
            <a:r>
              <a:rPr lang="en-US" sz="1900" dirty="0"/>
              <a:t>((2, 1))</a:t>
            </a:r>
          </a:p>
          <a:p>
            <a:pPr marL="0" indent="0">
              <a:buNone/>
            </a:pPr>
            <a:r>
              <a:rPr lang="en-US" sz="1900" dirty="0" err="1"/>
              <a:t>theta_values</a:t>
            </a:r>
            <a:r>
              <a:rPr lang="en-US" sz="1900" dirty="0"/>
              <a:t> = [</a:t>
            </a:r>
            <a:r>
              <a:rPr lang="en-US" sz="1900" dirty="0" err="1"/>
              <a:t>theta.flatten</a:t>
            </a:r>
            <a:r>
              <a:rPr lang="en-US" sz="1900" dirty="0"/>
              <a:t>().</a:t>
            </a:r>
            <a:r>
              <a:rPr lang="en-US" sz="1900" dirty="0" err="1"/>
              <a:t>tolist</a:t>
            </a:r>
            <a:r>
              <a:rPr lang="en-US" sz="1900" dirty="0"/>
              <a:t>()]</a:t>
            </a:r>
          </a:p>
          <a:p>
            <a:pPr marL="0" indent="0">
              <a:buNone/>
            </a:pPr>
            <a:r>
              <a:rPr lang="en-US" sz="1900" dirty="0" err="1"/>
              <a:t>iteration_data</a:t>
            </a:r>
            <a:r>
              <a:rPr lang="en-US" sz="1900" dirty="0"/>
              <a:t> = </a:t>
            </a:r>
            <a:r>
              <a:rPr lang="en-US" sz="1900" dirty="0" err="1"/>
              <a:t>pd.DataFrame</a:t>
            </a:r>
            <a:r>
              <a:rPr lang="en-US" sz="1900" dirty="0"/>
              <a:t>(columns=['Iteration', 'J', 'Theta0', 'Theta1'])</a:t>
            </a:r>
          </a:p>
          <a:p>
            <a:pPr marL="0" indent="0">
              <a:buNone/>
            </a:pPr>
            <a:r>
              <a:rPr lang="en-US" sz="1900" dirty="0"/>
              <a:t/>
            </a:r>
            <a:br>
              <a:rPr lang="en-US" sz="1900" dirty="0"/>
            </a:br>
            <a:r>
              <a:rPr lang="en-US" sz="1900" dirty="0"/>
              <a:t>for </a:t>
            </a:r>
            <a:r>
              <a:rPr lang="en-US" sz="1900" dirty="0" err="1"/>
              <a:t>i</a:t>
            </a:r>
            <a:r>
              <a:rPr lang="en-US" sz="1900" dirty="0"/>
              <a:t> in range(</a:t>
            </a:r>
            <a:r>
              <a:rPr lang="en-US" sz="1900" dirty="0" err="1"/>
              <a:t>num_iterations</a:t>
            </a:r>
            <a:r>
              <a:rPr lang="en-US" sz="1900" dirty="0"/>
              <a:t>):</a:t>
            </a:r>
          </a:p>
          <a:p>
            <a:pPr marL="0" indent="0">
              <a:buNone/>
            </a:pPr>
            <a:r>
              <a:rPr lang="en-US" sz="1900" dirty="0"/>
              <a:t>    h = </a:t>
            </a:r>
            <a:r>
              <a:rPr lang="en-US" sz="1900" dirty="0" err="1"/>
              <a:t>hypothesisFunc</a:t>
            </a:r>
            <a:r>
              <a:rPr lang="en-US" sz="1900" dirty="0"/>
              <a:t>(</a:t>
            </a:r>
            <a:r>
              <a:rPr lang="en-US" sz="1900" dirty="0" err="1"/>
              <a:t>theta_optimized</a:t>
            </a:r>
            <a:r>
              <a:rPr lang="en-US" sz="1900" dirty="0"/>
              <a:t>, x)</a:t>
            </a:r>
          </a:p>
          <a:p>
            <a:pPr marL="0" indent="0">
              <a:buNone/>
            </a:pPr>
            <a:r>
              <a:rPr lang="en-US" sz="1900" dirty="0"/>
              <a:t>    </a:t>
            </a:r>
            <a:r>
              <a:rPr lang="en-US" sz="1900" dirty="0" err="1"/>
              <a:t>J_iteration</a:t>
            </a:r>
            <a:r>
              <a:rPr lang="en-US" sz="1900" dirty="0"/>
              <a:t> = </a:t>
            </a:r>
            <a:r>
              <a:rPr lang="en-US" sz="1900" dirty="0" err="1"/>
              <a:t>costFunction</a:t>
            </a:r>
            <a:r>
              <a:rPr lang="en-US" sz="1900" dirty="0"/>
              <a:t>(</a:t>
            </a:r>
            <a:r>
              <a:rPr lang="en-US" sz="1900" dirty="0" err="1"/>
              <a:t>theta_optimized</a:t>
            </a:r>
            <a:r>
              <a:rPr lang="en-US" sz="1900" dirty="0"/>
              <a:t>, x, y)</a:t>
            </a:r>
          </a:p>
          <a:p>
            <a:pPr marL="0" indent="0">
              <a:buNone/>
            </a:pPr>
            <a:r>
              <a:rPr lang="en-US" sz="1900" dirty="0"/>
              <a:t>    </a:t>
            </a:r>
            <a:r>
              <a:rPr lang="en-US" sz="1900" dirty="0" err="1"/>
              <a:t>new_row</a:t>
            </a:r>
            <a:r>
              <a:rPr lang="en-US" sz="1900" dirty="0"/>
              <a:t> = {'Iteration': </a:t>
            </a:r>
            <a:r>
              <a:rPr lang="en-US" sz="1900" dirty="0" err="1"/>
              <a:t>i</a:t>
            </a:r>
            <a:r>
              <a:rPr lang="en-US" sz="1900" dirty="0"/>
              <a:t>, 'J': </a:t>
            </a:r>
            <a:r>
              <a:rPr lang="en-US" sz="1900" dirty="0" err="1"/>
              <a:t>J_iteration</a:t>
            </a:r>
            <a:r>
              <a:rPr lang="en-US" sz="1900" dirty="0"/>
              <a:t>, 'Theta0': </a:t>
            </a:r>
            <a:r>
              <a:rPr lang="en-US" sz="1900" dirty="0" err="1"/>
              <a:t>theta_optimized</a:t>
            </a:r>
            <a:r>
              <a:rPr lang="en-US" sz="1900" dirty="0"/>
              <a:t>[0][0], 'Theta1': </a:t>
            </a:r>
            <a:r>
              <a:rPr lang="en-US" sz="1900" dirty="0" err="1"/>
              <a:t>theta_optimized</a:t>
            </a:r>
            <a:r>
              <a:rPr lang="en-US" sz="1900" dirty="0"/>
              <a:t>[1][0]}</a:t>
            </a:r>
          </a:p>
          <a:p>
            <a:pPr marL="0" indent="0">
              <a:buNone/>
            </a:pPr>
            <a:r>
              <a:rPr lang="en-US" sz="1900" dirty="0"/>
              <a:t>    </a:t>
            </a:r>
            <a:r>
              <a:rPr lang="en-US" sz="1900" dirty="0" err="1"/>
              <a:t>iteration_data</a:t>
            </a:r>
            <a:r>
              <a:rPr lang="en-US" sz="1900" dirty="0"/>
              <a:t> = </a:t>
            </a:r>
            <a:r>
              <a:rPr lang="en-US" sz="1900" dirty="0" err="1"/>
              <a:t>pd.concat</a:t>
            </a:r>
            <a:r>
              <a:rPr lang="en-US" sz="1900" dirty="0"/>
              <a:t>([</a:t>
            </a:r>
            <a:r>
              <a:rPr lang="en-US" sz="1900" dirty="0" err="1"/>
              <a:t>iteration_data</a:t>
            </a:r>
            <a:r>
              <a:rPr lang="en-US" sz="1900" dirty="0"/>
              <a:t>, </a:t>
            </a:r>
            <a:r>
              <a:rPr lang="en-US" sz="1900" dirty="0" err="1"/>
              <a:t>pd.DataFrame</a:t>
            </a:r>
            <a:r>
              <a:rPr lang="en-US" sz="1900" dirty="0"/>
              <a:t>([</a:t>
            </a:r>
            <a:r>
              <a:rPr lang="en-US" sz="1900" dirty="0" err="1"/>
              <a:t>new_row</a:t>
            </a:r>
            <a:r>
              <a:rPr lang="en-US" sz="1900" dirty="0"/>
              <a:t>])], </a:t>
            </a:r>
            <a:r>
              <a:rPr lang="en-US" sz="1900" dirty="0" err="1"/>
              <a:t>ignore_index</a:t>
            </a:r>
            <a:r>
              <a:rPr lang="en-US" sz="1900" dirty="0"/>
              <a:t>=True)</a:t>
            </a:r>
          </a:p>
          <a:p>
            <a:pPr marL="0" indent="0">
              <a:buNone/>
            </a:pPr>
            <a:r>
              <a:rPr lang="en-US" sz="1900" dirty="0"/>
              <a:t>    </a:t>
            </a:r>
            <a:r>
              <a:rPr lang="en-US" sz="1900" dirty="0" err="1"/>
              <a:t>theta_values.append</a:t>
            </a:r>
            <a:r>
              <a:rPr lang="en-US" sz="1900" dirty="0"/>
              <a:t>(</a:t>
            </a:r>
            <a:r>
              <a:rPr lang="en-US" sz="1900" dirty="0" err="1"/>
              <a:t>theta_optimized.flatten</a:t>
            </a:r>
            <a:r>
              <a:rPr lang="en-US" sz="1900" dirty="0"/>
              <a:t>().</a:t>
            </a:r>
            <a:r>
              <a:rPr lang="en-US" sz="1900" dirty="0" err="1"/>
              <a:t>tolist</a:t>
            </a:r>
            <a:r>
              <a:rPr lang="en-US" sz="1900" dirty="0"/>
              <a:t>())</a:t>
            </a:r>
          </a:p>
          <a:p>
            <a:pPr marL="0" indent="0">
              <a:buNone/>
            </a:pPr>
            <a:r>
              <a:rPr lang="en-US" sz="1900" dirty="0"/>
              <a:t>    </a:t>
            </a:r>
            <a:r>
              <a:rPr lang="en-US" sz="1900" dirty="0" err="1"/>
              <a:t>theta_optimized</a:t>
            </a:r>
            <a:r>
              <a:rPr lang="en-US" sz="1900" dirty="0"/>
              <a:t>, _ = </a:t>
            </a:r>
            <a:r>
              <a:rPr lang="en-US" sz="1900" dirty="0" err="1"/>
              <a:t>gradientDescent</a:t>
            </a:r>
            <a:r>
              <a:rPr lang="en-US" sz="1900" dirty="0"/>
              <a:t>(x, y, </a:t>
            </a:r>
            <a:r>
              <a:rPr lang="en-US" sz="1900" dirty="0" err="1"/>
              <a:t>theta_optimized</a:t>
            </a:r>
            <a:r>
              <a:rPr lang="en-US" sz="1900" dirty="0"/>
              <a:t>, alpha, 1)</a:t>
            </a:r>
          </a:p>
          <a:p>
            <a:pPr marL="0" indent="0">
              <a:buNone/>
            </a:pPr>
            <a:r>
              <a:rPr lang="en-US" sz="1900" dirty="0"/>
              <a:t/>
            </a:r>
            <a:br>
              <a:rPr lang="en-US" sz="1900" dirty="0"/>
            </a:br>
            <a:r>
              <a:rPr lang="en-US" sz="1900" dirty="0" err="1"/>
              <a:t>plt.subplot</a:t>
            </a:r>
            <a:r>
              <a:rPr lang="en-US" sz="1900" dirty="0"/>
              <a:t>(1, 2, 2)</a:t>
            </a:r>
          </a:p>
          <a:p>
            <a:pPr marL="0" indent="0">
              <a:buNone/>
            </a:pPr>
            <a:r>
              <a:rPr lang="en-US" sz="1900" dirty="0" err="1"/>
              <a:t>plt.plot</a:t>
            </a:r>
            <a:r>
              <a:rPr lang="en-US" sz="1900" dirty="0"/>
              <a:t>(</a:t>
            </a:r>
            <a:r>
              <a:rPr lang="en-US" sz="1900" dirty="0" err="1"/>
              <a:t>iteration_data</a:t>
            </a:r>
            <a:r>
              <a:rPr lang="en-US" sz="1900" dirty="0"/>
              <a:t>['Iteration'], </a:t>
            </a:r>
            <a:r>
              <a:rPr lang="en-US" sz="1900" dirty="0" err="1"/>
              <a:t>iteration_data</a:t>
            </a:r>
            <a:r>
              <a:rPr lang="en-US" sz="1900" dirty="0"/>
              <a:t>['J'])</a:t>
            </a:r>
          </a:p>
          <a:p>
            <a:pPr marL="0" indent="0">
              <a:buNone/>
            </a:pPr>
            <a:r>
              <a:rPr lang="en-US" sz="1900" dirty="0" err="1"/>
              <a:t>plt.xlabel</a:t>
            </a:r>
            <a:r>
              <a:rPr lang="en-US" sz="1900" dirty="0"/>
              <a:t>('Iteration')</a:t>
            </a:r>
          </a:p>
          <a:p>
            <a:pPr marL="0" indent="0">
              <a:buNone/>
            </a:pPr>
            <a:r>
              <a:rPr lang="en-US" sz="1900" dirty="0" err="1"/>
              <a:t>plt.ylabel</a:t>
            </a:r>
            <a:r>
              <a:rPr lang="en-US" sz="1900" dirty="0"/>
              <a:t>('Cost (J)')</a:t>
            </a:r>
          </a:p>
          <a:p>
            <a:pPr marL="0" indent="0">
              <a:buNone/>
            </a:pPr>
            <a:r>
              <a:rPr lang="en-US" sz="1900" dirty="0" err="1"/>
              <a:t>plt.title</a:t>
            </a:r>
            <a:r>
              <a:rPr lang="en-US" sz="1900" dirty="0"/>
              <a:t>('Cost vs. Iteration')</a:t>
            </a:r>
          </a:p>
          <a:p>
            <a:pPr marL="0" indent="0">
              <a:buNone/>
            </a:pPr>
            <a:r>
              <a:rPr lang="en-US" sz="1900" dirty="0" err="1"/>
              <a:t>plt.scatter</a:t>
            </a:r>
            <a:r>
              <a:rPr lang="en-US" sz="1900" dirty="0"/>
              <a:t>(</a:t>
            </a:r>
            <a:r>
              <a:rPr lang="en-US" sz="1900" dirty="0" err="1"/>
              <a:t>iteration_data</a:t>
            </a:r>
            <a:r>
              <a:rPr lang="en-US" sz="1900" dirty="0"/>
              <a:t>['Iteration'], </a:t>
            </a:r>
            <a:r>
              <a:rPr lang="en-US" sz="1900" dirty="0" err="1"/>
              <a:t>iteration_data</a:t>
            </a:r>
            <a:r>
              <a:rPr lang="en-US" sz="1900" dirty="0"/>
              <a:t>['J'], color='red', label='Updated (</a:t>
            </a:r>
            <a:r>
              <a:rPr lang="el-GR" sz="1900" dirty="0"/>
              <a:t>θ0, θ1)')</a:t>
            </a:r>
          </a:p>
          <a:p>
            <a:pPr marL="0" indent="0">
              <a:buNone/>
            </a:pPr>
            <a:r>
              <a:rPr lang="en-US" sz="1900" dirty="0" err="1"/>
              <a:t>plt.legend</a:t>
            </a:r>
            <a:r>
              <a:rPr lang="en-US" sz="1900" dirty="0"/>
              <a:t>()</a:t>
            </a:r>
          </a:p>
          <a:p>
            <a:pPr marL="0" indent="0">
              <a:buNone/>
            </a:pPr>
            <a:r>
              <a:rPr lang="en-US" sz="1900" dirty="0"/>
              <a:t/>
            </a:r>
            <a:br>
              <a:rPr lang="en-US" sz="1900" dirty="0"/>
            </a:br>
            <a:r>
              <a:rPr lang="en-US" sz="1900" dirty="0" err="1"/>
              <a:t>plt.tight_layout</a:t>
            </a:r>
            <a:r>
              <a:rPr lang="en-US" sz="1900" dirty="0"/>
              <a:t>()</a:t>
            </a:r>
          </a:p>
          <a:p>
            <a:pPr marL="0" indent="0">
              <a:buNone/>
            </a:pPr>
            <a:r>
              <a:rPr lang="en-US" sz="1900" dirty="0" err="1"/>
              <a:t>plt.show</a:t>
            </a:r>
            <a:r>
              <a:rPr lang="en-US" sz="1900" dirty="0"/>
              <a:t>()</a:t>
            </a:r>
          </a:p>
          <a:p>
            <a:pPr marL="0" indent="0">
              <a:buNone/>
            </a:pPr>
            <a:r>
              <a:rPr lang="en-US" sz="1900" dirty="0"/>
              <a:t/>
            </a:r>
            <a:br>
              <a:rPr lang="en-US" sz="1900" dirty="0"/>
            </a:br>
            <a:r>
              <a:rPr lang="en-US" sz="1900" dirty="0"/>
              <a:t>print(</a:t>
            </a:r>
            <a:r>
              <a:rPr lang="en-US" sz="1900" dirty="0" err="1"/>
              <a:t>iteration_data</a:t>
            </a:r>
            <a:r>
              <a:rPr lang="en-US" sz="1900" dirty="0"/>
              <a:t>)</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130715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lstStyle/>
          <a:p>
            <a:pPr marL="0" indent="0">
              <a:buNone/>
            </a:pPr>
            <a:r>
              <a:rPr lang="en-US" dirty="0"/>
              <a:t># Scatter plot of x and y with the line y = </a:t>
            </a:r>
            <a:r>
              <a:rPr lang="el-GR" dirty="0"/>
              <a:t>θ0 + θ1</a:t>
            </a:r>
            <a:r>
              <a:rPr lang="en-US" dirty="0"/>
              <a:t>x</a:t>
            </a:r>
          </a:p>
          <a:p>
            <a:pPr marL="0" indent="0">
              <a:buNone/>
            </a:pPr>
            <a:r>
              <a:rPr lang="en-US" dirty="0"/>
              <a:t/>
            </a:r>
            <a:br>
              <a:rPr lang="en-US" dirty="0"/>
            </a:br>
            <a:r>
              <a:rPr lang="en-US" dirty="0"/>
              <a:t># Scatter plot of x and y</a:t>
            </a:r>
          </a:p>
          <a:p>
            <a:pPr marL="0" indent="0">
              <a:buNone/>
            </a:pPr>
            <a:r>
              <a:rPr lang="en-US" dirty="0" err="1"/>
              <a:t>plt.scatter</a:t>
            </a:r>
            <a:r>
              <a:rPr lang="en-US" dirty="0"/>
              <a:t>(x[:,1], y, label='Data Points')</a:t>
            </a:r>
          </a:p>
          <a:p>
            <a:pPr marL="0" indent="0">
              <a:buNone/>
            </a:pPr>
            <a:r>
              <a:rPr lang="en-US" dirty="0"/>
              <a:t/>
            </a:r>
            <a:br>
              <a:rPr lang="en-US" dirty="0"/>
            </a:br>
            <a:r>
              <a:rPr lang="en-US" dirty="0"/>
              <a:t># Calculate the y values for the line y = </a:t>
            </a:r>
            <a:r>
              <a:rPr lang="el-GR" dirty="0"/>
              <a:t>θ0 + θ1</a:t>
            </a:r>
            <a:r>
              <a:rPr lang="en-US" dirty="0"/>
              <a:t>x</a:t>
            </a:r>
          </a:p>
          <a:p>
            <a:pPr marL="0" indent="0">
              <a:buNone/>
            </a:pPr>
            <a:r>
              <a:rPr lang="en-US" dirty="0" err="1"/>
              <a:t>y_predicted</a:t>
            </a:r>
            <a:r>
              <a:rPr lang="en-US" dirty="0"/>
              <a:t> = </a:t>
            </a:r>
            <a:r>
              <a:rPr lang="en-US" dirty="0" err="1"/>
              <a:t>theta_optimized</a:t>
            </a:r>
            <a:r>
              <a:rPr lang="en-US" dirty="0"/>
              <a:t>[0] + </a:t>
            </a:r>
            <a:r>
              <a:rPr lang="en-US" dirty="0" err="1"/>
              <a:t>theta_optimized</a:t>
            </a:r>
            <a:r>
              <a:rPr lang="en-US" dirty="0"/>
              <a:t>[1] * x[:,1]</a:t>
            </a:r>
          </a:p>
          <a:p>
            <a:pPr marL="0" indent="0">
              <a:buNone/>
            </a:pPr>
            <a:r>
              <a:rPr lang="en-US" dirty="0"/>
              <a:t/>
            </a:r>
            <a:br>
              <a:rPr lang="en-US" dirty="0"/>
            </a:br>
            <a:r>
              <a:rPr lang="en-US" dirty="0"/>
              <a:t># Plot the line</a:t>
            </a:r>
          </a:p>
          <a:p>
            <a:pPr marL="0" indent="0">
              <a:buNone/>
            </a:pPr>
            <a:r>
              <a:rPr lang="en-US" dirty="0" err="1"/>
              <a:t>plt.plot</a:t>
            </a:r>
            <a:r>
              <a:rPr lang="en-US" dirty="0"/>
              <a:t>(x[:,1], </a:t>
            </a:r>
            <a:r>
              <a:rPr lang="en-US" dirty="0" err="1"/>
              <a:t>y_predicted</a:t>
            </a:r>
            <a:r>
              <a:rPr lang="en-US" dirty="0"/>
              <a:t>, color='red', label='Fitted Line: y = {:.2f} + {:.2f}</a:t>
            </a:r>
            <a:r>
              <a:rPr lang="en-US" dirty="0" err="1"/>
              <a:t>x'.format</a:t>
            </a:r>
            <a:r>
              <a:rPr lang="en-US" dirty="0"/>
              <a:t>(</a:t>
            </a:r>
            <a:r>
              <a:rPr lang="en-US" dirty="0" err="1"/>
              <a:t>theta_optimized</a:t>
            </a:r>
            <a:r>
              <a:rPr lang="en-US" dirty="0"/>
              <a:t>[0][0], </a:t>
            </a:r>
            <a:r>
              <a:rPr lang="en-US" dirty="0" err="1"/>
              <a:t>theta_optimized</a:t>
            </a:r>
            <a:r>
              <a:rPr lang="en-US" dirty="0"/>
              <a:t>[1][0]))</a:t>
            </a:r>
          </a:p>
          <a:p>
            <a:pPr marL="0" indent="0">
              <a:buNone/>
            </a:pPr>
            <a:r>
              <a:rPr lang="en-US" dirty="0"/>
              <a:t/>
            </a:r>
            <a:br>
              <a:rPr lang="en-US" dirty="0"/>
            </a:br>
            <a:r>
              <a:rPr lang="en-US" dirty="0" err="1"/>
              <a:t>plt.xlabel</a:t>
            </a:r>
            <a:r>
              <a:rPr lang="en-US" dirty="0"/>
              <a:t>('x')</a:t>
            </a:r>
          </a:p>
          <a:p>
            <a:pPr marL="0" indent="0">
              <a:buNone/>
            </a:pPr>
            <a:r>
              <a:rPr lang="en-US" dirty="0" err="1"/>
              <a:t>plt.ylabel</a:t>
            </a:r>
            <a:r>
              <a:rPr lang="en-US" dirty="0"/>
              <a:t>('y')</a:t>
            </a:r>
          </a:p>
          <a:p>
            <a:pPr marL="0" indent="0">
              <a:buNone/>
            </a:pPr>
            <a:r>
              <a:rPr lang="en-US" dirty="0" err="1"/>
              <a:t>plt.title</a:t>
            </a:r>
            <a:r>
              <a:rPr lang="en-US" dirty="0"/>
              <a:t>('Scatter plot of x and y with Fitted Line')</a:t>
            </a:r>
          </a:p>
          <a:p>
            <a:pPr marL="0" indent="0">
              <a:buNone/>
            </a:pPr>
            <a:r>
              <a:rPr lang="en-US" dirty="0" err="1"/>
              <a:t>plt.legend</a:t>
            </a:r>
            <a:r>
              <a:rPr lang="en-US" dirty="0"/>
              <a:t>()</a:t>
            </a:r>
          </a:p>
          <a:p>
            <a:pPr marL="0" indent="0">
              <a:buNone/>
            </a:pPr>
            <a:r>
              <a:rPr lang="en-US" dirty="0" err="1"/>
              <a:t>plt.show</a:t>
            </a:r>
            <a:r>
              <a:rPr lang="en-US" dirty="0"/>
              <a:t>()</a:t>
            </a:r>
          </a:p>
          <a:p>
            <a:endParaRPr lang="en-US" dirty="0"/>
          </a:p>
        </p:txBody>
      </p:sp>
    </p:spTree>
    <p:extLst>
      <p:ext uri="{BB962C8B-B14F-4D97-AF65-F5344CB8AC3E}">
        <p14:creationId xmlns:p14="http://schemas.microsoft.com/office/powerpoint/2010/main" val="10301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fontScale="62500" lnSpcReduction="20000"/>
          </a:bodyPr>
          <a:lstStyle/>
          <a:p>
            <a:pPr marL="0" indent="0">
              <a:buNone/>
            </a:pPr>
            <a:r>
              <a:rPr lang="en-US" sz="1900" dirty="0" smtClean="0"/>
              <a:t>#for Convex functions (task A – part 4)</a:t>
            </a:r>
          </a:p>
          <a:p>
            <a:pPr marL="0" indent="0">
              <a:buNone/>
            </a:pPr>
            <a:r>
              <a:rPr lang="en-US" sz="1900" dirty="0"/>
              <a:t>import </a:t>
            </a:r>
            <a:r>
              <a:rPr lang="en-US" sz="1900" dirty="0" err="1"/>
              <a:t>numpy</a:t>
            </a:r>
            <a:r>
              <a:rPr lang="en-US" sz="1900" dirty="0"/>
              <a:t> as np</a:t>
            </a:r>
          </a:p>
          <a:p>
            <a:pPr marL="0" indent="0">
              <a:buNone/>
            </a:pPr>
            <a:r>
              <a:rPr lang="en-US" sz="1900" dirty="0"/>
              <a:t>import </a:t>
            </a:r>
            <a:r>
              <a:rPr lang="en-US" sz="1900" dirty="0" err="1"/>
              <a:t>matplotlib.pyplot</a:t>
            </a:r>
            <a:r>
              <a:rPr lang="en-US" sz="1900" dirty="0"/>
              <a:t> as </a:t>
            </a:r>
            <a:r>
              <a:rPr lang="en-US" sz="1900" dirty="0" err="1"/>
              <a:t>plt</a:t>
            </a:r>
            <a:endParaRPr lang="en-US" sz="1900" dirty="0"/>
          </a:p>
          <a:p>
            <a:pPr marL="0" indent="0">
              <a:buNone/>
            </a:pPr>
            <a:r>
              <a:rPr lang="en-US" sz="1900" dirty="0"/>
              <a:t/>
            </a:r>
            <a:br>
              <a:rPr lang="en-US" sz="1900" dirty="0"/>
            </a:br>
            <a:r>
              <a:rPr lang="en-US" sz="1900" dirty="0"/>
              <a:t># Define a convex function: f(x) = x^2</a:t>
            </a:r>
          </a:p>
          <a:p>
            <a:pPr marL="0" indent="0">
              <a:buNone/>
            </a:pPr>
            <a:r>
              <a:rPr lang="en-US" sz="1900" dirty="0" err="1"/>
              <a:t>def</a:t>
            </a:r>
            <a:r>
              <a:rPr lang="en-US" sz="1900" dirty="0"/>
              <a:t> </a:t>
            </a:r>
            <a:r>
              <a:rPr lang="en-US" sz="1900" dirty="0" err="1"/>
              <a:t>convex_function</a:t>
            </a:r>
            <a:r>
              <a:rPr lang="en-US" sz="1900" dirty="0"/>
              <a:t>(x):</a:t>
            </a:r>
          </a:p>
          <a:p>
            <a:pPr marL="0" indent="0">
              <a:buNone/>
            </a:pPr>
            <a:r>
              <a:rPr lang="en-US" sz="1900" dirty="0"/>
              <a:t>    return x ** 2</a:t>
            </a:r>
          </a:p>
          <a:p>
            <a:pPr marL="0" indent="0">
              <a:buNone/>
            </a:pPr>
            <a:r>
              <a:rPr lang="en-US" sz="1900" dirty="0"/>
              <a:t/>
            </a:r>
            <a:br>
              <a:rPr lang="en-US" sz="1900" dirty="0"/>
            </a:br>
            <a:r>
              <a:rPr lang="en-US" sz="1900" dirty="0"/>
              <a:t># Define the non-convex function: f(x) = sin(x)</a:t>
            </a:r>
          </a:p>
          <a:p>
            <a:pPr marL="0" indent="0">
              <a:buNone/>
            </a:pPr>
            <a:r>
              <a:rPr lang="en-US" sz="1900" dirty="0" err="1"/>
              <a:t>def</a:t>
            </a:r>
            <a:r>
              <a:rPr lang="en-US" sz="1900" dirty="0"/>
              <a:t> </a:t>
            </a:r>
            <a:r>
              <a:rPr lang="en-US" sz="1900" dirty="0" err="1"/>
              <a:t>non_convex_function</a:t>
            </a:r>
            <a:r>
              <a:rPr lang="en-US" sz="1900" dirty="0"/>
              <a:t>(x):</a:t>
            </a:r>
          </a:p>
          <a:p>
            <a:pPr marL="0" indent="0">
              <a:buNone/>
            </a:pPr>
            <a:r>
              <a:rPr lang="en-US" sz="1900" dirty="0"/>
              <a:t>    return </a:t>
            </a:r>
            <a:r>
              <a:rPr lang="en-US" sz="1900" dirty="0" err="1"/>
              <a:t>np.sin</a:t>
            </a:r>
            <a:r>
              <a:rPr lang="en-US" sz="1900" dirty="0"/>
              <a:t>(x)</a:t>
            </a:r>
          </a:p>
          <a:p>
            <a:pPr marL="0" indent="0">
              <a:buNone/>
            </a:pPr>
            <a:r>
              <a:rPr lang="en-US" sz="1900" dirty="0"/>
              <a:t/>
            </a:r>
            <a:br>
              <a:rPr lang="en-US" sz="1900" dirty="0"/>
            </a:br>
            <a:r>
              <a:rPr lang="en-US" sz="1900" dirty="0"/>
              <a:t># Define tangent lines at specific points</a:t>
            </a:r>
          </a:p>
          <a:p>
            <a:pPr marL="0" indent="0">
              <a:buNone/>
            </a:pPr>
            <a:r>
              <a:rPr lang="en-US" sz="1900" dirty="0" err="1"/>
              <a:t>def</a:t>
            </a:r>
            <a:r>
              <a:rPr lang="en-US" sz="1900" dirty="0"/>
              <a:t> </a:t>
            </a:r>
            <a:r>
              <a:rPr lang="en-US" sz="1900" dirty="0" err="1"/>
              <a:t>tangent_line_convex</a:t>
            </a:r>
            <a:r>
              <a:rPr lang="en-US" sz="1900" dirty="0"/>
              <a:t>(x, </a:t>
            </a:r>
            <a:r>
              <a:rPr lang="en-US" sz="1900" dirty="0" err="1"/>
              <a:t>x_point</a:t>
            </a:r>
            <a:r>
              <a:rPr lang="en-US" sz="1900" dirty="0"/>
              <a:t>):</a:t>
            </a:r>
          </a:p>
          <a:p>
            <a:pPr marL="0" indent="0">
              <a:buNone/>
            </a:pPr>
            <a:r>
              <a:rPr lang="en-US" sz="1900" dirty="0"/>
              <a:t>    return 2 * </a:t>
            </a:r>
            <a:r>
              <a:rPr lang="en-US" sz="1900" dirty="0" err="1"/>
              <a:t>x_point</a:t>
            </a:r>
            <a:r>
              <a:rPr lang="en-US" sz="1900" dirty="0"/>
              <a:t> * (x - </a:t>
            </a:r>
            <a:r>
              <a:rPr lang="en-US" sz="1900" dirty="0" err="1"/>
              <a:t>x_point</a:t>
            </a:r>
            <a:r>
              <a:rPr lang="en-US" sz="1900" dirty="0"/>
              <a:t>) + </a:t>
            </a:r>
            <a:r>
              <a:rPr lang="en-US" sz="1900" dirty="0" err="1"/>
              <a:t>convex_function</a:t>
            </a:r>
            <a:r>
              <a:rPr lang="en-US" sz="1900" dirty="0"/>
              <a:t>(</a:t>
            </a:r>
            <a:r>
              <a:rPr lang="en-US" sz="1900" dirty="0" err="1"/>
              <a:t>x_point</a:t>
            </a:r>
            <a:r>
              <a:rPr lang="en-US" sz="1900" dirty="0"/>
              <a:t>)</a:t>
            </a:r>
          </a:p>
          <a:p>
            <a:pPr marL="0" indent="0">
              <a:buNone/>
            </a:pPr>
            <a:r>
              <a:rPr lang="en-US" sz="1900" dirty="0"/>
              <a:t/>
            </a:r>
            <a:br>
              <a:rPr lang="en-US" sz="1900" dirty="0"/>
            </a:br>
            <a:r>
              <a:rPr lang="en-US" sz="1900" dirty="0" err="1"/>
              <a:t>def</a:t>
            </a:r>
            <a:r>
              <a:rPr lang="en-US" sz="1900" dirty="0"/>
              <a:t> </a:t>
            </a:r>
            <a:r>
              <a:rPr lang="en-US" sz="1900" dirty="0" err="1"/>
              <a:t>tangent_line_non_convex</a:t>
            </a:r>
            <a:r>
              <a:rPr lang="en-US" sz="1900" dirty="0"/>
              <a:t>(x, </a:t>
            </a:r>
            <a:r>
              <a:rPr lang="en-US" sz="1900" dirty="0" err="1"/>
              <a:t>x_point</a:t>
            </a:r>
            <a:r>
              <a:rPr lang="en-US" sz="1900" dirty="0"/>
              <a:t>):</a:t>
            </a:r>
          </a:p>
          <a:p>
            <a:pPr marL="0" indent="0">
              <a:buNone/>
            </a:pPr>
            <a:r>
              <a:rPr lang="en-US" sz="1900" dirty="0"/>
              <a:t>    return </a:t>
            </a:r>
            <a:r>
              <a:rPr lang="en-US" sz="1900" dirty="0" err="1"/>
              <a:t>np.cos</a:t>
            </a:r>
            <a:r>
              <a:rPr lang="en-US" sz="1900" dirty="0"/>
              <a:t>(</a:t>
            </a:r>
            <a:r>
              <a:rPr lang="en-US" sz="1900" dirty="0" err="1"/>
              <a:t>x_point</a:t>
            </a:r>
            <a:r>
              <a:rPr lang="en-US" sz="1900" dirty="0"/>
              <a:t>) * (x - </a:t>
            </a:r>
            <a:r>
              <a:rPr lang="en-US" sz="1900" dirty="0" err="1"/>
              <a:t>x_point</a:t>
            </a:r>
            <a:r>
              <a:rPr lang="en-US" sz="1900" dirty="0"/>
              <a:t>) + </a:t>
            </a:r>
            <a:r>
              <a:rPr lang="en-US" sz="1900" dirty="0" err="1"/>
              <a:t>non_convex_function</a:t>
            </a:r>
            <a:r>
              <a:rPr lang="en-US" sz="1900" dirty="0"/>
              <a:t>(</a:t>
            </a:r>
            <a:r>
              <a:rPr lang="en-US" sz="1900" dirty="0" err="1"/>
              <a:t>x_point</a:t>
            </a:r>
            <a:r>
              <a:rPr lang="en-US" sz="1900" dirty="0"/>
              <a:t>)</a:t>
            </a:r>
          </a:p>
          <a:p>
            <a:pPr marL="0" indent="0">
              <a:buNone/>
            </a:pPr>
            <a:r>
              <a:rPr lang="en-US" sz="1900" dirty="0"/>
              <a:t/>
            </a:r>
            <a:br>
              <a:rPr lang="en-US" sz="1900" dirty="0"/>
            </a:br>
            <a:r>
              <a:rPr lang="en-US" sz="1900" dirty="0" err="1"/>
              <a:t>x_values</a:t>
            </a:r>
            <a:r>
              <a:rPr lang="en-US" sz="1900" dirty="0"/>
              <a:t> = </a:t>
            </a:r>
            <a:r>
              <a:rPr lang="en-US" sz="1900" dirty="0" err="1"/>
              <a:t>np.linspace</a:t>
            </a:r>
            <a:r>
              <a:rPr lang="en-US" sz="1900" dirty="0"/>
              <a:t>(-2, 2, 100)</a:t>
            </a:r>
          </a:p>
          <a:p>
            <a:pPr marL="0" indent="0">
              <a:buNone/>
            </a:pPr>
            <a:r>
              <a:rPr lang="en-US" sz="1900" dirty="0"/>
              <a:t/>
            </a:r>
            <a:br>
              <a:rPr lang="en-US" sz="1900" dirty="0"/>
            </a:br>
            <a:r>
              <a:rPr lang="en-US" sz="1900" dirty="0" err="1"/>
              <a:t>y_convex</a:t>
            </a:r>
            <a:r>
              <a:rPr lang="en-US" sz="1900" dirty="0"/>
              <a:t> = </a:t>
            </a:r>
            <a:r>
              <a:rPr lang="en-US" sz="1900" dirty="0" err="1"/>
              <a:t>convex_function</a:t>
            </a:r>
            <a:r>
              <a:rPr lang="en-US" sz="1900" dirty="0"/>
              <a:t>(</a:t>
            </a:r>
            <a:r>
              <a:rPr lang="en-US" sz="1900" dirty="0" err="1"/>
              <a:t>x_values</a:t>
            </a:r>
            <a:r>
              <a:rPr lang="en-US" sz="1900" dirty="0"/>
              <a:t>)</a:t>
            </a:r>
          </a:p>
          <a:p>
            <a:pPr marL="0" indent="0">
              <a:buNone/>
            </a:pPr>
            <a:r>
              <a:rPr lang="en-US" sz="1900" dirty="0"/>
              <a:t/>
            </a:r>
            <a:br>
              <a:rPr lang="en-US" sz="1900" dirty="0"/>
            </a:br>
            <a:r>
              <a:rPr lang="en-US" sz="1900" dirty="0" err="1"/>
              <a:t>y_non_convex</a:t>
            </a:r>
            <a:r>
              <a:rPr lang="en-US" sz="1900" dirty="0"/>
              <a:t> = </a:t>
            </a:r>
            <a:r>
              <a:rPr lang="en-US" sz="1900" dirty="0" err="1"/>
              <a:t>non_convex_function</a:t>
            </a:r>
            <a:r>
              <a:rPr lang="en-US" sz="1900" dirty="0"/>
              <a:t>(</a:t>
            </a:r>
            <a:r>
              <a:rPr lang="en-US" sz="1900" dirty="0" err="1"/>
              <a:t>x_values</a:t>
            </a:r>
            <a:r>
              <a:rPr lang="en-US" sz="1900" dirty="0"/>
              <a:t>)</a:t>
            </a:r>
          </a:p>
          <a:p>
            <a:pPr marL="0" indent="0">
              <a:buNone/>
            </a:pPr>
            <a:r>
              <a:rPr lang="en-US" sz="1900" dirty="0"/>
              <a:t/>
            </a:r>
            <a:br>
              <a:rPr lang="en-US" sz="1900" dirty="0"/>
            </a:br>
            <a:r>
              <a:rPr lang="en-US" sz="1900" dirty="0"/>
              <a:t># Choose points for tangent lines</a:t>
            </a:r>
          </a:p>
          <a:p>
            <a:pPr marL="0" indent="0">
              <a:buNone/>
            </a:pPr>
            <a:r>
              <a:rPr lang="en-US" sz="1900" dirty="0" err="1"/>
              <a:t>x_point_convex</a:t>
            </a:r>
            <a:r>
              <a:rPr lang="en-US" sz="1900" dirty="0"/>
              <a:t> = 1.5</a:t>
            </a:r>
          </a:p>
          <a:p>
            <a:pPr marL="0" indent="0">
              <a:buNone/>
            </a:pPr>
            <a:r>
              <a:rPr lang="en-US" sz="1900" dirty="0" err="1"/>
              <a:t>x_point_non_convex</a:t>
            </a:r>
            <a:r>
              <a:rPr lang="en-US" sz="1900" dirty="0"/>
              <a:t> = 1.5</a:t>
            </a:r>
          </a:p>
          <a:p>
            <a:endParaRPr lang="en-US" dirty="0"/>
          </a:p>
        </p:txBody>
      </p:sp>
    </p:spTree>
    <p:extLst>
      <p:ext uri="{BB962C8B-B14F-4D97-AF65-F5344CB8AC3E}">
        <p14:creationId xmlns:p14="http://schemas.microsoft.com/office/powerpoint/2010/main" val="1139972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12192000" cy="6858000"/>
          </a:xfrm>
        </p:spPr>
        <p:txBody>
          <a:bodyPr>
            <a:normAutofit fontScale="92500" lnSpcReduction="20000"/>
          </a:bodyPr>
          <a:lstStyle/>
          <a:p>
            <a:pPr marL="0" indent="0">
              <a:buNone/>
            </a:pPr>
            <a:r>
              <a:rPr lang="en-US" dirty="0"/>
              <a:t># Calculate tangent lines</a:t>
            </a:r>
          </a:p>
          <a:p>
            <a:pPr marL="0" indent="0">
              <a:buNone/>
            </a:pPr>
            <a:r>
              <a:rPr lang="en-US" dirty="0" err="1"/>
              <a:t>tangent_convex</a:t>
            </a:r>
            <a:r>
              <a:rPr lang="en-US" dirty="0"/>
              <a:t> = </a:t>
            </a:r>
            <a:r>
              <a:rPr lang="en-US" dirty="0" err="1"/>
              <a:t>tangent_line_convex</a:t>
            </a:r>
            <a:r>
              <a:rPr lang="en-US" dirty="0"/>
              <a:t>(</a:t>
            </a:r>
            <a:r>
              <a:rPr lang="en-US" dirty="0" err="1"/>
              <a:t>x_values</a:t>
            </a:r>
            <a:r>
              <a:rPr lang="en-US" dirty="0"/>
              <a:t>, </a:t>
            </a:r>
            <a:r>
              <a:rPr lang="en-US" dirty="0" err="1"/>
              <a:t>x_point_convex</a:t>
            </a:r>
            <a:r>
              <a:rPr lang="en-US" dirty="0"/>
              <a:t>)</a:t>
            </a:r>
          </a:p>
          <a:p>
            <a:pPr marL="0" indent="0">
              <a:buNone/>
            </a:pPr>
            <a:r>
              <a:rPr lang="en-US" dirty="0" err="1"/>
              <a:t>tangent_non_convex</a:t>
            </a:r>
            <a:r>
              <a:rPr lang="en-US" dirty="0"/>
              <a:t> = </a:t>
            </a:r>
            <a:r>
              <a:rPr lang="en-US" dirty="0" err="1"/>
              <a:t>tangent_line_non_convex</a:t>
            </a:r>
            <a:r>
              <a:rPr lang="en-US" dirty="0"/>
              <a:t>(</a:t>
            </a:r>
            <a:r>
              <a:rPr lang="en-US" dirty="0" err="1"/>
              <a:t>x_values</a:t>
            </a:r>
            <a:r>
              <a:rPr lang="en-US" dirty="0"/>
              <a:t>, </a:t>
            </a:r>
            <a:r>
              <a:rPr lang="en-US" dirty="0" err="1"/>
              <a:t>x_point_non_convex</a:t>
            </a:r>
            <a:r>
              <a:rPr lang="en-US" dirty="0"/>
              <a:t>)</a:t>
            </a:r>
          </a:p>
          <a:p>
            <a:pPr marL="0" indent="0">
              <a:buNone/>
            </a:pPr>
            <a:r>
              <a:rPr lang="en-US" dirty="0"/>
              <a:t/>
            </a:r>
            <a:br>
              <a:rPr lang="en-US" dirty="0"/>
            </a:br>
            <a:r>
              <a:rPr lang="en-US" dirty="0"/>
              <a:t># Calculate chord lines</a:t>
            </a:r>
          </a:p>
          <a:p>
            <a:pPr marL="0" indent="0">
              <a:buNone/>
            </a:pPr>
            <a:r>
              <a:rPr lang="en-US" dirty="0" err="1"/>
              <a:t>chord_convex</a:t>
            </a:r>
            <a:r>
              <a:rPr lang="en-US" dirty="0"/>
              <a:t> = </a:t>
            </a:r>
            <a:r>
              <a:rPr lang="en-US" dirty="0" err="1"/>
              <a:t>convex_function</a:t>
            </a:r>
            <a:r>
              <a:rPr lang="en-US" dirty="0"/>
              <a:t>(</a:t>
            </a:r>
            <a:r>
              <a:rPr lang="en-US" dirty="0" err="1"/>
              <a:t>x_values</a:t>
            </a:r>
            <a:r>
              <a:rPr lang="en-US" dirty="0"/>
              <a:t>) + (</a:t>
            </a:r>
            <a:r>
              <a:rPr lang="en-US" dirty="0" err="1"/>
              <a:t>x_values</a:t>
            </a:r>
            <a:r>
              <a:rPr lang="en-US" dirty="0"/>
              <a:t> - </a:t>
            </a:r>
            <a:r>
              <a:rPr lang="en-US" dirty="0" err="1"/>
              <a:t>x_point_convex</a:t>
            </a:r>
            <a:r>
              <a:rPr lang="en-US" dirty="0"/>
              <a:t>) * (</a:t>
            </a:r>
            <a:r>
              <a:rPr lang="en-US" dirty="0" err="1"/>
              <a:t>convex_function</a:t>
            </a:r>
            <a:r>
              <a:rPr lang="en-US" dirty="0"/>
              <a:t>(2) - </a:t>
            </a:r>
            <a:r>
              <a:rPr lang="en-US" dirty="0" err="1"/>
              <a:t>convex_function</a:t>
            </a:r>
            <a:r>
              <a:rPr lang="en-US" dirty="0"/>
              <a:t>(</a:t>
            </a:r>
            <a:r>
              <a:rPr lang="en-US" dirty="0" err="1"/>
              <a:t>x_point_convex</a:t>
            </a:r>
            <a:r>
              <a:rPr lang="en-US" dirty="0"/>
              <a:t>)) / (2 - </a:t>
            </a:r>
            <a:r>
              <a:rPr lang="en-US" dirty="0" err="1"/>
              <a:t>x_point_convex</a:t>
            </a:r>
            <a:r>
              <a:rPr lang="en-US" dirty="0"/>
              <a:t>)</a:t>
            </a:r>
          </a:p>
          <a:p>
            <a:pPr marL="0" indent="0">
              <a:buNone/>
            </a:pPr>
            <a:r>
              <a:rPr lang="en-US" dirty="0" err="1"/>
              <a:t>chord_non_convex</a:t>
            </a:r>
            <a:r>
              <a:rPr lang="en-US" dirty="0"/>
              <a:t> = </a:t>
            </a:r>
            <a:r>
              <a:rPr lang="en-US" dirty="0" err="1"/>
              <a:t>non_convex_function</a:t>
            </a:r>
            <a:r>
              <a:rPr lang="en-US" dirty="0"/>
              <a:t>(</a:t>
            </a:r>
            <a:r>
              <a:rPr lang="en-US" dirty="0" err="1"/>
              <a:t>x_values</a:t>
            </a:r>
            <a:r>
              <a:rPr lang="en-US" dirty="0"/>
              <a:t>) + (</a:t>
            </a:r>
            <a:r>
              <a:rPr lang="en-US" dirty="0" err="1"/>
              <a:t>x_values</a:t>
            </a:r>
            <a:r>
              <a:rPr lang="en-US" dirty="0"/>
              <a:t> - </a:t>
            </a:r>
            <a:r>
              <a:rPr lang="en-US" dirty="0" err="1"/>
              <a:t>x_point_non_convex</a:t>
            </a:r>
            <a:r>
              <a:rPr lang="en-US" dirty="0"/>
              <a:t>) * (</a:t>
            </a:r>
            <a:r>
              <a:rPr lang="en-US" dirty="0" err="1"/>
              <a:t>non_convex_function</a:t>
            </a:r>
            <a:r>
              <a:rPr lang="en-US" dirty="0"/>
              <a:t>(2) - </a:t>
            </a:r>
            <a:r>
              <a:rPr lang="en-US" dirty="0" err="1"/>
              <a:t>non_convex_function</a:t>
            </a:r>
            <a:r>
              <a:rPr lang="en-US" dirty="0"/>
              <a:t>(</a:t>
            </a:r>
            <a:r>
              <a:rPr lang="en-US" dirty="0" err="1"/>
              <a:t>x_point_non_convex</a:t>
            </a:r>
            <a:r>
              <a:rPr lang="en-US" dirty="0"/>
              <a:t>)) / (2 - </a:t>
            </a:r>
            <a:r>
              <a:rPr lang="en-US" dirty="0" err="1"/>
              <a:t>x_point_non_convex</a:t>
            </a:r>
            <a:r>
              <a:rPr lang="en-US" dirty="0"/>
              <a:t>)</a:t>
            </a:r>
          </a:p>
          <a:p>
            <a:pPr marL="0" indent="0">
              <a:buNone/>
            </a:pPr>
            <a:r>
              <a:rPr lang="en-US" dirty="0"/>
              <a:t/>
            </a:r>
            <a:br>
              <a:rPr lang="en-US" dirty="0"/>
            </a:br>
            <a:r>
              <a:rPr lang="en-US" dirty="0"/>
              <a:t># Plotting</a:t>
            </a:r>
          </a:p>
          <a:p>
            <a:pPr marL="0" indent="0">
              <a:buNone/>
            </a:pPr>
            <a:r>
              <a:rPr lang="en-US" dirty="0" err="1"/>
              <a:t>plt.figure</a:t>
            </a:r>
            <a:r>
              <a:rPr lang="en-US" dirty="0"/>
              <a:t>(</a:t>
            </a:r>
            <a:r>
              <a:rPr lang="en-US" dirty="0" err="1"/>
              <a:t>figsize</a:t>
            </a:r>
            <a:r>
              <a:rPr lang="en-US" dirty="0"/>
              <a:t>=(12, 5))</a:t>
            </a:r>
          </a:p>
          <a:p>
            <a:pPr marL="0" indent="0">
              <a:buNone/>
            </a:pPr>
            <a:r>
              <a:rPr lang="en-US" dirty="0"/>
              <a:t/>
            </a:r>
            <a:br>
              <a:rPr lang="en-US" dirty="0"/>
            </a:br>
            <a:r>
              <a:rPr lang="en-US" dirty="0" err="1"/>
              <a:t>plt.subplot</a:t>
            </a:r>
            <a:r>
              <a:rPr lang="en-US" dirty="0"/>
              <a:t>(1, 2, 1)</a:t>
            </a:r>
          </a:p>
          <a:p>
            <a:pPr marL="0" indent="0">
              <a:buNone/>
            </a:pPr>
            <a:r>
              <a:rPr lang="en-US" dirty="0" err="1"/>
              <a:t>plt.plot</a:t>
            </a:r>
            <a:r>
              <a:rPr lang="en-US" dirty="0"/>
              <a:t>(</a:t>
            </a:r>
            <a:r>
              <a:rPr lang="en-US" dirty="0" err="1"/>
              <a:t>x_values</a:t>
            </a:r>
            <a:r>
              <a:rPr lang="en-US" dirty="0"/>
              <a:t>, </a:t>
            </a:r>
            <a:r>
              <a:rPr lang="en-US" dirty="0" err="1"/>
              <a:t>y_convex</a:t>
            </a:r>
            <a:r>
              <a:rPr lang="en-US" dirty="0"/>
              <a:t>, color='blue', label='Convex Function: $f(x) = x^2$')</a:t>
            </a:r>
          </a:p>
          <a:p>
            <a:pPr marL="0" indent="0">
              <a:buNone/>
            </a:pPr>
            <a:r>
              <a:rPr lang="en-US" dirty="0" err="1"/>
              <a:t>plt.plot</a:t>
            </a:r>
            <a:r>
              <a:rPr lang="en-US" dirty="0"/>
              <a:t>(</a:t>
            </a:r>
            <a:r>
              <a:rPr lang="en-US" dirty="0" err="1"/>
              <a:t>x_values</a:t>
            </a:r>
            <a:r>
              <a:rPr lang="en-US" dirty="0"/>
              <a:t>, </a:t>
            </a:r>
            <a:r>
              <a:rPr lang="en-US" dirty="0" err="1"/>
              <a:t>tangent_convex</a:t>
            </a:r>
            <a:r>
              <a:rPr lang="en-US" dirty="0"/>
              <a:t>, </a:t>
            </a:r>
            <a:r>
              <a:rPr lang="en-US" dirty="0" err="1"/>
              <a:t>linestyle</a:t>
            </a:r>
            <a:r>
              <a:rPr lang="en-US" dirty="0"/>
              <a:t>='--', color='orange', label='Tangent at $x=1.5$')</a:t>
            </a:r>
          </a:p>
          <a:p>
            <a:pPr marL="0" indent="0">
              <a:buNone/>
            </a:pPr>
            <a:r>
              <a:rPr lang="en-US" dirty="0" err="1"/>
              <a:t>plt.plot</a:t>
            </a:r>
            <a:r>
              <a:rPr lang="en-US" dirty="0"/>
              <a:t>(</a:t>
            </a:r>
            <a:r>
              <a:rPr lang="en-US" dirty="0" err="1"/>
              <a:t>x_values</a:t>
            </a:r>
            <a:r>
              <a:rPr lang="en-US" dirty="0"/>
              <a:t>, </a:t>
            </a:r>
            <a:r>
              <a:rPr lang="en-US" dirty="0" err="1"/>
              <a:t>chord_convex</a:t>
            </a:r>
            <a:r>
              <a:rPr lang="en-US" dirty="0"/>
              <a:t>, </a:t>
            </a:r>
            <a:r>
              <a:rPr lang="en-US" dirty="0" err="1"/>
              <a:t>linestyle</a:t>
            </a:r>
            <a:r>
              <a:rPr lang="en-US" dirty="0"/>
              <a:t>='-.', color='green', label='Chord between $(1.5, f(1.5))$ and $(2, f(2))$')</a:t>
            </a:r>
          </a:p>
          <a:p>
            <a:pPr marL="0" indent="0">
              <a:buNone/>
            </a:pPr>
            <a:r>
              <a:rPr lang="en-US" dirty="0" err="1"/>
              <a:t>plt.xlabel</a:t>
            </a:r>
            <a:r>
              <a:rPr lang="en-US" dirty="0"/>
              <a:t>('x')</a:t>
            </a:r>
          </a:p>
          <a:p>
            <a:pPr marL="0" indent="0">
              <a:buNone/>
            </a:pPr>
            <a:r>
              <a:rPr lang="en-US" dirty="0" err="1"/>
              <a:t>plt.ylabel</a:t>
            </a:r>
            <a:r>
              <a:rPr lang="en-US" dirty="0"/>
              <a:t>('f(x)')</a:t>
            </a:r>
          </a:p>
          <a:p>
            <a:pPr marL="0" indent="0">
              <a:buNone/>
            </a:pPr>
            <a:r>
              <a:rPr lang="en-US" dirty="0" err="1"/>
              <a:t>plt.title</a:t>
            </a:r>
            <a:r>
              <a:rPr lang="en-US" dirty="0"/>
              <a:t>('Convex Function')</a:t>
            </a:r>
          </a:p>
          <a:p>
            <a:pPr marL="0" indent="0">
              <a:buNone/>
            </a:pPr>
            <a:r>
              <a:rPr lang="en-US" dirty="0" err="1"/>
              <a:t>plt.legend</a:t>
            </a:r>
            <a:r>
              <a:rPr lang="en-US" dirty="0"/>
              <a:t>()</a:t>
            </a:r>
          </a:p>
          <a:p>
            <a:endParaRPr lang="en-US" dirty="0"/>
          </a:p>
        </p:txBody>
      </p:sp>
    </p:spTree>
    <p:extLst>
      <p:ext uri="{BB962C8B-B14F-4D97-AF65-F5344CB8AC3E}">
        <p14:creationId xmlns:p14="http://schemas.microsoft.com/office/powerpoint/2010/main" val="1251978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2014</TotalTime>
  <Words>1131</Words>
  <Application>Microsoft Office PowerPoint</Application>
  <PresentationFormat>Widescreen</PresentationFormat>
  <Paragraphs>230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Ion Boardroom</vt:lpstr>
      <vt:lpstr>NC FINAL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Title Of Research Paper :  An Effective Optimization Method for Machine Learning Based on ADAM</vt:lpstr>
      <vt:lpstr>Introduction</vt:lpstr>
      <vt:lpstr>Cost Function</vt:lpstr>
      <vt:lpstr>Learning Methods</vt:lpstr>
      <vt:lpstr>PowerPoint Presentation</vt:lpstr>
      <vt:lpstr>PowerPoint Presentation</vt:lpstr>
      <vt:lpstr>PowerPoint Presentation</vt:lpstr>
      <vt:lpstr>Numerical Tests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15</cp:revision>
  <dcterms:created xsi:type="dcterms:W3CDTF">2024-04-26T07:50:56Z</dcterms:created>
  <dcterms:modified xsi:type="dcterms:W3CDTF">2024-04-27T17:25:37Z</dcterms:modified>
</cp:coreProperties>
</file>