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varScale="1">
        <p:scale>
          <a:sx n="60" d="100"/>
          <a:sy n="60" d="100"/>
        </p:scale>
        <p:origin x="520" y="4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10/9/2025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10/9/2025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10/9/2025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10/9/2025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10/9/2025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10/9/2025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yoware.com/project/conductive-fabric-electrodes/"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mazon.com/wifi-adapter-usb-pc-network/dp/B008IFXQFU?th=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EDES 301</a:t>
            </a:r>
            <a:br>
              <a:rPr lang="en-US" sz="6000" dirty="0"/>
            </a:br>
            <a:br>
              <a:rPr lang="en-US" dirty="0"/>
            </a:br>
            <a:r>
              <a:rPr lang="en-US" sz="6000" dirty="0"/>
              <a:t>ACL Rehab Device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10/5/2025	</a:t>
            </a:r>
          </a:p>
          <a:p>
            <a:r>
              <a:rPr lang="en-US" dirty="0"/>
              <a:t>Ismail Tambawala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1295400" y="503853"/>
            <a:ext cx="9601200" cy="1142385"/>
          </a:xfrm>
        </p:spPr>
        <p:txBody>
          <a:bodyPr anchor="b">
            <a:normAutofit/>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sz="half" idx="1"/>
          </p:nvPr>
        </p:nvSpPr>
        <p:spPr>
          <a:xfrm>
            <a:off x="1295400" y="1981199"/>
            <a:ext cx="4572000" cy="3810001"/>
          </a:xfrm>
        </p:spPr>
        <p:txBody>
          <a:bodyPr>
            <a:normAutofit/>
          </a:bodyPr>
          <a:lstStyle/>
          <a:p>
            <a:pPr lvl="1"/>
            <a:r>
              <a:rPr lang="en-US" sz="1600"/>
              <a:t>Improvements to ACL rehab device. Using ACL post-surgery brace and incorporating electrical devices commonly used for rehab and that would be beneficial to track progress. Using muscle sensors to track activation and how it improves over time. Using motion tracking to measure rotation for flexion/extension data as well as acceleration/deceleration to see force outputs and torque (data commonly collected during physiotherapy visits to gauge rehab progress. </a:t>
            </a:r>
          </a:p>
          <a:p>
            <a:pPr lvl="1"/>
            <a:r>
              <a:rPr lang="en-US" sz="1600"/>
              <a:t>Link to existing muscle sensing project: </a:t>
            </a:r>
            <a:r>
              <a:rPr lang="en-US" sz="1600">
                <a:hlinkClick r:id="rId2"/>
              </a:rPr>
              <a:t>https://myoware.com/project/conductive-fabric-electrodes/</a:t>
            </a:r>
            <a:endParaRPr lang="en-US" sz="1600"/>
          </a:p>
        </p:txBody>
      </p:sp>
      <p:pic>
        <p:nvPicPr>
          <p:cNvPr id="1026" name="Picture 2" descr="T Scope® Premier Post-Op Knee Brace – Breg, Inc.">
            <a:extLst>
              <a:ext uri="{FF2B5EF4-FFF2-40B4-BE49-F238E27FC236}">
                <a16:creationId xmlns:a16="http://schemas.microsoft.com/office/drawing/2014/main" id="{8F98C153-8EB8-9CB7-1A8A-A1D783834EA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05599" y="1981199"/>
            <a:ext cx="3810001" cy="3810001"/>
          </a:xfrm>
          <a:prstGeom prst="rect">
            <a:avLst/>
          </a:prstGeom>
          <a:solidFill>
            <a:srgbClr val="FFFFFF"/>
          </a:solidFill>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609600" y="228600"/>
            <a:ext cx="10972800" cy="914401"/>
          </a:xfrm>
        </p:spPr>
        <p:txBody>
          <a:bodyPr anchor="b">
            <a:normAutofit/>
          </a:bodyPr>
          <a:lstStyle/>
          <a:p>
            <a:r>
              <a:rPr lang="en-US" dirty="0"/>
              <a:t>System Block Diagram</a:t>
            </a:r>
          </a:p>
        </p:txBody>
      </p:sp>
      <p:pic>
        <p:nvPicPr>
          <p:cNvPr id="8" name="Picture 7" descr="A diagram of a computer network&#10;&#10;AI-generated content may be incorrect.">
            <a:extLst>
              <a:ext uri="{FF2B5EF4-FFF2-40B4-BE49-F238E27FC236}">
                <a16:creationId xmlns:a16="http://schemas.microsoft.com/office/drawing/2014/main" id="{35CC470F-4E79-5688-3F18-0648E1C76D4D}"/>
              </a:ext>
            </a:extLst>
          </p:cNvPr>
          <p:cNvPicPr>
            <a:picLocks noChangeAspect="1"/>
          </p:cNvPicPr>
          <p:nvPr/>
        </p:nvPicPr>
        <p:blipFill>
          <a:blip r:embed="rId2"/>
          <a:stretch>
            <a:fillRect/>
          </a:stretch>
        </p:blipFill>
        <p:spPr>
          <a:xfrm>
            <a:off x="2971800" y="1295400"/>
            <a:ext cx="6153341" cy="4724399"/>
          </a:xfrm>
          <a:prstGeom prst="rect">
            <a:avLst/>
          </a:prstGeom>
          <a:noFill/>
        </p:spPr>
      </p:pic>
      <p:cxnSp>
        <p:nvCxnSpPr>
          <p:cNvPr id="4" name="Straight Arrow Connector 3">
            <a:extLst>
              <a:ext uri="{FF2B5EF4-FFF2-40B4-BE49-F238E27FC236}">
                <a16:creationId xmlns:a16="http://schemas.microsoft.com/office/drawing/2014/main" id="{C285C607-2D3B-7135-8BC9-58F58BD1C616}"/>
              </a:ext>
            </a:extLst>
          </p:cNvPr>
          <p:cNvCxnSpPr>
            <a:cxnSpLocks/>
          </p:cNvCxnSpPr>
          <p:nvPr/>
        </p:nvCxnSpPr>
        <p:spPr>
          <a:xfrm>
            <a:off x="6553200" y="4152900"/>
            <a:ext cx="14859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FE5A4C5-EAF9-2CD8-E0F3-8C7925B9FA09}"/>
              </a:ext>
            </a:extLst>
          </p:cNvPr>
          <p:cNvSpPr txBox="1"/>
          <p:nvPr/>
        </p:nvSpPr>
        <p:spPr>
          <a:xfrm>
            <a:off x="8034670" y="3968234"/>
            <a:ext cx="877163" cy="369332"/>
          </a:xfrm>
          <a:prstGeom prst="rect">
            <a:avLst/>
          </a:prstGeom>
          <a:noFill/>
        </p:spPr>
        <p:txBody>
          <a:bodyPr wrap="none" rtlCol="0">
            <a:spAutoFit/>
          </a:bodyPr>
          <a:lstStyle/>
          <a:p>
            <a:r>
              <a:rPr lang="en-US" dirty="0"/>
              <a:t>Maybe</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609600" y="228600"/>
            <a:ext cx="10972800" cy="914401"/>
          </a:xfrm>
        </p:spPr>
        <p:txBody>
          <a:bodyPr anchor="b">
            <a:normAutofit/>
          </a:bodyPr>
          <a:lstStyle/>
          <a:p>
            <a:r>
              <a:rPr lang="en-US" dirty="0"/>
              <a:t>Power Block Diagram</a:t>
            </a:r>
          </a:p>
        </p:txBody>
      </p:sp>
      <p:pic>
        <p:nvPicPr>
          <p:cNvPr id="4" name="Picture 3" descr="A diagram of a power supply system&#10;&#10;AI-generated content may be incorrect.">
            <a:extLst>
              <a:ext uri="{FF2B5EF4-FFF2-40B4-BE49-F238E27FC236}">
                <a16:creationId xmlns:a16="http://schemas.microsoft.com/office/drawing/2014/main" id="{96F4FA36-FD94-C773-84F6-160CD96397E2}"/>
              </a:ext>
            </a:extLst>
          </p:cNvPr>
          <p:cNvPicPr>
            <a:picLocks noChangeAspect="1"/>
          </p:cNvPicPr>
          <p:nvPr/>
        </p:nvPicPr>
        <p:blipFill>
          <a:blip r:embed="rId2"/>
          <a:stretch>
            <a:fillRect/>
          </a:stretch>
        </p:blipFill>
        <p:spPr>
          <a:xfrm>
            <a:off x="3628951" y="1295400"/>
            <a:ext cx="4934098" cy="4724399"/>
          </a:xfrm>
          <a:prstGeom prst="rect">
            <a:avLst/>
          </a:prstGeom>
          <a:noFill/>
        </p:spPr>
      </p:pic>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2493658085"/>
              </p:ext>
            </p:extLst>
          </p:nvPr>
        </p:nvGraphicFramePr>
        <p:xfrm>
          <a:off x="622005" y="1209897"/>
          <a:ext cx="10553701" cy="4438205"/>
        </p:xfrm>
        <a:graphic>
          <a:graphicData uri="http://schemas.openxmlformats.org/drawingml/2006/table">
            <a:tbl>
              <a:tblPr firstRow="1" bandRow="1">
                <a:tableStyleId>{BC89EF96-8CEA-46FF-86C4-4CE0E7609802}</a:tableStyleId>
              </a:tblPr>
              <a:tblGrid>
                <a:gridCol w="7162800">
                  <a:extLst>
                    <a:ext uri="{9D8B030D-6E8A-4147-A177-3AD203B41FA5}">
                      <a16:colId xmlns:a16="http://schemas.microsoft.com/office/drawing/2014/main" val="3675253430"/>
                    </a:ext>
                  </a:extLst>
                </a:gridCol>
                <a:gridCol w="1883229">
                  <a:extLst>
                    <a:ext uri="{9D8B030D-6E8A-4147-A177-3AD203B41FA5}">
                      <a16:colId xmlns:a16="http://schemas.microsoft.com/office/drawing/2014/main" val="1372058784"/>
                    </a:ext>
                  </a:extLst>
                </a:gridCol>
                <a:gridCol w="1507672">
                  <a:extLst>
                    <a:ext uri="{9D8B030D-6E8A-4147-A177-3AD203B41FA5}">
                      <a16:colId xmlns:a16="http://schemas.microsoft.com/office/drawing/2014/main" val="356583018"/>
                    </a:ext>
                  </a:extLst>
                </a:gridCol>
              </a:tblGrid>
              <a:tr h="564862">
                <a:tc>
                  <a:txBody>
                    <a:bodyPr/>
                    <a:lstStyle/>
                    <a:p>
                      <a:pPr algn="l"/>
                      <a:r>
                        <a:rPr lang="en-US" sz="1400" dirty="0"/>
                        <a:t>Component </a:t>
                      </a:r>
                    </a:p>
                  </a:txBody>
                  <a:tcPr/>
                </a:tc>
                <a:tc>
                  <a:txBody>
                    <a:bodyPr/>
                    <a:lstStyle/>
                    <a:p>
                      <a:pPr algn="l"/>
                      <a:r>
                        <a:rPr lang="en-US" sz="1400" dirty="0"/>
                        <a:t>EDES301</a:t>
                      </a:r>
                    </a:p>
                    <a:p>
                      <a:pPr algn="l"/>
                      <a:r>
                        <a:rPr lang="en-US" sz="1400" dirty="0"/>
                        <a:t> to Buy?</a:t>
                      </a:r>
                    </a:p>
                  </a:txBody>
                  <a:tcPr/>
                </a:tc>
                <a:tc>
                  <a:txBody>
                    <a:bodyPr/>
                    <a:lstStyle/>
                    <a:p>
                      <a:pPr algn="l"/>
                      <a:r>
                        <a:rPr lang="en-US" sz="1400" dirty="0"/>
                        <a:t>Cost</a:t>
                      </a:r>
                    </a:p>
                  </a:txBody>
                  <a:tcPr/>
                </a:tc>
                <a:extLst>
                  <a:ext uri="{0D108BD9-81ED-4DB2-BD59-A6C34878D82A}">
                    <a16:rowId xmlns:a16="http://schemas.microsoft.com/office/drawing/2014/main" val="1606800787"/>
                  </a:ext>
                </a:extLst>
              </a:tr>
              <a:tr h="322779">
                <a:tc>
                  <a:txBody>
                    <a:bodyPr/>
                    <a:lstStyle/>
                    <a:p>
                      <a:pPr algn="l"/>
                      <a:r>
                        <a:rPr lang="en-US" sz="1400" dirty="0"/>
                        <a:t>6 axis IMU – Amazon - https://tinyurl.com/3btbam6e</a:t>
                      </a:r>
                    </a:p>
                  </a:txBody>
                  <a:tcPr/>
                </a:tc>
                <a:tc>
                  <a:txBody>
                    <a:bodyPr/>
                    <a:lstStyle/>
                    <a:p>
                      <a:pPr algn="l"/>
                      <a:r>
                        <a:rPr lang="en-US" sz="1400" dirty="0"/>
                        <a:t>Yes</a:t>
                      </a:r>
                    </a:p>
                  </a:txBody>
                  <a:tcPr/>
                </a:tc>
                <a:tc>
                  <a:txBody>
                    <a:bodyPr/>
                    <a:lstStyle/>
                    <a:p>
                      <a:pPr algn="l"/>
                      <a:r>
                        <a:rPr lang="en-US" sz="1400" dirty="0"/>
                        <a:t>$2.10/each</a:t>
                      </a:r>
                    </a:p>
                  </a:txBody>
                  <a:tcPr/>
                </a:tc>
                <a:extLst>
                  <a:ext uri="{0D108BD9-81ED-4DB2-BD59-A6C34878D82A}">
                    <a16:rowId xmlns:a16="http://schemas.microsoft.com/office/drawing/2014/main" val="33313506"/>
                  </a:ext>
                </a:extLst>
              </a:tr>
              <a:tr h="322779">
                <a:tc>
                  <a:txBody>
                    <a:bodyPr/>
                    <a:lstStyle/>
                    <a:p>
                      <a:pPr algn="l"/>
                      <a:r>
                        <a:rPr lang="en-US" sz="1400" dirty="0" err="1"/>
                        <a:t>MyoWare</a:t>
                      </a:r>
                      <a:r>
                        <a:rPr lang="en-US" sz="1400" dirty="0"/>
                        <a:t> 2.0 </a:t>
                      </a:r>
                      <a:r>
                        <a:rPr lang="en-US" sz="1400" dirty="0" err="1"/>
                        <a:t>Muslce</a:t>
                      </a:r>
                      <a:r>
                        <a:rPr lang="en-US" sz="1400" dirty="0"/>
                        <a:t> Sensor – Adafruit - https://tinyurl.com/ykjbhzjz</a:t>
                      </a:r>
                    </a:p>
                  </a:txBody>
                  <a:tcPr/>
                </a:tc>
                <a:tc>
                  <a:txBody>
                    <a:bodyPr/>
                    <a:lstStyle/>
                    <a:p>
                      <a:pPr algn="l"/>
                      <a:r>
                        <a:rPr lang="en-US" sz="1400" dirty="0"/>
                        <a:t>No </a:t>
                      </a:r>
                    </a:p>
                  </a:txBody>
                  <a:tcPr/>
                </a:tc>
                <a:tc>
                  <a:txBody>
                    <a:bodyPr/>
                    <a:lstStyle/>
                    <a:p>
                      <a:pPr algn="l"/>
                      <a:r>
                        <a:rPr lang="en-US" sz="1400" dirty="0"/>
                        <a:t>$45</a:t>
                      </a:r>
                    </a:p>
                  </a:txBody>
                  <a:tcPr/>
                </a:tc>
                <a:extLst>
                  <a:ext uri="{0D108BD9-81ED-4DB2-BD59-A6C34878D82A}">
                    <a16:rowId xmlns:a16="http://schemas.microsoft.com/office/drawing/2014/main" val="1757493575"/>
                  </a:ext>
                </a:extLst>
              </a:tr>
              <a:tr h="322779">
                <a:tc>
                  <a:txBody>
                    <a:bodyPr/>
                    <a:lstStyle/>
                    <a:p>
                      <a:pPr algn="l"/>
                      <a:r>
                        <a:rPr lang="en-US" sz="1400" dirty="0" err="1"/>
                        <a:t>MyoWare</a:t>
                      </a:r>
                      <a:r>
                        <a:rPr lang="en-US" sz="1400" dirty="0"/>
                        <a:t> Cable Shield – </a:t>
                      </a:r>
                      <a:r>
                        <a:rPr lang="en-US" sz="1400" dirty="0" err="1"/>
                        <a:t>Sparkfun</a:t>
                      </a:r>
                      <a:r>
                        <a:rPr lang="en-US" sz="1400" dirty="0"/>
                        <a:t> - https://tinyurl.com/5e7rd3ye</a:t>
                      </a:r>
                    </a:p>
                  </a:txBody>
                  <a:tcPr/>
                </a:tc>
                <a:tc>
                  <a:txBody>
                    <a:bodyPr/>
                    <a:lstStyle/>
                    <a:p>
                      <a:pPr algn="l"/>
                      <a:r>
                        <a:rPr lang="en-US" sz="1400" dirty="0"/>
                        <a:t>Yes</a:t>
                      </a:r>
                    </a:p>
                  </a:txBody>
                  <a:tcPr/>
                </a:tc>
                <a:tc>
                  <a:txBody>
                    <a:bodyPr/>
                    <a:lstStyle/>
                    <a:p>
                      <a:pPr algn="l"/>
                      <a:r>
                        <a:rPr lang="en-US" sz="1400" dirty="0"/>
                        <a:t>$6.10</a:t>
                      </a:r>
                    </a:p>
                  </a:txBody>
                  <a:tcPr/>
                </a:tc>
                <a:extLst>
                  <a:ext uri="{0D108BD9-81ED-4DB2-BD59-A6C34878D82A}">
                    <a16:rowId xmlns:a16="http://schemas.microsoft.com/office/drawing/2014/main" val="3862840897"/>
                  </a:ext>
                </a:extLst>
              </a:tr>
              <a:tr h="564862">
                <a:tc>
                  <a:txBody>
                    <a:bodyPr/>
                    <a:lstStyle/>
                    <a:p>
                      <a:pPr algn="l"/>
                      <a:r>
                        <a:rPr lang="en-US" sz="1400" dirty="0"/>
                        <a:t>Sensor Cable (3 electrode pads) – </a:t>
                      </a:r>
                      <a:r>
                        <a:rPr lang="en-US" sz="1400" dirty="0" err="1"/>
                        <a:t>Sparkfun</a:t>
                      </a:r>
                      <a:r>
                        <a:rPr lang="en-US" sz="1400" dirty="0"/>
                        <a:t> - https://www.sparkfun.com/sensor-cable-electrode-pads-3-connector.html</a:t>
                      </a:r>
                    </a:p>
                  </a:txBody>
                  <a:tcPr/>
                </a:tc>
                <a:tc>
                  <a:txBody>
                    <a:bodyPr/>
                    <a:lstStyle/>
                    <a:p>
                      <a:pPr algn="l"/>
                      <a:r>
                        <a:rPr lang="en-US" sz="1400" dirty="0"/>
                        <a:t>Yes </a:t>
                      </a:r>
                    </a:p>
                  </a:txBody>
                  <a:tcPr/>
                </a:tc>
                <a:tc>
                  <a:txBody>
                    <a:bodyPr/>
                    <a:lstStyle/>
                    <a:p>
                      <a:pPr algn="l"/>
                      <a:r>
                        <a:rPr lang="en-US" sz="1400" dirty="0"/>
                        <a:t>$8.75</a:t>
                      </a:r>
                    </a:p>
                  </a:txBody>
                  <a:tcPr/>
                </a:tc>
                <a:extLst>
                  <a:ext uri="{0D108BD9-81ED-4DB2-BD59-A6C34878D82A}">
                    <a16:rowId xmlns:a16="http://schemas.microsoft.com/office/drawing/2014/main" val="4098688129"/>
                  </a:ext>
                </a:extLst>
              </a:tr>
              <a:tr h="322779">
                <a:tc>
                  <a:txBody>
                    <a:bodyPr/>
                    <a:lstStyle/>
                    <a:p>
                      <a:pPr algn="l"/>
                      <a:r>
                        <a:rPr lang="en-US" sz="1400" dirty="0"/>
                        <a:t>12mm snap buttons – Amazon - https://tinyurl.com/2tbwepv9</a:t>
                      </a:r>
                    </a:p>
                  </a:txBody>
                  <a:tcPr/>
                </a:tc>
                <a:tc>
                  <a:txBody>
                    <a:bodyPr/>
                    <a:lstStyle/>
                    <a:p>
                      <a:pPr algn="l"/>
                      <a:r>
                        <a:rPr lang="en-US" sz="1400" dirty="0"/>
                        <a:t>Yes</a:t>
                      </a:r>
                    </a:p>
                  </a:txBody>
                  <a:tcPr/>
                </a:tc>
                <a:tc>
                  <a:txBody>
                    <a:bodyPr/>
                    <a:lstStyle/>
                    <a:p>
                      <a:pPr algn="l"/>
                      <a:r>
                        <a:rPr lang="en-US" sz="1400" dirty="0"/>
                        <a:t>$6.99</a:t>
                      </a:r>
                    </a:p>
                  </a:txBody>
                  <a:tcPr/>
                </a:tc>
                <a:extLst>
                  <a:ext uri="{0D108BD9-81ED-4DB2-BD59-A6C34878D82A}">
                    <a16:rowId xmlns:a16="http://schemas.microsoft.com/office/drawing/2014/main" val="2337708406"/>
                  </a:ext>
                </a:extLst>
              </a:tr>
              <a:tr h="322779">
                <a:tc>
                  <a:txBody>
                    <a:bodyPr/>
                    <a:lstStyle/>
                    <a:p>
                      <a:pPr algn="l"/>
                      <a:r>
                        <a:rPr lang="en-US" sz="1400" dirty="0"/>
                        <a:t>Conductive Fabric – Adafruit - https://tinyurl.com/yc48k5mb</a:t>
                      </a:r>
                    </a:p>
                  </a:txBody>
                  <a:tcPr/>
                </a:tc>
                <a:tc>
                  <a:txBody>
                    <a:bodyPr/>
                    <a:lstStyle/>
                    <a:p>
                      <a:pPr algn="l"/>
                      <a:r>
                        <a:rPr lang="en-US" sz="1400" dirty="0"/>
                        <a:t>Yes</a:t>
                      </a:r>
                    </a:p>
                  </a:txBody>
                  <a:tcPr/>
                </a:tc>
                <a:tc>
                  <a:txBody>
                    <a:bodyPr/>
                    <a:lstStyle/>
                    <a:p>
                      <a:pPr algn="l"/>
                      <a:r>
                        <a:rPr lang="en-US" sz="1400" dirty="0"/>
                        <a:t>$4.95</a:t>
                      </a:r>
                    </a:p>
                  </a:txBody>
                  <a:tcPr/>
                </a:tc>
                <a:extLst>
                  <a:ext uri="{0D108BD9-81ED-4DB2-BD59-A6C34878D82A}">
                    <a16:rowId xmlns:a16="http://schemas.microsoft.com/office/drawing/2014/main" val="2712933368"/>
                  </a:ext>
                </a:extLst>
              </a:tr>
              <a:tr h="564862">
                <a:tc>
                  <a:txBody>
                    <a:bodyPr/>
                    <a:lstStyle/>
                    <a:p>
                      <a:pPr algn="l"/>
                      <a:r>
                        <a:rPr lang="en-US" sz="1400" dirty="0"/>
                        <a:t>5V battery </a:t>
                      </a:r>
                      <a:r>
                        <a:rPr lang="en-US" sz="1400" dirty="0" err="1"/>
                        <a:t>suuply</a:t>
                      </a:r>
                      <a:r>
                        <a:rPr lang="en-US" sz="1400" dirty="0"/>
                        <a:t> – https://www.amazon.com/Attom-Tech-Portable-External-Emergency/dp/B07JZCZSH9</a:t>
                      </a:r>
                    </a:p>
                  </a:txBody>
                  <a:tcPr/>
                </a:tc>
                <a:tc>
                  <a:txBody>
                    <a:bodyPr/>
                    <a:lstStyle/>
                    <a:p>
                      <a:pPr algn="l"/>
                      <a:r>
                        <a:rPr lang="en-US" sz="1400" dirty="0"/>
                        <a:t>no</a:t>
                      </a:r>
                    </a:p>
                  </a:txBody>
                  <a:tcPr/>
                </a:tc>
                <a:tc>
                  <a:txBody>
                    <a:bodyPr/>
                    <a:lstStyle/>
                    <a:p>
                      <a:pPr algn="l"/>
                      <a:r>
                        <a:rPr lang="en-US" sz="1400" dirty="0"/>
                        <a:t>$16.95</a:t>
                      </a:r>
                    </a:p>
                  </a:txBody>
                  <a:tcPr/>
                </a:tc>
                <a:extLst>
                  <a:ext uri="{0D108BD9-81ED-4DB2-BD59-A6C34878D82A}">
                    <a16:rowId xmlns:a16="http://schemas.microsoft.com/office/drawing/2014/main" val="1659108623"/>
                  </a:ext>
                </a:extLst>
              </a:tr>
              <a:tr h="564862">
                <a:tc>
                  <a:txBody>
                    <a:bodyPr/>
                    <a:lstStyle/>
                    <a:p>
                      <a:pPr algn="l"/>
                      <a:r>
                        <a:rPr lang="en-US" sz="1400" dirty="0" err="1"/>
                        <a:t>Usb</a:t>
                      </a:r>
                      <a:r>
                        <a:rPr lang="en-US" sz="1400" dirty="0"/>
                        <a:t> </a:t>
                      </a:r>
                      <a:r>
                        <a:rPr lang="en-US" sz="1400" dirty="0" err="1"/>
                        <a:t>wifi</a:t>
                      </a:r>
                      <a:r>
                        <a:rPr lang="en-US" sz="1400" dirty="0"/>
                        <a:t> hub – Amazon - </a:t>
                      </a:r>
                      <a:r>
                        <a:rPr lang="en-US" sz="1400" dirty="0">
                          <a:hlinkClick r:id="rId2"/>
                        </a:rPr>
                        <a:t>https://www.amazon.com/wifi-adapter-usb-pc-network/dp/B008IFXQFU?th=1</a:t>
                      </a:r>
                      <a:endParaRPr lang="en-US" sz="1400" dirty="0"/>
                    </a:p>
                  </a:txBody>
                  <a:tcPr/>
                </a:tc>
                <a:tc>
                  <a:txBody>
                    <a:bodyPr/>
                    <a:lstStyle/>
                    <a:p>
                      <a:pPr algn="l"/>
                      <a:r>
                        <a:rPr lang="en-US" sz="1400" dirty="0"/>
                        <a:t>yes</a:t>
                      </a:r>
                    </a:p>
                  </a:txBody>
                  <a:tcPr/>
                </a:tc>
                <a:tc>
                  <a:txBody>
                    <a:bodyPr/>
                    <a:lstStyle/>
                    <a:p>
                      <a:pPr algn="l"/>
                      <a:r>
                        <a:rPr lang="en-US" sz="1400" dirty="0"/>
                        <a:t>$9.99</a:t>
                      </a:r>
                    </a:p>
                  </a:txBody>
                  <a:tcPr/>
                </a:tc>
                <a:extLst>
                  <a:ext uri="{0D108BD9-81ED-4DB2-BD59-A6C34878D82A}">
                    <a16:rowId xmlns:a16="http://schemas.microsoft.com/office/drawing/2014/main" val="931175385"/>
                  </a:ext>
                </a:extLst>
              </a:tr>
              <a:tr h="564862">
                <a:tc>
                  <a:txBody>
                    <a:bodyPr/>
                    <a:lstStyle/>
                    <a:p>
                      <a:pPr algn="l"/>
                      <a:endParaRPr lang="en-US" sz="1400" dirty="0"/>
                    </a:p>
                  </a:txBody>
                  <a:tcPr/>
                </a:tc>
                <a:tc>
                  <a:txBody>
                    <a:bodyPr/>
                    <a:lstStyle/>
                    <a:p>
                      <a:pPr algn="l"/>
                      <a:r>
                        <a:rPr lang="en-US" sz="1400" dirty="0"/>
                        <a:t>Total EDES cost</a:t>
                      </a:r>
                    </a:p>
                  </a:txBody>
                  <a:tcPr/>
                </a:tc>
                <a:tc>
                  <a:txBody>
                    <a:bodyPr/>
                    <a:lstStyle/>
                    <a:p>
                      <a:pPr algn="l"/>
                      <a:r>
                        <a:rPr lang="en-US" sz="1400" dirty="0"/>
                        <a:t>$36.78</a:t>
                      </a:r>
                    </a:p>
                  </a:txBody>
                  <a:tcPr/>
                </a:tc>
                <a:extLst>
                  <a:ext uri="{0D108BD9-81ED-4DB2-BD59-A6C34878D82A}">
                    <a16:rowId xmlns:a16="http://schemas.microsoft.com/office/drawing/2014/main" val="3972259223"/>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9051</TotalTime>
  <Words>280</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Diamond Grid 16x9</vt:lpstr>
      <vt:lpstr>EDES 301  ACL Rehab Device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Ismail Tambawala</cp:lastModifiedBy>
  <cp:revision>417</cp:revision>
  <dcterms:created xsi:type="dcterms:W3CDTF">2018-01-09T20:24:50Z</dcterms:created>
  <dcterms:modified xsi:type="dcterms:W3CDTF">2025-10-10T04:14:15Z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