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1" r:id="rId6"/>
    <p:sldId id="263" r:id="rId7"/>
    <p:sldId id="264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09600" y="887413"/>
            <a:ext cx="6049963" cy="2851150"/>
            <a:chOff x="384" y="559"/>
            <a:chExt cx="3811" cy="179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7" name="Arc 5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2349500" y="3098800"/>
            <a:ext cx="6045200" cy="2876550"/>
            <a:chOff x="1480" y="1952"/>
            <a:chExt cx="3808" cy="1812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11" name="Arc 9"/>
            <p:cNvSpPr>
              <a:spLocks/>
            </p:cNvSpPr>
            <p:nvPr/>
          </p:nvSpPr>
          <p:spPr bwMode="ltGray">
            <a:xfrm rot="5400000">
              <a:off x="5097" y="3347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</p:grpSp>
      <p:pic>
        <p:nvPicPr>
          <p:cNvPr id="12" name="Picture 15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"/>
            <a:ext cx="13366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7086600" y="1279525"/>
            <a:ext cx="1739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>
                <a:solidFill>
                  <a:srgbClr val="40458C"/>
                </a:solidFill>
                <a:latin typeface="굴림" pitchFamily="34" charset="-127"/>
              </a:rPr>
              <a:t>http://tolerance.ajou.ac.kr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155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6C9D0-AE7A-40E7-876D-23BA2CECA1B8}" type="slidenum">
              <a:rPr lang="ko-KR" alt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5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6BAA3-86C4-4DC9-BE64-E0B96EC650B5}" type="slidenum">
              <a:rPr lang="ko-KR" alt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49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1BC96-8C38-40EC-91FA-E28CEF8D69A3}" type="slidenum">
              <a:rPr lang="ko-KR" alt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9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510AC-3B61-46F0-AFF9-15F01D3EF977}" type="slidenum">
              <a:rPr lang="ko-KR" alt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82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51B7B-B21B-4D46-8292-477724F463B6}" type="slidenum">
              <a:rPr lang="ko-KR" alt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3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AB565-D56C-46E6-94CE-216131F8D89F}" type="slidenum">
              <a:rPr lang="ko-KR" alt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06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64BCE-D486-4091-9171-EB596D18CA42}" type="slidenum">
              <a:rPr lang="ko-KR" alt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762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352DB-13B9-43CC-B5E1-39BEBCE5E0C9}" type="slidenum">
              <a:rPr lang="ko-KR" alt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0F9E6-8EF5-43BF-B1D3-367B3921682E}" type="slidenum">
              <a:rPr lang="ko-KR" alt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22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1699B-BA55-4168-BFF0-4CBA5A88B369}" type="slidenum">
              <a:rPr lang="ko-KR" alt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90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609600"/>
            <a:ext cx="200025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584835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950A1-0112-49B6-B576-0366F253E09F}" type="slidenum">
              <a:rPr lang="ko-KR" alt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9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40458C"/>
              </a:solidFill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647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</a:defRPr>
            </a:lvl1pPr>
          </a:lstStyle>
          <a:p>
            <a:pPr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pPr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pPr fontAlgn="base" latinLnBrk="1">
              <a:spcBef>
                <a:spcPct val="0"/>
              </a:spcBef>
              <a:spcAft>
                <a:spcPct val="0"/>
              </a:spcAft>
              <a:defRPr/>
            </a:pPr>
            <a:fld id="{412A38C6-ABE4-444B-8752-F2D05333B478}" type="slidenum">
              <a:rPr lang="ko-KR" altLang="en-US">
                <a:solidFill>
                  <a:srgbClr val="40458C"/>
                </a:solidFill>
              </a:rPr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40458C"/>
              </a:solidFill>
            </a:endParaRPr>
          </a:p>
        </p:txBody>
      </p:sp>
      <p:pic>
        <p:nvPicPr>
          <p:cNvPr id="1032" name="Picture 8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81000"/>
            <a:ext cx="10318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7315200" y="1127125"/>
            <a:ext cx="1739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>
                <a:solidFill>
                  <a:srgbClr val="40458C"/>
                </a:solidFill>
                <a:latin typeface="굴림" pitchFamily="34" charset="-127"/>
              </a:rPr>
              <a:t>http://tolerance.ajou.ac.kr</a:t>
            </a:r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2743200" y="3657600"/>
            <a:ext cx="6045200" cy="2876550"/>
            <a:chOff x="1480" y="1952"/>
            <a:chExt cx="3808" cy="1812"/>
          </a:xfrm>
        </p:grpSpPr>
        <p:sp>
          <p:nvSpPr>
            <p:cNvPr id="1039" name="Line 11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1040" name="Line 12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1041" name="Arc 13"/>
            <p:cNvSpPr>
              <a:spLocks/>
            </p:cNvSpPr>
            <p:nvPr/>
          </p:nvSpPr>
          <p:spPr bwMode="ltGray">
            <a:xfrm rot="5400000">
              <a:off x="5097" y="3347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</p:grpSp>
      <p:grpSp>
        <p:nvGrpSpPr>
          <p:cNvPr id="1035" name="Group 14"/>
          <p:cNvGrpSpPr>
            <a:grpSpLocks/>
          </p:cNvGrpSpPr>
          <p:nvPr/>
        </p:nvGrpSpPr>
        <p:grpSpPr bwMode="auto">
          <a:xfrm>
            <a:off x="381000" y="654050"/>
            <a:ext cx="6049963" cy="2851150"/>
            <a:chOff x="384" y="559"/>
            <a:chExt cx="3811" cy="1796"/>
          </a:xfrm>
        </p:grpSpPr>
        <p:sp>
          <p:nvSpPr>
            <p:cNvPr id="1036" name="Line 15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1037" name="Line 16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1038" name="Arc 17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72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34" charset="-127"/>
          <a:ea typeface="굴림" pitchFamily="34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34" charset="-127"/>
          <a:ea typeface="굴림" pitchFamily="34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34" charset="-127"/>
          <a:ea typeface="굴림" pitchFamily="34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34" charset="-127"/>
          <a:ea typeface="굴림" pitchFamily="34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34" charset="-127"/>
          <a:ea typeface="굴림" pitchFamily="34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34" charset="-127"/>
          <a:ea typeface="굴림" pitchFamily="34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34" charset="-127"/>
          <a:ea typeface="굴림" pitchFamily="34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34" charset="-127"/>
          <a:ea typeface="굴림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2"/>
          <p:cNvSpPr>
            <a:spLocks noGrp="1"/>
          </p:cNvSpPr>
          <p:nvPr>
            <p:ph type="title"/>
          </p:nvPr>
        </p:nvSpPr>
        <p:spPr>
          <a:xfrm>
            <a:off x="1893888" y="1871662"/>
            <a:ext cx="5486400" cy="566738"/>
          </a:xfrm>
        </p:spPr>
        <p:txBody>
          <a:bodyPr/>
          <a:lstStyle/>
          <a:p>
            <a:pPr algn="ctr"/>
            <a:r>
              <a:rPr lang="en-US" sz="5400">
                <a:latin typeface="Times New Roman" pitchFamily="18" charset="0"/>
                <a:cs typeface="Times New Roman" pitchFamily="18" charset="0"/>
              </a:rPr>
              <a:t>Lecture 5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Text Placeholder 14" descr="Rectangle: Click to edit Master text styles&#10;Second level&#10;Third level&#10;Fourth level&#10;Fifth level"/>
          <p:cNvSpPr>
            <a:spLocks noGrp="1"/>
          </p:cNvSpPr>
          <p:nvPr>
            <p:ph type="body" sz="half" idx="2"/>
          </p:nvPr>
        </p:nvSpPr>
        <p:spPr>
          <a:xfrm>
            <a:off x="457200" y="2819400"/>
            <a:ext cx="8229600" cy="804862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to </a:t>
            </a:r>
          </a:p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Probability Distribution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757BC-1514-48F6-9149-4D8ADE8E58F1}" type="slidenum">
              <a:rPr lang="ko-KR" altLang="en-US" smtClean="0">
                <a:solidFill>
                  <a:srgbClr val="40458C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7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-152400" y="1085850"/>
            <a:ext cx="9067800" cy="5086350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en-US" altLang="ko-KR" sz="105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 eaLnBrk="1" hangingPunct="1">
              <a:buNone/>
            </a:pPr>
            <a:r>
              <a:rPr lang="en-US" altLang="ko-KR" sz="2800" b="1" dirty="0">
                <a:latin typeface="Times New Roman" pitchFamily="18" charset="0"/>
                <a:cs typeface="Times New Roman" pitchFamily="18" charset="0"/>
              </a:rPr>
              <a:t>Probability  Distribution:</a:t>
            </a: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 A listing  of  all  possible  outcomes  of  an  experiment  and  the corresponding probability. A probability distribution shows the possible outcomes of an experiment and the probability of each of these outcomes.</a:t>
            </a:r>
          </a:p>
          <a:p>
            <a:pPr marL="457200" lvl="1" indent="0" algn="just" eaLnBrk="1" hangingPunct="1">
              <a:buNone/>
            </a:pPr>
            <a:endParaRPr lang="en-US" altLang="ko-KR" sz="9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 eaLnBrk="1" hangingPunct="1">
              <a:buNone/>
            </a:pP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Here's an example probability distribution that results from the rolling of a single fair dice.</a:t>
            </a:r>
          </a:p>
          <a:p>
            <a:pPr marL="457200" lvl="1" indent="0" eaLnBrk="1" hangingPunct="1">
              <a:buNone/>
            </a:pP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Rectangle 3"/>
          <p:cNvSpPr txBox="1">
            <a:spLocks noChangeArrowheads="1"/>
          </p:cNvSpPr>
          <p:nvPr/>
        </p:nvSpPr>
        <p:spPr bwMode="auto">
          <a:xfrm>
            <a:off x="1219200" y="476250"/>
            <a:ext cx="693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4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Probability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34827-0F41-4480-A051-36BD49686036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876152"/>
              </p:ext>
            </p:extLst>
          </p:nvPr>
        </p:nvGraphicFramePr>
        <p:xfrm>
          <a:off x="1143000" y="4724400"/>
          <a:ext cx="6934200" cy="1752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54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4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22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78600">
                <a:tc>
                  <a:txBody>
                    <a:bodyPr/>
                    <a:lstStyle/>
                    <a:p>
                      <a:pPr marL="57785" marR="0" algn="ctr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0" algn="ctr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0" algn="ctr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0" algn="ctr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algn="ctr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0" algn="ctr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0" algn="ctr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0" algn="ctr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sum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000">
                <a:tc>
                  <a:txBody>
                    <a:bodyPr/>
                    <a:lstStyle/>
                    <a:p>
                      <a:pPr marL="57785" marR="0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p(x)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1/6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1/6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1/6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1/6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1/6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1/6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0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6/6=1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96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-76200" y="1219200"/>
            <a:ext cx="8991600" cy="5410200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There are two types of probability distribution.</a:t>
            </a:r>
          </a:p>
          <a:p>
            <a:pPr marL="457200" lvl="1" indent="0" eaLnBrk="1" hangingPunct="1">
              <a:buNone/>
            </a:pP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1.	Discrete probability distribution</a:t>
            </a:r>
          </a:p>
          <a:p>
            <a:pPr marL="457200" lvl="1" indent="0" eaLnBrk="1" hangingPunct="1">
              <a:buNone/>
            </a:pP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2.	Continuous probability distribution</a:t>
            </a:r>
          </a:p>
          <a:p>
            <a:pPr marL="457200" lvl="1" indent="0" algn="just" eaLnBrk="1" hangingPunct="1">
              <a:buNone/>
            </a:pPr>
            <a:endParaRPr lang="en-US" altLang="ko-KR" sz="105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 eaLnBrk="1" hangingPunct="1">
              <a:buNone/>
            </a:pPr>
            <a:r>
              <a:rPr lang="en-US" altLang="ko-KR" sz="2200" b="1" dirty="0">
                <a:latin typeface="Times New Roman" pitchFamily="18" charset="0"/>
                <a:cs typeface="Times New Roman" pitchFamily="18" charset="0"/>
              </a:rPr>
              <a:t>Discrete probability Distribution: </a:t>
            </a: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A discrete distribution describes the probability of occurrence of each value of a discrete </a:t>
            </a:r>
            <a:r>
              <a:rPr lang="en-US" altLang="ko-KR" sz="2200" b="1" dirty="0">
                <a:latin typeface="Times New Roman" pitchFamily="18" charset="0"/>
                <a:cs typeface="Times New Roman" pitchFamily="18" charset="0"/>
              </a:rPr>
              <a:t>random variable</a:t>
            </a: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. A discrete random variable is a random variable that has countable values, such as a list of non-negative integers. Thus, a discrete probability distribution is often presented in tabular form.</a:t>
            </a:r>
          </a:p>
          <a:p>
            <a:pPr marL="457200" lvl="1" indent="0" algn="just" eaLnBrk="1" hangingPunct="1">
              <a:buNone/>
            </a:pPr>
            <a:endParaRPr lang="en-US" altLang="ko-KR" sz="1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There are many types of discrete probability distributions. Some of them    are given below: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Bernoulli Distribution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Binomial Distribution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Poisson Distribution</a:t>
            </a:r>
          </a:p>
          <a:p>
            <a:pPr marL="457200" lvl="1" indent="0" algn="just" eaLnBrk="1" hangingPunct="1">
              <a:buNone/>
            </a:pP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Rectangle 3"/>
          <p:cNvSpPr txBox="1">
            <a:spLocks noChangeArrowheads="1"/>
          </p:cNvSpPr>
          <p:nvPr/>
        </p:nvSpPr>
        <p:spPr bwMode="auto">
          <a:xfrm>
            <a:off x="228600" y="476250"/>
            <a:ext cx="853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4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Types of Probability Distributions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34827-0F41-4480-A051-36BD49686036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696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1085850"/>
            <a:ext cx="8610600" cy="546735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Binomial Distribution: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A binomial distribution can be thought of as     simply the probability of a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FAILURE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outcome in an      experiment or survey that is repeated multiple times. Binomial              distribution probability function is defined by: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number of trials </a:t>
            </a:r>
          </a:p>
          <a:p>
            <a:pPr marL="0" indent="0" algn="just"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number of observed successes 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the probability of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on each trial 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probability of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failure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 1 - p</a:t>
            </a:r>
          </a:p>
          <a:p>
            <a:pPr marL="0" indent="0" algn="just">
              <a:buNone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Mean: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mean of Binomial distribution, µ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Variance: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variance of Binomial distribution,  </a:t>
            </a:r>
          </a:p>
        </p:txBody>
      </p:sp>
      <p:sp>
        <p:nvSpPr>
          <p:cNvPr id="16387" name="Rectangle 3"/>
          <p:cNvSpPr txBox="1">
            <a:spLocks noChangeArrowheads="1"/>
          </p:cNvSpPr>
          <p:nvPr/>
        </p:nvSpPr>
        <p:spPr bwMode="auto">
          <a:xfrm>
            <a:off x="1219200" y="228600"/>
            <a:ext cx="693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4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Binomial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34827-0F41-4480-A051-36BD49686036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667000"/>
            <a:ext cx="5562599" cy="839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9" y="6134349"/>
            <a:ext cx="1219200" cy="34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6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Rectangle 2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295400"/>
                <a:ext cx="8610600" cy="525780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Example: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 fair coin is tossed 5 times. Find the probability of (a)     exactly two heads, (b) at least 4 heads,(c) at most 2 heads, (d) no       heads, (e) Find the mean and variance of that distribution.</a:t>
                </a:r>
              </a:p>
              <a:p>
                <a:pPr marL="0" indent="0" algn="just">
                  <a:buNone/>
                </a:pP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Solution: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Let the number of heads be random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variate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X which can    take values 0, 1,2,3,4, and 5.Then X is a binomial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variate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with          probability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and n=5.</a:t>
                </a:r>
              </a:p>
              <a:p>
                <a:pPr marL="0" indent="0" algn="just">
                  <a:buNone/>
                </a:pPr>
                <a:endParaRPr lang="en-US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Then the probability function of X is</a:t>
                </a:r>
              </a:p>
              <a:p>
                <a:pPr marL="0" indent="0" algn="just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386" name="Rectangle 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295400"/>
                <a:ext cx="8610600" cy="5257800"/>
              </a:xfrm>
              <a:blipFill rotWithShape="1">
                <a:blip r:embed="rId2"/>
                <a:stretch>
                  <a:fillRect l="-1062" t="-928" r="-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7" name="Rectangle 3"/>
          <p:cNvSpPr txBox="1">
            <a:spLocks noChangeArrowheads="1"/>
          </p:cNvSpPr>
          <p:nvPr/>
        </p:nvSpPr>
        <p:spPr bwMode="auto">
          <a:xfrm>
            <a:off x="762000" y="476250"/>
            <a:ext cx="7543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4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Example of Binomial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34827-0F41-4480-A051-36BD49686036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029200"/>
            <a:ext cx="6667976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9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86800" cy="5257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</a:t>
            </a:r>
          </a:p>
          <a:p>
            <a:pPr marL="0" indent="0" algn="just">
              <a:buNone/>
            </a:pPr>
            <a:r>
              <a:rPr lang="en-US" sz="2300" dirty="0">
                <a:solidFill>
                  <a:srgbClr val="040408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= 0.3125</a:t>
            </a:r>
          </a:p>
          <a:p>
            <a:pPr marL="0" indent="0" algn="just">
              <a:buNone/>
            </a:pPr>
            <a:endParaRPr lang="en-US" sz="2300" dirty="0">
              <a:solidFill>
                <a:srgbClr val="0404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Rectangle 3"/>
          <p:cNvSpPr txBox="1">
            <a:spLocks noChangeArrowheads="1"/>
          </p:cNvSpPr>
          <p:nvPr/>
        </p:nvSpPr>
        <p:spPr bwMode="auto">
          <a:xfrm>
            <a:off x="1219200" y="476250"/>
            <a:ext cx="693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4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Binomial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34827-0F41-4480-A051-36BD49686036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1"/>
            <a:ext cx="6781800" cy="16414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16" y="3848482"/>
            <a:ext cx="7707984" cy="2247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1" y="781050"/>
            <a:ext cx="1752598" cy="33379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5055" y="223439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nCr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formula</a:t>
            </a:r>
          </a:p>
        </p:txBody>
      </p:sp>
    </p:spTree>
    <p:extLst>
      <p:ext uri="{BB962C8B-B14F-4D97-AF65-F5344CB8AC3E}">
        <p14:creationId xmlns:p14="http://schemas.microsoft.com/office/powerpoint/2010/main" val="126647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10600" cy="5486400"/>
          </a:xfrm>
        </p:spPr>
        <p:txBody>
          <a:bodyPr/>
          <a:lstStyle/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Rectangle 3"/>
          <p:cNvSpPr txBox="1">
            <a:spLocks noChangeArrowheads="1"/>
          </p:cNvSpPr>
          <p:nvPr/>
        </p:nvSpPr>
        <p:spPr bwMode="auto">
          <a:xfrm>
            <a:off x="1219200" y="304800"/>
            <a:ext cx="693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4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Binomial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34827-0F41-4480-A051-36BD49686036}" type="slidenum">
              <a:rPr lang="ko-KR" altLang="en-US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1" y="1143000"/>
            <a:ext cx="886077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0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884204"/>
              </p:ext>
            </p:extLst>
          </p:nvPr>
        </p:nvGraphicFramePr>
        <p:xfrm>
          <a:off x="1371600" y="1752600"/>
          <a:ext cx="6629400" cy="3761213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51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 of Heads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Probability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Cumulative Probability</a:t>
                      </a:r>
                      <a:endParaRPr lang="en-US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RD Assignment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0.31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0.31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– 31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≥ 4</a:t>
                      </a:r>
                      <a:endParaRPr lang="en-US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0.18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0.49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 – 49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≤ 2</a:t>
                      </a:r>
                      <a:endParaRPr lang="en-US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0.50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 – 99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0.03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1.00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6BAA3-86C4-4DC9-BE64-E0B96EC650B5}" type="slidenum">
              <a:rPr lang="ko-KR" altLang="en-US" smtClean="0">
                <a:solidFill>
                  <a:srgbClr val="40458C"/>
                </a:solidFill>
              </a:rPr>
              <a:pPr>
                <a:defRPr/>
              </a:pPr>
              <a:t>8</a:t>
            </a:fld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19200" y="304800"/>
            <a:ext cx="693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4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Distribution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11430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According to the given problem</a:t>
            </a:r>
          </a:p>
        </p:txBody>
      </p:sp>
    </p:spTree>
    <p:extLst>
      <p:ext uri="{BB962C8B-B14F-4D97-AF65-F5344CB8AC3E}">
        <p14:creationId xmlns:p14="http://schemas.microsoft.com/office/powerpoint/2010/main" val="61504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10600" cy="5257800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The End</a:t>
            </a:r>
          </a:p>
        </p:txBody>
      </p:sp>
      <p:sp>
        <p:nvSpPr>
          <p:cNvPr id="16387" name="Rectangle 3"/>
          <p:cNvSpPr txBox="1">
            <a:spLocks noChangeArrowheads="1"/>
          </p:cNvSpPr>
          <p:nvPr/>
        </p:nvSpPr>
        <p:spPr bwMode="auto">
          <a:xfrm>
            <a:off x="1219200" y="476250"/>
            <a:ext cx="693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 sz="4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34827-0F41-4480-A051-36BD49686036}" type="slidenum">
              <a:rPr lang="ko-KR" altLang="en-US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849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apter_2">
  <a:themeElements>
    <a:clrScheme name="Chapter_2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Chapter_2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34" charset="-127"/>
          </a:defRPr>
        </a:defPPr>
      </a:lstStyle>
    </a:lnDef>
  </a:objectDefaults>
  <a:extraClrSchemeLst>
    <a:extraClrScheme>
      <a:clrScheme name="Chapter_2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2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2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2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2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2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2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2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446</Words>
  <Application>Microsoft Office PowerPoint</Application>
  <PresentationFormat>On-screen Show (4:3)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굴림</vt:lpstr>
      <vt:lpstr>Arial</vt:lpstr>
      <vt:lpstr>Calibri</vt:lpstr>
      <vt:lpstr>Cambria Math</vt:lpstr>
      <vt:lpstr>Tahoma</vt:lpstr>
      <vt:lpstr>Times New Roman</vt:lpstr>
      <vt:lpstr>Wingdings</vt:lpstr>
      <vt:lpstr>Office Theme</vt:lpstr>
      <vt:lpstr>Chapter_2</vt:lpstr>
      <vt:lpstr>Lecture 5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Administrator</dc:creator>
  <cp:lastModifiedBy>sazzadiu@gmail.com</cp:lastModifiedBy>
  <cp:revision>83</cp:revision>
  <dcterms:created xsi:type="dcterms:W3CDTF">2006-08-16T00:00:00Z</dcterms:created>
  <dcterms:modified xsi:type="dcterms:W3CDTF">2021-01-07T11:09:37Z</dcterms:modified>
</cp:coreProperties>
</file>