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96002" y="1825587"/>
            <a:ext cx="7766936" cy="1646302"/>
          </a:xfrm>
        </p:spPr>
        <p:txBody>
          <a:bodyPr/>
          <a:lstStyle/>
          <a:p>
            <a:pPr algn="ctr"/>
            <a:r>
              <a:rPr lang="en-US" dirty="0" smtClean="0"/>
              <a:t>Week 3 Task</a:t>
            </a:r>
            <a:endParaRPr lang="en-US" dirty="0"/>
          </a:p>
        </p:txBody>
      </p:sp>
      <p:sp>
        <p:nvSpPr>
          <p:cNvPr id="3" name="Subtitle 2"/>
          <p:cNvSpPr>
            <a:spLocks noGrp="1"/>
          </p:cNvSpPr>
          <p:nvPr>
            <p:ph type="subTitle" idx="1"/>
          </p:nvPr>
        </p:nvSpPr>
        <p:spPr>
          <a:xfrm>
            <a:off x="2096002" y="3704091"/>
            <a:ext cx="7766936" cy="1751309"/>
          </a:xfrm>
        </p:spPr>
        <p:txBody>
          <a:bodyPr>
            <a:noAutofit/>
          </a:bodyPr>
          <a:lstStyle/>
          <a:p>
            <a:pPr algn="ctr"/>
            <a:r>
              <a:rPr lang="en-US" sz="2800" b="1" dirty="0" smtClean="0">
                <a:solidFill>
                  <a:schemeClr val="tx1"/>
                </a:solidFill>
              </a:rPr>
              <a:t>Ismail </a:t>
            </a:r>
            <a:r>
              <a:rPr lang="en-US" sz="2800" b="1" dirty="0" err="1" smtClean="0">
                <a:solidFill>
                  <a:schemeClr val="tx1"/>
                </a:solidFill>
              </a:rPr>
              <a:t>Hasan</a:t>
            </a:r>
            <a:r>
              <a:rPr lang="en-US" sz="2800" b="1" dirty="0" smtClean="0">
                <a:solidFill>
                  <a:schemeClr val="tx1"/>
                </a:solidFill>
              </a:rPr>
              <a:t> </a:t>
            </a:r>
            <a:r>
              <a:rPr lang="en-US" sz="2800" b="1" dirty="0" err="1" smtClean="0">
                <a:solidFill>
                  <a:schemeClr val="tx1"/>
                </a:solidFill>
              </a:rPr>
              <a:t>Sarker</a:t>
            </a:r>
            <a:endParaRPr lang="en-US" sz="2800" b="1" dirty="0" smtClean="0">
              <a:solidFill>
                <a:schemeClr val="tx1"/>
              </a:solidFill>
            </a:endParaRPr>
          </a:p>
          <a:p>
            <a:pPr algn="ctr"/>
            <a:r>
              <a:rPr lang="en-US" sz="2800" b="1" dirty="0" smtClean="0">
                <a:solidFill>
                  <a:schemeClr val="tx1"/>
                </a:solidFill>
              </a:rPr>
              <a:t>181-15-1815</a:t>
            </a:r>
          </a:p>
          <a:p>
            <a:pPr algn="ctr"/>
            <a:r>
              <a:rPr lang="en-US" sz="2800" b="1" dirty="0" smtClean="0">
                <a:solidFill>
                  <a:schemeClr val="tx1"/>
                </a:solidFill>
              </a:rPr>
              <a:t>PC-C</a:t>
            </a:r>
            <a:endParaRPr lang="en-US" sz="2800" b="1" dirty="0">
              <a:solidFill>
                <a:schemeClr val="tx1"/>
              </a:solidFill>
            </a:endParaRPr>
          </a:p>
        </p:txBody>
      </p:sp>
    </p:spTree>
    <p:extLst>
      <p:ext uri="{BB962C8B-B14F-4D97-AF65-F5344CB8AC3E}">
        <p14:creationId xmlns:p14="http://schemas.microsoft.com/office/powerpoint/2010/main" val="2611240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6976"/>
            <a:ext cx="10926305" cy="6641023"/>
          </a:xfrm>
        </p:spPr>
        <p:txBody>
          <a:bodyPr>
            <a:normAutofit/>
          </a:bodyPr>
          <a:lstStyle/>
          <a:p>
            <a:pPr lvl="2"/>
            <a:r>
              <a:rPr lang="en-US" sz="4400" dirty="0"/>
              <a:t>How </a:t>
            </a:r>
            <a:r>
              <a:rPr lang="en-US" sz="4400" dirty="0" smtClean="0"/>
              <a:t>caching </a:t>
            </a:r>
            <a:r>
              <a:rPr lang="en-US" sz="4400" dirty="0"/>
              <a:t>proxies save </a:t>
            </a:r>
            <a:r>
              <a:rPr lang="en-US" sz="4400" dirty="0" smtClean="0"/>
              <a:t>Bandwidth</a:t>
            </a:r>
          </a:p>
          <a:p>
            <a:pPr lvl="2"/>
            <a:endParaRPr lang="en-US" sz="1800" dirty="0"/>
          </a:p>
          <a:p>
            <a:pPr lvl="2"/>
            <a:r>
              <a:rPr lang="en-US" sz="2000" dirty="0"/>
              <a:t>By using </a:t>
            </a:r>
            <a:r>
              <a:rPr lang="en-US" sz="2000" b="1" dirty="0"/>
              <a:t>caching</a:t>
            </a:r>
            <a:r>
              <a:rPr lang="en-US" sz="2000" dirty="0"/>
              <a:t> techniques integrated with the </a:t>
            </a:r>
            <a:r>
              <a:rPr lang="en-US" sz="2000" b="1" dirty="0"/>
              <a:t>proxy</a:t>
            </a:r>
            <a:r>
              <a:rPr lang="en-US" sz="2000" dirty="0"/>
              <a:t> service, it is possible to ensure that certain objects requested on sites are copied to the </a:t>
            </a:r>
            <a:r>
              <a:rPr lang="en-US" sz="2000" b="1" dirty="0"/>
              <a:t>proxy</a:t>
            </a:r>
            <a:r>
              <a:rPr lang="en-US" sz="2000" dirty="0"/>
              <a:t>, so if other users from the same network access the same website, there is no need to proceed with a new request, since the </a:t>
            </a:r>
            <a:r>
              <a:rPr lang="en-US" sz="2000" b="1" dirty="0"/>
              <a:t>data</a:t>
            </a:r>
            <a:r>
              <a:rPr lang="en-US" sz="2000" dirty="0"/>
              <a:t> will be stored in the </a:t>
            </a:r>
            <a:r>
              <a:rPr lang="en-US" sz="2000" b="1" dirty="0"/>
              <a:t>proxy</a:t>
            </a:r>
            <a:r>
              <a:rPr lang="en-US" sz="2000" dirty="0" smtClean="0"/>
              <a:t>.</a:t>
            </a:r>
          </a:p>
          <a:p>
            <a:pPr lvl="2" fontAlgn="base"/>
            <a:r>
              <a:rPr lang="en-US" sz="2000" dirty="0"/>
              <a:t>The caching is stored on low or high-speed magnetic disks, depending on the criticality of the environment. In addition, it is common to keep more requested objects in a memory space, to avoid read and write operations on disks, which end up being much slower than unloading the object from memory.</a:t>
            </a:r>
          </a:p>
          <a:p>
            <a:pPr lvl="2" fontAlgn="base"/>
            <a:r>
              <a:rPr lang="en-US" sz="2000" dirty="0"/>
              <a:t>There are several algorithms for distributing storage, selecting objects to be stored, updating, and replacement policy, since caching space does not necessarily have to be dedicated, and it will always have finite space.</a:t>
            </a:r>
          </a:p>
          <a:p>
            <a:pPr lvl="2"/>
            <a:endParaRPr lang="en-US" sz="2400" dirty="0"/>
          </a:p>
        </p:txBody>
      </p:sp>
    </p:spTree>
    <p:extLst>
      <p:ext uri="{BB962C8B-B14F-4D97-AF65-F5344CB8AC3E}">
        <p14:creationId xmlns:p14="http://schemas.microsoft.com/office/powerpoint/2010/main" val="3902863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7973"/>
            <a:ext cx="11499742" cy="6610026"/>
          </a:xfrm>
        </p:spPr>
        <p:txBody>
          <a:bodyPr>
            <a:normAutofit/>
          </a:bodyPr>
          <a:lstStyle/>
          <a:p>
            <a:pPr lvl="2"/>
            <a:r>
              <a:rPr lang="en-US" sz="3200" b="1" dirty="0"/>
              <a:t>Functional</a:t>
            </a:r>
            <a:r>
              <a:rPr lang="en-US" sz="3200" dirty="0"/>
              <a:t> &amp; </a:t>
            </a:r>
            <a:r>
              <a:rPr lang="en-US" sz="3200" b="1" dirty="0"/>
              <a:t>Non-functional</a:t>
            </a:r>
            <a:r>
              <a:rPr lang="en-US" sz="3200" dirty="0"/>
              <a:t> requirements of web </a:t>
            </a:r>
            <a:r>
              <a:rPr lang="en-US" sz="3200" dirty="0" smtClean="0"/>
              <a:t>applications:</a:t>
            </a:r>
          </a:p>
          <a:p>
            <a:pPr lvl="2"/>
            <a:endParaRPr lang="en-US" sz="800" dirty="0"/>
          </a:p>
          <a:p>
            <a:pPr lvl="3"/>
            <a:r>
              <a:rPr lang="en-US" sz="3600" dirty="0" smtClean="0"/>
              <a:t>Functional requirements :</a:t>
            </a:r>
          </a:p>
          <a:p>
            <a:pPr lvl="4"/>
            <a:r>
              <a:rPr lang="en-US" sz="2000" dirty="0" smtClean="0"/>
              <a:t>A functional </a:t>
            </a:r>
            <a:r>
              <a:rPr lang="en-US" sz="2000" dirty="0"/>
              <a:t>requirement will describe a particular behavior of function of the system when certain conditions are </a:t>
            </a:r>
            <a:r>
              <a:rPr lang="en-US" sz="2000" dirty="0" smtClean="0"/>
              <a:t>met</a:t>
            </a:r>
          </a:p>
          <a:p>
            <a:pPr lvl="4"/>
            <a:r>
              <a:rPr lang="en-US" sz="2000" dirty="0" smtClean="0"/>
              <a:t> </a:t>
            </a:r>
            <a:r>
              <a:rPr lang="en-US" sz="2000" dirty="0"/>
              <a:t>F</a:t>
            </a:r>
            <a:r>
              <a:rPr lang="en-US" sz="2000" dirty="0" smtClean="0"/>
              <a:t>or </a:t>
            </a:r>
            <a:r>
              <a:rPr lang="en-US" sz="2000" dirty="0"/>
              <a:t>example: “Send email when a new customer signs up” or “Open a new account</a:t>
            </a:r>
            <a:r>
              <a:rPr lang="en-US" sz="2000" dirty="0" smtClean="0"/>
              <a:t>”.</a:t>
            </a:r>
          </a:p>
          <a:p>
            <a:pPr lvl="4" fontAlgn="base"/>
            <a:r>
              <a:rPr lang="en-US" sz="2000" b="1" dirty="0"/>
              <a:t>Some of the more typical functional requirements include:</a:t>
            </a:r>
          </a:p>
          <a:p>
            <a:pPr lvl="4" fontAlgn="base"/>
            <a:r>
              <a:rPr lang="en-US" sz="2000" dirty="0"/>
              <a:t>Business Rules</a:t>
            </a:r>
          </a:p>
          <a:p>
            <a:pPr lvl="4" fontAlgn="base"/>
            <a:r>
              <a:rPr lang="en-US" sz="2000" dirty="0"/>
              <a:t>Transaction corrections, adjustments and cancellations</a:t>
            </a:r>
          </a:p>
          <a:p>
            <a:pPr lvl="4" fontAlgn="base"/>
            <a:r>
              <a:rPr lang="en-US" sz="2000" dirty="0"/>
              <a:t>Administrative functions</a:t>
            </a:r>
          </a:p>
          <a:p>
            <a:pPr lvl="4" fontAlgn="base"/>
            <a:r>
              <a:rPr lang="en-US" sz="2000" dirty="0"/>
              <a:t>Authentication</a:t>
            </a:r>
          </a:p>
          <a:p>
            <a:pPr lvl="4" fontAlgn="base"/>
            <a:r>
              <a:rPr lang="en-US" sz="2000" dirty="0"/>
              <a:t>Authorization levels</a:t>
            </a:r>
          </a:p>
          <a:p>
            <a:endParaRPr lang="en-US" sz="2800" dirty="0"/>
          </a:p>
        </p:txBody>
      </p:sp>
    </p:spTree>
    <p:extLst>
      <p:ext uri="{BB962C8B-B14F-4D97-AF65-F5344CB8AC3E}">
        <p14:creationId xmlns:p14="http://schemas.microsoft.com/office/powerpoint/2010/main" val="414652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7973"/>
            <a:ext cx="11236271" cy="6610026"/>
          </a:xfrm>
        </p:spPr>
        <p:txBody>
          <a:bodyPr>
            <a:normAutofit/>
          </a:bodyPr>
          <a:lstStyle/>
          <a:p>
            <a:pPr lvl="3" algn="just"/>
            <a:r>
              <a:rPr lang="en-US" sz="3600" b="1" dirty="0"/>
              <a:t>Non-functional</a:t>
            </a:r>
            <a:r>
              <a:rPr lang="en-US" sz="3600" dirty="0"/>
              <a:t> </a:t>
            </a:r>
            <a:r>
              <a:rPr lang="en-US" sz="3600" dirty="0" smtClean="0"/>
              <a:t>requirements :</a:t>
            </a:r>
          </a:p>
          <a:p>
            <a:pPr marL="1371600" lvl="3" indent="0" algn="just">
              <a:buNone/>
            </a:pPr>
            <a:endParaRPr lang="en-US" sz="1100" dirty="0" smtClean="0"/>
          </a:p>
          <a:p>
            <a:pPr lvl="4" algn="just"/>
            <a:r>
              <a:rPr lang="en-US" sz="2000" dirty="0" smtClean="0"/>
              <a:t>A </a:t>
            </a:r>
            <a:r>
              <a:rPr lang="en-US" sz="2000" dirty="0"/>
              <a:t>non-functional requirement will describe how a system should behave and what </a:t>
            </a:r>
            <a:r>
              <a:rPr lang="en-US" sz="2000" dirty="0" smtClean="0"/>
              <a:t>limits there </a:t>
            </a:r>
            <a:r>
              <a:rPr lang="en-US" sz="2000" dirty="0"/>
              <a:t>are on its functionality</a:t>
            </a:r>
            <a:r>
              <a:rPr lang="en-US" sz="2000" dirty="0" smtClean="0"/>
              <a:t>.</a:t>
            </a:r>
          </a:p>
          <a:p>
            <a:pPr lvl="4" algn="just" fontAlgn="base"/>
            <a:r>
              <a:rPr lang="en-US" sz="2000" b="1" dirty="0"/>
              <a:t>Some typical non-functional requirements are:</a:t>
            </a:r>
          </a:p>
          <a:p>
            <a:pPr lvl="4" algn="just" fontAlgn="base"/>
            <a:r>
              <a:rPr lang="en-US" sz="2000" dirty="0"/>
              <a:t>Performance – for example Response Time, Throughput, Utilization, Static Volumetric</a:t>
            </a:r>
          </a:p>
          <a:p>
            <a:pPr lvl="4" algn="just" fontAlgn="base"/>
            <a:r>
              <a:rPr lang="en-US" sz="2000" dirty="0"/>
              <a:t>Scalability</a:t>
            </a:r>
          </a:p>
          <a:p>
            <a:pPr lvl="4" algn="just" fontAlgn="base"/>
            <a:r>
              <a:rPr lang="en-US" sz="2000" dirty="0"/>
              <a:t>Capacity</a:t>
            </a:r>
          </a:p>
          <a:p>
            <a:pPr lvl="4" algn="just" fontAlgn="base"/>
            <a:r>
              <a:rPr lang="en-US" sz="2000" dirty="0"/>
              <a:t>Availability</a:t>
            </a:r>
          </a:p>
          <a:p>
            <a:pPr lvl="4" algn="just" fontAlgn="base"/>
            <a:r>
              <a:rPr lang="en-US" sz="2000" dirty="0"/>
              <a:t>Reliability</a:t>
            </a:r>
          </a:p>
          <a:p>
            <a:pPr lvl="4" algn="just" fontAlgn="base"/>
            <a:r>
              <a:rPr lang="en-US" sz="2000" dirty="0"/>
              <a:t>Recoverability</a:t>
            </a:r>
          </a:p>
          <a:p>
            <a:pPr lvl="4" algn="just" fontAlgn="base"/>
            <a:r>
              <a:rPr lang="en-US" sz="2000" dirty="0"/>
              <a:t>Maintainability</a:t>
            </a:r>
          </a:p>
          <a:p>
            <a:pPr lvl="2" algn="just"/>
            <a:endParaRPr lang="en-US" sz="2400" dirty="0"/>
          </a:p>
        </p:txBody>
      </p:sp>
    </p:spTree>
    <p:extLst>
      <p:ext uri="{BB962C8B-B14F-4D97-AF65-F5344CB8AC3E}">
        <p14:creationId xmlns:p14="http://schemas.microsoft.com/office/powerpoint/2010/main" val="1995438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25</TotalTime>
  <Words>17</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Week 3 Task</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Task</dc:title>
  <dc:creator>Sidherth Sid</dc:creator>
  <cp:lastModifiedBy>Ismail Titas</cp:lastModifiedBy>
  <cp:revision>14</cp:revision>
  <dcterms:created xsi:type="dcterms:W3CDTF">2021-02-08T05:53:46Z</dcterms:created>
  <dcterms:modified xsi:type="dcterms:W3CDTF">2021-02-09T17:30:33Z</dcterms:modified>
</cp:coreProperties>
</file>