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8" r:id="rId4"/>
    <p:sldId id="270" r:id="rId5"/>
    <p:sldId id="272" r:id="rId6"/>
    <p:sldId id="277" r:id="rId7"/>
    <p:sldId id="278" r:id="rId8"/>
    <p:sldId id="279" r:id="rId9"/>
    <p:sldId id="280" r:id="rId10"/>
    <p:sldId id="273" r:id="rId11"/>
    <p:sldId id="274" r:id="rId12"/>
    <p:sldId id="275" r:id="rId13"/>
  </p:sldIdLst>
  <p:sldSz cx="9144000" cy="5143500" type="screen16x9"/>
  <p:notesSz cx="9144000" cy="51435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34"/>
  </p:normalViewPr>
  <p:slideViewPr>
    <p:cSldViewPr>
      <p:cViewPr varScale="1">
        <p:scale>
          <a:sx n="126" d="100"/>
          <a:sy n="126" d="100"/>
        </p:scale>
        <p:origin x="17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E9E34-D220-AA40-B76E-8C80AA4B8676}" type="datetimeFigureOut">
              <a:rPr lang="en-TR" smtClean="0"/>
              <a:t>8.10.2022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5A99-AAC1-5C4A-8125-6CE527CC0FB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877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refer to this website or others for the project topic.</a:t>
            </a:r>
          </a:p>
          <a:p>
            <a:endParaRPr lang="en-US" dirty="0"/>
          </a:p>
          <a:p>
            <a:r>
              <a:rPr lang="en-US" dirty="0"/>
              <a:t>There is different machine learning model in literature. You can use these models NLP problems.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C5A99-AAC1-5C4A-8125-6CE527CC0FB1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0505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 form content will announce next week.</a:t>
            </a:r>
          </a:p>
          <a:p>
            <a:r>
              <a:rPr lang="en-US" dirty="0"/>
              <a:t>one person will present from each team as a presenter.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C5A99-AAC1-5C4A-8125-6CE527CC0FB1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29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6539" y="52832"/>
            <a:ext cx="609092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311" y="1340611"/>
            <a:ext cx="7171377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665" y="1065275"/>
            <a:ext cx="8246668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4816229"/>
            <a:ext cx="19050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itejaponugoti/stop-words-in-nlp-5b248dadad47#:~:text=What%20are%20stop%20words%3F,at%2C%20which%2C%20and%20on" TargetMode="External"/><Relationship Id="rId2" Type="http://schemas.openxmlformats.org/officeDocument/2006/relationships/hyperlink" Target="https://www.analyticsvidhya.com/blog/2021/09/what-are-n-grams-and-how-to-implement-them-i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48665" y="1065275"/>
            <a:ext cx="8246668" cy="853182"/>
          </a:xfrm>
          <a:prstGeom prst="rect">
            <a:avLst/>
          </a:prstGeom>
        </p:spPr>
        <p:txBody>
          <a:bodyPr vert="horz" wrap="square" lIns="0" tIns="349631" rIns="0" bIns="0" rtlCol="0">
            <a:spAutoFit/>
          </a:bodyPr>
          <a:lstStyle/>
          <a:p>
            <a:pPr marL="2310130" marR="5080" indent="-1594485">
              <a:lnSpc>
                <a:spcPts val="3890"/>
              </a:lnSpc>
              <a:spcBef>
                <a:spcPts val="585"/>
              </a:spcBef>
            </a:pPr>
            <a:r>
              <a:rPr lang="tr-TR" sz="3600" spc="-180" dirty="0">
                <a:latin typeface="Trebuchet MS"/>
                <a:cs typeface="Trebuchet MS"/>
              </a:rPr>
              <a:t>CSE 3252</a:t>
            </a:r>
            <a:r>
              <a:rPr sz="3600" spc="-125" dirty="0">
                <a:latin typeface="Trebuchet MS"/>
                <a:cs typeface="Trebuchet MS"/>
              </a:rPr>
              <a:t>: </a:t>
            </a:r>
            <a:r>
              <a:rPr sz="3600" spc="-185" dirty="0">
                <a:latin typeface="Trebuchet MS"/>
                <a:cs typeface="Trebuchet MS"/>
              </a:rPr>
              <a:t>Natural  </a:t>
            </a:r>
            <a:r>
              <a:rPr sz="3600" spc="-170" dirty="0">
                <a:latin typeface="Trebuchet MS"/>
                <a:cs typeface="Trebuchet MS"/>
              </a:rPr>
              <a:t>Language</a:t>
            </a:r>
            <a:r>
              <a:rPr sz="3600" spc="-285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Processing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694" y="2682748"/>
            <a:ext cx="4646930" cy="12035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47980" marR="341630" indent="635" algn="ctr">
              <a:lnSpc>
                <a:spcPct val="119100"/>
              </a:lnSpc>
              <a:spcBef>
                <a:spcPts val="145"/>
              </a:spcBef>
            </a:pPr>
            <a:r>
              <a:rPr sz="2200" spc="-45" dirty="0">
                <a:latin typeface="Arial"/>
                <a:cs typeface="Arial"/>
              </a:rPr>
              <a:t>Instructor: </a:t>
            </a:r>
            <a:r>
              <a:rPr lang="tr-TR" sz="2200" spc="-110" dirty="0">
                <a:latin typeface="Arial"/>
                <a:cs typeface="Arial"/>
              </a:rPr>
              <a:t>Dr. Volkan Altıntaş </a:t>
            </a:r>
            <a:r>
              <a:rPr sz="2200" spc="-90" dirty="0">
                <a:latin typeface="Arial"/>
                <a:cs typeface="Arial"/>
              </a:rPr>
              <a:t>Computer </a:t>
            </a:r>
            <a:r>
              <a:rPr sz="2200" spc="-110" dirty="0">
                <a:latin typeface="Arial"/>
                <a:cs typeface="Arial"/>
              </a:rPr>
              <a:t>Engineering  </a:t>
            </a:r>
            <a:endParaRPr lang="tr-TR" sz="2200" spc="-110" dirty="0">
              <a:latin typeface="Arial"/>
              <a:cs typeface="Arial"/>
            </a:endParaRPr>
          </a:p>
          <a:p>
            <a:pPr marL="347980" marR="341630" indent="635" algn="ctr">
              <a:lnSpc>
                <a:spcPct val="119100"/>
              </a:lnSpc>
              <a:spcBef>
                <a:spcPts val="145"/>
              </a:spcBef>
            </a:pPr>
            <a:r>
              <a:rPr sz="2200" spc="-75" dirty="0">
                <a:latin typeface="Arial"/>
                <a:cs typeface="Arial"/>
              </a:rPr>
              <a:t>University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lang="tr-TR" sz="2200" spc="-85" dirty="0">
                <a:latin typeface="Arial"/>
                <a:cs typeface="Arial"/>
              </a:rPr>
              <a:t>Manisa Celal Bayar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7390" y="4816229"/>
            <a:ext cx="1346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4523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Steps:</a:t>
            </a:r>
            <a:endParaRPr lang="en-US" sz="3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075" y="1079327"/>
            <a:ext cx="7689850" cy="407560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Explore the dataset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Feature extraction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Train-test split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Basic pre-processing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Code to generate N-grams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Creating unigrams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Creating bigrams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Creating trigrams</a:t>
            </a:r>
          </a:p>
          <a:p>
            <a:pPr marL="184150" marR="220979" indent="-171450">
              <a:lnSpc>
                <a:spcPct val="789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11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13" y="302767"/>
            <a:ext cx="334398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300" spc="-25" dirty="0" err="1">
                <a:latin typeface="Carlito"/>
                <a:cs typeface="Carlito"/>
              </a:rPr>
              <a:t>Explore</a:t>
            </a:r>
            <a:r>
              <a:rPr lang="tr-TR" sz="3300" spc="-25" dirty="0">
                <a:latin typeface="Carlito"/>
                <a:cs typeface="Carlito"/>
              </a:rPr>
              <a:t> </a:t>
            </a:r>
            <a:r>
              <a:rPr lang="tr-TR" sz="3300" spc="-25" dirty="0" err="1">
                <a:latin typeface="Carlito"/>
                <a:cs typeface="Carlito"/>
              </a:rPr>
              <a:t>Dataset</a:t>
            </a:r>
            <a:endParaRPr sz="3300" dirty="0">
              <a:latin typeface="Carlito"/>
              <a:cs typeface="Carlito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F1C616-BE3A-DF65-8307-620C9894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" y="971550"/>
            <a:ext cx="6188075" cy="3375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D8F38-DF8E-41F4-0C22-74AA8C0A8B0D}"/>
              </a:ext>
            </a:extLst>
          </p:cNvPr>
          <p:cNvSpPr txBox="1"/>
          <p:nvPr/>
        </p:nvSpPr>
        <p:spPr>
          <a:xfrm>
            <a:off x="681990" y="4493063"/>
            <a:ext cx="678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https://www.kaggle.com/datasets/ankurzing/sentiment-analysis-for-financial-news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EFE72CA-F7BE-E7D2-966B-D8151CBE1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813" y="302767"/>
            <a:ext cx="334398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300" spc="-25" dirty="0" err="1">
                <a:latin typeface="Carlito"/>
                <a:cs typeface="Carlito"/>
              </a:rPr>
              <a:t>References</a:t>
            </a:r>
            <a:endParaRPr sz="3300" dirty="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344CF-0861-9337-530B-8D9F1CF57393}"/>
              </a:ext>
            </a:extLst>
          </p:cNvPr>
          <p:cNvSpPr txBox="1"/>
          <p:nvPr/>
        </p:nvSpPr>
        <p:spPr>
          <a:xfrm>
            <a:off x="389812" y="1123950"/>
            <a:ext cx="7839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>
                <a:hlinkClick r:id="rId2"/>
              </a:rPr>
              <a:t>https://www.analyticsvidhya.com/blog/2021/09/what-are-n-grams-and-how-to-implement-them-in-python/</a:t>
            </a:r>
            <a:endParaRPr lang="en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https://medium.com/@saitejaponugoti/stop-words-in-nlp-5b248dadad47#:~:text=What%20are%20stop%20words%3F,at%2C%20which%2C%20and%20on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950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38842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300" spc="-25" dirty="0" err="1">
                <a:latin typeface="Carlito"/>
                <a:cs typeface="Carlito"/>
              </a:rPr>
              <a:t>Agenda</a:t>
            </a:r>
            <a:endParaRPr sz="3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51279"/>
            <a:ext cx="7141210" cy="2848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What are n-grams?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How are n-grams classified?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 example of n-grams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Step-by-step implementation of n-grams in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3712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300" spc="-35" dirty="0" err="1">
                <a:latin typeface="Carlito"/>
                <a:cs typeface="Carlito"/>
              </a:rPr>
              <a:t>What</a:t>
            </a:r>
            <a:r>
              <a:rPr lang="tr-TR" sz="3300" spc="-35" dirty="0">
                <a:latin typeface="Carlito"/>
                <a:cs typeface="Carlito"/>
              </a:rPr>
              <a:t> </a:t>
            </a:r>
            <a:r>
              <a:rPr lang="tr-TR" sz="3300" spc="-35" dirty="0" err="1">
                <a:latin typeface="Carlito"/>
                <a:cs typeface="Carlito"/>
              </a:rPr>
              <a:t>are</a:t>
            </a:r>
            <a:r>
              <a:rPr lang="tr-TR" sz="3300" spc="-35" dirty="0">
                <a:latin typeface="Carlito"/>
                <a:cs typeface="Carlito"/>
              </a:rPr>
              <a:t> n-</a:t>
            </a:r>
            <a:r>
              <a:rPr lang="tr-TR" sz="3300" spc="-35" dirty="0" err="1">
                <a:latin typeface="Carlito"/>
                <a:cs typeface="Carlito"/>
              </a:rPr>
              <a:t>grams</a:t>
            </a:r>
            <a:r>
              <a:rPr lang="tr-TR" sz="3300" spc="-35" dirty="0">
                <a:latin typeface="Carlito"/>
                <a:cs typeface="Carlito"/>
              </a:rPr>
              <a:t>?</a:t>
            </a:r>
            <a:endParaRPr sz="3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24609"/>
            <a:ext cx="8208010" cy="27404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310"/>
              </a:spcBef>
              <a:tabLst>
                <a:tab pos="184150" algn="l"/>
              </a:tabLs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N-grams are continuous sequences of words or symbols or tokens in a document. In technical terms, they can be defined as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neighbouring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sequences of items in a document. They come into play when we deal with text data in NLP(Natural Language Processing) tasks.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85254"/>
            <a:ext cx="50838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How are n-grams classified?</a:t>
            </a:r>
            <a:endParaRPr lang="en-US" sz="3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595" y="819150"/>
            <a:ext cx="8004810" cy="118622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310"/>
              </a:spcBef>
              <a:buChar char="•"/>
              <a:tabLst>
                <a:tab pos="209550" algn="l"/>
              </a:tabLst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’n’ is just a variable that can have positive integer values including 1,2,3 and so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on.’n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’ basically refers to multiple.</a:t>
            </a:r>
            <a:endParaRPr lang="en-US" dirty="0">
              <a:solidFill>
                <a:srgbClr val="222222"/>
              </a:solidFill>
              <a:latin typeface="Lato" panose="020F0502020204030203" pitchFamily="34" charset="0"/>
              <a:cs typeface="Arial"/>
            </a:endParaRPr>
          </a:p>
          <a:p>
            <a:pPr marL="209550" indent="-171450">
              <a:spcBef>
                <a:spcPts val="310"/>
              </a:spcBef>
              <a:buChar char="•"/>
              <a:tabLst>
                <a:tab pos="209550" algn="l"/>
              </a:tabLst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Thinking in the same lines, n-grams are classified into the following types, depending on the value that ‘n’ takes.</a:t>
            </a:r>
            <a:endParaRPr dirty="0">
              <a:solidFill>
                <a:srgbClr val="222222"/>
              </a:solidFill>
              <a:latin typeface="Lato" panose="020F0502020204030203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BC7D25-E615-1E72-2225-C13366C3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05372"/>
            <a:ext cx="5562600" cy="3117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4523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 example of n-grams</a:t>
            </a:r>
            <a:endParaRPr lang="en-US" sz="3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B59554-FD9B-EBA8-6F38-C7D586C59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313"/>
              </p:ext>
            </p:extLst>
          </p:nvPr>
        </p:nvGraphicFramePr>
        <p:xfrm>
          <a:off x="658249" y="1733550"/>
          <a:ext cx="7803762" cy="2082800"/>
        </p:xfrm>
        <a:graphic>
          <a:graphicData uri="http://schemas.openxmlformats.org/drawingml/2006/table">
            <a:tbl>
              <a:tblPr/>
              <a:tblGrid>
                <a:gridCol w="1322951">
                  <a:extLst>
                    <a:ext uri="{9D8B030D-6E8A-4147-A177-3AD203B41FA5}">
                      <a16:colId xmlns:a16="http://schemas.microsoft.com/office/drawing/2014/main" val="23173574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25371796"/>
                    </a:ext>
                  </a:extLst>
                </a:gridCol>
                <a:gridCol w="4194811">
                  <a:extLst>
                    <a:ext uri="{9D8B030D-6E8A-4147-A177-3AD203B41FA5}">
                      <a16:colId xmlns:a16="http://schemas.microsoft.com/office/drawing/2014/main" val="1364036502"/>
                    </a:ext>
                  </a:extLst>
                </a:gridCol>
              </a:tblGrid>
              <a:tr h="333248">
                <a:tc>
                  <a:txBody>
                    <a:bodyPr/>
                    <a:lstStyle/>
                    <a:p>
                      <a:r>
                        <a:rPr lang="en-US" sz="1600" b="1" i="0" dirty="0" err="1">
                          <a:solidFill>
                            <a:srgbClr val="222222"/>
                          </a:solidFill>
                          <a:effectLst/>
                        </a:rPr>
                        <a:t>SL.No</a:t>
                      </a:r>
                      <a:r>
                        <a:rPr lang="en-US" sz="1600" b="1" i="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22222"/>
                          </a:solidFill>
                          <a:effectLst/>
                        </a:rPr>
                        <a:t>Type of n-gram</a:t>
                      </a:r>
                      <a:endParaRPr lang="en-US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22222"/>
                          </a:solidFill>
                          <a:effectLst/>
                        </a:rPr>
                        <a:t>    Generated n-grams</a:t>
                      </a:r>
                      <a:endParaRPr lang="en-US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08557"/>
                  </a:ext>
                </a:extLst>
              </a:tr>
              <a:tr h="583184">
                <a:tc>
                  <a:txBody>
                    <a:bodyPr/>
                    <a:lstStyle/>
                    <a:p>
                      <a:r>
                        <a:rPr lang="en-TR" sz="1600" i="0">
                          <a:solidFill>
                            <a:srgbClr val="222222"/>
                          </a:solidFill>
                          <a:effectLst/>
                        </a:rPr>
                        <a:t>1</a:t>
                      </a:r>
                      <a:endParaRPr lang="en-TR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Unigram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[“</a:t>
                      </a:r>
                      <a:r>
                        <a:rPr lang="en-US" sz="1600" i="0" dirty="0" err="1">
                          <a:solidFill>
                            <a:srgbClr val="222222"/>
                          </a:solidFill>
                          <a:effectLst/>
                        </a:rPr>
                        <a:t>I”,”reside”,”in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”,“</a:t>
                      </a:r>
                      <a:r>
                        <a:rPr kumimoji="0" lang="en-TR" altLang="en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Lato" panose="020F0502020204030203" pitchFamily="34" charset="0"/>
                        </a:rPr>
                        <a:t>Manisa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”]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17432"/>
                  </a:ext>
                </a:extLst>
              </a:tr>
              <a:tr h="583184">
                <a:tc>
                  <a:txBody>
                    <a:bodyPr/>
                    <a:lstStyle/>
                    <a:p>
                      <a:r>
                        <a:rPr lang="en-TR" sz="1600" i="0">
                          <a:solidFill>
                            <a:srgbClr val="222222"/>
                          </a:solidFill>
                          <a:effectLst/>
                        </a:rPr>
                        <a:t>2</a:t>
                      </a:r>
                      <a:endParaRPr lang="en-TR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>
                          <a:solidFill>
                            <a:srgbClr val="222222"/>
                          </a:solidFill>
                          <a:effectLst/>
                        </a:rPr>
                        <a:t>Bigram</a:t>
                      </a:r>
                      <a:endParaRPr lang="en-US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[“I </a:t>
                      </a:r>
                      <a:r>
                        <a:rPr lang="en-US" sz="1600" i="0" dirty="0" err="1">
                          <a:solidFill>
                            <a:srgbClr val="222222"/>
                          </a:solidFill>
                          <a:effectLst/>
                        </a:rPr>
                        <a:t>reside”,”reside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US" sz="1600" i="0" dirty="0" err="1">
                          <a:solidFill>
                            <a:srgbClr val="222222"/>
                          </a:solidFill>
                          <a:effectLst/>
                        </a:rPr>
                        <a:t>in”,”in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kumimoji="0" lang="en-TR" altLang="en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Lato" panose="020F0502020204030203" pitchFamily="34" charset="0"/>
                        </a:rPr>
                        <a:t>Manisa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”]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92127"/>
                  </a:ext>
                </a:extLst>
              </a:tr>
              <a:tr h="583184">
                <a:tc>
                  <a:txBody>
                    <a:bodyPr/>
                    <a:lstStyle/>
                    <a:p>
                      <a:r>
                        <a:rPr lang="en-TR" sz="1600" i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endParaRPr lang="en-TR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>
                          <a:solidFill>
                            <a:srgbClr val="222222"/>
                          </a:solidFill>
                          <a:effectLst/>
                        </a:rPr>
                        <a:t>Trigram</a:t>
                      </a:r>
                      <a:endParaRPr lang="en-US" sz="16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[“I reside in”, “reside in </a:t>
                      </a:r>
                      <a:r>
                        <a:rPr kumimoji="0" lang="en-TR" altLang="en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Lato" panose="020F0502020204030203" pitchFamily="34" charset="0"/>
                        </a:rPr>
                        <a:t>Manisa</a:t>
                      </a:r>
                      <a:r>
                        <a:rPr lang="en-US" sz="1600" i="0" dirty="0">
                          <a:solidFill>
                            <a:srgbClr val="222222"/>
                          </a:solidFill>
                          <a:effectLst/>
                        </a:rPr>
                        <a:t>”]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3312" marR="83312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65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5FC059C-C588-3E94-6F4A-5E933610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09" y="1237628"/>
            <a:ext cx="152477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“I reside in Manisa</a:t>
            </a: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4523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sohne"/>
              </a:rPr>
              <a:t>Stop Words in NLP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28FD0-3B04-A604-8A6B-DBBAF51D4545}"/>
              </a:ext>
            </a:extLst>
          </p:cNvPr>
          <p:cNvSpPr txBox="1"/>
          <p:nvPr/>
        </p:nvSpPr>
        <p:spPr>
          <a:xfrm>
            <a:off x="544195" y="986881"/>
            <a:ext cx="8055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-serif-pro"/>
              </a:rPr>
              <a:t>In computing, stop words are words that are filtered out before or after the natural language data (text) are processed. While “stop words” typically refers to the most common words in a language, all-natural language processing tools don’t use a single universal list of stop words.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ource-serif-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Stopwords</a:t>
            </a:r>
            <a:r>
              <a:rPr lang="en-US" dirty="0"/>
              <a:t> are the words in any language which does not add much meaning to a sentence. They can safely be ignored without sacrificing the meaning of the sentence. </a:t>
            </a:r>
            <a:endParaRPr lang="en-US" dirty="0">
              <a:latin typeface="source-serif-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ource-serif-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we have a task of text classification or sentiment analysis then we should remove stop words as they do not provide any information to our model, </a:t>
            </a:r>
            <a:r>
              <a:rPr lang="en-US" dirty="0" err="1"/>
              <a:t>i.e</a:t>
            </a:r>
            <a:r>
              <a:rPr lang="en-US" dirty="0"/>
              <a:t> keeping out unwanted words out of our corpus, but if we have the task of language translation then </a:t>
            </a:r>
            <a:r>
              <a:rPr lang="en-US" dirty="0" err="1"/>
              <a:t>stopwords</a:t>
            </a:r>
            <a:r>
              <a:rPr lang="en-US" dirty="0"/>
              <a:t> are useful, as they have to be translated along with other words.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81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4523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sohne"/>
              </a:rPr>
              <a:t>Stop Words in NLP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28FD0-3B04-A604-8A6B-DBBAF51D4545}"/>
              </a:ext>
            </a:extLst>
          </p:cNvPr>
          <p:cNvSpPr txBox="1"/>
          <p:nvPr/>
        </p:nvSpPr>
        <p:spPr>
          <a:xfrm>
            <a:off x="436880" y="1417588"/>
            <a:ext cx="8055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Removing stop words if our task to be performed is one of Language Classification, Spam Filtering, Caption Generation, Auto-Tag Generation, Sentiment analysis, or something that is related to text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ource-serif-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our task is one of Machine Translation, Question-Answering problems, Text Summarization, Language Modeling, it’s better not to remove the stop words as they are a crucial part of these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10" y="285750"/>
            <a:ext cx="7730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sohne"/>
              </a:rPr>
              <a:t>How to remove stop words in python using: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28FD0-3B04-A604-8A6B-DBBAF51D4545}"/>
              </a:ext>
            </a:extLst>
          </p:cNvPr>
          <p:cNvSpPr txBox="1"/>
          <p:nvPr/>
        </p:nvSpPr>
        <p:spPr>
          <a:xfrm>
            <a:off x="436880" y="1417588"/>
            <a:ext cx="80556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Removing stop words using python libraries is pretty easy and can be done in many ways.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*NLTK Library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SpaCy</a:t>
            </a:r>
            <a:r>
              <a:rPr lang="en-US" dirty="0"/>
              <a:t> Library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Gensim</a:t>
            </a:r>
            <a:r>
              <a:rPr lang="en-US" dirty="0"/>
              <a:t> Library</a:t>
            </a:r>
            <a:br>
              <a:rPr lang="en-US" dirty="0"/>
            </a:br>
            <a:r>
              <a:rPr lang="en-US" dirty="0"/>
              <a:t>* Custom stop words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0240" y="4816229"/>
            <a:ext cx="19177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TR" sz="900" spc="-45" smtClean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lang="en-TR"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55167"/>
            <a:ext cx="4523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3200" b="0" i="0" dirty="0">
                <a:effectLst/>
                <a:latin typeface="sohne"/>
              </a:rPr>
              <a:t>NLTK stop words</a:t>
            </a:r>
            <a:endParaRPr lang="en-US" sz="3200" b="1" i="0" dirty="0">
              <a:effectLst/>
              <a:latin typeface="sohn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25F1C2-EE90-F17D-F115-C45B60C5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" y="1550828"/>
            <a:ext cx="8991600" cy="204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623</Words>
  <Application>Microsoft Macintosh PowerPoint</Application>
  <PresentationFormat>On-screen Show (16:9)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Carlito</vt:lpstr>
      <vt:lpstr>Lato</vt:lpstr>
      <vt:lpstr>sohne</vt:lpstr>
      <vt:lpstr>source-serif-pro</vt:lpstr>
      <vt:lpstr>Trebuchet MS</vt:lpstr>
      <vt:lpstr>Office Theme</vt:lpstr>
      <vt:lpstr>PowerPoint Presentation</vt:lpstr>
      <vt:lpstr>Agenda</vt:lpstr>
      <vt:lpstr>What are n-grams?</vt:lpstr>
      <vt:lpstr>How are n-grams classified?</vt:lpstr>
      <vt:lpstr>An example of n-grams</vt:lpstr>
      <vt:lpstr>Stop Words in NLP</vt:lpstr>
      <vt:lpstr>Stop Words in NLP</vt:lpstr>
      <vt:lpstr>How to remove stop words in python using:</vt:lpstr>
      <vt:lpstr>NLTK stop words</vt:lpstr>
      <vt:lpstr>Steps:</vt:lpstr>
      <vt:lpstr>Explore Dataset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Volkan ALTINTAŞ</cp:lastModifiedBy>
  <cp:revision>35</cp:revision>
  <dcterms:created xsi:type="dcterms:W3CDTF">2022-09-13T07:14:59Z</dcterms:created>
  <dcterms:modified xsi:type="dcterms:W3CDTF">2022-10-08T12:12:21Z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LastSaved">
    <vt:filetime>2022-09-13T00:00:00Z</vt:filetime>
  </property>
</Properties>
</file>