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9144000" cy="5143500" type="screen16x9"/>
  <p:notesSz cx="9144000" cy="51435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34"/>
  </p:normalViewPr>
  <p:slideViewPr>
    <p:cSldViewPr>
      <p:cViewPr varScale="1">
        <p:scale>
          <a:sx n="126" d="100"/>
          <a:sy n="126" d="100"/>
        </p:scale>
        <p:origin x="17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E9E34-D220-AA40-B76E-8C80AA4B8676}" type="datetimeFigureOut">
              <a:rPr lang="en-TR" smtClean="0"/>
              <a:t>16.10.2022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5A99-AAC1-5C4A-8125-6CE527CC0FB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877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6539" y="52832"/>
            <a:ext cx="609092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311" y="1340611"/>
            <a:ext cx="7171377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665" y="1065275"/>
            <a:ext cx="8246668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4816229"/>
            <a:ext cx="19050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45" dirty="0"/>
              <a:t>‹#›</a:t>
            </a:fld>
            <a:endParaRPr spc="-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nltk_da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48665" y="1065275"/>
            <a:ext cx="8246668" cy="853182"/>
          </a:xfrm>
          <a:prstGeom prst="rect">
            <a:avLst/>
          </a:prstGeom>
        </p:spPr>
        <p:txBody>
          <a:bodyPr vert="horz" wrap="square" lIns="0" tIns="349631" rIns="0" bIns="0" rtlCol="0">
            <a:spAutoFit/>
          </a:bodyPr>
          <a:lstStyle/>
          <a:p>
            <a:pPr marL="2310130" marR="5080" indent="-1594485">
              <a:lnSpc>
                <a:spcPts val="3890"/>
              </a:lnSpc>
              <a:spcBef>
                <a:spcPts val="585"/>
              </a:spcBef>
            </a:pPr>
            <a:r>
              <a:rPr lang="tr-TR" sz="3600" spc="-180" dirty="0">
                <a:latin typeface="Trebuchet MS"/>
                <a:cs typeface="Trebuchet MS"/>
              </a:rPr>
              <a:t>CSE 3252</a:t>
            </a:r>
            <a:r>
              <a:rPr sz="3600" spc="-125" dirty="0">
                <a:latin typeface="Trebuchet MS"/>
                <a:cs typeface="Trebuchet MS"/>
              </a:rPr>
              <a:t>: </a:t>
            </a:r>
            <a:r>
              <a:rPr sz="3600" spc="-185" dirty="0">
                <a:latin typeface="Trebuchet MS"/>
                <a:cs typeface="Trebuchet MS"/>
              </a:rPr>
              <a:t>Natural  </a:t>
            </a:r>
            <a:r>
              <a:rPr sz="3600" spc="-170" dirty="0">
                <a:latin typeface="Trebuchet MS"/>
                <a:cs typeface="Trebuchet MS"/>
              </a:rPr>
              <a:t>Language</a:t>
            </a:r>
            <a:r>
              <a:rPr sz="3600" spc="-285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Processing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694" y="2682748"/>
            <a:ext cx="4646930" cy="12035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47980" marR="341630" indent="635" algn="ctr">
              <a:lnSpc>
                <a:spcPct val="119100"/>
              </a:lnSpc>
              <a:spcBef>
                <a:spcPts val="145"/>
              </a:spcBef>
            </a:pPr>
            <a:r>
              <a:rPr sz="2200" spc="-45" dirty="0">
                <a:latin typeface="Arial"/>
                <a:cs typeface="Arial"/>
              </a:rPr>
              <a:t>Instructor: </a:t>
            </a:r>
            <a:r>
              <a:rPr lang="tr-TR" sz="2200" spc="-110" dirty="0">
                <a:latin typeface="Arial"/>
                <a:cs typeface="Arial"/>
              </a:rPr>
              <a:t>Dr. Volkan Altıntaş </a:t>
            </a:r>
            <a:r>
              <a:rPr sz="2200" spc="-90" dirty="0">
                <a:latin typeface="Arial"/>
                <a:cs typeface="Arial"/>
              </a:rPr>
              <a:t>Computer </a:t>
            </a:r>
            <a:r>
              <a:rPr sz="2200" spc="-110" dirty="0">
                <a:latin typeface="Arial"/>
                <a:cs typeface="Arial"/>
              </a:rPr>
              <a:t>Engineering  </a:t>
            </a:r>
            <a:endParaRPr lang="tr-TR" sz="2200" spc="-110" dirty="0">
              <a:latin typeface="Arial"/>
              <a:cs typeface="Arial"/>
            </a:endParaRPr>
          </a:p>
          <a:p>
            <a:pPr marL="347980" marR="341630" indent="635" algn="ctr">
              <a:lnSpc>
                <a:spcPct val="119100"/>
              </a:lnSpc>
              <a:spcBef>
                <a:spcPts val="145"/>
              </a:spcBef>
            </a:pPr>
            <a:r>
              <a:rPr sz="2200" spc="-75" dirty="0">
                <a:latin typeface="Arial"/>
                <a:cs typeface="Arial"/>
              </a:rPr>
              <a:t>University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lang="tr-TR" sz="2200" spc="-85" dirty="0">
                <a:latin typeface="Arial"/>
                <a:cs typeface="Arial"/>
              </a:rPr>
              <a:t>Manisa Celal Bayar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7390" y="4816229"/>
            <a:ext cx="1346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spc="-45" dirty="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848600" cy="984885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Applications of Stemming and Lemmatization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81000" y="1047750"/>
            <a:ext cx="8001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are itself form of NLP and widely used in Text mining. Text Mining is the process of analysis of texts written in natural language and extract high-quality information from text.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Text mining tasks include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text categorization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text clustering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concept/entity extraction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production of granular taxonomies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sentiment analysis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document summarization.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Developers have to prepare text using lexical analysis, POS (Parts-of-speech) tagging, stemming and other Natural Language Processing techniques to gain useful information from text.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0439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848600" cy="984885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Applications of Stemming and Lemmatization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81000" y="1047750"/>
            <a:ext cx="8001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are itself form of NLP and widely used in Text mining. Text Mining is the process of analysis of texts written in natural language and extract high-quality information from text.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Text mining tasks include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text categorization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text clustering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concept/entity extraction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production of granular taxonomies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sentiment analysis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document summarization.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Developers have to prepare text using lexical analysis, POS (Parts-of-speech) tagging, stemming and other Natural Language Processing techniques to gain useful information from text.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34156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848600" cy="492443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or lemmatization?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81000" y="1047750"/>
            <a:ext cx="8001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both generate the root form of the inflected words. The difference is that stem might not be an actual word whereas, lemma is an actual language word.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follows an algorithm with steps to perform on the words which makes it faster. Whereas, in lemmatization, you used WordNet corpus and a corpus for stop words as well to produce lemma which makes it slower than stemming. You also had to define a parts-of-speech to obtain the correct lemma.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283309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</a:t>
            </a:r>
            <a:endParaRPr lang="en-T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are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Text Normalization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(or sometimes called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Word Normalization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) techniques in the field of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Natural Language Processing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that are used to prepare text, words, and documents for further processing.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have been studied, and algorithms have been developed in Computer Science since the 1960's. 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4443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</a:t>
            </a:r>
            <a:endParaRPr lang="en-T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Languages we speak and write are made up of several words often derived from one another. </a:t>
            </a:r>
          </a:p>
          <a:p>
            <a:pPr algn="just"/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When a language contains words that are derived from another word as their use in the speech changes is called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Inflected Language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"In grammar, inflection is the modification of a word to express different grammatical categories such as tense, case, voice, aspect, person, number, gender, and mood. An inflection expresses one or more grammatical categories with a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prefix, suffix or infix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 or another internal modification such as a vowel change" [Wikipedia]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9789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</a:t>
            </a:r>
            <a:endParaRPr lang="en-T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045239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The degree of inflection may be higher or lower in a language. As you have read the definition of inflection with respect to grammar, you can understand that an inflected word(s) will have a common root form. </a:t>
            </a:r>
            <a:endParaRPr lang="en-TR" sz="2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2FE8A4-3098-8F89-4F5A-5A701E6E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60902"/>
            <a:ext cx="4648200" cy="32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</a:t>
            </a:r>
            <a:endParaRPr lang="en-T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Above examples must have helped you understand the concept of normalization of text, although normalization of text is not restricted to only written document but to speech as well.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helps us to achieve the root forms (sometimes called synonyms in search context) of inflected (derived) words.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Stemming is different to Lemmatization in the approach it uses to produce root forms of words and the word produced.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0001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</a:t>
            </a:r>
            <a:endParaRPr lang="en-T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Stemming and Lemmatization are widely used in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tagging systems, indexing, SEOs, Web search results, and information retrieval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For example, searching for </a:t>
            </a: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fish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on Google will also result in </a:t>
            </a: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fishes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, </a:t>
            </a: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fishing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as </a:t>
            </a: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fish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is the stem of both words.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5292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Stemming with Python </a:t>
            </a:r>
            <a:r>
              <a:rPr lang="en-US" sz="3200" b="1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 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"Stemming is the process of reducing inflection in words to their root forms such as mapping a group of words to the same stem even if the stem itself is not a valid word in the Language.”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Stem (root) is the part of the word to which you add inflectional (changing/deriving) affixes such as (-ed,-</a:t>
            </a:r>
            <a:r>
              <a:rPr lang="en-US" sz="2000" b="1" i="0" dirty="0" err="1">
                <a:solidFill>
                  <a:srgbClr val="05192D"/>
                </a:solidFill>
                <a:effectLst/>
                <a:latin typeface="Studio-Feixen-Sans"/>
              </a:rPr>
              <a:t>ize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, -s,-</a:t>
            </a:r>
            <a:r>
              <a:rPr lang="en-US" sz="2000" b="1" i="0" dirty="0" err="1">
                <a:solidFill>
                  <a:srgbClr val="05192D"/>
                </a:solidFill>
                <a:effectLst/>
                <a:latin typeface="Studio-Feixen-Sans"/>
              </a:rPr>
              <a:t>de,mis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).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So stemming a word or sentence may result in words that are not actual words. Stems are created by removing the suffixes or prefixes used with a word.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7300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What is Python </a:t>
            </a:r>
            <a:r>
              <a:rPr lang="en-US" sz="3200" b="1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 package?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04800" y="1276350"/>
            <a:ext cx="8001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Natural Language Tool Kit (NLTK)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is a Python library to make programs that work with natural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It provides a user-friendly interface to datasets that are </a:t>
            </a:r>
            <a:r>
              <a:rPr lang="en-US" sz="2000" b="1" i="0" u="none" strike="noStrike" dirty="0">
                <a:solidFill>
                  <a:srgbClr val="0075AD"/>
                </a:solidFill>
                <a:effectLst/>
                <a:latin typeface="Studio-Feixen-Sans"/>
                <a:hlinkClick r:id="rId2"/>
              </a:rPr>
              <a:t>over 50 corpora and lexical resources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such as WordNet Word repository.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The library can perform different operations such as tokenizing, stemming, classification, parsing, tagging, and semantic reasoning.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It is an Open Source and free library. It is available for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Windows, Mac OS, and Linux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42187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35F-52C2-5EF9-B63E-3E1C5513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7171377" cy="492443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05192D"/>
                </a:solidFill>
                <a:effectLst/>
                <a:latin typeface="Studio-Feixen-Sans"/>
              </a:rPr>
              <a:t>Installing python </a:t>
            </a:r>
            <a:r>
              <a:rPr lang="en-US" sz="3200" b="1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endParaRPr lang="en-US" sz="3200" b="1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3C30-6238-5A86-A5C8-ADC85B64EE2C}"/>
              </a:ext>
            </a:extLst>
          </p:cNvPr>
          <p:cNvSpPr txBox="1"/>
          <p:nvPr/>
        </p:nvSpPr>
        <p:spPr>
          <a:xfrm>
            <a:off x="381000" y="1047750"/>
            <a:ext cx="8001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NLTK requires Python versions </a:t>
            </a:r>
            <a:r>
              <a:rPr lang="en-US" sz="2000" b="1" i="0" dirty="0">
                <a:solidFill>
                  <a:srgbClr val="05192D"/>
                </a:solidFill>
                <a:effectLst/>
                <a:latin typeface="Studio-Feixen-Sans"/>
              </a:rPr>
              <a:t>2.7, 3.4, 3.5, or 3.6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. You can install 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using </a:t>
            </a:r>
            <a:r>
              <a:rPr lang="en-US" sz="2000" b="0" i="1" dirty="0">
                <a:solidFill>
                  <a:srgbClr val="05192D"/>
                </a:solidFill>
                <a:effectLst/>
                <a:latin typeface="Studio-Feixen-Sans"/>
              </a:rPr>
              <a:t>pip installer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if it is not installed in your Python installation. To test the installation:</a:t>
            </a:r>
          </a:p>
          <a:p>
            <a:pPr algn="l"/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open your Python IDE or the CLI interface (whichever you use normally)</a:t>
            </a:r>
          </a:p>
          <a:p>
            <a:pPr algn="l"/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Type import 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and press enter if no message of missing 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 is shown then 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is installed on your computer.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192D"/>
              </a:solidFill>
              <a:latin typeface="Studio-Feixen-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run pip install 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on your 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cmd.exe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 bash to install 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on Windows.</a:t>
            </a:r>
          </a:p>
          <a:p>
            <a:pPr algn="l"/>
            <a:r>
              <a:rPr lang="en-US" sz="2000" dirty="0">
                <a:solidFill>
                  <a:srgbClr val="05192D"/>
                </a:solidFill>
                <a:latin typeface="Studio-Feixen-Sans"/>
              </a:rPr>
              <a:t>Y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ou can use the </a:t>
            </a:r>
            <a:r>
              <a:rPr lang="en-US" sz="2000" b="0" i="0" dirty="0" err="1">
                <a:solidFill>
                  <a:srgbClr val="05192D"/>
                </a:solidFill>
                <a:effectLst/>
                <a:latin typeface="Studio-Feixen-Sans"/>
              </a:rPr>
              <a:t>nltk</a:t>
            </a:r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 library for Stemming and Lemmatization using Python.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br>
              <a:rPr lang="en-US" sz="2000" dirty="0"/>
            </a:b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0133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946</Words>
  <Application>Microsoft Macintosh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Studio-Feixen-Sans</vt:lpstr>
      <vt:lpstr>Trebuchet MS</vt:lpstr>
      <vt:lpstr>Office Theme</vt:lpstr>
      <vt:lpstr>PowerPoint Presentation</vt:lpstr>
      <vt:lpstr>Stemming and Lemmatization</vt:lpstr>
      <vt:lpstr>Stemming and Lemmatization</vt:lpstr>
      <vt:lpstr>Stemming and Lemmatization</vt:lpstr>
      <vt:lpstr>Stemming and Lemmatization</vt:lpstr>
      <vt:lpstr>Stemming and Lemmatization</vt:lpstr>
      <vt:lpstr>Stemming with Python nltk package</vt:lpstr>
      <vt:lpstr>What is Python nltk package?</vt:lpstr>
      <vt:lpstr>Installing python nltk</vt:lpstr>
      <vt:lpstr>Applications of Stemming and Lemmatization</vt:lpstr>
      <vt:lpstr>Applications of Stemming and Lemmatization</vt:lpstr>
      <vt:lpstr>Stemming or lemmatization?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Volkan ALTINTAŞ</cp:lastModifiedBy>
  <cp:revision>38</cp:revision>
  <dcterms:created xsi:type="dcterms:W3CDTF">2022-09-13T07:14:59Z</dcterms:created>
  <dcterms:modified xsi:type="dcterms:W3CDTF">2022-10-16T18:47:04Z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LastSaved">
    <vt:filetime>2022-09-13T00:00:00Z</vt:filetime>
  </property>
</Properties>
</file>