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2"/>
    <p:sldId id="285" r:id="rId3"/>
    <p:sldId id="286" r:id="rId4"/>
    <p:sldId id="287" r:id="rId5"/>
  </p:sldIdLst>
  <p:sldSz cx="9144000" cy="5143500" type="screen16x9"/>
  <p:notesSz cx="9144000" cy="51435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60"/>
    <p:restoredTop sz="75000"/>
  </p:normalViewPr>
  <p:slideViewPr>
    <p:cSldViewPr>
      <p:cViewPr varScale="1">
        <p:scale>
          <a:sx n="80" d="100"/>
          <a:sy n="80" d="100"/>
        </p:scale>
        <p:origin x="800" y="1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TR"/>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979E9E34-D220-AA40-B76E-8C80AA4B8676}" type="datetimeFigureOut">
              <a:rPr lang="en-TR" smtClean="0"/>
              <a:t>30.10.2022</a:t>
            </a:fld>
            <a:endParaRPr lang="en-TR"/>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TR"/>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TR"/>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271C5A99-AAC1-5C4A-8125-6CE527CC0FB1}" type="slidenum">
              <a:rPr lang="en-TR" smtClean="0"/>
              <a:t>‹#›</a:t>
            </a:fld>
            <a:endParaRPr lang="en-TR"/>
          </a:p>
        </p:txBody>
      </p:sp>
    </p:spTree>
    <p:extLst>
      <p:ext uri="{BB962C8B-B14F-4D97-AF65-F5344CB8AC3E}">
        <p14:creationId xmlns:p14="http://schemas.microsoft.com/office/powerpoint/2010/main" val="1228771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271C5A99-AAC1-5C4A-8125-6CE527CC0FB1}" type="slidenum">
              <a:rPr lang="en-TR" smtClean="0"/>
              <a:t>4</a:t>
            </a:fld>
            <a:endParaRPr lang="en-TR"/>
          </a:p>
        </p:txBody>
      </p:sp>
    </p:spTree>
    <p:extLst>
      <p:ext uri="{BB962C8B-B14F-4D97-AF65-F5344CB8AC3E}">
        <p14:creationId xmlns:p14="http://schemas.microsoft.com/office/powerpoint/2010/main" val="2998802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26539" y="52832"/>
            <a:ext cx="6090920" cy="52832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10/30/22</a:t>
            </a:fld>
            <a:endParaRPr lang="en-US"/>
          </a:p>
        </p:txBody>
      </p:sp>
      <p:sp>
        <p:nvSpPr>
          <p:cNvPr id="6" name="Holder 6"/>
          <p:cNvSpPr>
            <a:spLocks noGrp="1"/>
          </p:cNvSpPr>
          <p:nvPr>
            <p:ph type="sldNum" sz="quarter" idx="7"/>
          </p:nvPr>
        </p:nvSpPr>
        <p:spPr/>
        <p:txBody>
          <a:bodyPr lIns="0" tIns="0" rIns="0" bIns="0"/>
          <a:lstStyle>
            <a:lvl1pPr>
              <a:defRPr sz="900" b="0" i="0">
                <a:solidFill>
                  <a:srgbClr val="898989"/>
                </a:solidFill>
                <a:latin typeface="Arial"/>
                <a:cs typeface="Arial"/>
              </a:defRPr>
            </a:lvl1pPr>
          </a:lstStyle>
          <a:p>
            <a:pPr marL="38100">
              <a:lnSpc>
                <a:spcPct val="100000"/>
              </a:lnSpc>
              <a:spcBef>
                <a:spcPts val="55"/>
              </a:spcBef>
            </a:pPr>
            <a:fld id="{81D60167-4931-47E6-BA6A-407CBD079E47}" type="slidenum">
              <a:rPr spc="-45" dirty="0"/>
              <a:t>‹#›</a:t>
            </a:fld>
            <a:endParaRPr spc="-4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10/30/22</a:t>
            </a:fld>
            <a:endParaRPr lang="en-US"/>
          </a:p>
        </p:txBody>
      </p:sp>
      <p:sp>
        <p:nvSpPr>
          <p:cNvPr id="6" name="Holder 6"/>
          <p:cNvSpPr>
            <a:spLocks noGrp="1"/>
          </p:cNvSpPr>
          <p:nvPr>
            <p:ph type="sldNum" sz="quarter" idx="7"/>
          </p:nvPr>
        </p:nvSpPr>
        <p:spPr/>
        <p:txBody>
          <a:bodyPr lIns="0" tIns="0" rIns="0" bIns="0"/>
          <a:lstStyle>
            <a:lvl1pPr>
              <a:defRPr sz="900" b="0" i="0">
                <a:solidFill>
                  <a:srgbClr val="898989"/>
                </a:solidFill>
                <a:latin typeface="Arial"/>
                <a:cs typeface="Arial"/>
              </a:defRPr>
            </a:lvl1pPr>
          </a:lstStyle>
          <a:p>
            <a:pPr marL="38100">
              <a:lnSpc>
                <a:spcPct val="100000"/>
              </a:lnSpc>
              <a:spcBef>
                <a:spcPts val="55"/>
              </a:spcBef>
            </a:pPr>
            <a:fld id="{81D60167-4931-47E6-BA6A-407CBD079E47}" type="slidenum">
              <a:rPr spc="-45" dirty="0"/>
              <a:t>‹#›</a:t>
            </a:fld>
            <a:endParaRPr spc="-4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10/30/22</a:t>
            </a:fld>
            <a:endParaRPr lang="en-US"/>
          </a:p>
        </p:txBody>
      </p:sp>
      <p:sp>
        <p:nvSpPr>
          <p:cNvPr id="7" name="Holder 7"/>
          <p:cNvSpPr>
            <a:spLocks noGrp="1"/>
          </p:cNvSpPr>
          <p:nvPr>
            <p:ph type="sldNum" sz="quarter" idx="7"/>
          </p:nvPr>
        </p:nvSpPr>
        <p:spPr/>
        <p:txBody>
          <a:bodyPr lIns="0" tIns="0" rIns="0" bIns="0"/>
          <a:lstStyle>
            <a:lvl1pPr>
              <a:defRPr sz="900" b="0" i="0">
                <a:solidFill>
                  <a:srgbClr val="898989"/>
                </a:solidFill>
                <a:latin typeface="Arial"/>
                <a:cs typeface="Arial"/>
              </a:defRPr>
            </a:lvl1pPr>
          </a:lstStyle>
          <a:p>
            <a:pPr marL="38100">
              <a:lnSpc>
                <a:spcPct val="100000"/>
              </a:lnSpc>
              <a:spcBef>
                <a:spcPts val="55"/>
              </a:spcBef>
            </a:pPr>
            <a:fld id="{81D60167-4931-47E6-BA6A-407CBD079E47}" type="slidenum">
              <a:rPr spc="-45" dirty="0"/>
              <a:t>‹#›</a:t>
            </a:fld>
            <a:endParaRPr spc="-4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10/30/22</a:t>
            </a:fld>
            <a:endParaRPr lang="en-US"/>
          </a:p>
        </p:txBody>
      </p:sp>
      <p:sp>
        <p:nvSpPr>
          <p:cNvPr id="5" name="Holder 5"/>
          <p:cNvSpPr>
            <a:spLocks noGrp="1"/>
          </p:cNvSpPr>
          <p:nvPr>
            <p:ph type="sldNum" sz="quarter" idx="7"/>
          </p:nvPr>
        </p:nvSpPr>
        <p:spPr/>
        <p:txBody>
          <a:bodyPr lIns="0" tIns="0" rIns="0" bIns="0"/>
          <a:lstStyle>
            <a:lvl1pPr>
              <a:defRPr sz="900" b="0" i="0">
                <a:solidFill>
                  <a:srgbClr val="898989"/>
                </a:solidFill>
                <a:latin typeface="Arial"/>
                <a:cs typeface="Arial"/>
              </a:defRPr>
            </a:lvl1pPr>
          </a:lstStyle>
          <a:p>
            <a:pPr marL="38100">
              <a:lnSpc>
                <a:spcPct val="100000"/>
              </a:lnSpc>
              <a:spcBef>
                <a:spcPts val="55"/>
              </a:spcBef>
            </a:pPr>
            <a:fld id="{81D60167-4931-47E6-BA6A-407CBD079E47}" type="slidenum">
              <a:rPr spc="-45" dirty="0"/>
              <a:t>‹#›</a:t>
            </a:fld>
            <a:endParaRPr spc="-4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10/30/22</a:t>
            </a:fld>
            <a:endParaRPr lang="en-US"/>
          </a:p>
        </p:txBody>
      </p:sp>
      <p:sp>
        <p:nvSpPr>
          <p:cNvPr id="4" name="Holder 4"/>
          <p:cNvSpPr>
            <a:spLocks noGrp="1"/>
          </p:cNvSpPr>
          <p:nvPr>
            <p:ph type="sldNum" sz="quarter" idx="7"/>
          </p:nvPr>
        </p:nvSpPr>
        <p:spPr/>
        <p:txBody>
          <a:bodyPr lIns="0" tIns="0" rIns="0" bIns="0"/>
          <a:lstStyle>
            <a:lvl1pPr>
              <a:defRPr sz="900" b="0" i="0">
                <a:solidFill>
                  <a:srgbClr val="898989"/>
                </a:solidFill>
                <a:latin typeface="Arial"/>
                <a:cs typeface="Arial"/>
              </a:defRPr>
            </a:lvl1pPr>
          </a:lstStyle>
          <a:p>
            <a:pPr marL="38100">
              <a:lnSpc>
                <a:spcPct val="100000"/>
              </a:lnSpc>
              <a:spcBef>
                <a:spcPts val="55"/>
              </a:spcBef>
            </a:pPr>
            <a:fld id="{81D60167-4931-47E6-BA6A-407CBD079E47}" type="slidenum">
              <a:rPr spc="-45" dirty="0"/>
              <a:t>‹#›</a:t>
            </a:fld>
            <a:endParaRPr spc="-4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86311" y="1340611"/>
            <a:ext cx="7171377" cy="1068070"/>
          </a:xfrm>
          <a:prstGeom prst="rect">
            <a:avLst/>
          </a:prstGeom>
        </p:spPr>
        <p:txBody>
          <a:bodyPr wrap="square" lIns="0" tIns="0" rIns="0" bIns="0">
            <a:spAutoFit/>
          </a:bodyPr>
          <a:lstStyle>
            <a:lvl1pPr>
              <a:defRPr sz="3600" b="0"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448665" y="1065275"/>
            <a:ext cx="8246668" cy="2082800"/>
          </a:xfrm>
          <a:prstGeom prst="rect">
            <a:avLst/>
          </a:prstGeom>
        </p:spPr>
        <p:txBody>
          <a:bodyPr wrap="square" lIns="0" tIns="0" rIns="0" bIns="0">
            <a:spAutoFit/>
          </a:bodyPr>
          <a:lstStyle>
            <a:lvl1pPr>
              <a:defRPr sz="20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10/30/22</a:t>
            </a:fld>
            <a:endParaRPr lang="en-US"/>
          </a:p>
        </p:txBody>
      </p:sp>
      <p:sp>
        <p:nvSpPr>
          <p:cNvPr id="6" name="Holder 6"/>
          <p:cNvSpPr>
            <a:spLocks noGrp="1"/>
          </p:cNvSpPr>
          <p:nvPr>
            <p:ph type="sldNum" sz="quarter" idx="7"/>
          </p:nvPr>
        </p:nvSpPr>
        <p:spPr>
          <a:xfrm>
            <a:off x="8270240" y="4816229"/>
            <a:ext cx="190500" cy="165100"/>
          </a:xfrm>
          <a:prstGeom prst="rect">
            <a:avLst/>
          </a:prstGeom>
        </p:spPr>
        <p:txBody>
          <a:bodyPr wrap="square" lIns="0" tIns="0" rIns="0" bIns="0">
            <a:spAutoFit/>
          </a:bodyPr>
          <a:lstStyle>
            <a:lvl1pPr>
              <a:defRPr sz="900" b="0" i="0">
                <a:solidFill>
                  <a:srgbClr val="898989"/>
                </a:solidFill>
                <a:latin typeface="Arial"/>
                <a:cs typeface="Arial"/>
              </a:defRPr>
            </a:lvl1pPr>
          </a:lstStyle>
          <a:p>
            <a:pPr marL="38100">
              <a:lnSpc>
                <a:spcPct val="100000"/>
              </a:lnSpc>
              <a:spcBef>
                <a:spcPts val="55"/>
              </a:spcBef>
            </a:pPr>
            <a:fld id="{81D60167-4931-47E6-BA6A-407CBD079E47}" type="slidenum">
              <a:rPr spc="-45" dirty="0"/>
              <a:t>‹#›</a:t>
            </a:fld>
            <a:endParaRPr spc="-4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448665" y="1065275"/>
            <a:ext cx="8246668" cy="853182"/>
          </a:xfrm>
          <a:prstGeom prst="rect">
            <a:avLst/>
          </a:prstGeom>
        </p:spPr>
        <p:txBody>
          <a:bodyPr vert="horz" wrap="square" lIns="0" tIns="349631" rIns="0" bIns="0" rtlCol="0">
            <a:spAutoFit/>
          </a:bodyPr>
          <a:lstStyle/>
          <a:p>
            <a:pPr marL="2310130" marR="5080" indent="-1594485">
              <a:lnSpc>
                <a:spcPts val="3890"/>
              </a:lnSpc>
              <a:spcBef>
                <a:spcPts val="585"/>
              </a:spcBef>
            </a:pPr>
            <a:r>
              <a:rPr lang="tr-TR" sz="3600" spc="-180" dirty="0">
                <a:latin typeface="Trebuchet MS"/>
                <a:cs typeface="Trebuchet MS"/>
              </a:rPr>
              <a:t>CSE 3252</a:t>
            </a:r>
            <a:r>
              <a:rPr sz="3600" spc="-125" dirty="0">
                <a:latin typeface="Trebuchet MS"/>
                <a:cs typeface="Trebuchet MS"/>
              </a:rPr>
              <a:t>: </a:t>
            </a:r>
            <a:r>
              <a:rPr sz="3600" spc="-185" dirty="0">
                <a:latin typeface="Trebuchet MS"/>
                <a:cs typeface="Trebuchet MS"/>
              </a:rPr>
              <a:t>Natural  </a:t>
            </a:r>
            <a:r>
              <a:rPr sz="3600" spc="-170" dirty="0">
                <a:latin typeface="Trebuchet MS"/>
                <a:cs typeface="Trebuchet MS"/>
              </a:rPr>
              <a:t>Language</a:t>
            </a:r>
            <a:r>
              <a:rPr sz="3600" spc="-285" dirty="0">
                <a:latin typeface="Trebuchet MS"/>
                <a:cs typeface="Trebuchet MS"/>
              </a:rPr>
              <a:t> </a:t>
            </a:r>
            <a:r>
              <a:rPr sz="3600" spc="-160" dirty="0">
                <a:latin typeface="Trebuchet MS"/>
                <a:cs typeface="Trebuchet MS"/>
              </a:rPr>
              <a:t>Processing</a:t>
            </a:r>
            <a:endParaRPr sz="3600" dirty="0">
              <a:latin typeface="Trebuchet MS"/>
              <a:cs typeface="Trebuchet MS"/>
            </a:endParaRPr>
          </a:p>
        </p:txBody>
      </p:sp>
      <p:sp>
        <p:nvSpPr>
          <p:cNvPr id="3" name="object 3"/>
          <p:cNvSpPr txBox="1"/>
          <p:nvPr/>
        </p:nvSpPr>
        <p:spPr>
          <a:xfrm>
            <a:off x="2254694" y="2682748"/>
            <a:ext cx="4646930" cy="1203535"/>
          </a:xfrm>
          <a:prstGeom prst="rect">
            <a:avLst/>
          </a:prstGeom>
        </p:spPr>
        <p:txBody>
          <a:bodyPr vert="horz" wrap="square" lIns="0" tIns="18415" rIns="0" bIns="0" rtlCol="0">
            <a:spAutoFit/>
          </a:bodyPr>
          <a:lstStyle/>
          <a:p>
            <a:pPr marL="347980" marR="341630" indent="635" algn="ctr">
              <a:lnSpc>
                <a:spcPct val="119100"/>
              </a:lnSpc>
              <a:spcBef>
                <a:spcPts val="145"/>
              </a:spcBef>
            </a:pPr>
            <a:r>
              <a:rPr sz="2200" spc="-45" dirty="0">
                <a:latin typeface="Arial"/>
                <a:cs typeface="Arial"/>
              </a:rPr>
              <a:t>Instructor: </a:t>
            </a:r>
            <a:r>
              <a:rPr lang="tr-TR" sz="2200" spc="-110" dirty="0">
                <a:latin typeface="Arial"/>
                <a:cs typeface="Arial"/>
              </a:rPr>
              <a:t>Dr. Volkan Altıntaş </a:t>
            </a:r>
            <a:r>
              <a:rPr sz="2200" spc="-90" dirty="0">
                <a:latin typeface="Arial"/>
                <a:cs typeface="Arial"/>
              </a:rPr>
              <a:t>Computer </a:t>
            </a:r>
            <a:r>
              <a:rPr sz="2200" spc="-110" dirty="0">
                <a:latin typeface="Arial"/>
                <a:cs typeface="Arial"/>
              </a:rPr>
              <a:t>Engineering  </a:t>
            </a:r>
            <a:endParaRPr lang="tr-TR" sz="2200" spc="-110" dirty="0">
              <a:latin typeface="Arial"/>
              <a:cs typeface="Arial"/>
            </a:endParaRPr>
          </a:p>
          <a:p>
            <a:pPr marL="347980" marR="341630" indent="635" algn="ctr">
              <a:lnSpc>
                <a:spcPct val="119100"/>
              </a:lnSpc>
              <a:spcBef>
                <a:spcPts val="145"/>
              </a:spcBef>
            </a:pPr>
            <a:r>
              <a:rPr sz="2200" spc="-75" dirty="0">
                <a:latin typeface="Arial"/>
                <a:cs typeface="Arial"/>
              </a:rPr>
              <a:t>University </a:t>
            </a:r>
            <a:r>
              <a:rPr sz="2200" spc="-5" dirty="0">
                <a:latin typeface="Arial"/>
                <a:cs typeface="Arial"/>
              </a:rPr>
              <a:t>of</a:t>
            </a:r>
            <a:r>
              <a:rPr sz="2200" spc="-155" dirty="0">
                <a:latin typeface="Arial"/>
                <a:cs typeface="Arial"/>
              </a:rPr>
              <a:t> </a:t>
            </a:r>
            <a:r>
              <a:rPr lang="tr-TR" sz="2200" spc="-85" dirty="0">
                <a:latin typeface="Arial"/>
                <a:cs typeface="Arial"/>
              </a:rPr>
              <a:t>Manisa Celal Bayar </a:t>
            </a:r>
            <a:endParaRPr sz="2200" dirty="0">
              <a:latin typeface="Arial"/>
              <a:cs typeface="Arial"/>
            </a:endParaRPr>
          </a:p>
        </p:txBody>
      </p:sp>
      <p:sp>
        <p:nvSpPr>
          <p:cNvPr id="4" name="object 4"/>
          <p:cNvSpPr txBox="1"/>
          <p:nvPr/>
        </p:nvSpPr>
        <p:spPr>
          <a:xfrm>
            <a:off x="8327390" y="4816229"/>
            <a:ext cx="134620" cy="16510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900" spc="-45" dirty="0">
                <a:solidFill>
                  <a:srgbClr val="898989"/>
                </a:solidFill>
                <a:latin typeface="Arial"/>
                <a:cs typeface="Arial"/>
              </a:rPr>
              <a:t>1</a:t>
            </a:fld>
            <a:endParaRPr sz="9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5035F-52C2-5EF9-B63E-3E1C5513085C}"/>
              </a:ext>
            </a:extLst>
          </p:cNvPr>
          <p:cNvSpPr>
            <a:spLocks noGrp="1"/>
          </p:cNvSpPr>
          <p:nvPr>
            <p:ph type="title"/>
          </p:nvPr>
        </p:nvSpPr>
        <p:spPr>
          <a:xfrm>
            <a:off x="228600" y="285750"/>
            <a:ext cx="7171377" cy="369332"/>
          </a:xfrm>
        </p:spPr>
        <p:txBody>
          <a:bodyPr/>
          <a:lstStyle/>
          <a:p>
            <a:r>
              <a:rPr lang="en-US" sz="2400" b="1" dirty="0">
                <a:solidFill>
                  <a:srgbClr val="3F3F3F"/>
                </a:solidFill>
                <a:effectLst/>
                <a:latin typeface="Arial" panose="020B0604020202020204" pitchFamily="34" charset="0"/>
              </a:rPr>
              <a:t>TF-IDF </a:t>
            </a:r>
            <a:endParaRPr lang="en-US" sz="1600" dirty="0">
              <a:effectLst/>
            </a:endParaRPr>
          </a:p>
        </p:txBody>
      </p:sp>
      <p:sp>
        <p:nvSpPr>
          <p:cNvPr id="3" name="TextBox 2">
            <a:extLst>
              <a:ext uri="{FF2B5EF4-FFF2-40B4-BE49-F238E27FC236}">
                <a16:creationId xmlns:a16="http://schemas.microsoft.com/office/drawing/2014/main" id="{C06D7465-0C20-79DE-4B91-B7F6DC340B4A}"/>
              </a:ext>
            </a:extLst>
          </p:cNvPr>
          <p:cNvSpPr txBox="1"/>
          <p:nvPr/>
        </p:nvSpPr>
        <p:spPr>
          <a:xfrm>
            <a:off x="381000" y="1047750"/>
            <a:ext cx="8458200" cy="3970318"/>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solidFill>
                  <a:srgbClr val="333333"/>
                </a:solidFill>
                <a:effectLst/>
                <a:latin typeface="TimesNewRomanPSMT"/>
              </a:rPr>
              <a:t>In all the three approaches we’ve seen so far, all the words in the text are treated as equally important—there’s no notion of some words in the document being more important than others. </a:t>
            </a:r>
          </a:p>
          <a:p>
            <a:pPr marL="285750" indent="-285750" algn="just">
              <a:buFont typeface="Arial" panose="020B0604020202020204" pitchFamily="34" charset="0"/>
              <a:buChar char="•"/>
            </a:pPr>
            <a:endParaRPr lang="en-US" sz="2400" dirty="0">
              <a:solidFill>
                <a:srgbClr val="333333"/>
              </a:solidFill>
              <a:latin typeface="TimesNewRomanPSMT"/>
            </a:endParaRPr>
          </a:p>
          <a:p>
            <a:pPr marL="285750" indent="-285750" algn="just">
              <a:buFont typeface="Arial" panose="020B0604020202020204" pitchFamily="34" charset="0"/>
              <a:buChar char="•"/>
            </a:pPr>
            <a:r>
              <a:rPr lang="en-US" sz="2400" dirty="0">
                <a:solidFill>
                  <a:srgbClr val="333333"/>
                </a:solidFill>
                <a:effectLst/>
                <a:latin typeface="TimesNewRomanPSMT"/>
              </a:rPr>
              <a:t>TF-IDF, or </a:t>
            </a:r>
            <a:r>
              <a:rPr lang="en-US" sz="2400" i="1" dirty="0">
                <a:solidFill>
                  <a:srgbClr val="333333"/>
                </a:solidFill>
                <a:effectLst/>
                <a:latin typeface="TimesNewRomanPS"/>
              </a:rPr>
              <a:t>term frequency–inverse document frequency</a:t>
            </a:r>
            <a:r>
              <a:rPr lang="en-US" sz="2400" dirty="0">
                <a:solidFill>
                  <a:srgbClr val="333333"/>
                </a:solidFill>
                <a:effectLst/>
                <a:latin typeface="TimesNewRomanPSMT"/>
              </a:rPr>
              <a:t>, addresses this issue. </a:t>
            </a:r>
            <a:endParaRPr lang="en-US" sz="2400" dirty="0">
              <a:effectLst/>
            </a:endParaRPr>
          </a:p>
          <a:p>
            <a:pPr marL="285750" indent="-285750" algn="just">
              <a:buFont typeface="Arial" panose="020B0604020202020204" pitchFamily="34" charset="0"/>
              <a:buChar char="•"/>
            </a:pPr>
            <a:endParaRPr lang="en-US" sz="2400" dirty="0">
              <a:solidFill>
                <a:srgbClr val="333333"/>
              </a:solidFill>
              <a:effectLst/>
              <a:latin typeface="TimesNewRomanPSMT"/>
            </a:endParaRPr>
          </a:p>
          <a:p>
            <a:pPr marL="285750" indent="-285750" algn="just">
              <a:buFont typeface="Arial" panose="020B0604020202020204" pitchFamily="34" charset="0"/>
              <a:buChar char="•"/>
            </a:pPr>
            <a:r>
              <a:rPr lang="en-US" sz="2400" dirty="0">
                <a:solidFill>
                  <a:srgbClr val="333333"/>
                </a:solidFill>
                <a:effectLst/>
                <a:latin typeface="TimesNewRomanPSMT"/>
              </a:rPr>
              <a:t>It aims to quantify the importance of a given word relative to other words in the document and in the corpus. </a:t>
            </a:r>
            <a:endParaRPr lang="en-US" sz="2400" dirty="0">
              <a:effectLst/>
            </a:endParaRPr>
          </a:p>
          <a:p>
            <a:pPr marL="285750" indent="-285750" algn="just">
              <a:buFont typeface="Arial" panose="020B0604020202020204" pitchFamily="34" charset="0"/>
              <a:buChar char="•"/>
            </a:pPr>
            <a:endParaRPr lang="en-US" dirty="0">
              <a:effectLst/>
            </a:endParaRPr>
          </a:p>
          <a:p>
            <a:endParaRPr lang="en-TR" dirty="0"/>
          </a:p>
        </p:txBody>
      </p:sp>
    </p:spTree>
    <p:extLst>
      <p:ext uri="{BB962C8B-B14F-4D97-AF65-F5344CB8AC3E}">
        <p14:creationId xmlns:p14="http://schemas.microsoft.com/office/powerpoint/2010/main" val="1621088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5035F-52C2-5EF9-B63E-3E1C5513085C}"/>
              </a:ext>
            </a:extLst>
          </p:cNvPr>
          <p:cNvSpPr>
            <a:spLocks noGrp="1"/>
          </p:cNvSpPr>
          <p:nvPr>
            <p:ph type="title"/>
          </p:nvPr>
        </p:nvSpPr>
        <p:spPr>
          <a:xfrm>
            <a:off x="228600" y="285750"/>
            <a:ext cx="7171377" cy="369332"/>
          </a:xfrm>
        </p:spPr>
        <p:txBody>
          <a:bodyPr/>
          <a:lstStyle/>
          <a:p>
            <a:r>
              <a:rPr lang="en-US" sz="2400" b="1" dirty="0">
                <a:solidFill>
                  <a:srgbClr val="3F3F3F"/>
                </a:solidFill>
                <a:effectLst/>
                <a:latin typeface="Arial" panose="020B0604020202020204" pitchFamily="34" charset="0"/>
              </a:rPr>
              <a:t>TF-IDF </a:t>
            </a:r>
            <a:endParaRPr lang="en-US" sz="1600" dirty="0">
              <a:effectLst/>
            </a:endParaRPr>
          </a:p>
        </p:txBody>
      </p:sp>
      <p:sp>
        <p:nvSpPr>
          <p:cNvPr id="3" name="TextBox 2">
            <a:extLst>
              <a:ext uri="{FF2B5EF4-FFF2-40B4-BE49-F238E27FC236}">
                <a16:creationId xmlns:a16="http://schemas.microsoft.com/office/drawing/2014/main" id="{C06D7465-0C20-79DE-4B91-B7F6DC340B4A}"/>
              </a:ext>
            </a:extLst>
          </p:cNvPr>
          <p:cNvSpPr txBox="1"/>
          <p:nvPr/>
        </p:nvSpPr>
        <p:spPr>
          <a:xfrm>
            <a:off x="381000" y="1047750"/>
            <a:ext cx="8458200" cy="4216539"/>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solidFill>
                  <a:srgbClr val="333333"/>
                </a:solidFill>
                <a:effectLst/>
                <a:latin typeface="TimesNewRomanPSMT"/>
              </a:rPr>
              <a:t>Mathematically, this is captured using two quantities: TF and IDF. The two are then combined to arrive at the </a:t>
            </a:r>
            <a:r>
              <a:rPr lang="en-US" sz="2000" i="1" dirty="0">
                <a:solidFill>
                  <a:srgbClr val="333333"/>
                </a:solidFill>
                <a:effectLst/>
                <a:latin typeface="TimesNewRomanPS"/>
              </a:rPr>
              <a:t>TF- IDF score</a:t>
            </a:r>
            <a:r>
              <a:rPr lang="en-US" sz="2000" dirty="0">
                <a:solidFill>
                  <a:srgbClr val="333333"/>
                </a:solidFill>
                <a:effectLst/>
                <a:latin typeface="TimesNewRomanPSMT"/>
              </a:rPr>
              <a:t>. </a:t>
            </a:r>
          </a:p>
          <a:p>
            <a:pPr marL="285750" indent="-285750" algn="just">
              <a:buFont typeface="Arial" panose="020B0604020202020204" pitchFamily="34" charset="0"/>
              <a:buChar char="•"/>
            </a:pPr>
            <a:endParaRPr lang="en-US" sz="2000" dirty="0">
              <a:solidFill>
                <a:srgbClr val="333333"/>
              </a:solidFill>
              <a:latin typeface="TimesNewRomanPSMT"/>
            </a:endParaRPr>
          </a:p>
          <a:p>
            <a:pPr marL="285750" indent="-285750" algn="just">
              <a:buFont typeface="Arial" panose="020B0604020202020204" pitchFamily="34" charset="0"/>
              <a:buChar char="•"/>
            </a:pPr>
            <a:r>
              <a:rPr lang="en-US" sz="2000" i="1" dirty="0">
                <a:solidFill>
                  <a:srgbClr val="333333"/>
                </a:solidFill>
                <a:effectLst/>
                <a:latin typeface="TimesNewRomanPS"/>
              </a:rPr>
              <a:t>TF (term frequency) </a:t>
            </a:r>
            <a:r>
              <a:rPr lang="en-US" sz="2000" dirty="0">
                <a:solidFill>
                  <a:srgbClr val="333333"/>
                </a:solidFill>
                <a:effectLst/>
                <a:latin typeface="TimesNewRomanPSMT"/>
              </a:rPr>
              <a:t>measures how often a term or word occurs in a given document. </a:t>
            </a:r>
            <a:endParaRPr lang="en-US" sz="2800" dirty="0">
              <a:effectLst/>
            </a:endParaRPr>
          </a:p>
          <a:p>
            <a:pPr marL="285750" indent="-285750" algn="just">
              <a:buFont typeface="Arial" panose="020B0604020202020204" pitchFamily="34" charset="0"/>
              <a:buChar char="•"/>
            </a:pPr>
            <a:endParaRPr lang="en-US" sz="2800" dirty="0">
              <a:solidFill>
                <a:srgbClr val="333333"/>
              </a:solidFill>
              <a:effectLst/>
              <a:latin typeface="TimesNewRomanPSMT"/>
            </a:endParaRPr>
          </a:p>
          <a:p>
            <a:pPr marL="285750" indent="-285750" algn="just">
              <a:buFont typeface="Arial" panose="020B0604020202020204" pitchFamily="34" charset="0"/>
              <a:buChar char="•"/>
            </a:pPr>
            <a:r>
              <a:rPr lang="en-US" sz="2000" dirty="0">
                <a:solidFill>
                  <a:srgbClr val="333333"/>
                </a:solidFill>
                <a:effectLst/>
                <a:latin typeface="TimesNewRomanPSMT"/>
              </a:rPr>
              <a:t>Since different documents in the corpus may be of different lengths, a term may occur more often in a longer document as compared to a shorter document. To normalize these counts, we divide the number of occurrences by the length of the document. </a:t>
            </a:r>
            <a:endParaRPr lang="en-US" sz="2800" dirty="0">
              <a:effectLst/>
            </a:endParaRPr>
          </a:p>
          <a:p>
            <a:pPr marL="285750" indent="-285750" algn="just">
              <a:buFont typeface="Arial" panose="020B0604020202020204" pitchFamily="34" charset="0"/>
              <a:buChar char="•"/>
            </a:pPr>
            <a:endParaRPr lang="en-US" sz="2400" dirty="0">
              <a:effectLst/>
            </a:endParaRPr>
          </a:p>
          <a:p>
            <a:pPr marL="285750" indent="-285750" algn="just">
              <a:buFont typeface="Arial" panose="020B0604020202020204" pitchFamily="34" charset="0"/>
              <a:buChar char="•"/>
            </a:pPr>
            <a:endParaRPr lang="en-US" dirty="0">
              <a:effectLst/>
            </a:endParaRPr>
          </a:p>
          <a:p>
            <a:endParaRPr lang="en-TR" dirty="0"/>
          </a:p>
        </p:txBody>
      </p:sp>
    </p:spTree>
    <p:extLst>
      <p:ext uri="{BB962C8B-B14F-4D97-AF65-F5344CB8AC3E}">
        <p14:creationId xmlns:p14="http://schemas.microsoft.com/office/powerpoint/2010/main" val="882615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5035F-52C2-5EF9-B63E-3E1C5513085C}"/>
              </a:ext>
            </a:extLst>
          </p:cNvPr>
          <p:cNvSpPr>
            <a:spLocks noGrp="1"/>
          </p:cNvSpPr>
          <p:nvPr>
            <p:ph type="title"/>
          </p:nvPr>
        </p:nvSpPr>
        <p:spPr>
          <a:xfrm>
            <a:off x="228600" y="285750"/>
            <a:ext cx="7171377" cy="369332"/>
          </a:xfrm>
        </p:spPr>
        <p:txBody>
          <a:bodyPr/>
          <a:lstStyle/>
          <a:p>
            <a:r>
              <a:rPr lang="en-US" sz="2400" b="1" dirty="0">
                <a:solidFill>
                  <a:srgbClr val="3F3F3F"/>
                </a:solidFill>
                <a:effectLst/>
                <a:latin typeface="Arial" panose="020B0604020202020204" pitchFamily="34" charset="0"/>
              </a:rPr>
              <a:t>TF-IDF </a:t>
            </a:r>
            <a:endParaRPr lang="en-US" sz="1600" dirty="0">
              <a:effectLst/>
            </a:endParaRPr>
          </a:p>
        </p:txBody>
      </p:sp>
      <p:sp>
        <p:nvSpPr>
          <p:cNvPr id="3" name="TextBox 2">
            <a:extLst>
              <a:ext uri="{FF2B5EF4-FFF2-40B4-BE49-F238E27FC236}">
                <a16:creationId xmlns:a16="http://schemas.microsoft.com/office/drawing/2014/main" id="{C06D7465-0C20-79DE-4B91-B7F6DC340B4A}"/>
              </a:ext>
            </a:extLst>
          </p:cNvPr>
          <p:cNvSpPr txBox="1"/>
          <p:nvPr/>
        </p:nvSpPr>
        <p:spPr>
          <a:xfrm>
            <a:off x="342900" y="806342"/>
            <a:ext cx="8458200" cy="1292662"/>
          </a:xfrm>
          <a:prstGeom prst="rect">
            <a:avLst/>
          </a:prstGeom>
          <a:noFill/>
        </p:spPr>
        <p:txBody>
          <a:bodyPr wrap="square" rtlCol="0">
            <a:spAutoFit/>
          </a:bodyPr>
          <a:lstStyle/>
          <a:p>
            <a:pPr marL="285750" indent="-285750" algn="just">
              <a:buFont typeface="Arial" panose="020B0604020202020204" pitchFamily="34" charset="0"/>
              <a:buChar char="•"/>
            </a:pPr>
            <a:r>
              <a:rPr lang="en-US" sz="1800" i="1" dirty="0">
                <a:solidFill>
                  <a:srgbClr val="333333"/>
                </a:solidFill>
                <a:effectLst/>
                <a:latin typeface="TimesNewRomanPS"/>
              </a:rPr>
              <a:t>TF </a:t>
            </a:r>
            <a:r>
              <a:rPr lang="en-US" sz="1800" dirty="0">
                <a:solidFill>
                  <a:srgbClr val="333333"/>
                </a:solidFill>
                <a:effectLst/>
                <a:latin typeface="TimesNewRomanPSMT"/>
              </a:rPr>
              <a:t>of a term </a:t>
            </a:r>
            <a:r>
              <a:rPr lang="en-US" sz="1800" i="1" dirty="0">
                <a:solidFill>
                  <a:srgbClr val="333333"/>
                </a:solidFill>
                <a:effectLst/>
                <a:latin typeface="TimesNewRomanPS"/>
              </a:rPr>
              <a:t>t </a:t>
            </a:r>
            <a:r>
              <a:rPr lang="en-US" sz="1800" dirty="0">
                <a:solidFill>
                  <a:srgbClr val="333333"/>
                </a:solidFill>
                <a:effectLst/>
                <a:latin typeface="TimesNewRomanPSMT"/>
              </a:rPr>
              <a:t>in a document </a:t>
            </a:r>
            <a:r>
              <a:rPr lang="en-US" sz="1800" i="1" dirty="0">
                <a:solidFill>
                  <a:srgbClr val="333333"/>
                </a:solidFill>
                <a:effectLst/>
                <a:latin typeface="TimesNewRomanPS"/>
              </a:rPr>
              <a:t>d </a:t>
            </a:r>
            <a:r>
              <a:rPr lang="en-US" sz="1800" dirty="0">
                <a:solidFill>
                  <a:srgbClr val="333333"/>
                </a:solidFill>
                <a:effectLst/>
                <a:latin typeface="TimesNewRomanPSMT"/>
              </a:rPr>
              <a:t>is defined as: </a:t>
            </a:r>
          </a:p>
          <a:p>
            <a:pPr marL="285750" indent="-285750" algn="just">
              <a:buFont typeface="Arial" panose="020B0604020202020204" pitchFamily="34" charset="0"/>
              <a:buChar char="•"/>
            </a:pPr>
            <a:endParaRPr lang="en-US" sz="2400" dirty="0">
              <a:effectLst/>
            </a:endParaRPr>
          </a:p>
          <a:p>
            <a:pPr marL="285750" indent="-285750" algn="just">
              <a:buFont typeface="Arial" panose="020B0604020202020204" pitchFamily="34" charset="0"/>
              <a:buChar char="•"/>
            </a:pPr>
            <a:endParaRPr lang="en-US" dirty="0">
              <a:effectLst/>
            </a:endParaRPr>
          </a:p>
          <a:p>
            <a:endParaRPr lang="en-TR" dirty="0"/>
          </a:p>
        </p:txBody>
      </p:sp>
      <p:pic>
        <p:nvPicPr>
          <p:cNvPr id="5" name="Picture 4">
            <a:extLst>
              <a:ext uri="{FF2B5EF4-FFF2-40B4-BE49-F238E27FC236}">
                <a16:creationId xmlns:a16="http://schemas.microsoft.com/office/drawing/2014/main" id="{6AA1E3CA-948F-DEEE-071F-D3F46F218A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349787"/>
            <a:ext cx="7772400" cy="1003438"/>
          </a:xfrm>
          <a:prstGeom prst="rect">
            <a:avLst/>
          </a:prstGeom>
        </p:spPr>
      </p:pic>
      <p:sp>
        <p:nvSpPr>
          <p:cNvPr id="7" name="TextBox 6">
            <a:extLst>
              <a:ext uri="{FF2B5EF4-FFF2-40B4-BE49-F238E27FC236}">
                <a16:creationId xmlns:a16="http://schemas.microsoft.com/office/drawing/2014/main" id="{A5CCF5DF-F308-2512-D3D1-57FD604D7D31}"/>
              </a:ext>
            </a:extLst>
          </p:cNvPr>
          <p:cNvSpPr txBox="1"/>
          <p:nvPr/>
        </p:nvSpPr>
        <p:spPr>
          <a:xfrm>
            <a:off x="342900" y="2317040"/>
            <a:ext cx="7772400" cy="646331"/>
          </a:xfrm>
          <a:prstGeom prst="rect">
            <a:avLst/>
          </a:prstGeom>
          <a:noFill/>
        </p:spPr>
        <p:txBody>
          <a:bodyPr wrap="square">
            <a:spAutoFit/>
          </a:bodyPr>
          <a:lstStyle/>
          <a:p>
            <a:pPr marL="285750" indent="-285750" algn="just">
              <a:buFont typeface="Arial" panose="020B0604020202020204" pitchFamily="34" charset="0"/>
              <a:buChar char="•"/>
            </a:pPr>
            <a:r>
              <a:rPr lang="en-US" sz="1800" i="1" dirty="0">
                <a:solidFill>
                  <a:srgbClr val="333333"/>
                </a:solidFill>
                <a:effectLst/>
                <a:latin typeface="TimesNewRomanPS"/>
              </a:rPr>
              <a:t>IDF (inverse document frequency) </a:t>
            </a:r>
            <a:r>
              <a:rPr lang="en-US" sz="1800" dirty="0">
                <a:solidFill>
                  <a:srgbClr val="333333"/>
                </a:solidFill>
                <a:effectLst/>
                <a:latin typeface="TimesNewRomanPSMT"/>
              </a:rPr>
              <a:t>measures the importance of the term across a corpus. In computing TF, all terms are given equal importance (weightage). </a:t>
            </a:r>
            <a:endParaRPr lang="en-US" dirty="0">
              <a:effectLst/>
            </a:endParaRPr>
          </a:p>
        </p:txBody>
      </p:sp>
      <p:sp>
        <p:nvSpPr>
          <p:cNvPr id="9" name="TextBox 8">
            <a:extLst>
              <a:ext uri="{FF2B5EF4-FFF2-40B4-BE49-F238E27FC236}">
                <a16:creationId xmlns:a16="http://schemas.microsoft.com/office/drawing/2014/main" id="{CCC532D4-3E92-4AB5-35B5-BD3CB2E22E67}"/>
              </a:ext>
            </a:extLst>
          </p:cNvPr>
          <p:cNvSpPr txBox="1"/>
          <p:nvPr/>
        </p:nvSpPr>
        <p:spPr>
          <a:xfrm>
            <a:off x="338889" y="3181407"/>
            <a:ext cx="4572000" cy="369332"/>
          </a:xfrm>
          <a:prstGeom prst="rect">
            <a:avLst/>
          </a:prstGeom>
          <a:noFill/>
        </p:spPr>
        <p:txBody>
          <a:bodyPr wrap="square">
            <a:spAutoFit/>
          </a:bodyPr>
          <a:lstStyle/>
          <a:p>
            <a:pPr marL="285750" indent="-285750">
              <a:buFont typeface="Arial" panose="020B0604020202020204" pitchFamily="34" charset="0"/>
              <a:buChar char="•"/>
            </a:pPr>
            <a:r>
              <a:rPr lang="en-US" sz="1800" dirty="0">
                <a:solidFill>
                  <a:srgbClr val="333333"/>
                </a:solidFill>
                <a:effectLst/>
                <a:latin typeface="TimesNewRomanPSMT"/>
              </a:rPr>
              <a:t>IDF of a term </a:t>
            </a:r>
            <a:r>
              <a:rPr lang="en-US" sz="1800" i="1" dirty="0">
                <a:solidFill>
                  <a:srgbClr val="333333"/>
                </a:solidFill>
                <a:effectLst/>
                <a:latin typeface="TimesNewRomanPS"/>
              </a:rPr>
              <a:t>t </a:t>
            </a:r>
            <a:r>
              <a:rPr lang="en-US" sz="1800" dirty="0">
                <a:solidFill>
                  <a:srgbClr val="333333"/>
                </a:solidFill>
                <a:effectLst/>
                <a:latin typeface="TimesNewRomanPSMT"/>
              </a:rPr>
              <a:t>is calculated as follows: </a:t>
            </a:r>
            <a:endParaRPr lang="en-US" dirty="0">
              <a:effectLst/>
            </a:endParaRPr>
          </a:p>
        </p:txBody>
      </p:sp>
      <p:pic>
        <p:nvPicPr>
          <p:cNvPr id="11" name="Picture 10">
            <a:extLst>
              <a:ext uri="{FF2B5EF4-FFF2-40B4-BE49-F238E27FC236}">
                <a16:creationId xmlns:a16="http://schemas.microsoft.com/office/drawing/2014/main" id="{ECDB93CF-EEE9-91D5-1C7B-93533062C4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3633637"/>
            <a:ext cx="7772400" cy="1003438"/>
          </a:xfrm>
          <a:prstGeom prst="rect">
            <a:avLst/>
          </a:prstGeom>
        </p:spPr>
      </p:pic>
    </p:spTree>
    <p:extLst>
      <p:ext uri="{BB962C8B-B14F-4D97-AF65-F5344CB8AC3E}">
        <p14:creationId xmlns:p14="http://schemas.microsoft.com/office/powerpoint/2010/main" val="1807862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1298</TotalTime>
  <Words>240</Words>
  <Application>Microsoft Macintosh PowerPoint</Application>
  <PresentationFormat>On-screen Show (16:9)</PresentationFormat>
  <Paragraphs>23</Paragraphs>
  <Slides>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TimesNewRomanPS</vt:lpstr>
      <vt:lpstr>TimesNewRomanPSMT</vt:lpstr>
      <vt:lpstr>Trebuchet MS</vt:lpstr>
      <vt:lpstr>Office Theme</vt:lpstr>
      <vt:lpstr>PowerPoint Presentation</vt:lpstr>
      <vt:lpstr>TF-IDF </vt:lpstr>
      <vt:lpstr>TF-IDF </vt:lpstr>
      <vt:lpstr>TF-IDF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Volkan ALTINTAŞ</cp:lastModifiedBy>
  <cp:revision>41</cp:revision>
  <dcterms:created xsi:type="dcterms:W3CDTF">2022-09-13T07:14:59Z</dcterms:created>
  <dcterms:modified xsi:type="dcterms:W3CDTF">2022-10-30T19:23:29Z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2021-01-20T00:00:00Z</vt:filetime>
  </property>
  <property fmtid="{D5CDD505-2E9C-101B-9397-08002B2CF9AE}" pid="3" name="LastSaved">
    <vt:filetime>2022-09-13T00:00:00Z</vt:filetime>
  </property>
</Properties>
</file>