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Norwester" charset="1" panose="00000506000000000000"/>
      <p:regular r:id="rId19"/>
    </p:embeddedFont>
    <p:embeddedFont>
      <p:font typeface="Telegraf" charset="1" panose="00000500000000000000"/>
      <p:regular r:id="rId20"/>
    </p:embeddedFont>
    <p:embeddedFont>
      <p:font typeface="Telegraf Bold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jpeg" Type="http://schemas.openxmlformats.org/officeDocument/2006/relationships/image"/><Relationship Id="rId7" Target="../media/image10.jpeg" Type="http://schemas.openxmlformats.org/officeDocument/2006/relationships/image"/><Relationship Id="rId8" Target="../media/image1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9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66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24950" y="-2571783"/>
            <a:ext cx="15430566" cy="15430566"/>
          </a:xfrm>
          <a:custGeom>
            <a:avLst/>
            <a:gdLst/>
            <a:ahLst/>
            <a:cxnLst/>
            <a:rect r="r" b="b" t="t" l="l"/>
            <a:pathLst>
              <a:path h="15430566" w="15430566">
                <a:moveTo>
                  <a:pt x="0" y="0"/>
                </a:moveTo>
                <a:lnTo>
                  <a:pt x="15430566" y="0"/>
                </a:lnTo>
                <a:lnTo>
                  <a:pt x="15430566" y="15430566"/>
                </a:lnTo>
                <a:lnTo>
                  <a:pt x="0" y="15430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286566" y="-2571783"/>
            <a:ext cx="15430566" cy="15430566"/>
          </a:xfrm>
          <a:custGeom>
            <a:avLst/>
            <a:gdLst/>
            <a:ahLst/>
            <a:cxnLst/>
            <a:rect r="r" b="b" t="t" l="l"/>
            <a:pathLst>
              <a:path h="15430566" w="15430566">
                <a:moveTo>
                  <a:pt x="0" y="0"/>
                </a:moveTo>
                <a:lnTo>
                  <a:pt x="15430566" y="0"/>
                </a:lnTo>
                <a:lnTo>
                  <a:pt x="15430566" y="15430566"/>
                </a:lnTo>
                <a:lnTo>
                  <a:pt x="0" y="15430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144000" y="4500599"/>
            <a:ext cx="14365227" cy="1436522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715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326614" y="-629004"/>
            <a:ext cx="2443071" cy="244307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715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416804" y="8558777"/>
            <a:ext cx="797875" cy="79787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715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334182" y="1732251"/>
            <a:ext cx="7528354" cy="6954317"/>
          </a:xfrm>
          <a:custGeom>
            <a:avLst/>
            <a:gdLst/>
            <a:ahLst/>
            <a:cxnLst/>
            <a:rect r="r" b="b" t="t" l="l"/>
            <a:pathLst>
              <a:path h="6954317" w="7528354">
                <a:moveTo>
                  <a:pt x="0" y="0"/>
                </a:moveTo>
                <a:lnTo>
                  <a:pt x="7528353" y="0"/>
                </a:lnTo>
                <a:lnTo>
                  <a:pt x="7528353" y="6954316"/>
                </a:lnTo>
                <a:lnTo>
                  <a:pt x="0" y="6954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706224" y="6669879"/>
            <a:ext cx="6850414" cy="681998"/>
            <a:chOff x="0" y="0"/>
            <a:chExt cx="1827087" cy="18189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27087" cy="181897"/>
            </a:xfrm>
            <a:custGeom>
              <a:avLst/>
              <a:gdLst/>
              <a:ahLst/>
              <a:cxnLst/>
              <a:rect r="r" b="b" t="t" l="l"/>
              <a:pathLst>
                <a:path h="181897" w="1827087">
                  <a:moveTo>
                    <a:pt x="0" y="0"/>
                  </a:moveTo>
                  <a:lnTo>
                    <a:pt x="1827087" y="0"/>
                  </a:lnTo>
                  <a:lnTo>
                    <a:pt x="1827087" y="181897"/>
                  </a:lnTo>
                  <a:lnTo>
                    <a:pt x="0" y="181897"/>
                  </a:lnTo>
                  <a:close/>
                </a:path>
              </a:pathLst>
            </a:custGeom>
            <a:solidFill>
              <a:srgbClr val="3B8B6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827087" cy="219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2700000">
            <a:off x="5715961" y="8857933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2"/>
                </a:lnTo>
                <a:lnTo>
                  <a:pt x="0" y="199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06224" y="2820266"/>
            <a:ext cx="7034008" cy="3560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74"/>
              </a:lnSpc>
            </a:pPr>
            <a:r>
              <a:rPr lang="en-US" sz="11842">
                <a:solidFill>
                  <a:srgbClr val="F6F6E9"/>
                </a:solidFill>
                <a:latin typeface="Norwester"/>
                <a:ea typeface="Norwester"/>
                <a:cs typeface="Norwester"/>
                <a:sym typeface="Norwester"/>
              </a:rPr>
              <a:t>FINAL</a:t>
            </a:r>
          </a:p>
          <a:p>
            <a:pPr algn="l">
              <a:lnSpc>
                <a:spcPts val="13974"/>
              </a:lnSpc>
            </a:pPr>
            <a:r>
              <a:rPr lang="en-US" sz="11842">
                <a:solidFill>
                  <a:srgbClr val="F6F6E9"/>
                </a:solidFill>
                <a:latin typeface="Norwester"/>
                <a:ea typeface="Norwester"/>
                <a:cs typeface="Norwester"/>
                <a:sym typeface="Norwester"/>
              </a:rPr>
              <a:t>PROJECT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31615" y="6728296"/>
            <a:ext cx="6970379" cy="487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2"/>
              </a:lnSpc>
            </a:pPr>
            <a:r>
              <a:rPr lang="en-US" sz="2694">
                <a:solidFill>
                  <a:srgbClr val="F6F6E9"/>
                </a:solidFill>
                <a:latin typeface="Telegraf"/>
                <a:ea typeface="Telegraf"/>
                <a:cs typeface="Telegraf"/>
                <a:sym typeface="Telegraf"/>
              </a:rPr>
              <a:t>OBJECT ORIENTED PROGRAMMING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20850" y="1064317"/>
            <a:ext cx="3710581" cy="493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1769" indent="-290884" lvl="1">
              <a:lnSpc>
                <a:spcPts val="3772"/>
              </a:lnSpc>
              <a:buFont typeface="Arial"/>
              <a:buChar char="•"/>
            </a:pPr>
            <a:r>
              <a:rPr lang="en-US" sz="2694">
                <a:solidFill>
                  <a:srgbClr val="F6F6E9"/>
                </a:solidFill>
                <a:latin typeface="Telegraf"/>
                <a:ea typeface="Telegraf"/>
                <a:cs typeface="Telegraf"/>
                <a:sym typeface="Telegraf"/>
              </a:rPr>
              <a:t>POWER RANGERS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90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28093" y="-2571783"/>
            <a:ext cx="15430566" cy="15430566"/>
          </a:xfrm>
          <a:custGeom>
            <a:avLst/>
            <a:gdLst/>
            <a:ahLst/>
            <a:cxnLst/>
            <a:rect r="r" b="b" t="t" l="l"/>
            <a:pathLst>
              <a:path h="15430566" w="15430566">
                <a:moveTo>
                  <a:pt x="0" y="0"/>
                </a:moveTo>
                <a:lnTo>
                  <a:pt x="15430566" y="0"/>
                </a:lnTo>
                <a:lnTo>
                  <a:pt x="15430566" y="15430566"/>
                </a:lnTo>
                <a:lnTo>
                  <a:pt x="0" y="15430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302473" y="-2571783"/>
            <a:ext cx="15430566" cy="15430566"/>
          </a:xfrm>
          <a:custGeom>
            <a:avLst/>
            <a:gdLst/>
            <a:ahLst/>
            <a:cxnLst/>
            <a:rect r="r" b="b" t="t" l="l"/>
            <a:pathLst>
              <a:path h="15430566" w="15430566">
                <a:moveTo>
                  <a:pt x="0" y="0"/>
                </a:moveTo>
                <a:lnTo>
                  <a:pt x="15430566" y="0"/>
                </a:lnTo>
                <a:lnTo>
                  <a:pt x="15430566" y="15430566"/>
                </a:lnTo>
                <a:lnTo>
                  <a:pt x="0" y="15430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6632356" y="8965172"/>
            <a:ext cx="476333" cy="586256"/>
            <a:chOff x="0" y="0"/>
            <a:chExt cx="6604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15812273" y="8965172"/>
            <a:ext cx="476333" cy="586256"/>
            <a:chOff x="0" y="0"/>
            <a:chExt cx="660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2700000">
            <a:off x="16743596" y="9159391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100000">
            <a:off x="15977806" y="9157648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-3558057" y="9311820"/>
            <a:ext cx="13166245" cy="7669748"/>
            <a:chOff x="0" y="0"/>
            <a:chExt cx="1030219" cy="60013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30219" cy="600135"/>
            </a:xfrm>
            <a:custGeom>
              <a:avLst/>
              <a:gdLst/>
              <a:ahLst/>
              <a:cxnLst/>
              <a:rect r="r" b="b" t="t" l="l"/>
              <a:pathLst>
                <a:path h="600135" w="1030219">
                  <a:moveTo>
                    <a:pt x="827019" y="0"/>
                  </a:moveTo>
                  <a:lnTo>
                    <a:pt x="0" y="0"/>
                  </a:lnTo>
                  <a:lnTo>
                    <a:pt x="203200" y="600135"/>
                  </a:lnTo>
                  <a:lnTo>
                    <a:pt x="1030219" y="600135"/>
                  </a:lnTo>
                  <a:lnTo>
                    <a:pt x="827019" y="0"/>
                  </a:lnTo>
                  <a:close/>
                </a:path>
              </a:pathLst>
            </a:custGeom>
            <a:solidFill>
              <a:srgbClr val="D18C0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66675"/>
              <a:ext cx="827019" cy="666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893290" y="491295"/>
            <a:ext cx="4263550" cy="108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9"/>
              </a:lnSpc>
            </a:pPr>
            <a:r>
              <a:rPr lang="en-US" sz="7177">
                <a:solidFill>
                  <a:srgbClr val="692900"/>
                </a:solidFill>
                <a:latin typeface="Norwester"/>
                <a:ea typeface="Norwester"/>
                <a:cs typeface="Norwester"/>
                <a:sym typeface="Norwester"/>
              </a:rPr>
              <a:t>USER FLOW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428717" y="1575630"/>
            <a:ext cx="16082323" cy="3091395"/>
            <a:chOff x="0" y="0"/>
            <a:chExt cx="21443097" cy="4121861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418216"/>
              <a:ext cx="21443097" cy="3703645"/>
              <a:chOff x="0" y="0"/>
              <a:chExt cx="4235674" cy="73158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235674" cy="731584"/>
              </a:xfrm>
              <a:custGeom>
                <a:avLst/>
                <a:gdLst/>
                <a:ahLst/>
                <a:cxnLst/>
                <a:rect r="r" b="b" t="t" l="l"/>
                <a:pathLst>
                  <a:path h="731584" w="4235674">
                    <a:moveTo>
                      <a:pt x="24551" y="0"/>
                    </a:moveTo>
                    <a:lnTo>
                      <a:pt x="4211122" y="0"/>
                    </a:lnTo>
                    <a:cubicBezTo>
                      <a:pt x="4224682" y="0"/>
                      <a:pt x="4235674" y="10992"/>
                      <a:pt x="4235674" y="24551"/>
                    </a:cubicBezTo>
                    <a:lnTo>
                      <a:pt x="4235674" y="707033"/>
                    </a:lnTo>
                    <a:cubicBezTo>
                      <a:pt x="4235674" y="713544"/>
                      <a:pt x="4233087" y="719789"/>
                      <a:pt x="4228483" y="724393"/>
                    </a:cubicBezTo>
                    <a:cubicBezTo>
                      <a:pt x="4223879" y="728998"/>
                      <a:pt x="4217634" y="731584"/>
                      <a:pt x="4211122" y="731584"/>
                    </a:cubicBezTo>
                    <a:lnTo>
                      <a:pt x="24551" y="731584"/>
                    </a:lnTo>
                    <a:cubicBezTo>
                      <a:pt x="10992" y="731584"/>
                      <a:pt x="0" y="720592"/>
                      <a:pt x="0" y="707033"/>
                    </a:cubicBezTo>
                    <a:lnTo>
                      <a:pt x="0" y="24551"/>
                    </a:lnTo>
                    <a:cubicBezTo>
                      <a:pt x="0" y="10992"/>
                      <a:pt x="10992" y="0"/>
                      <a:pt x="24551" y="0"/>
                    </a:cubicBezTo>
                    <a:close/>
                  </a:path>
                </a:pathLst>
              </a:custGeom>
              <a:solidFill>
                <a:srgbClr val="F6F6E9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66675"/>
                <a:ext cx="4235674" cy="79825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1025659" y="1763883"/>
              <a:ext cx="2375997" cy="1083996"/>
              <a:chOff x="0" y="0"/>
              <a:chExt cx="469333" cy="214123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469333" cy="214123"/>
              </a:xfrm>
              <a:custGeom>
                <a:avLst/>
                <a:gdLst/>
                <a:ahLst/>
                <a:cxnLst/>
                <a:rect r="r" b="b" t="t" l="l"/>
                <a:pathLst>
                  <a:path h="214123" w="469333">
                    <a:moveTo>
                      <a:pt x="107061" y="0"/>
                    </a:moveTo>
                    <a:lnTo>
                      <a:pt x="362271" y="0"/>
                    </a:lnTo>
                    <a:cubicBezTo>
                      <a:pt x="390666" y="0"/>
                      <a:pt x="417897" y="11280"/>
                      <a:pt x="437975" y="31358"/>
                    </a:cubicBezTo>
                    <a:cubicBezTo>
                      <a:pt x="458053" y="51435"/>
                      <a:pt x="469333" y="78667"/>
                      <a:pt x="469333" y="107061"/>
                    </a:cubicBezTo>
                    <a:lnTo>
                      <a:pt x="469333" y="107061"/>
                    </a:lnTo>
                    <a:cubicBezTo>
                      <a:pt x="469333" y="135456"/>
                      <a:pt x="458053" y="162687"/>
                      <a:pt x="437975" y="182765"/>
                    </a:cubicBezTo>
                    <a:cubicBezTo>
                      <a:pt x="417897" y="202843"/>
                      <a:pt x="390666" y="214123"/>
                      <a:pt x="362271" y="214123"/>
                    </a:cubicBezTo>
                    <a:lnTo>
                      <a:pt x="107061" y="214123"/>
                    </a:lnTo>
                    <a:cubicBezTo>
                      <a:pt x="78667" y="214123"/>
                      <a:pt x="51435" y="202843"/>
                      <a:pt x="31358" y="182765"/>
                    </a:cubicBezTo>
                    <a:cubicBezTo>
                      <a:pt x="11280" y="162687"/>
                      <a:pt x="0" y="135456"/>
                      <a:pt x="0" y="107061"/>
                    </a:cubicBezTo>
                    <a:lnTo>
                      <a:pt x="0" y="107061"/>
                    </a:lnTo>
                    <a:cubicBezTo>
                      <a:pt x="0" y="78667"/>
                      <a:pt x="11280" y="51435"/>
                      <a:pt x="31358" y="31358"/>
                    </a:cubicBezTo>
                    <a:cubicBezTo>
                      <a:pt x="51435" y="11280"/>
                      <a:pt x="78667" y="0"/>
                      <a:pt x="107061" y="0"/>
                    </a:cubicBezTo>
                    <a:close/>
                  </a:path>
                </a:pathLst>
              </a:custGeom>
              <a:solidFill>
                <a:srgbClr val="DC661F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66675"/>
                <a:ext cx="469333" cy="2807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1476697" y="1970389"/>
              <a:ext cx="1473922" cy="5852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FEFEFE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Login</a:t>
              </a:r>
            </a:p>
          </p:txBody>
        </p:sp>
        <p:grpSp>
          <p:nvGrpSpPr>
            <p:cNvPr name="Group 24" id="24"/>
            <p:cNvGrpSpPr/>
            <p:nvPr/>
          </p:nvGrpSpPr>
          <p:grpSpPr>
            <a:xfrm rot="0">
              <a:off x="16817060" y="0"/>
              <a:ext cx="3381177" cy="836431"/>
              <a:chOff x="0" y="0"/>
              <a:chExt cx="667887" cy="165221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667887" cy="165221"/>
              </a:xfrm>
              <a:custGeom>
                <a:avLst/>
                <a:gdLst/>
                <a:ahLst/>
                <a:cxnLst/>
                <a:rect r="r" b="b" t="t" l="l"/>
                <a:pathLst>
                  <a:path h="165221" w="667887">
                    <a:moveTo>
                      <a:pt x="0" y="0"/>
                    </a:moveTo>
                    <a:lnTo>
                      <a:pt x="667887" y="0"/>
                    </a:lnTo>
                    <a:lnTo>
                      <a:pt x="667887" y="165221"/>
                    </a:lnTo>
                    <a:lnTo>
                      <a:pt x="0" y="165221"/>
                    </a:lnTo>
                    <a:close/>
                  </a:path>
                </a:pathLst>
              </a:custGeom>
              <a:solidFill>
                <a:srgbClr val="DC661F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66675"/>
                <a:ext cx="667887" cy="2318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17336177" y="128444"/>
              <a:ext cx="2342943" cy="512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 b="true">
                  <a:solidFill>
                    <a:srgbClr val="F6F6E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Mahasiswa</a:t>
              </a:r>
            </a:p>
          </p:txBody>
        </p:sp>
        <p:grpSp>
          <p:nvGrpSpPr>
            <p:cNvPr name="Group 28" id="28"/>
            <p:cNvGrpSpPr/>
            <p:nvPr/>
          </p:nvGrpSpPr>
          <p:grpSpPr>
            <a:xfrm rot="0">
              <a:off x="4241284" y="1763883"/>
              <a:ext cx="3172411" cy="1083996"/>
              <a:chOff x="0" y="0"/>
              <a:chExt cx="626649" cy="214123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626649" cy="214123"/>
              </a:xfrm>
              <a:custGeom>
                <a:avLst/>
                <a:gdLst/>
                <a:ahLst/>
                <a:cxnLst/>
                <a:rect r="r" b="b" t="t" l="l"/>
                <a:pathLst>
                  <a:path h="214123" w="626649">
                    <a:moveTo>
                      <a:pt x="104123" y="0"/>
                    </a:moveTo>
                    <a:lnTo>
                      <a:pt x="522526" y="0"/>
                    </a:lnTo>
                    <a:cubicBezTo>
                      <a:pt x="580032" y="0"/>
                      <a:pt x="626649" y="46618"/>
                      <a:pt x="626649" y="104123"/>
                    </a:cubicBezTo>
                    <a:lnTo>
                      <a:pt x="626649" y="109999"/>
                    </a:lnTo>
                    <a:cubicBezTo>
                      <a:pt x="626649" y="167505"/>
                      <a:pt x="580032" y="214123"/>
                      <a:pt x="522526" y="214123"/>
                    </a:cubicBezTo>
                    <a:lnTo>
                      <a:pt x="104123" y="214123"/>
                    </a:lnTo>
                    <a:cubicBezTo>
                      <a:pt x="46618" y="214123"/>
                      <a:pt x="0" y="167505"/>
                      <a:pt x="0" y="109999"/>
                    </a:cubicBezTo>
                    <a:lnTo>
                      <a:pt x="0" y="104123"/>
                    </a:lnTo>
                    <a:cubicBezTo>
                      <a:pt x="0" y="46618"/>
                      <a:pt x="46618" y="0"/>
                      <a:pt x="104123" y="0"/>
                    </a:cubicBezTo>
                    <a:close/>
                  </a:path>
                </a:pathLst>
              </a:custGeom>
              <a:solidFill>
                <a:srgbClr val="DC661F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66675"/>
                <a:ext cx="626649" cy="2807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4354936" y="1970389"/>
              <a:ext cx="2945106" cy="5852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Dashboard</a:t>
              </a:r>
            </a:p>
          </p:txBody>
        </p:sp>
        <p:grpSp>
          <p:nvGrpSpPr>
            <p:cNvPr name="Group 32" id="32"/>
            <p:cNvGrpSpPr/>
            <p:nvPr/>
          </p:nvGrpSpPr>
          <p:grpSpPr>
            <a:xfrm rot="0">
              <a:off x="8251895" y="1763883"/>
              <a:ext cx="3058759" cy="1083996"/>
              <a:chOff x="0" y="0"/>
              <a:chExt cx="604199" cy="214123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604199" cy="214123"/>
              </a:xfrm>
              <a:custGeom>
                <a:avLst/>
                <a:gdLst/>
                <a:ahLst/>
                <a:cxnLst/>
                <a:rect r="r" b="b" t="t" l="l"/>
                <a:pathLst>
                  <a:path h="214123" w="604199">
                    <a:moveTo>
                      <a:pt x="107061" y="0"/>
                    </a:moveTo>
                    <a:lnTo>
                      <a:pt x="497138" y="0"/>
                    </a:lnTo>
                    <a:cubicBezTo>
                      <a:pt x="556266" y="0"/>
                      <a:pt x="604199" y="47933"/>
                      <a:pt x="604199" y="107061"/>
                    </a:cubicBezTo>
                    <a:lnTo>
                      <a:pt x="604199" y="107061"/>
                    </a:lnTo>
                    <a:cubicBezTo>
                      <a:pt x="604199" y="135456"/>
                      <a:pt x="592920" y="162687"/>
                      <a:pt x="572842" y="182765"/>
                    </a:cubicBezTo>
                    <a:cubicBezTo>
                      <a:pt x="552764" y="202843"/>
                      <a:pt x="525532" y="214123"/>
                      <a:pt x="497138" y="214123"/>
                    </a:cubicBezTo>
                    <a:lnTo>
                      <a:pt x="107061" y="214123"/>
                    </a:lnTo>
                    <a:cubicBezTo>
                      <a:pt x="78667" y="214123"/>
                      <a:pt x="51435" y="202843"/>
                      <a:pt x="31358" y="182765"/>
                    </a:cubicBezTo>
                    <a:cubicBezTo>
                      <a:pt x="11280" y="162687"/>
                      <a:pt x="0" y="135456"/>
                      <a:pt x="0" y="107061"/>
                    </a:cubicBezTo>
                    <a:lnTo>
                      <a:pt x="0" y="107061"/>
                    </a:lnTo>
                    <a:cubicBezTo>
                      <a:pt x="0" y="78667"/>
                      <a:pt x="11280" y="51435"/>
                      <a:pt x="31358" y="31358"/>
                    </a:cubicBezTo>
                    <a:cubicBezTo>
                      <a:pt x="51435" y="11280"/>
                      <a:pt x="78667" y="0"/>
                      <a:pt x="107061" y="0"/>
                    </a:cubicBezTo>
                    <a:close/>
                  </a:path>
                </a:pathLst>
              </a:custGeom>
              <a:solidFill>
                <a:srgbClr val="DC661F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66675"/>
                <a:ext cx="604199" cy="2807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TextBox 35" id="35"/>
            <p:cNvSpPr txBox="true"/>
            <p:nvPr/>
          </p:nvSpPr>
          <p:spPr>
            <a:xfrm rot="0">
              <a:off x="8365548" y="1970389"/>
              <a:ext cx="2945106" cy="5852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Pilih Buku</a:t>
              </a:r>
            </a:p>
          </p:txBody>
        </p:sp>
        <p:grpSp>
          <p:nvGrpSpPr>
            <p:cNvPr name="Group 36" id="36"/>
            <p:cNvGrpSpPr/>
            <p:nvPr/>
          </p:nvGrpSpPr>
          <p:grpSpPr>
            <a:xfrm rot="0">
              <a:off x="12148854" y="1763883"/>
              <a:ext cx="2375997" cy="1083996"/>
              <a:chOff x="0" y="0"/>
              <a:chExt cx="469333" cy="214123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469333" cy="214123"/>
              </a:xfrm>
              <a:custGeom>
                <a:avLst/>
                <a:gdLst/>
                <a:ahLst/>
                <a:cxnLst/>
                <a:rect r="r" b="b" t="t" l="l"/>
                <a:pathLst>
                  <a:path h="214123" w="469333">
                    <a:moveTo>
                      <a:pt x="107061" y="0"/>
                    </a:moveTo>
                    <a:lnTo>
                      <a:pt x="362271" y="0"/>
                    </a:lnTo>
                    <a:cubicBezTo>
                      <a:pt x="390666" y="0"/>
                      <a:pt x="417897" y="11280"/>
                      <a:pt x="437975" y="31358"/>
                    </a:cubicBezTo>
                    <a:cubicBezTo>
                      <a:pt x="458053" y="51435"/>
                      <a:pt x="469333" y="78667"/>
                      <a:pt x="469333" y="107061"/>
                    </a:cubicBezTo>
                    <a:lnTo>
                      <a:pt x="469333" y="107061"/>
                    </a:lnTo>
                    <a:cubicBezTo>
                      <a:pt x="469333" y="135456"/>
                      <a:pt x="458053" y="162687"/>
                      <a:pt x="437975" y="182765"/>
                    </a:cubicBezTo>
                    <a:cubicBezTo>
                      <a:pt x="417897" y="202843"/>
                      <a:pt x="390666" y="214123"/>
                      <a:pt x="362271" y="214123"/>
                    </a:cubicBezTo>
                    <a:lnTo>
                      <a:pt x="107061" y="214123"/>
                    </a:lnTo>
                    <a:cubicBezTo>
                      <a:pt x="78667" y="214123"/>
                      <a:pt x="51435" y="202843"/>
                      <a:pt x="31358" y="182765"/>
                    </a:cubicBezTo>
                    <a:cubicBezTo>
                      <a:pt x="11280" y="162687"/>
                      <a:pt x="0" y="135456"/>
                      <a:pt x="0" y="107061"/>
                    </a:cubicBezTo>
                    <a:lnTo>
                      <a:pt x="0" y="107061"/>
                    </a:lnTo>
                    <a:cubicBezTo>
                      <a:pt x="0" y="78667"/>
                      <a:pt x="11280" y="51435"/>
                      <a:pt x="31358" y="31358"/>
                    </a:cubicBezTo>
                    <a:cubicBezTo>
                      <a:pt x="51435" y="11280"/>
                      <a:pt x="78667" y="0"/>
                      <a:pt x="107061" y="0"/>
                    </a:cubicBezTo>
                    <a:close/>
                  </a:path>
                </a:pathLst>
              </a:custGeom>
              <a:solidFill>
                <a:srgbClr val="DC661F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66675"/>
                <a:ext cx="469333" cy="2807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TextBox 39" id="39"/>
            <p:cNvSpPr txBox="true"/>
            <p:nvPr/>
          </p:nvSpPr>
          <p:spPr>
            <a:xfrm rot="0">
              <a:off x="12599891" y="1970389"/>
              <a:ext cx="1473922" cy="5852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Pinjam</a:t>
              </a:r>
            </a:p>
          </p:txBody>
        </p:sp>
        <p:grpSp>
          <p:nvGrpSpPr>
            <p:cNvPr name="Group 40" id="40"/>
            <p:cNvGrpSpPr/>
            <p:nvPr/>
          </p:nvGrpSpPr>
          <p:grpSpPr>
            <a:xfrm rot="0">
              <a:off x="15363050" y="1763883"/>
              <a:ext cx="4185378" cy="1083996"/>
              <a:chOff x="0" y="0"/>
              <a:chExt cx="826741" cy="214123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826741" cy="214123"/>
              </a:xfrm>
              <a:custGeom>
                <a:avLst/>
                <a:gdLst/>
                <a:ahLst/>
                <a:cxnLst/>
                <a:rect r="r" b="b" t="t" l="l"/>
                <a:pathLst>
                  <a:path h="214123" w="826741">
                    <a:moveTo>
                      <a:pt x="78923" y="0"/>
                    </a:moveTo>
                    <a:lnTo>
                      <a:pt x="747819" y="0"/>
                    </a:lnTo>
                    <a:cubicBezTo>
                      <a:pt x="791406" y="0"/>
                      <a:pt x="826741" y="35335"/>
                      <a:pt x="826741" y="78923"/>
                    </a:cubicBezTo>
                    <a:lnTo>
                      <a:pt x="826741" y="135200"/>
                    </a:lnTo>
                    <a:cubicBezTo>
                      <a:pt x="826741" y="178788"/>
                      <a:pt x="791406" y="214123"/>
                      <a:pt x="747819" y="214123"/>
                    </a:cubicBezTo>
                    <a:lnTo>
                      <a:pt x="78923" y="214123"/>
                    </a:lnTo>
                    <a:cubicBezTo>
                      <a:pt x="35335" y="214123"/>
                      <a:pt x="0" y="178788"/>
                      <a:pt x="0" y="135200"/>
                    </a:cubicBezTo>
                    <a:lnTo>
                      <a:pt x="0" y="78923"/>
                    </a:lnTo>
                    <a:cubicBezTo>
                      <a:pt x="0" y="35335"/>
                      <a:pt x="35335" y="0"/>
                      <a:pt x="78923" y="0"/>
                    </a:cubicBezTo>
                    <a:close/>
                  </a:path>
                </a:pathLst>
              </a:custGeom>
              <a:solidFill>
                <a:srgbClr val="DC661F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-66675"/>
                <a:ext cx="826741" cy="2807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TextBox 43" id="43"/>
            <p:cNvSpPr txBox="true"/>
            <p:nvPr/>
          </p:nvSpPr>
          <p:spPr>
            <a:xfrm rot="0">
              <a:off x="15681994" y="1970389"/>
              <a:ext cx="3473607" cy="5852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n-US" sz="2499" b="true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Data Tersimpan</a:t>
              </a:r>
            </a:p>
          </p:txBody>
        </p:sp>
        <p:sp>
          <p:nvSpPr>
            <p:cNvPr name="AutoShape 44" id="44"/>
            <p:cNvSpPr/>
            <p:nvPr/>
          </p:nvSpPr>
          <p:spPr>
            <a:xfrm>
              <a:off x="3401656" y="2305881"/>
              <a:ext cx="839628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45" id="45"/>
            <p:cNvSpPr/>
            <p:nvPr/>
          </p:nvSpPr>
          <p:spPr>
            <a:xfrm>
              <a:off x="7413695" y="2305881"/>
              <a:ext cx="838200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46" id="46"/>
            <p:cNvSpPr/>
            <p:nvPr/>
          </p:nvSpPr>
          <p:spPr>
            <a:xfrm>
              <a:off x="11310654" y="2305881"/>
              <a:ext cx="838200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47" id="47"/>
            <p:cNvSpPr/>
            <p:nvPr/>
          </p:nvSpPr>
          <p:spPr>
            <a:xfrm>
              <a:off x="14524850" y="2305881"/>
              <a:ext cx="838200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grpSp>
        <p:nvGrpSpPr>
          <p:cNvPr name="Group 48" id="48"/>
          <p:cNvGrpSpPr/>
          <p:nvPr/>
        </p:nvGrpSpPr>
        <p:grpSpPr>
          <a:xfrm rot="0">
            <a:off x="1428717" y="5611543"/>
            <a:ext cx="16082323" cy="2777734"/>
            <a:chOff x="0" y="0"/>
            <a:chExt cx="4235674" cy="731584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235674" cy="731584"/>
            </a:xfrm>
            <a:custGeom>
              <a:avLst/>
              <a:gdLst/>
              <a:ahLst/>
              <a:cxnLst/>
              <a:rect r="r" b="b" t="t" l="l"/>
              <a:pathLst>
                <a:path h="731584" w="4235674">
                  <a:moveTo>
                    <a:pt x="24551" y="0"/>
                  </a:moveTo>
                  <a:lnTo>
                    <a:pt x="4211122" y="0"/>
                  </a:lnTo>
                  <a:cubicBezTo>
                    <a:pt x="4224682" y="0"/>
                    <a:pt x="4235674" y="10992"/>
                    <a:pt x="4235674" y="24551"/>
                  </a:cubicBezTo>
                  <a:lnTo>
                    <a:pt x="4235674" y="707033"/>
                  </a:lnTo>
                  <a:cubicBezTo>
                    <a:pt x="4235674" y="713544"/>
                    <a:pt x="4233087" y="719789"/>
                    <a:pt x="4228483" y="724393"/>
                  </a:cubicBezTo>
                  <a:cubicBezTo>
                    <a:pt x="4223879" y="728998"/>
                    <a:pt x="4217634" y="731584"/>
                    <a:pt x="4211122" y="731584"/>
                  </a:cubicBezTo>
                  <a:lnTo>
                    <a:pt x="24551" y="731584"/>
                  </a:lnTo>
                  <a:cubicBezTo>
                    <a:pt x="10992" y="731584"/>
                    <a:pt x="0" y="720592"/>
                    <a:pt x="0" y="707033"/>
                  </a:cubicBezTo>
                  <a:lnTo>
                    <a:pt x="0" y="24551"/>
                  </a:lnTo>
                  <a:cubicBezTo>
                    <a:pt x="0" y="10992"/>
                    <a:pt x="10992" y="0"/>
                    <a:pt x="24551" y="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4235674" cy="798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2197961" y="6620794"/>
            <a:ext cx="1781997" cy="812997"/>
            <a:chOff x="0" y="0"/>
            <a:chExt cx="469333" cy="214123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69333" cy="214123"/>
            </a:xfrm>
            <a:custGeom>
              <a:avLst/>
              <a:gdLst/>
              <a:ahLst/>
              <a:cxnLst/>
              <a:rect r="r" b="b" t="t" l="l"/>
              <a:pathLst>
                <a:path h="214123" w="469333">
                  <a:moveTo>
                    <a:pt x="107061" y="0"/>
                  </a:moveTo>
                  <a:lnTo>
                    <a:pt x="362271" y="0"/>
                  </a:lnTo>
                  <a:cubicBezTo>
                    <a:pt x="390666" y="0"/>
                    <a:pt x="417897" y="11280"/>
                    <a:pt x="437975" y="31358"/>
                  </a:cubicBezTo>
                  <a:cubicBezTo>
                    <a:pt x="458053" y="51435"/>
                    <a:pt x="469333" y="78667"/>
                    <a:pt x="469333" y="107061"/>
                  </a:cubicBezTo>
                  <a:lnTo>
                    <a:pt x="469333" y="107061"/>
                  </a:lnTo>
                  <a:cubicBezTo>
                    <a:pt x="469333" y="135456"/>
                    <a:pt x="458053" y="162687"/>
                    <a:pt x="437975" y="182765"/>
                  </a:cubicBezTo>
                  <a:cubicBezTo>
                    <a:pt x="417897" y="202843"/>
                    <a:pt x="390666" y="214123"/>
                    <a:pt x="362271" y="214123"/>
                  </a:cubicBezTo>
                  <a:lnTo>
                    <a:pt x="107061" y="214123"/>
                  </a:lnTo>
                  <a:cubicBezTo>
                    <a:pt x="78667" y="214123"/>
                    <a:pt x="51435" y="202843"/>
                    <a:pt x="31358" y="182765"/>
                  </a:cubicBezTo>
                  <a:cubicBezTo>
                    <a:pt x="11280" y="162687"/>
                    <a:pt x="0" y="135456"/>
                    <a:pt x="0" y="107061"/>
                  </a:cubicBezTo>
                  <a:lnTo>
                    <a:pt x="0" y="107061"/>
                  </a:lnTo>
                  <a:cubicBezTo>
                    <a:pt x="0" y="78667"/>
                    <a:pt x="11280" y="51435"/>
                    <a:pt x="31358" y="31358"/>
                  </a:cubicBezTo>
                  <a:cubicBezTo>
                    <a:pt x="51435" y="11280"/>
                    <a:pt x="78667" y="0"/>
                    <a:pt x="107061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469333" cy="280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2536240" y="6754242"/>
            <a:ext cx="1105441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Login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2197961" y="5297882"/>
            <a:ext cx="2535883" cy="627323"/>
            <a:chOff x="0" y="0"/>
            <a:chExt cx="3381177" cy="836431"/>
          </a:xfrm>
        </p:grpSpPr>
        <p:grpSp>
          <p:nvGrpSpPr>
            <p:cNvPr name="Group 56" id="56"/>
            <p:cNvGrpSpPr/>
            <p:nvPr/>
          </p:nvGrpSpPr>
          <p:grpSpPr>
            <a:xfrm rot="0">
              <a:off x="0" y="0"/>
              <a:ext cx="3381177" cy="836431"/>
              <a:chOff x="0" y="0"/>
              <a:chExt cx="667887" cy="165221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667887" cy="165221"/>
              </a:xfrm>
              <a:custGeom>
                <a:avLst/>
                <a:gdLst/>
                <a:ahLst/>
                <a:cxnLst/>
                <a:rect r="r" b="b" t="t" l="l"/>
                <a:pathLst>
                  <a:path h="165221" w="667887">
                    <a:moveTo>
                      <a:pt x="0" y="0"/>
                    </a:moveTo>
                    <a:lnTo>
                      <a:pt x="667887" y="0"/>
                    </a:lnTo>
                    <a:lnTo>
                      <a:pt x="667887" y="165221"/>
                    </a:lnTo>
                    <a:lnTo>
                      <a:pt x="0" y="165221"/>
                    </a:lnTo>
                    <a:close/>
                  </a:path>
                </a:pathLst>
              </a:custGeom>
              <a:solidFill>
                <a:srgbClr val="DC661F"/>
              </a:solidFill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0" y="-66675"/>
                <a:ext cx="667887" cy="2318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TextBox 59" id="59"/>
            <p:cNvSpPr txBox="true"/>
            <p:nvPr/>
          </p:nvSpPr>
          <p:spPr>
            <a:xfrm rot="0">
              <a:off x="519117" y="128444"/>
              <a:ext cx="2342943" cy="512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 b="true">
                  <a:solidFill>
                    <a:srgbClr val="F6F6E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Admin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4609680" y="6620794"/>
            <a:ext cx="2379308" cy="812997"/>
            <a:chOff x="0" y="0"/>
            <a:chExt cx="626649" cy="214123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26649" cy="214123"/>
            </a:xfrm>
            <a:custGeom>
              <a:avLst/>
              <a:gdLst/>
              <a:ahLst/>
              <a:cxnLst/>
              <a:rect r="r" b="b" t="t" l="l"/>
              <a:pathLst>
                <a:path h="214123" w="626649">
                  <a:moveTo>
                    <a:pt x="104123" y="0"/>
                  </a:moveTo>
                  <a:lnTo>
                    <a:pt x="522526" y="0"/>
                  </a:lnTo>
                  <a:cubicBezTo>
                    <a:pt x="580032" y="0"/>
                    <a:pt x="626649" y="46618"/>
                    <a:pt x="626649" y="104123"/>
                  </a:cubicBezTo>
                  <a:lnTo>
                    <a:pt x="626649" y="109999"/>
                  </a:lnTo>
                  <a:cubicBezTo>
                    <a:pt x="626649" y="167505"/>
                    <a:pt x="580032" y="214123"/>
                    <a:pt x="522526" y="214123"/>
                  </a:cubicBezTo>
                  <a:lnTo>
                    <a:pt x="104123" y="214123"/>
                  </a:lnTo>
                  <a:cubicBezTo>
                    <a:pt x="46618" y="214123"/>
                    <a:pt x="0" y="167505"/>
                    <a:pt x="0" y="109999"/>
                  </a:cubicBezTo>
                  <a:lnTo>
                    <a:pt x="0" y="104123"/>
                  </a:lnTo>
                  <a:cubicBezTo>
                    <a:pt x="0" y="46618"/>
                    <a:pt x="46618" y="0"/>
                    <a:pt x="104123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66675"/>
              <a:ext cx="626649" cy="280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63" id="63"/>
          <p:cNvSpPr txBox="true"/>
          <p:nvPr/>
        </p:nvSpPr>
        <p:spPr>
          <a:xfrm rot="0">
            <a:off x="4694919" y="6754242"/>
            <a:ext cx="2208830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Admin Panel</a:t>
            </a:r>
          </a:p>
        </p:txBody>
      </p:sp>
      <p:grpSp>
        <p:nvGrpSpPr>
          <p:cNvPr name="Group 64" id="64"/>
          <p:cNvGrpSpPr/>
          <p:nvPr/>
        </p:nvGrpSpPr>
        <p:grpSpPr>
          <a:xfrm rot="0">
            <a:off x="7617638" y="6620794"/>
            <a:ext cx="4704716" cy="812997"/>
            <a:chOff x="0" y="0"/>
            <a:chExt cx="1239102" cy="214123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1239102" cy="214123"/>
            </a:xfrm>
            <a:custGeom>
              <a:avLst/>
              <a:gdLst/>
              <a:ahLst/>
              <a:cxnLst/>
              <a:rect r="r" b="b" t="t" l="l"/>
              <a:pathLst>
                <a:path h="214123" w="1239102">
                  <a:moveTo>
                    <a:pt x="52658" y="0"/>
                  </a:moveTo>
                  <a:lnTo>
                    <a:pt x="1186444" y="0"/>
                  </a:lnTo>
                  <a:cubicBezTo>
                    <a:pt x="1215526" y="0"/>
                    <a:pt x="1239102" y="23576"/>
                    <a:pt x="1239102" y="52658"/>
                  </a:cubicBezTo>
                  <a:lnTo>
                    <a:pt x="1239102" y="161465"/>
                  </a:lnTo>
                  <a:cubicBezTo>
                    <a:pt x="1239102" y="175430"/>
                    <a:pt x="1233554" y="188824"/>
                    <a:pt x="1223679" y="198700"/>
                  </a:cubicBezTo>
                  <a:cubicBezTo>
                    <a:pt x="1213804" y="208575"/>
                    <a:pt x="1200410" y="214123"/>
                    <a:pt x="1186444" y="214123"/>
                  </a:cubicBezTo>
                  <a:lnTo>
                    <a:pt x="52658" y="214123"/>
                  </a:lnTo>
                  <a:cubicBezTo>
                    <a:pt x="38692" y="214123"/>
                    <a:pt x="25299" y="208575"/>
                    <a:pt x="15423" y="198700"/>
                  </a:cubicBezTo>
                  <a:cubicBezTo>
                    <a:pt x="5548" y="188824"/>
                    <a:pt x="0" y="175430"/>
                    <a:pt x="0" y="161465"/>
                  </a:cubicBezTo>
                  <a:lnTo>
                    <a:pt x="0" y="52658"/>
                  </a:lnTo>
                  <a:cubicBezTo>
                    <a:pt x="0" y="38692"/>
                    <a:pt x="5548" y="25299"/>
                    <a:pt x="15423" y="15423"/>
                  </a:cubicBezTo>
                  <a:cubicBezTo>
                    <a:pt x="25299" y="5548"/>
                    <a:pt x="38692" y="0"/>
                    <a:pt x="52658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1239102" cy="280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67" id="67"/>
          <p:cNvSpPr txBox="true"/>
          <p:nvPr/>
        </p:nvSpPr>
        <p:spPr>
          <a:xfrm rot="0">
            <a:off x="8052570" y="6754242"/>
            <a:ext cx="3834853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Lihat Data Peminjaman</a:t>
            </a:r>
          </a:p>
        </p:txBody>
      </p:sp>
      <p:grpSp>
        <p:nvGrpSpPr>
          <p:cNvPr name="Group 68" id="68"/>
          <p:cNvGrpSpPr/>
          <p:nvPr/>
        </p:nvGrpSpPr>
        <p:grpSpPr>
          <a:xfrm rot="0">
            <a:off x="12951005" y="6620794"/>
            <a:ext cx="3626390" cy="812997"/>
            <a:chOff x="0" y="0"/>
            <a:chExt cx="955099" cy="214123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955099" cy="214123"/>
            </a:xfrm>
            <a:custGeom>
              <a:avLst/>
              <a:gdLst/>
              <a:ahLst/>
              <a:cxnLst/>
              <a:rect r="r" b="b" t="t" l="l"/>
              <a:pathLst>
                <a:path h="214123" w="955099">
                  <a:moveTo>
                    <a:pt x="68316" y="0"/>
                  </a:moveTo>
                  <a:lnTo>
                    <a:pt x="886782" y="0"/>
                  </a:lnTo>
                  <a:cubicBezTo>
                    <a:pt x="924512" y="0"/>
                    <a:pt x="955099" y="30586"/>
                    <a:pt x="955099" y="68316"/>
                  </a:cubicBezTo>
                  <a:lnTo>
                    <a:pt x="955099" y="145806"/>
                  </a:lnTo>
                  <a:cubicBezTo>
                    <a:pt x="955099" y="183536"/>
                    <a:pt x="924512" y="214123"/>
                    <a:pt x="886782" y="214123"/>
                  </a:cubicBezTo>
                  <a:lnTo>
                    <a:pt x="68316" y="214123"/>
                  </a:lnTo>
                  <a:cubicBezTo>
                    <a:pt x="50198" y="214123"/>
                    <a:pt x="32821" y="206925"/>
                    <a:pt x="20009" y="194113"/>
                  </a:cubicBezTo>
                  <a:cubicBezTo>
                    <a:pt x="7198" y="181302"/>
                    <a:pt x="0" y="163925"/>
                    <a:pt x="0" y="145806"/>
                  </a:cubicBezTo>
                  <a:lnTo>
                    <a:pt x="0" y="68316"/>
                  </a:lnTo>
                  <a:cubicBezTo>
                    <a:pt x="0" y="30586"/>
                    <a:pt x="30586" y="0"/>
                    <a:pt x="68316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66675"/>
              <a:ext cx="955099" cy="280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71" id="71"/>
          <p:cNvSpPr txBox="true"/>
          <p:nvPr/>
        </p:nvSpPr>
        <p:spPr>
          <a:xfrm rot="0">
            <a:off x="13358470" y="6754242"/>
            <a:ext cx="2860227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Kembalikan Buku</a:t>
            </a:r>
          </a:p>
        </p:txBody>
      </p:sp>
      <p:sp>
        <p:nvSpPr>
          <p:cNvPr name="AutoShape 72" id="72"/>
          <p:cNvSpPr/>
          <p:nvPr/>
        </p:nvSpPr>
        <p:spPr>
          <a:xfrm>
            <a:off x="3979959" y="7027292"/>
            <a:ext cx="62972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3" id="73"/>
          <p:cNvSpPr/>
          <p:nvPr/>
        </p:nvSpPr>
        <p:spPr>
          <a:xfrm>
            <a:off x="6988988" y="7027292"/>
            <a:ext cx="6286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4" id="74"/>
          <p:cNvSpPr/>
          <p:nvPr/>
        </p:nvSpPr>
        <p:spPr>
          <a:xfrm>
            <a:off x="12322355" y="7027292"/>
            <a:ext cx="6286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66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24950" y="-2571783"/>
            <a:ext cx="15430566" cy="15430566"/>
          </a:xfrm>
          <a:custGeom>
            <a:avLst/>
            <a:gdLst/>
            <a:ahLst/>
            <a:cxnLst/>
            <a:rect r="r" b="b" t="t" l="l"/>
            <a:pathLst>
              <a:path h="15430566" w="15430566">
                <a:moveTo>
                  <a:pt x="0" y="0"/>
                </a:moveTo>
                <a:lnTo>
                  <a:pt x="15430566" y="0"/>
                </a:lnTo>
                <a:lnTo>
                  <a:pt x="15430566" y="15430566"/>
                </a:lnTo>
                <a:lnTo>
                  <a:pt x="0" y="15430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286566" y="-2571783"/>
            <a:ext cx="15430566" cy="15430566"/>
          </a:xfrm>
          <a:custGeom>
            <a:avLst/>
            <a:gdLst/>
            <a:ahLst/>
            <a:cxnLst/>
            <a:rect r="r" b="b" t="t" l="l"/>
            <a:pathLst>
              <a:path h="15430566" w="15430566">
                <a:moveTo>
                  <a:pt x="0" y="0"/>
                </a:moveTo>
                <a:lnTo>
                  <a:pt x="15430566" y="0"/>
                </a:lnTo>
                <a:lnTo>
                  <a:pt x="15430566" y="15430566"/>
                </a:lnTo>
                <a:lnTo>
                  <a:pt x="0" y="15430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6632356" y="8965172"/>
            <a:ext cx="476333" cy="586256"/>
            <a:chOff x="0" y="0"/>
            <a:chExt cx="6604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15812273" y="8965172"/>
            <a:ext cx="476333" cy="586256"/>
            <a:chOff x="0" y="0"/>
            <a:chExt cx="660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2700000">
            <a:off x="16743596" y="9159391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100000">
            <a:off x="15977806" y="9157648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73582" y="491295"/>
            <a:ext cx="3097140" cy="108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9"/>
              </a:lnSpc>
            </a:pPr>
            <a:r>
              <a:rPr lang="en-US" sz="7177">
                <a:solidFill>
                  <a:srgbClr val="F6F6E9"/>
                </a:solidFill>
                <a:latin typeface="Norwester"/>
                <a:ea typeface="Norwester"/>
                <a:cs typeface="Norwester"/>
                <a:sym typeface="Norwester"/>
              </a:rPr>
              <a:t>TESTING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-3558057" y="9311820"/>
            <a:ext cx="13166245" cy="7669748"/>
            <a:chOff x="0" y="0"/>
            <a:chExt cx="1030219" cy="60013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30219" cy="600135"/>
            </a:xfrm>
            <a:custGeom>
              <a:avLst/>
              <a:gdLst/>
              <a:ahLst/>
              <a:cxnLst/>
              <a:rect r="r" b="b" t="t" l="l"/>
              <a:pathLst>
                <a:path h="600135" w="1030219">
                  <a:moveTo>
                    <a:pt x="827019" y="0"/>
                  </a:moveTo>
                  <a:lnTo>
                    <a:pt x="0" y="0"/>
                  </a:lnTo>
                  <a:lnTo>
                    <a:pt x="203200" y="600135"/>
                  </a:lnTo>
                  <a:lnTo>
                    <a:pt x="1030219" y="600135"/>
                  </a:lnTo>
                  <a:lnTo>
                    <a:pt x="827019" y="0"/>
                  </a:lnTo>
                  <a:close/>
                </a:path>
              </a:pathLst>
            </a:custGeom>
            <a:solidFill>
              <a:srgbClr val="FFB90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66675"/>
              <a:ext cx="827019" cy="666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02838" y="2667396"/>
            <a:ext cx="16082323" cy="3252038"/>
            <a:chOff x="0" y="0"/>
            <a:chExt cx="21443097" cy="4336051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418216"/>
              <a:ext cx="21443097" cy="3917836"/>
              <a:chOff x="0" y="0"/>
              <a:chExt cx="4235674" cy="773893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235674" cy="773893"/>
              </a:xfrm>
              <a:custGeom>
                <a:avLst/>
                <a:gdLst/>
                <a:ahLst/>
                <a:cxnLst/>
                <a:rect r="r" b="b" t="t" l="l"/>
                <a:pathLst>
                  <a:path h="773893" w="4235674">
                    <a:moveTo>
                      <a:pt x="24551" y="0"/>
                    </a:moveTo>
                    <a:lnTo>
                      <a:pt x="4211122" y="0"/>
                    </a:lnTo>
                    <a:cubicBezTo>
                      <a:pt x="4224682" y="0"/>
                      <a:pt x="4235674" y="10992"/>
                      <a:pt x="4235674" y="24551"/>
                    </a:cubicBezTo>
                    <a:lnTo>
                      <a:pt x="4235674" y="749342"/>
                    </a:lnTo>
                    <a:cubicBezTo>
                      <a:pt x="4235674" y="755854"/>
                      <a:pt x="4233087" y="762098"/>
                      <a:pt x="4228483" y="766703"/>
                    </a:cubicBezTo>
                    <a:cubicBezTo>
                      <a:pt x="4223879" y="771307"/>
                      <a:pt x="4217634" y="773893"/>
                      <a:pt x="4211122" y="773893"/>
                    </a:cubicBezTo>
                    <a:lnTo>
                      <a:pt x="24551" y="773893"/>
                    </a:lnTo>
                    <a:cubicBezTo>
                      <a:pt x="10992" y="773893"/>
                      <a:pt x="0" y="762902"/>
                      <a:pt x="0" y="749342"/>
                    </a:cubicBezTo>
                    <a:lnTo>
                      <a:pt x="0" y="24551"/>
                    </a:lnTo>
                    <a:cubicBezTo>
                      <a:pt x="0" y="10992"/>
                      <a:pt x="10992" y="0"/>
                      <a:pt x="24551" y="0"/>
                    </a:cubicBezTo>
                    <a:close/>
                  </a:path>
                </a:pathLst>
              </a:custGeom>
              <a:solidFill>
                <a:srgbClr val="FEFEFE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66675"/>
                <a:ext cx="4235674" cy="8405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16817060" y="0"/>
              <a:ext cx="3381177" cy="836431"/>
              <a:chOff x="0" y="0"/>
              <a:chExt cx="667887" cy="165221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667887" cy="165221"/>
              </a:xfrm>
              <a:custGeom>
                <a:avLst/>
                <a:gdLst/>
                <a:ahLst/>
                <a:cxnLst/>
                <a:rect r="r" b="b" t="t" l="l"/>
                <a:pathLst>
                  <a:path h="165221" w="667887">
                    <a:moveTo>
                      <a:pt x="0" y="0"/>
                    </a:moveTo>
                    <a:lnTo>
                      <a:pt x="667887" y="0"/>
                    </a:lnTo>
                    <a:lnTo>
                      <a:pt x="667887" y="165221"/>
                    </a:lnTo>
                    <a:lnTo>
                      <a:pt x="0" y="165221"/>
                    </a:lnTo>
                    <a:close/>
                  </a:path>
                </a:pathLst>
              </a:custGeom>
              <a:solidFill>
                <a:srgbClr val="FFB905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66675"/>
                <a:ext cx="667887" cy="2318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17274496" y="128444"/>
              <a:ext cx="2466306" cy="512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 b="true">
                  <a:solidFill>
                    <a:srgbClr val="F6F6E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Hasil Testing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13843" y="972956"/>
              <a:ext cx="19626959" cy="31163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Peminjaman berhasil tersimpan ke database MySQL melalui proses DAO.</a:t>
              </a:r>
            </a:p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D</a:t>
              </a: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ata seperti tanggal pinjam, jatuh tempo, dan status tam</a:t>
              </a: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p</a:t>
              </a: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il dengan benar di UI.</a:t>
              </a:r>
            </a:p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Pr</a:t>
              </a: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oses pengembal</a:t>
              </a: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ian berhasil memperbarui status dan men</a:t>
              </a: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ambahkan tanggal kembali.</a:t>
              </a:r>
            </a:p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Perpanjangan m</a:t>
              </a: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asa pinjam berhasil dilakukan dan memodifikasi tanggal jatuh tempo.</a:t>
              </a:r>
            </a:p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Validasi login, input kosong, dan role pengguna ditangani menggunakan mekanisme notifikasi di antarmuka.</a:t>
              </a:r>
            </a:p>
            <a:p>
              <a:pPr algn="l">
                <a:lnSpc>
                  <a:spcPts val="3079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66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24950" y="-2571783"/>
            <a:ext cx="15430566" cy="15430566"/>
          </a:xfrm>
          <a:custGeom>
            <a:avLst/>
            <a:gdLst/>
            <a:ahLst/>
            <a:cxnLst/>
            <a:rect r="r" b="b" t="t" l="l"/>
            <a:pathLst>
              <a:path h="15430566" w="15430566">
                <a:moveTo>
                  <a:pt x="0" y="0"/>
                </a:moveTo>
                <a:lnTo>
                  <a:pt x="15430566" y="0"/>
                </a:lnTo>
                <a:lnTo>
                  <a:pt x="15430566" y="15430566"/>
                </a:lnTo>
                <a:lnTo>
                  <a:pt x="0" y="15430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286566" y="-2571783"/>
            <a:ext cx="15430566" cy="15430566"/>
          </a:xfrm>
          <a:custGeom>
            <a:avLst/>
            <a:gdLst/>
            <a:ahLst/>
            <a:cxnLst/>
            <a:rect r="r" b="b" t="t" l="l"/>
            <a:pathLst>
              <a:path h="15430566" w="15430566">
                <a:moveTo>
                  <a:pt x="0" y="0"/>
                </a:moveTo>
                <a:lnTo>
                  <a:pt x="15430566" y="0"/>
                </a:lnTo>
                <a:lnTo>
                  <a:pt x="15430566" y="15430566"/>
                </a:lnTo>
                <a:lnTo>
                  <a:pt x="0" y="15430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6632356" y="8965172"/>
            <a:ext cx="476333" cy="586256"/>
            <a:chOff x="0" y="0"/>
            <a:chExt cx="6604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15812273" y="8965172"/>
            <a:ext cx="476333" cy="586256"/>
            <a:chOff x="0" y="0"/>
            <a:chExt cx="660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2700000">
            <a:off x="16743596" y="9159391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100000">
            <a:off x="15977806" y="9157648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73582" y="491295"/>
            <a:ext cx="4855068" cy="108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9"/>
              </a:lnSpc>
            </a:pPr>
            <a:r>
              <a:rPr lang="en-US" sz="7177">
                <a:solidFill>
                  <a:srgbClr val="F6F6E9"/>
                </a:solidFill>
                <a:latin typeface="Norwester"/>
                <a:ea typeface="Norwester"/>
                <a:cs typeface="Norwester"/>
                <a:sym typeface="Norwester"/>
              </a:rPr>
              <a:t>CHALLENGES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-3558057" y="9311820"/>
            <a:ext cx="13166245" cy="7669748"/>
            <a:chOff x="0" y="0"/>
            <a:chExt cx="1030219" cy="60013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30219" cy="600135"/>
            </a:xfrm>
            <a:custGeom>
              <a:avLst/>
              <a:gdLst/>
              <a:ahLst/>
              <a:cxnLst/>
              <a:rect r="r" b="b" t="t" l="l"/>
              <a:pathLst>
                <a:path h="600135" w="1030219">
                  <a:moveTo>
                    <a:pt x="827019" y="0"/>
                  </a:moveTo>
                  <a:lnTo>
                    <a:pt x="0" y="0"/>
                  </a:lnTo>
                  <a:lnTo>
                    <a:pt x="203200" y="600135"/>
                  </a:lnTo>
                  <a:lnTo>
                    <a:pt x="1030219" y="600135"/>
                  </a:lnTo>
                  <a:lnTo>
                    <a:pt x="827019" y="0"/>
                  </a:lnTo>
                  <a:close/>
                </a:path>
              </a:pathLst>
            </a:custGeom>
            <a:solidFill>
              <a:srgbClr val="FFB90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66675"/>
              <a:ext cx="827019" cy="666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81328" y="2048592"/>
            <a:ext cx="16082323" cy="2285943"/>
            <a:chOff x="0" y="0"/>
            <a:chExt cx="21443097" cy="3047925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418216"/>
              <a:ext cx="21443097" cy="2629709"/>
              <a:chOff x="0" y="0"/>
              <a:chExt cx="4235674" cy="519449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235674" cy="519449"/>
              </a:xfrm>
              <a:custGeom>
                <a:avLst/>
                <a:gdLst/>
                <a:ahLst/>
                <a:cxnLst/>
                <a:rect r="r" b="b" t="t" l="l"/>
                <a:pathLst>
                  <a:path h="519449" w="4235674">
                    <a:moveTo>
                      <a:pt x="24551" y="0"/>
                    </a:moveTo>
                    <a:lnTo>
                      <a:pt x="4211122" y="0"/>
                    </a:lnTo>
                    <a:cubicBezTo>
                      <a:pt x="4224682" y="0"/>
                      <a:pt x="4235674" y="10992"/>
                      <a:pt x="4235674" y="24551"/>
                    </a:cubicBezTo>
                    <a:lnTo>
                      <a:pt x="4235674" y="494898"/>
                    </a:lnTo>
                    <a:cubicBezTo>
                      <a:pt x="4235674" y="501409"/>
                      <a:pt x="4233087" y="507654"/>
                      <a:pt x="4228483" y="512258"/>
                    </a:cubicBezTo>
                    <a:cubicBezTo>
                      <a:pt x="4223879" y="516862"/>
                      <a:pt x="4217634" y="519449"/>
                      <a:pt x="4211122" y="519449"/>
                    </a:cubicBezTo>
                    <a:lnTo>
                      <a:pt x="24551" y="519449"/>
                    </a:lnTo>
                    <a:cubicBezTo>
                      <a:pt x="10992" y="519449"/>
                      <a:pt x="0" y="508457"/>
                      <a:pt x="0" y="494898"/>
                    </a:cubicBezTo>
                    <a:lnTo>
                      <a:pt x="0" y="24551"/>
                    </a:lnTo>
                    <a:cubicBezTo>
                      <a:pt x="0" y="10992"/>
                      <a:pt x="10992" y="0"/>
                      <a:pt x="24551" y="0"/>
                    </a:cubicBezTo>
                    <a:close/>
                  </a:path>
                </a:pathLst>
              </a:custGeom>
              <a:solidFill>
                <a:srgbClr val="FEFEFE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66675"/>
                <a:ext cx="4235674" cy="58612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12252616" y="0"/>
              <a:ext cx="7945621" cy="836431"/>
              <a:chOff x="0" y="0"/>
              <a:chExt cx="1569505" cy="165221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569505" cy="165221"/>
              </a:xfrm>
              <a:custGeom>
                <a:avLst/>
                <a:gdLst/>
                <a:ahLst/>
                <a:cxnLst/>
                <a:rect r="r" b="b" t="t" l="l"/>
                <a:pathLst>
                  <a:path h="165221" w="1569505">
                    <a:moveTo>
                      <a:pt x="0" y="0"/>
                    </a:moveTo>
                    <a:lnTo>
                      <a:pt x="1569505" y="0"/>
                    </a:lnTo>
                    <a:lnTo>
                      <a:pt x="1569505" y="165221"/>
                    </a:lnTo>
                    <a:lnTo>
                      <a:pt x="0" y="165221"/>
                    </a:lnTo>
                    <a:close/>
                  </a:path>
                </a:pathLst>
              </a:custGeom>
              <a:solidFill>
                <a:srgbClr val="FFB905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66675"/>
                <a:ext cx="1569505" cy="2318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12660706" y="128444"/>
              <a:ext cx="7129441" cy="512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 b="true">
                  <a:solidFill>
                    <a:srgbClr val="F6F6E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Masalah Navigasi Login ke Dashboard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13843" y="972956"/>
              <a:ext cx="19626959" cy="20749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Setelah login, pengguna tidak langsung diarahkan ke tam</a:t>
              </a: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p</a:t>
              </a: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ilan yang sesuai.</a:t>
              </a:r>
            </a:p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S</a:t>
              </a: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ering kal</a:t>
              </a: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i mahasiswa masuk </a:t>
              </a: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ke tampil</a:t>
              </a: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an admin </a:t>
              </a: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atau tampilan tidak berubah.</a:t>
              </a:r>
            </a:p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Transisi antar tampilan belum terkelola dengan baik, menyebabkan tampilan berhenti di halaman login.</a:t>
              </a:r>
            </a:p>
            <a:p>
              <a:pPr algn="l">
                <a:lnSpc>
                  <a:spcPts val="307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102838" y="5124447"/>
            <a:ext cx="16082323" cy="2362807"/>
            <a:chOff x="0" y="0"/>
            <a:chExt cx="4235674" cy="62230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235674" cy="622303"/>
            </a:xfrm>
            <a:custGeom>
              <a:avLst/>
              <a:gdLst/>
              <a:ahLst/>
              <a:cxnLst/>
              <a:rect r="r" b="b" t="t" l="l"/>
              <a:pathLst>
                <a:path h="622303" w="4235674">
                  <a:moveTo>
                    <a:pt x="24551" y="0"/>
                  </a:moveTo>
                  <a:lnTo>
                    <a:pt x="4211122" y="0"/>
                  </a:lnTo>
                  <a:cubicBezTo>
                    <a:pt x="4224682" y="0"/>
                    <a:pt x="4235674" y="10992"/>
                    <a:pt x="4235674" y="24551"/>
                  </a:cubicBezTo>
                  <a:lnTo>
                    <a:pt x="4235674" y="597752"/>
                  </a:lnTo>
                  <a:cubicBezTo>
                    <a:pt x="4235674" y="611311"/>
                    <a:pt x="4224682" y="622303"/>
                    <a:pt x="4211122" y="622303"/>
                  </a:cubicBezTo>
                  <a:lnTo>
                    <a:pt x="24551" y="622303"/>
                  </a:lnTo>
                  <a:cubicBezTo>
                    <a:pt x="10992" y="622303"/>
                    <a:pt x="0" y="611311"/>
                    <a:pt x="0" y="597752"/>
                  </a:cubicBezTo>
                  <a:lnTo>
                    <a:pt x="0" y="24551"/>
                  </a:lnTo>
                  <a:cubicBezTo>
                    <a:pt x="0" y="10992"/>
                    <a:pt x="10992" y="0"/>
                    <a:pt x="24551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4235674" cy="688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1454902" y="4810785"/>
            <a:ext cx="3709020" cy="627323"/>
            <a:chOff x="0" y="0"/>
            <a:chExt cx="4945359" cy="836431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4945359" cy="836431"/>
              <a:chOff x="0" y="0"/>
              <a:chExt cx="976861" cy="165221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976861" cy="165221"/>
              </a:xfrm>
              <a:custGeom>
                <a:avLst/>
                <a:gdLst/>
                <a:ahLst/>
                <a:cxnLst/>
                <a:rect r="r" b="b" t="t" l="l"/>
                <a:pathLst>
                  <a:path h="165221" w="976861">
                    <a:moveTo>
                      <a:pt x="0" y="0"/>
                    </a:moveTo>
                    <a:lnTo>
                      <a:pt x="976861" y="0"/>
                    </a:lnTo>
                    <a:lnTo>
                      <a:pt x="976861" y="165221"/>
                    </a:lnTo>
                    <a:lnTo>
                      <a:pt x="0" y="165221"/>
                    </a:lnTo>
                    <a:close/>
                  </a:path>
                </a:pathLst>
              </a:custGeom>
              <a:solidFill>
                <a:srgbClr val="FFB905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66675"/>
                <a:ext cx="976861" cy="2318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TextBox 32" id="32"/>
            <p:cNvSpPr txBox="true"/>
            <p:nvPr/>
          </p:nvSpPr>
          <p:spPr>
            <a:xfrm rot="0">
              <a:off x="195572" y="128444"/>
              <a:ext cx="4554216" cy="512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 b="true">
                  <a:solidFill>
                    <a:srgbClr val="F6F6E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Solusi yang Diterapkan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188221" y="5523834"/>
            <a:ext cx="14720219" cy="196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Memisahkan tam</a:t>
            </a:r>
            <a:r>
              <a:rPr lang="en-US" sz="21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p</a:t>
            </a:r>
            <a:r>
              <a:rPr lang="en-US" sz="21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ilan dashboard admin dan</a:t>
            </a:r>
            <a:r>
              <a:rPr lang="en-US" sz="21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 mahasiswa secara terstruktur.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Menentu</a:t>
            </a:r>
            <a:r>
              <a:rPr lang="en-US" sz="21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kan tampil</a:t>
            </a:r>
            <a:r>
              <a:rPr lang="en-US" sz="21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an yang akan dibuka berd</a:t>
            </a:r>
            <a:r>
              <a:rPr lang="en-US" sz="21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asarkan peran pengguna yang terdeteksi setelah login.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Mengatu</a:t>
            </a:r>
            <a:r>
              <a:rPr lang="en-US" sz="21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r ulang proses perpindahan tampilan agar transisi dari login ke dashboard berjalan lancar.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Memastikan setiap tampilan telah dikenali dan siap sebelum dibuka.</a:t>
            </a:r>
          </a:p>
          <a:p>
            <a:pPr algn="l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24950" y="-2571783"/>
            <a:ext cx="15430566" cy="15430566"/>
          </a:xfrm>
          <a:custGeom>
            <a:avLst/>
            <a:gdLst/>
            <a:ahLst/>
            <a:cxnLst/>
            <a:rect r="r" b="b" t="t" l="l"/>
            <a:pathLst>
              <a:path h="15430566" w="15430566">
                <a:moveTo>
                  <a:pt x="0" y="0"/>
                </a:moveTo>
                <a:lnTo>
                  <a:pt x="15430566" y="0"/>
                </a:lnTo>
                <a:lnTo>
                  <a:pt x="15430566" y="15430566"/>
                </a:lnTo>
                <a:lnTo>
                  <a:pt x="0" y="15430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286566" y="-2571783"/>
            <a:ext cx="15430566" cy="15430566"/>
          </a:xfrm>
          <a:custGeom>
            <a:avLst/>
            <a:gdLst/>
            <a:ahLst/>
            <a:cxnLst/>
            <a:rect r="r" b="b" t="t" l="l"/>
            <a:pathLst>
              <a:path h="15430566" w="15430566">
                <a:moveTo>
                  <a:pt x="0" y="0"/>
                </a:moveTo>
                <a:lnTo>
                  <a:pt x="15430566" y="0"/>
                </a:lnTo>
                <a:lnTo>
                  <a:pt x="15430566" y="15430566"/>
                </a:lnTo>
                <a:lnTo>
                  <a:pt x="0" y="15430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233929" y="4009920"/>
            <a:ext cx="9425312" cy="942531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90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4077311" y="-1829124"/>
            <a:ext cx="9425312" cy="942531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90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1303623" y="3608443"/>
            <a:ext cx="7554928" cy="6678557"/>
          </a:xfrm>
          <a:custGeom>
            <a:avLst/>
            <a:gdLst/>
            <a:ahLst/>
            <a:cxnLst/>
            <a:rect r="r" b="b" t="t" l="l"/>
            <a:pathLst>
              <a:path h="6678557" w="7554928">
                <a:moveTo>
                  <a:pt x="0" y="0"/>
                </a:moveTo>
                <a:lnTo>
                  <a:pt x="7554928" y="0"/>
                </a:lnTo>
                <a:lnTo>
                  <a:pt x="7554928" y="6678557"/>
                </a:lnTo>
                <a:lnTo>
                  <a:pt x="0" y="66785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407429" y="4287435"/>
            <a:ext cx="8497499" cy="1756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11673">
                <a:solidFill>
                  <a:srgbClr val="692900"/>
                </a:solidFill>
                <a:latin typeface="Norwester"/>
                <a:ea typeface="Norwester"/>
                <a:cs typeface="Norwester"/>
                <a:sym typeface="Norwester"/>
              </a:rPr>
              <a:t>TERIMA KASIH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07429" y="3348981"/>
            <a:ext cx="3097140" cy="108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9"/>
              </a:lnSpc>
            </a:pPr>
            <a:r>
              <a:rPr lang="en-US" sz="7177">
                <a:solidFill>
                  <a:srgbClr val="F6F6E9"/>
                </a:solidFill>
                <a:latin typeface="Norwester"/>
                <a:ea typeface="Norwester"/>
                <a:cs typeface="Norwester"/>
                <a:sym typeface="Norwester"/>
              </a:rPr>
              <a:t>SEKIAN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90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7041" y="-2571783"/>
            <a:ext cx="30842082" cy="15430566"/>
            <a:chOff x="0" y="0"/>
            <a:chExt cx="41122776" cy="205740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0548688" y="0"/>
              <a:ext cx="20574088" cy="20574088"/>
            </a:xfrm>
            <a:custGeom>
              <a:avLst/>
              <a:gdLst/>
              <a:ahLst/>
              <a:cxnLst/>
              <a:rect r="r" b="b" t="t" l="l"/>
              <a:pathLst>
                <a:path h="20574088" w="20574088">
                  <a:moveTo>
                    <a:pt x="0" y="0"/>
                  </a:moveTo>
                  <a:lnTo>
                    <a:pt x="20574088" y="0"/>
                  </a:lnTo>
                  <a:lnTo>
                    <a:pt x="20574088" y="20574088"/>
                  </a:lnTo>
                  <a:lnTo>
                    <a:pt x="0" y="20574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574088" cy="20574088"/>
            </a:xfrm>
            <a:custGeom>
              <a:avLst/>
              <a:gdLst/>
              <a:ahLst/>
              <a:cxnLst/>
              <a:rect r="r" b="b" t="t" l="l"/>
              <a:pathLst>
                <a:path h="20574088" w="20574088">
                  <a:moveTo>
                    <a:pt x="0" y="0"/>
                  </a:moveTo>
                  <a:lnTo>
                    <a:pt x="20574088" y="0"/>
                  </a:lnTo>
                  <a:lnTo>
                    <a:pt x="20574088" y="20574088"/>
                  </a:lnTo>
                  <a:lnTo>
                    <a:pt x="0" y="20574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5400000">
            <a:off x="16632356" y="8965172"/>
            <a:ext cx="476333" cy="586256"/>
            <a:chOff x="0" y="0"/>
            <a:chExt cx="6604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15812273" y="8965172"/>
            <a:ext cx="476333" cy="586256"/>
            <a:chOff x="0" y="0"/>
            <a:chExt cx="6604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700000">
            <a:off x="16743596" y="9159391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8100000">
            <a:off x="15977806" y="9157648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 flipV="true">
            <a:off x="721279" y="2661394"/>
            <a:ext cx="7971092" cy="22601"/>
          </a:xfrm>
          <a:prstGeom prst="line">
            <a:avLst/>
          </a:prstGeom>
          <a:ln cap="flat" w="47625">
            <a:solidFill>
              <a:srgbClr val="DC661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2083547" y="3691637"/>
            <a:ext cx="2476444" cy="2476444"/>
            <a:chOff x="0" y="0"/>
            <a:chExt cx="8909050" cy="8909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-210012" y="2402"/>
              <a:ext cx="9329074" cy="8904246"/>
            </a:xfrm>
            <a:custGeom>
              <a:avLst/>
              <a:gdLst/>
              <a:ahLst/>
              <a:cxnLst/>
              <a:rect r="r" b="b" t="t" l="l"/>
              <a:pathLst>
                <a:path h="8904246" w="9329074">
                  <a:moveTo>
                    <a:pt x="4664537" y="7123"/>
                  </a:moveTo>
                  <a:cubicBezTo>
                    <a:pt x="3071756" y="0"/>
                    <a:pt x="1596908" y="845651"/>
                    <a:pt x="798454" y="2223865"/>
                  </a:cubicBezTo>
                  <a:cubicBezTo>
                    <a:pt x="0" y="3602079"/>
                    <a:pt x="0" y="5302167"/>
                    <a:pt x="798454" y="6680382"/>
                  </a:cubicBezTo>
                  <a:cubicBezTo>
                    <a:pt x="1596908" y="8058595"/>
                    <a:pt x="3071756" y="8904246"/>
                    <a:pt x="4664537" y="8897123"/>
                  </a:cubicBezTo>
                  <a:cubicBezTo>
                    <a:pt x="6257318" y="8904246"/>
                    <a:pt x="7732166" y="8058595"/>
                    <a:pt x="8530620" y="6680382"/>
                  </a:cubicBezTo>
                  <a:cubicBezTo>
                    <a:pt x="9329074" y="5302167"/>
                    <a:pt x="9329074" y="3602079"/>
                    <a:pt x="8530620" y="2223865"/>
                  </a:cubicBezTo>
                  <a:cubicBezTo>
                    <a:pt x="7732166" y="845651"/>
                    <a:pt x="6257318" y="0"/>
                    <a:pt x="4664537" y="7123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3863" y="263805"/>
              <a:ext cx="8781323" cy="8381440"/>
            </a:xfrm>
            <a:custGeom>
              <a:avLst/>
              <a:gdLst/>
              <a:ahLst/>
              <a:cxnLst/>
              <a:rect r="r" b="b" t="t" l="l"/>
              <a:pathLst>
                <a:path h="8381440" w="8781323">
                  <a:moveTo>
                    <a:pt x="4390662" y="6705"/>
                  </a:moveTo>
                  <a:cubicBezTo>
                    <a:pt x="2891400" y="0"/>
                    <a:pt x="1503147" y="795999"/>
                    <a:pt x="751573" y="2093292"/>
                  </a:cubicBezTo>
                  <a:cubicBezTo>
                    <a:pt x="0" y="3390586"/>
                    <a:pt x="0" y="4990854"/>
                    <a:pt x="751573" y="6288148"/>
                  </a:cubicBezTo>
                  <a:cubicBezTo>
                    <a:pt x="1503147" y="7585441"/>
                    <a:pt x="2891400" y="8381440"/>
                    <a:pt x="4390662" y="8374735"/>
                  </a:cubicBezTo>
                  <a:cubicBezTo>
                    <a:pt x="5889924" y="8381440"/>
                    <a:pt x="7278177" y="7585441"/>
                    <a:pt x="8029751" y="6288148"/>
                  </a:cubicBezTo>
                  <a:cubicBezTo>
                    <a:pt x="8781323" y="4990854"/>
                    <a:pt x="8781323" y="3390586"/>
                    <a:pt x="8029751" y="2093292"/>
                  </a:cubicBezTo>
                  <a:cubicBezTo>
                    <a:pt x="7278177" y="795999"/>
                    <a:pt x="5889924" y="0"/>
                    <a:pt x="4390662" y="6705"/>
                  </a:cubicBezTo>
                  <a:close/>
                </a:path>
              </a:pathLst>
            </a:custGeom>
            <a:blipFill>
              <a:blip r:embed="rId6"/>
              <a:stretch>
                <a:fillRect l="223" t="-19591" r="223" b="-13902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909050" cy="8909050"/>
            </a:xfrm>
            <a:custGeom>
              <a:avLst/>
              <a:gdLst/>
              <a:ahLst/>
              <a:cxnLst/>
              <a:rect r="r" b="b" t="t" l="l"/>
              <a:pathLst>
                <a:path h="8909050" w="8909050">
                  <a:moveTo>
                    <a:pt x="4454525" y="8909050"/>
                  </a:moveTo>
                  <a:cubicBezTo>
                    <a:pt x="3264662" y="8909050"/>
                    <a:pt x="2146046" y="8445500"/>
                    <a:pt x="1304544" y="7603744"/>
                  </a:cubicBezTo>
                  <a:cubicBezTo>
                    <a:pt x="895477" y="7194550"/>
                    <a:pt x="574294" y="6718173"/>
                    <a:pt x="350012" y="6187694"/>
                  </a:cubicBezTo>
                  <a:cubicBezTo>
                    <a:pt x="117729" y="5638673"/>
                    <a:pt x="0" y="5055489"/>
                    <a:pt x="0" y="4454525"/>
                  </a:cubicBezTo>
                  <a:cubicBezTo>
                    <a:pt x="0" y="3854704"/>
                    <a:pt x="117475" y="3272282"/>
                    <a:pt x="349377" y="2723642"/>
                  </a:cubicBezTo>
                  <a:cubicBezTo>
                    <a:pt x="573405" y="2193163"/>
                    <a:pt x="894207" y="1716786"/>
                    <a:pt x="1302766" y="1307338"/>
                  </a:cubicBezTo>
                  <a:cubicBezTo>
                    <a:pt x="2144141" y="464312"/>
                    <a:pt x="3263519" y="0"/>
                    <a:pt x="4454525" y="0"/>
                  </a:cubicBezTo>
                  <a:cubicBezTo>
                    <a:pt x="5055362" y="0"/>
                    <a:pt x="5638419" y="117729"/>
                    <a:pt x="6187440" y="350012"/>
                  </a:cubicBezTo>
                  <a:cubicBezTo>
                    <a:pt x="6717792" y="574294"/>
                    <a:pt x="7194296" y="895477"/>
                    <a:pt x="7603490" y="1304544"/>
                  </a:cubicBezTo>
                  <a:cubicBezTo>
                    <a:pt x="8445373" y="2146046"/>
                    <a:pt x="8909050" y="3264789"/>
                    <a:pt x="8909050" y="4454652"/>
                  </a:cubicBezTo>
                  <a:cubicBezTo>
                    <a:pt x="8909050" y="5644769"/>
                    <a:pt x="8445246" y="6763766"/>
                    <a:pt x="7602982" y="7605268"/>
                  </a:cubicBezTo>
                  <a:cubicBezTo>
                    <a:pt x="7193789" y="8014208"/>
                    <a:pt x="6717285" y="8335138"/>
                    <a:pt x="6186932" y="8559419"/>
                  </a:cubicBezTo>
                  <a:cubicBezTo>
                    <a:pt x="5637911" y="8791321"/>
                    <a:pt x="5055108" y="8909050"/>
                    <a:pt x="4454525" y="8909050"/>
                  </a:cubicBezTo>
                  <a:close/>
                  <a:moveTo>
                    <a:pt x="4454525" y="19050"/>
                  </a:moveTo>
                  <a:cubicBezTo>
                    <a:pt x="3268599" y="19050"/>
                    <a:pt x="2154047" y="481330"/>
                    <a:pt x="1316228" y="1320800"/>
                  </a:cubicBezTo>
                  <a:cubicBezTo>
                    <a:pt x="909447" y="1728343"/>
                    <a:pt x="590042" y="2202815"/>
                    <a:pt x="366903" y="2731008"/>
                  </a:cubicBezTo>
                  <a:cubicBezTo>
                    <a:pt x="136017" y="3277362"/>
                    <a:pt x="19050" y="3857244"/>
                    <a:pt x="19050" y="4454525"/>
                  </a:cubicBezTo>
                  <a:cubicBezTo>
                    <a:pt x="19050" y="5052949"/>
                    <a:pt x="136271" y="5633593"/>
                    <a:pt x="367538" y="6180328"/>
                  </a:cubicBezTo>
                  <a:cubicBezTo>
                    <a:pt x="590931" y="6708522"/>
                    <a:pt x="910717" y="7182866"/>
                    <a:pt x="1318006" y="7590282"/>
                  </a:cubicBezTo>
                  <a:cubicBezTo>
                    <a:pt x="2155825" y="8428355"/>
                    <a:pt x="3269742" y="8890000"/>
                    <a:pt x="4454525" y="8890000"/>
                  </a:cubicBezTo>
                  <a:cubicBezTo>
                    <a:pt x="5052568" y="8890000"/>
                    <a:pt x="5632958" y="8772779"/>
                    <a:pt x="6179439" y="8541766"/>
                  </a:cubicBezTo>
                  <a:cubicBezTo>
                    <a:pt x="6707632" y="8318500"/>
                    <a:pt x="7181977" y="7998841"/>
                    <a:pt x="7589520" y="7591679"/>
                  </a:cubicBezTo>
                  <a:cubicBezTo>
                    <a:pt x="8428101" y="6753733"/>
                    <a:pt x="8890000" y="5639562"/>
                    <a:pt x="8890000" y="4454525"/>
                  </a:cubicBezTo>
                  <a:cubicBezTo>
                    <a:pt x="8890000" y="3269742"/>
                    <a:pt x="8428355" y="2155825"/>
                    <a:pt x="7590028" y="1317879"/>
                  </a:cubicBezTo>
                  <a:cubicBezTo>
                    <a:pt x="7182612" y="910590"/>
                    <a:pt x="6708140" y="590931"/>
                    <a:pt x="6180074" y="367538"/>
                  </a:cubicBezTo>
                  <a:cubicBezTo>
                    <a:pt x="5633339" y="136271"/>
                    <a:pt x="5052822" y="19050"/>
                    <a:pt x="4454525" y="19050"/>
                  </a:cubicBezTo>
                  <a:close/>
                  <a:moveTo>
                    <a:pt x="4454525" y="8648065"/>
                  </a:moveTo>
                  <a:cubicBezTo>
                    <a:pt x="3334385" y="8648065"/>
                    <a:pt x="2281301" y="8211693"/>
                    <a:pt x="1489075" y="7419213"/>
                  </a:cubicBezTo>
                  <a:cubicBezTo>
                    <a:pt x="697103" y="6626987"/>
                    <a:pt x="260985" y="5574157"/>
                    <a:pt x="260985" y="4454525"/>
                  </a:cubicBezTo>
                  <a:cubicBezTo>
                    <a:pt x="260985" y="3889756"/>
                    <a:pt x="371602" y="3341497"/>
                    <a:pt x="589788" y="2824988"/>
                  </a:cubicBezTo>
                  <a:cubicBezTo>
                    <a:pt x="800735" y="2325624"/>
                    <a:pt x="1102741" y="1877060"/>
                    <a:pt x="1487297" y="1491742"/>
                  </a:cubicBezTo>
                  <a:cubicBezTo>
                    <a:pt x="2279396" y="698119"/>
                    <a:pt x="3333242" y="260985"/>
                    <a:pt x="4454398" y="260985"/>
                  </a:cubicBezTo>
                  <a:cubicBezTo>
                    <a:pt x="5573776" y="260985"/>
                    <a:pt x="6626606" y="697103"/>
                    <a:pt x="7418832" y="1488948"/>
                  </a:cubicBezTo>
                  <a:cubicBezTo>
                    <a:pt x="8211438" y="2281174"/>
                    <a:pt x="8647937" y="3334385"/>
                    <a:pt x="8647937" y="4454398"/>
                  </a:cubicBezTo>
                  <a:cubicBezTo>
                    <a:pt x="8647937" y="5574792"/>
                    <a:pt x="8211311" y="6628130"/>
                    <a:pt x="7418450" y="7420356"/>
                  </a:cubicBezTo>
                  <a:cubicBezTo>
                    <a:pt x="6626225" y="8212074"/>
                    <a:pt x="5573522" y="8648065"/>
                    <a:pt x="4454525" y="8648065"/>
                  </a:cubicBezTo>
                  <a:close/>
                  <a:moveTo>
                    <a:pt x="4454525" y="280035"/>
                  </a:moveTo>
                  <a:cubicBezTo>
                    <a:pt x="3338449" y="280035"/>
                    <a:pt x="2289429" y="715137"/>
                    <a:pt x="1500886" y="1505204"/>
                  </a:cubicBezTo>
                  <a:cubicBezTo>
                    <a:pt x="713613" y="2294001"/>
                    <a:pt x="280035" y="3341370"/>
                    <a:pt x="280035" y="4454525"/>
                  </a:cubicBezTo>
                  <a:cubicBezTo>
                    <a:pt x="280035" y="5569077"/>
                    <a:pt x="714248" y="6617081"/>
                    <a:pt x="1502537" y="7405751"/>
                  </a:cubicBezTo>
                  <a:cubicBezTo>
                    <a:pt x="2291080" y="8194548"/>
                    <a:pt x="3339465" y="8629015"/>
                    <a:pt x="4454525" y="8629015"/>
                  </a:cubicBezTo>
                  <a:cubicBezTo>
                    <a:pt x="5568442" y="8629015"/>
                    <a:pt x="6616319" y="8195056"/>
                    <a:pt x="7405116" y="7407021"/>
                  </a:cubicBezTo>
                  <a:cubicBezTo>
                    <a:pt x="8194422" y="6618477"/>
                    <a:pt x="8629015" y="5569839"/>
                    <a:pt x="8629015" y="4454525"/>
                  </a:cubicBezTo>
                  <a:cubicBezTo>
                    <a:pt x="8629015" y="3339465"/>
                    <a:pt x="8194548" y="2291080"/>
                    <a:pt x="7405497" y="1502537"/>
                  </a:cubicBezTo>
                  <a:cubicBezTo>
                    <a:pt x="6616827" y="714121"/>
                    <a:pt x="5568823" y="280035"/>
                    <a:pt x="4454525" y="280035"/>
                  </a:cubicBezTo>
                  <a:close/>
                </a:path>
              </a:pathLst>
            </a:custGeom>
            <a:solidFill>
              <a:srgbClr val="6929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721279" y="926408"/>
            <a:ext cx="7481916" cy="1589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57"/>
              </a:lnSpc>
            </a:pPr>
            <a:r>
              <a:rPr lang="en-US" sz="10557">
                <a:solidFill>
                  <a:srgbClr val="7B3911"/>
                </a:solidFill>
                <a:latin typeface="Norwester"/>
                <a:ea typeface="Norwester"/>
                <a:cs typeface="Norwester"/>
                <a:sym typeface="Norwester"/>
              </a:rPr>
              <a:t>ANGGOTA TIM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005277" y="7017948"/>
            <a:ext cx="5450704" cy="767764"/>
            <a:chOff x="0" y="0"/>
            <a:chExt cx="7267605" cy="1023685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407196"/>
              <a:ext cx="7267605" cy="616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63"/>
                </a:lnSpc>
              </a:pPr>
              <a:r>
                <a:rPr lang="en-US" sz="2616" b="true">
                  <a:solidFill>
                    <a:srgbClr val="7B3911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ISMAIL DWI MUH. ANUGERAH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836484" y="-57150"/>
              <a:ext cx="3098510" cy="411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63"/>
                </a:lnSpc>
                <a:spcBef>
                  <a:spcPct val="0"/>
                </a:spcBef>
              </a:pPr>
              <a:r>
                <a:rPr lang="en-US" b="true" sz="1759">
                  <a:solidFill>
                    <a:srgbClr val="DC661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- LEAD DEVELOPER -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741856" y="7017948"/>
            <a:ext cx="3619331" cy="801014"/>
            <a:chOff x="0" y="0"/>
            <a:chExt cx="4825775" cy="1068019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416349"/>
              <a:ext cx="4825775" cy="651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0"/>
                </a:lnSpc>
              </a:pPr>
              <a:r>
                <a:rPr lang="en-US" sz="2743" b="true">
                  <a:solidFill>
                    <a:srgbClr val="7B3911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ABI DANADHYAKSA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370642" y="-57150"/>
              <a:ext cx="4084491" cy="428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83"/>
                </a:lnSpc>
                <a:spcBef>
                  <a:spcPct val="0"/>
                </a:spcBef>
              </a:pPr>
              <a:r>
                <a:rPr lang="en-US" b="true" sz="1845">
                  <a:solidFill>
                    <a:srgbClr val="DC661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- BACKEND SPECIALIST -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26813" y="6986872"/>
            <a:ext cx="4789913" cy="795035"/>
            <a:chOff x="0" y="0"/>
            <a:chExt cx="6386550" cy="1060047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412531"/>
              <a:ext cx="6386550" cy="6475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12"/>
                </a:lnSpc>
              </a:pPr>
              <a:r>
                <a:rPr lang="en-US" sz="2723" b="true">
                  <a:solidFill>
                    <a:srgbClr val="7B3911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MAHLIGAI ARSYA NANDA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792062" y="-66675"/>
              <a:ext cx="4170103" cy="4349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63"/>
                </a:lnSpc>
                <a:spcBef>
                  <a:spcPct val="0"/>
                </a:spcBef>
              </a:pPr>
              <a:r>
                <a:rPr lang="en-US" b="true" sz="1831">
                  <a:solidFill>
                    <a:srgbClr val="DC661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- FRONTEND SPECIALIST -</a:t>
              </a:r>
            </a:p>
          </p:txBody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8203195" y="3691637"/>
            <a:ext cx="2624212" cy="2624212"/>
            <a:chOff x="0" y="0"/>
            <a:chExt cx="8909050" cy="8909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-210012" y="2402"/>
              <a:ext cx="9329074" cy="8904246"/>
            </a:xfrm>
            <a:custGeom>
              <a:avLst/>
              <a:gdLst/>
              <a:ahLst/>
              <a:cxnLst/>
              <a:rect r="r" b="b" t="t" l="l"/>
              <a:pathLst>
                <a:path h="8904246" w="9329074">
                  <a:moveTo>
                    <a:pt x="4664537" y="7123"/>
                  </a:moveTo>
                  <a:cubicBezTo>
                    <a:pt x="3071756" y="0"/>
                    <a:pt x="1596908" y="845651"/>
                    <a:pt x="798454" y="2223865"/>
                  </a:cubicBezTo>
                  <a:cubicBezTo>
                    <a:pt x="0" y="3602079"/>
                    <a:pt x="0" y="5302167"/>
                    <a:pt x="798454" y="6680382"/>
                  </a:cubicBezTo>
                  <a:cubicBezTo>
                    <a:pt x="1596908" y="8058595"/>
                    <a:pt x="3071756" y="8904246"/>
                    <a:pt x="4664537" y="8897123"/>
                  </a:cubicBezTo>
                  <a:cubicBezTo>
                    <a:pt x="6257318" y="8904246"/>
                    <a:pt x="7732166" y="8058595"/>
                    <a:pt x="8530620" y="6680382"/>
                  </a:cubicBezTo>
                  <a:cubicBezTo>
                    <a:pt x="9329074" y="5302167"/>
                    <a:pt x="9329074" y="3602079"/>
                    <a:pt x="8530620" y="2223865"/>
                  </a:cubicBezTo>
                  <a:cubicBezTo>
                    <a:pt x="7732166" y="845651"/>
                    <a:pt x="6257318" y="0"/>
                    <a:pt x="4664537" y="7123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63863" y="263805"/>
              <a:ext cx="8781323" cy="8381440"/>
            </a:xfrm>
            <a:custGeom>
              <a:avLst/>
              <a:gdLst/>
              <a:ahLst/>
              <a:cxnLst/>
              <a:rect r="r" b="b" t="t" l="l"/>
              <a:pathLst>
                <a:path h="8381440" w="8781323">
                  <a:moveTo>
                    <a:pt x="4390662" y="6705"/>
                  </a:moveTo>
                  <a:cubicBezTo>
                    <a:pt x="2891400" y="0"/>
                    <a:pt x="1503147" y="795999"/>
                    <a:pt x="751573" y="2093292"/>
                  </a:cubicBezTo>
                  <a:cubicBezTo>
                    <a:pt x="0" y="3390586"/>
                    <a:pt x="0" y="4990854"/>
                    <a:pt x="751573" y="6288148"/>
                  </a:cubicBezTo>
                  <a:cubicBezTo>
                    <a:pt x="1503147" y="7585441"/>
                    <a:pt x="2891400" y="8381440"/>
                    <a:pt x="4390662" y="8374735"/>
                  </a:cubicBezTo>
                  <a:cubicBezTo>
                    <a:pt x="5889924" y="8381440"/>
                    <a:pt x="7278177" y="7585441"/>
                    <a:pt x="8029751" y="6288148"/>
                  </a:cubicBezTo>
                  <a:cubicBezTo>
                    <a:pt x="8781323" y="4990854"/>
                    <a:pt x="8781323" y="3390586"/>
                    <a:pt x="8029751" y="2093292"/>
                  </a:cubicBezTo>
                  <a:cubicBezTo>
                    <a:pt x="7278177" y="795999"/>
                    <a:pt x="5889924" y="0"/>
                    <a:pt x="4390662" y="6705"/>
                  </a:cubicBezTo>
                  <a:close/>
                </a:path>
              </a:pathLst>
            </a:custGeom>
            <a:blipFill>
              <a:blip r:embed="rId7"/>
              <a:stretch>
                <a:fillRect l="-51861" t="-74825" r="-67172" b="-9408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909050" cy="8909050"/>
            </a:xfrm>
            <a:custGeom>
              <a:avLst/>
              <a:gdLst/>
              <a:ahLst/>
              <a:cxnLst/>
              <a:rect r="r" b="b" t="t" l="l"/>
              <a:pathLst>
                <a:path h="8909050" w="8909050">
                  <a:moveTo>
                    <a:pt x="4454525" y="8909050"/>
                  </a:moveTo>
                  <a:cubicBezTo>
                    <a:pt x="3264662" y="8909050"/>
                    <a:pt x="2146046" y="8445500"/>
                    <a:pt x="1304544" y="7603744"/>
                  </a:cubicBezTo>
                  <a:cubicBezTo>
                    <a:pt x="895477" y="7194550"/>
                    <a:pt x="574294" y="6718173"/>
                    <a:pt x="350012" y="6187694"/>
                  </a:cubicBezTo>
                  <a:cubicBezTo>
                    <a:pt x="117729" y="5638673"/>
                    <a:pt x="0" y="5055489"/>
                    <a:pt x="0" y="4454525"/>
                  </a:cubicBezTo>
                  <a:cubicBezTo>
                    <a:pt x="0" y="3854704"/>
                    <a:pt x="117475" y="3272282"/>
                    <a:pt x="349377" y="2723642"/>
                  </a:cubicBezTo>
                  <a:cubicBezTo>
                    <a:pt x="573405" y="2193163"/>
                    <a:pt x="894207" y="1716786"/>
                    <a:pt x="1302766" y="1307338"/>
                  </a:cubicBezTo>
                  <a:cubicBezTo>
                    <a:pt x="2144141" y="464312"/>
                    <a:pt x="3263519" y="0"/>
                    <a:pt x="4454525" y="0"/>
                  </a:cubicBezTo>
                  <a:cubicBezTo>
                    <a:pt x="5055362" y="0"/>
                    <a:pt x="5638419" y="117729"/>
                    <a:pt x="6187440" y="350012"/>
                  </a:cubicBezTo>
                  <a:cubicBezTo>
                    <a:pt x="6717792" y="574294"/>
                    <a:pt x="7194296" y="895477"/>
                    <a:pt x="7603490" y="1304544"/>
                  </a:cubicBezTo>
                  <a:cubicBezTo>
                    <a:pt x="8445373" y="2146046"/>
                    <a:pt x="8909050" y="3264789"/>
                    <a:pt x="8909050" y="4454652"/>
                  </a:cubicBezTo>
                  <a:cubicBezTo>
                    <a:pt x="8909050" y="5644769"/>
                    <a:pt x="8445246" y="6763766"/>
                    <a:pt x="7602982" y="7605268"/>
                  </a:cubicBezTo>
                  <a:cubicBezTo>
                    <a:pt x="7193789" y="8014208"/>
                    <a:pt x="6717285" y="8335138"/>
                    <a:pt x="6186932" y="8559419"/>
                  </a:cubicBezTo>
                  <a:cubicBezTo>
                    <a:pt x="5637911" y="8791321"/>
                    <a:pt x="5055108" y="8909050"/>
                    <a:pt x="4454525" y="8909050"/>
                  </a:cubicBezTo>
                  <a:close/>
                  <a:moveTo>
                    <a:pt x="4454525" y="19050"/>
                  </a:moveTo>
                  <a:cubicBezTo>
                    <a:pt x="3268599" y="19050"/>
                    <a:pt x="2154047" y="481330"/>
                    <a:pt x="1316228" y="1320800"/>
                  </a:cubicBezTo>
                  <a:cubicBezTo>
                    <a:pt x="909447" y="1728343"/>
                    <a:pt x="590042" y="2202815"/>
                    <a:pt x="366903" y="2731008"/>
                  </a:cubicBezTo>
                  <a:cubicBezTo>
                    <a:pt x="136017" y="3277362"/>
                    <a:pt x="19050" y="3857244"/>
                    <a:pt x="19050" y="4454525"/>
                  </a:cubicBezTo>
                  <a:cubicBezTo>
                    <a:pt x="19050" y="5052949"/>
                    <a:pt x="136271" y="5633593"/>
                    <a:pt x="367538" y="6180328"/>
                  </a:cubicBezTo>
                  <a:cubicBezTo>
                    <a:pt x="590931" y="6708522"/>
                    <a:pt x="910717" y="7182866"/>
                    <a:pt x="1318006" y="7590282"/>
                  </a:cubicBezTo>
                  <a:cubicBezTo>
                    <a:pt x="2155825" y="8428355"/>
                    <a:pt x="3269742" y="8890000"/>
                    <a:pt x="4454525" y="8890000"/>
                  </a:cubicBezTo>
                  <a:cubicBezTo>
                    <a:pt x="5052568" y="8890000"/>
                    <a:pt x="5632958" y="8772779"/>
                    <a:pt x="6179439" y="8541766"/>
                  </a:cubicBezTo>
                  <a:cubicBezTo>
                    <a:pt x="6707632" y="8318500"/>
                    <a:pt x="7181977" y="7998841"/>
                    <a:pt x="7589520" y="7591679"/>
                  </a:cubicBezTo>
                  <a:cubicBezTo>
                    <a:pt x="8428101" y="6753733"/>
                    <a:pt x="8890000" y="5639562"/>
                    <a:pt x="8890000" y="4454525"/>
                  </a:cubicBezTo>
                  <a:cubicBezTo>
                    <a:pt x="8890000" y="3269742"/>
                    <a:pt x="8428355" y="2155825"/>
                    <a:pt x="7590028" y="1317879"/>
                  </a:cubicBezTo>
                  <a:cubicBezTo>
                    <a:pt x="7182612" y="910590"/>
                    <a:pt x="6708140" y="590931"/>
                    <a:pt x="6180074" y="367538"/>
                  </a:cubicBezTo>
                  <a:cubicBezTo>
                    <a:pt x="5633339" y="136271"/>
                    <a:pt x="5052822" y="19050"/>
                    <a:pt x="4454525" y="19050"/>
                  </a:cubicBezTo>
                  <a:close/>
                  <a:moveTo>
                    <a:pt x="4454525" y="8648065"/>
                  </a:moveTo>
                  <a:cubicBezTo>
                    <a:pt x="3334385" y="8648065"/>
                    <a:pt x="2281301" y="8211693"/>
                    <a:pt x="1489075" y="7419213"/>
                  </a:cubicBezTo>
                  <a:cubicBezTo>
                    <a:pt x="697103" y="6626987"/>
                    <a:pt x="260985" y="5574157"/>
                    <a:pt x="260985" y="4454525"/>
                  </a:cubicBezTo>
                  <a:cubicBezTo>
                    <a:pt x="260985" y="3889756"/>
                    <a:pt x="371602" y="3341497"/>
                    <a:pt x="589788" y="2824988"/>
                  </a:cubicBezTo>
                  <a:cubicBezTo>
                    <a:pt x="800735" y="2325624"/>
                    <a:pt x="1102741" y="1877060"/>
                    <a:pt x="1487297" y="1491742"/>
                  </a:cubicBezTo>
                  <a:cubicBezTo>
                    <a:pt x="2279396" y="698119"/>
                    <a:pt x="3333242" y="260985"/>
                    <a:pt x="4454398" y="260985"/>
                  </a:cubicBezTo>
                  <a:cubicBezTo>
                    <a:pt x="5573776" y="260985"/>
                    <a:pt x="6626606" y="697103"/>
                    <a:pt x="7418832" y="1488948"/>
                  </a:cubicBezTo>
                  <a:cubicBezTo>
                    <a:pt x="8211438" y="2281174"/>
                    <a:pt x="8647937" y="3334385"/>
                    <a:pt x="8647937" y="4454398"/>
                  </a:cubicBezTo>
                  <a:cubicBezTo>
                    <a:pt x="8647937" y="5574792"/>
                    <a:pt x="8211311" y="6628130"/>
                    <a:pt x="7418450" y="7420356"/>
                  </a:cubicBezTo>
                  <a:cubicBezTo>
                    <a:pt x="6626225" y="8212074"/>
                    <a:pt x="5573522" y="8648065"/>
                    <a:pt x="4454525" y="8648065"/>
                  </a:cubicBezTo>
                  <a:close/>
                  <a:moveTo>
                    <a:pt x="4454525" y="280035"/>
                  </a:moveTo>
                  <a:cubicBezTo>
                    <a:pt x="3338449" y="280035"/>
                    <a:pt x="2289429" y="715137"/>
                    <a:pt x="1500886" y="1505204"/>
                  </a:cubicBezTo>
                  <a:cubicBezTo>
                    <a:pt x="713613" y="2294001"/>
                    <a:pt x="280035" y="3341370"/>
                    <a:pt x="280035" y="4454525"/>
                  </a:cubicBezTo>
                  <a:cubicBezTo>
                    <a:pt x="280035" y="5569077"/>
                    <a:pt x="714248" y="6617081"/>
                    <a:pt x="1502537" y="7405751"/>
                  </a:cubicBezTo>
                  <a:cubicBezTo>
                    <a:pt x="2291080" y="8194548"/>
                    <a:pt x="3339465" y="8629015"/>
                    <a:pt x="4454525" y="8629015"/>
                  </a:cubicBezTo>
                  <a:cubicBezTo>
                    <a:pt x="5568442" y="8629015"/>
                    <a:pt x="6616319" y="8195056"/>
                    <a:pt x="7405116" y="7407021"/>
                  </a:cubicBezTo>
                  <a:cubicBezTo>
                    <a:pt x="8194422" y="6618477"/>
                    <a:pt x="8629015" y="5569839"/>
                    <a:pt x="8629015" y="4454525"/>
                  </a:cubicBezTo>
                  <a:cubicBezTo>
                    <a:pt x="8629015" y="3339465"/>
                    <a:pt x="8194548" y="2291080"/>
                    <a:pt x="7405497" y="1502537"/>
                  </a:cubicBezTo>
                  <a:cubicBezTo>
                    <a:pt x="6616827" y="714121"/>
                    <a:pt x="5568823" y="280035"/>
                    <a:pt x="4454525" y="280035"/>
                  </a:cubicBezTo>
                  <a:close/>
                </a:path>
              </a:pathLst>
            </a:custGeom>
            <a:solidFill>
              <a:srgbClr val="692900"/>
            </a:solidFill>
          </p:spPr>
        </p: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14246310" y="3691637"/>
            <a:ext cx="2624212" cy="2624212"/>
            <a:chOff x="0" y="0"/>
            <a:chExt cx="8909050" cy="890905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-210012" y="2402"/>
              <a:ext cx="9329074" cy="8904246"/>
            </a:xfrm>
            <a:custGeom>
              <a:avLst/>
              <a:gdLst/>
              <a:ahLst/>
              <a:cxnLst/>
              <a:rect r="r" b="b" t="t" l="l"/>
              <a:pathLst>
                <a:path h="8904246" w="9329074">
                  <a:moveTo>
                    <a:pt x="4664537" y="7123"/>
                  </a:moveTo>
                  <a:cubicBezTo>
                    <a:pt x="3071756" y="0"/>
                    <a:pt x="1596908" y="845651"/>
                    <a:pt x="798454" y="2223865"/>
                  </a:cubicBezTo>
                  <a:cubicBezTo>
                    <a:pt x="0" y="3602079"/>
                    <a:pt x="0" y="5302167"/>
                    <a:pt x="798454" y="6680382"/>
                  </a:cubicBezTo>
                  <a:cubicBezTo>
                    <a:pt x="1596908" y="8058595"/>
                    <a:pt x="3071756" y="8904246"/>
                    <a:pt x="4664537" y="8897123"/>
                  </a:cubicBezTo>
                  <a:cubicBezTo>
                    <a:pt x="6257318" y="8904246"/>
                    <a:pt x="7732166" y="8058595"/>
                    <a:pt x="8530620" y="6680382"/>
                  </a:cubicBezTo>
                  <a:cubicBezTo>
                    <a:pt x="9329074" y="5302167"/>
                    <a:pt x="9329074" y="3602079"/>
                    <a:pt x="8530620" y="2223865"/>
                  </a:cubicBezTo>
                  <a:cubicBezTo>
                    <a:pt x="7732166" y="845651"/>
                    <a:pt x="6257318" y="0"/>
                    <a:pt x="4664537" y="7123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63863" y="263805"/>
              <a:ext cx="8781323" cy="8381440"/>
            </a:xfrm>
            <a:custGeom>
              <a:avLst/>
              <a:gdLst/>
              <a:ahLst/>
              <a:cxnLst/>
              <a:rect r="r" b="b" t="t" l="l"/>
              <a:pathLst>
                <a:path h="8381440" w="8781323">
                  <a:moveTo>
                    <a:pt x="4390662" y="6705"/>
                  </a:moveTo>
                  <a:cubicBezTo>
                    <a:pt x="2891400" y="0"/>
                    <a:pt x="1503147" y="795999"/>
                    <a:pt x="751573" y="2093292"/>
                  </a:cubicBezTo>
                  <a:cubicBezTo>
                    <a:pt x="0" y="3390586"/>
                    <a:pt x="0" y="4990854"/>
                    <a:pt x="751573" y="6288148"/>
                  </a:cubicBezTo>
                  <a:cubicBezTo>
                    <a:pt x="1503147" y="7585441"/>
                    <a:pt x="2891400" y="8381440"/>
                    <a:pt x="4390662" y="8374735"/>
                  </a:cubicBezTo>
                  <a:cubicBezTo>
                    <a:pt x="5889924" y="8381440"/>
                    <a:pt x="7278177" y="7585441"/>
                    <a:pt x="8029751" y="6288148"/>
                  </a:cubicBezTo>
                  <a:cubicBezTo>
                    <a:pt x="8781323" y="4990854"/>
                    <a:pt x="8781323" y="3390586"/>
                    <a:pt x="8029751" y="2093292"/>
                  </a:cubicBezTo>
                  <a:cubicBezTo>
                    <a:pt x="7278177" y="795999"/>
                    <a:pt x="5889924" y="0"/>
                    <a:pt x="4390662" y="6705"/>
                  </a:cubicBezTo>
                  <a:close/>
                </a:path>
              </a:pathLst>
            </a:custGeom>
            <a:blipFill>
              <a:blip r:embed="rId8"/>
              <a:stretch>
                <a:fillRect l="223" t="0" r="-8433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909050" cy="8909050"/>
            </a:xfrm>
            <a:custGeom>
              <a:avLst/>
              <a:gdLst/>
              <a:ahLst/>
              <a:cxnLst/>
              <a:rect r="r" b="b" t="t" l="l"/>
              <a:pathLst>
                <a:path h="8909050" w="8909050">
                  <a:moveTo>
                    <a:pt x="4454525" y="8909050"/>
                  </a:moveTo>
                  <a:cubicBezTo>
                    <a:pt x="3264662" y="8909050"/>
                    <a:pt x="2146046" y="8445500"/>
                    <a:pt x="1304544" y="7603744"/>
                  </a:cubicBezTo>
                  <a:cubicBezTo>
                    <a:pt x="895477" y="7194550"/>
                    <a:pt x="574294" y="6718173"/>
                    <a:pt x="350012" y="6187694"/>
                  </a:cubicBezTo>
                  <a:cubicBezTo>
                    <a:pt x="117729" y="5638673"/>
                    <a:pt x="0" y="5055489"/>
                    <a:pt x="0" y="4454525"/>
                  </a:cubicBezTo>
                  <a:cubicBezTo>
                    <a:pt x="0" y="3854704"/>
                    <a:pt x="117475" y="3272282"/>
                    <a:pt x="349377" y="2723642"/>
                  </a:cubicBezTo>
                  <a:cubicBezTo>
                    <a:pt x="573405" y="2193163"/>
                    <a:pt x="894207" y="1716786"/>
                    <a:pt x="1302766" y="1307338"/>
                  </a:cubicBezTo>
                  <a:cubicBezTo>
                    <a:pt x="2144141" y="464312"/>
                    <a:pt x="3263519" y="0"/>
                    <a:pt x="4454525" y="0"/>
                  </a:cubicBezTo>
                  <a:cubicBezTo>
                    <a:pt x="5055362" y="0"/>
                    <a:pt x="5638419" y="117729"/>
                    <a:pt x="6187440" y="350012"/>
                  </a:cubicBezTo>
                  <a:cubicBezTo>
                    <a:pt x="6717792" y="574294"/>
                    <a:pt x="7194296" y="895477"/>
                    <a:pt x="7603490" y="1304544"/>
                  </a:cubicBezTo>
                  <a:cubicBezTo>
                    <a:pt x="8445373" y="2146046"/>
                    <a:pt x="8909050" y="3264789"/>
                    <a:pt x="8909050" y="4454652"/>
                  </a:cubicBezTo>
                  <a:cubicBezTo>
                    <a:pt x="8909050" y="5644769"/>
                    <a:pt x="8445246" y="6763766"/>
                    <a:pt x="7602982" y="7605268"/>
                  </a:cubicBezTo>
                  <a:cubicBezTo>
                    <a:pt x="7193789" y="8014208"/>
                    <a:pt x="6717285" y="8335138"/>
                    <a:pt x="6186932" y="8559419"/>
                  </a:cubicBezTo>
                  <a:cubicBezTo>
                    <a:pt x="5637911" y="8791321"/>
                    <a:pt x="5055108" y="8909050"/>
                    <a:pt x="4454525" y="8909050"/>
                  </a:cubicBezTo>
                  <a:close/>
                  <a:moveTo>
                    <a:pt x="4454525" y="19050"/>
                  </a:moveTo>
                  <a:cubicBezTo>
                    <a:pt x="3268599" y="19050"/>
                    <a:pt x="2154047" y="481330"/>
                    <a:pt x="1316228" y="1320800"/>
                  </a:cubicBezTo>
                  <a:cubicBezTo>
                    <a:pt x="909447" y="1728343"/>
                    <a:pt x="590042" y="2202815"/>
                    <a:pt x="366903" y="2731008"/>
                  </a:cubicBezTo>
                  <a:cubicBezTo>
                    <a:pt x="136017" y="3277362"/>
                    <a:pt x="19050" y="3857244"/>
                    <a:pt x="19050" y="4454525"/>
                  </a:cubicBezTo>
                  <a:cubicBezTo>
                    <a:pt x="19050" y="5052949"/>
                    <a:pt x="136271" y="5633593"/>
                    <a:pt x="367538" y="6180328"/>
                  </a:cubicBezTo>
                  <a:cubicBezTo>
                    <a:pt x="590931" y="6708522"/>
                    <a:pt x="910717" y="7182866"/>
                    <a:pt x="1318006" y="7590282"/>
                  </a:cubicBezTo>
                  <a:cubicBezTo>
                    <a:pt x="2155825" y="8428355"/>
                    <a:pt x="3269742" y="8890000"/>
                    <a:pt x="4454525" y="8890000"/>
                  </a:cubicBezTo>
                  <a:cubicBezTo>
                    <a:pt x="5052568" y="8890000"/>
                    <a:pt x="5632958" y="8772779"/>
                    <a:pt x="6179439" y="8541766"/>
                  </a:cubicBezTo>
                  <a:cubicBezTo>
                    <a:pt x="6707632" y="8318500"/>
                    <a:pt x="7181977" y="7998841"/>
                    <a:pt x="7589520" y="7591679"/>
                  </a:cubicBezTo>
                  <a:cubicBezTo>
                    <a:pt x="8428101" y="6753733"/>
                    <a:pt x="8890000" y="5639562"/>
                    <a:pt x="8890000" y="4454525"/>
                  </a:cubicBezTo>
                  <a:cubicBezTo>
                    <a:pt x="8890000" y="3269742"/>
                    <a:pt x="8428355" y="2155825"/>
                    <a:pt x="7590028" y="1317879"/>
                  </a:cubicBezTo>
                  <a:cubicBezTo>
                    <a:pt x="7182612" y="910590"/>
                    <a:pt x="6708140" y="590931"/>
                    <a:pt x="6180074" y="367538"/>
                  </a:cubicBezTo>
                  <a:cubicBezTo>
                    <a:pt x="5633339" y="136271"/>
                    <a:pt x="5052822" y="19050"/>
                    <a:pt x="4454525" y="19050"/>
                  </a:cubicBezTo>
                  <a:close/>
                  <a:moveTo>
                    <a:pt x="4454525" y="8648065"/>
                  </a:moveTo>
                  <a:cubicBezTo>
                    <a:pt x="3334385" y="8648065"/>
                    <a:pt x="2281301" y="8211693"/>
                    <a:pt x="1489075" y="7419213"/>
                  </a:cubicBezTo>
                  <a:cubicBezTo>
                    <a:pt x="697103" y="6626987"/>
                    <a:pt x="260985" y="5574157"/>
                    <a:pt x="260985" y="4454525"/>
                  </a:cubicBezTo>
                  <a:cubicBezTo>
                    <a:pt x="260985" y="3889756"/>
                    <a:pt x="371602" y="3341497"/>
                    <a:pt x="589788" y="2824988"/>
                  </a:cubicBezTo>
                  <a:cubicBezTo>
                    <a:pt x="800735" y="2325624"/>
                    <a:pt x="1102741" y="1877060"/>
                    <a:pt x="1487297" y="1491742"/>
                  </a:cubicBezTo>
                  <a:cubicBezTo>
                    <a:pt x="2279396" y="698119"/>
                    <a:pt x="3333242" y="260985"/>
                    <a:pt x="4454398" y="260985"/>
                  </a:cubicBezTo>
                  <a:cubicBezTo>
                    <a:pt x="5573776" y="260985"/>
                    <a:pt x="6626606" y="697103"/>
                    <a:pt x="7418832" y="1488948"/>
                  </a:cubicBezTo>
                  <a:cubicBezTo>
                    <a:pt x="8211438" y="2281174"/>
                    <a:pt x="8647937" y="3334385"/>
                    <a:pt x="8647937" y="4454398"/>
                  </a:cubicBezTo>
                  <a:cubicBezTo>
                    <a:pt x="8647937" y="5574792"/>
                    <a:pt x="8211311" y="6628130"/>
                    <a:pt x="7418450" y="7420356"/>
                  </a:cubicBezTo>
                  <a:cubicBezTo>
                    <a:pt x="6626225" y="8212074"/>
                    <a:pt x="5573522" y="8648065"/>
                    <a:pt x="4454525" y="8648065"/>
                  </a:cubicBezTo>
                  <a:close/>
                  <a:moveTo>
                    <a:pt x="4454525" y="280035"/>
                  </a:moveTo>
                  <a:cubicBezTo>
                    <a:pt x="3338449" y="280035"/>
                    <a:pt x="2289429" y="715137"/>
                    <a:pt x="1500886" y="1505204"/>
                  </a:cubicBezTo>
                  <a:cubicBezTo>
                    <a:pt x="713613" y="2294001"/>
                    <a:pt x="280035" y="3341370"/>
                    <a:pt x="280035" y="4454525"/>
                  </a:cubicBezTo>
                  <a:cubicBezTo>
                    <a:pt x="280035" y="5569077"/>
                    <a:pt x="714248" y="6617081"/>
                    <a:pt x="1502537" y="7405751"/>
                  </a:cubicBezTo>
                  <a:cubicBezTo>
                    <a:pt x="2291080" y="8194548"/>
                    <a:pt x="3339465" y="8629015"/>
                    <a:pt x="4454525" y="8629015"/>
                  </a:cubicBezTo>
                  <a:cubicBezTo>
                    <a:pt x="5568442" y="8629015"/>
                    <a:pt x="6616319" y="8195056"/>
                    <a:pt x="7405116" y="7407021"/>
                  </a:cubicBezTo>
                  <a:cubicBezTo>
                    <a:pt x="8194422" y="6618477"/>
                    <a:pt x="8629015" y="5569839"/>
                    <a:pt x="8629015" y="4454525"/>
                  </a:cubicBezTo>
                  <a:cubicBezTo>
                    <a:pt x="8629015" y="3339465"/>
                    <a:pt x="8194548" y="2291080"/>
                    <a:pt x="7405497" y="1502537"/>
                  </a:cubicBezTo>
                  <a:cubicBezTo>
                    <a:pt x="6616827" y="714121"/>
                    <a:pt x="5568823" y="280035"/>
                    <a:pt x="4454525" y="280035"/>
                  </a:cubicBezTo>
                  <a:close/>
                </a:path>
              </a:pathLst>
            </a:custGeom>
            <a:solidFill>
              <a:srgbClr val="692900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5071837" y="-1661512"/>
            <a:ext cx="4760496" cy="4760496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-1018056" y="8774037"/>
            <a:ext cx="2569630" cy="2569630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66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24950" y="-2571783"/>
            <a:ext cx="15430566" cy="15430566"/>
          </a:xfrm>
          <a:custGeom>
            <a:avLst/>
            <a:gdLst/>
            <a:ahLst/>
            <a:cxnLst/>
            <a:rect r="r" b="b" t="t" l="l"/>
            <a:pathLst>
              <a:path h="15430566" w="15430566">
                <a:moveTo>
                  <a:pt x="0" y="0"/>
                </a:moveTo>
                <a:lnTo>
                  <a:pt x="15430566" y="0"/>
                </a:lnTo>
                <a:lnTo>
                  <a:pt x="15430566" y="15430566"/>
                </a:lnTo>
                <a:lnTo>
                  <a:pt x="0" y="15430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286566" y="-2571783"/>
            <a:ext cx="15430566" cy="15430566"/>
          </a:xfrm>
          <a:custGeom>
            <a:avLst/>
            <a:gdLst/>
            <a:ahLst/>
            <a:cxnLst/>
            <a:rect r="r" b="b" t="t" l="l"/>
            <a:pathLst>
              <a:path h="15430566" w="15430566">
                <a:moveTo>
                  <a:pt x="0" y="0"/>
                </a:moveTo>
                <a:lnTo>
                  <a:pt x="15430566" y="0"/>
                </a:lnTo>
                <a:lnTo>
                  <a:pt x="15430566" y="15430566"/>
                </a:lnTo>
                <a:lnTo>
                  <a:pt x="0" y="15430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3571840" y="-2889123"/>
            <a:ext cx="14365227" cy="1436522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179004" y="1651195"/>
            <a:ext cx="7080296" cy="6398013"/>
          </a:xfrm>
          <a:custGeom>
            <a:avLst/>
            <a:gdLst/>
            <a:ahLst/>
            <a:cxnLst/>
            <a:rect r="r" b="b" t="t" l="l"/>
            <a:pathLst>
              <a:path h="6398013" w="7080296">
                <a:moveTo>
                  <a:pt x="0" y="0"/>
                </a:moveTo>
                <a:lnTo>
                  <a:pt x="7080296" y="0"/>
                </a:lnTo>
                <a:lnTo>
                  <a:pt x="7080296" y="6398013"/>
                </a:lnTo>
                <a:lnTo>
                  <a:pt x="0" y="63980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5400000">
            <a:off x="16632356" y="8965172"/>
            <a:ext cx="476333" cy="586256"/>
            <a:chOff x="0" y="0"/>
            <a:chExt cx="6604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15812273" y="8965172"/>
            <a:ext cx="476333" cy="586256"/>
            <a:chOff x="0" y="0"/>
            <a:chExt cx="6604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2700000">
            <a:off x="16743596" y="9159391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8100000">
            <a:off x="15977806" y="9157648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3278443"/>
            <a:ext cx="8807640" cy="157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   Sistem manual di perpustakaan UMM menimbulkan masalah efisiensi, sehingga dikembangkanlah aplikasi digital berbasis Java dan JavaFX sebagai solusinya.</a:t>
            </a:r>
          </a:p>
          <a:p>
            <a:pPr algn="l">
              <a:lnSpc>
                <a:spcPts val="307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6476313"/>
            <a:ext cx="8807640" cy="157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    Proyek ini bertujuan mengintegrasikan konsep OOP dan JavaFX melalui pendekatan iteratif, dengan arsitektur MVC dan fokus pada debugging serta pengujian fitur.</a:t>
            </a:r>
          </a:p>
          <a:p>
            <a:pPr algn="just">
              <a:lnSpc>
                <a:spcPts val="307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2135821"/>
            <a:ext cx="6557784" cy="108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9"/>
              </a:lnSpc>
            </a:pPr>
            <a:r>
              <a:rPr lang="en-US" sz="7177">
                <a:solidFill>
                  <a:srgbClr val="7B3911"/>
                </a:solidFill>
                <a:latin typeface="Norwester"/>
                <a:ea typeface="Norwester"/>
                <a:cs typeface="Norwester"/>
                <a:sym typeface="Norwester"/>
              </a:rPr>
              <a:t>LATAR BELAKANG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5250981" y="953760"/>
            <a:ext cx="1935433" cy="1935433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BA327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331544" y="2992581"/>
            <a:ext cx="705075" cy="70507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BA327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028700" y="5334828"/>
            <a:ext cx="6278530" cy="108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9"/>
              </a:lnSpc>
            </a:pPr>
            <a:r>
              <a:rPr lang="en-US" sz="7177">
                <a:solidFill>
                  <a:srgbClr val="7B3911"/>
                </a:solidFill>
                <a:latin typeface="Norwester"/>
                <a:ea typeface="Norwester"/>
                <a:cs typeface="Norwester"/>
                <a:sym typeface="Norwester"/>
              </a:rPr>
              <a:t>TUJUAN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05616" y="-2571783"/>
            <a:ext cx="30861132" cy="15430566"/>
            <a:chOff x="0" y="0"/>
            <a:chExt cx="41148176" cy="205740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0574088" y="0"/>
              <a:ext cx="20574088" cy="20574088"/>
            </a:xfrm>
            <a:custGeom>
              <a:avLst/>
              <a:gdLst/>
              <a:ahLst/>
              <a:cxnLst/>
              <a:rect r="r" b="b" t="t" l="l"/>
              <a:pathLst>
                <a:path h="20574088" w="20574088">
                  <a:moveTo>
                    <a:pt x="0" y="0"/>
                  </a:moveTo>
                  <a:lnTo>
                    <a:pt x="20574088" y="0"/>
                  </a:lnTo>
                  <a:lnTo>
                    <a:pt x="20574088" y="20574088"/>
                  </a:lnTo>
                  <a:lnTo>
                    <a:pt x="0" y="20574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574088" cy="20574088"/>
            </a:xfrm>
            <a:custGeom>
              <a:avLst/>
              <a:gdLst/>
              <a:ahLst/>
              <a:cxnLst/>
              <a:rect r="r" b="b" t="t" l="l"/>
              <a:pathLst>
                <a:path h="20574088" w="20574088">
                  <a:moveTo>
                    <a:pt x="0" y="0"/>
                  </a:moveTo>
                  <a:lnTo>
                    <a:pt x="20574088" y="0"/>
                  </a:lnTo>
                  <a:lnTo>
                    <a:pt x="20574088" y="20574088"/>
                  </a:lnTo>
                  <a:lnTo>
                    <a:pt x="0" y="20574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5400000">
            <a:off x="16632356" y="8965172"/>
            <a:ext cx="476333" cy="586256"/>
            <a:chOff x="0" y="0"/>
            <a:chExt cx="6604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15812273" y="8965172"/>
            <a:ext cx="476333" cy="586256"/>
            <a:chOff x="0" y="0"/>
            <a:chExt cx="6604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700000">
            <a:off x="16743596" y="9159391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8100000">
            <a:off x="15977806" y="9157648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5071837" y="-1661512"/>
            <a:ext cx="4760496" cy="476049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-1018056" y="8774037"/>
            <a:ext cx="2569630" cy="256963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105995" y="4577315"/>
            <a:ext cx="3519401" cy="1002773"/>
            <a:chOff x="0" y="0"/>
            <a:chExt cx="759552" cy="21641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59552" cy="216417"/>
            </a:xfrm>
            <a:custGeom>
              <a:avLst/>
              <a:gdLst/>
              <a:ahLst/>
              <a:cxnLst/>
              <a:rect r="r" b="b" t="t" l="l"/>
              <a:pathLst>
                <a:path h="216417" w="759552">
                  <a:moveTo>
                    <a:pt x="0" y="0"/>
                  </a:moveTo>
                  <a:lnTo>
                    <a:pt x="759552" y="0"/>
                  </a:lnTo>
                  <a:lnTo>
                    <a:pt x="759552" y="216417"/>
                  </a:lnTo>
                  <a:lnTo>
                    <a:pt x="0" y="216417"/>
                  </a:lnTo>
                  <a:close/>
                </a:path>
              </a:pathLst>
            </a:custGeom>
            <a:solidFill>
              <a:srgbClr val="FFB90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759552" cy="283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View (JavaFX)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5329136" y="1280090"/>
            <a:ext cx="7591629" cy="1075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69"/>
              </a:lnSpc>
            </a:pPr>
            <a:r>
              <a:rPr lang="en-US" sz="7177">
                <a:solidFill>
                  <a:srgbClr val="7B3911"/>
                </a:solidFill>
                <a:latin typeface="Norwester"/>
                <a:ea typeface="Norwester"/>
                <a:cs typeface="Norwester"/>
                <a:sym typeface="Norwester"/>
              </a:rPr>
              <a:t>ARSITEKTUR SISTEM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05995" y="2819391"/>
            <a:ext cx="13190272" cy="1217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19"/>
              </a:lnSpc>
            </a:pPr>
            <a:r>
              <a:rPr lang="en-US" sz="22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Sistem menggunakan arsitektur MVC dengan JavaFX di sisi UI dan MySQL untuk penyimpanan data, terhubung melalui DAO dan Controller modular.</a:t>
            </a:r>
          </a:p>
          <a:p>
            <a:pPr algn="l">
              <a:lnSpc>
                <a:spcPts val="3219"/>
              </a:lnSpc>
            </a:pPr>
          </a:p>
        </p:txBody>
      </p:sp>
      <p:grpSp>
        <p:nvGrpSpPr>
          <p:cNvPr name="Group 24" id="24"/>
          <p:cNvGrpSpPr/>
          <p:nvPr/>
        </p:nvGrpSpPr>
        <p:grpSpPr>
          <a:xfrm rot="0">
            <a:off x="11391088" y="4577315"/>
            <a:ext cx="3519401" cy="1002773"/>
            <a:chOff x="0" y="0"/>
            <a:chExt cx="759552" cy="21641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59552" cy="216417"/>
            </a:xfrm>
            <a:custGeom>
              <a:avLst/>
              <a:gdLst/>
              <a:ahLst/>
              <a:cxnLst/>
              <a:rect r="r" b="b" t="t" l="l"/>
              <a:pathLst>
                <a:path h="216417" w="759552">
                  <a:moveTo>
                    <a:pt x="0" y="0"/>
                  </a:moveTo>
                  <a:lnTo>
                    <a:pt x="759552" y="0"/>
                  </a:lnTo>
                  <a:lnTo>
                    <a:pt x="759552" y="216417"/>
                  </a:lnTo>
                  <a:lnTo>
                    <a:pt x="0" y="216417"/>
                  </a:lnTo>
                  <a:close/>
                </a:path>
              </a:pathLst>
            </a:custGeom>
            <a:solidFill>
              <a:srgbClr val="FFB905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66675"/>
              <a:ext cx="759552" cy="283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Controller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6385679" y="6472822"/>
            <a:ext cx="8524810" cy="1002773"/>
            <a:chOff x="0" y="0"/>
            <a:chExt cx="1839811" cy="21641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39811" cy="216417"/>
            </a:xfrm>
            <a:custGeom>
              <a:avLst/>
              <a:gdLst/>
              <a:ahLst/>
              <a:cxnLst/>
              <a:rect r="r" b="b" t="t" l="l"/>
              <a:pathLst>
                <a:path h="216417" w="1839811">
                  <a:moveTo>
                    <a:pt x="0" y="0"/>
                  </a:moveTo>
                  <a:lnTo>
                    <a:pt x="1839811" y="0"/>
                  </a:lnTo>
                  <a:lnTo>
                    <a:pt x="1839811" y="216417"/>
                  </a:lnTo>
                  <a:lnTo>
                    <a:pt x="0" y="216417"/>
                  </a:lnTo>
                  <a:close/>
                </a:path>
              </a:pathLst>
            </a:custGeom>
            <a:solidFill>
              <a:srgbClr val="FFB905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66675"/>
              <a:ext cx="1839811" cy="283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Model (Book, User, Borrowing)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>
            <a:off x="5625396" y="5078702"/>
            <a:ext cx="571767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1" id="31"/>
          <p:cNvSpPr/>
          <p:nvPr/>
        </p:nvSpPr>
        <p:spPr>
          <a:xfrm flipH="true" flipV="true">
            <a:off x="5865041" y="6953526"/>
            <a:ext cx="520637" cy="2068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2" id="32"/>
          <p:cNvGrpSpPr/>
          <p:nvPr/>
        </p:nvGrpSpPr>
        <p:grpSpPr>
          <a:xfrm rot="0">
            <a:off x="2105995" y="6472822"/>
            <a:ext cx="3759046" cy="1002773"/>
            <a:chOff x="0" y="0"/>
            <a:chExt cx="811271" cy="21641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1271" cy="216417"/>
            </a:xfrm>
            <a:custGeom>
              <a:avLst/>
              <a:gdLst/>
              <a:ahLst/>
              <a:cxnLst/>
              <a:rect r="r" b="b" t="t" l="l"/>
              <a:pathLst>
                <a:path h="216417" w="811271">
                  <a:moveTo>
                    <a:pt x="0" y="0"/>
                  </a:moveTo>
                  <a:lnTo>
                    <a:pt x="811271" y="0"/>
                  </a:lnTo>
                  <a:lnTo>
                    <a:pt x="811271" y="216417"/>
                  </a:lnTo>
                  <a:lnTo>
                    <a:pt x="0" y="216417"/>
                  </a:lnTo>
                  <a:close/>
                </a:path>
              </a:pathLst>
            </a:custGeom>
            <a:solidFill>
              <a:srgbClr val="FFB905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1271" cy="283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DAO &gt; MySQL DB</a:t>
              </a:r>
            </a:p>
          </p:txBody>
        </p:sp>
      </p:grpSp>
      <p:sp>
        <p:nvSpPr>
          <p:cNvPr name="AutoShape 35" id="35"/>
          <p:cNvSpPr/>
          <p:nvPr/>
        </p:nvSpPr>
        <p:spPr>
          <a:xfrm flipH="true">
            <a:off x="13150788" y="5580088"/>
            <a:ext cx="0" cy="94542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05616" y="-2571783"/>
            <a:ext cx="30861132" cy="15430566"/>
            <a:chOff x="0" y="0"/>
            <a:chExt cx="41148176" cy="205740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0574088" y="0"/>
              <a:ext cx="20574088" cy="20574088"/>
            </a:xfrm>
            <a:custGeom>
              <a:avLst/>
              <a:gdLst/>
              <a:ahLst/>
              <a:cxnLst/>
              <a:rect r="r" b="b" t="t" l="l"/>
              <a:pathLst>
                <a:path h="20574088" w="20574088">
                  <a:moveTo>
                    <a:pt x="0" y="0"/>
                  </a:moveTo>
                  <a:lnTo>
                    <a:pt x="20574088" y="0"/>
                  </a:lnTo>
                  <a:lnTo>
                    <a:pt x="20574088" y="20574088"/>
                  </a:lnTo>
                  <a:lnTo>
                    <a:pt x="0" y="20574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574088" cy="20574088"/>
            </a:xfrm>
            <a:custGeom>
              <a:avLst/>
              <a:gdLst/>
              <a:ahLst/>
              <a:cxnLst/>
              <a:rect r="r" b="b" t="t" l="l"/>
              <a:pathLst>
                <a:path h="20574088" w="20574088">
                  <a:moveTo>
                    <a:pt x="0" y="0"/>
                  </a:moveTo>
                  <a:lnTo>
                    <a:pt x="20574088" y="0"/>
                  </a:lnTo>
                  <a:lnTo>
                    <a:pt x="20574088" y="20574088"/>
                  </a:lnTo>
                  <a:lnTo>
                    <a:pt x="0" y="20574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5400000">
            <a:off x="16632356" y="8965172"/>
            <a:ext cx="476333" cy="586256"/>
            <a:chOff x="0" y="0"/>
            <a:chExt cx="6604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15812273" y="8965172"/>
            <a:ext cx="476333" cy="586256"/>
            <a:chOff x="0" y="0"/>
            <a:chExt cx="6604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700000">
            <a:off x="16743596" y="9159391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8100000">
            <a:off x="15977806" y="9157648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5071837" y="-1661512"/>
            <a:ext cx="4760496" cy="476049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-1018056" y="8774037"/>
            <a:ext cx="2569630" cy="256963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661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2659123" y="2403221"/>
            <a:ext cx="12969754" cy="6092603"/>
          </a:xfrm>
          <a:custGeom>
            <a:avLst/>
            <a:gdLst/>
            <a:ahLst/>
            <a:cxnLst/>
            <a:rect r="r" b="b" t="t" l="l"/>
            <a:pathLst>
              <a:path h="6092603" w="12969754">
                <a:moveTo>
                  <a:pt x="0" y="0"/>
                </a:moveTo>
                <a:lnTo>
                  <a:pt x="12969754" y="0"/>
                </a:lnTo>
                <a:lnTo>
                  <a:pt x="12969754" y="6092604"/>
                </a:lnTo>
                <a:lnTo>
                  <a:pt x="0" y="60926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582" b="-38545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329136" y="1280090"/>
            <a:ext cx="7591629" cy="1075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69"/>
              </a:lnSpc>
            </a:pPr>
            <a:r>
              <a:rPr lang="en-US" sz="7177">
                <a:solidFill>
                  <a:srgbClr val="7B3911"/>
                </a:solidFill>
                <a:latin typeface="Norwester"/>
                <a:ea typeface="Norwester"/>
                <a:cs typeface="Norwester"/>
                <a:sym typeface="Norwester"/>
              </a:rPr>
              <a:t>DIAGRAM KELAS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66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8613" y="-2376932"/>
            <a:ext cx="30845225" cy="15430566"/>
            <a:chOff x="0" y="0"/>
            <a:chExt cx="41126967" cy="205740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0552879" y="0"/>
              <a:ext cx="20574088" cy="20574088"/>
            </a:xfrm>
            <a:custGeom>
              <a:avLst/>
              <a:gdLst/>
              <a:ahLst/>
              <a:cxnLst/>
              <a:rect r="r" b="b" t="t" l="l"/>
              <a:pathLst>
                <a:path h="20574088" w="20574088">
                  <a:moveTo>
                    <a:pt x="0" y="0"/>
                  </a:moveTo>
                  <a:lnTo>
                    <a:pt x="20574088" y="0"/>
                  </a:lnTo>
                  <a:lnTo>
                    <a:pt x="20574088" y="20574088"/>
                  </a:lnTo>
                  <a:lnTo>
                    <a:pt x="0" y="20574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574088" cy="20574088"/>
            </a:xfrm>
            <a:custGeom>
              <a:avLst/>
              <a:gdLst/>
              <a:ahLst/>
              <a:cxnLst/>
              <a:rect r="r" b="b" t="t" l="l"/>
              <a:pathLst>
                <a:path h="20574088" w="20574088">
                  <a:moveTo>
                    <a:pt x="0" y="0"/>
                  </a:moveTo>
                  <a:lnTo>
                    <a:pt x="20574088" y="0"/>
                  </a:lnTo>
                  <a:lnTo>
                    <a:pt x="20574088" y="20574088"/>
                  </a:lnTo>
                  <a:lnTo>
                    <a:pt x="0" y="20574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2695878" y="1421996"/>
            <a:ext cx="12929786" cy="1844219"/>
            <a:chOff x="0" y="0"/>
            <a:chExt cx="17239714" cy="2458959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441568"/>
              <a:ext cx="17239714" cy="2017391"/>
              <a:chOff x="0" y="0"/>
              <a:chExt cx="3405376" cy="39849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405376" cy="398497"/>
              </a:xfrm>
              <a:custGeom>
                <a:avLst/>
                <a:gdLst/>
                <a:ahLst/>
                <a:cxnLst/>
                <a:rect r="r" b="b" t="t" l="l"/>
                <a:pathLst>
                  <a:path h="398497" w="3405376">
                    <a:moveTo>
                      <a:pt x="30537" y="0"/>
                    </a:moveTo>
                    <a:lnTo>
                      <a:pt x="3374839" y="0"/>
                    </a:lnTo>
                    <a:cubicBezTo>
                      <a:pt x="3382938" y="0"/>
                      <a:pt x="3390705" y="3217"/>
                      <a:pt x="3396432" y="8944"/>
                    </a:cubicBezTo>
                    <a:cubicBezTo>
                      <a:pt x="3402159" y="14671"/>
                      <a:pt x="3405376" y="22438"/>
                      <a:pt x="3405376" y="30537"/>
                    </a:cubicBezTo>
                    <a:lnTo>
                      <a:pt x="3405376" y="367960"/>
                    </a:lnTo>
                    <a:cubicBezTo>
                      <a:pt x="3405376" y="376059"/>
                      <a:pt x="3402159" y="383826"/>
                      <a:pt x="3396432" y="389553"/>
                    </a:cubicBezTo>
                    <a:cubicBezTo>
                      <a:pt x="3390705" y="395280"/>
                      <a:pt x="3382938" y="398497"/>
                      <a:pt x="3374839" y="398497"/>
                    </a:cubicBezTo>
                    <a:lnTo>
                      <a:pt x="30537" y="398497"/>
                    </a:lnTo>
                    <a:cubicBezTo>
                      <a:pt x="22438" y="398497"/>
                      <a:pt x="14671" y="395280"/>
                      <a:pt x="8944" y="389553"/>
                    </a:cubicBezTo>
                    <a:cubicBezTo>
                      <a:pt x="3217" y="383826"/>
                      <a:pt x="0" y="376059"/>
                      <a:pt x="0" y="367960"/>
                    </a:cubicBezTo>
                    <a:lnTo>
                      <a:pt x="0" y="30537"/>
                    </a:lnTo>
                    <a:cubicBezTo>
                      <a:pt x="0" y="22438"/>
                      <a:pt x="3217" y="14671"/>
                      <a:pt x="8944" y="8944"/>
                    </a:cubicBezTo>
                    <a:cubicBezTo>
                      <a:pt x="14671" y="3217"/>
                      <a:pt x="22438" y="0"/>
                      <a:pt x="30537" y="0"/>
                    </a:cubicBezTo>
                    <a:close/>
                  </a:path>
                </a:pathLst>
              </a:custGeom>
              <a:solidFill>
                <a:srgbClr val="FFB905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3405376" cy="4651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2377602" y="0"/>
              <a:ext cx="3928027" cy="836431"/>
              <a:chOff x="0" y="0"/>
              <a:chExt cx="775907" cy="165221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75907" cy="165221"/>
              </a:xfrm>
              <a:custGeom>
                <a:avLst/>
                <a:gdLst/>
                <a:ahLst/>
                <a:cxnLst/>
                <a:rect r="r" b="b" t="t" l="l"/>
                <a:pathLst>
                  <a:path h="165221" w="775907">
                    <a:moveTo>
                      <a:pt x="0" y="0"/>
                    </a:moveTo>
                    <a:lnTo>
                      <a:pt x="775907" y="0"/>
                    </a:lnTo>
                    <a:lnTo>
                      <a:pt x="775907" y="165221"/>
                    </a:lnTo>
                    <a:lnTo>
                      <a:pt x="0" y="165221"/>
                    </a:lnTo>
                    <a:close/>
                  </a:path>
                </a:pathLst>
              </a:custGeom>
              <a:solidFill>
                <a:srgbClr val="7B3911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66675"/>
                <a:ext cx="775907" cy="2318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12613961" y="128444"/>
              <a:ext cx="3455310" cy="512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 b="true">
                  <a:solidFill>
                    <a:srgbClr val="F6F6E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Manajemen Buku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31711" y="904691"/>
              <a:ext cx="14604740" cy="15542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Tambah, edit, dan hapus data buku (BookID, Judul, Kategori, dll).</a:t>
              </a:r>
            </a:p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Data buku disimpan dalam struktur DAO dan ditampilkan via JavaFX TableView.</a:t>
              </a:r>
            </a:p>
            <a:p>
              <a:pPr algn="l">
                <a:lnSpc>
                  <a:spcPts val="30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6632356" y="8965172"/>
            <a:ext cx="476333" cy="586256"/>
            <a:chOff x="0" y="0"/>
            <a:chExt cx="6604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5400000">
            <a:off x="15812273" y="8965172"/>
            <a:ext cx="476333" cy="586256"/>
            <a:chOff x="0" y="0"/>
            <a:chExt cx="6604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2700000">
            <a:off x="16743596" y="9159391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8100000">
            <a:off x="15977806" y="9157648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833365" y="633733"/>
            <a:ext cx="2089582" cy="108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9"/>
              </a:lnSpc>
            </a:pPr>
            <a:r>
              <a:rPr lang="en-US" sz="7177">
                <a:solidFill>
                  <a:srgbClr val="F6F6E9"/>
                </a:solidFill>
                <a:latin typeface="Norwester"/>
                <a:ea typeface="Norwester"/>
                <a:cs typeface="Norwester"/>
                <a:sym typeface="Norwester"/>
              </a:rPr>
              <a:t>CRUD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2695878" y="3641059"/>
            <a:ext cx="12929786" cy="1867633"/>
            <a:chOff x="0" y="0"/>
            <a:chExt cx="17239714" cy="2490177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418216"/>
              <a:ext cx="17239714" cy="2017391"/>
              <a:chOff x="0" y="0"/>
              <a:chExt cx="3405376" cy="398497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3405376" cy="398497"/>
              </a:xfrm>
              <a:custGeom>
                <a:avLst/>
                <a:gdLst/>
                <a:ahLst/>
                <a:cxnLst/>
                <a:rect r="r" b="b" t="t" l="l"/>
                <a:pathLst>
                  <a:path h="398497" w="3405376">
                    <a:moveTo>
                      <a:pt x="30537" y="0"/>
                    </a:moveTo>
                    <a:lnTo>
                      <a:pt x="3374839" y="0"/>
                    </a:lnTo>
                    <a:cubicBezTo>
                      <a:pt x="3382938" y="0"/>
                      <a:pt x="3390705" y="3217"/>
                      <a:pt x="3396432" y="8944"/>
                    </a:cubicBezTo>
                    <a:cubicBezTo>
                      <a:pt x="3402159" y="14671"/>
                      <a:pt x="3405376" y="22438"/>
                      <a:pt x="3405376" y="30537"/>
                    </a:cubicBezTo>
                    <a:lnTo>
                      <a:pt x="3405376" y="367960"/>
                    </a:lnTo>
                    <a:cubicBezTo>
                      <a:pt x="3405376" y="376059"/>
                      <a:pt x="3402159" y="383826"/>
                      <a:pt x="3396432" y="389553"/>
                    </a:cubicBezTo>
                    <a:cubicBezTo>
                      <a:pt x="3390705" y="395280"/>
                      <a:pt x="3382938" y="398497"/>
                      <a:pt x="3374839" y="398497"/>
                    </a:cubicBezTo>
                    <a:lnTo>
                      <a:pt x="30537" y="398497"/>
                    </a:lnTo>
                    <a:cubicBezTo>
                      <a:pt x="22438" y="398497"/>
                      <a:pt x="14671" y="395280"/>
                      <a:pt x="8944" y="389553"/>
                    </a:cubicBezTo>
                    <a:cubicBezTo>
                      <a:pt x="3217" y="383826"/>
                      <a:pt x="0" y="376059"/>
                      <a:pt x="0" y="367960"/>
                    </a:cubicBezTo>
                    <a:lnTo>
                      <a:pt x="0" y="30537"/>
                    </a:lnTo>
                    <a:cubicBezTo>
                      <a:pt x="0" y="22438"/>
                      <a:pt x="3217" y="14671"/>
                      <a:pt x="8944" y="8944"/>
                    </a:cubicBezTo>
                    <a:cubicBezTo>
                      <a:pt x="14671" y="3217"/>
                      <a:pt x="22438" y="0"/>
                      <a:pt x="30537" y="0"/>
                    </a:cubicBezTo>
                    <a:close/>
                  </a:path>
                </a:pathLst>
              </a:custGeom>
              <a:solidFill>
                <a:srgbClr val="FFB905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66675"/>
                <a:ext cx="3405376" cy="4651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1120902" y="0"/>
              <a:ext cx="4753154" cy="836431"/>
              <a:chOff x="0" y="0"/>
              <a:chExt cx="938895" cy="165221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938895" cy="165221"/>
              </a:xfrm>
              <a:custGeom>
                <a:avLst/>
                <a:gdLst/>
                <a:ahLst/>
                <a:cxnLst/>
                <a:rect r="r" b="b" t="t" l="l"/>
                <a:pathLst>
                  <a:path h="165221" w="938895">
                    <a:moveTo>
                      <a:pt x="0" y="0"/>
                    </a:moveTo>
                    <a:lnTo>
                      <a:pt x="938895" y="0"/>
                    </a:lnTo>
                    <a:lnTo>
                      <a:pt x="938895" y="165221"/>
                    </a:lnTo>
                    <a:lnTo>
                      <a:pt x="0" y="165221"/>
                    </a:lnTo>
                    <a:close/>
                  </a:path>
                </a:pathLst>
              </a:custGeom>
              <a:solidFill>
                <a:srgbClr val="7B3911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66675"/>
                <a:ext cx="938895" cy="2318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TextBox 30" id="30"/>
            <p:cNvSpPr txBox="true"/>
            <p:nvPr/>
          </p:nvSpPr>
          <p:spPr>
            <a:xfrm rot="0">
              <a:off x="1450586" y="128444"/>
              <a:ext cx="4199173" cy="512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 b="true">
                  <a:solidFill>
                    <a:srgbClr val="F6F6E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Manajemen Pengguna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325120" y="935909"/>
              <a:ext cx="14604740" cy="15542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Mahasiswa melakukan login ke sistem menggunakan AuthService.</a:t>
              </a:r>
            </a:p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Validasi dilakukan via User.java dan LoginController.java.</a:t>
              </a:r>
            </a:p>
            <a:p>
              <a:pPr algn="l">
                <a:lnSpc>
                  <a:spcPts val="307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2679107" y="6193829"/>
            <a:ext cx="12929786" cy="2335021"/>
            <a:chOff x="0" y="0"/>
            <a:chExt cx="3405376" cy="61498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3405376" cy="614985"/>
            </a:xfrm>
            <a:custGeom>
              <a:avLst/>
              <a:gdLst/>
              <a:ahLst/>
              <a:cxnLst/>
              <a:rect r="r" b="b" t="t" l="l"/>
              <a:pathLst>
                <a:path h="614985" w="3405376">
                  <a:moveTo>
                    <a:pt x="30537" y="0"/>
                  </a:moveTo>
                  <a:lnTo>
                    <a:pt x="3374839" y="0"/>
                  </a:lnTo>
                  <a:cubicBezTo>
                    <a:pt x="3382938" y="0"/>
                    <a:pt x="3390705" y="3217"/>
                    <a:pt x="3396432" y="8944"/>
                  </a:cubicBezTo>
                  <a:cubicBezTo>
                    <a:pt x="3402159" y="14671"/>
                    <a:pt x="3405376" y="22438"/>
                    <a:pt x="3405376" y="30537"/>
                  </a:cubicBezTo>
                  <a:lnTo>
                    <a:pt x="3405376" y="584448"/>
                  </a:lnTo>
                  <a:cubicBezTo>
                    <a:pt x="3405376" y="592547"/>
                    <a:pt x="3402159" y="600314"/>
                    <a:pt x="3396432" y="606041"/>
                  </a:cubicBezTo>
                  <a:cubicBezTo>
                    <a:pt x="3390705" y="611768"/>
                    <a:pt x="3382938" y="614985"/>
                    <a:pt x="3374839" y="614985"/>
                  </a:cubicBezTo>
                  <a:lnTo>
                    <a:pt x="30537" y="614985"/>
                  </a:lnTo>
                  <a:cubicBezTo>
                    <a:pt x="22438" y="614985"/>
                    <a:pt x="14671" y="611768"/>
                    <a:pt x="8944" y="606041"/>
                  </a:cubicBezTo>
                  <a:cubicBezTo>
                    <a:pt x="3217" y="600314"/>
                    <a:pt x="0" y="592547"/>
                    <a:pt x="0" y="584448"/>
                  </a:cubicBezTo>
                  <a:lnTo>
                    <a:pt x="0" y="30537"/>
                  </a:lnTo>
                  <a:cubicBezTo>
                    <a:pt x="0" y="22438"/>
                    <a:pt x="3217" y="14671"/>
                    <a:pt x="8944" y="8944"/>
                  </a:cubicBezTo>
                  <a:cubicBezTo>
                    <a:pt x="14671" y="3217"/>
                    <a:pt x="22438" y="0"/>
                    <a:pt x="30537" y="0"/>
                  </a:cubicBezTo>
                  <a:close/>
                </a:path>
              </a:pathLst>
            </a:custGeom>
            <a:solidFill>
              <a:srgbClr val="FFB905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3405376" cy="681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1560945" y="5880167"/>
            <a:ext cx="3564866" cy="627323"/>
            <a:chOff x="0" y="0"/>
            <a:chExt cx="4753154" cy="836431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4753154" cy="836431"/>
              <a:chOff x="0" y="0"/>
              <a:chExt cx="938895" cy="165221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938895" cy="165221"/>
              </a:xfrm>
              <a:custGeom>
                <a:avLst/>
                <a:gdLst/>
                <a:ahLst/>
                <a:cxnLst/>
                <a:rect r="r" b="b" t="t" l="l"/>
                <a:pathLst>
                  <a:path h="165221" w="938895">
                    <a:moveTo>
                      <a:pt x="0" y="0"/>
                    </a:moveTo>
                    <a:lnTo>
                      <a:pt x="938895" y="0"/>
                    </a:lnTo>
                    <a:lnTo>
                      <a:pt x="938895" y="165221"/>
                    </a:lnTo>
                    <a:lnTo>
                      <a:pt x="0" y="165221"/>
                    </a:lnTo>
                    <a:close/>
                  </a:path>
                </a:pathLst>
              </a:custGeom>
              <a:solidFill>
                <a:srgbClr val="7B3911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66675"/>
                <a:ext cx="938895" cy="2318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TextBox 39" id="39"/>
            <p:cNvSpPr txBox="true"/>
            <p:nvPr/>
          </p:nvSpPr>
          <p:spPr>
            <a:xfrm rot="0">
              <a:off x="276990" y="136525"/>
              <a:ext cx="4199173" cy="512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 b="true">
                  <a:solidFill>
                    <a:srgbClr val="F6F6E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Transaksi Peminjaman</a:t>
              </a: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2922947" y="6565431"/>
            <a:ext cx="11093668" cy="196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Mahasiswa memilih buku di dashboard → klik "Pinjam".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Data transaksi tercatat otomatis: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BorrowID, StudentID, BookID, BorrowDate, DueDate, Status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7B3911"/>
                </a:solidFill>
                <a:latin typeface="Telegraf"/>
                <a:ea typeface="Telegraf"/>
                <a:cs typeface="Telegraf"/>
                <a:sym typeface="Telegraf"/>
              </a:rPr>
              <a:t>Data disimpan ke borrows.csv menggunakan BorrowingDAO.java.</a:t>
            </a:r>
          </a:p>
          <a:p>
            <a:pPr algn="l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66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8613" y="-2376932"/>
            <a:ext cx="30845225" cy="15430566"/>
            <a:chOff x="0" y="0"/>
            <a:chExt cx="41126967" cy="205740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0552879" y="0"/>
              <a:ext cx="20574088" cy="20574088"/>
            </a:xfrm>
            <a:custGeom>
              <a:avLst/>
              <a:gdLst/>
              <a:ahLst/>
              <a:cxnLst/>
              <a:rect r="r" b="b" t="t" l="l"/>
              <a:pathLst>
                <a:path h="20574088" w="20574088">
                  <a:moveTo>
                    <a:pt x="0" y="0"/>
                  </a:moveTo>
                  <a:lnTo>
                    <a:pt x="20574088" y="0"/>
                  </a:lnTo>
                  <a:lnTo>
                    <a:pt x="20574088" y="20574088"/>
                  </a:lnTo>
                  <a:lnTo>
                    <a:pt x="0" y="20574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574088" cy="20574088"/>
            </a:xfrm>
            <a:custGeom>
              <a:avLst/>
              <a:gdLst/>
              <a:ahLst/>
              <a:cxnLst/>
              <a:rect r="r" b="b" t="t" l="l"/>
              <a:pathLst>
                <a:path h="20574088" w="20574088">
                  <a:moveTo>
                    <a:pt x="0" y="0"/>
                  </a:moveTo>
                  <a:lnTo>
                    <a:pt x="20574088" y="0"/>
                  </a:lnTo>
                  <a:lnTo>
                    <a:pt x="20574088" y="20574088"/>
                  </a:lnTo>
                  <a:lnTo>
                    <a:pt x="0" y="20574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2679107" y="3115753"/>
            <a:ext cx="12929786" cy="1866843"/>
            <a:chOff x="0" y="0"/>
            <a:chExt cx="17239714" cy="248912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471733"/>
              <a:ext cx="17239714" cy="2017391"/>
              <a:chOff x="0" y="0"/>
              <a:chExt cx="3405376" cy="39849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405376" cy="398497"/>
              </a:xfrm>
              <a:custGeom>
                <a:avLst/>
                <a:gdLst/>
                <a:ahLst/>
                <a:cxnLst/>
                <a:rect r="r" b="b" t="t" l="l"/>
                <a:pathLst>
                  <a:path h="398497" w="3405376">
                    <a:moveTo>
                      <a:pt x="30537" y="0"/>
                    </a:moveTo>
                    <a:lnTo>
                      <a:pt x="3374839" y="0"/>
                    </a:lnTo>
                    <a:cubicBezTo>
                      <a:pt x="3382938" y="0"/>
                      <a:pt x="3390705" y="3217"/>
                      <a:pt x="3396432" y="8944"/>
                    </a:cubicBezTo>
                    <a:cubicBezTo>
                      <a:pt x="3402159" y="14671"/>
                      <a:pt x="3405376" y="22438"/>
                      <a:pt x="3405376" y="30537"/>
                    </a:cubicBezTo>
                    <a:lnTo>
                      <a:pt x="3405376" y="367960"/>
                    </a:lnTo>
                    <a:cubicBezTo>
                      <a:pt x="3405376" y="376059"/>
                      <a:pt x="3402159" y="383826"/>
                      <a:pt x="3396432" y="389553"/>
                    </a:cubicBezTo>
                    <a:cubicBezTo>
                      <a:pt x="3390705" y="395280"/>
                      <a:pt x="3382938" y="398497"/>
                      <a:pt x="3374839" y="398497"/>
                    </a:cubicBezTo>
                    <a:lnTo>
                      <a:pt x="30537" y="398497"/>
                    </a:lnTo>
                    <a:cubicBezTo>
                      <a:pt x="22438" y="398497"/>
                      <a:pt x="14671" y="395280"/>
                      <a:pt x="8944" y="389553"/>
                    </a:cubicBezTo>
                    <a:cubicBezTo>
                      <a:pt x="3217" y="383826"/>
                      <a:pt x="0" y="376059"/>
                      <a:pt x="0" y="367960"/>
                    </a:cubicBezTo>
                    <a:lnTo>
                      <a:pt x="0" y="30537"/>
                    </a:lnTo>
                    <a:cubicBezTo>
                      <a:pt x="0" y="22438"/>
                      <a:pt x="3217" y="14671"/>
                      <a:pt x="8944" y="8944"/>
                    </a:cubicBezTo>
                    <a:cubicBezTo>
                      <a:pt x="14671" y="3217"/>
                      <a:pt x="22438" y="0"/>
                      <a:pt x="30537" y="0"/>
                    </a:cubicBezTo>
                    <a:close/>
                  </a:path>
                </a:pathLst>
              </a:custGeom>
              <a:solidFill>
                <a:srgbClr val="FFB905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3405376" cy="4651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2762912" y="0"/>
              <a:ext cx="3157407" cy="836431"/>
              <a:chOff x="0" y="0"/>
              <a:chExt cx="623685" cy="165221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3685" cy="165221"/>
              </a:xfrm>
              <a:custGeom>
                <a:avLst/>
                <a:gdLst/>
                <a:ahLst/>
                <a:cxnLst/>
                <a:rect r="r" b="b" t="t" l="l"/>
                <a:pathLst>
                  <a:path h="165221" w="623685">
                    <a:moveTo>
                      <a:pt x="0" y="0"/>
                    </a:moveTo>
                    <a:lnTo>
                      <a:pt x="623685" y="0"/>
                    </a:lnTo>
                    <a:lnTo>
                      <a:pt x="623685" y="165221"/>
                    </a:lnTo>
                    <a:lnTo>
                      <a:pt x="0" y="165221"/>
                    </a:lnTo>
                    <a:close/>
                  </a:path>
                </a:pathLst>
              </a:custGeom>
              <a:solidFill>
                <a:srgbClr val="7B3911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66675"/>
                <a:ext cx="623685" cy="2318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12613961" y="158609"/>
              <a:ext cx="3455310" cy="512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 b="true">
                  <a:solidFill>
                    <a:srgbClr val="F6F6E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Peminjaman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31711" y="934856"/>
              <a:ext cx="16341532" cy="15542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Mahasiswa login ke StudentDashboard.</a:t>
              </a:r>
            </a:p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Klik tombol </a:t>
              </a:r>
              <a:r>
                <a:rPr lang="en-US" b="true" sz="2199">
                  <a:solidFill>
                    <a:srgbClr val="7B3911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Pinjam Buku</a:t>
              </a: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, pilih buku → sistem otomatis menambahkan entri peminjaman</a:t>
              </a:r>
            </a:p>
            <a:p>
              <a:pPr algn="l">
                <a:lnSpc>
                  <a:spcPts val="30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6632356" y="8965172"/>
            <a:ext cx="476333" cy="586256"/>
            <a:chOff x="0" y="0"/>
            <a:chExt cx="6604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5400000">
            <a:off x="15812273" y="8965172"/>
            <a:ext cx="476333" cy="586256"/>
            <a:chOff x="0" y="0"/>
            <a:chExt cx="6604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2700000">
            <a:off x="16743596" y="9159391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8100000">
            <a:off x="15977806" y="9157648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798336" y="631408"/>
            <a:ext cx="4944380" cy="108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9"/>
              </a:lnSpc>
            </a:pPr>
            <a:r>
              <a:rPr lang="en-US" sz="7177">
                <a:solidFill>
                  <a:srgbClr val="F6F6E9"/>
                </a:solidFill>
                <a:latin typeface="Norwester"/>
                <a:ea typeface="Norwester"/>
                <a:cs typeface="Norwester"/>
                <a:sym typeface="Norwester"/>
              </a:rPr>
              <a:t>PEMINJAMAN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2695878" y="5550096"/>
            <a:ext cx="13522819" cy="2159473"/>
            <a:chOff x="0" y="0"/>
            <a:chExt cx="18030426" cy="2879297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418216"/>
              <a:ext cx="17239714" cy="2461082"/>
              <a:chOff x="0" y="0"/>
              <a:chExt cx="3405376" cy="48614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3405376" cy="486140"/>
              </a:xfrm>
              <a:custGeom>
                <a:avLst/>
                <a:gdLst/>
                <a:ahLst/>
                <a:cxnLst/>
                <a:rect r="r" b="b" t="t" l="l"/>
                <a:pathLst>
                  <a:path h="486140" w="3405376">
                    <a:moveTo>
                      <a:pt x="30537" y="0"/>
                    </a:moveTo>
                    <a:lnTo>
                      <a:pt x="3374839" y="0"/>
                    </a:lnTo>
                    <a:cubicBezTo>
                      <a:pt x="3382938" y="0"/>
                      <a:pt x="3390705" y="3217"/>
                      <a:pt x="3396432" y="8944"/>
                    </a:cubicBezTo>
                    <a:cubicBezTo>
                      <a:pt x="3402159" y="14671"/>
                      <a:pt x="3405376" y="22438"/>
                      <a:pt x="3405376" y="30537"/>
                    </a:cubicBezTo>
                    <a:lnTo>
                      <a:pt x="3405376" y="455603"/>
                    </a:lnTo>
                    <a:cubicBezTo>
                      <a:pt x="3405376" y="463701"/>
                      <a:pt x="3402159" y="471469"/>
                      <a:pt x="3396432" y="477196"/>
                    </a:cubicBezTo>
                    <a:cubicBezTo>
                      <a:pt x="3390705" y="482922"/>
                      <a:pt x="3382938" y="486140"/>
                      <a:pt x="3374839" y="486140"/>
                    </a:cubicBezTo>
                    <a:lnTo>
                      <a:pt x="30537" y="486140"/>
                    </a:lnTo>
                    <a:cubicBezTo>
                      <a:pt x="22438" y="486140"/>
                      <a:pt x="14671" y="482922"/>
                      <a:pt x="8944" y="477196"/>
                    </a:cubicBezTo>
                    <a:cubicBezTo>
                      <a:pt x="3217" y="471469"/>
                      <a:pt x="0" y="463701"/>
                      <a:pt x="0" y="455603"/>
                    </a:cubicBezTo>
                    <a:lnTo>
                      <a:pt x="0" y="30537"/>
                    </a:lnTo>
                    <a:cubicBezTo>
                      <a:pt x="0" y="22438"/>
                      <a:pt x="3217" y="14671"/>
                      <a:pt x="8944" y="8944"/>
                    </a:cubicBezTo>
                    <a:cubicBezTo>
                      <a:pt x="14671" y="3217"/>
                      <a:pt x="22438" y="0"/>
                      <a:pt x="30537" y="0"/>
                    </a:cubicBezTo>
                    <a:close/>
                  </a:path>
                </a:pathLst>
              </a:custGeom>
              <a:solidFill>
                <a:srgbClr val="FFB905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66675"/>
                <a:ext cx="3405376" cy="5528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1120902" y="0"/>
              <a:ext cx="3819069" cy="836431"/>
              <a:chOff x="0" y="0"/>
              <a:chExt cx="754384" cy="165221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754384" cy="165221"/>
              </a:xfrm>
              <a:custGeom>
                <a:avLst/>
                <a:gdLst/>
                <a:ahLst/>
                <a:cxnLst/>
                <a:rect r="r" b="b" t="t" l="l"/>
                <a:pathLst>
                  <a:path h="165221" w="754384">
                    <a:moveTo>
                      <a:pt x="0" y="0"/>
                    </a:moveTo>
                    <a:lnTo>
                      <a:pt x="754384" y="0"/>
                    </a:lnTo>
                    <a:lnTo>
                      <a:pt x="754384" y="165221"/>
                    </a:lnTo>
                    <a:lnTo>
                      <a:pt x="0" y="165221"/>
                    </a:lnTo>
                    <a:close/>
                  </a:path>
                </a:pathLst>
              </a:custGeom>
              <a:solidFill>
                <a:srgbClr val="7B3911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66675"/>
                <a:ext cx="754384" cy="2318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TextBox 30" id="30"/>
            <p:cNvSpPr txBox="true"/>
            <p:nvPr/>
          </p:nvSpPr>
          <p:spPr>
            <a:xfrm rot="0">
              <a:off x="930850" y="128444"/>
              <a:ext cx="4199173" cy="512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 b="true">
                  <a:solidFill>
                    <a:srgbClr val="F6F6E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Pengembalian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325120" y="935909"/>
              <a:ext cx="17705306" cy="15542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Admin menggunakan AdminDashboardController untuk memproses pengembalian.</a:t>
              </a:r>
            </a:p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Jika terlambat → sistem menghitung denda (fitur terpisah atau berbasis perbedaan tanggal).</a:t>
              </a:r>
            </a:p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M</a:t>
              </a: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ahasiswa juga dapat memperpanjang masa pinjam sebelum tanggal jatuh tempo.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86566" y="-2571783"/>
            <a:ext cx="30845225" cy="15430566"/>
            <a:chOff x="0" y="0"/>
            <a:chExt cx="41126967" cy="205740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0552879" y="0"/>
              <a:ext cx="20574088" cy="20574088"/>
            </a:xfrm>
            <a:custGeom>
              <a:avLst/>
              <a:gdLst/>
              <a:ahLst/>
              <a:cxnLst/>
              <a:rect r="r" b="b" t="t" l="l"/>
              <a:pathLst>
                <a:path h="20574088" w="20574088">
                  <a:moveTo>
                    <a:pt x="0" y="0"/>
                  </a:moveTo>
                  <a:lnTo>
                    <a:pt x="20574088" y="0"/>
                  </a:lnTo>
                  <a:lnTo>
                    <a:pt x="20574088" y="20574088"/>
                  </a:lnTo>
                  <a:lnTo>
                    <a:pt x="0" y="20574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574088" cy="20574088"/>
            </a:xfrm>
            <a:custGeom>
              <a:avLst/>
              <a:gdLst/>
              <a:ahLst/>
              <a:cxnLst/>
              <a:rect r="r" b="b" t="t" l="l"/>
              <a:pathLst>
                <a:path h="20574088" w="20574088">
                  <a:moveTo>
                    <a:pt x="0" y="0"/>
                  </a:moveTo>
                  <a:lnTo>
                    <a:pt x="20574088" y="0"/>
                  </a:lnTo>
                  <a:lnTo>
                    <a:pt x="20574088" y="20574088"/>
                  </a:lnTo>
                  <a:lnTo>
                    <a:pt x="0" y="20574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9276027" y="-4581845"/>
            <a:ext cx="12080937" cy="14868845"/>
            <a:chOff x="0" y="0"/>
            <a:chExt cx="6604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FB813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16632356" y="8965172"/>
            <a:ext cx="476333" cy="586256"/>
            <a:chOff x="0" y="0"/>
            <a:chExt cx="6604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15812273" y="8965172"/>
            <a:ext cx="476333" cy="586256"/>
            <a:chOff x="0" y="0"/>
            <a:chExt cx="6604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2700000">
            <a:off x="16743596" y="9159391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8100000">
            <a:off x="15977806" y="9157648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823520" y="491295"/>
            <a:ext cx="6858985" cy="108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9"/>
              </a:lnSpc>
            </a:pPr>
            <a:r>
              <a:rPr lang="en-US" sz="7177">
                <a:solidFill>
                  <a:srgbClr val="7B3911"/>
                </a:solidFill>
                <a:latin typeface="Norwester"/>
                <a:ea typeface="Norwester"/>
                <a:cs typeface="Norwester"/>
                <a:sym typeface="Norwester"/>
              </a:rPr>
              <a:t>USER INTERFACE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3006689" y="1353437"/>
            <a:ext cx="12929786" cy="2998280"/>
            <a:chOff x="0" y="0"/>
            <a:chExt cx="17239714" cy="3997707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418216"/>
              <a:ext cx="17239714" cy="3579491"/>
              <a:chOff x="0" y="0"/>
              <a:chExt cx="3405376" cy="70706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405376" cy="707060"/>
              </a:xfrm>
              <a:custGeom>
                <a:avLst/>
                <a:gdLst/>
                <a:ahLst/>
                <a:cxnLst/>
                <a:rect r="r" b="b" t="t" l="l"/>
                <a:pathLst>
                  <a:path h="707060" w="3405376">
                    <a:moveTo>
                      <a:pt x="30537" y="0"/>
                    </a:moveTo>
                    <a:lnTo>
                      <a:pt x="3374839" y="0"/>
                    </a:lnTo>
                    <a:cubicBezTo>
                      <a:pt x="3382938" y="0"/>
                      <a:pt x="3390705" y="3217"/>
                      <a:pt x="3396432" y="8944"/>
                    </a:cubicBezTo>
                    <a:cubicBezTo>
                      <a:pt x="3402159" y="14671"/>
                      <a:pt x="3405376" y="22438"/>
                      <a:pt x="3405376" y="30537"/>
                    </a:cubicBezTo>
                    <a:lnTo>
                      <a:pt x="3405376" y="676523"/>
                    </a:lnTo>
                    <a:cubicBezTo>
                      <a:pt x="3405376" y="684622"/>
                      <a:pt x="3402159" y="692389"/>
                      <a:pt x="3396432" y="698116"/>
                    </a:cubicBezTo>
                    <a:cubicBezTo>
                      <a:pt x="3390705" y="703843"/>
                      <a:pt x="3382938" y="707060"/>
                      <a:pt x="3374839" y="707060"/>
                    </a:cubicBezTo>
                    <a:lnTo>
                      <a:pt x="30537" y="707060"/>
                    </a:lnTo>
                    <a:cubicBezTo>
                      <a:pt x="22438" y="707060"/>
                      <a:pt x="14671" y="703843"/>
                      <a:pt x="8944" y="698116"/>
                    </a:cubicBezTo>
                    <a:cubicBezTo>
                      <a:pt x="3217" y="692389"/>
                      <a:pt x="0" y="684622"/>
                      <a:pt x="0" y="676523"/>
                    </a:cubicBezTo>
                    <a:lnTo>
                      <a:pt x="0" y="30537"/>
                    </a:lnTo>
                    <a:cubicBezTo>
                      <a:pt x="0" y="22438"/>
                      <a:pt x="3217" y="14671"/>
                      <a:pt x="8944" y="8944"/>
                    </a:cubicBezTo>
                    <a:cubicBezTo>
                      <a:pt x="14671" y="3217"/>
                      <a:pt x="22438" y="0"/>
                      <a:pt x="30537" y="0"/>
                    </a:cubicBezTo>
                    <a:close/>
                  </a:path>
                </a:pathLst>
              </a:custGeom>
              <a:solidFill>
                <a:srgbClr val="FFB905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66675"/>
                <a:ext cx="3405376" cy="77373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8402477" y="0"/>
              <a:ext cx="8145011" cy="836431"/>
              <a:chOff x="0" y="0"/>
              <a:chExt cx="1608891" cy="165221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608891" cy="165221"/>
              </a:xfrm>
              <a:custGeom>
                <a:avLst/>
                <a:gdLst/>
                <a:ahLst/>
                <a:cxnLst/>
                <a:rect r="r" b="b" t="t" l="l"/>
                <a:pathLst>
                  <a:path h="165221" w="1608891">
                    <a:moveTo>
                      <a:pt x="0" y="0"/>
                    </a:moveTo>
                    <a:lnTo>
                      <a:pt x="1608891" y="0"/>
                    </a:lnTo>
                    <a:lnTo>
                      <a:pt x="1608891" y="165221"/>
                    </a:lnTo>
                    <a:lnTo>
                      <a:pt x="0" y="165221"/>
                    </a:lnTo>
                    <a:close/>
                  </a:path>
                </a:pathLst>
              </a:custGeom>
              <a:solidFill>
                <a:srgbClr val="DC661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66675"/>
                <a:ext cx="1608891" cy="2318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8991651" y="151796"/>
              <a:ext cx="6966664" cy="512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 b="true">
                  <a:solidFill>
                    <a:srgbClr val="F6F6E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Mahasiswa (StudentDashboard.java)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231711" y="881339"/>
              <a:ext cx="16341532" cy="31163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Halaman login sederhana dengan input NIM/password.</a:t>
              </a:r>
            </a:p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Dashboard Mahasiswa:</a:t>
              </a:r>
            </a:p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Tamp</a:t>
              </a: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ilkan daftar buku yang tersedia.</a:t>
              </a:r>
            </a:p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Tombol aksi: “Dashboard”, “</a:t>
              </a: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Pinjam Buku</a:t>
              </a: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”,</a:t>
              </a: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 </a:t>
              </a: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“Riwayat Peminjaman”, “Logout”.</a:t>
              </a:r>
            </a:p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Notifikasi status: sukses pinjam, peringatan tanggal jatuh tempo, dll.</a:t>
              </a:r>
            </a:p>
            <a:p>
              <a:pPr algn="l">
                <a:lnSpc>
                  <a:spcPts val="307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4398275" y="4515566"/>
            <a:ext cx="9765673" cy="5493191"/>
          </a:xfrm>
          <a:custGeom>
            <a:avLst/>
            <a:gdLst/>
            <a:ahLst/>
            <a:cxnLst/>
            <a:rect r="r" b="b" t="t" l="l"/>
            <a:pathLst>
              <a:path h="5493191" w="9765673">
                <a:moveTo>
                  <a:pt x="0" y="0"/>
                </a:moveTo>
                <a:lnTo>
                  <a:pt x="9765672" y="0"/>
                </a:lnTo>
                <a:lnTo>
                  <a:pt x="9765672" y="5493191"/>
                </a:lnTo>
                <a:lnTo>
                  <a:pt x="0" y="54931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86566" y="-2571783"/>
            <a:ext cx="30845225" cy="15430566"/>
            <a:chOff x="0" y="0"/>
            <a:chExt cx="41126967" cy="205740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0552879" y="0"/>
              <a:ext cx="20574088" cy="20574088"/>
            </a:xfrm>
            <a:custGeom>
              <a:avLst/>
              <a:gdLst/>
              <a:ahLst/>
              <a:cxnLst/>
              <a:rect r="r" b="b" t="t" l="l"/>
              <a:pathLst>
                <a:path h="20574088" w="20574088">
                  <a:moveTo>
                    <a:pt x="0" y="0"/>
                  </a:moveTo>
                  <a:lnTo>
                    <a:pt x="20574088" y="0"/>
                  </a:lnTo>
                  <a:lnTo>
                    <a:pt x="20574088" y="20574088"/>
                  </a:lnTo>
                  <a:lnTo>
                    <a:pt x="0" y="20574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574088" cy="20574088"/>
            </a:xfrm>
            <a:custGeom>
              <a:avLst/>
              <a:gdLst/>
              <a:ahLst/>
              <a:cxnLst/>
              <a:rect r="r" b="b" t="t" l="l"/>
              <a:pathLst>
                <a:path h="20574088" w="20574088">
                  <a:moveTo>
                    <a:pt x="0" y="0"/>
                  </a:moveTo>
                  <a:lnTo>
                    <a:pt x="20574088" y="0"/>
                  </a:lnTo>
                  <a:lnTo>
                    <a:pt x="20574088" y="20574088"/>
                  </a:lnTo>
                  <a:lnTo>
                    <a:pt x="0" y="20574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9276027" y="-4581845"/>
            <a:ext cx="12080937" cy="14868845"/>
            <a:chOff x="0" y="0"/>
            <a:chExt cx="6604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FB813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16632356" y="8965172"/>
            <a:ext cx="476333" cy="586256"/>
            <a:chOff x="0" y="0"/>
            <a:chExt cx="6604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15812273" y="8965172"/>
            <a:ext cx="476333" cy="586256"/>
            <a:chOff x="0" y="0"/>
            <a:chExt cx="6604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7B391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660400" cy="752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2700000">
            <a:off x="16743596" y="9159391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8100000">
            <a:off x="15977806" y="9157648"/>
            <a:ext cx="199562" cy="199562"/>
          </a:xfrm>
          <a:custGeom>
            <a:avLst/>
            <a:gdLst/>
            <a:ahLst/>
            <a:cxnLst/>
            <a:rect r="r" b="b" t="t" l="l"/>
            <a:pathLst>
              <a:path h="199562" w="199562">
                <a:moveTo>
                  <a:pt x="0" y="0"/>
                </a:moveTo>
                <a:lnTo>
                  <a:pt x="199561" y="0"/>
                </a:lnTo>
                <a:lnTo>
                  <a:pt x="199561" y="199561"/>
                </a:lnTo>
                <a:lnTo>
                  <a:pt x="0" y="199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823520" y="491295"/>
            <a:ext cx="6858985" cy="108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9"/>
              </a:lnSpc>
            </a:pPr>
            <a:r>
              <a:rPr lang="en-US" sz="7177">
                <a:solidFill>
                  <a:srgbClr val="7B3911"/>
                </a:solidFill>
                <a:latin typeface="Norwester"/>
                <a:ea typeface="Norwester"/>
                <a:cs typeface="Norwester"/>
                <a:sym typeface="Norwester"/>
              </a:rPr>
              <a:t>USER INTERFACE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3006689" y="1353437"/>
            <a:ext cx="12929786" cy="2607755"/>
            <a:chOff x="0" y="0"/>
            <a:chExt cx="17239714" cy="3477007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418216"/>
              <a:ext cx="17239714" cy="3058791"/>
              <a:chOff x="0" y="0"/>
              <a:chExt cx="3405376" cy="604206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405376" cy="604206"/>
              </a:xfrm>
              <a:custGeom>
                <a:avLst/>
                <a:gdLst/>
                <a:ahLst/>
                <a:cxnLst/>
                <a:rect r="r" b="b" t="t" l="l"/>
                <a:pathLst>
                  <a:path h="604206" w="3405376">
                    <a:moveTo>
                      <a:pt x="30537" y="0"/>
                    </a:moveTo>
                    <a:lnTo>
                      <a:pt x="3374839" y="0"/>
                    </a:lnTo>
                    <a:cubicBezTo>
                      <a:pt x="3382938" y="0"/>
                      <a:pt x="3390705" y="3217"/>
                      <a:pt x="3396432" y="8944"/>
                    </a:cubicBezTo>
                    <a:cubicBezTo>
                      <a:pt x="3402159" y="14671"/>
                      <a:pt x="3405376" y="22438"/>
                      <a:pt x="3405376" y="30537"/>
                    </a:cubicBezTo>
                    <a:lnTo>
                      <a:pt x="3405376" y="573669"/>
                    </a:lnTo>
                    <a:cubicBezTo>
                      <a:pt x="3405376" y="581768"/>
                      <a:pt x="3402159" y="589535"/>
                      <a:pt x="3396432" y="595262"/>
                    </a:cubicBezTo>
                    <a:cubicBezTo>
                      <a:pt x="3390705" y="600988"/>
                      <a:pt x="3382938" y="604206"/>
                      <a:pt x="3374839" y="604206"/>
                    </a:cubicBezTo>
                    <a:lnTo>
                      <a:pt x="30537" y="604206"/>
                    </a:lnTo>
                    <a:cubicBezTo>
                      <a:pt x="22438" y="604206"/>
                      <a:pt x="14671" y="600988"/>
                      <a:pt x="8944" y="595262"/>
                    </a:cubicBezTo>
                    <a:cubicBezTo>
                      <a:pt x="3217" y="589535"/>
                      <a:pt x="0" y="581768"/>
                      <a:pt x="0" y="573669"/>
                    </a:cubicBezTo>
                    <a:lnTo>
                      <a:pt x="0" y="30537"/>
                    </a:lnTo>
                    <a:cubicBezTo>
                      <a:pt x="0" y="22438"/>
                      <a:pt x="3217" y="14671"/>
                      <a:pt x="8944" y="8944"/>
                    </a:cubicBezTo>
                    <a:cubicBezTo>
                      <a:pt x="14671" y="3217"/>
                      <a:pt x="22438" y="0"/>
                      <a:pt x="30537" y="0"/>
                    </a:cubicBezTo>
                    <a:close/>
                  </a:path>
                </a:pathLst>
              </a:custGeom>
              <a:solidFill>
                <a:srgbClr val="FFB905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66675"/>
                <a:ext cx="3405376" cy="6708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8402477" y="0"/>
              <a:ext cx="8145011" cy="836431"/>
              <a:chOff x="0" y="0"/>
              <a:chExt cx="1608891" cy="165221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608891" cy="165221"/>
              </a:xfrm>
              <a:custGeom>
                <a:avLst/>
                <a:gdLst/>
                <a:ahLst/>
                <a:cxnLst/>
                <a:rect r="r" b="b" t="t" l="l"/>
                <a:pathLst>
                  <a:path h="165221" w="1608891">
                    <a:moveTo>
                      <a:pt x="0" y="0"/>
                    </a:moveTo>
                    <a:lnTo>
                      <a:pt x="1608891" y="0"/>
                    </a:lnTo>
                    <a:lnTo>
                      <a:pt x="1608891" y="165221"/>
                    </a:lnTo>
                    <a:lnTo>
                      <a:pt x="0" y="165221"/>
                    </a:lnTo>
                    <a:close/>
                  </a:path>
                </a:pathLst>
              </a:custGeom>
              <a:solidFill>
                <a:srgbClr val="DC661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66675"/>
                <a:ext cx="1608891" cy="2318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8991651" y="151796"/>
              <a:ext cx="6966664" cy="512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 b="true">
                  <a:solidFill>
                    <a:srgbClr val="F6F6E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Admin (AdminDashboard.java)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231711" y="881339"/>
              <a:ext cx="16341532" cy="25956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Panel admin untuk:</a:t>
              </a:r>
            </a:p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Lihat semua transaksi (</a:t>
              </a: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p</a:t>
              </a: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injam/kembali).</a:t>
              </a:r>
            </a:p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Tombol: “Members”,</a:t>
              </a: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 </a:t>
              </a: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“Books”, “Returns”, “Logout”.</a:t>
              </a:r>
            </a:p>
            <a:p>
              <a:pPr algn="l" marL="474979" indent="-237490" lvl="1">
                <a:lnSpc>
                  <a:spcPts val="3079"/>
                </a:lnSpc>
                <a:buFont typeface="Arial"/>
                <a:buChar char="•"/>
              </a:pP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S</a:t>
              </a:r>
              <a:r>
                <a:rPr lang="en-US" sz="2199">
                  <a:solidFill>
                    <a:srgbClr val="7B3911"/>
                  </a:solidFill>
                  <a:latin typeface="Telegraf"/>
                  <a:ea typeface="Telegraf"/>
                  <a:cs typeface="Telegraf"/>
                  <a:sym typeface="Telegraf"/>
                </a:rPr>
                <a:t>tatistik jumlah buku dipinjam, yang belum dikembalikan, dsb.</a:t>
              </a:r>
            </a:p>
            <a:p>
              <a:pPr algn="l">
                <a:lnSpc>
                  <a:spcPts val="307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4742462" y="4477039"/>
            <a:ext cx="9897381" cy="5567277"/>
          </a:xfrm>
          <a:custGeom>
            <a:avLst/>
            <a:gdLst/>
            <a:ahLst/>
            <a:cxnLst/>
            <a:rect r="r" b="b" t="t" l="l"/>
            <a:pathLst>
              <a:path h="5567277" w="9897381">
                <a:moveTo>
                  <a:pt x="0" y="0"/>
                </a:moveTo>
                <a:lnTo>
                  <a:pt x="9897381" y="0"/>
                </a:lnTo>
                <a:lnTo>
                  <a:pt x="9897381" y="5567277"/>
                </a:lnTo>
                <a:lnTo>
                  <a:pt x="0" y="55672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DAGqwBwg43c</dc:identifier>
  <dcterms:modified xsi:type="dcterms:W3CDTF">2011-08-01T06:04:30Z</dcterms:modified>
  <cp:revision>1</cp:revision>
  <dc:title>FINAL PROJECT OOP _ POWER RANGERS</dc:title>
</cp:coreProperties>
</file>