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9"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varScale="1">
        <p:scale>
          <a:sx n="120" d="100"/>
          <a:sy n="120" d="100"/>
        </p:scale>
        <p:origin x="25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14052" y="1122363"/>
            <a:ext cx="5539408" cy="2387600"/>
          </a:xfrm>
        </p:spPr>
        <p:txBody>
          <a:bodyPr anchor="b">
            <a:normAutofit/>
          </a:bodyPr>
          <a:lstStyle>
            <a:lvl1pPr algn="ctr">
              <a:defRPr sz="5400">
                <a:solidFill>
                  <a:srgbClr val="EF223B"/>
                </a:solidFill>
              </a:defRPr>
            </a:lvl1pPr>
          </a:lstStyle>
          <a:p>
            <a:r>
              <a:rPr lang="en-US"/>
              <a:t>Click to edit Master title style</a:t>
            </a:r>
          </a:p>
        </p:txBody>
      </p:sp>
      <p:sp>
        <p:nvSpPr>
          <p:cNvPr id="3" name="Subtitle 2"/>
          <p:cNvSpPr>
            <a:spLocks noGrp="1"/>
          </p:cNvSpPr>
          <p:nvPr>
            <p:ph type="subTitle" idx="1"/>
          </p:nvPr>
        </p:nvSpPr>
        <p:spPr>
          <a:xfrm>
            <a:off x="6414052" y="3602038"/>
            <a:ext cx="5539408" cy="1655762"/>
          </a:xfrm>
        </p:spPr>
        <p:txBody>
          <a:bodyPr/>
          <a:lstStyle>
            <a:lvl1pPr marL="0" indent="0" algn="ctr">
              <a:buNone/>
              <a:defRPr sz="2400">
                <a:solidFill>
                  <a:srgbClr val="EF223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76D79ED-3FA7-4EF8-964B-EB8BCFAB02F8}" type="datetimeFigureOut">
              <a:rPr lang="en-US" smtClean="0"/>
              <a:t>12/2/19</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84650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144107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3D195B"/>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12/2/19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152528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0053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0053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6D79ED-3FA7-4EF8-964B-EB8BCFAB02F8}" type="datetimeFigureOut">
              <a:rPr lang="en-US" smtClean="0"/>
              <a:t>12/2/19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34362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12/2/19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052572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12/2/19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86756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12/2/19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374373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684760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12/2/19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161867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12" name="Round Same Side Corner Rectangle 11"/>
          <p:cNvSpPr/>
          <p:nvPr userDrawn="1"/>
        </p:nvSpPr>
        <p:spPr>
          <a:xfrm rot="10800000">
            <a:off x="4038599" y="6874358"/>
            <a:ext cx="4114800" cy="393524"/>
          </a:xfrm>
          <a:prstGeom prst="round2SameRect">
            <a:avLst>
              <a:gd name="adj1" fmla="val 50000"/>
              <a:gd name="adj2" fmla="val 0"/>
            </a:avLst>
          </a:prstGeom>
          <a:solidFill>
            <a:srgbClr val="EF22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789611"/>
            <a:ext cx="10515600" cy="39618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icrosoft YaHei" charset="-122"/>
                <a:ea typeface="Microsoft YaHei" charset="-122"/>
                <a:cs typeface="Microsoft YaHei" charset="-122"/>
              </a:defRPr>
            </a:lvl1pPr>
          </a:lstStyle>
          <a:p>
            <a:fld id="{276D79ED-3FA7-4EF8-964B-EB8BCFAB02F8}" type="datetimeFigureOut">
              <a:rPr lang="en-US" smtClean="0"/>
              <a:pPr/>
              <a:t>12/2/19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YaHei" charset="-122"/>
                <a:ea typeface="Microsoft YaHei" charset="-122"/>
                <a:cs typeface="Microsoft YaHei" charset="-122"/>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icrosoft YaHei" charset="-122"/>
                <a:ea typeface="Microsoft YaHei" charset="-122"/>
                <a:cs typeface="Microsoft YaHei" charset="-122"/>
              </a:defRPr>
            </a:lvl1pPr>
          </a:lstStyle>
          <a:p>
            <a:fld id="{C6F12CB2-7F2C-47B9-AE70-22A94B49F233}" type="slidenum">
              <a:rPr lang="en-US" smtClean="0"/>
              <a:pPr/>
              <a:t>‹#›</a:t>
            </a:fld>
            <a:endParaRPr lang="en-US"/>
          </a:p>
        </p:txBody>
      </p:sp>
      <p:sp>
        <p:nvSpPr>
          <p:cNvPr id="8" name="TextBox 7"/>
          <p:cNvSpPr txBox="1"/>
          <p:nvPr userDrawn="1"/>
        </p:nvSpPr>
        <p:spPr>
          <a:xfrm>
            <a:off x="4388281" y="6887610"/>
            <a:ext cx="3419112" cy="338554"/>
          </a:xfrm>
          <a:prstGeom prst="rect">
            <a:avLst/>
          </a:prstGeom>
          <a:noFill/>
        </p:spPr>
        <p:txBody>
          <a:bodyPr wrap="square" rtlCol="0" anchor="ctr">
            <a:spAutoFit/>
          </a:bodyPr>
          <a:lstStyle/>
          <a:p>
            <a:pPr algn="ctr"/>
            <a:r>
              <a:rPr lang="bs-Latn-BA" sz="1600" b="1" baseline="0" dirty="0">
                <a:solidFill>
                  <a:schemeClr val="bg1"/>
                </a:solidFill>
                <a:latin typeface="Microsoft YaHei" charset="-122"/>
                <a:ea typeface="Microsoft YaHei" charset="-122"/>
                <a:cs typeface="Microsoft YaHei" charset="-122"/>
              </a:rPr>
              <a:t>www.free-ppt-templates.com</a:t>
            </a:r>
            <a:endParaRPr lang="en-US" sz="1600" b="1" dirty="0">
              <a:solidFill>
                <a:schemeClr val="bg1"/>
              </a:solidFill>
              <a:latin typeface="Microsoft YaHei" charset="-122"/>
              <a:ea typeface="Microsoft YaHei" charset="-122"/>
              <a:cs typeface="Microsoft YaHei" charset="-122"/>
            </a:endParaRPr>
          </a:p>
        </p:txBody>
      </p:sp>
    </p:spTree>
    <p:extLst>
      <p:ext uri="{BB962C8B-B14F-4D97-AF65-F5344CB8AC3E}">
        <p14:creationId xmlns:p14="http://schemas.microsoft.com/office/powerpoint/2010/main" val="4072512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ctr" defTabSz="914400" rtl="0" eaLnBrk="1" latinLnBrk="0" hangingPunct="1">
        <a:lnSpc>
          <a:spcPct val="90000"/>
        </a:lnSpc>
        <a:spcBef>
          <a:spcPct val="0"/>
        </a:spcBef>
        <a:buNone/>
        <a:defRPr sz="4400" b="1" kern="1200">
          <a:solidFill>
            <a:srgbClr val="3D195B"/>
          </a:solidFill>
          <a:latin typeface="Microsoft YaHei" charset="-122"/>
          <a:ea typeface="Microsoft YaHei" charset="-122"/>
          <a:cs typeface="Microsoft YaHei"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charset="-122"/>
          <a:ea typeface="Microsoft YaHei" charset="-122"/>
          <a:cs typeface="Microsoft YaHei"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charset="-122"/>
          <a:ea typeface="Microsoft YaHei" charset="-122"/>
          <a:cs typeface="Microsoft YaHei" charset="-122"/>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charset="-122"/>
          <a:ea typeface="Microsoft YaHei" charset="-122"/>
          <a:cs typeface="Microsoft YaHei" charset="-122"/>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charset="-122"/>
          <a:ea typeface="Microsoft YaHei" charset="-122"/>
          <a:cs typeface="Microsoft YaHei" charset="-122"/>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charset="-122"/>
          <a:ea typeface="Microsoft YaHei" charset="-122"/>
          <a:cs typeface="Microsoft YaHei"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6329BB34-A0B3-854F-B5B0-F8E2820258F0}"/>
              </a:ext>
            </a:extLst>
          </p:cNvPr>
          <p:cNvPicPr>
            <a:picLocks noChangeAspect="1"/>
          </p:cNvPicPr>
          <p:nvPr/>
        </p:nvPicPr>
        <p:blipFill>
          <a:blip r:embed="rId2"/>
          <a:stretch>
            <a:fillRect/>
          </a:stretch>
        </p:blipFill>
        <p:spPr>
          <a:xfrm>
            <a:off x="8432891" y="733911"/>
            <a:ext cx="3359515" cy="2337682"/>
          </a:xfrm>
          <a:prstGeom prst="rect">
            <a:avLst/>
          </a:prstGeom>
        </p:spPr>
      </p:pic>
      <p:sp>
        <p:nvSpPr>
          <p:cNvPr id="5" name="TextBox 4">
            <a:extLst>
              <a:ext uri="{FF2B5EF4-FFF2-40B4-BE49-F238E27FC236}">
                <a16:creationId xmlns:a16="http://schemas.microsoft.com/office/drawing/2014/main" id="{D5AA236F-87B0-5741-B98A-A32EC821028B}"/>
              </a:ext>
            </a:extLst>
          </p:cNvPr>
          <p:cNvSpPr txBox="1"/>
          <p:nvPr/>
        </p:nvSpPr>
        <p:spPr>
          <a:xfrm>
            <a:off x="517358" y="745678"/>
            <a:ext cx="1662635" cy="338554"/>
          </a:xfrm>
          <a:prstGeom prst="rect">
            <a:avLst/>
          </a:prstGeom>
          <a:noFill/>
        </p:spPr>
        <p:txBody>
          <a:bodyPr wrap="none" rtlCol="0">
            <a:spAutoFit/>
          </a:bodyPr>
          <a:lstStyle/>
          <a:p>
            <a:r>
              <a:rPr lang="en-US" sz="1600" b="1" u="sng" dirty="0">
                <a:solidFill>
                  <a:schemeClr val="accent5">
                    <a:lumMod val="75000"/>
                  </a:schemeClr>
                </a:solidFill>
              </a:rPr>
              <a:t>INTRODUCTION</a:t>
            </a:r>
            <a:endParaRPr lang="en-US" b="1" u="sng" dirty="0">
              <a:solidFill>
                <a:schemeClr val="accent5">
                  <a:lumMod val="75000"/>
                </a:schemeClr>
              </a:solidFill>
            </a:endParaRPr>
          </a:p>
        </p:txBody>
      </p:sp>
      <p:sp>
        <p:nvSpPr>
          <p:cNvPr id="6" name="Rectangle 5">
            <a:extLst>
              <a:ext uri="{FF2B5EF4-FFF2-40B4-BE49-F238E27FC236}">
                <a16:creationId xmlns:a16="http://schemas.microsoft.com/office/drawing/2014/main" id="{FABD6118-BD08-1C4F-B60A-2A6DB9EB7030}"/>
              </a:ext>
            </a:extLst>
          </p:cNvPr>
          <p:cNvSpPr/>
          <p:nvPr/>
        </p:nvSpPr>
        <p:spPr>
          <a:xfrm>
            <a:off x="4463418" y="0"/>
            <a:ext cx="2717795" cy="646331"/>
          </a:xfrm>
          <a:prstGeom prst="rect">
            <a:avLst/>
          </a:prstGeom>
        </p:spPr>
        <p:txBody>
          <a:bodyPr wrap="none">
            <a:spAutoFit/>
          </a:bodyPr>
          <a:lstStyle/>
          <a:p>
            <a:r>
              <a:rPr lang="en-US" dirty="0"/>
              <a:t>AIT580 Project Summary</a:t>
            </a:r>
          </a:p>
          <a:p>
            <a:pPr algn="ctr"/>
            <a:r>
              <a:rPr lang="en-US" dirty="0"/>
              <a:t>Kamil </a:t>
            </a:r>
            <a:r>
              <a:rPr lang="en-US" dirty="0" err="1"/>
              <a:t>Ismailov</a:t>
            </a:r>
            <a:endParaRPr lang="en-US" dirty="0"/>
          </a:p>
        </p:txBody>
      </p:sp>
      <p:sp>
        <p:nvSpPr>
          <p:cNvPr id="7" name="TextBox 6">
            <a:extLst>
              <a:ext uri="{FF2B5EF4-FFF2-40B4-BE49-F238E27FC236}">
                <a16:creationId xmlns:a16="http://schemas.microsoft.com/office/drawing/2014/main" id="{95CD3844-2D12-784B-BF85-81849E7A50DA}"/>
              </a:ext>
            </a:extLst>
          </p:cNvPr>
          <p:cNvSpPr txBox="1"/>
          <p:nvPr/>
        </p:nvSpPr>
        <p:spPr>
          <a:xfrm>
            <a:off x="4049217" y="733911"/>
            <a:ext cx="2045753" cy="338554"/>
          </a:xfrm>
          <a:prstGeom prst="rect">
            <a:avLst/>
          </a:prstGeom>
          <a:noFill/>
        </p:spPr>
        <p:txBody>
          <a:bodyPr wrap="none" rtlCol="0">
            <a:spAutoFit/>
          </a:bodyPr>
          <a:lstStyle/>
          <a:p>
            <a:r>
              <a:rPr lang="en-US" sz="1600" b="1" u="sng" dirty="0">
                <a:solidFill>
                  <a:schemeClr val="accent5">
                    <a:lumMod val="75000"/>
                  </a:schemeClr>
                </a:solidFill>
              </a:rPr>
              <a:t>PREDICTION MODEL</a:t>
            </a:r>
          </a:p>
        </p:txBody>
      </p:sp>
      <p:pic>
        <p:nvPicPr>
          <p:cNvPr id="9" name="Picture 8" descr="A screenshot of a cell phone&#10;&#10;Description automatically generated">
            <a:extLst>
              <a:ext uri="{FF2B5EF4-FFF2-40B4-BE49-F238E27FC236}">
                <a16:creationId xmlns:a16="http://schemas.microsoft.com/office/drawing/2014/main" id="{98FE9B6F-0AA7-D64A-B767-0C61BEA28E95}"/>
              </a:ext>
            </a:extLst>
          </p:cNvPr>
          <p:cNvPicPr>
            <a:picLocks noChangeAspect="1"/>
          </p:cNvPicPr>
          <p:nvPr/>
        </p:nvPicPr>
        <p:blipFill>
          <a:blip r:embed="rId3"/>
          <a:stretch>
            <a:fillRect/>
          </a:stretch>
        </p:blipFill>
        <p:spPr>
          <a:xfrm>
            <a:off x="4331355" y="4475845"/>
            <a:ext cx="3186813" cy="2024324"/>
          </a:xfrm>
          <a:prstGeom prst="rect">
            <a:avLst/>
          </a:prstGeom>
        </p:spPr>
      </p:pic>
      <p:sp>
        <p:nvSpPr>
          <p:cNvPr id="10" name="TextBox 9">
            <a:extLst>
              <a:ext uri="{FF2B5EF4-FFF2-40B4-BE49-F238E27FC236}">
                <a16:creationId xmlns:a16="http://schemas.microsoft.com/office/drawing/2014/main" id="{835FF93F-94ED-FF48-87E5-A373CE70671F}"/>
              </a:ext>
            </a:extLst>
          </p:cNvPr>
          <p:cNvSpPr txBox="1"/>
          <p:nvPr/>
        </p:nvSpPr>
        <p:spPr>
          <a:xfrm>
            <a:off x="9253470" y="3048193"/>
            <a:ext cx="1718356" cy="307777"/>
          </a:xfrm>
          <a:prstGeom prst="rect">
            <a:avLst/>
          </a:prstGeom>
          <a:noFill/>
        </p:spPr>
        <p:txBody>
          <a:bodyPr wrap="none" rtlCol="0">
            <a:spAutoFit/>
          </a:bodyPr>
          <a:lstStyle/>
          <a:p>
            <a:r>
              <a:rPr lang="en-US" sz="1200" dirty="0"/>
              <a:t>Table 4. Actual</a:t>
            </a:r>
            <a:r>
              <a:rPr lang="en-US" sz="1400" dirty="0"/>
              <a:t> </a:t>
            </a:r>
            <a:r>
              <a:rPr lang="en-US" sz="1200" dirty="0"/>
              <a:t>results</a:t>
            </a:r>
            <a:endParaRPr lang="en-US" sz="1400" dirty="0"/>
          </a:p>
        </p:txBody>
      </p:sp>
      <p:sp>
        <p:nvSpPr>
          <p:cNvPr id="11" name="TextBox 10">
            <a:extLst>
              <a:ext uri="{FF2B5EF4-FFF2-40B4-BE49-F238E27FC236}">
                <a16:creationId xmlns:a16="http://schemas.microsoft.com/office/drawing/2014/main" id="{AC33D770-FF67-0B4E-AAFE-DB553D3B8BD8}"/>
              </a:ext>
            </a:extLst>
          </p:cNvPr>
          <p:cNvSpPr txBox="1"/>
          <p:nvPr/>
        </p:nvSpPr>
        <p:spPr>
          <a:xfrm>
            <a:off x="4846147" y="6528331"/>
            <a:ext cx="1945597" cy="307777"/>
          </a:xfrm>
          <a:prstGeom prst="rect">
            <a:avLst/>
          </a:prstGeom>
          <a:noFill/>
        </p:spPr>
        <p:txBody>
          <a:bodyPr wrap="none" rtlCol="0">
            <a:spAutoFit/>
          </a:bodyPr>
          <a:lstStyle/>
          <a:p>
            <a:r>
              <a:rPr lang="en-US" sz="1200" dirty="0"/>
              <a:t>Table 3. Predicted</a:t>
            </a:r>
            <a:r>
              <a:rPr lang="en-US" sz="1400" dirty="0"/>
              <a:t> </a:t>
            </a:r>
            <a:r>
              <a:rPr lang="en-US" sz="1200" dirty="0"/>
              <a:t>results</a:t>
            </a:r>
            <a:endParaRPr lang="en-US" sz="1400" dirty="0"/>
          </a:p>
        </p:txBody>
      </p:sp>
      <p:sp>
        <p:nvSpPr>
          <p:cNvPr id="12" name="TextBox 11">
            <a:extLst>
              <a:ext uri="{FF2B5EF4-FFF2-40B4-BE49-F238E27FC236}">
                <a16:creationId xmlns:a16="http://schemas.microsoft.com/office/drawing/2014/main" id="{0ADFD50F-2EF9-F544-B872-14C4DA8C3F50}"/>
              </a:ext>
            </a:extLst>
          </p:cNvPr>
          <p:cNvSpPr txBox="1"/>
          <p:nvPr/>
        </p:nvSpPr>
        <p:spPr>
          <a:xfrm>
            <a:off x="517359" y="1017918"/>
            <a:ext cx="3278464" cy="1200329"/>
          </a:xfrm>
          <a:prstGeom prst="rect">
            <a:avLst/>
          </a:prstGeom>
          <a:noFill/>
        </p:spPr>
        <p:txBody>
          <a:bodyPr wrap="square" rtlCol="0">
            <a:spAutoFit/>
          </a:bodyPr>
          <a:lstStyle/>
          <a:p>
            <a:pPr algn="just"/>
            <a:r>
              <a:rPr lang="en-US" sz="1200" dirty="0"/>
              <a:t>The dataset which I chose contains information about the results of Premier League soccer tournament of season 2018-2019. The unit of analysis is an amount of scored and conceded goals because it is the most important element of the game.  </a:t>
            </a:r>
          </a:p>
        </p:txBody>
      </p:sp>
      <p:sp>
        <p:nvSpPr>
          <p:cNvPr id="13" name="TextBox 12">
            <a:extLst>
              <a:ext uri="{FF2B5EF4-FFF2-40B4-BE49-F238E27FC236}">
                <a16:creationId xmlns:a16="http://schemas.microsoft.com/office/drawing/2014/main" id="{4D14AA99-1BD2-8A43-A92D-864826A6EBAF}"/>
              </a:ext>
            </a:extLst>
          </p:cNvPr>
          <p:cNvSpPr txBox="1"/>
          <p:nvPr/>
        </p:nvSpPr>
        <p:spPr>
          <a:xfrm>
            <a:off x="4051006" y="1018655"/>
            <a:ext cx="3827720" cy="3447098"/>
          </a:xfrm>
          <a:prstGeom prst="rect">
            <a:avLst/>
          </a:prstGeom>
          <a:noFill/>
        </p:spPr>
        <p:txBody>
          <a:bodyPr wrap="square" rtlCol="0">
            <a:spAutoFit/>
          </a:bodyPr>
          <a:lstStyle/>
          <a:p>
            <a:pPr algn="just"/>
            <a:r>
              <a:rPr lang="en-US" sz="1200" dirty="0"/>
              <a:t>The best way to predict the results of soccer matches is to use Poisson distribution. </a:t>
            </a:r>
          </a:p>
          <a:p>
            <a:pPr algn="just"/>
            <a:r>
              <a:rPr lang="en-US" sz="1200" dirty="0"/>
              <a:t>The regression model formula: </a:t>
            </a:r>
          </a:p>
          <a:p>
            <a:pPr algn="just"/>
            <a:endParaRPr lang="en-US" sz="1200" dirty="0"/>
          </a:p>
          <a:p>
            <a:pPr algn="just"/>
            <a:r>
              <a:rPr lang="en-US" sz="1200" b="1" i="1" dirty="0"/>
              <a:t>log(L) = mu + home + </a:t>
            </a:r>
            <a:r>
              <a:rPr lang="en-US" sz="1200" b="1" i="1" dirty="0" err="1"/>
              <a:t>team</a:t>
            </a:r>
            <a:r>
              <a:rPr lang="en-US" sz="1200" b="1" i="1" baseline="-25000" dirty="0" err="1"/>
              <a:t>i</a:t>
            </a:r>
            <a:r>
              <a:rPr lang="en-US" sz="1200" b="1" i="1" dirty="0"/>
              <a:t> + </a:t>
            </a:r>
            <a:r>
              <a:rPr lang="en-US" sz="1200" b="1" i="1" dirty="0" err="1"/>
              <a:t>opponent</a:t>
            </a:r>
            <a:r>
              <a:rPr lang="en-US" sz="1200" b="1" i="1" baseline="-25000" dirty="0" err="1"/>
              <a:t>j</a:t>
            </a:r>
            <a:endParaRPr lang="en-US" sz="1200" b="1" i="1" baseline="-25000" dirty="0"/>
          </a:p>
          <a:p>
            <a:pPr algn="just"/>
            <a:r>
              <a:rPr lang="en-US" sz="1200" b="1" i="1" dirty="0"/>
              <a:t> </a:t>
            </a:r>
            <a:r>
              <a:rPr lang="en-US" sz="1000" b="1" i="1" dirty="0"/>
              <a:t>     </a:t>
            </a:r>
          </a:p>
          <a:p>
            <a:pPr algn="just"/>
            <a:r>
              <a:rPr lang="en-US" sz="1000" i="1" dirty="0"/>
              <a:t>mu</a:t>
            </a:r>
            <a:r>
              <a:rPr lang="en-US" sz="1000" dirty="0"/>
              <a:t> - the overall mean number of goals;</a:t>
            </a:r>
          </a:p>
          <a:p>
            <a:r>
              <a:rPr lang="en-US" sz="1000" i="1" dirty="0"/>
              <a:t>home</a:t>
            </a:r>
            <a:r>
              <a:rPr lang="en-US" sz="1000" dirty="0"/>
              <a:t> - the effect on the number of goals a home team;</a:t>
            </a:r>
          </a:p>
          <a:p>
            <a:r>
              <a:rPr lang="en-US" sz="1000" i="1" dirty="0" err="1"/>
              <a:t>team</a:t>
            </a:r>
            <a:r>
              <a:rPr lang="en-US" sz="1000" i="1" baseline="-25000" dirty="0" err="1"/>
              <a:t>i</a:t>
            </a:r>
            <a:r>
              <a:rPr lang="en-US" sz="1000" dirty="0"/>
              <a:t> - the effect of team number </a:t>
            </a:r>
            <a:r>
              <a:rPr lang="en-US" sz="1000" dirty="0" err="1"/>
              <a:t>i</a:t>
            </a:r>
            <a:r>
              <a:rPr lang="en-US" sz="1000" dirty="0"/>
              <a:t>;</a:t>
            </a:r>
          </a:p>
          <a:p>
            <a:r>
              <a:rPr lang="en-US" sz="1000" i="1" dirty="0" err="1"/>
              <a:t>opponent</a:t>
            </a:r>
            <a:r>
              <a:rPr lang="en-US" sz="1000" i="1" baseline="-25000" dirty="0" err="1"/>
              <a:t>j</a:t>
            </a:r>
            <a:r>
              <a:rPr lang="en-US" sz="1000" dirty="0"/>
              <a:t> - the effect of team j</a:t>
            </a:r>
          </a:p>
          <a:p>
            <a:endParaRPr lang="en-US" sz="1000" dirty="0"/>
          </a:p>
          <a:p>
            <a:pPr algn="just"/>
            <a:r>
              <a:rPr lang="en-US" sz="1200" dirty="0"/>
              <a:t>A simulation of the last 10 games is performed by using the prediction model and compare it with the real results to check the accuracy of the Poisson model. According to Tables 3 and 4, if we consider only the outcome of the match (win, draw, lose), half of the predicted results match with actual results. Only one predicted match has the same score (Liverpool 2-0 Wolves).</a:t>
            </a:r>
          </a:p>
        </p:txBody>
      </p:sp>
      <p:sp>
        <p:nvSpPr>
          <p:cNvPr id="15" name="TextBox 14">
            <a:extLst>
              <a:ext uri="{FF2B5EF4-FFF2-40B4-BE49-F238E27FC236}">
                <a16:creationId xmlns:a16="http://schemas.microsoft.com/office/drawing/2014/main" id="{4B399404-5416-6E4D-AD80-BB65756467BA}"/>
              </a:ext>
            </a:extLst>
          </p:cNvPr>
          <p:cNvSpPr txBox="1"/>
          <p:nvPr/>
        </p:nvSpPr>
        <p:spPr>
          <a:xfrm>
            <a:off x="8198789" y="3317364"/>
            <a:ext cx="1410964" cy="338554"/>
          </a:xfrm>
          <a:prstGeom prst="rect">
            <a:avLst/>
          </a:prstGeom>
          <a:noFill/>
        </p:spPr>
        <p:txBody>
          <a:bodyPr wrap="none" rtlCol="0">
            <a:spAutoFit/>
          </a:bodyPr>
          <a:lstStyle/>
          <a:p>
            <a:r>
              <a:rPr lang="en-US" sz="1600" b="1" u="sng" dirty="0">
                <a:solidFill>
                  <a:schemeClr val="accent5">
                    <a:lumMod val="75000"/>
                  </a:schemeClr>
                </a:solidFill>
              </a:rPr>
              <a:t>CONCLUSION</a:t>
            </a:r>
          </a:p>
        </p:txBody>
      </p:sp>
      <p:pic>
        <p:nvPicPr>
          <p:cNvPr id="17" name="image10.png">
            <a:extLst>
              <a:ext uri="{FF2B5EF4-FFF2-40B4-BE49-F238E27FC236}">
                <a16:creationId xmlns:a16="http://schemas.microsoft.com/office/drawing/2014/main" id="{BF8CFAE1-70AF-794A-ADA1-1CCCDBD92367}"/>
              </a:ext>
            </a:extLst>
          </p:cNvPr>
          <p:cNvPicPr/>
          <p:nvPr/>
        </p:nvPicPr>
        <p:blipFill>
          <a:blip r:embed="rId4"/>
          <a:srcRect/>
          <a:stretch>
            <a:fillRect/>
          </a:stretch>
        </p:blipFill>
        <p:spPr>
          <a:xfrm>
            <a:off x="540759" y="2218247"/>
            <a:ext cx="3186813" cy="2107425"/>
          </a:xfrm>
          <a:prstGeom prst="rect">
            <a:avLst/>
          </a:prstGeom>
          <a:ln/>
        </p:spPr>
      </p:pic>
      <p:pic>
        <p:nvPicPr>
          <p:cNvPr id="18" name="image8.png">
            <a:extLst>
              <a:ext uri="{FF2B5EF4-FFF2-40B4-BE49-F238E27FC236}">
                <a16:creationId xmlns:a16="http://schemas.microsoft.com/office/drawing/2014/main" id="{4F168FC5-077A-C44F-9E42-053FB8DEEA8F}"/>
              </a:ext>
            </a:extLst>
          </p:cNvPr>
          <p:cNvPicPr/>
          <p:nvPr/>
        </p:nvPicPr>
        <p:blipFill>
          <a:blip r:embed="rId5"/>
          <a:srcRect/>
          <a:stretch>
            <a:fillRect/>
          </a:stretch>
        </p:blipFill>
        <p:spPr>
          <a:xfrm>
            <a:off x="540759" y="4489052"/>
            <a:ext cx="3186813" cy="2107425"/>
          </a:xfrm>
          <a:prstGeom prst="rect">
            <a:avLst/>
          </a:prstGeom>
          <a:ln/>
        </p:spPr>
      </p:pic>
      <p:sp>
        <p:nvSpPr>
          <p:cNvPr id="19" name="TextBox 18">
            <a:extLst>
              <a:ext uri="{FF2B5EF4-FFF2-40B4-BE49-F238E27FC236}">
                <a16:creationId xmlns:a16="http://schemas.microsoft.com/office/drawing/2014/main" id="{B996F70A-5117-144A-BDED-C8530FB705D6}"/>
              </a:ext>
            </a:extLst>
          </p:cNvPr>
          <p:cNvSpPr txBox="1"/>
          <p:nvPr/>
        </p:nvSpPr>
        <p:spPr>
          <a:xfrm>
            <a:off x="418642" y="4278472"/>
            <a:ext cx="3592650" cy="261610"/>
          </a:xfrm>
          <a:prstGeom prst="rect">
            <a:avLst/>
          </a:prstGeom>
          <a:noFill/>
        </p:spPr>
        <p:txBody>
          <a:bodyPr wrap="none" rtlCol="0">
            <a:spAutoFit/>
          </a:bodyPr>
          <a:lstStyle/>
          <a:p>
            <a:r>
              <a:rPr lang="en-US" sz="1100" dirty="0"/>
              <a:t>Table 1. Home Team Performance Summary Statistics</a:t>
            </a:r>
            <a:endParaRPr lang="en-US" sz="1200" dirty="0"/>
          </a:p>
        </p:txBody>
      </p:sp>
      <p:sp>
        <p:nvSpPr>
          <p:cNvPr id="20" name="TextBox 19">
            <a:extLst>
              <a:ext uri="{FF2B5EF4-FFF2-40B4-BE49-F238E27FC236}">
                <a16:creationId xmlns:a16="http://schemas.microsoft.com/office/drawing/2014/main" id="{0DC5FCA7-65D8-7F49-A00A-8B86ED4B4D1E}"/>
              </a:ext>
            </a:extLst>
          </p:cNvPr>
          <p:cNvSpPr txBox="1"/>
          <p:nvPr/>
        </p:nvSpPr>
        <p:spPr>
          <a:xfrm>
            <a:off x="450702" y="6574498"/>
            <a:ext cx="3560590" cy="261610"/>
          </a:xfrm>
          <a:prstGeom prst="rect">
            <a:avLst/>
          </a:prstGeom>
          <a:noFill/>
        </p:spPr>
        <p:txBody>
          <a:bodyPr wrap="none" rtlCol="0">
            <a:spAutoFit/>
          </a:bodyPr>
          <a:lstStyle/>
          <a:p>
            <a:r>
              <a:rPr lang="en-US" sz="1100" dirty="0"/>
              <a:t>Table 2. Away Team Performance Summary Statistics</a:t>
            </a:r>
            <a:endParaRPr lang="en-US" sz="1200" dirty="0"/>
          </a:p>
        </p:txBody>
      </p:sp>
      <p:sp>
        <p:nvSpPr>
          <p:cNvPr id="21" name="TextBox 20">
            <a:extLst>
              <a:ext uri="{FF2B5EF4-FFF2-40B4-BE49-F238E27FC236}">
                <a16:creationId xmlns:a16="http://schemas.microsoft.com/office/drawing/2014/main" id="{38930150-D1B5-2148-822E-8DF2A634DE1F}"/>
              </a:ext>
            </a:extLst>
          </p:cNvPr>
          <p:cNvSpPr txBox="1"/>
          <p:nvPr/>
        </p:nvSpPr>
        <p:spPr>
          <a:xfrm>
            <a:off x="8198789" y="3655918"/>
            <a:ext cx="3827720" cy="2646878"/>
          </a:xfrm>
          <a:prstGeom prst="rect">
            <a:avLst/>
          </a:prstGeom>
          <a:noFill/>
        </p:spPr>
        <p:txBody>
          <a:bodyPr wrap="square" rtlCol="0">
            <a:spAutoFit/>
          </a:bodyPr>
          <a:lstStyle/>
          <a:p>
            <a:pPr algn="just"/>
            <a:r>
              <a:rPr lang="en-US" sz="1200" dirty="0"/>
              <a:t>The summary statistics give some enlightenment on the champion's winning. Manchester City soccer club has almost the best characteristics in all categories. They scored more and conceded less, which can imply they had both good attack and defense. </a:t>
            </a:r>
          </a:p>
          <a:p>
            <a:pPr algn="just"/>
            <a:endParaRPr lang="en-US" sz="1200" dirty="0"/>
          </a:p>
          <a:p>
            <a:pPr algn="just"/>
            <a:r>
              <a:rPr lang="en-US" sz="1200" dirty="0"/>
              <a:t>According to the simulation of the last 10 games, the Poisson model based on the results of the 370 matches has 50% accuracy, which is fair enough. Nowadays, many factors could be affected by match results. To make a prediction model more accurate, we need to include all relevant factors related to the soccer match.           </a:t>
            </a:r>
          </a:p>
          <a:p>
            <a:pPr algn="just"/>
            <a:endParaRPr lang="en-US" sz="1000" dirty="0"/>
          </a:p>
        </p:txBody>
      </p:sp>
    </p:spTree>
    <p:extLst>
      <p:ext uri="{BB962C8B-B14F-4D97-AF65-F5344CB8AC3E}">
        <p14:creationId xmlns:p14="http://schemas.microsoft.com/office/powerpoint/2010/main" val="137531821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ain-PowerPoint-Template" id="{3CB21777-E165-7748-9028-52F9C61ACA6D}" vid="{CEBD4D46-C40A-8445-AECC-84B3D4269417}"/>
    </a:ext>
  </a:extLst>
</a:theme>
</file>

<file path=docProps/app.xml><?xml version="1.0" encoding="utf-8"?>
<Properties xmlns="http://schemas.openxmlformats.org/officeDocument/2006/extended-properties" xmlns:vt="http://schemas.openxmlformats.org/officeDocument/2006/docPropsVTypes">
  <TotalTime>244</TotalTime>
  <Words>330</Words>
  <Application>Microsoft Macintosh PowerPoint</Application>
  <PresentationFormat>Widescreen</PresentationFormat>
  <Paragraphs>24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Microsoft YaHei</vt:lpstr>
      <vt:lpstr>Arial</vt:lpstr>
      <vt:lpstr>Trebuchet MS</vt:lpstr>
      <vt:lpstr>1_Office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kismailo</dc:creator>
  <cp:lastModifiedBy>kismailo</cp:lastModifiedBy>
  <cp:revision>8</cp:revision>
  <dcterms:created xsi:type="dcterms:W3CDTF">2019-12-02T20:41:24Z</dcterms:created>
  <dcterms:modified xsi:type="dcterms:W3CDTF">2019-12-03T00:46:10Z</dcterms:modified>
</cp:coreProperties>
</file>