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j8IcaaNYEoDWQDx0tvOFWWW+Ym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14" name="Google Shape;1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p:nvPr>
            <p:ph idx="2" type="pic"/>
          </p:nvPr>
        </p:nvSpPr>
        <p:spPr>
          <a:xfrm>
            <a:off x="1792288" y="612775"/>
            <a:ext cx="5486400" cy="4114800"/>
          </a:xfrm>
          <a:prstGeom prst="rect">
            <a:avLst/>
          </a:prstGeom>
          <a:noFill/>
          <a:ln>
            <a:noFill/>
          </a:ln>
        </p:spPr>
      </p:sp>
      <p:sp>
        <p:nvSpPr>
          <p:cNvPr id="76" name="Google Shape;76;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2" name="Google Shape;3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8" name="Google Shape;3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9" name="Google Shape;69;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sales-forecasting-wiun.onrend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pic>
        <p:nvPicPr>
          <p:cNvPr descr="Graph on document with pen" id="96" name="Google Shape;96;p1"/>
          <p:cNvPicPr preferRelativeResize="0"/>
          <p:nvPr/>
        </p:nvPicPr>
        <p:blipFill rotWithShape="1">
          <a:blip r:embed="rId3">
            <a:alphaModFix amt="40000"/>
          </a:blip>
          <a:srcRect b="-1" l="11000" r="-1" t="0"/>
          <a:stretch/>
        </p:blipFill>
        <p:spPr>
          <a:xfrm>
            <a:off x="20" y="10"/>
            <a:ext cx="9143980" cy="6857990"/>
          </a:xfrm>
          <a:prstGeom prst="rect">
            <a:avLst/>
          </a:prstGeom>
          <a:noFill/>
          <a:ln>
            <a:noFill/>
          </a:ln>
        </p:spPr>
      </p:pic>
      <p:sp>
        <p:nvSpPr>
          <p:cNvPr id="97" name="Google Shape;97;p1"/>
          <p:cNvSpPr txBox="1"/>
          <p:nvPr>
            <p:ph type="ctrTitle"/>
          </p:nvPr>
        </p:nvSpPr>
        <p:spPr>
          <a:xfrm>
            <a:off x="723900" y="965200"/>
            <a:ext cx="7696200" cy="356486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0000"/>
              <a:buFont typeface="Calibri"/>
              <a:buNone/>
            </a:pPr>
            <a:r>
              <a:rPr lang="en-US" sz="10000"/>
              <a:t>Sales Forecasting</a:t>
            </a:r>
            <a:endParaRPr/>
          </a:p>
        </p:txBody>
      </p:sp>
      <p:sp>
        <p:nvSpPr>
          <p:cNvPr id="98" name="Google Shape;98;p1"/>
          <p:cNvSpPr txBox="1"/>
          <p:nvPr>
            <p:ph idx="1" type="subTitle"/>
          </p:nvPr>
        </p:nvSpPr>
        <p:spPr>
          <a:xfrm>
            <a:off x="723900" y="4572002"/>
            <a:ext cx="7696200" cy="120299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lt1"/>
              </a:buClr>
              <a:buSzPct val="100000"/>
              <a:buNone/>
            </a:pPr>
            <a:r>
              <a:rPr lang="en-US" sz="2800"/>
              <a:t>Ramil Valiyev</a:t>
            </a:r>
            <a:endParaRPr sz="2800"/>
          </a:p>
          <a:p>
            <a:pPr indent="0" lvl="0" marL="0" rtl="0" algn="l">
              <a:spcBef>
                <a:spcPts val="0"/>
              </a:spcBef>
              <a:spcAft>
                <a:spcPts val="0"/>
              </a:spcAft>
              <a:buClr>
                <a:schemeClr val="lt1"/>
              </a:buClr>
              <a:buSzPct val="100000"/>
              <a:buNone/>
            </a:pPr>
            <a:r>
              <a:rPr lang="en-US" sz="2800"/>
              <a:t>Elgun Mammadsaatov</a:t>
            </a:r>
            <a:endParaRPr sz="2800"/>
          </a:p>
          <a:p>
            <a:pPr indent="0" lvl="0" marL="0" rtl="0" algn="l">
              <a:spcBef>
                <a:spcPts val="0"/>
              </a:spcBef>
              <a:spcAft>
                <a:spcPts val="0"/>
              </a:spcAft>
              <a:buClr>
                <a:schemeClr val="lt1"/>
              </a:buClr>
              <a:buSzPct val="100000"/>
              <a:buNone/>
            </a:pPr>
            <a:r>
              <a:rPr lang="en-US" sz="2800"/>
              <a:t>Ismat Samadov</a:t>
            </a:r>
            <a:endParaRPr sz="2800"/>
          </a:p>
          <a:p>
            <a:pPr indent="0" lvl="0" marL="0" rtl="0" algn="l">
              <a:spcBef>
                <a:spcPts val="0"/>
              </a:spcBef>
              <a:spcAft>
                <a:spcPts val="0"/>
              </a:spcAft>
              <a:buClr>
                <a:schemeClr val="lt1"/>
              </a:buClr>
              <a:buSzPct val="100000"/>
              <a:buNone/>
            </a:pPr>
            <a:r>
              <a:rPr lang="en-US" sz="2800"/>
              <a:t>Vuqar Aliyev</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7"/>
                                        </p:tgtEl>
                                        <p:attrNameLst>
                                          <p:attrName>style.visibility</p:attrName>
                                        </p:attrNameLst>
                                      </p:cBhvr>
                                      <p:to>
                                        <p:strVal val="visible"/>
                                      </p:to>
                                    </p:set>
                                    <p:animEffect filter="fade" transition="in">
                                      <p:cBhvr>
                                        <p:cTn dur="700"/>
                                        <p:tgtEl>
                                          <p:spTgt spid="97"/>
                                        </p:tgtEl>
                                      </p:cBhvr>
                                    </p:animEffect>
                                  </p:childTnLst>
                                </p:cTn>
                              </p:par>
                              <p:par>
                                <p:cTn fill="hold" nodeType="withEffect" presetClass="entr" presetID="10" presetSubtype="0">
                                  <p:stCondLst>
                                    <p:cond delay="150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700"/>
                                        <p:tgtEl>
                                          <p:spTgt spid="98">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700"/>
                                        <p:tgtEl>
                                          <p:spTgt spid="98">
                                            <p:txEl>
                                              <p:pRg end="1" st="1"/>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700"/>
                                        <p:tgtEl>
                                          <p:spTgt spid="98">
                                            <p:txEl>
                                              <p:pRg end="2" st="2"/>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700"/>
                                        <p:tgtEl>
                                          <p:spTgt spid="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Evaluation</a:t>
            </a:r>
            <a:endParaRPr/>
          </a:p>
        </p:txBody>
      </p:sp>
      <p:pic>
        <p:nvPicPr>
          <p:cNvPr id="204" name="Google Shape;204;p10"/>
          <p:cNvPicPr preferRelativeResize="0"/>
          <p:nvPr>
            <p:ph idx="1" type="body"/>
          </p:nvPr>
        </p:nvPicPr>
        <p:blipFill rotWithShape="1">
          <a:blip r:embed="rId3">
            <a:alphaModFix/>
          </a:blip>
          <a:srcRect b="0" l="0" r="0" t="0"/>
          <a:stretch/>
        </p:blipFill>
        <p:spPr>
          <a:xfrm>
            <a:off x="2005012" y="3482181"/>
            <a:ext cx="5133975" cy="76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Save Trained Model .pkl</a:t>
            </a:r>
            <a:endParaRPr/>
          </a:p>
        </p:txBody>
      </p:sp>
      <p:pic>
        <p:nvPicPr>
          <p:cNvPr id="210" name="Google Shape;210;p11"/>
          <p:cNvPicPr preferRelativeResize="0"/>
          <p:nvPr>
            <p:ph idx="1" type="body"/>
          </p:nvPr>
        </p:nvPicPr>
        <p:blipFill rotWithShape="1">
          <a:blip r:embed="rId3">
            <a:alphaModFix/>
          </a:blip>
          <a:srcRect b="0" l="0" r="0" t="0"/>
          <a:stretch/>
        </p:blipFill>
        <p:spPr>
          <a:xfrm>
            <a:off x="1462087" y="3415506"/>
            <a:ext cx="6219825" cy="895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1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12"/>
          <p:cNvSpPr/>
          <p:nvPr/>
        </p:nvSpPr>
        <p:spPr>
          <a:xfrm flipH="1">
            <a:off x="6432540" y="3335867"/>
            <a:ext cx="246888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12"/>
          <p:cNvSpPr/>
          <p:nvPr/>
        </p:nvSpPr>
        <p:spPr>
          <a:xfrm>
            <a:off x="481330" y="623275"/>
            <a:ext cx="8178790" cy="5607882"/>
          </a:xfrm>
          <a:prstGeom prst="rect">
            <a:avLst/>
          </a:prstGeom>
          <a:noFill/>
          <a:ln cap="flat" cmpd="sng" w="1905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12"/>
          <p:cNvSpPr txBox="1"/>
          <p:nvPr>
            <p:ph type="title"/>
          </p:nvPr>
        </p:nvSpPr>
        <p:spPr>
          <a:xfrm>
            <a:off x="963930" y="1050595"/>
            <a:ext cx="6056111" cy="161848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300"/>
              <a:buFont typeface="Calibri"/>
              <a:buNone/>
            </a:pPr>
            <a:r>
              <a:rPr lang="en-US" sz="6300"/>
              <a:t>Demo</a:t>
            </a:r>
            <a:endParaRPr/>
          </a:p>
        </p:txBody>
      </p:sp>
      <p:sp>
        <p:nvSpPr>
          <p:cNvPr id="219" name="Google Shape;219;p12"/>
          <p:cNvSpPr txBox="1"/>
          <p:nvPr>
            <p:ph idx="1" type="body"/>
          </p:nvPr>
        </p:nvSpPr>
        <p:spPr>
          <a:xfrm>
            <a:off x="963930" y="2969469"/>
            <a:ext cx="6056111" cy="280039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100"/>
              <a:buChar char="•"/>
            </a:pPr>
            <a:r>
              <a:rPr lang="en-US" sz="2100" u="sng">
                <a:solidFill>
                  <a:schemeClr val="hlink"/>
                </a:solidFill>
                <a:hlinkClick r:id="rId3"/>
              </a:rPr>
              <a:t>https://sales-forecasting-wiun.onrender.com/</a:t>
            </a:r>
            <a:endParaRPr sz="2100"/>
          </a:p>
          <a:p>
            <a:pPr indent="-209550" lvl="0" marL="342900" rtl="0" algn="l">
              <a:spcBef>
                <a:spcPts val="420"/>
              </a:spcBef>
              <a:spcAft>
                <a:spcPts val="0"/>
              </a:spcAft>
              <a:buClr>
                <a:schemeClr val="dk1"/>
              </a:buClr>
              <a:buSzPts val="2100"/>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Overview</a:t>
            </a:r>
            <a:endParaRPr/>
          </a:p>
        </p:txBody>
      </p:sp>
      <p:sp>
        <p:nvSpPr>
          <p:cNvPr id="104" name="Google Shape;104;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This project demonstrates a simple sales forecasting model using Linear Regression. It predicts total sales based on key factors such as price per unit, units sold, and operating profit. By analyzing these variables, the model helps estimate future sales trends, supporting better decision-making in business planning and strategy.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Technologies Used</a:t>
            </a:r>
            <a:endParaRPr/>
          </a:p>
        </p:txBody>
      </p:sp>
      <p:sp>
        <p:nvSpPr>
          <p:cNvPr id="110" name="Google Shape;110;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Jupyter Notebook (Anaconda)</a:t>
            </a:r>
            <a:endParaRPr/>
          </a:p>
          <a:p>
            <a:pPr indent="-342900" lvl="0" marL="342900" rtl="0" algn="l">
              <a:spcBef>
                <a:spcPts val="640"/>
              </a:spcBef>
              <a:spcAft>
                <a:spcPts val="0"/>
              </a:spcAft>
              <a:buClr>
                <a:schemeClr val="dk1"/>
              </a:buClr>
              <a:buSzPts val="3200"/>
              <a:buChar char="•"/>
            </a:pPr>
            <a:r>
              <a:rPr lang="en-US"/>
              <a:t>Python</a:t>
            </a:r>
            <a:endParaRPr/>
          </a:p>
          <a:p>
            <a:pPr indent="-342900" lvl="0" marL="342900" rtl="0" algn="l">
              <a:spcBef>
                <a:spcPts val="640"/>
              </a:spcBef>
              <a:spcAft>
                <a:spcPts val="0"/>
              </a:spcAft>
              <a:buClr>
                <a:schemeClr val="dk1"/>
              </a:buClr>
              <a:buSzPts val="3200"/>
              <a:buChar char="•"/>
            </a:pPr>
            <a:r>
              <a:rPr lang="en-US"/>
              <a:t>HTML / CSS</a:t>
            </a:r>
            <a:endParaRPr/>
          </a:p>
          <a:p>
            <a:pPr indent="-342900" lvl="0" marL="342900" rtl="0" algn="l">
              <a:spcBef>
                <a:spcPts val="640"/>
              </a:spcBef>
              <a:spcAft>
                <a:spcPts val="0"/>
              </a:spcAft>
              <a:buClr>
                <a:schemeClr val="dk1"/>
              </a:buClr>
              <a:buSzPts val="3200"/>
              <a:buChar char="•"/>
            </a:pPr>
            <a:r>
              <a:rPr lang="en-US"/>
              <a:t>Javascript</a:t>
            </a:r>
            <a:endParaRPr/>
          </a:p>
          <a:p>
            <a:pPr indent="-139700" lvl="0" marL="342900" rtl="0" algn="l">
              <a:spcBef>
                <a:spcPts val="640"/>
              </a:spcBef>
              <a:spcAft>
                <a:spcPts val="0"/>
              </a:spcAft>
              <a:buClr>
                <a:schemeClr val="dk1"/>
              </a:buClr>
              <a:buSzPts val="3200"/>
              <a:buNone/>
            </a:pPr>
            <a:r>
              <a:t/>
            </a:r>
            <a:endParaRPr/>
          </a:p>
        </p:txBody>
      </p:sp>
      <p:sp>
        <p:nvSpPr>
          <p:cNvPr id="111" name="Google Shape;111;p3"/>
          <p:cNvSpPr txBox="1"/>
          <p:nvPr/>
        </p:nvSpPr>
        <p:spPr>
          <a:xfrm>
            <a:off x="202194" y="3677232"/>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Libraries Used</a:t>
            </a:r>
            <a:endParaRPr/>
          </a:p>
        </p:txBody>
      </p:sp>
      <p:grpSp>
        <p:nvGrpSpPr>
          <p:cNvPr id="112" name="Google Shape;112;p3"/>
          <p:cNvGrpSpPr/>
          <p:nvPr/>
        </p:nvGrpSpPr>
        <p:grpSpPr>
          <a:xfrm>
            <a:off x="462925" y="5295574"/>
            <a:ext cx="6502516" cy="1026713"/>
            <a:chOff x="5725" y="533450"/>
            <a:chExt cx="6502516" cy="1026713"/>
          </a:xfrm>
        </p:grpSpPr>
        <p:sp>
          <p:nvSpPr>
            <p:cNvPr id="113" name="Google Shape;113;p3"/>
            <p:cNvSpPr/>
            <p:nvPr/>
          </p:nvSpPr>
          <p:spPr>
            <a:xfrm>
              <a:off x="5725" y="533450"/>
              <a:ext cx="1711188" cy="1026713"/>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35796" y="563521"/>
              <a:ext cx="1651046" cy="966571"/>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Pandas</a:t>
              </a:r>
              <a:endParaRPr/>
            </a:p>
          </p:txBody>
        </p:sp>
        <p:sp>
          <p:nvSpPr>
            <p:cNvPr id="115" name="Google Shape;115;p3"/>
            <p:cNvSpPr/>
            <p:nvPr/>
          </p:nvSpPr>
          <p:spPr>
            <a:xfrm>
              <a:off x="1867498" y="834619"/>
              <a:ext cx="362772" cy="424374"/>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1867498" y="919494"/>
              <a:ext cx="253940" cy="25462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17" name="Google Shape;117;p3"/>
            <p:cNvSpPr/>
            <p:nvPr/>
          </p:nvSpPr>
          <p:spPr>
            <a:xfrm>
              <a:off x="2401389" y="533450"/>
              <a:ext cx="1711188" cy="1026713"/>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2431460" y="563521"/>
              <a:ext cx="1651046" cy="966571"/>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Scikit-learn</a:t>
              </a:r>
              <a:endParaRPr/>
            </a:p>
          </p:txBody>
        </p:sp>
        <p:sp>
          <p:nvSpPr>
            <p:cNvPr id="119" name="Google Shape;119;p3"/>
            <p:cNvSpPr/>
            <p:nvPr/>
          </p:nvSpPr>
          <p:spPr>
            <a:xfrm>
              <a:off x="4263163" y="834619"/>
              <a:ext cx="362772" cy="424374"/>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txBox="1"/>
            <p:nvPr/>
          </p:nvSpPr>
          <p:spPr>
            <a:xfrm>
              <a:off x="4263163" y="919494"/>
              <a:ext cx="253940" cy="25462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21" name="Google Shape;121;p3"/>
            <p:cNvSpPr/>
            <p:nvPr/>
          </p:nvSpPr>
          <p:spPr>
            <a:xfrm>
              <a:off x="4797053" y="533450"/>
              <a:ext cx="1711188" cy="1026713"/>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4827124" y="563521"/>
              <a:ext cx="1651046" cy="966571"/>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lt1"/>
                </a:buClr>
                <a:buSzPts val="2700"/>
                <a:buFont typeface="Calibri"/>
                <a:buNone/>
              </a:pPr>
              <a:r>
                <a:rPr b="0" i="0" lang="en-US" sz="2700" u="none" cap="none" strike="noStrike">
                  <a:solidFill>
                    <a:schemeClr val="lt1"/>
                  </a:solidFill>
                  <a:latin typeface="Calibri"/>
                  <a:ea typeface="Calibri"/>
                  <a:cs typeface="Calibri"/>
                  <a:sym typeface="Calibri"/>
                </a:rPr>
                <a:t>Joblib</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Dataset View</a:t>
            </a:r>
            <a:endParaRPr/>
          </a:p>
        </p:txBody>
      </p:sp>
      <p:pic>
        <p:nvPicPr>
          <p:cNvPr id="128" name="Google Shape;128;p4"/>
          <p:cNvPicPr preferRelativeResize="0"/>
          <p:nvPr>
            <p:ph idx="1" type="body"/>
          </p:nvPr>
        </p:nvPicPr>
        <p:blipFill rotWithShape="1">
          <a:blip r:embed="rId3">
            <a:alphaModFix/>
          </a:blip>
          <a:srcRect b="0" l="0" r="0" t="0"/>
          <a:stretch/>
        </p:blipFill>
        <p:spPr>
          <a:xfrm>
            <a:off x="457200" y="2278906"/>
            <a:ext cx="8229600" cy="3168550"/>
          </a:xfrm>
          <a:prstGeom prst="rect">
            <a:avLst/>
          </a:prstGeom>
          <a:noFill/>
          <a:ln>
            <a:noFill/>
          </a:ln>
        </p:spPr>
      </p:pic>
      <p:pic>
        <p:nvPicPr>
          <p:cNvPr id="129" name="Google Shape;129;p4"/>
          <p:cNvPicPr preferRelativeResize="0"/>
          <p:nvPr/>
        </p:nvPicPr>
        <p:blipFill rotWithShape="1">
          <a:blip r:embed="rId4">
            <a:alphaModFix/>
          </a:blip>
          <a:srcRect b="0" l="0" r="0" t="0"/>
          <a:stretch/>
        </p:blipFill>
        <p:spPr>
          <a:xfrm>
            <a:off x="1309687" y="5710662"/>
            <a:ext cx="6524625" cy="72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5"/>
          <p:cNvSpPr txBox="1"/>
          <p:nvPr>
            <p:ph type="title"/>
          </p:nvPr>
        </p:nvSpPr>
        <p:spPr>
          <a:xfrm>
            <a:off x="571350" y="762001"/>
            <a:ext cx="4000647" cy="170824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500"/>
              <a:buFont typeface="Calibri"/>
              <a:buNone/>
            </a:pPr>
            <a:r>
              <a:rPr lang="en-US" sz="3500"/>
              <a:t>Dataset Specification</a:t>
            </a:r>
            <a:endParaRPr/>
          </a:p>
        </p:txBody>
      </p:sp>
      <p:sp>
        <p:nvSpPr>
          <p:cNvPr id="136" name="Google Shape;136;p5"/>
          <p:cNvSpPr txBox="1"/>
          <p:nvPr>
            <p:ph idx="1" type="body"/>
          </p:nvPr>
        </p:nvSpPr>
        <p:spPr>
          <a:xfrm>
            <a:off x="571350" y="2470244"/>
            <a:ext cx="4000647" cy="3769835"/>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Clr>
                <a:schemeClr val="dk1"/>
              </a:buClr>
              <a:buSzPts val="1700"/>
              <a:buChar char="•"/>
            </a:pPr>
            <a:r>
              <a:rPr lang="en-US" sz="1700"/>
              <a:t>The dataset contains key columns such as:</a:t>
            </a:r>
            <a:endParaRPr/>
          </a:p>
          <a:p>
            <a:pPr indent="-342900" lvl="0" marL="342900" rtl="0" algn="l">
              <a:spcBef>
                <a:spcPts val="340"/>
              </a:spcBef>
              <a:spcAft>
                <a:spcPts val="0"/>
              </a:spcAft>
              <a:buClr>
                <a:schemeClr val="dk1"/>
              </a:buClr>
              <a:buSzPts val="1700"/>
              <a:buChar char="•"/>
            </a:pPr>
            <a:r>
              <a:rPr lang="en-US" sz="1700"/>
              <a:t>• Price per Unit: Price of each product.</a:t>
            </a:r>
            <a:endParaRPr/>
          </a:p>
          <a:p>
            <a:pPr indent="-342900" lvl="0" marL="342900" rtl="0" algn="l">
              <a:spcBef>
                <a:spcPts val="340"/>
              </a:spcBef>
              <a:spcAft>
                <a:spcPts val="0"/>
              </a:spcAft>
              <a:buClr>
                <a:schemeClr val="dk1"/>
              </a:buClr>
              <a:buSzPts val="1700"/>
              <a:buChar char="•"/>
            </a:pPr>
            <a:r>
              <a:rPr lang="en-US" sz="1700"/>
              <a:t>• Units Sold: Number of products sold.</a:t>
            </a:r>
            <a:endParaRPr/>
          </a:p>
          <a:p>
            <a:pPr indent="-342900" lvl="0" marL="342900" rtl="0" algn="l">
              <a:spcBef>
                <a:spcPts val="340"/>
              </a:spcBef>
              <a:spcAft>
                <a:spcPts val="0"/>
              </a:spcAft>
              <a:buClr>
                <a:schemeClr val="dk1"/>
              </a:buClr>
              <a:buSzPts val="1700"/>
              <a:buChar char="•"/>
            </a:pPr>
            <a:r>
              <a:rPr lang="en-US" sz="1700"/>
              <a:t>• Operating Profit: Profit generated from operations.</a:t>
            </a:r>
            <a:endParaRPr/>
          </a:p>
          <a:p>
            <a:pPr indent="-342900" lvl="0" marL="342900" rtl="0" algn="l">
              <a:spcBef>
                <a:spcPts val="340"/>
              </a:spcBef>
              <a:spcAft>
                <a:spcPts val="0"/>
              </a:spcAft>
              <a:buClr>
                <a:schemeClr val="dk1"/>
              </a:buClr>
              <a:buSzPts val="1700"/>
              <a:buChar char="•"/>
            </a:pPr>
            <a:r>
              <a:rPr lang="en-US" sz="1700"/>
              <a:t>• Total Sales: The target variable to predict.</a:t>
            </a:r>
            <a:endParaRPr/>
          </a:p>
        </p:txBody>
      </p:sp>
      <p:pic>
        <p:nvPicPr>
          <p:cNvPr descr="Calculator, pen, compass, money and a paper with graphs printed on it" id="137" name="Google Shape;137;p5"/>
          <p:cNvPicPr preferRelativeResize="0"/>
          <p:nvPr/>
        </p:nvPicPr>
        <p:blipFill rotWithShape="1">
          <a:blip r:embed="rId3">
            <a:alphaModFix/>
          </a:blip>
          <a:srcRect b="1" l="34565" r="30344" t="0"/>
          <a:stretch/>
        </p:blipFill>
        <p:spPr>
          <a:xfrm>
            <a:off x="5143347" y="-10886"/>
            <a:ext cx="4000653" cy="6868886"/>
          </a:xfrm>
          <a:prstGeom prst="rect">
            <a:avLst/>
          </a:prstGeom>
          <a:noFill/>
          <a:ln>
            <a:noFill/>
          </a:ln>
          <a:effectLst>
            <a:outerShdw blurRad="127000" sx="99000" rotWithShape="0" algn="r" dir="10800000" dist="50800" sy="990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6"/>
          <p:cNvSpPr/>
          <p:nvPr/>
        </p:nvSpPr>
        <p:spPr>
          <a:xfrm flipH="1">
            <a:off x="1" y="0"/>
            <a:ext cx="9143999" cy="1575955"/>
          </a:xfrm>
          <a:prstGeom prst="rect">
            <a:avLst/>
          </a:prstGeom>
          <a:gradFill>
            <a:gsLst>
              <a:gs pos="0">
                <a:srgbClr val="000000">
                  <a:alpha val="95686"/>
                </a:srgbClr>
              </a:gs>
              <a:gs pos="100000">
                <a:srgbClr val="366092"/>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6"/>
          <p:cNvSpPr/>
          <p:nvPr/>
        </p:nvSpPr>
        <p:spPr>
          <a:xfrm flipH="1" rot="10800000">
            <a:off x="6096642" y="0"/>
            <a:ext cx="3047358" cy="1576412"/>
          </a:xfrm>
          <a:prstGeom prst="rect">
            <a:avLst/>
          </a:prstGeom>
          <a:gradFill>
            <a:gsLst>
              <a:gs pos="0">
                <a:srgbClr val="244061">
                  <a:alpha val="67843"/>
                </a:srgbClr>
              </a:gs>
              <a:gs pos="19000">
                <a:srgbClr val="244061">
                  <a:alpha val="67843"/>
                </a:srgbClr>
              </a:gs>
              <a:gs pos="100000">
                <a:srgbClr val="4F81BD">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6"/>
          <p:cNvSpPr/>
          <p:nvPr/>
        </p:nvSpPr>
        <p:spPr>
          <a:xfrm rot="5400000">
            <a:off x="3783777" y="-3783778"/>
            <a:ext cx="1576446" cy="9144002"/>
          </a:xfrm>
          <a:prstGeom prst="rect">
            <a:avLst/>
          </a:prstGeom>
          <a:gradFill>
            <a:gsLst>
              <a:gs pos="0">
                <a:srgbClr val="4F81BD">
                  <a:alpha val="0"/>
                </a:srgbClr>
              </a:gs>
              <a:gs pos="23000">
                <a:srgbClr val="4F81BD">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6"/>
          <p:cNvSpPr txBox="1"/>
          <p:nvPr>
            <p:ph type="title"/>
          </p:nvPr>
        </p:nvSpPr>
        <p:spPr>
          <a:xfrm>
            <a:off x="1028697" y="348865"/>
            <a:ext cx="7533018" cy="87772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500"/>
              <a:buFont typeface="Calibri"/>
              <a:buNone/>
            </a:pPr>
            <a:r>
              <a:rPr lang="en-US" sz="3500">
                <a:solidFill>
                  <a:srgbClr val="FFFFFF"/>
                </a:solidFill>
              </a:rPr>
              <a:t>Model</a:t>
            </a:r>
            <a:endParaRPr/>
          </a:p>
        </p:txBody>
      </p:sp>
      <p:grpSp>
        <p:nvGrpSpPr>
          <p:cNvPr id="147" name="Google Shape;147;p6"/>
          <p:cNvGrpSpPr/>
          <p:nvPr/>
        </p:nvGrpSpPr>
        <p:grpSpPr>
          <a:xfrm>
            <a:off x="568102" y="2808681"/>
            <a:ext cx="8025750" cy="2800600"/>
            <a:chOff x="85060" y="696102"/>
            <a:chExt cx="8025750" cy="2800600"/>
          </a:xfrm>
        </p:grpSpPr>
        <p:sp>
          <p:nvSpPr>
            <p:cNvPr id="148" name="Google Shape;148;p6"/>
            <p:cNvSpPr/>
            <p:nvPr/>
          </p:nvSpPr>
          <p:spPr>
            <a:xfrm>
              <a:off x="1099810" y="696102"/>
              <a:ext cx="1660500" cy="16605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85060" y="2776702"/>
              <a:ext cx="369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txBox="1"/>
            <p:nvPr/>
          </p:nvSpPr>
          <p:spPr>
            <a:xfrm>
              <a:off x="85060" y="2776702"/>
              <a:ext cx="369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 Predicts Total Sales based on factors like Price per Unit, Units Sold, and Operating Profit.</a:t>
              </a:r>
              <a:endParaRPr/>
            </a:p>
          </p:txBody>
        </p:sp>
        <p:sp>
          <p:nvSpPr>
            <p:cNvPr id="151" name="Google Shape;151;p6"/>
            <p:cNvSpPr/>
            <p:nvPr/>
          </p:nvSpPr>
          <p:spPr>
            <a:xfrm>
              <a:off x="5435560" y="696102"/>
              <a:ext cx="1660500" cy="1660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4420810" y="2776702"/>
              <a:ext cx="369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txBox="1"/>
            <p:nvPr/>
          </p:nvSpPr>
          <p:spPr>
            <a:xfrm>
              <a:off x="4420810" y="2776702"/>
              <a:ext cx="369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 Uses a Linear Regression model to make predictions.</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7"/>
          <p:cNvSpPr/>
          <p:nvPr/>
        </p:nvSpPr>
        <p:spPr>
          <a:xfrm flipH="1">
            <a:off x="1" y="0"/>
            <a:ext cx="9143999" cy="2170031"/>
          </a:xfrm>
          <a:prstGeom prst="rect">
            <a:avLst/>
          </a:prstGeom>
          <a:gradFill>
            <a:gsLst>
              <a:gs pos="0">
                <a:srgbClr val="000000">
                  <a:alpha val="95686"/>
                </a:srgbClr>
              </a:gs>
              <a:gs pos="100000">
                <a:srgbClr val="366092"/>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7"/>
          <p:cNvSpPr/>
          <p:nvPr/>
        </p:nvSpPr>
        <p:spPr>
          <a:xfrm flipH="1">
            <a:off x="6062114" y="0"/>
            <a:ext cx="3072908" cy="2170661"/>
          </a:xfrm>
          <a:prstGeom prst="rect">
            <a:avLst/>
          </a:prstGeom>
          <a:gradFill>
            <a:gsLst>
              <a:gs pos="0">
                <a:srgbClr val="244061">
                  <a:alpha val="67843"/>
                </a:srgbClr>
              </a:gs>
              <a:gs pos="19000">
                <a:srgbClr val="244061">
                  <a:alpha val="67843"/>
                </a:srgbClr>
              </a:gs>
              <a:gs pos="100000">
                <a:srgbClr val="4F81BD">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7"/>
          <p:cNvSpPr/>
          <p:nvPr/>
        </p:nvSpPr>
        <p:spPr>
          <a:xfrm flipH="1" rot="-5400000">
            <a:off x="3486646" y="-3486043"/>
            <a:ext cx="2170709" cy="9144000"/>
          </a:xfrm>
          <a:prstGeom prst="rect">
            <a:avLst/>
          </a:prstGeom>
          <a:gradFill>
            <a:gsLst>
              <a:gs pos="0">
                <a:srgbClr val="366092">
                  <a:alpha val="15686"/>
                </a:srgbClr>
              </a:gs>
              <a:gs pos="23000">
                <a:srgbClr val="366092">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7"/>
          <p:cNvSpPr txBox="1"/>
          <p:nvPr>
            <p:ph type="title"/>
          </p:nvPr>
        </p:nvSpPr>
        <p:spPr>
          <a:xfrm>
            <a:off x="1037673" y="348865"/>
            <a:ext cx="7288583" cy="157644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500"/>
              <a:buFont typeface="Calibri"/>
              <a:buNone/>
            </a:pPr>
            <a:r>
              <a:rPr lang="en-US" sz="3500">
                <a:solidFill>
                  <a:srgbClr val="FFFFFF"/>
                </a:solidFill>
              </a:rPr>
              <a:t>Model Process</a:t>
            </a:r>
            <a:endParaRPr/>
          </a:p>
        </p:txBody>
      </p:sp>
      <p:grpSp>
        <p:nvGrpSpPr>
          <p:cNvPr id="163" name="Google Shape;163;p7"/>
          <p:cNvGrpSpPr/>
          <p:nvPr/>
        </p:nvGrpSpPr>
        <p:grpSpPr>
          <a:xfrm>
            <a:off x="483042" y="2985833"/>
            <a:ext cx="7990973" cy="2949696"/>
            <a:chOff x="0" y="369854"/>
            <a:chExt cx="7990973" cy="2949696"/>
          </a:xfrm>
        </p:grpSpPr>
        <p:sp>
          <p:nvSpPr>
            <p:cNvPr id="164" name="Google Shape;164;p7"/>
            <p:cNvSpPr/>
            <p:nvPr/>
          </p:nvSpPr>
          <p:spPr>
            <a:xfrm>
              <a:off x="1024483" y="778820"/>
              <a:ext cx="819587" cy="71"/>
            </a:xfrm>
            <a:prstGeom prst="rect">
              <a:avLst/>
            </a:prstGeom>
            <a:solidFill>
              <a:srgbClr val="E7CFCF">
                <a:alpha val="89803"/>
              </a:srgbClr>
            </a:solidFill>
            <a:ln cap="flat" cmpd="sng" w="25400">
              <a:solidFill>
                <a:srgbClr val="E7CF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1893246" y="710011"/>
              <a:ext cx="94252" cy="176924"/>
            </a:xfrm>
            <a:prstGeom prst="chevron">
              <a:avLst>
                <a:gd fmla="val 90000" name="adj"/>
              </a:avLst>
            </a:prstGeom>
            <a:solidFill>
              <a:srgbClr val="E5D1CE">
                <a:alpha val="89803"/>
              </a:srgbClr>
            </a:solidFill>
            <a:ln cap="flat" cmpd="sng" w="25400">
              <a:solidFill>
                <a:srgbClr val="E5D1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513033" y="369854"/>
              <a:ext cx="818003" cy="818003"/>
            </a:xfrm>
            <a:prstGeom prst="ellipse">
              <a:avLst/>
            </a:prstGeom>
            <a:solidFill>
              <a:srgbClr val="BF504D"/>
            </a:solidFill>
            <a:ln cap="flat" cmpd="sng" w="25400">
              <a:solidFill>
                <a:srgbClr val="BF5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txBox="1"/>
            <p:nvPr/>
          </p:nvSpPr>
          <p:spPr>
            <a:xfrm>
              <a:off x="632827" y="489648"/>
              <a:ext cx="578415" cy="578415"/>
            </a:xfrm>
            <a:prstGeom prst="rect">
              <a:avLst/>
            </a:prstGeom>
            <a:noFill/>
            <a:ln>
              <a:noFill/>
            </a:ln>
          </p:spPr>
          <p:txBody>
            <a:bodyPr anchorCtr="0" anchor="ctr" bIns="31725" lIns="31725" spcFirstLastPara="1" rIns="31725" wrap="square" tIns="31725">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1</a:t>
              </a:r>
              <a:endParaRPr/>
            </a:p>
          </p:txBody>
        </p:sp>
        <p:sp>
          <p:nvSpPr>
            <p:cNvPr id="168" name="Google Shape;168;p7"/>
            <p:cNvSpPr/>
            <p:nvPr/>
          </p:nvSpPr>
          <p:spPr>
            <a:xfrm>
              <a:off x="0" y="1353359"/>
              <a:ext cx="1844070" cy="1965600"/>
            </a:xfrm>
            <a:prstGeom prst="upArrowCallout">
              <a:avLst>
                <a:gd fmla="val 50000" name="adj1"/>
                <a:gd fmla="val 20000" name="adj2"/>
                <a:gd fmla="val 20000" name="adj3"/>
                <a:gd fmla="val 100000" name="adj4"/>
              </a:avLst>
            </a:prstGeom>
            <a:solidFill>
              <a:srgbClr val="E5D4CE">
                <a:alpha val="89803"/>
              </a:srgbClr>
            </a:solidFill>
            <a:ln cap="flat" cmpd="sng" w="25400">
              <a:solidFill>
                <a:srgbClr val="E5D4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txBox="1"/>
            <p:nvPr/>
          </p:nvSpPr>
          <p:spPr>
            <a:xfrm>
              <a:off x="0" y="1722173"/>
              <a:ext cx="1844070" cy="1596786"/>
            </a:xfrm>
            <a:prstGeom prst="rect">
              <a:avLst/>
            </a:prstGeom>
            <a:noFill/>
            <a:ln>
              <a:noFill/>
            </a:ln>
          </p:spPr>
          <p:txBody>
            <a:bodyPr anchorCtr="0" anchor="t" bIns="165100" lIns="145450" spcFirstLastPara="1" rIns="145450"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1. Load the dataset and select features.</a:t>
              </a:r>
              <a:endParaRPr/>
            </a:p>
          </p:txBody>
        </p:sp>
        <p:sp>
          <p:nvSpPr>
            <p:cNvPr id="170" name="Google Shape;170;p7"/>
            <p:cNvSpPr/>
            <p:nvPr/>
          </p:nvSpPr>
          <p:spPr>
            <a:xfrm>
              <a:off x="2048967" y="779066"/>
              <a:ext cx="1844070" cy="72"/>
            </a:xfrm>
            <a:prstGeom prst="rect">
              <a:avLst/>
            </a:prstGeom>
            <a:solidFill>
              <a:srgbClr val="E5D7CE">
                <a:alpha val="89803"/>
              </a:srgbClr>
            </a:solidFill>
            <a:ln cap="flat" cmpd="sng" w="25400">
              <a:solidFill>
                <a:srgbClr val="E5D7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3942213" y="710215"/>
              <a:ext cx="94252" cy="177137"/>
            </a:xfrm>
            <a:prstGeom prst="chevron">
              <a:avLst>
                <a:gd fmla="val 90000" name="adj"/>
              </a:avLst>
            </a:prstGeom>
            <a:solidFill>
              <a:srgbClr val="E5DACE">
                <a:alpha val="89803"/>
              </a:srgbClr>
            </a:solidFill>
            <a:ln cap="flat" cmpd="sng" w="25400">
              <a:solidFill>
                <a:srgbClr val="E5DA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2562001" y="370100"/>
              <a:ext cx="818003" cy="818003"/>
            </a:xfrm>
            <a:prstGeom prst="ellipse">
              <a:avLst/>
            </a:prstGeom>
            <a:solidFill>
              <a:srgbClr val="BC8250"/>
            </a:solidFill>
            <a:ln cap="flat" cmpd="sng" w="25400">
              <a:solidFill>
                <a:srgbClr val="BC82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txBox="1"/>
            <p:nvPr/>
          </p:nvSpPr>
          <p:spPr>
            <a:xfrm>
              <a:off x="2681795" y="489894"/>
              <a:ext cx="578415" cy="578415"/>
            </a:xfrm>
            <a:prstGeom prst="rect">
              <a:avLst/>
            </a:prstGeom>
            <a:noFill/>
            <a:ln>
              <a:noFill/>
            </a:ln>
          </p:spPr>
          <p:txBody>
            <a:bodyPr anchorCtr="0" anchor="ctr" bIns="31725" lIns="31725" spcFirstLastPara="1" rIns="31725" wrap="square" tIns="31725">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2</a:t>
              </a:r>
              <a:endParaRPr/>
            </a:p>
          </p:txBody>
        </p:sp>
        <p:sp>
          <p:nvSpPr>
            <p:cNvPr id="174" name="Google Shape;174;p7"/>
            <p:cNvSpPr/>
            <p:nvPr/>
          </p:nvSpPr>
          <p:spPr>
            <a:xfrm>
              <a:off x="2048967" y="1353950"/>
              <a:ext cx="1844070" cy="1965600"/>
            </a:xfrm>
            <a:prstGeom prst="upArrowCallout">
              <a:avLst>
                <a:gd fmla="val 50000" name="adj1"/>
                <a:gd fmla="val 20000" name="adj2"/>
                <a:gd fmla="val 20000" name="adj3"/>
                <a:gd fmla="val 100000" name="adj4"/>
              </a:avLst>
            </a:prstGeom>
            <a:solidFill>
              <a:srgbClr val="E5DCCE">
                <a:alpha val="89803"/>
              </a:srgbClr>
            </a:solidFill>
            <a:ln cap="flat" cmpd="sng" w="25400">
              <a:solidFill>
                <a:srgbClr val="E5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txBox="1"/>
            <p:nvPr/>
          </p:nvSpPr>
          <p:spPr>
            <a:xfrm>
              <a:off x="2048967" y="1722764"/>
              <a:ext cx="1844070" cy="1596786"/>
            </a:xfrm>
            <a:prstGeom prst="rect">
              <a:avLst/>
            </a:prstGeom>
            <a:noFill/>
            <a:ln>
              <a:noFill/>
            </a:ln>
          </p:spPr>
          <p:txBody>
            <a:bodyPr anchorCtr="0" anchor="t" bIns="165100" lIns="145450" spcFirstLastPara="1" rIns="145450"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2. Train-test split: Use 80% of the data for training, 20% for testing.</a:t>
              </a:r>
              <a:endParaRPr/>
            </a:p>
          </p:txBody>
        </p:sp>
        <p:sp>
          <p:nvSpPr>
            <p:cNvPr id="176" name="Google Shape;176;p7"/>
            <p:cNvSpPr/>
            <p:nvPr/>
          </p:nvSpPr>
          <p:spPr>
            <a:xfrm>
              <a:off x="4097935" y="779066"/>
              <a:ext cx="1844070" cy="72"/>
            </a:xfrm>
            <a:prstGeom prst="rect">
              <a:avLst/>
            </a:prstGeom>
            <a:solidFill>
              <a:srgbClr val="E5E0CE">
                <a:alpha val="89803"/>
              </a:srgbClr>
            </a:solidFill>
            <a:ln cap="flat" cmpd="sng" w="25400">
              <a:solidFill>
                <a:srgbClr val="E5E0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5991181" y="710215"/>
              <a:ext cx="94252" cy="177137"/>
            </a:xfrm>
            <a:prstGeom prst="chevron">
              <a:avLst>
                <a:gd fmla="val 90000" name="adj"/>
              </a:avLst>
            </a:prstGeom>
            <a:solidFill>
              <a:srgbClr val="E4E3CF">
                <a:alpha val="89803"/>
              </a:srgbClr>
            </a:solidFill>
            <a:ln cap="flat" cmpd="sng" w="25400">
              <a:solidFill>
                <a:srgbClr val="E4E3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4610969" y="370100"/>
              <a:ext cx="818003" cy="818003"/>
            </a:xfrm>
            <a:prstGeom prst="ellipse">
              <a:avLst/>
            </a:prstGeom>
            <a:solidFill>
              <a:srgbClr val="BBB054"/>
            </a:solidFill>
            <a:ln cap="flat" cmpd="sng" w="25400">
              <a:solidFill>
                <a:srgbClr val="BBB0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txBox="1"/>
            <p:nvPr/>
          </p:nvSpPr>
          <p:spPr>
            <a:xfrm>
              <a:off x="4730763" y="489894"/>
              <a:ext cx="578415" cy="578415"/>
            </a:xfrm>
            <a:prstGeom prst="rect">
              <a:avLst/>
            </a:prstGeom>
            <a:noFill/>
            <a:ln>
              <a:noFill/>
            </a:ln>
          </p:spPr>
          <p:txBody>
            <a:bodyPr anchorCtr="0" anchor="ctr" bIns="31725" lIns="31725" spcFirstLastPara="1" rIns="31725" wrap="square" tIns="31725">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3</a:t>
              </a:r>
              <a:endParaRPr/>
            </a:p>
          </p:txBody>
        </p:sp>
        <p:sp>
          <p:nvSpPr>
            <p:cNvPr id="180" name="Google Shape;180;p7"/>
            <p:cNvSpPr/>
            <p:nvPr/>
          </p:nvSpPr>
          <p:spPr>
            <a:xfrm>
              <a:off x="4097935" y="1353950"/>
              <a:ext cx="1844070" cy="1965600"/>
            </a:xfrm>
            <a:prstGeom prst="upArrowCallout">
              <a:avLst>
                <a:gd fmla="val 50000" name="adj1"/>
                <a:gd fmla="val 20000" name="adj2"/>
                <a:gd fmla="val 20000" name="adj3"/>
                <a:gd fmla="val 100000" name="adj4"/>
              </a:avLst>
            </a:prstGeom>
            <a:solidFill>
              <a:srgbClr val="E4E4CF">
                <a:alpha val="89803"/>
              </a:srgbClr>
            </a:solidFill>
            <a:ln cap="flat" cmpd="sng" w="25400">
              <a:solidFill>
                <a:srgbClr val="E4E4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txBox="1"/>
            <p:nvPr/>
          </p:nvSpPr>
          <p:spPr>
            <a:xfrm>
              <a:off x="4097935" y="1722764"/>
              <a:ext cx="1844070" cy="1596786"/>
            </a:xfrm>
            <a:prstGeom prst="rect">
              <a:avLst/>
            </a:prstGeom>
            <a:noFill/>
            <a:ln>
              <a:noFill/>
            </a:ln>
          </p:spPr>
          <p:txBody>
            <a:bodyPr anchorCtr="0" anchor="t" bIns="165100" lIns="145450" spcFirstLastPara="1" rIns="145450"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3. Train a Linear Regression model.</a:t>
              </a:r>
              <a:endParaRPr/>
            </a:p>
          </p:txBody>
        </p:sp>
        <p:sp>
          <p:nvSpPr>
            <p:cNvPr id="182" name="Google Shape;182;p7"/>
            <p:cNvSpPr/>
            <p:nvPr/>
          </p:nvSpPr>
          <p:spPr>
            <a:xfrm>
              <a:off x="6146903" y="779066"/>
              <a:ext cx="922035" cy="72"/>
            </a:xfrm>
            <a:prstGeom prst="rect">
              <a:avLst/>
            </a:prstGeom>
            <a:solidFill>
              <a:srgbClr val="E2E4CF">
                <a:alpha val="89803"/>
              </a:srgbClr>
            </a:solidFill>
            <a:ln cap="flat" cmpd="sng" w="25400">
              <a:solidFill>
                <a:srgbClr val="E2E4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6659936" y="370100"/>
              <a:ext cx="818003" cy="818003"/>
            </a:xfrm>
            <a:prstGeom prst="ellipse">
              <a:avLst/>
            </a:prstGeom>
            <a:solidFill>
              <a:srgbClr val="99B958"/>
            </a:solidFill>
            <a:ln cap="flat" cmpd="sng" w="25400">
              <a:solidFill>
                <a:srgbClr val="99B9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txBox="1"/>
            <p:nvPr/>
          </p:nvSpPr>
          <p:spPr>
            <a:xfrm>
              <a:off x="6779730" y="489894"/>
              <a:ext cx="578415" cy="578415"/>
            </a:xfrm>
            <a:prstGeom prst="rect">
              <a:avLst/>
            </a:prstGeom>
            <a:noFill/>
            <a:ln>
              <a:noFill/>
            </a:ln>
          </p:spPr>
          <p:txBody>
            <a:bodyPr anchorCtr="0" anchor="ctr" bIns="31725" lIns="31725" spcFirstLastPara="1" rIns="31725" wrap="square" tIns="31725">
              <a:noAutofit/>
            </a:bodyPr>
            <a:lstStyle/>
            <a:p>
              <a:pPr indent="0" lvl="0" marL="0" marR="0" rtl="0" algn="ctr">
                <a:lnSpc>
                  <a:spcPct val="90000"/>
                </a:lnSpc>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4</a:t>
              </a:r>
              <a:endParaRPr/>
            </a:p>
          </p:txBody>
        </p:sp>
        <p:sp>
          <p:nvSpPr>
            <p:cNvPr id="185" name="Google Shape;185;p7"/>
            <p:cNvSpPr/>
            <p:nvPr/>
          </p:nvSpPr>
          <p:spPr>
            <a:xfrm>
              <a:off x="6146903" y="1353950"/>
              <a:ext cx="1844070" cy="1965600"/>
            </a:xfrm>
            <a:prstGeom prst="upArrowCallout">
              <a:avLst>
                <a:gd fmla="val 50000" name="adj1"/>
                <a:gd fmla="val 20000" name="adj2"/>
                <a:gd fmla="val 20000" name="adj3"/>
                <a:gd fmla="val 100000" name="adj4"/>
              </a:avLst>
            </a:prstGeom>
            <a:solidFill>
              <a:srgbClr val="DCE4CF">
                <a:alpha val="89803"/>
              </a:srgbClr>
            </a:solidFill>
            <a:ln cap="flat" cmpd="sng" w="25400">
              <a:solidFill>
                <a:srgbClr val="DCE4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txBox="1"/>
            <p:nvPr/>
          </p:nvSpPr>
          <p:spPr>
            <a:xfrm>
              <a:off x="6146903" y="1722764"/>
              <a:ext cx="1844070" cy="1596786"/>
            </a:xfrm>
            <a:prstGeom prst="rect">
              <a:avLst/>
            </a:prstGeom>
            <a:noFill/>
            <a:ln>
              <a:noFill/>
            </a:ln>
          </p:spPr>
          <p:txBody>
            <a:bodyPr anchorCtr="0" anchor="t" bIns="165100" lIns="145450" spcFirstLastPara="1" rIns="145450"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4. Predict Total Sales and evaluate with Mean Squared Error (MSE).</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Feature Selection</a:t>
            </a:r>
            <a:endParaRPr/>
          </a:p>
        </p:txBody>
      </p:sp>
      <p:pic>
        <p:nvPicPr>
          <p:cNvPr id="192" name="Google Shape;192;p8"/>
          <p:cNvPicPr preferRelativeResize="0"/>
          <p:nvPr>
            <p:ph idx="1" type="body"/>
          </p:nvPr>
        </p:nvPicPr>
        <p:blipFill rotWithShape="1">
          <a:blip r:embed="rId3">
            <a:alphaModFix/>
          </a:blip>
          <a:srcRect b="0" l="0" r="0" t="0"/>
          <a:stretch/>
        </p:blipFill>
        <p:spPr>
          <a:xfrm>
            <a:off x="919162" y="3063081"/>
            <a:ext cx="7305675"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Train-Test Split</a:t>
            </a:r>
            <a:endParaRPr/>
          </a:p>
        </p:txBody>
      </p:sp>
      <p:pic>
        <p:nvPicPr>
          <p:cNvPr id="198" name="Google Shape;198;p9"/>
          <p:cNvPicPr preferRelativeResize="0"/>
          <p:nvPr>
            <p:ph idx="1" type="body"/>
          </p:nvPr>
        </p:nvPicPr>
        <p:blipFill rotWithShape="1">
          <a:blip r:embed="rId3">
            <a:alphaModFix/>
          </a:blip>
          <a:srcRect b="0" l="0" r="0" t="0"/>
          <a:stretch/>
        </p:blipFill>
        <p:spPr>
          <a:xfrm>
            <a:off x="457200" y="3458078"/>
            <a:ext cx="8229600" cy="8102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Ramil VALIYEV</dc:creator>
</cp:coreProperties>
</file>