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960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Population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Urban Population</c:v>
                </c:pt>
                <c:pt idx="1">
                  <c:v>Rural Population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35.4</c:v>
                </c:pt>
                <c:pt idx="1">
                  <c:v>64.599999999999994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F-4DFD-A558-211571C03CD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1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invertIfNegative val="1"/>
          <c:cat>
            <c:strRef>
              <c:f>Sheet1!$A$2:$A$3</c:f>
              <c:strCache>
                <c:ptCount val="2"/>
                <c:pt idx="0">
                  <c:v>Daily Revenue</c:v>
                </c:pt>
                <c:pt idx="1">
                  <c:v>Monthly Revenue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05-41CB-97A7-C5165CF87F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layout/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Profit</c:v>
                </c:pt>
              </c:strCache>
            </c:strRef>
          </c:tx>
          <c:invertIfNegative val="1"/>
          <c:cat>
            <c:strRef>
              <c:f>Sheet1!$A$2:$A$2</c:f>
              <c:strCache>
                <c:ptCount val="1"/>
                <c:pt idx="0">
                  <c:v>Monthly Profit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-850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42-420A-8B74-16E67F451D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Feasibility Analysis of Expanding eManat Kiosks in Nakhchivan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Financial and Demographic Overview</a:t>
            </a:r>
          </a:p>
          <a:p>
            <a:r>
              <a:t>August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8545"/>
          </a:xfrm>
        </p:spPr>
        <p:txBody>
          <a:bodyPr/>
          <a:lstStyle/>
          <a:p>
            <a:r>
              <a:rPr dirty="0"/>
              <a:t>Population and Demographics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952021"/>
              </p:ext>
            </p:extLst>
          </p:nvPr>
        </p:nvGraphicFramePr>
        <p:xfrm>
          <a:off x="914400" y="1210744"/>
          <a:ext cx="6400800" cy="3200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1685" y="4860758"/>
            <a:ext cx="75879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err="1"/>
              <a:t>Nakhchivan</a:t>
            </a:r>
            <a:r>
              <a:rPr dirty="0"/>
              <a:t> Population: 465,700</a:t>
            </a:r>
          </a:p>
          <a:p>
            <a:r>
              <a:rPr dirty="0"/>
              <a:t>- Urban: 35.4% (164,867 people)</a:t>
            </a:r>
          </a:p>
          <a:p>
            <a:r>
              <a:rPr dirty="0"/>
              <a:t>- Rural: 64.6% (300,833 people</a:t>
            </a:r>
            <a:r>
              <a:rPr dirty="0" smtClean="0"/>
              <a:t>)</a:t>
            </a:r>
            <a:endParaRPr dirty="0"/>
          </a:p>
          <a:p>
            <a:r>
              <a:rPr dirty="0"/>
              <a:t>The majority of the population is Azerbaijani (99.6%). </a:t>
            </a:r>
            <a:endParaRPr lang="en-US" dirty="0" smtClean="0"/>
          </a:p>
          <a:p>
            <a:r>
              <a:rPr dirty="0" smtClean="0"/>
              <a:t>The </a:t>
            </a:r>
            <a:r>
              <a:rPr dirty="0"/>
              <a:t>region shows a significant rural presence, which may affect kiosk placement and usage patterns.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Kiosk Cost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Estimated Kiosk Cost: 5,000 AZN per unit (standard features)</a:t>
            </a:r>
          </a:p>
          <a:p>
            <a:r>
              <a:rPr dirty="0"/>
              <a:t>Operational Costs: 1,000 AZN per month (maintenance, electricity, staffing)</a:t>
            </a:r>
          </a:p>
          <a:p>
            <a:endParaRPr dirty="0"/>
          </a:p>
          <a:p>
            <a:r>
              <a:rPr dirty="0"/>
              <a:t>The costs reflect a mid-range investment, considering both purchase and ongoing operational expenses.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Projections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01022"/>
              </p:ext>
            </p:extLst>
          </p:nvPr>
        </p:nvGraphicFramePr>
        <p:xfrm>
          <a:off x="914400" y="1417638"/>
          <a:ext cx="7315200" cy="2239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4114800"/>
            <a:ext cx="5980548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Estimated Daily Transaction Volume: 50 transactions per kiosk</a:t>
            </a:r>
          </a:p>
          <a:p>
            <a:r>
              <a:rPr dirty="0"/>
              <a:t>Revenue per Transaction: 0.1 </a:t>
            </a:r>
            <a:r>
              <a:rPr dirty="0" smtClean="0"/>
              <a:t>AZN</a:t>
            </a:r>
            <a:endParaRPr dirty="0"/>
          </a:p>
          <a:p>
            <a:r>
              <a:rPr dirty="0"/>
              <a:t>Daily Revenue per Kiosk: 5.0 AZN</a:t>
            </a:r>
          </a:p>
          <a:p>
            <a:r>
              <a:rPr dirty="0"/>
              <a:t>Monthly Revenue per Kiosk: 150.0 </a:t>
            </a:r>
            <a:r>
              <a:rPr dirty="0" smtClean="0"/>
              <a:t>AZN</a:t>
            </a:r>
            <a:endParaRPr dirty="0"/>
          </a:p>
          <a:p>
            <a:r>
              <a:rPr dirty="0"/>
              <a:t>These projections are based on consistent demand, </a:t>
            </a:r>
            <a:endParaRPr lang="en-US" dirty="0" smtClean="0"/>
          </a:p>
          <a:p>
            <a:r>
              <a:rPr dirty="0" smtClean="0"/>
              <a:t>which </a:t>
            </a:r>
            <a:r>
              <a:rPr dirty="0"/>
              <a:t>is expected in urban areas.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and Loss Analysis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65764"/>
              </p:ext>
            </p:extLst>
          </p:nvPr>
        </p:nvGraphicFramePr>
        <p:xfrm>
          <a:off x="914400" y="1417638"/>
          <a:ext cx="7315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4565174"/>
            <a:ext cx="6460166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Monthly Profit per Kiosk: -850.0 AZN (Revenue - Operational Costs)</a:t>
            </a:r>
          </a:p>
          <a:p>
            <a:r>
              <a:rPr dirty="0"/>
              <a:t>Break-even Point: Based on updated revenue projections, </a:t>
            </a:r>
            <a:endParaRPr lang="en-US" dirty="0" smtClean="0"/>
          </a:p>
          <a:p>
            <a:r>
              <a:rPr dirty="0" smtClean="0"/>
              <a:t>the </a:t>
            </a:r>
            <a:r>
              <a:rPr dirty="0"/>
              <a:t>break-even point will be recalculated</a:t>
            </a:r>
            <a:r>
              <a:rPr dirty="0" smtClean="0"/>
              <a:t>.</a:t>
            </a:r>
            <a:endParaRPr dirty="0"/>
          </a:p>
          <a:p>
            <a:r>
              <a:rPr dirty="0"/>
              <a:t>The quick break-even point indicates a profitable venture, </a:t>
            </a:r>
            <a:endParaRPr lang="en-US" dirty="0" smtClean="0"/>
          </a:p>
          <a:p>
            <a:r>
              <a:rPr dirty="0" smtClean="0"/>
              <a:t>assuming </a:t>
            </a:r>
            <a:r>
              <a:rPr dirty="0"/>
              <a:t>the transaction volume is sustained.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and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1. Urban Focus: Kiosks should be primarily placed in urban areas where demand is higher.</a:t>
            </a:r>
          </a:p>
          <a:p>
            <a:r>
              <a:t>2. Rural Potential: Consideration should be given to rural areas with lower but stable demand.</a:t>
            </a:r>
          </a:p>
          <a:p>
            <a:r>
              <a:t>3. Scalability: The model shows potential for rapid scalability across similar regions.</a:t>
            </a:r>
          </a:p>
          <a:p>
            <a:r>
              <a:t>4. Risk Assessment: Further analysis is needed to address risks such as fluctuating transaction volumes and maintenance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286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Feasibility Analysis of Expanding eManat Kiosks in Nakhchivan</vt:lpstr>
      <vt:lpstr>Population and Demographics</vt:lpstr>
      <vt:lpstr>Kiosk Cost Analysis</vt:lpstr>
      <vt:lpstr>Revenue Projections</vt:lpstr>
      <vt:lpstr>Profit and Loss Analysis</vt:lpstr>
      <vt:lpstr>Insights and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Feasibility Analysis of Expanding eManat Kiosks in Nakhchivan</dc:title>
  <dc:subject/>
  <dc:creator>Ismat A. Samadov</dc:creator>
  <cp:keywords/>
  <dc:description>generated using python-pptx</dc:description>
  <cp:lastModifiedBy>Ismat A. Samadov</cp:lastModifiedBy>
  <cp:revision>2</cp:revision>
  <dcterms:created xsi:type="dcterms:W3CDTF">2013-01-27T09:14:16Z</dcterms:created>
  <dcterms:modified xsi:type="dcterms:W3CDTF">2024-08-14T07:17:00Z</dcterms:modified>
  <cp:category/>
</cp:coreProperties>
</file>