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3" r:id="rId3"/>
    <p:sldId id="261" r:id="rId4"/>
    <p:sldId id="265" r:id="rId5"/>
    <p:sldId id="266" r:id="rId6"/>
    <p:sldId id="267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EB7B-741F-4DCA-B70F-2965F2E2BBFE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B82D7-F6F8-4FFE-9B34-B3644727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4B3E-6D7F-3802-1EE3-74CFC2AD0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1B057-BA66-F5E1-3DAB-97BAA89AE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0FF8-7764-6CB3-8C85-E530F068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58C1-FEDE-43C9-C33E-D31B9E1C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90E3-1128-8FD3-3C9A-CC3C2492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C1DB-381A-6CA5-0FF4-9797E7CF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E171A-0714-1F2A-CE41-4F7E5276C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DBAE-3316-A51A-ECDD-37AA31DC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E6D4-DE17-3752-2533-3074577D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E9CB-8185-AD64-1891-A80078D9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D4A8E-D256-3DF0-6FD8-DE2CD36F2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4C4CF-9C98-4BE7-C2F8-C1992034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0523-32A7-2321-AA1C-45337005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0110-DFB7-0A25-5C92-436CD43B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66FD-929D-AAA5-F2BB-4D8E24CC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2FE7-99D0-827E-24C3-1D5A117D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ED56-8FB2-A22B-2E6B-9DEB3FAB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C76A-442E-BE96-B327-3C862112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51B10-916F-E986-67B7-000DBA7B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9D36-83EB-AA82-A099-291ACE91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73F-98D8-BD0B-046F-06421542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00C28-6E3C-C643-5ADB-DC5783C6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737-7D33-BA1A-68E2-3DAFBD9B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E7A4-635D-FDDB-DB8D-9A06D892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08A40-17E4-6C2E-699E-3541EC0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5DCB-B375-BEF1-2100-61DA7214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1BF5-40E1-E5AA-F90B-A7DDCB19D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40B37-C6A9-305A-657C-305D47542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4A69-B9EE-D4CC-E0ED-EE94989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24E61-89DB-A974-225C-123F1B8A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19325-CD04-1D0E-1154-39E17FA3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806C-4FDA-7D53-C378-9F128010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C053-193D-D24C-D4DA-88FBAE4D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E171B-7CE7-15E1-D309-AD2D3BA4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95F90-BC1B-DE99-AD01-8BC1711D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87A8A-6F5B-6AD3-FC6E-B2B7D5700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2C688-1650-544F-A28A-075FDC0B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B8DEC-8BF0-B6C7-3FE8-0D0ACB64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2F2A-E7EE-BB1C-55D6-7AF4F84C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8258-CEC9-CB9B-335F-D4938DC5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25EF1-F355-BE4A-CFC8-CAA6C0D3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0D225-6985-D3DB-23FE-7F3319B4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69C4-9FBD-F79B-BE94-9D7F9C70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9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74F78-3037-1CFB-8878-708EC52F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370E1-0B6D-2385-AC3F-5BAEB1F7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62C34-EF44-307C-D11D-63CDBAE5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D888-03CA-F014-2A47-310AEFE8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A416-A042-23BE-5D94-557DE060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B95E8-AD4E-0027-788A-42C54BF9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62075-7689-BE08-7E60-50C5CD52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EB369-9AEC-F3C6-216E-56CEFF19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20BC-6E06-ACF0-770A-58FC89E9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2D71-E5C9-D174-38CB-D4AF41FE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7FD7D-8BCF-3F09-01E9-AD5081CF2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1403-ED57-C696-1F65-E77B508D3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36AA9-0DA9-6DCB-CCE8-82FFCCCA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B183E-6C83-2A9C-70EE-44118189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1B09-F01B-A55C-46B8-08A8388E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B6170-6036-902F-FBA2-74A53736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1AC6-B3B0-72DD-0A3C-73CAC63B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8800C-D229-1CA9-DCEA-512A9B241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C343-7EC5-4D87-A9D6-751210E80FC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6C94-D14D-B009-58B2-949B68EEF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896E-245A-E613-0484-0C2863AD6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2C1C5-8BFF-4542-BA11-CA3208C86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4561878" y="245190"/>
            <a:ext cx="3068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B050"/>
                </a:solidFill>
                <a:latin typeface="Aptos Mono" panose="020F0502020204030204" pitchFamily="49" charset="0"/>
              </a:rPr>
              <a:t>Some questions </a:t>
            </a:r>
            <a:endParaRPr lang="en-US" sz="2400" dirty="0">
              <a:solidFill>
                <a:srgbClr val="00B050"/>
              </a:solidFill>
              <a:latin typeface="Aptos Mono" panose="020F0502020204030204" pitchFamily="49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4D9B414-CA5B-285B-1235-D6EAB323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27" y="973296"/>
            <a:ext cx="6785544" cy="588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0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4294093" y="546847"/>
            <a:ext cx="479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ptos Mono" panose="020F0502020204030204" pitchFamily="49" charset="0"/>
              </a:rPr>
              <a:t>What we have learned so far</a:t>
            </a:r>
            <a:endParaRPr lang="en-US" dirty="0">
              <a:latin typeface="Aptos Mono" panose="020F0502020204030204" pitchFamily="49" charset="0"/>
            </a:endParaRP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E008CC42-86E5-E580-EE63-4C4F8C38E2DE}"/>
              </a:ext>
            </a:extLst>
          </p:cNvPr>
          <p:cNvGrpSpPr/>
          <p:nvPr/>
        </p:nvGrpSpPr>
        <p:grpSpPr>
          <a:xfrm>
            <a:off x="346260" y="1295588"/>
            <a:ext cx="6163908" cy="5345596"/>
            <a:chOff x="3014046" y="1512404"/>
            <a:chExt cx="6163908" cy="5345596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A4D9B414-CA5B-285B-1235-D6EAB323B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046" y="1512404"/>
              <a:ext cx="6163908" cy="5345596"/>
            </a:xfrm>
            <a:prstGeom prst="rect">
              <a:avLst/>
            </a:prstGeom>
          </p:spPr>
        </p:pic>
        <p:sp>
          <p:nvSpPr>
            <p:cNvPr id="3" name="TextBox 1">
              <a:extLst>
                <a:ext uri="{FF2B5EF4-FFF2-40B4-BE49-F238E27FC236}">
                  <a16:creationId xmlns:a16="http://schemas.microsoft.com/office/drawing/2014/main" id="{31FB70E3-4B43-1627-90C2-4AD212EE5F77}"/>
                </a:ext>
              </a:extLst>
            </p:cNvPr>
            <p:cNvSpPr txBox="1"/>
            <p:nvPr/>
          </p:nvSpPr>
          <p:spPr>
            <a:xfrm>
              <a:off x="4965929" y="2141548"/>
              <a:ext cx="11300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  <a:latin typeface="Aptos Mono" panose="020F0502020204030204" pitchFamily="49" charset="0"/>
                </a:rPr>
                <a:t>Class </a:t>
              </a:r>
              <a:r>
                <a:rPr lang="en-US" sz="1050" dirty="0" err="1">
                  <a:solidFill>
                    <a:srgbClr val="FF0000"/>
                  </a:solidFill>
                  <a:latin typeface="Aptos Mono" panose="020F0502020204030204" pitchFamily="49" charset="0"/>
                </a:rPr>
                <a:t>adi</a:t>
              </a:r>
              <a:endParaRPr lang="en-US" sz="1050" dirty="0">
                <a:solidFill>
                  <a:srgbClr val="FF0000"/>
                </a:solidFill>
                <a:latin typeface="Aptos Mono" panose="020F0502020204030204" pitchFamily="49" charset="0"/>
              </a:endParaRPr>
            </a:p>
          </p:txBody>
        </p:sp>
        <p:sp>
          <p:nvSpPr>
            <p:cNvPr id="4" name="TextBox 1">
              <a:extLst>
                <a:ext uri="{FF2B5EF4-FFF2-40B4-BE49-F238E27FC236}">
                  <a16:creationId xmlns:a16="http://schemas.microsoft.com/office/drawing/2014/main" id="{E58CCED6-B0A4-9A8C-2ED7-C916FA17F379}"/>
                </a:ext>
              </a:extLst>
            </p:cNvPr>
            <p:cNvSpPr txBox="1"/>
            <p:nvPr/>
          </p:nvSpPr>
          <p:spPr>
            <a:xfrm>
              <a:off x="4797818" y="3302042"/>
              <a:ext cx="11300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  <a:latin typeface="Aptos Mono" panose="020F0502020204030204" pitchFamily="49" charset="0"/>
                </a:rPr>
                <a:t>Main method</a:t>
              </a:r>
            </a:p>
          </p:txBody>
        </p:sp>
        <p:sp>
          <p:nvSpPr>
            <p:cNvPr id="5" name="TextBox 1">
              <a:extLst>
                <a:ext uri="{FF2B5EF4-FFF2-40B4-BE49-F238E27FC236}">
                  <a16:creationId xmlns:a16="http://schemas.microsoft.com/office/drawing/2014/main" id="{55C7A32E-582A-92F9-C793-DA71E35EF7A7}"/>
                </a:ext>
              </a:extLst>
            </p:cNvPr>
            <p:cNvSpPr txBox="1"/>
            <p:nvPr/>
          </p:nvSpPr>
          <p:spPr>
            <a:xfrm>
              <a:off x="5362853" y="4154216"/>
              <a:ext cx="32343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rgbClr val="FF0000"/>
                  </a:solidFill>
                  <a:latin typeface="Aptos Mono" panose="020F0502020204030204" pitchFamily="49" charset="0"/>
                </a:rPr>
                <a:t>Hecne</a:t>
              </a:r>
              <a:r>
                <a:rPr lang="en-US" sz="1050" dirty="0">
                  <a:solidFill>
                    <a:srgbClr val="FF0000"/>
                  </a:solidFill>
                  <a:latin typeface="Aptos Mono" panose="020F0502020204030204" pitchFamily="49" charset="0"/>
                </a:rPr>
                <a:t> </a:t>
              </a:r>
              <a:r>
                <a:rPr lang="en-US" sz="1050" dirty="0" err="1">
                  <a:solidFill>
                    <a:srgbClr val="FF0000"/>
                  </a:solidFill>
                  <a:latin typeface="Aptos Mono" panose="020F0502020204030204" pitchFamily="49" charset="0"/>
                </a:rPr>
                <a:t>dondurmeyen</a:t>
              </a:r>
              <a:r>
                <a:rPr lang="en-US" sz="1050" dirty="0">
                  <a:solidFill>
                    <a:srgbClr val="FF0000"/>
                  </a:solidFill>
                  <a:latin typeface="Aptos Mono" panose="020F0502020204030204" pitchFamily="49" charset="0"/>
                </a:rPr>
                <a:t> </a:t>
              </a:r>
              <a:r>
                <a:rPr lang="en-US" sz="1050" dirty="0" err="1">
                  <a:solidFill>
                    <a:srgbClr val="FF0000"/>
                  </a:solidFill>
                  <a:latin typeface="Aptos Mono" panose="020F0502020204030204" pitchFamily="49" charset="0"/>
                </a:rPr>
                <a:t>parametrsiz</a:t>
              </a:r>
              <a:r>
                <a:rPr lang="en-US" sz="1050" dirty="0">
                  <a:solidFill>
                    <a:srgbClr val="FF0000"/>
                  </a:solidFill>
                  <a:latin typeface="Aptos Mono" panose="020F0502020204030204" pitchFamily="49" charset="0"/>
                </a:rPr>
                <a:t> method</a:t>
              </a:r>
            </a:p>
          </p:txBody>
        </p:sp>
        <p:sp>
          <p:nvSpPr>
            <p:cNvPr id="7" name="TextBox 1">
              <a:extLst>
                <a:ext uri="{FF2B5EF4-FFF2-40B4-BE49-F238E27FC236}">
                  <a16:creationId xmlns:a16="http://schemas.microsoft.com/office/drawing/2014/main" id="{DAA4ACB1-D6C6-6CF7-CDBD-A9AB88C75F66}"/>
                </a:ext>
              </a:extLst>
            </p:cNvPr>
            <p:cNvSpPr txBox="1"/>
            <p:nvPr/>
          </p:nvSpPr>
          <p:spPr>
            <a:xfrm>
              <a:off x="5943562" y="5318721"/>
              <a:ext cx="323439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  <a:latin typeface="Aptos Mono" panose="020F0502020204030204" pitchFamily="49" charset="0"/>
                </a:rPr>
                <a:t>Boolean </a:t>
              </a:r>
              <a:r>
                <a:rPr lang="en-US" sz="1050" dirty="0" err="1">
                  <a:solidFill>
                    <a:srgbClr val="FF0000"/>
                  </a:solidFill>
                  <a:latin typeface="Aptos Mono" panose="020F0502020204030204" pitchFamily="49" charset="0"/>
                </a:rPr>
                <a:t>donduren</a:t>
              </a:r>
              <a:r>
                <a:rPr lang="en-US" sz="1050" dirty="0">
                  <a:solidFill>
                    <a:srgbClr val="FF0000"/>
                  </a:solidFill>
                  <a:latin typeface="Aptos Mono" panose="020F0502020204030204" pitchFamily="49" charset="0"/>
                </a:rPr>
                <a:t> </a:t>
              </a:r>
              <a:r>
                <a:rPr lang="en-US" sz="1050" dirty="0" err="1">
                  <a:solidFill>
                    <a:srgbClr val="FF0000"/>
                  </a:solidFill>
                  <a:latin typeface="Aptos Mono" panose="020F0502020204030204" pitchFamily="49" charset="0"/>
                </a:rPr>
                <a:t>parametirsiz</a:t>
              </a:r>
              <a:r>
                <a:rPr lang="en-US" sz="1050" dirty="0">
                  <a:solidFill>
                    <a:srgbClr val="FF0000"/>
                  </a:solidFill>
                  <a:latin typeface="Aptos Mono" panose="020F0502020204030204" pitchFamily="49" charset="0"/>
                </a:rPr>
                <a:t> method</a:t>
              </a:r>
            </a:p>
          </p:txBody>
        </p:sp>
      </p:grpSp>
      <p:sp>
        <p:nvSpPr>
          <p:cNvPr id="9" name="TextBox 1">
            <a:extLst>
              <a:ext uri="{FF2B5EF4-FFF2-40B4-BE49-F238E27FC236}">
                <a16:creationId xmlns:a16="http://schemas.microsoft.com/office/drawing/2014/main" id="{05D3C3A0-245A-B160-A067-5B064A9CE206}"/>
              </a:ext>
            </a:extLst>
          </p:cNvPr>
          <p:cNvSpPr txBox="1"/>
          <p:nvPr/>
        </p:nvSpPr>
        <p:spPr>
          <a:xfrm>
            <a:off x="6510168" y="1688320"/>
            <a:ext cx="54901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Mono" panose="020F0502020204030204" pitchFamily="49" charset="0"/>
              </a:rPr>
              <a:t>Convention: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ptos Mono" panose="020F0502020204030204" pitchFamily="49" charset="0"/>
              </a:rPr>
              <a:t>Paket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adlari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kicikle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yazilir</a:t>
            </a:r>
            <a:endParaRPr lang="en-US" sz="2000" dirty="0">
              <a:latin typeface="Aptos Mono" panose="020F0502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Mono" panose="020F0502020204030204" pitchFamily="49" charset="0"/>
              </a:rPr>
              <a:t>Class </a:t>
            </a:r>
            <a:r>
              <a:rPr lang="en-US" sz="2000" dirty="0" err="1">
                <a:latin typeface="Aptos Mono" panose="020F0502020204030204" pitchFamily="49" charset="0"/>
              </a:rPr>
              <a:t>adlari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hemise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boyukle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yazilir</a:t>
            </a:r>
            <a:endParaRPr lang="en-US" sz="2000" dirty="0">
              <a:latin typeface="Aptos Mono" panose="020F0502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ptos Mono" panose="020F0502020204030204" pitchFamily="49" charset="0"/>
              </a:rPr>
              <a:t>Method </a:t>
            </a:r>
            <a:r>
              <a:rPr lang="en-US" sz="2000" dirty="0" err="1">
                <a:latin typeface="Aptos Mono" panose="020F0502020204030204" pitchFamily="49" charset="0"/>
              </a:rPr>
              <a:t>adlari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kicikle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baslayir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ve</a:t>
            </a:r>
            <a:r>
              <a:rPr lang="en-US" sz="2000" dirty="0">
                <a:latin typeface="Aptos Mono" panose="020F0502020204030204" pitchFamily="49" charset="0"/>
              </a:rPr>
              <a:t> CamelCase </a:t>
            </a:r>
            <a:r>
              <a:rPr lang="en-US" sz="2000" dirty="0" err="1">
                <a:latin typeface="Aptos Mono" panose="020F0502020204030204" pitchFamily="49" charset="0"/>
              </a:rPr>
              <a:t>kimi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davam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edir</a:t>
            </a:r>
            <a:endParaRPr lang="en-US" sz="2000" dirty="0">
              <a:latin typeface="Aptos Mono" panose="020F0502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ptos Mono" panose="020F0502020204030204" pitchFamily="49" charset="0"/>
              </a:rPr>
              <a:t>Eyni</a:t>
            </a:r>
            <a:r>
              <a:rPr lang="en-US" sz="2000" dirty="0">
                <a:latin typeface="Aptos Mono" panose="020F0502020204030204" pitchFamily="49" charset="0"/>
              </a:rPr>
              <a:t> method </a:t>
            </a:r>
            <a:r>
              <a:rPr lang="en-US" sz="2000" dirty="0" err="1">
                <a:latin typeface="Aptos Mono" panose="020F0502020204030204" pitchFamily="49" charset="0"/>
              </a:rPr>
              <a:t>adini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iki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defe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istifade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etmirik</a:t>
            </a:r>
            <a:r>
              <a:rPr lang="en-US" sz="2000" dirty="0">
                <a:latin typeface="Aptos Mono" panose="020F0502020204030204" pitchFamily="49" charset="0"/>
              </a:rPr>
              <a:t> (</a:t>
            </a:r>
            <a:r>
              <a:rPr lang="en-US" sz="2000" dirty="0">
                <a:solidFill>
                  <a:srgbClr val="FF0000"/>
                </a:solidFill>
                <a:latin typeface="Aptos Mono" panose="020F0502020204030204" pitchFamily="49" charset="0"/>
              </a:rPr>
              <a:t>overloading-den </a:t>
            </a:r>
            <a:r>
              <a:rPr lang="en-US" sz="2000" dirty="0" err="1">
                <a:solidFill>
                  <a:srgbClr val="FF0000"/>
                </a:solidFill>
                <a:latin typeface="Aptos Mono" panose="020F0502020204030204" pitchFamily="49" charset="0"/>
              </a:rPr>
              <a:t>basqa</a:t>
            </a:r>
            <a:r>
              <a:rPr lang="en-US" sz="2000" dirty="0">
                <a:solidFill>
                  <a:srgbClr val="FF0000"/>
                </a:solidFill>
                <a:latin typeface="Aptos Mono" panose="020F0502020204030204" pitchFamily="49" charset="0"/>
              </a:rPr>
              <a:t>)*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ptos Mono" panose="020F0502020204030204" pitchFamily="49" charset="0"/>
              </a:rPr>
              <a:t>Commentler</a:t>
            </a:r>
            <a:r>
              <a:rPr lang="en-US" sz="2000" dirty="0">
                <a:latin typeface="Aptos Mono" panose="020F0502020204030204" pitchFamily="49" charset="0"/>
              </a:rPr>
              <a:t> </a:t>
            </a:r>
            <a:r>
              <a:rPr lang="en-US" sz="2000" dirty="0" err="1">
                <a:latin typeface="Aptos Mono" panose="020F0502020204030204" pitchFamily="49" charset="0"/>
              </a:rPr>
              <a:t>iki</a:t>
            </a:r>
            <a:r>
              <a:rPr lang="en-US" sz="2000" dirty="0">
                <a:latin typeface="Aptos Mono" panose="020F0502020204030204" pitchFamily="49" charset="0"/>
              </a:rPr>
              <a:t> cur </a:t>
            </a:r>
            <a:r>
              <a:rPr lang="en-US" sz="2000" dirty="0" err="1">
                <a:latin typeface="Aptos Mono" panose="020F0502020204030204" pitchFamily="49" charset="0"/>
              </a:rPr>
              <a:t>olur</a:t>
            </a:r>
            <a:r>
              <a:rPr lang="en-US" sz="2000" dirty="0">
                <a:latin typeface="Aptos Mono" panose="020F0502020204030204" pitchFamily="49" charset="0"/>
              </a:rPr>
              <a:t> :</a:t>
            </a:r>
            <a:br>
              <a:rPr lang="en-US" sz="2000" dirty="0">
                <a:latin typeface="Aptos Mono" panose="020F0502020204030204" pitchFamily="49" charset="0"/>
              </a:rPr>
            </a:br>
            <a:r>
              <a:rPr lang="en-US" sz="2000" dirty="0">
                <a:latin typeface="Aptos Mono" panose="020F0502020204030204" pitchFamily="49" charset="0"/>
              </a:rPr>
              <a:t>// </a:t>
            </a:r>
            <a:br>
              <a:rPr lang="en-US" sz="2000" dirty="0">
                <a:latin typeface="Aptos Mono" panose="020F0502020204030204" pitchFamily="49" charset="0"/>
              </a:rPr>
            </a:br>
            <a:r>
              <a:rPr lang="en-US" sz="2000" dirty="0">
                <a:latin typeface="Aptos Mono" panose="020F0502020204030204" pitchFamily="49" charset="0"/>
              </a:rPr>
              <a:t>/* */</a:t>
            </a:r>
            <a:br>
              <a:rPr lang="en-US" sz="2000" dirty="0">
                <a:latin typeface="Aptos Mono" panose="020F0502020204030204" pitchFamily="49" charset="0"/>
              </a:rPr>
            </a:br>
            <a:endParaRPr lang="en-US" sz="2000" dirty="0"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4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1046730" y="561492"/>
            <a:ext cx="4194698" cy="336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4984">
              <a:spcAft>
                <a:spcPts val="600"/>
              </a:spcAft>
            </a:pPr>
            <a:r>
              <a:rPr lang="en-US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Java Basics :</a:t>
            </a:r>
          </a:p>
          <a:p>
            <a:pPr defTabSz="1014984">
              <a:spcAft>
                <a:spcPts val="600"/>
              </a:spcAft>
            </a:pPr>
            <a:endParaRPr lang="en-US" sz="1998" u="sng" kern="1200" dirty="0">
              <a:solidFill>
                <a:schemeClr val="tx1"/>
              </a:solidFill>
              <a:latin typeface="Aptos Mono" panose="020F0502020204030204" pitchFamily="49" charset="0"/>
              <a:ea typeface="+mn-ea"/>
              <a:cs typeface="+mn-cs"/>
            </a:endParaRP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Operators</a:t>
            </a: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Scanner – input</a:t>
            </a: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dirty="0">
                <a:latin typeface="Aptos Mono" panose="020F0502020204030204" pitchFamily="49" charset="0"/>
              </a:rPr>
              <a:t>If-else</a:t>
            </a: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dirty="0">
                <a:latin typeface="Aptos Mono" panose="020F0502020204030204" pitchFamily="49" charset="0"/>
              </a:rPr>
              <a:t>Creating object</a:t>
            </a:r>
          </a:p>
          <a:p>
            <a:pPr marL="317183" indent="-317183" defTabSz="101498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98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Local variables vs instance </a:t>
            </a:r>
            <a:r>
              <a:rPr lang="en-US" sz="1998" kern="120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and class</a:t>
            </a:r>
            <a:r>
              <a:rPr lang="en-US" sz="1998">
                <a:latin typeface="Aptos Mono" panose="020F0502020204030204" pitchFamily="49" charset="0"/>
              </a:rPr>
              <a:t>.</a:t>
            </a:r>
            <a:endParaRPr lang="en-US" sz="1998" kern="1200" dirty="0">
              <a:solidFill>
                <a:schemeClr val="tx1"/>
              </a:solidFill>
              <a:latin typeface="Aptos Mono" panose="020F0502020204030204" pitchFamily="49" charset="0"/>
              <a:ea typeface="+mn-ea"/>
              <a:cs typeface="+mn-cs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ptos Mono" panose="020F0502020204030204" pitchFamily="49" charset="0"/>
            </a:endParaRPr>
          </a:p>
        </p:txBody>
      </p:sp>
      <p:pic>
        <p:nvPicPr>
          <p:cNvPr id="11" name="Picture 10" descr="A logo of a coffee cup&#10;&#10;Description automatically generated">
            <a:extLst>
              <a:ext uri="{FF2B5EF4-FFF2-40B4-BE49-F238E27FC236}">
                <a16:creationId xmlns:a16="http://schemas.microsoft.com/office/drawing/2014/main" id="{487AFE2D-9677-C9C8-DCF1-353520CA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08" y="4436020"/>
            <a:ext cx="3175914" cy="17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1046730" y="561492"/>
            <a:ext cx="4194698" cy="252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4984">
              <a:spcAft>
                <a:spcPts val="600"/>
              </a:spcAft>
            </a:pPr>
            <a:r>
              <a:rPr lang="en-US" sz="1998" u="sng" dirty="0">
                <a:latin typeface="Aptos Mono" panose="020F0502020204030204" pitchFamily="49" charset="0"/>
              </a:rPr>
              <a:t>Operators</a:t>
            </a:r>
            <a:r>
              <a:rPr lang="en-US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 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+ - / % 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+= -= /= *= %=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== != &gt; &lt; &gt;= &lt;=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&amp;&amp; || !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++ -- (post and pre)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ptos Mono" panose="020F0502020204030204" pitchFamily="49" charset="0"/>
            </a:endParaRPr>
          </a:p>
        </p:txBody>
      </p:sp>
      <p:pic>
        <p:nvPicPr>
          <p:cNvPr id="11" name="Picture 10" descr="A logo of a coffee cup&#10;&#10;Description automatically generated">
            <a:extLst>
              <a:ext uri="{FF2B5EF4-FFF2-40B4-BE49-F238E27FC236}">
                <a16:creationId xmlns:a16="http://schemas.microsoft.com/office/drawing/2014/main" id="{487AFE2D-9677-C9C8-DCF1-353520CA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5" y="3813942"/>
            <a:ext cx="3175914" cy="177851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BEC26BF6-0513-C7FC-FBEC-FA947358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85" y="597511"/>
            <a:ext cx="5556418" cy="499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3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1046730" y="561492"/>
            <a:ext cx="4194698" cy="1461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4984">
              <a:spcAft>
                <a:spcPts val="600"/>
              </a:spcAft>
            </a:pPr>
            <a:r>
              <a:rPr lang="en-US" sz="1998" u="sng" dirty="0">
                <a:latin typeface="Aptos Mono" panose="020F0502020204030204" pitchFamily="49" charset="0"/>
              </a:rPr>
              <a:t>Scanner</a:t>
            </a:r>
            <a:r>
              <a:rPr lang="en-US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 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Input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Write simple project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ptos Mono" panose="020F0502020204030204" pitchFamily="49" charset="0"/>
            </a:endParaRPr>
          </a:p>
        </p:txBody>
      </p:sp>
      <p:pic>
        <p:nvPicPr>
          <p:cNvPr id="11" name="Picture 10" descr="A logo of a coffee cup&#10;&#10;Description automatically generated">
            <a:extLst>
              <a:ext uri="{FF2B5EF4-FFF2-40B4-BE49-F238E27FC236}">
                <a16:creationId xmlns:a16="http://schemas.microsoft.com/office/drawing/2014/main" id="{487AFE2D-9677-C9C8-DCF1-353520CA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08" y="4436020"/>
            <a:ext cx="3175914" cy="17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3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980742" y="1297178"/>
            <a:ext cx="4194698" cy="110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14984">
              <a:spcAft>
                <a:spcPts val="600"/>
              </a:spcAft>
            </a:pPr>
            <a:r>
              <a:rPr lang="en-US" sz="1998" u="sng" dirty="0">
                <a:latin typeface="Aptos Mono" panose="020F0502020204030204" pitchFamily="49" charset="0"/>
              </a:rPr>
              <a:t>If-else</a:t>
            </a:r>
            <a:r>
              <a:rPr lang="en-US" sz="1998" u="sng" kern="1200" dirty="0">
                <a:solidFill>
                  <a:schemeClr val="tx1"/>
                </a:solidFill>
                <a:latin typeface="Aptos Mono" panose="020F0502020204030204" pitchFamily="49" charset="0"/>
                <a:ea typeface="+mn-ea"/>
                <a:cs typeface="+mn-cs"/>
              </a:rPr>
              <a:t> 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Mono" panose="020F0502020204030204" pitchFamily="49" charset="0"/>
              </a:rPr>
              <a:t>Control flow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ptos Mono" panose="020F0502020204030204" pitchFamily="49" charset="0"/>
            </a:endParaRPr>
          </a:p>
        </p:txBody>
      </p:sp>
      <p:pic>
        <p:nvPicPr>
          <p:cNvPr id="11" name="Picture 10" descr="A logo of a coffee cup&#10;&#10;Description automatically generated">
            <a:extLst>
              <a:ext uri="{FF2B5EF4-FFF2-40B4-BE49-F238E27FC236}">
                <a16:creationId xmlns:a16="http://schemas.microsoft.com/office/drawing/2014/main" id="{487AFE2D-9677-C9C8-DCF1-353520CA2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0" y="2824036"/>
            <a:ext cx="3175914" cy="1778512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9C61A91-22A9-2849-7396-E951B2FD8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38" y="800341"/>
            <a:ext cx="7249537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3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7C5FF2-4A03-3766-C4F6-0481E1616F0F}"/>
              </a:ext>
            </a:extLst>
          </p:cNvPr>
          <p:cNvSpPr txBox="1"/>
          <p:nvPr/>
        </p:nvSpPr>
        <p:spPr>
          <a:xfrm>
            <a:off x="950121" y="1366205"/>
            <a:ext cx="3774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Aptos Mono" panose="020F0502020204030204" pitchFamily="49" charset="0"/>
              </a:rPr>
              <a:t>Let’s practice:</a:t>
            </a:r>
          </a:p>
          <a:p>
            <a:endParaRPr lang="en-US" u="sng" dirty="0">
              <a:solidFill>
                <a:srgbClr val="00B050"/>
              </a:solidFill>
              <a:latin typeface="Aptos Mono" panose="020F0502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ptos Mono" panose="020F0502020204030204" pitchFamily="49" charset="0"/>
              </a:rPr>
              <a:t>Create PR with simple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  <a:latin typeface="Aptos Mono" panose="020F0502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B895EE-D990-742F-7EA8-F3323BEE447D}"/>
              </a:ext>
            </a:extLst>
          </p:cNvPr>
          <p:cNvGrpSpPr/>
          <p:nvPr/>
        </p:nvGrpSpPr>
        <p:grpSpPr>
          <a:xfrm>
            <a:off x="5041061" y="1225112"/>
            <a:ext cx="6706871" cy="4258863"/>
            <a:chOff x="5041061" y="1225112"/>
            <a:chExt cx="6706871" cy="42588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7F3A9B-BF4A-54C1-2731-7F346BA461A2}"/>
                </a:ext>
              </a:extLst>
            </p:cNvPr>
            <p:cNvGrpSpPr/>
            <p:nvPr/>
          </p:nvGrpSpPr>
          <p:grpSpPr>
            <a:xfrm>
              <a:off x="5041061" y="1225112"/>
              <a:ext cx="6706871" cy="4258863"/>
              <a:chOff x="5041061" y="1225112"/>
              <a:chExt cx="6706871" cy="425886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384A277-5B49-CCDC-9D19-62DB19D23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1061" y="1225112"/>
                <a:ext cx="6706871" cy="4258863"/>
              </a:xfrm>
              <a:prstGeom prst="rect">
                <a:avLst/>
              </a:prstGeom>
            </p:spPr>
          </p:pic>
          <p:pic>
            <p:nvPicPr>
              <p:cNvPr id="6" name="Picture 5" descr="A blue and black logo">
                <a:extLst>
                  <a:ext uri="{FF2B5EF4-FFF2-40B4-BE49-F238E27FC236}">
                    <a16:creationId xmlns:a16="http://schemas.microsoft.com/office/drawing/2014/main" id="{2309E7BB-9B71-6A83-909B-529EF5ACEA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6" t="16786" r="65320" b="11055"/>
              <a:stretch/>
            </p:blipFill>
            <p:spPr>
              <a:xfrm>
                <a:off x="5199530" y="2517773"/>
                <a:ext cx="475128" cy="446619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E7C773-AC34-4B34-85D7-9651667AF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4657" y="2104869"/>
              <a:ext cx="1174377" cy="1238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52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126</Words>
  <Application>Microsoft Office PowerPoint</Application>
  <PresentationFormat>Panoramiczny</PresentationFormat>
  <Paragraphs>33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Aptos Mono</vt:lpstr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Mohsumov, Ismayil (CW)</dc:creator>
  <cp:lastModifiedBy>Ismayil Mohsumov</cp:lastModifiedBy>
  <cp:revision>45</cp:revision>
  <dcterms:created xsi:type="dcterms:W3CDTF">2024-01-22T23:40:14Z</dcterms:created>
  <dcterms:modified xsi:type="dcterms:W3CDTF">2024-01-27T21:40:03Z</dcterms:modified>
</cp:coreProperties>
</file>