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D7730-EEB9-4701-A597-978C26BAEDF4}"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FD083A6A-B6E0-48BE-B13F-840A7ADD00D8}">
      <dgm:prSet/>
      <dgm:spPr/>
      <dgm:t>
        <a:bodyPr/>
        <a:lstStyle/>
        <a:p>
          <a:r>
            <a:rPr lang="bg-BG" dirty="0"/>
            <a:t>Цел на проекта:</a:t>
          </a:r>
          <a:endParaRPr lang="en-US" dirty="0"/>
        </a:p>
      </dgm:t>
    </dgm:pt>
    <dgm:pt modelId="{C97225E3-B545-42C2-82BA-AC71D4205971}" type="parTrans" cxnId="{DA6A10C4-D293-42BA-BE68-747884E0710B}">
      <dgm:prSet/>
      <dgm:spPr/>
      <dgm:t>
        <a:bodyPr/>
        <a:lstStyle/>
        <a:p>
          <a:endParaRPr lang="en-US"/>
        </a:p>
      </dgm:t>
    </dgm:pt>
    <dgm:pt modelId="{D0CEC86F-6BD7-49D2-8E1E-576D7A766810}" type="sibTrans" cxnId="{DA6A10C4-D293-42BA-BE68-747884E0710B}">
      <dgm:prSet/>
      <dgm:spPr/>
      <dgm:t>
        <a:bodyPr/>
        <a:lstStyle/>
        <a:p>
          <a:endParaRPr lang="en-US"/>
        </a:p>
      </dgm:t>
    </dgm:pt>
    <dgm:pt modelId="{04784B83-E140-4C94-AFF8-8784B07B0443}">
      <dgm:prSet/>
      <dgm:spPr/>
      <dgm:t>
        <a:bodyPr/>
        <a:lstStyle/>
        <a:p>
          <a:r>
            <a:rPr lang="bg-BG" dirty="0"/>
            <a:t>Целта на този проект е да имитира процесите, които могат да бъдат извършени в една туристическа агенция и чрез код да се автоматизират. Използвайки програмата човек може да добавя, изтрива, взема и заменя автобуси, шофьори, градове, клиенти и пътувания от базата с данни.</a:t>
          </a:r>
          <a:endParaRPr lang="en-US" dirty="0"/>
        </a:p>
      </dgm:t>
    </dgm:pt>
    <dgm:pt modelId="{B99A8A2B-17C9-4D4C-A3A7-63B98572D81D}" type="parTrans" cxnId="{5B96CD83-B2AD-404B-AF2F-4C36A551BB95}">
      <dgm:prSet/>
      <dgm:spPr/>
      <dgm:t>
        <a:bodyPr/>
        <a:lstStyle/>
        <a:p>
          <a:endParaRPr lang="en-US"/>
        </a:p>
      </dgm:t>
    </dgm:pt>
    <dgm:pt modelId="{38A46FC7-8573-44B8-AF36-92380D409145}" type="sibTrans" cxnId="{5B96CD83-B2AD-404B-AF2F-4C36A551BB95}">
      <dgm:prSet/>
      <dgm:spPr/>
      <dgm:t>
        <a:bodyPr/>
        <a:lstStyle/>
        <a:p>
          <a:endParaRPr lang="en-US"/>
        </a:p>
      </dgm:t>
    </dgm:pt>
    <dgm:pt modelId="{CBDC859C-3244-4CE0-8F6C-49AF00DA9DCA}" type="pres">
      <dgm:prSet presAssocID="{7A6D7730-EEB9-4701-A597-978C26BAEDF4}" presName="Name0" presStyleCnt="0">
        <dgm:presLayoutVars>
          <dgm:dir/>
          <dgm:animLvl val="lvl"/>
          <dgm:resizeHandles val="exact"/>
        </dgm:presLayoutVars>
      </dgm:prSet>
      <dgm:spPr/>
    </dgm:pt>
    <dgm:pt modelId="{241097B3-6CF2-4672-AE7C-D18E8C791FC2}" type="pres">
      <dgm:prSet presAssocID="{04784B83-E140-4C94-AFF8-8784B07B0443}" presName="boxAndChildren" presStyleCnt="0"/>
      <dgm:spPr/>
    </dgm:pt>
    <dgm:pt modelId="{234869AA-666C-4275-85D2-1158CCD7FDD1}" type="pres">
      <dgm:prSet presAssocID="{04784B83-E140-4C94-AFF8-8784B07B0443}" presName="parentTextBox" presStyleLbl="node1" presStyleIdx="0" presStyleCnt="2"/>
      <dgm:spPr/>
    </dgm:pt>
    <dgm:pt modelId="{5B23CD6D-6187-4C88-B075-006EA84B5A7E}" type="pres">
      <dgm:prSet presAssocID="{D0CEC86F-6BD7-49D2-8E1E-576D7A766810}" presName="sp" presStyleCnt="0"/>
      <dgm:spPr/>
    </dgm:pt>
    <dgm:pt modelId="{0BF73726-A579-47FE-B0B6-88B5F65BDC3B}" type="pres">
      <dgm:prSet presAssocID="{FD083A6A-B6E0-48BE-B13F-840A7ADD00D8}" presName="arrowAndChildren" presStyleCnt="0"/>
      <dgm:spPr/>
    </dgm:pt>
    <dgm:pt modelId="{C0BB8A56-2ACF-4F2A-8274-6E9554EF2A23}" type="pres">
      <dgm:prSet presAssocID="{FD083A6A-B6E0-48BE-B13F-840A7ADD00D8}" presName="parentTextArrow" presStyleLbl="node1" presStyleIdx="1" presStyleCnt="2" custLinFactNeighborX="0" custLinFactNeighborY="-39041"/>
      <dgm:spPr/>
    </dgm:pt>
  </dgm:ptLst>
  <dgm:cxnLst>
    <dgm:cxn modelId="{BD65EC3E-9A22-40AF-B690-803430D4F9B3}" type="presOf" srcId="{04784B83-E140-4C94-AFF8-8784B07B0443}" destId="{234869AA-666C-4275-85D2-1158CCD7FDD1}" srcOrd="0" destOrd="0" presId="urn:microsoft.com/office/officeart/2005/8/layout/process4"/>
    <dgm:cxn modelId="{5B96CD83-B2AD-404B-AF2F-4C36A551BB95}" srcId="{7A6D7730-EEB9-4701-A597-978C26BAEDF4}" destId="{04784B83-E140-4C94-AFF8-8784B07B0443}" srcOrd="1" destOrd="0" parTransId="{B99A8A2B-17C9-4D4C-A3A7-63B98572D81D}" sibTransId="{38A46FC7-8573-44B8-AF36-92380D409145}"/>
    <dgm:cxn modelId="{F397A8A0-A1E3-4E16-BD75-C1CED764EBBF}" type="presOf" srcId="{7A6D7730-EEB9-4701-A597-978C26BAEDF4}" destId="{CBDC859C-3244-4CE0-8F6C-49AF00DA9DCA}" srcOrd="0" destOrd="0" presId="urn:microsoft.com/office/officeart/2005/8/layout/process4"/>
    <dgm:cxn modelId="{DA6A10C4-D293-42BA-BE68-747884E0710B}" srcId="{7A6D7730-EEB9-4701-A597-978C26BAEDF4}" destId="{FD083A6A-B6E0-48BE-B13F-840A7ADD00D8}" srcOrd="0" destOrd="0" parTransId="{C97225E3-B545-42C2-82BA-AC71D4205971}" sibTransId="{D0CEC86F-6BD7-49D2-8E1E-576D7A766810}"/>
    <dgm:cxn modelId="{F35419EF-49D1-4C16-BD7F-AA055877D6F1}" type="presOf" srcId="{FD083A6A-B6E0-48BE-B13F-840A7ADD00D8}" destId="{C0BB8A56-2ACF-4F2A-8274-6E9554EF2A23}" srcOrd="0" destOrd="0" presId="urn:microsoft.com/office/officeart/2005/8/layout/process4"/>
    <dgm:cxn modelId="{BE497EF3-6522-4A14-8D6C-12FAA88EA1B6}" type="presParOf" srcId="{CBDC859C-3244-4CE0-8F6C-49AF00DA9DCA}" destId="{241097B3-6CF2-4672-AE7C-D18E8C791FC2}" srcOrd="0" destOrd="0" presId="urn:microsoft.com/office/officeart/2005/8/layout/process4"/>
    <dgm:cxn modelId="{DD091436-2308-4494-A9E6-D1A80ACD3AC6}" type="presParOf" srcId="{241097B3-6CF2-4672-AE7C-D18E8C791FC2}" destId="{234869AA-666C-4275-85D2-1158CCD7FDD1}" srcOrd="0" destOrd="0" presId="urn:microsoft.com/office/officeart/2005/8/layout/process4"/>
    <dgm:cxn modelId="{FF48AA79-ADB7-47F2-9476-07DFA306A16D}" type="presParOf" srcId="{CBDC859C-3244-4CE0-8F6C-49AF00DA9DCA}" destId="{5B23CD6D-6187-4C88-B075-006EA84B5A7E}" srcOrd="1" destOrd="0" presId="urn:microsoft.com/office/officeart/2005/8/layout/process4"/>
    <dgm:cxn modelId="{0D370046-2D4C-4EA9-AB81-7FFBCAB76804}" type="presParOf" srcId="{CBDC859C-3244-4CE0-8F6C-49AF00DA9DCA}" destId="{0BF73726-A579-47FE-B0B6-88B5F65BDC3B}" srcOrd="2" destOrd="0" presId="urn:microsoft.com/office/officeart/2005/8/layout/process4"/>
    <dgm:cxn modelId="{16B52FEF-9C53-45F0-9746-CEDB054BC6FD}" type="presParOf" srcId="{0BF73726-A579-47FE-B0B6-88B5F65BDC3B}" destId="{C0BB8A56-2ACF-4F2A-8274-6E9554EF2A2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009E8E-71F0-48EF-905E-AF093B425A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4D5BFD-173F-4C56-BFB5-030279F7B43B}">
      <dgm:prSet/>
      <dgm:spPr/>
      <dgm:t>
        <a:bodyPr/>
        <a:lstStyle/>
        <a:p>
          <a:r>
            <a:rPr lang="bg-BG" dirty="0"/>
            <a:t>Разпределение на ролите:</a:t>
          </a:r>
          <a:endParaRPr lang="en-US" dirty="0"/>
        </a:p>
      </dgm:t>
    </dgm:pt>
    <dgm:pt modelId="{6DF15231-965D-4FF3-B9A9-BA15F961D8DA}" type="parTrans" cxnId="{8DBCE16B-B6A4-4586-A039-D1A07A6BB761}">
      <dgm:prSet/>
      <dgm:spPr/>
      <dgm:t>
        <a:bodyPr/>
        <a:lstStyle/>
        <a:p>
          <a:endParaRPr lang="en-US"/>
        </a:p>
      </dgm:t>
    </dgm:pt>
    <dgm:pt modelId="{21D43C88-01C6-451C-9968-6674959A2D32}" type="sibTrans" cxnId="{8DBCE16B-B6A4-4586-A039-D1A07A6BB761}">
      <dgm:prSet/>
      <dgm:spPr/>
      <dgm:t>
        <a:bodyPr/>
        <a:lstStyle/>
        <a:p>
          <a:endParaRPr lang="en-US"/>
        </a:p>
      </dgm:t>
    </dgm:pt>
    <dgm:pt modelId="{CCDD8700-8F97-47A5-B78D-1E95522FC52C}">
      <dgm:prSet/>
      <dgm:spPr/>
      <dgm:t>
        <a:bodyPr/>
        <a:lstStyle/>
        <a:p>
          <a:r>
            <a:rPr lang="bg-BG"/>
            <a:t>Умишлено си разделихме задачите 50% на 50% за да няма конфликти, а в случай че работата на единия е по-трудна от на другия, все намирахме нещо, което да научим или да оправим по програмата. Пример за допълнителна е оправянето на четливостта на кода или хващане на нежелани </a:t>
          </a:r>
          <a:r>
            <a:rPr lang="en-US"/>
            <a:t>Exception-</a:t>
          </a:r>
          <a:r>
            <a:rPr lang="bg-BG"/>
            <a:t>и.</a:t>
          </a:r>
          <a:endParaRPr lang="en-US"/>
        </a:p>
      </dgm:t>
    </dgm:pt>
    <dgm:pt modelId="{4C95D466-17F8-4591-A182-24B99112F686}" type="parTrans" cxnId="{D7463DCC-2EB3-4CB9-AE36-58E7FD8EF5F3}">
      <dgm:prSet/>
      <dgm:spPr/>
      <dgm:t>
        <a:bodyPr/>
        <a:lstStyle/>
        <a:p>
          <a:endParaRPr lang="en-US"/>
        </a:p>
      </dgm:t>
    </dgm:pt>
    <dgm:pt modelId="{59F93064-1C44-4829-BEE3-0537FD4967DC}" type="sibTrans" cxnId="{D7463DCC-2EB3-4CB9-AE36-58E7FD8EF5F3}">
      <dgm:prSet/>
      <dgm:spPr/>
      <dgm:t>
        <a:bodyPr/>
        <a:lstStyle/>
        <a:p>
          <a:endParaRPr lang="en-US"/>
        </a:p>
      </dgm:t>
    </dgm:pt>
    <dgm:pt modelId="{F66545EA-B472-47FB-83BE-3EFB260B9CE2}" type="pres">
      <dgm:prSet presAssocID="{DD009E8E-71F0-48EF-905E-AF093B425A79}" presName="hierChild1" presStyleCnt="0">
        <dgm:presLayoutVars>
          <dgm:chPref val="1"/>
          <dgm:dir/>
          <dgm:animOne val="branch"/>
          <dgm:animLvl val="lvl"/>
          <dgm:resizeHandles/>
        </dgm:presLayoutVars>
      </dgm:prSet>
      <dgm:spPr/>
    </dgm:pt>
    <dgm:pt modelId="{F9B8B088-34DA-40CF-AA97-705A657612D9}" type="pres">
      <dgm:prSet presAssocID="{594D5BFD-173F-4C56-BFB5-030279F7B43B}" presName="hierRoot1" presStyleCnt="0"/>
      <dgm:spPr/>
    </dgm:pt>
    <dgm:pt modelId="{00EB49DC-1306-4592-A70E-9C175ADC6CE5}" type="pres">
      <dgm:prSet presAssocID="{594D5BFD-173F-4C56-BFB5-030279F7B43B}" presName="composite" presStyleCnt="0"/>
      <dgm:spPr/>
    </dgm:pt>
    <dgm:pt modelId="{2C3C2B82-92FD-40A5-9C44-E21789AFBFD9}" type="pres">
      <dgm:prSet presAssocID="{594D5BFD-173F-4C56-BFB5-030279F7B43B}" presName="background" presStyleLbl="node0" presStyleIdx="0" presStyleCnt="2"/>
      <dgm:spPr/>
    </dgm:pt>
    <dgm:pt modelId="{C199F43C-FCE3-4A3E-84C4-B2C62BD69BD4}" type="pres">
      <dgm:prSet presAssocID="{594D5BFD-173F-4C56-BFB5-030279F7B43B}" presName="text" presStyleLbl="fgAcc0" presStyleIdx="0" presStyleCnt="2">
        <dgm:presLayoutVars>
          <dgm:chPref val="3"/>
        </dgm:presLayoutVars>
      </dgm:prSet>
      <dgm:spPr/>
    </dgm:pt>
    <dgm:pt modelId="{A42ABD7D-DC60-446F-B61F-C589C495F865}" type="pres">
      <dgm:prSet presAssocID="{594D5BFD-173F-4C56-BFB5-030279F7B43B}" presName="hierChild2" presStyleCnt="0"/>
      <dgm:spPr/>
    </dgm:pt>
    <dgm:pt modelId="{CF4E5A0E-9CDB-4B65-8C4E-C76962C3842C}" type="pres">
      <dgm:prSet presAssocID="{CCDD8700-8F97-47A5-B78D-1E95522FC52C}" presName="hierRoot1" presStyleCnt="0"/>
      <dgm:spPr/>
    </dgm:pt>
    <dgm:pt modelId="{EDA47BD6-DBA5-4740-9077-7F1EB6C44603}" type="pres">
      <dgm:prSet presAssocID="{CCDD8700-8F97-47A5-B78D-1E95522FC52C}" presName="composite" presStyleCnt="0"/>
      <dgm:spPr/>
    </dgm:pt>
    <dgm:pt modelId="{0616DB67-6EC7-45D6-9A88-48E203C15BF8}" type="pres">
      <dgm:prSet presAssocID="{CCDD8700-8F97-47A5-B78D-1E95522FC52C}" presName="background" presStyleLbl="node0" presStyleIdx="1" presStyleCnt="2"/>
      <dgm:spPr/>
    </dgm:pt>
    <dgm:pt modelId="{84DD0474-046D-477A-AEEA-0A77C20BC123}" type="pres">
      <dgm:prSet presAssocID="{CCDD8700-8F97-47A5-B78D-1E95522FC52C}" presName="text" presStyleLbl="fgAcc0" presStyleIdx="1" presStyleCnt="2">
        <dgm:presLayoutVars>
          <dgm:chPref val="3"/>
        </dgm:presLayoutVars>
      </dgm:prSet>
      <dgm:spPr/>
    </dgm:pt>
    <dgm:pt modelId="{7AB78331-8DCC-4AF9-8054-239FEF466955}" type="pres">
      <dgm:prSet presAssocID="{CCDD8700-8F97-47A5-B78D-1E95522FC52C}" presName="hierChild2" presStyleCnt="0"/>
      <dgm:spPr/>
    </dgm:pt>
  </dgm:ptLst>
  <dgm:cxnLst>
    <dgm:cxn modelId="{8DBCE16B-B6A4-4586-A039-D1A07A6BB761}" srcId="{DD009E8E-71F0-48EF-905E-AF093B425A79}" destId="{594D5BFD-173F-4C56-BFB5-030279F7B43B}" srcOrd="0" destOrd="0" parTransId="{6DF15231-965D-4FF3-B9A9-BA15F961D8DA}" sibTransId="{21D43C88-01C6-451C-9968-6674959A2D32}"/>
    <dgm:cxn modelId="{020D6C86-DC02-49C8-A2BF-79452062D7E6}" type="presOf" srcId="{594D5BFD-173F-4C56-BFB5-030279F7B43B}" destId="{C199F43C-FCE3-4A3E-84C4-B2C62BD69BD4}" srcOrd="0" destOrd="0" presId="urn:microsoft.com/office/officeart/2005/8/layout/hierarchy1"/>
    <dgm:cxn modelId="{5ED19A8A-DDE2-4147-A273-A0FFD29C39CC}" type="presOf" srcId="{DD009E8E-71F0-48EF-905E-AF093B425A79}" destId="{F66545EA-B472-47FB-83BE-3EFB260B9CE2}" srcOrd="0" destOrd="0" presId="urn:microsoft.com/office/officeart/2005/8/layout/hierarchy1"/>
    <dgm:cxn modelId="{D7463DCC-2EB3-4CB9-AE36-58E7FD8EF5F3}" srcId="{DD009E8E-71F0-48EF-905E-AF093B425A79}" destId="{CCDD8700-8F97-47A5-B78D-1E95522FC52C}" srcOrd="1" destOrd="0" parTransId="{4C95D466-17F8-4591-A182-24B99112F686}" sibTransId="{59F93064-1C44-4829-BEE3-0537FD4967DC}"/>
    <dgm:cxn modelId="{45FF0EE0-04D0-46D4-98A7-119105291441}" type="presOf" srcId="{CCDD8700-8F97-47A5-B78D-1E95522FC52C}" destId="{84DD0474-046D-477A-AEEA-0A77C20BC123}" srcOrd="0" destOrd="0" presId="urn:microsoft.com/office/officeart/2005/8/layout/hierarchy1"/>
    <dgm:cxn modelId="{6DE1649F-0F9D-4965-9B22-CD75AF5CECFA}" type="presParOf" srcId="{F66545EA-B472-47FB-83BE-3EFB260B9CE2}" destId="{F9B8B088-34DA-40CF-AA97-705A657612D9}" srcOrd="0" destOrd="0" presId="urn:microsoft.com/office/officeart/2005/8/layout/hierarchy1"/>
    <dgm:cxn modelId="{254ABE7C-D219-48B8-AC4A-C30B4ACA023C}" type="presParOf" srcId="{F9B8B088-34DA-40CF-AA97-705A657612D9}" destId="{00EB49DC-1306-4592-A70E-9C175ADC6CE5}" srcOrd="0" destOrd="0" presId="urn:microsoft.com/office/officeart/2005/8/layout/hierarchy1"/>
    <dgm:cxn modelId="{694892AF-B5E9-4FF4-9AE8-469576BFF00B}" type="presParOf" srcId="{00EB49DC-1306-4592-A70E-9C175ADC6CE5}" destId="{2C3C2B82-92FD-40A5-9C44-E21789AFBFD9}" srcOrd="0" destOrd="0" presId="urn:microsoft.com/office/officeart/2005/8/layout/hierarchy1"/>
    <dgm:cxn modelId="{C8265982-FA94-4206-8B2F-EC5E7BB07D4E}" type="presParOf" srcId="{00EB49DC-1306-4592-A70E-9C175ADC6CE5}" destId="{C199F43C-FCE3-4A3E-84C4-B2C62BD69BD4}" srcOrd="1" destOrd="0" presId="urn:microsoft.com/office/officeart/2005/8/layout/hierarchy1"/>
    <dgm:cxn modelId="{3DE9D50C-1D6C-4958-AFC0-B687F89E993B}" type="presParOf" srcId="{F9B8B088-34DA-40CF-AA97-705A657612D9}" destId="{A42ABD7D-DC60-446F-B61F-C589C495F865}" srcOrd="1" destOrd="0" presId="urn:microsoft.com/office/officeart/2005/8/layout/hierarchy1"/>
    <dgm:cxn modelId="{91B47178-14FD-4466-A61E-B0E168A52F32}" type="presParOf" srcId="{F66545EA-B472-47FB-83BE-3EFB260B9CE2}" destId="{CF4E5A0E-9CDB-4B65-8C4E-C76962C3842C}" srcOrd="1" destOrd="0" presId="urn:microsoft.com/office/officeart/2005/8/layout/hierarchy1"/>
    <dgm:cxn modelId="{0BE805E7-902F-436F-84CF-174A31CA596B}" type="presParOf" srcId="{CF4E5A0E-9CDB-4B65-8C4E-C76962C3842C}" destId="{EDA47BD6-DBA5-4740-9077-7F1EB6C44603}" srcOrd="0" destOrd="0" presId="urn:microsoft.com/office/officeart/2005/8/layout/hierarchy1"/>
    <dgm:cxn modelId="{6C5EAB60-0B79-4740-88A4-585500EC0B45}" type="presParOf" srcId="{EDA47BD6-DBA5-4740-9077-7F1EB6C44603}" destId="{0616DB67-6EC7-45D6-9A88-48E203C15BF8}" srcOrd="0" destOrd="0" presId="urn:microsoft.com/office/officeart/2005/8/layout/hierarchy1"/>
    <dgm:cxn modelId="{7F24C9ED-A81B-4D4C-9B49-1ECCB23B572A}" type="presParOf" srcId="{EDA47BD6-DBA5-4740-9077-7F1EB6C44603}" destId="{84DD0474-046D-477A-AEEA-0A77C20BC123}" srcOrd="1" destOrd="0" presId="urn:microsoft.com/office/officeart/2005/8/layout/hierarchy1"/>
    <dgm:cxn modelId="{F3444850-3FA3-4B77-9F7A-2E6F0D6C9E0B}" type="presParOf" srcId="{CF4E5A0E-9CDB-4B65-8C4E-C76962C3842C}" destId="{7AB78331-8DCC-4AF9-8054-239FEF4669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F2926F-77A4-468E-8CD8-C52AC583DDC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CDF48B-59C2-49A6-A519-B01F9AB80023}">
      <dgm:prSet/>
      <dgm:spPr/>
      <dgm:t>
        <a:bodyPr/>
        <a:lstStyle/>
        <a:p>
          <a:r>
            <a:rPr lang="en-US"/>
            <a:t>Първи етап – първите  ни стъпки в проекта бяха тук, измислихме тема, създадохме проекта и Repository в Github.</a:t>
          </a:r>
        </a:p>
      </dgm:t>
    </dgm:pt>
    <dgm:pt modelId="{99651F9D-1A28-45D6-8B86-56E9BF0AA6B1}" type="parTrans" cxnId="{D14E8270-542D-4BCD-BD58-5735D165442D}">
      <dgm:prSet/>
      <dgm:spPr/>
      <dgm:t>
        <a:bodyPr/>
        <a:lstStyle/>
        <a:p>
          <a:endParaRPr lang="en-US"/>
        </a:p>
      </dgm:t>
    </dgm:pt>
    <dgm:pt modelId="{7986295A-EFC7-4782-B587-BE775A859743}" type="sibTrans" cxnId="{D14E8270-542D-4BCD-BD58-5735D165442D}">
      <dgm:prSet/>
      <dgm:spPr/>
      <dgm:t>
        <a:bodyPr/>
        <a:lstStyle/>
        <a:p>
          <a:endParaRPr lang="en-US"/>
        </a:p>
      </dgm:t>
    </dgm:pt>
    <dgm:pt modelId="{A4BB234C-67F4-4C6B-8B34-31FDF8025899}">
      <dgm:prSet/>
      <dgm:spPr/>
      <dgm:t>
        <a:bodyPr/>
        <a:lstStyle/>
        <a:p>
          <a:r>
            <a:rPr lang="en-US"/>
            <a:t>Втори етап – във втория етап разпределихме кой над кои класове ще работи и почнахме да пишем кода. Сблъскахме се с git conflict и търсехме начини да го оправим. Едно нещо, което ни помогна да разрешим проблема беше да добавим .gitignore файл, който да игнорира нежеланите файлове причиняващи конфликт. Във края на този етап довършихме програмата.</a:t>
          </a:r>
        </a:p>
      </dgm:t>
    </dgm:pt>
    <dgm:pt modelId="{42F1F81B-5C1A-4945-9718-3E9D6215DFA7}" type="parTrans" cxnId="{5E13184D-8A75-4637-A7C7-966781375D5A}">
      <dgm:prSet/>
      <dgm:spPr/>
      <dgm:t>
        <a:bodyPr/>
        <a:lstStyle/>
        <a:p>
          <a:endParaRPr lang="en-US"/>
        </a:p>
      </dgm:t>
    </dgm:pt>
    <dgm:pt modelId="{4D5D8901-F989-4C94-92F9-CFF6C0055B41}" type="sibTrans" cxnId="{5E13184D-8A75-4637-A7C7-966781375D5A}">
      <dgm:prSet/>
      <dgm:spPr/>
      <dgm:t>
        <a:bodyPr/>
        <a:lstStyle/>
        <a:p>
          <a:endParaRPr lang="en-US"/>
        </a:p>
      </dgm:t>
    </dgm:pt>
    <dgm:pt modelId="{6E553519-406D-4818-A5DB-2D622E5DC741}">
      <dgm:prSet/>
      <dgm:spPr/>
      <dgm:t>
        <a:bodyPr/>
        <a:lstStyle/>
        <a:p>
          <a:r>
            <a:rPr lang="en-US"/>
            <a:t>Трети етап – в последния етап тествахме програмата, оправяхме неизправностите, добавихме XML коментари за всеки метод. Също така опитахме да направим компонентно тестване, но ни бъркаше в базата от данни и решихме да минем без.</a:t>
          </a:r>
        </a:p>
      </dgm:t>
    </dgm:pt>
    <dgm:pt modelId="{50AD9B7E-1313-4ED1-8880-B9C68C8E51B7}" type="parTrans" cxnId="{5C25C9FE-9E64-45FC-B2E3-D5EE881B8D2C}">
      <dgm:prSet/>
      <dgm:spPr/>
      <dgm:t>
        <a:bodyPr/>
        <a:lstStyle/>
        <a:p>
          <a:endParaRPr lang="en-US"/>
        </a:p>
      </dgm:t>
    </dgm:pt>
    <dgm:pt modelId="{B8396878-04C2-445A-AF99-E2E9E0E71EE1}" type="sibTrans" cxnId="{5C25C9FE-9E64-45FC-B2E3-D5EE881B8D2C}">
      <dgm:prSet/>
      <dgm:spPr/>
      <dgm:t>
        <a:bodyPr/>
        <a:lstStyle/>
        <a:p>
          <a:endParaRPr lang="en-US"/>
        </a:p>
      </dgm:t>
    </dgm:pt>
    <dgm:pt modelId="{37DDD53C-B88E-48E7-A5C3-5B04CA3573BA}" type="pres">
      <dgm:prSet presAssocID="{91F2926F-77A4-468E-8CD8-C52AC583DDC1}" presName="linear" presStyleCnt="0">
        <dgm:presLayoutVars>
          <dgm:animLvl val="lvl"/>
          <dgm:resizeHandles val="exact"/>
        </dgm:presLayoutVars>
      </dgm:prSet>
      <dgm:spPr/>
    </dgm:pt>
    <dgm:pt modelId="{1822F83E-9EA6-4AFB-8F9C-B6D7914D5E0A}" type="pres">
      <dgm:prSet presAssocID="{23CDF48B-59C2-49A6-A519-B01F9AB80023}" presName="parentText" presStyleLbl="node1" presStyleIdx="0" presStyleCnt="3">
        <dgm:presLayoutVars>
          <dgm:chMax val="0"/>
          <dgm:bulletEnabled val="1"/>
        </dgm:presLayoutVars>
      </dgm:prSet>
      <dgm:spPr/>
    </dgm:pt>
    <dgm:pt modelId="{D29D8F57-E1B1-4E7B-AF1A-8600A371824A}" type="pres">
      <dgm:prSet presAssocID="{7986295A-EFC7-4782-B587-BE775A859743}" presName="spacer" presStyleCnt="0"/>
      <dgm:spPr/>
    </dgm:pt>
    <dgm:pt modelId="{652FD4F4-3227-4E72-9707-D831B52189DB}" type="pres">
      <dgm:prSet presAssocID="{A4BB234C-67F4-4C6B-8B34-31FDF8025899}" presName="parentText" presStyleLbl="node1" presStyleIdx="1" presStyleCnt="3">
        <dgm:presLayoutVars>
          <dgm:chMax val="0"/>
          <dgm:bulletEnabled val="1"/>
        </dgm:presLayoutVars>
      </dgm:prSet>
      <dgm:spPr/>
    </dgm:pt>
    <dgm:pt modelId="{B1A2A8E9-C2E9-4AAC-9611-16F90DACE1F6}" type="pres">
      <dgm:prSet presAssocID="{4D5D8901-F989-4C94-92F9-CFF6C0055B41}" presName="spacer" presStyleCnt="0"/>
      <dgm:spPr/>
    </dgm:pt>
    <dgm:pt modelId="{B5187BC1-8096-4186-8AD0-E35E9B3BE4C5}" type="pres">
      <dgm:prSet presAssocID="{6E553519-406D-4818-A5DB-2D622E5DC741}" presName="parentText" presStyleLbl="node1" presStyleIdx="2" presStyleCnt="3">
        <dgm:presLayoutVars>
          <dgm:chMax val="0"/>
          <dgm:bulletEnabled val="1"/>
        </dgm:presLayoutVars>
      </dgm:prSet>
      <dgm:spPr/>
    </dgm:pt>
  </dgm:ptLst>
  <dgm:cxnLst>
    <dgm:cxn modelId="{12873712-A01E-4218-BDE8-F3D0E40A54D1}" type="presOf" srcId="{6E553519-406D-4818-A5DB-2D622E5DC741}" destId="{B5187BC1-8096-4186-8AD0-E35E9B3BE4C5}" srcOrd="0" destOrd="0" presId="urn:microsoft.com/office/officeart/2005/8/layout/vList2"/>
    <dgm:cxn modelId="{1E8E7524-944E-4B30-875E-61C2A31EEC23}" type="presOf" srcId="{91F2926F-77A4-468E-8CD8-C52AC583DDC1}" destId="{37DDD53C-B88E-48E7-A5C3-5B04CA3573BA}" srcOrd="0" destOrd="0" presId="urn:microsoft.com/office/officeart/2005/8/layout/vList2"/>
    <dgm:cxn modelId="{BEB23E67-D72A-4C21-8E91-DE8E8673BD92}" type="presOf" srcId="{23CDF48B-59C2-49A6-A519-B01F9AB80023}" destId="{1822F83E-9EA6-4AFB-8F9C-B6D7914D5E0A}" srcOrd="0" destOrd="0" presId="urn:microsoft.com/office/officeart/2005/8/layout/vList2"/>
    <dgm:cxn modelId="{5E13184D-8A75-4637-A7C7-966781375D5A}" srcId="{91F2926F-77A4-468E-8CD8-C52AC583DDC1}" destId="{A4BB234C-67F4-4C6B-8B34-31FDF8025899}" srcOrd="1" destOrd="0" parTransId="{42F1F81B-5C1A-4945-9718-3E9D6215DFA7}" sibTransId="{4D5D8901-F989-4C94-92F9-CFF6C0055B41}"/>
    <dgm:cxn modelId="{D14E8270-542D-4BCD-BD58-5735D165442D}" srcId="{91F2926F-77A4-468E-8CD8-C52AC583DDC1}" destId="{23CDF48B-59C2-49A6-A519-B01F9AB80023}" srcOrd="0" destOrd="0" parTransId="{99651F9D-1A28-45D6-8B86-56E9BF0AA6B1}" sibTransId="{7986295A-EFC7-4782-B587-BE775A859743}"/>
    <dgm:cxn modelId="{3A9F6A54-4B9D-474E-8F7D-A9ABFD74DC32}" type="presOf" srcId="{A4BB234C-67F4-4C6B-8B34-31FDF8025899}" destId="{652FD4F4-3227-4E72-9707-D831B52189DB}" srcOrd="0" destOrd="0" presId="urn:microsoft.com/office/officeart/2005/8/layout/vList2"/>
    <dgm:cxn modelId="{5C25C9FE-9E64-45FC-B2E3-D5EE881B8D2C}" srcId="{91F2926F-77A4-468E-8CD8-C52AC583DDC1}" destId="{6E553519-406D-4818-A5DB-2D622E5DC741}" srcOrd="2" destOrd="0" parTransId="{50AD9B7E-1313-4ED1-8880-B9C68C8E51B7}" sibTransId="{B8396878-04C2-445A-AF99-E2E9E0E71EE1}"/>
    <dgm:cxn modelId="{3FF43B96-815B-4026-89A0-8EDD2F42291F}" type="presParOf" srcId="{37DDD53C-B88E-48E7-A5C3-5B04CA3573BA}" destId="{1822F83E-9EA6-4AFB-8F9C-B6D7914D5E0A}" srcOrd="0" destOrd="0" presId="urn:microsoft.com/office/officeart/2005/8/layout/vList2"/>
    <dgm:cxn modelId="{2050A256-573A-4F5F-841F-60C0163EB6A3}" type="presParOf" srcId="{37DDD53C-B88E-48E7-A5C3-5B04CA3573BA}" destId="{D29D8F57-E1B1-4E7B-AF1A-8600A371824A}" srcOrd="1" destOrd="0" presId="urn:microsoft.com/office/officeart/2005/8/layout/vList2"/>
    <dgm:cxn modelId="{C39439C9-6A1D-4BF7-B713-F4DE24701A67}" type="presParOf" srcId="{37DDD53C-B88E-48E7-A5C3-5B04CA3573BA}" destId="{652FD4F4-3227-4E72-9707-D831B52189DB}" srcOrd="2" destOrd="0" presId="urn:microsoft.com/office/officeart/2005/8/layout/vList2"/>
    <dgm:cxn modelId="{8B7B1173-682C-425F-8BC7-73223B39A01B}" type="presParOf" srcId="{37DDD53C-B88E-48E7-A5C3-5B04CA3573BA}" destId="{B1A2A8E9-C2E9-4AAC-9611-16F90DACE1F6}" srcOrd="3" destOrd="0" presId="urn:microsoft.com/office/officeart/2005/8/layout/vList2"/>
    <dgm:cxn modelId="{277EABA7-B41F-416F-8C53-BF830D715EE1}" type="presParOf" srcId="{37DDD53C-B88E-48E7-A5C3-5B04CA3573BA}" destId="{B5187BC1-8096-4186-8AD0-E35E9B3BE4C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869AA-666C-4275-85D2-1158CCD7FDD1}">
      <dsp:nvSpPr>
        <dsp:cNvPr id="0" name=""/>
        <dsp:cNvSpPr/>
      </dsp:nvSpPr>
      <dsp:spPr>
        <a:xfrm>
          <a:off x="0" y="2253545"/>
          <a:ext cx="10820400" cy="147856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bg-BG" sz="2100" kern="1200" dirty="0"/>
            <a:t>Целта на този проект е да имитира процесите, които могат да бъдат извършени в една туристическа агенция и чрез код да се автоматизират. Използвайки програмата човек може да добавя, изтрива, взема и заменя автобуси, шофьори, градове, клиенти и пътувания от базата с данни.</a:t>
          </a:r>
          <a:endParaRPr lang="en-US" sz="2100" kern="1200" dirty="0"/>
        </a:p>
      </dsp:txBody>
      <dsp:txXfrm>
        <a:off x="0" y="2253545"/>
        <a:ext cx="10820400" cy="1478569"/>
      </dsp:txXfrm>
    </dsp:sp>
    <dsp:sp modelId="{C0BB8A56-2ACF-4F2A-8274-6E9554EF2A23}">
      <dsp:nvSpPr>
        <dsp:cNvPr id="0" name=""/>
        <dsp:cNvSpPr/>
      </dsp:nvSpPr>
      <dsp:spPr>
        <a:xfrm rot="10800000">
          <a:off x="0" y="0"/>
          <a:ext cx="10820400" cy="2274040"/>
        </a:xfrm>
        <a:prstGeom prst="upArrowCallou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bg-BG" sz="2100" kern="1200" dirty="0"/>
            <a:t>Цел на проекта:</a:t>
          </a:r>
          <a:endParaRPr lang="en-US" sz="2100" kern="1200" dirty="0"/>
        </a:p>
      </dsp:txBody>
      <dsp:txXfrm rot="10800000">
        <a:off x="0" y="0"/>
        <a:ext cx="10820400" cy="1477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C2B82-92FD-40A5-9C44-E21789AFBFD9}">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99F43C-FCE3-4A3E-84C4-B2C62BD69BD4}">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bg-BG" sz="2000" kern="1200" dirty="0"/>
            <a:t>Разпределение на ролите:</a:t>
          </a:r>
          <a:endParaRPr lang="en-US" sz="2000" kern="1200" dirty="0"/>
        </a:p>
      </dsp:txBody>
      <dsp:txXfrm>
        <a:off x="602678" y="725825"/>
        <a:ext cx="4463730" cy="2771523"/>
      </dsp:txXfrm>
    </dsp:sp>
    <dsp:sp modelId="{0616DB67-6EC7-45D6-9A88-48E203C15BF8}">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DD0474-046D-477A-AEEA-0A77C20BC123}">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bg-BG" sz="2000" kern="1200"/>
            <a:t>Умишлено си разделихме задачите 50% на 50% за да няма конфликти, а в случай че работата на единия е по-трудна от на другия, все намирахме нещо, което да научим или да оправим по програмата. Пример за допълнителна е оправянето на четливостта на кода или хващане на нежелани </a:t>
          </a:r>
          <a:r>
            <a:rPr lang="en-US" sz="2000" kern="1200"/>
            <a:t>Exception-</a:t>
          </a:r>
          <a:r>
            <a:rPr lang="bg-BG" sz="2000" kern="1200"/>
            <a:t>и.</a:t>
          </a:r>
          <a:endParaRPr lang="en-US" sz="2000" kern="1200"/>
        </a:p>
      </dsp:txBody>
      <dsp:txXfrm>
        <a:off x="6269123" y="725825"/>
        <a:ext cx="4463730" cy="2771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2F83E-9EA6-4AFB-8F9C-B6D7914D5E0A}">
      <dsp:nvSpPr>
        <dsp:cNvPr id="0" name=""/>
        <dsp:cNvSpPr/>
      </dsp:nvSpPr>
      <dsp:spPr>
        <a:xfrm>
          <a:off x="0" y="20837"/>
          <a:ext cx="6797675" cy="1834852"/>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Първи етап – първите  ни стъпки в проекта бяха тук, измислихме тема, създадохме проекта и Repository в Github.</a:t>
          </a:r>
        </a:p>
      </dsp:txBody>
      <dsp:txXfrm>
        <a:off x="89570" y="110407"/>
        <a:ext cx="6618535" cy="1655712"/>
      </dsp:txXfrm>
    </dsp:sp>
    <dsp:sp modelId="{652FD4F4-3227-4E72-9707-D831B52189DB}">
      <dsp:nvSpPr>
        <dsp:cNvPr id="0" name=""/>
        <dsp:cNvSpPr/>
      </dsp:nvSpPr>
      <dsp:spPr>
        <a:xfrm>
          <a:off x="0" y="1907529"/>
          <a:ext cx="6797675" cy="1834852"/>
        </a:xfrm>
        <a:prstGeom prst="round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Втори етап – във втория етап разпределихме кой над кои класове ще работи и почнахме да пишем кода. Сблъскахме се с git conflict и търсехме начини да го оправим. Едно нещо, което ни помогна да разрешим проблема беше да добавим .gitignore файл, който да игнорира нежеланите файлове причиняващи конфликт. Във края на този етап довършихме програмата.</a:t>
          </a:r>
        </a:p>
      </dsp:txBody>
      <dsp:txXfrm>
        <a:off x="89570" y="1997099"/>
        <a:ext cx="6618535" cy="1655712"/>
      </dsp:txXfrm>
    </dsp:sp>
    <dsp:sp modelId="{B5187BC1-8096-4186-8AD0-E35E9B3BE4C5}">
      <dsp:nvSpPr>
        <dsp:cNvPr id="0" name=""/>
        <dsp:cNvSpPr/>
      </dsp:nvSpPr>
      <dsp:spPr>
        <a:xfrm>
          <a:off x="0" y="3794222"/>
          <a:ext cx="6797675" cy="1834852"/>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Трети етап – в последния етап тествахме програмата, оправяхме неизправностите, добавихме XML коментари за всеки метод. Също така опитахме да направим компонентно тестване, но ни бъркаше в базата от данни и решихме да минем без.</a:t>
          </a:r>
        </a:p>
      </dsp:txBody>
      <dsp:txXfrm>
        <a:off x="89570" y="3883792"/>
        <a:ext cx="6618535" cy="16557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Заглавен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bg-BG"/>
              <a:t>Редакт. стил загл. образец</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bg-BG"/>
              <a:t>Щракнете, за да редактирате стила на подзаглавието в образеца</a:t>
            </a:r>
            <a:endParaRPr lang="en-US" dirty="0"/>
          </a:p>
        </p:txBody>
      </p:sp>
      <p:sp>
        <p:nvSpPr>
          <p:cNvPr id="4" name="Date Placeholder 3"/>
          <p:cNvSpPr>
            <a:spLocks noGrp="1"/>
          </p:cNvSpPr>
          <p:nvPr>
            <p:ph type="dt" sz="half" idx="10"/>
          </p:nvPr>
        </p:nvSpPr>
        <p:spPr/>
        <p:txBody>
          <a:bodyPr/>
          <a:lstStyle/>
          <a:p>
            <a:fld id="{D883EB7D-F85E-4525-9E6B-CDBC2C5FCAE6}" type="datetimeFigureOut">
              <a:rPr lang="en-US" smtClean="0"/>
              <a:t>25-Mar-23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E1350-5E6C-4928-8323-86C1913B8A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93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p:txBody>
          <a:bodyPr/>
          <a:lstStyle/>
          <a:p>
            <a:fld id="{D883EB7D-F85E-4525-9E6B-CDBC2C5FCAE6}" type="datetimeFigureOut">
              <a:rPr lang="en-US" smtClean="0"/>
              <a:t>25-Mar-23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E1350-5E6C-4928-8323-86C1913B8A53}" type="slidenum">
              <a:rPr lang="en-US" smtClean="0"/>
              <a:t>‹#›</a:t>
            </a:fld>
            <a:endParaRPr lang="en-US"/>
          </a:p>
        </p:txBody>
      </p:sp>
    </p:spTree>
    <p:extLst>
      <p:ext uri="{BB962C8B-B14F-4D97-AF65-F5344CB8AC3E}">
        <p14:creationId xmlns:p14="http://schemas.microsoft.com/office/powerpoint/2010/main" val="361164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но заглавие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bg-BG"/>
              <a:t>Редакт. стил загл. образец</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p:txBody>
          <a:bodyPr/>
          <a:lstStyle/>
          <a:p>
            <a:fld id="{D883EB7D-F85E-4525-9E6B-CDBC2C5FCAE6}" type="datetimeFigureOut">
              <a:rPr lang="en-US" smtClean="0"/>
              <a:t>25-Mar-23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E1350-5E6C-4928-8323-86C1913B8A53}" type="slidenum">
              <a:rPr lang="en-US" smtClean="0"/>
              <a:t>‹#›</a:t>
            </a:fld>
            <a:endParaRPr lang="en-US"/>
          </a:p>
        </p:txBody>
      </p:sp>
    </p:spTree>
    <p:extLst>
      <p:ext uri="{BB962C8B-B14F-4D97-AF65-F5344CB8AC3E}">
        <p14:creationId xmlns:p14="http://schemas.microsoft.com/office/powerpoint/2010/main" val="242786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bg-BG"/>
              <a:t>Редакт. стил загл. образец</a:t>
            </a:r>
            <a:endParaRPr lang="en-US" dirty="0"/>
          </a:p>
        </p:txBody>
      </p:sp>
      <p:sp>
        <p:nvSpPr>
          <p:cNvPr id="3" name="Content Placeholder 2"/>
          <p:cNvSpPr>
            <a:spLocks noGrp="1"/>
          </p:cNvSpPr>
          <p:nvPr>
            <p:ph idx="1"/>
          </p:nvPr>
        </p:nvSpPr>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p:txBody>
          <a:bodyPr/>
          <a:lstStyle/>
          <a:p>
            <a:fld id="{D883EB7D-F85E-4525-9E6B-CDBC2C5FCAE6}" type="datetimeFigureOut">
              <a:rPr lang="en-US" smtClean="0"/>
              <a:t>25-Mar-23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E1350-5E6C-4928-8323-86C1913B8A53}" type="slidenum">
              <a:rPr lang="en-US" smtClean="0"/>
              <a:t>‹#›</a:t>
            </a:fld>
            <a:endParaRPr lang="en-US"/>
          </a:p>
        </p:txBody>
      </p:sp>
    </p:spTree>
    <p:extLst>
      <p:ext uri="{BB962C8B-B14F-4D97-AF65-F5344CB8AC3E}">
        <p14:creationId xmlns:p14="http://schemas.microsoft.com/office/powerpoint/2010/main" val="130580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лавка разд.">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bg-BG"/>
              <a:t>Редакт. стил загл. образец</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D883EB7D-F85E-4525-9E6B-CDBC2C5FCAE6}" type="datetimeFigureOut">
              <a:rPr lang="en-US" smtClean="0"/>
              <a:t>25-Mar-23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E1350-5E6C-4928-8323-86C1913B8A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51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bg-BG"/>
              <a:t>Редакт. стил загл. образец</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5" name="Date Placeholder 4"/>
          <p:cNvSpPr>
            <a:spLocks noGrp="1"/>
          </p:cNvSpPr>
          <p:nvPr>
            <p:ph type="dt" sz="half" idx="10"/>
          </p:nvPr>
        </p:nvSpPr>
        <p:spPr/>
        <p:txBody>
          <a:bodyPr/>
          <a:lstStyle/>
          <a:p>
            <a:fld id="{D883EB7D-F85E-4525-9E6B-CDBC2C5FCAE6}" type="datetimeFigureOut">
              <a:rPr lang="en-US" smtClean="0"/>
              <a:t>25-Mar-23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E1350-5E6C-4928-8323-86C1913B8A53}" type="slidenum">
              <a:rPr lang="en-US" smtClean="0"/>
              <a:t>‹#›</a:t>
            </a:fld>
            <a:endParaRPr lang="en-US"/>
          </a:p>
        </p:txBody>
      </p:sp>
    </p:spTree>
    <p:extLst>
      <p:ext uri="{BB962C8B-B14F-4D97-AF65-F5344CB8AC3E}">
        <p14:creationId xmlns:p14="http://schemas.microsoft.com/office/powerpoint/2010/main" val="328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bg-BG"/>
              <a:t>Редакт. стил загл. образец</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4" name="Content Placeholder 3"/>
          <p:cNvSpPr>
            <a:spLocks noGrp="1"/>
          </p:cNvSpPr>
          <p:nvPr>
            <p:ph sz="half" idx="2"/>
          </p:nvPr>
        </p:nvSpPr>
        <p:spPr>
          <a:xfrm>
            <a:off x="1097280" y="2582334"/>
            <a:ext cx="4937760" cy="3378200"/>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6" name="Content Placeholder 5"/>
          <p:cNvSpPr>
            <a:spLocks noGrp="1"/>
          </p:cNvSpPr>
          <p:nvPr>
            <p:ph sz="quarter" idx="4"/>
          </p:nvPr>
        </p:nvSpPr>
        <p:spPr>
          <a:xfrm>
            <a:off x="6217920" y="2582334"/>
            <a:ext cx="4937760" cy="3378200"/>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7" name="Date Placeholder 6"/>
          <p:cNvSpPr>
            <a:spLocks noGrp="1"/>
          </p:cNvSpPr>
          <p:nvPr>
            <p:ph type="dt" sz="half" idx="10"/>
          </p:nvPr>
        </p:nvSpPr>
        <p:spPr/>
        <p:txBody>
          <a:bodyPr/>
          <a:lstStyle/>
          <a:p>
            <a:fld id="{D883EB7D-F85E-4525-9E6B-CDBC2C5FCAE6}" type="datetimeFigureOut">
              <a:rPr lang="en-US" smtClean="0"/>
              <a:t>25-Mar-23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8E1350-5E6C-4928-8323-86C1913B8A53}" type="slidenum">
              <a:rPr lang="en-US" smtClean="0"/>
              <a:t>‹#›</a:t>
            </a:fld>
            <a:endParaRPr lang="en-US"/>
          </a:p>
        </p:txBody>
      </p:sp>
    </p:spTree>
    <p:extLst>
      <p:ext uri="{BB962C8B-B14F-4D97-AF65-F5344CB8AC3E}">
        <p14:creationId xmlns:p14="http://schemas.microsoft.com/office/powerpoint/2010/main" val="316134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3" name="Date Placeholder 2"/>
          <p:cNvSpPr>
            <a:spLocks noGrp="1"/>
          </p:cNvSpPr>
          <p:nvPr>
            <p:ph type="dt" sz="half" idx="10"/>
          </p:nvPr>
        </p:nvSpPr>
        <p:spPr/>
        <p:txBody>
          <a:bodyPr/>
          <a:lstStyle/>
          <a:p>
            <a:fld id="{D883EB7D-F85E-4525-9E6B-CDBC2C5FCAE6}" type="datetimeFigureOut">
              <a:rPr lang="en-US" smtClean="0"/>
              <a:t>25-Mar-23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8E1350-5E6C-4928-8323-86C1913B8A53}" type="slidenum">
              <a:rPr lang="en-US" smtClean="0"/>
              <a:t>‹#›</a:t>
            </a:fld>
            <a:endParaRPr lang="en-US"/>
          </a:p>
        </p:txBody>
      </p:sp>
    </p:spTree>
    <p:extLst>
      <p:ext uri="{BB962C8B-B14F-4D97-AF65-F5344CB8AC3E}">
        <p14:creationId xmlns:p14="http://schemas.microsoft.com/office/powerpoint/2010/main" val="135116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разе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83EB7D-F85E-4525-9E6B-CDBC2C5FCAE6}" type="datetimeFigureOut">
              <a:rPr lang="en-US" smtClean="0"/>
              <a:t>25-Mar-23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48E1350-5E6C-4928-8323-86C1913B8A53}" type="slidenum">
              <a:rPr lang="en-US" smtClean="0"/>
              <a:t>‹#›</a:t>
            </a:fld>
            <a:endParaRPr lang="en-US"/>
          </a:p>
        </p:txBody>
      </p:sp>
    </p:spTree>
    <p:extLst>
      <p:ext uri="{BB962C8B-B14F-4D97-AF65-F5344CB8AC3E}">
        <p14:creationId xmlns:p14="http://schemas.microsoft.com/office/powerpoint/2010/main" val="108129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Съдържание с надпис">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bg-BG"/>
              <a:t>Редакт. стил загл. образец</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83EB7D-F85E-4525-9E6B-CDBC2C5FCAE6}" type="datetimeFigureOut">
              <a:rPr lang="en-US" smtClean="0"/>
              <a:t>25-Mar-23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8E1350-5E6C-4928-8323-86C1913B8A53}" type="slidenum">
              <a:rPr lang="en-US" smtClean="0"/>
              <a:t>‹#›</a:t>
            </a:fld>
            <a:endParaRPr lang="en-US"/>
          </a:p>
        </p:txBody>
      </p:sp>
    </p:spTree>
    <p:extLst>
      <p:ext uri="{BB962C8B-B14F-4D97-AF65-F5344CB8AC3E}">
        <p14:creationId xmlns:p14="http://schemas.microsoft.com/office/powerpoint/2010/main" val="2849202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Картина с надпис">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bg-BG"/>
              <a:t>Редакт. стил загл. образец</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bg-BG"/>
              <a:t>Щракнете върху иконата, за да добавите картина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D883EB7D-F85E-4525-9E6B-CDBC2C5FCAE6}" type="datetimeFigureOut">
              <a:rPr lang="en-US" smtClean="0"/>
              <a:t>25-Mar-23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E1350-5E6C-4928-8323-86C1913B8A53}" type="slidenum">
              <a:rPr lang="en-US" smtClean="0"/>
              <a:t>‹#›</a:t>
            </a:fld>
            <a:endParaRPr lang="en-US"/>
          </a:p>
        </p:txBody>
      </p:sp>
    </p:spTree>
    <p:extLst>
      <p:ext uri="{BB962C8B-B14F-4D97-AF65-F5344CB8AC3E}">
        <p14:creationId xmlns:p14="http://schemas.microsoft.com/office/powerpoint/2010/main" val="204698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bg-BG"/>
              <a:t>Редакт. стил загл. образец</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883EB7D-F85E-4525-9E6B-CDBC2C5FCAE6}" type="datetimeFigureOut">
              <a:rPr lang="en-US" smtClean="0"/>
              <a:t>25-Mar-23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48E1350-5E6C-4928-8323-86C1913B8A5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911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ово поле 1">
            <a:extLst>
              <a:ext uri="{FF2B5EF4-FFF2-40B4-BE49-F238E27FC236}">
                <a16:creationId xmlns:a16="http://schemas.microsoft.com/office/drawing/2014/main" id="{8860D446-45C2-F2E3-D259-2A5FB8EECFF3}"/>
              </a:ext>
            </a:extLst>
          </p:cNvPr>
          <p:cNvSpPr txBox="1"/>
          <p:nvPr/>
        </p:nvSpPr>
        <p:spPr>
          <a:xfrm>
            <a:off x="211551" y="5269912"/>
            <a:ext cx="4892511" cy="1258421"/>
          </a:xfrm>
          <a:prstGeom prst="rect">
            <a:avLst/>
          </a:prstGeom>
          <a:noFill/>
        </p:spPr>
        <p:txBody>
          <a:bodyPr wrap="square" rtlCol="0">
            <a:spAutoFit/>
          </a:bodyPr>
          <a:lstStyle/>
          <a:p>
            <a:pPr marL="0" marR="0">
              <a:lnSpc>
                <a:spcPct val="107000"/>
              </a:lnSpc>
              <a:spcBef>
                <a:spcPts val="0"/>
              </a:spcBef>
              <a:spcAft>
                <a:spcPts val="0"/>
              </a:spcAft>
            </a:pPr>
            <a:r>
              <a:rPr lang="bg-BG" sz="1800" dirty="0">
                <a:effectLst/>
                <a:latin typeface="Calibri" panose="020F0502020204030204" pitchFamily="34" charset="0"/>
                <a:ea typeface="Times New Roman" panose="02020603050405020304" pitchFamily="18" charset="0"/>
                <a:cs typeface="Calibri" panose="020F0502020204030204" pitchFamily="34" charset="0"/>
              </a:rPr>
              <a:t>НП "Обучение за ИТ кариера“</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bg-BG" sz="1800" dirty="0">
                <a:effectLst/>
                <a:latin typeface="Calibri" panose="020F0502020204030204" pitchFamily="34" charset="0"/>
                <a:ea typeface="Times New Roman" panose="02020603050405020304" pitchFamily="18" charset="0"/>
                <a:cs typeface="Calibri" panose="020F0502020204030204" pitchFamily="34" charset="0"/>
              </a:rPr>
              <a:t>Екип: Исмет </a:t>
            </a:r>
            <a:r>
              <a:rPr lang="bg-BG" sz="1800" dirty="0" err="1">
                <a:effectLst/>
                <a:latin typeface="Calibri" panose="020F0502020204030204" pitchFamily="34" charset="0"/>
                <a:ea typeface="Times New Roman" panose="02020603050405020304" pitchFamily="18" charset="0"/>
                <a:cs typeface="Calibri" panose="020F0502020204030204" pitchFamily="34" charset="0"/>
              </a:rPr>
              <a:t>Исмет</a:t>
            </a:r>
            <a:r>
              <a:rPr lang="bg-BG" sz="1800" dirty="0">
                <a:effectLst/>
                <a:latin typeface="Calibri" panose="020F0502020204030204" pitchFamily="34" charset="0"/>
                <a:ea typeface="Times New Roman" panose="02020603050405020304" pitchFamily="18" charset="0"/>
                <a:cs typeface="Calibri" panose="020F0502020204030204" pitchFamily="34" charset="0"/>
              </a:rPr>
              <a:t>, Кристиян Калеканов</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bg-BG" sz="1800" dirty="0">
                <a:effectLst/>
                <a:latin typeface="Calibri" panose="020F0502020204030204" pitchFamily="34" charset="0"/>
                <a:ea typeface="Times New Roman" panose="02020603050405020304" pitchFamily="18" charset="0"/>
                <a:cs typeface="Calibri" panose="020F0502020204030204" pitchFamily="34" charset="0"/>
              </a:rPr>
              <a:t>Хасково 2023г.</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Правоъгълник 5">
            <a:extLst>
              <a:ext uri="{FF2B5EF4-FFF2-40B4-BE49-F238E27FC236}">
                <a16:creationId xmlns:a16="http://schemas.microsoft.com/office/drawing/2014/main" id="{7CBCDDDC-31C0-305B-286B-4F58D475BEB0}"/>
              </a:ext>
            </a:extLst>
          </p:cNvPr>
          <p:cNvSpPr/>
          <p:nvPr/>
        </p:nvSpPr>
        <p:spPr>
          <a:xfrm>
            <a:off x="1859905" y="1038583"/>
            <a:ext cx="6488315" cy="1446550"/>
          </a:xfrm>
          <a:prstGeom prst="rect">
            <a:avLst/>
          </a:prstGeom>
          <a:noFill/>
        </p:spPr>
        <p:txBody>
          <a:bodyPr wrap="none" lIns="91440" tIns="45720" rIns="91440" bIns="45720">
            <a:spAutoFit/>
          </a:bodyPr>
          <a:lstStyle/>
          <a:p>
            <a:pPr algn="ctr"/>
            <a:r>
              <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Travel agency</a:t>
            </a:r>
            <a:endParaRPr lang="bg-BG"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Правоъгълник 6">
            <a:extLst>
              <a:ext uri="{FF2B5EF4-FFF2-40B4-BE49-F238E27FC236}">
                <a16:creationId xmlns:a16="http://schemas.microsoft.com/office/drawing/2014/main" id="{F9038023-7CC5-0A6B-929D-AC937FE24C8B}"/>
              </a:ext>
            </a:extLst>
          </p:cNvPr>
          <p:cNvSpPr/>
          <p:nvPr/>
        </p:nvSpPr>
        <p:spPr>
          <a:xfrm>
            <a:off x="4907017" y="2705725"/>
            <a:ext cx="4695389" cy="1446550"/>
          </a:xfrm>
          <a:prstGeom prst="rect">
            <a:avLst/>
          </a:prstGeom>
          <a:noFill/>
        </p:spPr>
        <p:txBody>
          <a:bodyPr wrap="none" lIns="91440" tIns="45720" rIns="91440" bIns="45720">
            <a:spAutoFit/>
          </a:bodyPr>
          <a:lstStyle/>
          <a:p>
            <a:pPr algn="ctr"/>
            <a:r>
              <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“Beyond”</a:t>
            </a:r>
            <a:endParaRPr lang="bg-BG"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59742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Текстово поле 2">
            <a:extLst>
              <a:ext uri="{FF2B5EF4-FFF2-40B4-BE49-F238E27FC236}">
                <a16:creationId xmlns:a16="http://schemas.microsoft.com/office/drawing/2014/main" id="{C55D6E06-EDCA-85A9-EBC1-1899EDE4BE8A}"/>
              </a:ext>
            </a:extLst>
          </p:cNvPr>
          <p:cNvGraphicFramePr/>
          <p:nvPr>
            <p:extLst>
              <p:ext uri="{D42A27DB-BD31-4B8C-83A1-F6EECF244321}">
                <p14:modId xmlns:p14="http://schemas.microsoft.com/office/powerpoint/2010/main" val="1306121020"/>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540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Текстово поле 2">
            <a:extLst>
              <a:ext uri="{FF2B5EF4-FFF2-40B4-BE49-F238E27FC236}">
                <a16:creationId xmlns:a16="http://schemas.microsoft.com/office/drawing/2014/main" id="{58A6E79B-F446-7863-6C85-4B13F06241F1}"/>
              </a:ext>
            </a:extLst>
          </p:cNvPr>
          <p:cNvGraphicFramePr/>
          <p:nvPr>
            <p:extLst>
              <p:ext uri="{D42A27DB-BD31-4B8C-83A1-F6EECF244321}">
                <p14:modId xmlns:p14="http://schemas.microsoft.com/office/powerpoint/2010/main" val="2956142203"/>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6036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Текстово поле 2">
            <a:extLst>
              <a:ext uri="{FF2B5EF4-FFF2-40B4-BE49-F238E27FC236}">
                <a16:creationId xmlns:a16="http://schemas.microsoft.com/office/drawing/2014/main" id="{7DDA80CA-877F-27E1-90B3-70BDABEB3DBE}"/>
              </a:ext>
            </a:extLst>
          </p:cNvPr>
          <p:cNvGraphicFramePr/>
          <p:nvPr>
            <p:extLst>
              <p:ext uri="{D42A27DB-BD31-4B8C-83A1-F6EECF244321}">
                <p14:modId xmlns:p14="http://schemas.microsoft.com/office/powerpoint/2010/main" val="201611514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Текстово поле 22">
            <a:extLst>
              <a:ext uri="{FF2B5EF4-FFF2-40B4-BE49-F238E27FC236}">
                <a16:creationId xmlns:a16="http://schemas.microsoft.com/office/drawing/2014/main" id="{0D7B1AB1-CEA7-EA19-A171-0998CC3A0E3D}"/>
              </a:ext>
            </a:extLst>
          </p:cNvPr>
          <p:cNvSpPr txBox="1"/>
          <p:nvPr/>
        </p:nvSpPr>
        <p:spPr>
          <a:xfrm>
            <a:off x="648444" y="2914656"/>
            <a:ext cx="2743200" cy="1384995"/>
          </a:xfrm>
          <a:prstGeom prst="rect">
            <a:avLst/>
          </a:prstGeom>
          <a:noFill/>
        </p:spPr>
        <p:txBody>
          <a:bodyPr wrap="square" rtlCol="0">
            <a:spAutoFit/>
          </a:bodyPr>
          <a:lstStyle/>
          <a:p>
            <a:pPr algn="just"/>
            <a:r>
              <a:rPr lang="bg-BG" sz="2800" dirty="0"/>
              <a:t>Основни етапи в реализирането на проекта:</a:t>
            </a:r>
          </a:p>
        </p:txBody>
      </p:sp>
    </p:spTree>
    <p:extLst>
      <p:ext uri="{BB962C8B-B14F-4D97-AF65-F5344CB8AC3E}">
        <p14:creationId xmlns:p14="http://schemas.microsoft.com/office/powerpoint/2010/main" val="110165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ово поле 1">
            <a:extLst>
              <a:ext uri="{FF2B5EF4-FFF2-40B4-BE49-F238E27FC236}">
                <a16:creationId xmlns:a16="http://schemas.microsoft.com/office/drawing/2014/main" id="{5C5A79EF-9A0A-E41C-30F1-5AF1D03BBA0A}"/>
              </a:ext>
            </a:extLst>
          </p:cNvPr>
          <p:cNvSpPr txBox="1"/>
          <p:nvPr/>
        </p:nvSpPr>
        <p:spPr>
          <a:xfrm>
            <a:off x="593889" y="290544"/>
            <a:ext cx="4571999" cy="646331"/>
          </a:xfrm>
          <a:prstGeom prst="rect">
            <a:avLst/>
          </a:prstGeom>
          <a:noFill/>
        </p:spPr>
        <p:txBody>
          <a:bodyPr wrap="square" rtlCol="0">
            <a:spAutoFit/>
          </a:bodyPr>
          <a:lstStyle/>
          <a:p>
            <a:r>
              <a:rPr lang="bg-BG" sz="3600" dirty="0"/>
              <a:t>По важни методи:</a:t>
            </a:r>
            <a:endParaRPr lang="en-US" sz="3600" dirty="0"/>
          </a:p>
        </p:txBody>
      </p:sp>
      <p:sp>
        <p:nvSpPr>
          <p:cNvPr id="4" name="Текстово поле 3">
            <a:extLst>
              <a:ext uri="{FF2B5EF4-FFF2-40B4-BE49-F238E27FC236}">
                <a16:creationId xmlns:a16="http://schemas.microsoft.com/office/drawing/2014/main" id="{1231E3E6-BC3F-E959-5E5F-9C94A3A56560}"/>
              </a:ext>
            </a:extLst>
          </p:cNvPr>
          <p:cNvSpPr txBox="1"/>
          <p:nvPr/>
        </p:nvSpPr>
        <p:spPr>
          <a:xfrm>
            <a:off x="5176104" y="1190577"/>
            <a:ext cx="6094428" cy="136723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+Bus </a:t>
            </a:r>
            <a:r>
              <a:rPr lang="en-US" sz="1800" dirty="0" err="1">
                <a:effectLst/>
                <a:latin typeface="Calibri" panose="020F0502020204030204" pitchFamily="34" charset="0"/>
                <a:ea typeface="Calibri" panose="020F0502020204030204" pitchFamily="34" charset="0"/>
                <a:cs typeface="Calibri" panose="020F0502020204030204" pitchFamily="34" charset="0"/>
              </a:rPr>
              <a:t>GetBusByTravelId</a:t>
            </a:r>
            <a:r>
              <a:rPr lang="en-US" sz="1800" dirty="0">
                <a:effectLst/>
                <a:latin typeface="Calibri" panose="020F0502020204030204" pitchFamily="34" charset="0"/>
                <a:ea typeface="Calibri" panose="020F0502020204030204" pitchFamily="34" charset="0"/>
                <a:cs typeface="Calibri" panose="020F0502020204030204" pitchFamily="34" charset="0"/>
              </a:rPr>
              <a:t>(int </a:t>
            </a:r>
            <a:r>
              <a:rPr lang="en-US" sz="1800" dirty="0" err="1">
                <a:effectLst/>
                <a:latin typeface="Calibri" panose="020F0502020204030204" pitchFamily="34" charset="0"/>
                <a:ea typeface="Calibri" panose="020F0502020204030204" pitchFamily="34" charset="0"/>
                <a:cs typeface="Calibri" panose="020F0502020204030204" pitchFamily="34" charset="0"/>
              </a:rPr>
              <a:t>travelId</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bg-BG" sz="1800" dirty="0">
                <a:effectLst/>
                <a:latin typeface="Calibri" panose="020F0502020204030204" pitchFamily="34" charset="0"/>
                <a:ea typeface="Calibri" panose="020F0502020204030204" pitchFamily="34" charset="0"/>
                <a:cs typeface="Calibri" panose="020F0502020204030204" pitchFamily="34" charset="0"/>
              </a:rPr>
              <a:t>В таблицата с пътувания намира този с първичен ключ равен на параметъра и връща автобуса, с който ще се провежда пътуването.</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Картина 5">
            <a:extLst>
              <a:ext uri="{FF2B5EF4-FFF2-40B4-BE49-F238E27FC236}">
                <a16:creationId xmlns:a16="http://schemas.microsoft.com/office/drawing/2014/main" id="{D43572BF-18E9-8B52-983A-269EB361F857}"/>
              </a:ext>
            </a:extLst>
          </p:cNvPr>
          <p:cNvPicPr>
            <a:picLocks noChangeAspect="1"/>
          </p:cNvPicPr>
          <p:nvPr/>
        </p:nvPicPr>
        <p:blipFill>
          <a:blip r:embed="rId2"/>
          <a:stretch>
            <a:fillRect/>
          </a:stretch>
        </p:blipFill>
        <p:spPr>
          <a:xfrm>
            <a:off x="4574734" y="3048627"/>
            <a:ext cx="7297168" cy="2438740"/>
          </a:xfrm>
          <a:prstGeom prst="rect">
            <a:avLst/>
          </a:prstGeom>
        </p:spPr>
      </p:pic>
      <p:sp>
        <p:nvSpPr>
          <p:cNvPr id="7" name="Текстово поле 6">
            <a:extLst>
              <a:ext uri="{FF2B5EF4-FFF2-40B4-BE49-F238E27FC236}">
                <a16:creationId xmlns:a16="http://schemas.microsoft.com/office/drawing/2014/main" id="{1D9E49A3-2303-2956-3900-531153C6AE0F}"/>
              </a:ext>
            </a:extLst>
          </p:cNvPr>
          <p:cNvSpPr txBox="1"/>
          <p:nvPr/>
        </p:nvSpPr>
        <p:spPr>
          <a:xfrm>
            <a:off x="226243" y="3252334"/>
            <a:ext cx="3930977" cy="2031325"/>
          </a:xfrm>
          <a:prstGeom prst="rect">
            <a:avLst/>
          </a:prstGeom>
          <a:noFill/>
        </p:spPr>
        <p:txBody>
          <a:bodyPr wrap="square" rtlCol="0">
            <a:spAutoFit/>
          </a:bodyPr>
          <a:lstStyle/>
          <a:p>
            <a:r>
              <a:rPr lang="bg-BG" dirty="0"/>
              <a:t>Решихме проблема,  използвайки методите </a:t>
            </a:r>
            <a:r>
              <a:rPr lang="en-US" dirty="0"/>
              <a:t>Entry(), Reference() </a:t>
            </a:r>
            <a:r>
              <a:rPr lang="bg-BG" dirty="0"/>
              <a:t>и</a:t>
            </a:r>
            <a:r>
              <a:rPr lang="en-US" dirty="0"/>
              <a:t> Load(). </a:t>
            </a:r>
            <a:r>
              <a:rPr lang="bg-BG" dirty="0"/>
              <a:t>Методите предоставят възможността да се проследи информация за</a:t>
            </a:r>
            <a:r>
              <a:rPr lang="en-US" dirty="0"/>
              <a:t> </a:t>
            </a:r>
            <a:r>
              <a:rPr lang="bg-BG" dirty="0"/>
              <a:t>референтно (т.е. </a:t>
            </a:r>
            <a:r>
              <a:rPr lang="en-US" dirty="0"/>
              <a:t>non-collection</a:t>
            </a:r>
            <a:r>
              <a:rPr lang="bg-BG" dirty="0"/>
              <a:t>) навигационно пропърти, което свързва дадения обект друг обект.</a:t>
            </a:r>
            <a:endParaRPr lang="en-US" dirty="0"/>
          </a:p>
        </p:txBody>
      </p:sp>
      <p:sp>
        <p:nvSpPr>
          <p:cNvPr id="8" name="Текстово поле 7">
            <a:extLst>
              <a:ext uri="{FF2B5EF4-FFF2-40B4-BE49-F238E27FC236}">
                <a16:creationId xmlns:a16="http://schemas.microsoft.com/office/drawing/2014/main" id="{B2D99162-A3AF-F7B2-07BD-643B93E44340}"/>
              </a:ext>
            </a:extLst>
          </p:cNvPr>
          <p:cNvSpPr txBox="1"/>
          <p:nvPr/>
        </p:nvSpPr>
        <p:spPr>
          <a:xfrm>
            <a:off x="226243" y="1274030"/>
            <a:ext cx="3930977" cy="1200329"/>
          </a:xfrm>
          <a:prstGeom prst="rect">
            <a:avLst/>
          </a:prstGeom>
          <a:noFill/>
        </p:spPr>
        <p:txBody>
          <a:bodyPr wrap="square" rtlCol="0">
            <a:spAutoFit/>
          </a:bodyPr>
          <a:lstStyle/>
          <a:p>
            <a:r>
              <a:rPr lang="bg-BG" dirty="0"/>
              <a:t>Сблъскахме се с проблеми, при които искаме да вземем информация от навигационното пропърти, но то не се зареждаше с нужната информация. </a:t>
            </a:r>
            <a:endParaRPr lang="en-US" dirty="0"/>
          </a:p>
        </p:txBody>
      </p:sp>
    </p:spTree>
    <p:extLst>
      <p:ext uri="{BB962C8B-B14F-4D97-AF65-F5344CB8AC3E}">
        <p14:creationId xmlns:p14="http://schemas.microsoft.com/office/powerpoint/2010/main" val="338289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ово поле 1">
            <a:extLst>
              <a:ext uri="{FF2B5EF4-FFF2-40B4-BE49-F238E27FC236}">
                <a16:creationId xmlns:a16="http://schemas.microsoft.com/office/drawing/2014/main" id="{6EA164C9-F4D2-A20E-5957-763006F56A29}"/>
              </a:ext>
            </a:extLst>
          </p:cNvPr>
          <p:cNvSpPr txBox="1"/>
          <p:nvPr/>
        </p:nvSpPr>
        <p:spPr>
          <a:xfrm>
            <a:off x="518475" y="755411"/>
            <a:ext cx="4817097" cy="2056332"/>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+List&lt;Client&gt; </a:t>
            </a:r>
            <a:r>
              <a:rPr lang="en-US" sz="1800" dirty="0" err="1">
                <a:effectLst/>
                <a:latin typeface="Calibri" panose="020F0502020204030204" pitchFamily="34" charset="0"/>
                <a:ea typeface="Calibri" panose="020F0502020204030204" pitchFamily="34" charset="0"/>
                <a:cs typeface="Calibri" panose="020F0502020204030204" pitchFamily="34" charset="0"/>
              </a:rPr>
              <a:t>ShowClients</a:t>
            </a:r>
            <a:r>
              <a:rPr lang="en-US" sz="1800" dirty="0">
                <a:effectLst/>
                <a:latin typeface="Calibri" panose="020F0502020204030204" pitchFamily="34" charset="0"/>
                <a:ea typeface="Calibri" panose="020F0502020204030204" pitchFamily="34" charset="0"/>
                <a:cs typeface="Calibri" panose="020F0502020204030204" pitchFamily="34" charset="0"/>
              </a:rPr>
              <a:t>(int </a:t>
            </a:r>
            <a:r>
              <a:rPr lang="en-US" sz="1800" dirty="0" err="1">
                <a:effectLst/>
                <a:latin typeface="Calibri" panose="020F0502020204030204" pitchFamily="34" charset="0"/>
                <a:ea typeface="Calibri" panose="020F0502020204030204" pitchFamily="34" charset="0"/>
                <a:cs typeface="Calibri" panose="020F0502020204030204" pitchFamily="34" charset="0"/>
              </a:rPr>
              <a:t>travelId</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bg-BG" sz="1800" dirty="0">
                <a:effectLst/>
                <a:latin typeface="Calibri" panose="020F0502020204030204" pitchFamily="34" charset="0"/>
                <a:ea typeface="Calibri" panose="020F0502020204030204" pitchFamily="34" charset="0"/>
                <a:cs typeface="Calibri" panose="020F0502020204030204" pitchFamily="34" charset="0"/>
              </a:rPr>
              <a:t>В таблицата с пътувания намира този с първичен ключ равен на параметъра и връща списък с всички клиенти, които са регистрирани за това пътуване.</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Текстово поле 3">
            <a:extLst>
              <a:ext uri="{FF2B5EF4-FFF2-40B4-BE49-F238E27FC236}">
                <a16:creationId xmlns:a16="http://schemas.microsoft.com/office/drawing/2014/main" id="{48A2A31B-F7D0-458D-93AD-C2F1222AFA27}"/>
              </a:ext>
            </a:extLst>
          </p:cNvPr>
          <p:cNvSpPr txBox="1"/>
          <p:nvPr/>
        </p:nvSpPr>
        <p:spPr>
          <a:xfrm>
            <a:off x="7584487" y="387766"/>
            <a:ext cx="3252247" cy="2585323"/>
          </a:xfrm>
          <a:prstGeom prst="rect">
            <a:avLst/>
          </a:prstGeom>
          <a:noFill/>
        </p:spPr>
        <p:txBody>
          <a:bodyPr wrap="square" rtlCol="0">
            <a:spAutoFit/>
          </a:bodyPr>
          <a:lstStyle/>
          <a:p>
            <a:r>
              <a:rPr lang="bg-BG" dirty="0"/>
              <a:t>Решихме проблема,  използвайки методите </a:t>
            </a:r>
            <a:r>
              <a:rPr lang="en-US" dirty="0"/>
              <a:t>Entry(), Collection() </a:t>
            </a:r>
            <a:r>
              <a:rPr lang="bg-BG" dirty="0"/>
              <a:t>и</a:t>
            </a:r>
            <a:r>
              <a:rPr lang="en-US" dirty="0"/>
              <a:t> Load(). </a:t>
            </a:r>
            <a:r>
              <a:rPr lang="bg-BG" dirty="0"/>
              <a:t>Методите предоставят възможността да се проследи информация за навигационно пропърти на колекция, което свързва дадения обект с колекция от други обекти.</a:t>
            </a:r>
            <a:endParaRPr lang="en-US" dirty="0"/>
          </a:p>
        </p:txBody>
      </p:sp>
      <p:pic>
        <p:nvPicPr>
          <p:cNvPr id="6" name="Картина 5">
            <a:extLst>
              <a:ext uri="{FF2B5EF4-FFF2-40B4-BE49-F238E27FC236}">
                <a16:creationId xmlns:a16="http://schemas.microsoft.com/office/drawing/2014/main" id="{E9B84954-AD5A-E97F-0FA7-E2F3DC883404}"/>
              </a:ext>
            </a:extLst>
          </p:cNvPr>
          <p:cNvPicPr>
            <a:picLocks noChangeAspect="1"/>
          </p:cNvPicPr>
          <p:nvPr/>
        </p:nvPicPr>
        <p:blipFill>
          <a:blip r:embed="rId2"/>
          <a:stretch>
            <a:fillRect/>
          </a:stretch>
        </p:blipFill>
        <p:spPr>
          <a:xfrm>
            <a:off x="2015729" y="3429000"/>
            <a:ext cx="8160542" cy="2585323"/>
          </a:xfrm>
          <a:prstGeom prst="rect">
            <a:avLst/>
          </a:prstGeom>
        </p:spPr>
      </p:pic>
    </p:spTree>
    <p:extLst>
      <p:ext uri="{BB962C8B-B14F-4D97-AF65-F5344CB8AC3E}">
        <p14:creationId xmlns:p14="http://schemas.microsoft.com/office/powerpoint/2010/main" val="2314051876"/>
      </p:ext>
    </p:extLst>
  </p:cSld>
  <p:clrMapOvr>
    <a:masterClrMapping/>
  </p:clrMapOvr>
</p:sld>
</file>

<file path=ppt/theme/theme1.xml><?xml version="1.0" encoding="utf-8"?>
<a:theme xmlns:a="http://schemas.openxmlformats.org/drawingml/2006/main" name="Ретроспекция">
  <a:themeElements>
    <a:clrScheme name="Ретроспекция">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спекци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спекция">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120</TotalTime>
  <Words>435</Words>
  <Application>Microsoft Office PowerPoint</Application>
  <PresentationFormat>Широк екран</PresentationFormat>
  <Paragraphs>21</Paragraphs>
  <Slides>6</Slides>
  <Notes>0</Notes>
  <HiddenSlides>0</HiddenSlides>
  <MMClips>0</MMClips>
  <ScaleCrop>false</ScaleCrop>
  <HeadingPairs>
    <vt:vector size="6" baseType="variant">
      <vt:variant>
        <vt:lpstr>Използвани шрифтове</vt:lpstr>
      </vt:variant>
      <vt:variant>
        <vt:i4>2</vt:i4>
      </vt:variant>
      <vt:variant>
        <vt:lpstr>Тема</vt:lpstr>
      </vt:variant>
      <vt:variant>
        <vt:i4>1</vt:i4>
      </vt:variant>
      <vt:variant>
        <vt:lpstr>Заглавия на слайдовете</vt:lpstr>
      </vt:variant>
      <vt:variant>
        <vt:i4>6</vt:i4>
      </vt:variant>
    </vt:vector>
  </HeadingPairs>
  <TitlesOfParts>
    <vt:vector size="9" baseType="lpstr">
      <vt:lpstr>Calibri</vt:lpstr>
      <vt:lpstr>Calibri Light</vt:lpstr>
      <vt:lpstr>Ретроспекция</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Кристиян Калеканов 05</dc:creator>
  <cp:lastModifiedBy>Кристиян Калеканов 05</cp:lastModifiedBy>
  <cp:revision>2</cp:revision>
  <dcterms:created xsi:type="dcterms:W3CDTF">2023-03-23T17:07:39Z</dcterms:created>
  <dcterms:modified xsi:type="dcterms:W3CDTF">2023-03-25T11:39:21Z</dcterms:modified>
</cp:coreProperties>
</file>