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9" r:id="rId1"/>
  </p:sldMasterIdLst>
  <p:notesMasterIdLst>
    <p:notesMasterId r:id="rId16"/>
  </p:notesMasterIdLst>
  <p:sldIdLst>
    <p:sldId id="256" r:id="rId2"/>
    <p:sldId id="257" r:id="rId3"/>
    <p:sldId id="270" r:id="rId4"/>
    <p:sldId id="262" r:id="rId5"/>
    <p:sldId id="258" r:id="rId6"/>
    <p:sldId id="264" r:id="rId7"/>
    <p:sldId id="265" r:id="rId8"/>
    <p:sldId id="267" r:id="rId9"/>
    <p:sldId id="268" r:id="rId10"/>
    <p:sldId id="269" r:id="rId11"/>
    <p:sldId id="259" r:id="rId12"/>
    <p:sldId id="266" r:id="rId13"/>
    <p:sldId id="27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00FFFF"/>
    <a:srgbClr val="CC0099"/>
    <a:srgbClr val="FFFFFF"/>
    <a:srgbClr val="FF66FF"/>
    <a:srgbClr val="EF6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cuments\ZACRAC%20LEARNING%20DATASET\NigeriaInflationRates%20(Zacrac%20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ocuments\ZACRAC%20LEARNING%20DATASET\NigeriaInflationRates%20(Zacrac%20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ocuments\ZACRAC%20LEARNING%20DATASET\NigeriaInflationRates%20(Zacrac%20Projec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SER\Documents\ZACRAC%20LEARNING%20DATASET\NigeriaInflationRates%20(Zacrac%20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USER\Documents\ZACRAC%20LEARNING%20DATASET\NigeriaInflationRates%20(Zacrac%20Projec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USER\Documents\ZACRAC%20LEARNING%20DATASET\NigeriaInflationRates%20(Zacrac%20Projec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USER\Documents\ZACRAC%20LEARNING%20DATASET\NigeriaInflationRates%20(Zacrac%20Projec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USER\Documents\ZACRAC%20LEARNING%20DATASET\NigeriaInflationRates%20(Zacrac%20Projec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USER\Documents\ZACRAC%20LEARNING%20DATASET\NigeriaInflationRates%20(Zacrac%20Projec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600" b="1" i="0" u="none" strike="noStrike" kern="1200" spc="0" baseline="0">
                <a:solidFill>
                  <a:schemeClr val="tx1"/>
                </a:solidFill>
                <a:latin typeface="Cambria" panose="02040503050406030204" pitchFamily="18" charset="0"/>
                <a:ea typeface="Cambria" panose="02040503050406030204" pitchFamily="18" charset="0"/>
                <a:cs typeface="+mn-cs"/>
              </a:defRPr>
            </a:pPr>
            <a:r>
              <a:rPr lang="en-US" sz="1600" b="1">
                <a:solidFill>
                  <a:schemeClr val="tx1"/>
                </a:solidFill>
                <a:latin typeface="Cambria" panose="02040503050406030204" pitchFamily="18" charset="0"/>
                <a:ea typeface="Cambria" panose="02040503050406030204" pitchFamily="18" charset="0"/>
              </a:rPr>
              <a:t>Inflation</a:t>
            </a:r>
            <a:r>
              <a:rPr lang="en-US" sz="1600" b="1" baseline="0">
                <a:solidFill>
                  <a:schemeClr val="tx1"/>
                </a:solidFill>
                <a:latin typeface="Cambria" panose="02040503050406030204" pitchFamily="18" charset="0"/>
                <a:ea typeface="Cambria" panose="02040503050406030204" pitchFamily="18" charset="0"/>
              </a:rPr>
              <a:t> </a:t>
            </a:r>
            <a:r>
              <a:rPr lang="en-US" sz="1600" b="1">
                <a:solidFill>
                  <a:schemeClr val="tx1"/>
                </a:solidFill>
                <a:latin typeface="Cambria" panose="02040503050406030204" pitchFamily="18" charset="0"/>
                <a:ea typeface="Cambria" panose="02040503050406030204" pitchFamily="18" charset="0"/>
              </a:rPr>
              <a:t>Rate Trend</a:t>
            </a:r>
          </a:p>
        </c:rich>
      </c:tx>
      <c:layout>
        <c:manualLayout>
          <c:xMode val="edge"/>
          <c:yMode val="edge"/>
          <c:x val="0.33039129103564963"/>
          <c:y val="4.4293791300908649E-3"/>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Cambria" panose="02040503050406030204" pitchFamily="18" charset="0"/>
              <a:ea typeface="Cambria" panose="02040503050406030204" pitchFamily="18" charset="0"/>
              <a:cs typeface="+mn-cs"/>
            </a:defRPr>
          </a:pPr>
          <a:endParaRPr lang="en-US"/>
        </a:p>
      </c:txPr>
    </c:title>
    <c:autoTitleDeleted val="0"/>
    <c:plotArea>
      <c:layout/>
      <c:areaChart>
        <c:grouping val="stacked"/>
        <c:varyColors val="0"/>
        <c:ser>
          <c:idx val="0"/>
          <c:order val="0"/>
          <c:tx>
            <c:strRef>
              <c:f>Analysis!$C$26</c:f>
              <c:strCache>
                <c:ptCount val="1"/>
                <c:pt idx="0">
                  <c:v>Average of Inflation_Rate</c:v>
                </c:pt>
              </c:strCache>
            </c:strRef>
          </c:tx>
          <c:spPr>
            <a:solidFill>
              <a:schemeClr val="tx1"/>
            </a:solidFill>
            <a:ln>
              <a:noFill/>
            </a:ln>
            <a:effectLst/>
          </c:spPr>
          <c:cat>
            <c:numRef>
              <c:f>Analysis!$B$27:$B$43</c:f>
              <c:numCache>
                <c:formatCode>General</c:formatCode>
                <c:ptCount val="17"/>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pt idx="15">
                  <c:v>2023</c:v>
                </c:pt>
                <c:pt idx="16">
                  <c:v>2024</c:v>
                </c:pt>
              </c:numCache>
            </c:numRef>
          </c:cat>
          <c:val>
            <c:numRef>
              <c:f>Analysis!$C$27:$C$43</c:f>
              <c:numCache>
                <c:formatCode>0.00</c:formatCode>
                <c:ptCount val="17"/>
                <c:pt idx="0">
                  <c:v>11.525</c:v>
                </c:pt>
                <c:pt idx="1">
                  <c:v>12.591666666666667</c:v>
                </c:pt>
                <c:pt idx="2">
                  <c:v>13.758333333333335</c:v>
                </c:pt>
                <c:pt idx="3">
                  <c:v>10.85</c:v>
                </c:pt>
                <c:pt idx="4">
                  <c:v>12.241666666666667</c:v>
                </c:pt>
                <c:pt idx="5">
                  <c:v>8.5166666666666675</c:v>
                </c:pt>
                <c:pt idx="6">
                  <c:v>8.0583333333333318</c:v>
                </c:pt>
                <c:pt idx="7">
                  <c:v>9.01</c:v>
                </c:pt>
                <c:pt idx="8">
                  <c:v>15.624999999999998</c:v>
                </c:pt>
                <c:pt idx="9">
                  <c:v>16.547499999999999</c:v>
                </c:pt>
                <c:pt idx="10">
                  <c:v>12.145833333333334</c:v>
                </c:pt>
                <c:pt idx="11">
                  <c:v>11.391666666666666</c:v>
                </c:pt>
                <c:pt idx="12">
                  <c:v>13.209166666666667</c:v>
                </c:pt>
                <c:pt idx="13">
                  <c:v>16.984166666666667</c:v>
                </c:pt>
                <c:pt idx="14">
                  <c:v>18.765000000000001</c:v>
                </c:pt>
                <c:pt idx="15">
                  <c:v>24.52</c:v>
                </c:pt>
                <c:pt idx="16">
                  <c:v>32.771666666666668</c:v>
                </c:pt>
              </c:numCache>
            </c:numRef>
          </c:val>
          <c:extLst>
            <c:ext xmlns:c16="http://schemas.microsoft.com/office/drawing/2014/chart" uri="{C3380CC4-5D6E-409C-BE32-E72D297353CC}">
              <c16:uniqueId val="{00000000-91CF-447B-9B2C-A1DED4C488C0}"/>
            </c:ext>
          </c:extLst>
        </c:ser>
        <c:dLbls>
          <c:showLegendKey val="0"/>
          <c:showVal val="0"/>
          <c:showCatName val="0"/>
          <c:showSerName val="0"/>
          <c:showPercent val="0"/>
          <c:showBubbleSize val="0"/>
        </c:dLbls>
        <c:axId val="618961056"/>
        <c:axId val="549920240"/>
      </c:areaChart>
      <c:catAx>
        <c:axId val="61896105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549920240"/>
        <c:crosses val="autoZero"/>
        <c:auto val="1"/>
        <c:lblAlgn val="ctr"/>
        <c:lblOffset val="100"/>
        <c:noMultiLvlLbl val="0"/>
      </c:catAx>
      <c:valAx>
        <c:axId val="54992024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618961056"/>
        <c:crosses val="autoZero"/>
        <c:crossBetween val="midCat"/>
      </c:valAx>
      <c:spPr>
        <a:noFill/>
        <a:ln>
          <a:noFill/>
        </a:ln>
        <a:effectLst/>
      </c:spPr>
    </c:plotArea>
    <c:plotVisOnly val="1"/>
    <c:dispBlanksAs val="zero"/>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solidFill>
                <a:latin typeface="Cambria" panose="02040503050406030204" pitchFamily="18" charset="0"/>
                <a:ea typeface="Cambria" panose="02040503050406030204" pitchFamily="18" charset="0"/>
                <a:cs typeface="+mn-cs"/>
              </a:defRPr>
            </a:pPr>
            <a:r>
              <a:rPr lang="en-US" sz="1600" b="1">
                <a:solidFill>
                  <a:schemeClr val="tx1"/>
                </a:solidFill>
                <a:latin typeface="Cambria" panose="02040503050406030204" pitchFamily="18" charset="0"/>
                <a:ea typeface="Cambria" panose="02040503050406030204" pitchFamily="18" charset="0"/>
              </a:rPr>
              <a:t>Inflation</a:t>
            </a:r>
            <a:r>
              <a:rPr lang="en-US" sz="1600" b="1" baseline="0">
                <a:solidFill>
                  <a:schemeClr val="tx1"/>
                </a:solidFill>
                <a:latin typeface="Cambria" panose="02040503050406030204" pitchFamily="18" charset="0"/>
                <a:ea typeface="Cambria" panose="02040503050406030204" pitchFamily="18" charset="0"/>
              </a:rPr>
              <a:t> Rate Forecast</a:t>
            </a:r>
            <a:endParaRPr lang="en-US" sz="1600" b="1">
              <a:solidFill>
                <a:schemeClr val="tx1"/>
              </a:solidFill>
              <a:latin typeface="Cambria" panose="02040503050406030204" pitchFamily="18" charset="0"/>
              <a:ea typeface="Cambria" panose="02040503050406030204" pitchFamily="18" charset="0"/>
            </a:endParaRP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solidFill>
              <a:latin typeface="Cambria" panose="02040503050406030204" pitchFamily="18" charset="0"/>
              <a:ea typeface="Cambria" panose="02040503050406030204" pitchFamily="18" charset="0"/>
              <a:cs typeface="+mn-cs"/>
            </a:defRPr>
          </a:pPr>
          <a:endParaRPr lang="en-US"/>
        </a:p>
      </c:txPr>
    </c:title>
    <c:autoTitleDeleted val="0"/>
    <c:plotArea>
      <c:layout/>
      <c:lineChart>
        <c:grouping val="standard"/>
        <c:varyColors val="0"/>
        <c:ser>
          <c:idx val="0"/>
          <c:order val="0"/>
          <c:tx>
            <c:strRef>
              <c:f>Inf_Forecast!$B$1</c:f>
              <c:strCache>
                <c:ptCount val="1"/>
                <c:pt idx="0">
                  <c:v>Inflation_Rate</c:v>
                </c:pt>
              </c:strCache>
            </c:strRef>
          </c:tx>
          <c:spPr>
            <a:ln w="28575" cap="rnd">
              <a:solidFill>
                <a:srgbClr val="00B050"/>
              </a:solidFill>
              <a:round/>
            </a:ln>
            <a:effectLst/>
          </c:spPr>
          <c:marker>
            <c:symbol val="none"/>
          </c:marker>
          <c:val>
            <c:numRef>
              <c:f>Inf_Forecast!$B$2:$B$24</c:f>
              <c:numCache>
                <c:formatCode>General</c:formatCode>
                <c:ptCount val="23"/>
                <c:pt idx="0">
                  <c:v>11.525</c:v>
                </c:pt>
                <c:pt idx="1">
                  <c:v>12.591666666666667</c:v>
                </c:pt>
                <c:pt idx="2">
                  <c:v>13.758333333333335</c:v>
                </c:pt>
                <c:pt idx="3">
                  <c:v>10.85</c:v>
                </c:pt>
                <c:pt idx="4">
                  <c:v>12.241666666666667</c:v>
                </c:pt>
                <c:pt idx="5">
                  <c:v>8.5166666666666675</c:v>
                </c:pt>
                <c:pt idx="6">
                  <c:v>8.0583333333333318</c:v>
                </c:pt>
                <c:pt idx="7">
                  <c:v>9.01</c:v>
                </c:pt>
                <c:pt idx="8">
                  <c:v>15.624999999999998</c:v>
                </c:pt>
                <c:pt idx="9">
                  <c:v>16.547499999999999</c:v>
                </c:pt>
                <c:pt idx="10">
                  <c:v>12.145833333333334</c:v>
                </c:pt>
                <c:pt idx="11">
                  <c:v>11.391666666666666</c:v>
                </c:pt>
                <c:pt idx="12">
                  <c:v>13.209166666666667</c:v>
                </c:pt>
                <c:pt idx="13">
                  <c:v>16.984166666666667</c:v>
                </c:pt>
                <c:pt idx="14">
                  <c:v>18.765000000000001</c:v>
                </c:pt>
                <c:pt idx="15">
                  <c:v>24.52</c:v>
                </c:pt>
                <c:pt idx="16">
                  <c:v>32.771666666666668</c:v>
                </c:pt>
              </c:numCache>
            </c:numRef>
          </c:val>
          <c:smooth val="0"/>
          <c:extLst>
            <c:ext xmlns:c16="http://schemas.microsoft.com/office/drawing/2014/chart" uri="{C3380CC4-5D6E-409C-BE32-E72D297353CC}">
              <c16:uniqueId val="{00000000-050A-48C1-BFAA-657252777FCB}"/>
            </c:ext>
          </c:extLst>
        </c:ser>
        <c:ser>
          <c:idx val="1"/>
          <c:order val="1"/>
          <c:tx>
            <c:strRef>
              <c:f>Inf_Forecast!$C$1</c:f>
              <c:strCache>
                <c:ptCount val="1"/>
                <c:pt idx="0">
                  <c:v>Forecast(Inflation_Rate)</c:v>
                </c:pt>
              </c:strCache>
            </c:strRef>
          </c:tx>
          <c:spPr>
            <a:ln w="25400" cap="rnd">
              <a:solidFill>
                <a:srgbClr val="EF6611"/>
              </a:solidFill>
              <a:round/>
            </a:ln>
            <a:effectLst/>
          </c:spPr>
          <c:marker>
            <c:symbol val="none"/>
          </c:marker>
          <c:cat>
            <c:numRef>
              <c:f>Inf_Forecast!$A$2:$A$24</c:f>
              <c:numCache>
                <c:formatCode>General</c:formatCode>
                <c:ptCount val="2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pt idx="15">
                  <c:v>2023</c:v>
                </c:pt>
                <c:pt idx="16">
                  <c:v>2024</c:v>
                </c:pt>
                <c:pt idx="17">
                  <c:v>2025</c:v>
                </c:pt>
                <c:pt idx="18">
                  <c:v>2026</c:v>
                </c:pt>
                <c:pt idx="19">
                  <c:v>2027</c:v>
                </c:pt>
                <c:pt idx="20">
                  <c:v>2028</c:v>
                </c:pt>
                <c:pt idx="21">
                  <c:v>2029</c:v>
                </c:pt>
                <c:pt idx="22">
                  <c:v>2030</c:v>
                </c:pt>
              </c:numCache>
            </c:numRef>
          </c:cat>
          <c:val>
            <c:numRef>
              <c:f>Inf_Forecast!$C$2:$C$24</c:f>
              <c:numCache>
                <c:formatCode>General</c:formatCode>
                <c:ptCount val="23"/>
                <c:pt idx="16">
                  <c:v>32.771666666666668</c:v>
                </c:pt>
                <c:pt idx="17">
                  <c:v>30.845602020435173</c:v>
                </c:pt>
                <c:pt idx="18">
                  <c:v>36.182867705487268</c:v>
                </c:pt>
                <c:pt idx="19">
                  <c:v>41.520133390539371</c:v>
                </c:pt>
                <c:pt idx="20">
                  <c:v>46.857399075591474</c:v>
                </c:pt>
                <c:pt idx="21">
                  <c:v>52.194664760643576</c:v>
                </c:pt>
                <c:pt idx="22">
                  <c:v>57.531930445695671</c:v>
                </c:pt>
              </c:numCache>
            </c:numRef>
          </c:val>
          <c:smooth val="0"/>
          <c:extLst>
            <c:ext xmlns:c16="http://schemas.microsoft.com/office/drawing/2014/chart" uri="{C3380CC4-5D6E-409C-BE32-E72D297353CC}">
              <c16:uniqueId val="{00000001-050A-48C1-BFAA-657252777FCB}"/>
            </c:ext>
          </c:extLst>
        </c:ser>
        <c:ser>
          <c:idx val="2"/>
          <c:order val="2"/>
          <c:tx>
            <c:strRef>
              <c:f>Inf_Forecast!$D$1</c:f>
              <c:strCache>
                <c:ptCount val="1"/>
                <c:pt idx="0">
                  <c:v>Lower Confidence Bound(Inflation_Rate)</c:v>
                </c:pt>
              </c:strCache>
            </c:strRef>
          </c:tx>
          <c:spPr>
            <a:ln w="12700" cap="rnd">
              <a:solidFill>
                <a:srgbClr val="FFFF00"/>
              </a:solidFill>
              <a:prstDash val="solid"/>
              <a:round/>
            </a:ln>
            <a:effectLst/>
          </c:spPr>
          <c:marker>
            <c:symbol val="none"/>
          </c:marker>
          <c:cat>
            <c:numRef>
              <c:f>Inf_Forecast!$A$2:$A$24</c:f>
              <c:numCache>
                <c:formatCode>General</c:formatCode>
                <c:ptCount val="2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pt idx="15">
                  <c:v>2023</c:v>
                </c:pt>
                <c:pt idx="16">
                  <c:v>2024</c:v>
                </c:pt>
                <c:pt idx="17">
                  <c:v>2025</c:v>
                </c:pt>
                <c:pt idx="18">
                  <c:v>2026</c:v>
                </c:pt>
                <c:pt idx="19">
                  <c:v>2027</c:v>
                </c:pt>
                <c:pt idx="20">
                  <c:v>2028</c:v>
                </c:pt>
                <c:pt idx="21">
                  <c:v>2029</c:v>
                </c:pt>
                <c:pt idx="22">
                  <c:v>2030</c:v>
                </c:pt>
              </c:numCache>
            </c:numRef>
          </c:cat>
          <c:val>
            <c:numRef>
              <c:f>Inf_Forecast!$D$2:$D$24</c:f>
              <c:numCache>
                <c:formatCode>General</c:formatCode>
                <c:ptCount val="23"/>
                <c:pt idx="16" formatCode="0.00">
                  <c:v>32.771666666666668</c:v>
                </c:pt>
                <c:pt idx="17" formatCode="0.00">
                  <c:v>22.161254208377976</c:v>
                </c:pt>
                <c:pt idx="18" formatCode="0.00">
                  <c:v>26.477352331641612</c:v>
                </c:pt>
                <c:pt idx="19" formatCode="0.00">
                  <c:v>29.841364462663456</c:v>
                </c:pt>
                <c:pt idx="20" formatCode="0.00">
                  <c:v>32.319183505204229</c:v>
                </c:pt>
                <c:pt idx="21" formatCode="0.00">
                  <c:v>34.071552345086587</c:v>
                </c:pt>
                <c:pt idx="22" formatCode="0.00">
                  <c:v>35.238252223107821</c:v>
                </c:pt>
              </c:numCache>
            </c:numRef>
          </c:val>
          <c:smooth val="0"/>
          <c:extLst>
            <c:ext xmlns:c16="http://schemas.microsoft.com/office/drawing/2014/chart" uri="{C3380CC4-5D6E-409C-BE32-E72D297353CC}">
              <c16:uniqueId val="{00000002-050A-48C1-BFAA-657252777FCB}"/>
            </c:ext>
          </c:extLst>
        </c:ser>
        <c:ser>
          <c:idx val="3"/>
          <c:order val="3"/>
          <c:tx>
            <c:strRef>
              <c:f>Inf_Forecast!$E$1</c:f>
              <c:strCache>
                <c:ptCount val="1"/>
                <c:pt idx="0">
                  <c:v>Upper Confidence Bound(Inflation_Rate)</c:v>
                </c:pt>
              </c:strCache>
            </c:strRef>
          </c:tx>
          <c:spPr>
            <a:ln w="12700" cap="rnd">
              <a:solidFill>
                <a:srgbClr val="FF0000"/>
              </a:solidFill>
              <a:prstDash val="solid"/>
              <a:round/>
            </a:ln>
            <a:effectLst/>
          </c:spPr>
          <c:marker>
            <c:symbol val="none"/>
          </c:marker>
          <c:cat>
            <c:numRef>
              <c:f>Inf_Forecast!$A$2:$A$24</c:f>
              <c:numCache>
                <c:formatCode>General</c:formatCode>
                <c:ptCount val="2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pt idx="15">
                  <c:v>2023</c:v>
                </c:pt>
                <c:pt idx="16">
                  <c:v>2024</c:v>
                </c:pt>
                <c:pt idx="17">
                  <c:v>2025</c:v>
                </c:pt>
                <c:pt idx="18">
                  <c:v>2026</c:v>
                </c:pt>
                <c:pt idx="19">
                  <c:v>2027</c:v>
                </c:pt>
                <c:pt idx="20">
                  <c:v>2028</c:v>
                </c:pt>
                <c:pt idx="21">
                  <c:v>2029</c:v>
                </c:pt>
                <c:pt idx="22">
                  <c:v>2030</c:v>
                </c:pt>
              </c:numCache>
            </c:numRef>
          </c:cat>
          <c:val>
            <c:numRef>
              <c:f>Inf_Forecast!$E$2:$E$24</c:f>
              <c:numCache>
                <c:formatCode>General</c:formatCode>
                <c:ptCount val="23"/>
                <c:pt idx="16" formatCode="0.00">
                  <c:v>32.771666666666668</c:v>
                </c:pt>
                <c:pt idx="17" formatCode="0.00">
                  <c:v>39.52994983249237</c:v>
                </c:pt>
                <c:pt idx="18" formatCode="0.00">
                  <c:v>45.888383079332925</c:v>
                </c:pt>
                <c:pt idx="19" formatCode="0.00">
                  <c:v>53.198902318415286</c:v>
                </c:pt>
                <c:pt idx="20" formatCode="0.00">
                  <c:v>61.395614645978718</c:v>
                </c:pt>
                <c:pt idx="21" formatCode="0.00">
                  <c:v>70.317777176200565</c:v>
                </c:pt>
                <c:pt idx="22" formatCode="0.00">
                  <c:v>79.825608668283522</c:v>
                </c:pt>
              </c:numCache>
            </c:numRef>
          </c:val>
          <c:smooth val="0"/>
          <c:extLst>
            <c:ext xmlns:c16="http://schemas.microsoft.com/office/drawing/2014/chart" uri="{C3380CC4-5D6E-409C-BE32-E72D297353CC}">
              <c16:uniqueId val="{00000003-050A-48C1-BFAA-657252777FCB}"/>
            </c:ext>
          </c:extLst>
        </c:ser>
        <c:dLbls>
          <c:showLegendKey val="0"/>
          <c:showVal val="0"/>
          <c:showCatName val="0"/>
          <c:showSerName val="0"/>
          <c:showPercent val="0"/>
          <c:showBubbleSize val="0"/>
        </c:dLbls>
        <c:smooth val="0"/>
        <c:axId val="1143959088"/>
        <c:axId val="310680256"/>
      </c:lineChart>
      <c:catAx>
        <c:axId val="1143959088"/>
        <c:scaling>
          <c:orientation val="minMax"/>
        </c:scaling>
        <c:delete val="0"/>
        <c:axPos val="b"/>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310680256"/>
        <c:crosses val="autoZero"/>
        <c:auto val="1"/>
        <c:lblAlgn val="ctr"/>
        <c:lblOffset val="100"/>
        <c:noMultiLvlLbl val="0"/>
      </c:catAx>
      <c:valAx>
        <c:axId val="3106802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14395908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Entry>
      <c:legendEntry>
        <c:idx val="1"/>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Entry>
      <c:legendEntry>
        <c:idx val="2"/>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Entry>
      <c:legendEntry>
        <c:idx val="3"/>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Entry>
      <c:layout>
        <c:manualLayout>
          <c:xMode val="edge"/>
          <c:yMode val="edge"/>
          <c:x val="2.9191237194448976E-2"/>
          <c:y val="0.68866198412492075"/>
          <c:w val="0.92610782995235763"/>
          <c:h val="0.3113380158750794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Cambria" panose="02040503050406030204" pitchFamily="18" charset="0"/>
                <a:ea typeface="Cambria" panose="02040503050406030204" pitchFamily="18" charset="0"/>
                <a:cs typeface="+mn-cs"/>
              </a:defRPr>
            </a:pPr>
            <a:r>
              <a:rPr lang="en-US" sz="1600" b="1" i="0" dirty="0">
                <a:latin typeface="Cambria" panose="02040503050406030204" pitchFamily="18" charset="0"/>
                <a:ea typeface="Cambria" panose="02040503050406030204" pitchFamily="18" charset="0"/>
              </a:rPr>
              <a:t>CPI</a:t>
            </a:r>
            <a:r>
              <a:rPr lang="en-US" sz="1600" b="1" i="0" baseline="0" dirty="0">
                <a:latin typeface="Cambria" panose="02040503050406030204" pitchFamily="18" charset="0"/>
                <a:ea typeface="Cambria" panose="02040503050406030204" pitchFamily="18" charset="0"/>
              </a:rPr>
              <a:t> Trend</a:t>
            </a:r>
            <a:endParaRPr lang="en-US" sz="1600" b="1" i="0" dirty="0">
              <a:latin typeface="Cambria" panose="02040503050406030204" pitchFamily="18" charset="0"/>
              <a:ea typeface="Cambria" panose="02040503050406030204" pitchFamily="18" charset="0"/>
            </a:endParaRP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en-US"/>
        </a:p>
      </c:txPr>
    </c:title>
    <c:autoTitleDeleted val="0"/>
    <c:plotArea>
      <c:layout/>
      <c:lineChart>
        <c:grouping val="standard"/>
        <c:varyColors val="0"/>
        <c:ser>
          <c:idx val="0"/>
          <c:order val="0"/>
          <c:tx>
            <c:strRef>
              <c:f>Analysis!$C$147</c:f>
              <c:strCache>
                <c:ptCount val="1"/>
                <c:pt idx="0">
                  <c:v>Average of CPI_Transport</c:v>
                </c:pt>
              </c:strCache>
            </c:strRef>
          </c:tx>
          <c:spPr>
            <a:ln w="28575" cap="rnd">
              <a:solidFill>
                <a:srgbClr val="FF66FF"/>
              </a:solidFill>
              <a:round/>
            </a:ln>
            <a:effectLst/>
          </c:spPr>
          <c:marker>
            <c:symbol val="none"/>
          </c:marker>
          <c:cat>
            <c:numRef>
              <c:f>Analysis!$B$148:$B$164</c:f>
              <c:numCache>
                <c:formatCode>General</c:formatCode>
                <c:ptCount val="17"/>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pt idx="15">
                  <c:v>2023</c:v>
                </c:pt>
                <c:pt idx="16">
                  <c:v>2024</c:v>
                </c:pt>
              </c:numCache>
            </c:numRef>
          </c:cat>
          <c:val>
            <c:numRef>
              <c:f>Analysis!$C$148:$C$164</c:f>
              <c:numCache>
                <c:formatCode>General</c:formatCode>
                <c:ptCount val="17"/>
                <c:pt idx="0">
                  <c:v>88.286573495833338</c:v>
                </c:pt>
                <c:pt idx="1">
                  <c:v>94.593155648333337</c:v>
                </c:pt>
                <c:pt idx="2">
                  <c:v>107.74603885833334</c:v>
                </c:pt>
                <c:pt idx="3">
                  <c:v>119.17281535833335</c:v>
                </c:pt>
                <c:pt idx="4">
                  <c:v>135.21421215000001</c:v>
                </c:pt>
                <c:pt idx="5">
                  <c:v>145.117794675</c:v>
                </c:pt>
                <c:pt idx="6">
                  <c:v>154.91326817499998</c:v>
                </c:pt>
                <c:pt idx="7">
                  <c:v>168.17168598333333</c:v>
                </c:pt>
                <c:pt idx="8">
                  <c:v>194.69002006666668</c:v>
                </c:pt>
                <c:pt idx="9">
                  <c:v>220.84263520833335</c:v>
                </c:pt>
                <c:pt idx="10">
                  <c:v>245.28017397500003</c:v>
                </c:pt>
                <c:pt idx="11">
                  <c:v>267.74485291666667</c:v>
                </c:pt>
                <c:pt idx="12">
                  <c:v>296.82159254999999</c:v>
                </c:pt>
                <c:pt idx="13">
                  <c:v>340.73310256666662</c:v>
                </c:pt>
                <c:pt idx="14">
                  <c:v>400.02996408333337</c:v>
                </c:pt>
                <c:pt idx="15">
                  <c:v>499.78522505833342</c:v>
                </c:pt>
                <c:pt idx="16">
                  <c:v>588.27995135000003</c:v>
                </c:pt>
              </c:numCache>
            </c:numRef>
          </c:val>
          <c:smooth val="0"/>
          <c:extLst>
            <c:ext xmlns:c16="http://schemas.microsoft.com/office/drawing/2014/chart" uri="{C3380CC4-5D6E-409C-BE32-E72D297353CC}">
              <c16:uniqueId val="{00000000-6197-4EE8-A47E-02F5A16435CC}"/>
            </c:ext>
          </c:extLst>
        </c:ser>
        <c:ser>
          <c:idx val="1"/>
          <c:order val="1"/>
          <c:tx>
            <c:strRef>
              <c:f>Analysis!$D$147</c:f>
              <c:strCache>
                <c:ptCount val="1"/>
                <c:pt idx="0">
                  <c:v>Average of CPI_Food</c:v>
                </c:pt>
              </c:strCache>
            </c:strRef>
          </c:tx>
          <c:spPr>
            <a:ln w="28575" cap="rnd">
              <a:solidFill>
                <a:srgbClr val="FFFFFF"/>
              </a:solidFill>
              <a:round/>
            </a:ln>
            <a:effectLst/>
          </c:spPr>
          <c:marker>
            <c:symbol val="none"/>
          </c:marker>
          <c:cat>
            <c:numRef>
              <c:f>Analysis!$B$148:$B$164</c:f>
              <c:numCache>
                <c:formatCode>General</c:formatCode>
                <c:ptCount val="17"/>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pt idx="15">
                  <c:v>2023</c:v>
                </c:pt>
                <c:pt idx="16">
                  <c:v>2024</c:v>
                </c:pt>
              </c:numCache>
            </c:numRef>
          </c:cat>
          <c:val>
            <c:numRef>
              <c:f>Analysis!$D$148:$D$164</c:f>
              <c:numCache>
                <c:formatCode>General</c:formatCode>
                <c:ptCount val="17"/>
                <c:pt idx="0">
                  <c:v>83.442306205833333</c:v>
                </c:pt>
                <c:pt idx="1">
                  <c:v>95.825572780000002</c:v>
                </c:pt>
                <c:pt idx="2">
                  <c:v>109.93395579166668</c:v>
                </c:pt>
                <c:pt idx="3">
                  <c:v>121.25474204166669</c:v>
                </c:pt>
                <c:pt idx="4">
                  <c:v>134.95190743333333</c:v>
                </c:pt>
                <c:pt idx="5">
                  <c:v>148.03551556666665</c:v>
                </c:pt>
                <c:pt idx="6">
                  <c:v>162.07100404999997</c:v>
                </c:pt>
                <c:pt idx="7">
                  <c:v>178.11275822499999</c:v>
                </c:pt>
                <c:pt idx="8">
                  <c:v>204.73392526666669</c:v>
                </c:pt>
                <c:pt idx="9">
                  <c:v>244.75154394999996</c:v>
                </c:pt>
                <c:pt idx="10">
                  <c:v>279.86921063333335</c:v>
                </c:pt>
                <c:pt idx="11">
                  <c:v>318.33106639166664</c:v>
                </c:pt>
                <c:pt idx="12">
                  <c:v>369.80297661666668</c:v>
                </c:pt>
                <c:pt idx="13">
                  <c:v>445.25230873333339</c:v>
                </c:pt>
                <c:pt idx="14">
                  <c:v>538.47278652500006</c:v>
                </c:pt>
                <c:pt idx="15">
                  <c:v>689.03748050000013</c:v>
                </c:pt>
                <c:pt idx="16">
                  <c:v>883.86043396666662</c:v>
                </c:pt>
              </c:numCache>
            </c:numRef>
          </c:val>
          <c:smooth val="0"/>
          <c:extLst>
            <c:ext xmlns:c16="http://schemas.microsoft.com/office/drawing/2014/chart" uri="{C3380CC4-5D6E-409C-BE32-E72D297353CC}">
              <c16:uniqueId val="{00000001-6197-4EE8-A47E-02F5A16435CC}"/>
            </c:ext>
          </c:extLst>
        </c:ser>
        <c:ser>
          <c:idx val="2"/>
          <c:order val="2"/>
          <c:tx>
            <c:strRef>
              <c:f>Analysis!$E$147</c:f>
              <c:strCache>
                <c:ptCount val="1"/>
                <c:pt idx="0">
                  <c:v>Average of CPI_Energy</c:v>
                </c:pt>
              </c:strCache>
            </c:strRef>
          </c:tx>
          <c:spPr>
            <a:ln w="28575" cap="rnd">
              <a:solidFill>
                <a:srgbClr val="C00000"/>
              </a:solidFill>
              <a:round/>
            </a:ln>
            <a:effectLst/>
          </c:spPr>
          <c:marker>
            <c:symbol val="none"/>
          </c:marker>
          <c:cat>
            <c:numRef>
              <c:f>Analysis!$B$148:$B$164</c:f>
              <c:numCache>
                <c:formatCode>General</c:formatCode>
                <c:ptCount val="17"/>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pt idx="15">
                  <c:v>2023</c:v>
                </c:pt>
                <c:pt idx="16">
                  <c:v>2024</c:v>
                </c:pt>
              </c:numCache>
            </c:numRef>
          </c:cat>
          <c:val>
            <c:numRef>
              <c:f>Analysis!$E$148:$E$164</c:f>
              <c:numCache>
                <c:formatCode>General</c:formatCode>
                <c:ptCount val="17"/>
                <c:pt idx="0">
                  <c:v>88.964976691666664</c:v>
                </c:pt>
                <c:pt idx="1">
                  <c:v>96.341837996666683</c:v>
                </c:pt>
                <c:pt idx="2">
                  <c:v>106.0193096</c:v>
                </c:pt>
                <c:pt idx="3">
                  <c:v>122.49593208333333</c:v>
                </c:pt>
                <c:pt idx="4">
                  <c:v>144.2311589</c:v>
                </c:pt>
                <c:pt idx="5">
                  <c:v>158.06433095</c:v>
                </c:pt>
                <c:pt idx="6">
                  <c:v>167.28945081666669</c:v>
                </c:pt>
                <c:pt idx="7">
                  <c:v>179.34069802500002</c:v>
                </c:pt>
                <c:pt idx="8">
                  <c:v>218.67318456666666</c:v>
                </c:pt>
                <c:pt idx="9">
                  <c:v>246.77001321666671</c:v>
                </c:pt>
                <c:pt idx="10">
                  <c:v>265.02540907499997</c:v>
                </c:pt>
                <c:pt idx="11">
                  <c:v>284.5110487</c:v>
                </c:pt>
                <c:pt idx="12">
                  <c:v>307.63014866666668</c:v>
                </c:pt>
                <c:pt idx="13">
                  <c:v>339.07103721666664</c:v>
                </c:pt>
                <c:pt idx="14">
                  <c:v>389.12425575000003</c:v>
                </c:pt>
                <c:pt idx="15">
                  <c:v>468.59076868333335</c:v>
                </c:pt>
                <c:pt idx="16">
                  <c:v>564.3025983</c:v>
                </c:pt>
              </c:numCache>
            </c:numRef>
          </c:val>
          <c:smooth val="0"/>
          <c:extLst>
            <c:ext xmlns:c16="http://schemas.microsoft.com/office/drawing/2014/chart" uri="{C3380CC4-5D6E-409C-BE32-E72D297353CC}">
              <c16:uniqueId val="{00000002-6197-4EE8-A47E-02F5A16435CC}"/>
            </c:ext>
          </c:extLst>
        </c:ser>
        <c:ser>
          <c:idx val="3"/>
          <c:order val="3"/>
          <c:tx>
            <c:strRef>
              <c:f>Analysis!$F$147</c:f>
              <c:strCache>
                <c:ptCount val="1"/>
                <c:pt idx="0">
                  <c:v>Average of CPI_Health</c:v>
                </c:pt>
              </c:strCache>
            </c:strRef>
          </c:tx>
          <c:spPr>
            <a:ln w="28575" cap="rnd">
              <a:solidFill>
                <a:srgbClr val="FFFF00"/>
              </a:solidFill>
              <a:round/>
            </a:ln>
            <a:effectLst/>
          </c:spPr>
          <c:marker>
            <c:symbol val="none"/>
          </c:marker>
          <c:cat>
            <c:numRef>
              <c:f>Analysis!$B$148:$B$164</c:f>
              <c:numCache>
                <c:formatCode>General</c:formatCode>
                <c:ptCount val="17"/>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pt idx="15">
                  <c:v>2023</c:v>
                </c:pt>
                <c:pt idx="16">
                  <c:v>2024</c:v>
                </c:pt>
              </c:numCache>
            </c:numRef>
          </c:cat>
          <c:val>
            <c:numRef>
              <c:f>Analysis!$F$148:$F$164</c:f>
              <c:numCache>
                <c:formatCode>General</c:formatCode>
                <c:ptCount val="17"/>
                <c:pt idx="0">
                  <c:v>90.551313168333323</c:v>
                </c:pt>
                <c:pt idx="1">
                  <c:v>100.35672625166666</c:v>
                </c:pt>
                <c:pt idx="2">
                  <c:v>108.70950395833331</c:v>
                </c:pt>
                <c:pt idx="3">
                  <c:v>118.79648915000001</c:v>
                </c:pt>
                <c:pt idx="4">
                  <c:v>130.26415681666666</c:v>
                </c:pt>
                <c:pt idx="5">
                  <c:v>139.20966934999998</c:v>
                </c:pt>
                <c:pt idx="6">
                  <c:v>148.68946628333333</c:v>
                </c:pt>
                <c:pt idx="7">
                  <c:v>160.87354340833332</c:v>
                </c:pt>
                <c:pt idx="8">
                  <c:v>177.32618268333331</c:v>
                </c:pt>
                <c:pt idx="9">
                  <c:v>196.19441123333331</c:v>
                </c:pt>
                <c:pt idx="10">
                  <c:v>216.59940169166669</c:v>
                </c:pt>
                <c:pt idx="11">
                  <c:v>237.02159706666669</c:v>
                </c:pt>
                <c:pt idx="12">
                  <c:v>264.5079608833334</c:v>
                </c:pt>
                <c:pt idx="13">
                  <c:v>305.16976430833336</c:v>
                </c:pt>
                <c:pt idx="14">
                  <c:v>354.36991733333343</c:v>
                </c:pt>
                <c:pt idx="15">
                  <c:v>430.77141061666663</c:v>
                </c:pt>
                <c:pt idx="16">
                  <c:v>505.84948689999993</c:v>
                </c:pt>
              </c:numCache>
            </c:numRef>
          </c:val>
          <c:smooth val="0"/>
          <c:extLst>
            <c:ext xmlns:c16="http://schemas.microsoft.com/office/drawing/2014/chart" uri="{C3380CC4-5D6E-409C-BE32-E72D297353CC}">
              <c16:uniqueId val="{00000003-6197-4EE8-A47E-02F5A16435CC}"/>
            </c:ext>
          </c:extLst>
        </c:ser>
        <c:ser>
          <c:idx val="4"/>
          <c:order val="4"/>
          <c:tx>
            <c:strRef>
              <c:f>Analysis!$G$147</c:f>
              <c:strCache>
                <c:ptCount val="1"/>
                <c:pt idx="0">
                  <c:v>Average of CPI_Communication</c:v>
                </c:pt>
              </c:strCache>
            </c:strRef>
          </c:tx>
          <c:spPr>
            <a:ln w="28575" cap="rnd">
              <a:solidFill>
                <a:srgbClr val="00FFFF"/>
              </a:solidFill>
              <a:round/>
            </a:ln>
            <a:effectLst/>
          </c:spPr>
          <c:marker>
            <c:symbol val="none"/>
          </c:marker>
          <c:cat>
            <c:numRef>
              <c:f>Analysis!$B$148:$B$164</c:f>
              <c:numCache>
                <c:formatCode>General</c:formatCode>
                <c:ptCount val="17"/>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pt idx="15">
                  <c:v>2023</c:v>
                </c:pt>
                <c:pt idx="16">
                  <c:v>2024</c:v>
                </c:pt>
              </c:numCache>
            </c:numRef>
          </c:cat>
          <c:val>
            <c:numRef>
              <c:f>Analysis!$G$148:$G$164</c:f>
              <c:numCache>
                <c:formatCode>General</c:formatCode>
                <c:ptCount val="17"/>
                <c:pt idx="0">
                  <c:v>93.307969338333336</c:v>
                </c:pt>
                <c:pt idx="1">
                  <c:v>98.754179003333363</c:v>
                </c:pt>
                <c:pt idx="2">
                  <c:v>101.28437527750002</c:v>
                </c:pt>
                <c:pt idx="3">
                  <c:v>105.74856883333337</c:v>
                </c:pt>
                <c:pt idx="4">
                  <c:v>114.00903189999998</c:v>
                </c:pt>
                <c:pt idx="5">
                  <c:v>118.463516975</c:v>
                </c:pt>
                <c:pt idx="6">
                  <c:v>123.57194944166667</c:v>
                </c:pt>
                <c:pt idx="7">
                  <c:v>127.39997651666665</c:v>
                </c:pt>
                <c:pt idx="8">
                  <c:v>133.68424197499999</c:v>
                </c:pt>
                <c:pt idx="9">
                  <c:v>138.44541742500002</c:v>
                </c:pt>
                <c:pt idx="10">
                  <c:v>146.43966013333335</c:v>
                </c:pt>
                <c:pt idx="11">
                  <c:v>157.75373300833331</c:v>
                </c:pt>
                <c:pt idx="12">
                  <c:v>171.66086283333334</c:v>
                </c:pt>
                <c:pt idx="13">
                  <c:v>189.65961658333333</c:v>
                </c:pt>
                <c:pt idx="14">
                  <c:v>210.92566070000007</c:v>
                </c:pt>
                <c:pt idx="15">
                  <c:v>228.84333930833336</c:v>
                </c:pt>
                <c:pt idx="16">
                  <c:v>235.02425148333336</c:v>
                </c:pt>
              </c:numCache>
            </c:numRef>
          </c:val>
          <c:smooth val="0"/>
          <c:extLst>
            <c:ext xmlns:c16="http://schemas.microsoft.com/office/drawing/2014/chart" uri="{C3380CC4-5D6E-409C-BE32-E72D297353CC}">
              <c16:uniqueId val="{00000004-6197-4EE8-A47E-02F5A16435CC}"/>
            </c:ext>
          </c:extLst>
        </c:ser>
        <c:ser>
          <c:idx val="5"/>
          <c:order val="5"/>
          <c:tx>
            <c:strRef>
              <c:f>Analysis!$H$147</c:f>
              <c:strCache>
                <c:ptCount val="1"/>
                <c:pt idx="0">
                  <c:v>Average of CPI_Education</c:v>
                </c:pt>
              </c:strCache>
            </c:strRef>
          </c:tx>
          <c:spPr>
            <a:ln w="28575" cap="rnd">
              <a:solidFill>
                <a:srgbClr val="FF0000"/>
              </a:solidFill>
              <a:round/>
            </a:ln>
            <a:effectLst/>
          </c:spPr>
          <c:marker>
            <c:symbol val="none"/>
          </c:marker>
          <c:cat>
            <c:numRef>
              <c:f>Analysis!$B$148:$B$164</c:f>
              <c:numCache>
                <c:formatCode>General</c:formatCode>
                <c:ptCount val="17"/>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pt idx="15">
                  <c:v>2023</c:v>
                </c:pt>
                <c:pt idx="16">
                  <c:v>2024</c:v>
                </c:pt>
              </c:numCache>
            </c:numRef>
          </c:cat>
          <c:val>
            <c:numRef>
              <c:f>Analysis!$H$148:$H$164</c:f>
              <c:numCache>
                <c:formatCode>General</c:formatCode>
                <c:ptCount val="17"/>
                <c:pt idx="0">
                  <c:v>79.779916996666671</c:v>
                </c:pt>
                <c:pt idx="1">
                  <c:v>94.385066603333328</c:v>
                </c:pt>
                <c:pt idx="2">
                  <c:v>106.86610002499998</c:v>
                </c:pt>
                <c:pt idx="3">
                  <c:v>112.44682546666668</c:v>
                </c:pt>
                <c:pt idx="4">
                  <c:v>124.73247698333336</c:v>
                </c:pt>
                <c:pt idx="5">
                  <c:v>133.49994301666666</c:v>
                </c:pt>
                <c:pt idx="6">
                  <c:v>142.05690146666666</c:v>
                </c:pt>
                <c:pt idx="7">
                  <c:v>154.48742865833336</c:v>
                </c:pt>
                <c:pt idx="8">
                  <c:v>180.32892075833334</c:v>
                </c:pt>
                <c:pt idx="9">
                  <c:v>207.78304340833333</c:v>
                </c:pt>
                <c:pt idx="10">
                  <c:v>228.68490015833333</c:v>
                </c:pt>
                <c:pt idx="11">
                  <c:v>249.26250000000002</c:v>
                </c:pt>
                <c:pt idx="12">
                  <c:v>272.95083333333332</c:v>
                </c:pt>
                <c:pt idx="13">
                  <c:v>304.99083333333334</c:v>
                </c:pt>
                <c:pt idx="14">
                  <c:v>353.03924245833338</c:v>
                </c:pt>
                <c:pt idx="15">
                  <c:v>425.63189375000002</c:v>
                </c:pt>
                <c:pt idx="16">
                  <c:v>480.33734736666662</c:v>
                </c:pt>
              </c:numCache>
            </c:numRef>
          </c:val>
          <c:smooth val="0"/>
          <c:extLst>
            <c:ext xmlns:c16="http://schemas.microsoft.com/office/drawing/2014/chart" uri="{C3380CC4-5D6E-409C-BE32-E72D297353CC}">
              <c16:uniqueId val="{00000005-6197-4EE8-A47E-02F5A16435CC}"/>
            </c:ext>
          </c:extLst>
        </c:ser>
        <c:dLbls>
          <c:showLegendKey val="0"/>
          <c:showVal val="0"/>
          <c:showCatName val="0"/>
          <c:showSerName val="0"/>
          <c:showPercent val="0"/>
          <c:showBubbleSize val="0"/>
        </c:dLbls>
        <c:smooth val="0"/>
        <c:axId val="977999167"/>
        <c:axId val="936921407"/>
      </c:lineChart>
      <c:catAx>
        <c:axId val="9779991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6921407"/>
        <c:crosses val="autoZero"/>
        <c:auto val="1"/>
        <c:lblAlgn val="ctr"/>
        <c:lblOffset val="100"/>
        <c:noMultiLvlLbl val="0"/>
      </c:catAx>
      <c:valAx>
        <c:axId val="93692140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79991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[NigeriaInflationRates (Zacrac Project).xlsx]Analysis!PivotTable4</c:name>
    <c:fmtId val="24"/>
  </c:pivotSource>
  <c:chart>
    <c:title>
      <c:tx>
        <c:rich>
          <a:bodyPr rot="0" spcFirstLastPara="1" vertOverflow="ellipsis" vert="horz" wrap="square" anchor="ctr" anchorCtr="1"/>
          <a:lstStyle/>
          <a:p>
            <a:pPr>
              <a:defRPr sz="1600" b="1" i="0" u="none" strike="noStrike" kern="1200" spc="0" baseline="0">
                <a:solidFill>
                  <a:schemeClr val="tx1"/>
                </a:solidFill>
                <a:latin typeface="Cambria" panose="02040503050406030204" pitchFamily="18" charset="0"/>
                <a:ea typeface="Cambria" panose="02040503050406030204" pitchFamily="18" charset="0"/>
                <a:cs typeface="+mn-cs"/>
              </a:defRPr>
            </a:pPr>
            <a:r>
              <a:rPr lang="en-US" sz="1600" b="1" dirty="0">
                <a:solidFill>
                  <a:schemeClr val="tx1"/>
                </a:solidFill>
                <a:latin typeface="Cambria" panose="02040503050406030204" pitchFamily="18" charset="0"/>
                <a:ea typeface="Cambria" panose="02040503050406030204" pitchFamily="18" charset="0"/>
              </a:rPr>
              <a:t>CPI</a:t>
            </a:r>
            <a:r>
              <a:rPr lang="en-US" sz="1600" b="1" baseline="0" dirty="0">
                <a:solidFill>
                  <a:schemeClr val="tx1"/>
                </a:solidFill>
                <a:latin typeface="Cambria" panose="02040503050406030204" pitchFamily="18" charset="0"/>
                <a:ea typeface="Cambria" panose="02040503050406030204" pitchFamily="18" charset="0"/>
              </a:rPr>
              <a:t> Stacked Column View</a:t>
            </a:r>
            <a:endParaRPr lang="en-US" sz="1600" b="1" dirty="0">
              <a:solidFill>
                <a:schemeClr val="tx1"/>
              </a:solidFill>
              <a:latin typeface="Cambria" panose="02040503050406030204" pitchFamily="18" charset="0"/>
              <a:ea typeface="Cambria" panose="02040503050406030204" pitchFamily="18" charset="0"/>
            </a:endParaRP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Cambria" panose="02040503050406030204" pitchFamily="18" charset="0"/>
              <a:ea typeface="Cambria" panose="02040503050406030204" pitchFamily="18" charset="0"/>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tx1"/>
          </a:solidFill>
          <a:ln>
            <a:noFill/>
          </a:ln>
          <a:effectLst/>
        </c:spPr>
        <c:marker>
          <c:symbol val="none"/>
        </c:marker>
      </c:pivotFmt>
      <c:pivotFmt>
        <c:idx val="13"/>
        <c:spPr>
          <a:solidFill>
            <a:srgbClr val="C00000"/>
          </a:solidFill>
          <a:ln>
            <a:noFill/>
          </a:ln>
          <a:effectLst/>
        </c:spPr>
        <c:marker>
          <c:symbol val="none"/>
        </c:marker>
      </c:pivotFmt>
      <c:pivotFmt>
        <c:idx val="14"/>
        <c:spPr>
          <a:solidFill>
            <a:srgbClr val="FFFF00"/>
          </a:solidFill>
          <a:ln>
            <a:noFill/>
          </a:ln>
          <a:effectLst/>
        </c:spPr>
        <c:marker>
          <c:symbol val="none"/>
        </c:marker>
      </c:pivotFmt>
      <c:pivotFmt>
        <c:idx val="15"/>
        <c:spPr>
          <a:solidFill>
            <a:srgbClr val="FF00FF"/>
          </a:solidFill>
          <a:ln>
            <a:noFill/>
          </a:ln>
          <a:effectLst/>
        </c:spPr>
        <c:marker>
          <c:symbol val="none"/>
        </c:marker>
      </c:pivotFmt>
      <c:pivotFmt>
        <c:idx val="16"/>
        <c:spPr>
          <a:solidFill>
            <a:srgbClr val="99FF99"/>
          </a:solidFill>
          <a:ln>
            <a:noFill/>
          </a:ln>
          <a:effectLst/>
        </c:spPr>
        <c:marker>
          <c:symbol val="none"/>
        </c:marker>
      </c:pivotFmt>
      <c:pivotFmt>
        <c:idx val="17"/>
        <c:spPr>
          <a:solidFill>
            <a:srgbClr val="FF0000"/>
          </a:solidFill>
          <a:ln>
            <a:noFill/>
          </a:ln>
          <a:effectLst/>
        </c:spPr>
        <c:marker>
          <c:symbol val="none"/>
        </c:marker>
      </c:pivotFmt>
      <c:pivotFmt>
        <c:idx val="18"/>
        <c:spPr>
          <a:solidFill>
            <a:srgbClr val="99FF99"/>
          </a:solidFill>
          <a:ln>
            <a:noFill/>
          </a:ln>
          <a:effectLst/>
        </c:spPr>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tx1"/>
          </a:solidFill>
          <a:ln>
            <a:noFill/>
          </a:ln>
          <a:effectLst/>
        </c:spPr>
        <c:marker>
          <c:symbol val="none"/>
        </c:marker>
      </c:pivotFmt>
      <c:pivotFmt>
        <c:idx val="21"/>
        <c:spPr>
          <a:solidFill>
            <a:srgbClr val="C00000"/>
          </a:solidFill>
          <a:ln>
            <a:noFill/>
          </a:ln>
          <a:effectLst/>
        </c:spPr>
        <c:marker>
          <c:symbol val="none"/>
        </c:marker>
      </c:pivotFmt>
      <c:pivotFmt>
        <c:idx val="22"/>
        <c:spPr>
          <a:solidFill>
            <a:srgbClr val="FFFF00"/>
          </a:solidFill>
          <a:ln>
            <a:noFill/>
          </a:ln>
          <a:effectLst/>
        </c:spPr>
        <c:marker>
          <c:symbol val="none"/>
        </c:marker>
      </c:pivotFmt>
      <c:pivotFmt>
        <c:idx val="23"/>
        <c:spPr>
          <a:solidFill>
            <a:srgbClr val="FF00FF"/>
          </a:solidFill>
          <a:ln>
            <a:noFill/>
          </a:ln>
          <a:effectLst/>
        </c:spPr>
        <c:marker>
          <c:symbol val="none"/>
        </c:marker>
      </c:pivotFmt>
      <c:pivotFmt>
        <c:idx val="24"/>
        <c:spPr>
          <a:solidFill>
            <a:srgbClr val="99FF99"/>
          </a:solidFill>
          <a:ln>
            <a:noFill/>
          </a:ln>
          <a:effectLst/>
        </c:spPr>
        <c:marker>
          <c:symbol val="none"/>
        </c:marker>
      </c:pivotFmt>
      <c:pivotFmt>
        <c:idx val="25"/>
        <c:spPr>
          <a:solidFill>
            <a:srgbClr val="FF0000"/>
          </a:solidFill>
          <a:ln>
            <a:noFill/>
          </a:ln>
          <a:effectLst/>
        </c:spPr>
        <c:marker>
          <c:symbol val="none"/>
        </c:marker>
      </c:pivotFmt>
      <c:pivotFmt>
        <c:idx val="26"/>
        <c:spPr>
          <a:solidFill>
            <a:schemeClr val="tx1"/>
          </a:solidFill>
          <a:ln>
            <a:noFill/>
          </a:ln>
          <a:effectLst/>
        </c:spPr>
        <c:marker>
          <c:symbol val="none"/>
        </c:marker>
      </c:pivotFmt>
      <c:pivotFmt>
        <c:idx val="27"/>
        <c:spPr>
          <a:solidFill>
            <a:srgbClr val="C00000"/>
          </a:solidFill>
          <a:ln>
            <a:noFill/>
          </a:ln>
          <a:effectLst/>
        </c:spPr>
        <c:marker>
          <c:symbol val="none"/>
        </c:marker>
      </c:pivotFmt>
      <c:pivotFmt>
        <c:idx val="28"/>
        <c:spPr>
          <a:solidFill>
            <a:srgbClr val="FFFF00"/>
          </a:solidFill>
          <a:ln>
            <a:noFill/>
          </a:ln>
          <a:effectLst/>
        </c:spPr>
        <c:marker>
          <c:symbol val="none"/>
        </c:marker>
      </c:pivotFmt>
      <c:pivotFmt>
        <c:idx val="29"/>
        <c:spPr>
          <a:solidFill>
            <a:srgbClr val="FF00FF"/>
          </a:solidFill>
          <a:ln>
            <a:noFill/>
          </a:ln>
          <a:effectLst/>
        </c:spPr>
        <c:marker>
          <c:symbol val="none"/>
        </c:marker>
      </c:pivotFmt>
      <c:pivotFmt>
        <c:idx val="30"/>
        <c:spPr>
          <a:solidFill>
            <a:srgbClr val="99FF99"/>
          </a:solidFill>
          <a:ln>
            <a:noFill/>
          </a:ln>
          <a:effectLst/>
        </c:spPr>
        <c:marker>
          <c:symbol val="none"/>
        </c:marker>
      </c:pivotFmt>
      <c:pivotFmt>
        <c:idx val="31"/>
        <c:spPr>
          <a:solidFill>
            <a:srgbClr val="FF0000"/>
          </a:solidFill>
          <a:ln>
            <a:noFill/>
          </a:ln>
          <a:effectLst/>
        </c:spPr>
        <c:marker>
          <c:symbol val="none"/>
        </c:marker>
      </c:pivotFmt>
    </c:pivotFmts>
    <c:plotArea>
      <c:layout/>
      <c:barChart>
        <c:barDir val="col"/>
        <c:grouping val="stacked"/>
        <c:varyColors val="0"/>
        <c:ser>
          <c:idx val="0"/>
          <c:order val="0"/>
          <c:tx>
            <c:strRef>
              <c:f>Analysis!$C$2</c:f>
              <c:strCache>
                <c:ptCount val="1"/>
                <c:pt idx="0">
                  <c:v>CPI_Food_</c:v>
                </c:pt>
              </c:strCache>
            </c:strRef>
          </c:tx>
          <c:spPr>
            <a:solidFill>
              <a:schemeClr val="tx1"/>
            </a:solidFill>
            <a:ln>
              <a:noFill/>
            </a:ln>
            <a:effectLst/>
          </c:spPr>
          <c:invertIfNegative val="0"/>
          <c:cat>
            <c:strRef>
              <c:f>Analysis!$B$3:$B$19</c:f>
              <c:strCache>
                <c:ptCount val="17"/>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pt idx="15">
                  <c:v>2023</c:v>
                </c:pt>
                <c:pt idx="16">
                  <c:v>2024</c:v>
                </c:pt>
              </c:strCache>
            </c:strRef>
          </c:cat>
          <c:val>
            <c:numRef>
              <c:f>Analysis!$C$3:$C$19</c:f>
              <c:numCache>
                <c:formatCode>0.00</c:formatCode>
                <c:ptCount val="17"/>
                <c:pt idx="0">
                  <c:v>83.442306205833333</c:v>
                </c:pt>
                <c:pt idx="1">
                  <c:v>95.825572780000002</c:v>
                </c:pt>
                <c:pt idx="2">
                  <c:v>109.93395579166668</c:v>
                </c:pt>
                <c:pt idx="3">
                  <c:v>121.25474204166669</c:v>
                </c:pt>
                <c:pt idx="4">
                  <c:v>134.95190743333333</c:v>
                </c:pt>
                <c:pt idx="5">
                  <c:v>148.03551556666665</c:v>
                </c:pt>
                <c:pt idx="6">
                  <c:v>162.07100404999997</c:v>
                </c:pt>
                <c:pt idx="7">
                  <c:v>178.11275822499999</c:v>
                </c:pt>
                <c:pt idx="8">
                  <c:v>204.73392526666669</c:v>
                </c:pt>
                <c:pt idx="9">
                  <c:v>244.75154394999996</c:v>
                </c:pt>
                <c:pt idx="10">
                  <c:v>279.86921063333335</c:v>
                </c:pt>
                <c:pt idx="11">
                  <c:v>318.33106639166664</c:v>
                </c:pt>
                <c:pt idx="12">
                  <c:v>369.80297661666668</c:v>
                </c:pt>
                <c:pt idx="13">
                  <c:v>445.25230873333339</c:v>
                </c:pt>
                <c:pt idx="14">
                  <c:v>538.47278652500006</c:v>
                </c:pt>
                <c:pt idx="15">
                  <c:v>689.03748050000013</c:v>
                </c:pt>
                <c:pt idx="16">
                  <c:v>883.86043396666662</c:v>
                </c:pt>
              </c:numCache>
            </c:numRef>
          </c:val>
          <c:extLst>
            <c:ext xmlns:c16="http://schemas.microsoft.com/office/drawing/2014/chart" uri="{C3380CC4-5D6E-409C-BE32-E72D297353CC}">
              <c16:uniqueId val="{00000000-18AD-4CB0-9A92-7B19E4FFD8E7}"/>
            </c:ext>
          </c:extLst>
        </c:ser>
        <c:ser>
          <c:idx val="1"/>
          <c:order val="1"/>
          <c:tx>
            <c:strRef>
              <c:f>Analysis!$D$2</c:f>
              <c:strCache>
                <c:ptCount val="1"/>
                <c:pt idx="0">
                  <c:v>CPI_Energy_</c:v>
                </c:pt>
              </c:strCache>
            </c:strRef>
          </c:tx>
          <c:spPr>
            <a:solidFill>
              <a:srgbClr val="C00000"/>
            </a:solidFill>
            <a:ln>
              <a:noFill/>
            </a:ln>
            <a:effectLst/>
          </c:spPr>
          <c:invertIfNegative val="0"/>
          <c:cat>
            <c:strRef>
              <c:f>Analysis!$B$3:$B$19</c:f>
              <c:strCache>
                <c:ptCount val="17"/>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pt idx="15">
                  <c:v>2023</c:v>
                </c:pt>
                <c:pt idx="16">
                  <c:v>2024</c:v>
                </c:pt>
              </c:strCache>
            </c:strRef>
          </c:cat>
          <c:val>
            <c:numRef>
              <c:f>Analysis!$D$3:$D$19</c:f>
              <c:numCache>
                <c:formatCode>0.00</c:formatCode>
                <c:ptCount val="17"/>
                <c:pt idx="0">
                  <c:v>88.964976691666664</c:v>
                </c:pt>
                <c:pt idx="1">
                  <c:v>96.341837996666683</c:v>
                </c:pt>
                <c:pt idx="2">
                  <c:v>106.0193096</c:v>
                </c:pt>
                <c:pt idx="3">
                  <c:v>122.49593208333333</c:v>
                </c:pt>
                <c:pt idx="4">
                  <c:v>144.2311589</c:v>
                </c:pt>
                <c:pt idx="5">
                  <c:v>158.06433095</c:v>
                </c:pt>
                <c:pt idx="6">
                  <c:v>167.28945081666669</c:v>
                </c:pt>
                <c:pt idx="7">
                  <c:v>179.34069802500002</c:v>
                </c:pt>
                <c:pt idx="8">
                  <c:v>218.67318456666666</c:v>
                </c:pt>
                <c:pt idx="9">
                  <c:v>246.77001321666671</c:v>
                </c:pt>
                <c:pt idx="10">
                  <c:v>265.02540907499997</c:v>
                </c:pt>
                <c:pt idx="11">
                  <c:v>284.5110487</c:v>
                </c:pt>
                <c:pt idx="12">
                  <c:v>307.63014866666668</c:v>
                </c:pt>
                <c:pt idx="13">
                  <c:v>339.07103721666664</c:v>
                </c:pt>
                <c:pt idx="14">
                  <c:v>389.12425575000003</c:v>
                </c:pt>
                <c:pt idx="15">
                  <c:v>468.59076868333335</c:v>
                </c:pt>
                <c:pt idx="16">
                  <c:v>564.3025983</c:v>
                </c:pt>
              </c:numCache>
            </c:numRef>
          </c:val>
          <c:extLst>
            <c:ext xmlns:c16="http://schemas.microsoft.com/office/drawing/2014/chart" uri="{C3380CC4-5D6E-409C-BE32-E72D297353CC}">
              <c16:uniqueId val="{00000001-18AD-4CB0-9A92-7B19E4FFD8E7}"/>
            </c:ext>
          </c:extLst>
        </c:ser>
        <c:ser>
          <c:idx val="2"/>
          <c:order val="2"/>
          <c:tx>
            <c:strRef>
              <c:f>Analysis!$E$2</c:f>
              <c:strCache>
                <c:ptCount val="1"/>
                <c:pt idx="0">
                  <c:v>CPI_Health_</c:v>
                </c:pt>
              </c:strCache>
            </c:strRef>
          </c:tx>
          <c:spPr>
            <a:solidFill>
              <a:srgbClr val="FFFF00"/>
            </a:solidFill>
            <a:ln>
              <a:noFill/>
            </a:ln>
            <a:effectLst/>
          </c:spPr>
          <c:invertIfNegative val="0"/>
          <c:cat>
            <c:strRef>
              <c:f>Analysis!$B$3:$B$19</c:f>
              <c:strCache>
                <c:ptCount val="17"/>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pt idx="15">
                  <c:v>2023</c:v>
                </c:pt>
                <c:pt idx="16">
                  <c:v>2024</c:v>
                </c:pt>
              </c:strCache>
            </c:strRef>
          </c:cat>
          <c:val>
            <c:numRef>
              <c:f>Analysis!$E$3:$E$19</c:f>
              <c:numCache>
                <c:formatCode>0.00</c:formatCode>
                <c:ptCount val="17"/>
                <c:pt idx="0">
                  <c:v>90.551313168333323</c:v>
                </c:pt>
                <c:pt idx="1">
                  <c:v>100.35672625166666</c:v>
                </c:pt>
                <c:pt idx="2">
                  <c:v>108.70950395833331</c:v>
                </c:pt>
                <c:pt idx="3">
                  <c:v>118.79648915000001</c:v>
                </c:pt>
                <c:pt idx="4">
                  <c:v>130.26415681666666</c:v>
                </c:pt>
                <c:pt idx="5">
                  <c:v>139.20966934999998</c:v>
                </c:pt>
                <c:pt idx="6">
                  <c:v>148.68946628333333</c:v>
                </c:pt>
                <c:pt idx="7">
                  <c:v>160.87354340833332</c:v>
                </c:pt>
                <c:pt idx="8">
                  <c:v>177.32618268333331</c:v>
                </c:pt>
                <c:pt idx="9">
                  <c:v>196.19441123333331</c:v>
                </c:pt>
                <c:pt idx="10">
                  <c:v>216.59940169166669</c:v>
                </c:pt>
                <c:pt idx="11">
                  <c:v>237.02159706666669</c:v>
                </c:pt>
                <c:pt idx="12">
                  <c:v>264.5079608833334</c:v>
                </c:pt>
                <c:pt idx="13">
                  <c:v>305.16976430833336</c:v>
                </c:pt>
                <c:pt idx="14">
                  <c:v>354.36991733333343</c:v>
                </c:pt>
                <c:pt idx="15">
                  <c:v>430.77141061666663</c:v>
                </c:pt>
                <c:pt idx="16">
                  <c:v>505.84948689999993</c:v>
                </c:pt>
              </c:numCache>
            </c:numRef>
          </c:val>
          <c:extLst>
            <c:ext xmlns:c16="http://schemas.microsoft.com/office/drawing/2014/chart" uri="{C3380CC4-5D6E-409C-BE32-E72D297353CC}">
              <c16:uniqueId val="{00000002-18AD-4CB0-9A92-7B19E4FFD8E7}"/>
            </c:ext>
          </c:extLst>
        </c:ser>
        <c:ser>
          <c:idx val="3"/>
          <c:order val="3"/>
          <c:tx>
            <c:strRef>
              <c:f>Analysis!$F$2</c:f>
              <c:strCache>
                <c:ptCount val="1"/>
                <c:pt idx="0">
                  <c:v>CPI_Transport_</c:v>
                </c:pt>
              </c:strCache>
            </c:strRef>
          </c:tx>
          <c:spPr>
            <a:solidFill>
              <a:srgbClr val="FF00FF"/>
            </a:solidFill>
            <a:ln>
              <a:noFill/>
            </a:ln>
            <a:effectLst/>
          </c:spPr>
          <c:invertIfNegative val="0"/>
          <c:cat>
            <c:strRef>
              <c:f>Analysis!$B$3:$B$19</c:f>
              <c:strCache>
                <c:ptCount val="17"/>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pt idx="15">
                  <c:v>2023</c:v>
                </c:pt>
                <c:pt idx="16">
                  <c:v>2024</c:v>
                </c:pt>
              </c:strCache>
            </c:strRef>
          </c:cat>
          <c:val>
            <c:numRef>
              <c:f>Analysis!$F$3:$F$19</c:f>
              <c:numCache>
                <c:formatCode>0.00</c:formatCode>
                <c:ptCount val="17"/>
                <c:pt idx="0">
                  <c:v>88.286573495833338</c:v>
                </c:pt>
                <c:pt idx="1">
                  <c:v>94.593155648333337</c:v>
                </c:pt>
                <c:pt idx="2">
                  <c:v>107.74603885833334</c:v>
                </c:pt>
                <c:pt idx="3">
                  <c:v>119.17281535833335</c:v>
                </c:pt>
                <c:pt idx="4">
                  <c:v>135.21421215000001</c:v>
                </c:pt>
                <c:pt idx="5">
                  <c:v>145.117794675</c:v>
                </c:pt>
                <c:pt idx="6">
                  <c:v>154.91326817499998</c:v>
                </c:pt>
                <c:pt idx="7">
                  <c:v>168.17168598333333</c:v>
                </c:pt>
                <c:pt idx="8">
                  <c:v>194.69002006666668</c:v>
                </c:pt>
                <c:pt idx="9">
                  <c:v>220.84263520833335</c:v>
                </c:pt>
                <c:pt idx="10">
                  <c:v>245.28017397500003</c:v>
                </c:pt>
                <c:pt idx="11">
                  <c:v>267.74485291666667</c:v>
                </c:pt>
                <c:pt idx="12">
                  <c:v>296.82159254999999</c:v>
                </c:pt>
                <c:pt idx="13">
                  <c:v>340.73310256666662</c:v>
                </c:pt>
                <c:pt idx="14">
                  <c:v>400.02996408333337</c:v>
                </c:pt>
                <c:pt idx="15">
                  <c:v>499.78522505833342</c:v>
                </c:pt>
                <c:pt idx="16">
                  <c:v>588.27995135000003</c:v>
                </c:pt>
              </c:numCache>
            </c:numRef>
          </c:val>
          <c:extLst>
            <c:ext xmlns:c16="http://schemas.microsoft.com/office/drawing/2014/chart" uri="{C3380CC4-5D6E-409C-BE32-E72D297353CC}">
              <c16:uniqueId val="{00000003-18AD-4CB0-9A92-7B19E4FFD8E7}"/>
            </c:ext>
          </c:extLst>
        </c:ser>
        <c:ser>
          <c:idx val="4"/>
          <c:order val="4"/>
          <c:tx>
            <c:strRef>
              <c:f>Analysis!$G$2</c:f>
              <c:strCache>
                <c:ptCount val="1"/>
                <c:pt idx="0">
                  <c:v>CPI_Communication_</c:v>
                </c:pt>
              </c:strCache>
            </c:strRef>
          </c:tx>
          <c:spPr>
            <a:solidFill>
              <a:srgbClr val="99FF99"/>
            </a:solidFill>
            <a:ln>
              <a:noFill/>
            </a:ln>
            <a:effectLst/>
          </c:spPr>
          <c:invertIfNegative val="0"/>
          <c:cat>
            <c:strRef>
              <c:f>Analysis!$B$3:$B$19</c:f>
              <c:strCache>
                <c:ptCount val="17"/>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pt idx="15">
                  <c:v>2023</c:v>
                </c:pt>
                <c:pt idx="16">
                  <c:v>2024</c:v>
                </c:pt>
              </c:strCache>
            </c:strRef>
          </c:cat>
          <c:val>
            <c:numRef>
              <c:f>Analysis!$G$3:$G$19</c:f>
              <c:numCache>
                <c:formatCode>0.00</c:formatCode>
                <c:ptCount val="17"/>
                <c:pt idx="0">
                  <c:v>93.307969338333336</c:v>
                </c:pt>
                <c:pt idx="1">
                  <c:v>98.754179003333363</c:v>
                </c:pt>
                <c:pt idx="2">
                  <c:v>101.28437527750002</c:v>
                </c:pt>
                <c:pt idx="3">
                  <c:v>105.74856883333337</c:v>
                </c:pt>
                <c:pt idx="4">
                  <c:v>114.00903189999998</c:v>
                </c:pt>
                <c:pt idx="5">
                  <c:v>118.463516975</c:v>
                </c:pt>
                <c:pt idx="6">
                  <c:v>123.57194944166667</c:v>
                </c:pt>
                <c:pt idx="7">
                  <c:v>127.39997651666665</c:v>
                </c:pt>
                <c:pt idx="8">
                  <c:v>133.68424197499999</c:v>
                </c:pt>
                <c:pt idx="9">
                  <c:v>138.44541742500002</c:v>
                </c:pt>
                <c:pt idx="10">
                  <c:v>146.43966013333335</c:v>
                </c:pt>
                <c:pt idx="11">
                  <c:v>157.75373300833331</c:v>
                </c:pt>
                <c:pt idx="12">
                  <c:v>171.66086283333334</c:v>
                </c:pt>
                <c:pt idx="13">
                  <c:v>189.65961658333333</c:v>
                </c:pt>
                <c:pt idx="14">
                  <c:v>210.92566070000007</c:v>
                </c:pt>
                <c:pt idx="15">
                  <c:v>228.84333930833336</c:v>
                </c:pt>
                <c:pt idx="16">
                  <c:v>235.02425148333336</c:v>
                </c:pt>
              </c:numCache>
            </c:numRef>
          </c:val>
          <c:extLst>
            <c:ext xmlns:c16="http://schemas.microsoft.com/office/drawing/2014/chart" uri="{C3380CC4-5D6E-409C-BE32-E72D297353CC}">
              <c16:uniqueId val="{00000004-18AD-4CB0-9A92-7B19E4FFD8E7}"/>
            </c:ext>
          </c:extLst>
        </c:ser>
        <c:ser>
          <c:idx val="5"/>
          <c:order val="5"/>
          <c:tx>
            <c:strRef>
              <c:f>Analysis!$H$2</c:f>
              <c:strCache>
                <c:ptCount val="1"/>
                <c:pt idx="0">
                  <c:v>CPI_Education_</c:v>
                </c:pt>
              </c:strCache>
            </c:strRef>
          </c:tx>
          <c:spPr>
            <a:solidFill>
              <a:srgbClr val="FF0000"/>
            </a:solidFill>
            <a:ln>
              <a:noFill/>
            </a:ln>
            <a:effectLst/>
          </c:spPr>
          <c:invertIfNegative val="0"/>
          <c:cat>
            <c:strRef>
              <c:f>Analysis!$B$3:$B$19</c:f>
              <c:strCache>
                <c:ptCount val="17"/>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pt idx="15">
                  <c:v>2023</c:v>
                </c:pt>
                <c:pt idx="16">
                  <c:v>2024</c:v>
                </c:pt>
              </c:strCache>
            </c:strRef>
          </c:cat>
          <c:val>
            <c:numRef>
              <c:f>Analysis!$H$3:$H$19</c:f>
              <c:numCache>
                <c:formatCode>0.00</c:formatCode>
                <c:ptCount val="17"/>
                <c:pt idx="0">
                  <c:v>79.779916996666671</c:v>
                </c:pt>
                <c:pt idx="1">
                  <c:v>94.385066603333328</c:v>
                </c:pt>
                <c:pt idx="2">
                  <c:v>106.86610002499998</c:v>
                </c:pt>
                <c:pt idx="3">
                  <c:v>112.44682546666668</c:v>
                </c:pt>
                <c:pt idx="4">
                  <c:v>124.73247698333336</c:v>
                </c:pt>
                <c:pt idx="5">
                  <c:v>133.49994301666666</c:v>
                </c:pt>
                <c:pt idx="6">
                  <c:v>142.05690146666666</c:v>
                </c:pt>
                <c:pt idx="7">
                  <c:v>154.48742865833336</c:v>
                </c:pt>
                <c:pt idx="8">
                  <c:v>180.32892075833334</c:v>
                </c:pt>
                <c:pt idx="9">
                  <c:v>207.78304340833333</c:v>
                </c:pt>
                <c:pt idx="10">
                  <c:v>228.68490015833333</c:v>
                </c:pt>
                <c:pt idx="11">
                  <c:v>249.26250000000002</c:v>
                </c:pt>
                <c:pt idx="12">
                  <c:v>272.95083333333332</c:v>
                </c:pt>
                <c:pt idx="13">
                  <c:v>304.99083333333334</c:v>
                </c:pt>
                <c:pt idx="14">
                  <c:v>353.03924245833338</c:v>
                </c:pt>
                <c:pt idx="15">
                  <c:v>425.63189375000002</c:v>
                </c:pt>
                <c:pt idx="16">
                  <c:v>480.33734736666662</c:v>
                </c:pt>
              </c:numCache>
            </c:numRef>
          </c:val>
          <c:extLst>
            <c:ext xmlns:c16="http://schemas.microsoft.com/office/drawing/2014/chart" uri="{C3380CC4-5D6E-409C-BE32-E72D297353CC}">
              <c16:uniqueId val="{00000005-18AD-4CB0-9A92-7B19E4FFD8E7}"/>
            </c:ext>
          </c:extLst>
        </c:ser>
        <c:dLbls>
          <c:showLegendKey val="0"/>
          <c:showVal val="0"/>
          <c:showCatName val="0"/>
          <c:showSerName val="0"/>
          <c:showPercent val="0"/>
          <c:showBubbleSize val="0"/>
        </c:dLbls>
        <c:gapWidth val="55"/>
        <c:overlap val="100"/>
        <c:axId val="40442976"/>
        <c:axId val="187584768"/>
      </c:barChart>
      <c:catAx>
        <c:axId val="40442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87584768"/>
        <c:crosses val="autoZero"/>
        <c:auto val="1"/>
        <c:lblAlgn val="ctr"/>
        <c:lblOffset val="100"/>
        <c:noMultiLvlLbl val="0"/>
      </c:catAx>
      <c:valAx>
        <c:axId val="187584768"/>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404429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Cambria" panose="02040503050406030204" pitchFamily="18" charset="0"/>
                <a:ea typeface="Cambria" panose="02040503050406030204" pitchFamily="18" charset="0"/>
                <a:cs typeface="+mn-cs"/>
              </a:defRPr>
            </a:pPr>
            <a:r>
              <a:rPr lang="en-US" sz="1600" b="1">
                <a:latin typeface="Cambria" panose="02040503050406030204" pitchFamily="18" charset="0"/>
                <a:ea typeface="Cambria" panose="02040503050406030204" pitchFamily="18" charset="0"/>
              </a:rPr>
              <a:t>Crude</a:t>
            </a:r>
            <a:r>
              <a:rPr lang="en-US" sz="1600" b="1" baseline="0">
                <a:latin typeface="Cambria" panose="02040503050406030204" pitchFamily="18" charset="0"/>
                <a:ea typeface="Cambria" panose="02040503050406030204" pitchFamily="18" charset="0"/>
              </a:rPr>
              <a:t> oil | Inflation Rate</a:t>
            </a:r>
            <a:endParaRPr lang="en-US" sz="1600" b="1">
              <a:latin typeface="Cambria" panose="02040503050406030204" pitchFamily="18" charset="0"/>
              <a:ea typeface="Cambria" panose="02040503050406030204" pitchFamily="18" charset="0"/>
            </a:endParaRP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en-US"/>
        </a:p>
      </c:txPr>
    </c:title>
    <c:autoTitleDeleted val="0"/>
    <c:plotArea>
      <c:layout/>
      <c:scatterChart>
        <c:scatterStyle val="smoothMarker"/>
        <c:varyColors val="0"/>
        <c:ser>
          <c:idx val="0"/>
          <c:order val="0"/>
          <c:tx>
            <c:strRef>
              <c:f>Analysis!$L$75</c:f>
              <c:strCache>
                <c:ptCount val="1"/>
                <c:pt idx="0">
                  <c:v>Crude _Oil_Price_</c:v>
                </c:pt>
              </c:strCache>
            </c:strRef>
          </c:tx>
          <c:spPr>
            <a:ln w="19050" cap="rnd">
              <a:solidFill>
                <a:schemeClr val="tx1"/>
              </a:solidFill>
              <a:round/>
            </a:ln>
            <a:effectLst/>
          </c:spPr>
          <c:marker>
            <c:symbol val="circle"/>
            <c:size val="5"/>
            <c:spPr>
              <a:solidFill>
                <a:schemeClr val="tx1"/>
              </a:solidFill>
              <a:ln w="9525">
                <a:solidFill>
                  <a:schemeClr val="tx1"/>
                </a:solidFill>
              </a:ln>
              <a:effectLst/>
            </c:spPr>
          </c:marker>
          <c:xVal>
            <c:numRef>
              <c:f>Analysis!$K$76:$K$92</c:f>
              <c:numCache>
                <c:formatCode>General</c:formatCode>
                <c:ptCount val="17"/>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pt idx="15">
                  <c:v>2023</c:v>
                </c:pt>
                <c:pt idx="16">
                  <c:v>2024</c:v>
                </c:pt>
              </c:numCache>
            </c:numRef>
          </c:xVal>
          <c:yVal>
            <c:numRef>
              <c:f>Analysis!$L$76:$L$92</c:f>
              <c:numCache>
                <c:formatCode>0.00</c:formatCode>
                <c:ptCount val="17"/>
                <c:pt idx="0">
                  <c:v>101.02249999999999</c:v>
                </c:pt>
                <c:pt idx="1">
                  <c:v>63.900000000000006</c:v>
                </c:pt>
                <c:pt idx="2">
                  <c:v>80.899166666666659</c:v>
                </c:pt>
                <c:pt idx="3">
                  <c:v>113.75999999999999</c:v>
                </c:pt>
                <c:pt idx="4">
                  <c:v>113.72000000000001</c:v>
                </c:pt>
                <c:pt idx="5">
                  <c:v>110.98666666666668</c:v>
                </c:pt>
                <c:pt idx="6">
                  <c:v>100.40250000000002</c:v>
                </c:pt>
                <c:pt idx="7">
                  <c:v>52.653333333333329</c:v>
                </c:pt>
                <c:pt idx="8">
                  <c:v>43.806666666666665</c:v>
                </c:pt>
                <c:pt idx="9">
                  <c:v>54.085833333333341</c:v>
                </c:pt>
                <c:pt idx="10">
                  <c:v>72.657500000000013</c:v>
                </c:pt>
                <c:pt idx="11">
                  <c:v>65.84999999999998</c:v>
                </c:pt>
                <c:pt idx="12">
                  <c:v>41.890000000000008</c:v>
                </c:pt>
                <c:pt idx="13">
                  <c:v>70.11999999999999</c:v>
                </c:pt>
                <c:pt idx="14">
                  <c:v>104.62249999999999</c:v>
                </c:pt>
                <c:pt idx="15">
                  <c:v>84.781666666666652</c:v>
                </c:pt>
                <c:pt idx="16">
                  <c:v>86.305000000000007</c:v>
                </c:pt>
              </c:numCache>
            </c:numRef>
          </c:yVal>
          <c:smooth val="1"/>
          <c:extLst>
            <c:ext xmlns:c16="http://schemas.microsoft.com/office/drawing/2014/chart" uri="{C3380CC4-5D6E-409C-BE32-E72D297353CC}">
              <c16:uniqueId val="{00000000-60AE-41FC-84A6-7154B6BFB3A8}"/>
            </c:ext>
          </c:extLst>
        </c:ser>
        <c:ser>
          <c:idx val="1"/>
          <c:order val="1"/>
          <c:tx>
            <c:strRef>
              <c:f>Analysis!$M$75</c:f>
              <c:strCache>
                <c:ptCount val="1"/>
                <c:pt idx="0">
                  <c:v>Inflation_Rate_</c:v>
                </c:pt>
              </c:strCache>
            </c:strRef>
          </c:tx>
          <c:spPr>
            <a:ln w="19050" cap="rnd">
              <a:solidFill>
                <a:srgbClr val="FFFF00"/>
              </a:solidFill>
              <a:round/>
            </a:ln>
            <a:effectLst/>
          </c:spPr>
          <c:marker>
            <c:symbol val="circle"/>
            <c:size val="5"/>
            <c:spPr>
              <a:solidFill>
                <a:srgbClr val="FFFF00"/>
              </a:solidFill>
              <a:ln w="9525">
                <a:solidFill>
                  <a:srgbClr val="FFFF00"/>
                </a:solidFill>
              </a:ln>
              <a:effectLst/>
            </c:spPr>
          </c:marker>
          <c:xVal>
            <c:numRef>
              <c:f>Analysis!$K$76:$K$92</c:f>
              <c:numCache>
                <c:formatCode>General</c:formatCode>
                <c:ptCount val="17"/>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pt idx="15">
                  <c:v>2023</c:v>
                </c:pt>
                <c:pt idx="16">
                  <c:v>2024</c:v>
                </c:pt>
              </c:numCache>
            </c:numRef>
          </c:xVal>
          <c:yVal>
            <c:numRef>
              <c:f>Analysis!$M$76:$M$92</c:f>
              <c:numCache>
                <c:formatCode>0.00</c:formatCode>
                <c:ptCount val="17"/>
                <c:pt idx="0">
                  <c:v>11.525</c:v>
                </c:pt>
                <c:pt idx="1">
                  <c:v>12.591666666666667</c:v>
                </c:pt>
                <c:pt idx="2">
                  <c:v>13.758333333333335</c:v>
                </c:pt>
                <c:pt idx="3">
                  <c:v>10.85</c:v>
                </c:pt>
                <c:pt idx="4">
                  <c:v>12.241666666666667</c:v>
                </c:pt>
                <c:pt idx="5">
                  <c:v>8.5166666666666675</c:v>
                </c:pt>
                <c:pt idx="6">
                  <c:v>8.0583333333333318</c:v>
                </c:pt>
                <c:pt idx="7">
                  <c:v>9.01</c:v>
                </c:pt>
                <c:pt idx="8">
                  <c:v>15.624999999999998</c:v>
                </c:pt>
                <c:pt idx="9">
                  <c:v>16.547499999999999</c:v>
                </c:pt>
                <c:pt idx="10">
                  <c:v>12.145833333333334</c:v>
                </c:pt>
                <c:pt idx="11">
                  <c:v>11.391666666666666</c:v>
                </c:pt>
                <c:pt idx="12">
                  <c:v>13.209166666666667</c:v>
                </c:pt>
                <c:pt idx="13">
                  <c:v>16.984166666666667</c:v>
                </c:pt>
                <c:pt idx="14">
                  <c:v>18.765000000000001</c:v>
                </c:pt>
                <c:pt idx="15">
                  <c:v>24.52</c:v>
                </c:pt>
                <c:pt idx="16">
                  <c:v>32.771666666666668</c:v>
                </c:pt>
              </c:numCache>
            </c:numRef>
          </c:yVal>
          <c:smooth val="1"/>
          <c:extLst>
            <c:ext xmlns:c16="http://schemas.microsoft.com/office/drawing/2014/chart" uri="{C3380CC4-5D6E-409C-BE32-E72D297353CC}">
              <c16:uniqueId val="{00000001-60AE-41FC-84A6-7154B6BFB3A8}"/>
            </c:ext>
          </c:extLst>
        </c:ser>
        <c:ser>
          <c:idx val="2"/>
          <c:order val="2"/>
          <c:tx>
            <c:strRef>
              <c:f>Analysis!$N$75</c:f>
              <c:strCache>
                <c:ptCount val="1"/>
                <c:pt idx="0">
                  <c:v>Crude_Oil_Export_(/10)</c:v>
                </c:pt>
              </c:strCache>
            </c:strRef>
          </c:tx>
          <c:spPr>
            <a:ln w="19050" cap="rnd">
              <a:solidFill>
                <a:srgbClr val="00FFFF"/>
              </a:solidFill>
              <a:round/>
            </a:ln>
            <a:effectLst/>
          </c:spPr>
          <c:marker>
            <c:symbol val="circle"/>
            <c:size val="5"/>
            <c:spPr>
              <a:solidFill>
                <a:srgbClr val="00FFFF"/>
              </a:solidFill>
              <a:ln w="9525">
                <a:solidFill>
                  <a:srgbClr val="00FFFF"/>
                </a:solidFill>
              </a:ln>
              <a:effectLst/>
            </c:spPr>
          </c:marker>
          <c:xVal>
            <c:numRef>
              <c:f>Analysis!$K$76:$K$92</c:f>
              <c:numCache>
                <c:formatCode>General</c:formatCode>
                <c:ptCount val="17"/>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pt idx="15">
                  <c:v>2023</c:v>
                </c:pt>
                <c:pt idx="16">
                  <c:v>2024</c:v>
                </c:pt>
              </c:numCache>
            </c:numRef>
          </c:xVal>
          <c:yVal>
            <c:numRef>
              <c:f>Analysis!$N$76:$N$92</c:f>
              <c:numCache>
                <c:formatCode>0.00</c:formatCode>
                <c:ptCount val="17"/>
                <c:pt idx="0">
                  <c:v>16.491666666666667</c:v>
                </c:pt>
                <c:pt idx="1">
                  <c:v>16.608333333333334</c:v>
                </c:pt>
                <c:pt idx="2">
                  <c:v>20.175000000000001</c:v>
                </c:pt>
                <c:pt idx="3">
                  <c:v>19.308333333333334</c:v>
                </c:pt>
                <c:pt idx="4">
                  <c:v>18.68333333333333</c:v>
                </c:pt>
                <c:pt idx="5">
                  <c:v>17.333333333333336</c:v>
                </c:pt>
                <c:pt idx="6">
                  <c:v>17.558333333333334</c:v>
                </c:pt>
                <c:pt idx="7">
                  <c:v>16.766666666666666</c:v>
                </c:pt>
                <c:pt idx="8">
                  <c:v>13.66666666666667</c:v>
                </c:pt>
                <c:pt idx="9">
                  <c:v>14.391666666666667</c:v>
                </c:pt>
                <c:pt idx="10">
                  <c:v>14.65</c:v>
                </c:pt>
                <c:pt idx="11">
                  <c:v>15.625000000000002</c:v>
                </c:pt>
                <c:pt idx="12">
                  <c:v>13.058333333333332</c:v>
                </c:pt>
                <c:pt idx="13">
                  <c:v>8.5833333333333321</c:v>
                </c:pt>
                <c:pt idx="14">
                  <c:v>6.9416666666666682</c:v>
                </c:pt>
                <c:pt idx="15">
                  <c:v>8.0833333333333339</c:v>
                </c:pt>
                <c:pt idx="16">
                  <c:v>8.4833333333333325</c:v>
                </c:pt>
              </c:numCache>
            </c:numRef>
          </c:yVal>
          <c:smooth val="1"/>
          <c:extLst>
            <c:ext xmlns:c16="http://schemas.microsoft.com/office/drawing/2014/chart" uri="{C3380CC4-5D6E-409C-BE32-E72D297353CC}">
              <c16:uniqueId val="{00000002-60AE-41FC-84A6-7154B6BFB3A8}"/>
            </c:ext>
          </c:extLst>
        </c:ser>
        <c:ser>
          <c:idx val="3"/>
          <c:order val="3"/>
          <c:tx>
            <c:strRef>
              <c:f>Analysis!$O$75</c:f>
              <c:strCache>
                <c:ptCount val="1"/>
                <c:pt idx="0">
                  <c:v>Crude_Oil_Production</c:v>
                </c:pt>
              </c:strCache>
            </c:strRef>
          </c:tx>
          <c:spPr>
            <a:ln w="19050" cap="rnd">
              <a:solidFill>
                <a:srgbClr val="FF0000"/>
              </a:solidFill>
              <a:round/>
            </a:ln>
            <a:effectLst/>
          </c:spPr>
          <c:marker>
            <c:symbol val="circle"/>
            <c:size val="5"/>
            <c:spPr>
              <a:solidFill>
                <a:srgbClr val="FF0000"/>
              </a:solidFill>
              <a:ln w="9525">
                <a:solidFill>
                  <a:srgbClr val="FF0000"/>
                </a:solidFill>
              </a:ln>
              <a:effectLst/>
            </c:spPr>
          </c:marker>
          <c:xVal>
            <c:numRef>
              <c:f>Analysis!$K$76:$K$92</c:f>
              <c:numCache>
                <c:formatCode>General</c:formatCode>
                <c:ptCount val="17"/>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pt idx="15">
                  <c:v>2023</c:v>
                </c:pt>
                <c:pt idx="16">
                  <c:v>2024</c:v>
                </c:pt>
              </c:numCache>
            </c:numRef>
          </c:xVal>
          <c:yVal>
            <c:numRef>
              <c:f>Analysis!$O$76:$O$92</c:f>
              <c:numCache>
                <c:formatCode>General</c:formatCode>
                <c:ptCount val="17"/>
                <c:pt idx="0">
                  <c:v>2.0991666666666666</c:v>
                </c:pt>
                <c:pt idx="1">
                  <c:v>2.1108333333333333</c:v>
                </c:pt>
                <c:pt idx="2">
                  <c:v>2.4674999999999998</c:v>
                </c:pt>
                <c:pt idx="3">
                  <c:v>2.3808333333333334</c:v>
                </c:pt>
                <c:pt idx="4">
                  <c:v>2.3183333333333338</c:v>
                </c:pt>
                <c:pt idx="5">
                  <c:v>2.1833333333333331</c:v>
                </c:pt>
                <c:pt idx="6">
                  <c:v>2.2058333333333335</c:v>
                </c:pt>
                <c:pt idx="7">
                  <c:v>2.1266666666666665</c:v>
                </c:pt>
                <c:pt idx="8">
                  <c:v>1.8166666666666664</c:v>
                </c:pt>
                <c:pt idx="9">
                  <c:v>1.8891666666666669</c:v>
                </c:pt>
                <c:pt idx="10">
                  <c:v>1.915</c:v>
                </c:pt>
                <c:pt idx="11">
                  <c:v>2.0125000000000002</c:v>
                </c:pt>
                <c:pt idx="12">
                  <c:v>1.7558333333333334</c:v>
                </c:pt>
                <c:pt idx="13">
                  <c:v>1.3083333333333333</c:v>
                </c:pt>
                <c:pt idx="14">
                  <c:v>1.1441666666666668</c:v>
                </c:pt>
                <c:pt idx="15">
                  <c:v>1.2583333333333331</c:v>
                </c:pt>
                <c:pt idx="16">
                  <c:v>1.2983333333333333</c:v>
                </c:pt>
              </c:numCache>
            </c:numRef>
          </c:yVal>
          <c:smooth val="1"/>
          <c:extLst>
            <c:ext xmlns:c16="http://schemas.microsoft.com/office/drawing/2014/chart" uri="{C3380CC4-5D6E-409C-BE32-E72D297353CC}">
              <c16:uniqueId val="{00000003-60AE-41FC-84A6-7154B6BFB3A8}"/>
            </c:ext>
          </c:extLst>
        </c:ser>
        <c:dLbls>
          <c:showLegendKey val="0"/>
          <c:showVal val="0"/>
          <c:showCatName val="0"/>
          <c:showSerName val="0"/>
          <c:showPercent val="0"/>
          <c:showBubbleSize val="0"/>
        </c:dLbls>
        <c:axId val="1369389216"/>
        <c:axId val="1146926416"/>
      </c:scatterChart>
      <c:valAx>
        <c:axId val="1369389216"/>
        <c:scaling>
          <c:orientation val="minMax"/>
          <c:max val="2024"/>
          <c:min val="2008"/>
        </c:scaling>
        <c:delete val="0"/>
        <c:axPos val="b"/>
        <c:majorGridlines>
          <c:spPr>
            <a:ln w="9525" cap="flat" cmpd="sng" algn="ctr">
              <a:no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6926416"/>
        <c:crosses val="autoZero"/>
        <c:crossBetween val="midCat"/>
      </c:valAx>
      <c:valAx>
        <c:axId val="1146926416"/>
        <c:scaling>
          <c:orientation val="minMax"/>
        </c:scaling>
        <c:delete val="0"/>
        <c:axPos val="l"/>
        <c:majorGridlines>
          <c:spPr>
            <a:ln w="9525" cap="flat" cmpd="sng" algn="ctr">
              <a:no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938921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Cambria" panose="02040503050406030204" pitchFamily="18" charset="0"/>
                <a:ea typeface="Cambria" panose="02040503050406030204" pitchFamily="18" charset="0"/>
                <a:cs typeface="+mn-cs"/>
              </a:defRPr>
            </a:pPr>
            <a:r>
              <a:rPr lang="en-US" b="1">
                <a:solidFill>
                  <a:schemeClr val="tx1"/>
                </a:solidFill>
                <a:latin typeface="Cambria" panose="02040503050406030204" pitchFamily="18" charset="0"/>
                <a:ea typeface="Cambria" panose="02040503050406030204" pitchFamily="18" charset="0"/>
              </a:rPr>
              <a:t>Population</a:t>
            </a:r>
            <a:r>
              <a:rPr lang="en-US" b="1" baseline="0">
                <a:solidFill>
                  <a:schemeClr val="tx1"/>
                </a:solidFill>
                <a:latin typeface="Cambria" panose="02040503050406030204" pitchFamily="18" charset="0"/>
                <a:ea typeface="Cambria" panose="02040503050406030204" pitchFamily="18" charset="0"/>
              </a:rPr>
              <a:t> Trend and Forecast</a:t>
            </a:r>
            <a:endParaRPr lang="en-US" b="1">
              <a:solidFill>
                <a:schemeClr val="tx1"/>
              </a:solidFill>
              <a:latin typeface="Cambria" panose="02040503050406030204" pitchFamily="18" charset="0"/>
              <a:ea typeface="Cambria" panose="02040503050406030204" pitchFamily="18" charset="0"/>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Cambria" panose="02040503050406030204" pitchFamily="18" charset="0"/>
              <a:ea typeface="Cambria" panose="02040503050406030204" pitchFamily="18" charset="0"/>
              <a:cs typeface="+mn-cs"/>
            </a:defRPr>
          </a:pPr>
          <a:endParaRPr lang="en-US"/>
        </a:p>
      </c:txPr>
    </c:title>
    <c:autoTitleDeleted val="0"/>
    <c:plotArea>
      <c:layout>
        <c:manualLayout>
          <c:layoutTarget val="inner"/>
          <c:xMode val="edge"/>
          <c:yMode val="edge"/>
          <c:x val="0.21526253143727386"/>
          <c:y val="0.1718590607063164"/>
          <c:w val="0.73881628535429822"/>
          <c:h val="0.58104038574641315"/>
        </c:manualLayout>
      </c:layout>
      <c:lineChart>
        <c:grouping val="standard"/>
        <c:varyColors val="0"/>
        <c:ser>
          <c:idx val="0"/>
          <c:order val="0"/>
          <c:tx>
            <c:strRef>
              <c:f>Pop_Forecast!$B$1</c:f>
              <c:strCache>
                <c:ptCount val="1"/>
                <c:pt idx="0">
                  <c:v>Population</c:v>
                </c:pt>
              </c:strCache>
            </c:strRef>
          </c:tx>
          <c:spPr>
            <a:ln w="28575" cap="rnd">
              <a:solidFill>
                <a:srgbClr val="FFFF00"/>
              </a:solidFill>
              <a:round/>
            </a:ln>
            <a:effectLst/>
          </c:spPr>
          <c:marker>
            <c:symbol val="none"/>
          </c:marker>
          <c:val>
            <c:numRef>
              <c:f>Pop_Forecast!$B$2:$B$24</c:f>
              <c:numCache>
                <c:formatCode>#,##0.0</c:formatCode>
                <c:ptCount val="23"/>
                <c:pt idx="0">
                  <c:v>157.6</c:v>
                </c:pt>
                <c:pt idx="1">
                  <c:v>162</c:v>
                </c:pt>
                <c:pt idx="2">
                  <c:v>166.6</c:v>
                </c:pt>
                <c:pt idx="3">
                  <c:v>171.4</c:v>
                </c:pt>
                <c:pt idx="4">
                  <c:v>176.2</c:v>
                </c:pt>
                <c:pt idx="5">
                  <c:v>181</c:v>
                </c:pt>
                <c:pt idx="6">
                  <c:v>185.9</c:v>
                </c:pt>
                <c:pt idx="7">
                  <c:v>190.7</c:v>
                </c:pt>
                <c:pt idx="8">
                  <c:v>195.4</c:v>
                </c:pt>
                <c:pt idx="9">
                  <c:v>200.3</c:v>
                </c:pt>
                <c:pt idx="10">
                  <c:v>204.9</c:v>
                </c:pt>
                <c:pt idx="11">
                  <c:v>209.5</c:v>
                </c:pt>
                <c:pt idx="12">
                  <c:v>214</c:v>
                </c:pt>
                <c:pt idx="13">
                  <c:v>218.5</c:v>
                </c:pt>
                <c:pt idx="14">
                  <c:v>223.2</c:v>
                </c:pt>
                <c:pt idx="15">
                  <c:v>227.9</c:v>
                </c:pt>
              </c:numCache>
            </c:numRef>
          </c:val>
          <c:smooth val="0"/>
          <c:extLst>
            <c:ext xmlns:c16="http://schemas.microsoft.com/office/drawing/2014/chart" uri="{C3380CC4-5D6E-409C-BE32-E72D297353CC}">
              <c16:uniqueId val="{00000000-C57E-46D5-BAA0-3E83054E55DA}"/>
            </c:ext>
          </c:extLst>
        </c:ser>
        <c:ser>
          <c:idx val="1"/>
          <c:order val="1"/>
          <c:tx>
            <c:strRef>
              <c:f>Pop_Forecast!$C$1</c:f>
              <c:strCache>
                <c:ptCount val="1"/>
                <c:pt idx="0">
                  <c:v>Forecast(Population)</c:v>
                </c:pt>
              </c:strCache>
            </c:strRef>
          </c:tx>
          <c:spPr>
            <a:ln w="25400" cap="rnd">
              <a:solidFill>
                <a:srgbClr val="FF0000"/>
              </a:solidFill>
              <a:round/>
            </a:ln>
            <a:effectLst/>
          </c:spPr>
          <c:marker>
            <c:symbol val="none"/>
          </c:marker>
          <c:dPt>
            <c:idx val="16"/>
            <c:marker>
              <c:symbol val="none"/>
            </c:marker>
            <c:bubble3D val="0"/>
            <c:spPr>
              <a:ln w="25400" cap="rnd">
                <a:solidFill>
                  <a:srgbClr val="FFFF00"/>
                </a:solidFill>
                <a:round/>
              </a:ln>
              <a:effectLst/>
            </c:spPr>
            <c:extLst>
              <c:ext xmlns:c16="http://schemas.microsoft.com/office/drawing/2014/chart" uri="{C3380CC4-5D6E-409C-BE32-E72D297353CC}">
                <c16:uniqueId val="{00000000-5566-44DE-9916-164F4F0303D6}"/>
              </c:ext>
            </c:extLst>
          </c:dPt>
          <c:cat>
            <c:numRef>
              <c:f>Pop_Forecast!$A$2:$A$24</c:f>
              <c:numCache>
                <c:formatCode>General</c:formatCode>
                <c:ptCount val="2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pt idx="15">
                  <c:v>2023</c:v>
                </c:pt>
                <c:pt idx="16">
                  <c:v>2024</c:v>
                </c:pt>
                <c:pt idx="17">
                  <c:v>2025</c:v>
                </c:pt>
                <c:pt idx="18">
                  <c:v>2026</c:v>
                </c:pt>
                <c:pt idx="19">
                  <c:v>2027</c:v>
                </c:pt>
                <c:pt idx="20">
                  <c:v>2028</c:v>
                </c:pt>
                <c:pt idx="21">
                  <c:v>2029</c:v>
                </c:pt>
                <c:pt idx="22">
                  <c:v>2030</c:v>
                </c:pt>
              </c:numCache>
            </c:numRef>
          </c:cat>
          <c:val>
            <c:numRef>
              <c:f>Pop_Forecast!$C$2:$C$24</c:f>
              <c:numCache>
                <c:formatCode>General</c:formatCode>
                <c:ptCount val="23"/>
                <c:pt idx="15" formatCode="#,##0.0">
                  <c:v>227.9</c:v>
                </c:pt>
                <c:pt idx="16" formatCode="#,##0.0">
                  <c:v>232.88636276990786</c:v>
                </c:pt>
                <c:pt idx="17" formatCode="#,##0.0">
                  <c:v>237.59831820826528</c:v>
                </c:pt>
                <c:pt idx="18" formatCode="#,##0.0">
                  <c:v>242.31027364662273</c:v>
                </c:pt>
                <c:pt idx="19" formatCode="#,##0.0">
                  <c:v>247.02222908498018</c:v>
                </c:pt>
                <c:pt idx="20" formatCode="#,##0.0">
                  <c:v>251.7341845233376</c:v>
                </c:pt>
                <c:pt idx="21" formatCode="#,##0.0">
                  <c:v>256.44613996169505</c:v>
                </c:pt>
                <c:pt idx="22" formatCode="#,##0.0">
                  <c:v>261.1580954000525</c:v>
                </c:pt>
              </c:numCache>
            </c:numRef>
          </c:val>
          <c:smooth val="0"/>
          <c:extLst>
            <c:ext xmlns:c16="http://schemas.microsoft.com/office/drawing/2014/chart" uri="{C3380CC4-5D6E-409C-BE32-E72D297353CC}">
              <c16:uniqueId val="{00000001-C57E-46D5-BAA0-3E83054E55DA}"/>
            </c:ext>
          </c:extLst>
        </c:ser>
        <c:dLbls>
          <c:showLegendKey val="0"/>
          <c:showVal val="0"/>
          <c:showCatName val="0"/>
          <c:showSerName val="0"/>
          <c:showPercent val="0"/>
          <c:showBubbleSize val="0"/>
        </c:dLbls>
        <c:smooth val="0"/>
        <c:axId val="1147806416"/>
        <c:axId val="437606224"/>
      </c:lineChart>
      <c:catAx>
        <c:axId val="1147806416"/>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437606224"/>
        <c:crosses val="autoZero"/>
        <c:auto val="1"/>
        <c:lblAlgn val="ctr"/>
        <c:lblOffset val="100"/>
        <c:noMultiLvlLbl val="0"/>
      </c:catAx>
      <c:valAx>
        <c:axId val="4376062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b="1">
                    <a:solidFill>
                      <a:schemeClr val="tx1"/>
                    </a:solidFill>
                  </a:rPr>
                  <a:t>Million</a:t>
                </a:r>
              </a:p>
            </c:rich>
          </c:tx>
          <c:layout>
            <c:manualLayout>
              <c:xMode val="edge"/>
              <c:yMode val="edge"/>
              <c:x val="2.9222571132635957E-2"/>
              <c:y val="0.38300604042223119"/>
            </c:manualLayout>
          </c:layout>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11478064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Cambria" panose="02040503050406030204" pitchFamily="18" charset="0"/>
                <a:ea typeface="Cambria" panose="02040503050406030204" pitchFamily="18" charset="0"/>
                <a:cs typeface="+mn-cs"/>
              </a:defRPr>
            </a:pPr>
            <a:r>
              <a:rPr lang="en-US" b="1">
                <a:latin typeface="Cambria" panose="02040503050406030204" pitchFamily="18" charset="0"/>
                <a:ea typeface="Cambria" panose="02040503050406030204" pitchFamily="18" charset="0"/>
              </a:rPr>
              <a:t>Inflation</a:t>
            </a:r>
            <a:r>
              <a:rPr lang="en-US" b="1" baseline="0">
                <a:latin typeface="Cambria" panose="02040503050406030204" pitchFamily="18" charset="0"/>
                <a:ea typeface="Cambria" panose="02040503050406030204" pitchFamily="18" charset="0"/>
              </a:rPr>
              <a:t>|Population Forecast</a:t>
            </a:r>
            <a:endParaRPr lang="en-US" b="1">
              <a:latin typeface="Cambria" panose="02040503050406030204" pitchFamily="18" charset="0"/>
              <a:ea typeface="Cambria" panose="02040503050406030204" pitchFamily="18" charset="0"/>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en-US"/>
        </a:p>
      </c:txPr>
    </c:title>
    <c:autoTitleDeleted val="0"/>
    <c:plotArea>
      <c:layout/>
      <c:lineChart>
        <c:grouping val="standard"/>
        <c:varyColors val="0"/>
        <c:ser>
          <c:idx val="0"/>
          <c:order val="0"/>
          <c:tx>
            <c:strRef>
              <c:f>Analysis!$D$337</c:f>
              <c:strCache>
                <c:ptCount val="1"/>
                <c:pt idx="0">
                  <c:v>Inflation_Rate_</c:v>
                </c:pt>
              </c:strCache>
            </c:strRef>
          </c:tx>
          <c:spPr>
            <a:ln w="28575" cap="rnd">
              <a:solidFill>
                <a:schemeClr val="accent1"/>
              </a:solidFill>
              <a:round/>
            </a:ln>
            <a:effectLst/>
          </c:spPr>
          <c:marker>
            <c:symbol val="none"/>
          </c:marker>
          <c:dPt>
            <c:idx val="0"/>
            <c:marker>
              <c:symbol val="none"/>
            </c:marker>
            <c:bubble3D val="0"/>
            <c:spPr>
              <a:ln w="28575" cap="rnd">
                <a:solidFill>
                  <a:srgbClr val="00FFFF"/>
                </a:solidFill>
                <a:round/>
              </a:ln>
              <a:effectLst/>
            </c:spPr>
            <c:extLst>
              <c:ext xmlns:c16="http://schemas.microsoft.com/office/drawing/2014/chart" uri="{C3380CC4-5D6E-409C-BE32-E72D297353CC}">
                <c16:uniqueId val="{00000019-ABEE-4529-A3B0-5FDDFFA0CFE2}"/>
              </c:ext>
            </c:extLst>
          </c:dPt>
          <c:dPt>
            <c:idx val="1"/>
            <c:marker>
              <c:symbol val="none"/>
            </c:marker>
            <c:bubble3D val="0"/>
            <c:spPr>
              <a:ln w="28575" cap="rnd">
                <a:solidFill>
                  <a:srgbClr val="00FFFF"/>
                </a:solidFill>
                <a:round/>
              </a:ln>
              <a:effectLst/>
            </c:spPr>
            <c:extLst>
              <c:ext xmlns:c16="http://schemas.microsoft.com/office/drawing/2014/chart" uri="{C3380CC4-5D6E-409C-BE32-E72D297353CC}">
                <c16:uniqueId val="{0000001A-ABEE-4529-A3B0-5FDDFFA0CFE2}"/>
              </c:ext>
            </c:extLst>
          </c:dPt>
          <c:dPt>
            <c:idx val="2"/>
            <c:marker>
              <c:symbol val="none"/>
            </c:marker>
            <c:bubble3D val="0"/>
            <c:spPr>
              <a:ln w="28575" cap="rnd">
                <a:solidFill>
                  <a:srgbClr val="00FFFF"/>
                </a:solidFill>
                <a:round/>
              </a:ln>
              <a:effectLst/>
            </c:spPr>
            <c:extLst>
              <c:ext xmlns:c16="http://schemas.microsoft.com/office/drawing/2014/chart" uri="{C3380CC4-5D6E-409C-BE32-E72D297353CC}">
                <c16:uniqueId val="{0000001B-ABEE-4529-A3B0-5FDDFFA0CFE2}"/>
              </c:ext>
            </c:extLst>
          </c:dPt>
          <c:dPt>
            <c:idx val="3"/>
            <c:marker>
              <c:symbol val="none"/>
            </c:marker>
            <c:bubble3D val="0"/>
            <c:spPr>
              <a:ln w="28575" cap="rnd">
                <a:solidFill>
                  <a:srgbClr val="00FFFF"/>
                </a:solidFill>
                <a:round/>
              </a:ln>
              <a:effectLst/>
            </c:spPr>
            <c:extLst>
              <c:ext xmlns:c16="http://schemas.microsoft.com/office/drawing/2014/chart" uri="{C3380CC4-5D6E-409C-BE32-E72D297353CC}">
                <c16:uniqueId val="{0000001C-ABEE-4529-A3B0-5FDDFFA0CFE2}"/>
              </c:ext>
            </c:extLst>
          </c:dPt>
          <c:dPt>
            <c:idx val="4"/>
            <c:marker>
              <c:symbol val="none"/>
            </c:marker>
            <c:bubble3D val="0"/>
            <c:spPr>
              <a:ln w="28575" cap="rnd">
                <a:solidFill>
                  <a:srgbClr val="00FFFF"/>
                </a:solidFill>
                <a:round/>
              </a:ln>
              <a:effectLst/>
            </c:spPr>
            <c:extLst>
              <c:ext xmlns:c16="http://schemas.microsoft.com/office/drawing/2014/chart" uri="{C3380CC4-5D6E-409C-BE32-E72D297353CC}">
                <c16:uniqueId val="{0000001D-ABEE-4529-A3B0-5FDDFFA0CFE2}"/>
              </c:ext>
            </c:extLst>
          </c:dPt>
          <c:dPt>
            <c:idx val="5"/>
            <c:marker>
              <c:symbol val="none"/>
            </c:marker>
            <c:bubble3D val="0"/>
            <c:spPr>
              <a:ln w="28575" cap="rnd">
                <a:solidFill>
                  <a:srgbClr val="00FFFF"/>
                </a:solidFill>
                <a:round/>
              </a:ln>
              <a:effectLst/>
            </c:spPr>
            <c:extLst>
              <c:ext xmlns:c16="http://schemas.microsoft.com/office/drawing/2014/chart" uri="{C3380CC4-5D6E-409C-BE32-E72D297353CC}">
                <c16:uniqueId val="{0000001E-ABEE-4529-A3B0-5FDDFFA0CFE2}"/>
              </c:ext>
            </c:extLst>
          </c:dPt>
          <c:dPt>
            <c:idx val="6"/>
            <c:marker>
              <c:symbol val="none"/>
            </c:marker>
            <c:bubble3D val="0"/>
            <c:spPr>
              <a:ln w="28575" cap="rnd">
                <a:solidFill>
                  <a:srgbClr val="00FFFF"/>
                </a:solidFill>
                <a:round/>
              </a:ln>
              <a:effectLst/>
            </c:spPr>
            <c:extLst>
              <c:ext xmlns:c16="http://schemas.microsoft.com/office/drawing/2014/chart" uri="{C3380CC4-5D6E-409C-BE32-E72D297353CC}">
                <c16:uniqueId val="{00000032-D0A4-4814-A53E-9BCEEABBD72B}"/>
              </c:ext>
            </c:extLst>
          </c:dPt>
          <c:dPt>
            <c:idx val="7"/>
            <c:marker>
              <c:symbol val="none"/>
            </c:marker>
            <c:bubble3D val="0"/>
            <c:spPr>
              <a:ln w="28575" cap="rnd">
                <a:solidFill>
                  <a:srgbClr val="00FFFF"/>
                </a:solidFill>
                <a:round/>
              </a:ln>
              <a:effectLst/>
            </c:spPr>
            <c:extLst>
              <c:ext xmlns:c16="http://schemas.microsoft.com/office/drawing/2014/chart" uri="{C3380CC4-5D6E-409C-BE32-E72D297353CC}">
                <c16:uniqueId val="{00000018-ABEE-4529-A3B0-5FDDFFA0CFE2}"/>
              </c:ext>
            </c:extLst>
          </c:dPt>
          <c:dPt>
            <c:idx val="8"/>
            <c:marker>
              <c:symbol val="none"/>
            </c:marker>
            <c:bubble3D val="0"/>
            <c:spPr>
              <a:ln w="28575" cap="rnd">
                <a:solidFill>
                  <a:srgbClr val="00FFFF"/>
                </a:solidFill>
                <a:round/>
              </a:ln>
              <a:effectLst/>
            </c:spPr>
            <c:extLst>
              <c:ext xmlns:c16="http://schemas.microsoft.com/office/drawing/2014/chart" uri="{C3380CC4-5D6E-409C-BE32-E72D297353CC}">
                <c16:uniqueId val="{00000017-ABEE-4529-A3B0-5FDDFFA0CFE2}"/>
              </c:ext>
            </c:extLst>
          </c:dPt>
          <c:dPt>
            <c:idx val="9"/>
            <c:marker>
              <c:symbol val="none"/>
            </c:marker>
            <c:bubble3D val="0"/>
            <c:spPr>
              <a:ln w="28575" cap="rnd">
                <a:solidFill>
                  <a:srgbClr val="00FFFF"/>
                </a:solidFill>
                <a:round/>
              </a:ln>
              <a:effectLst/>
            </c:spPr>
            <c:extLst>
              <c:ext xmlns:c16="http://schemas.microsoft.com/office/drawing/2014/chart" uri="{C3380CC4-5D6E-409C-BE32-E72D297353CC}">
                <c16:uniqueId val="{00000016-ABEE-4529-A3B0-5FDDFFA0CFE2}"/>
              </c:ext>
            </c:extLst>
          </c:dPt>
          <c:dPt>
            <c:idx val="10"/>
            <c:marker>
              <c:symbol val="none"/>
            </c:marker>
            <c:bubble3D val="0"/>
            <c:spPr>
              <a:ln w="28575" cap="rnd">
                <a:solidFill>
                  <a:srgbClr val="00FFFF"/>
                </a:solidFill>
                <a:round/>
              </a:ln>
              <a:effectLst/>
            </c:spPr>
            <c:extLst>
              <c:ext xmlns:c16="http://schemas.microsoft.com/office/drawing/2014/chart" uri="{C3380CC4-5D6E-409C-BE32-E72D297353CC}">
                <c16:uniqueId val="{00000015-ABEE-4529-A3B0-5FDDFFA0CFE2}"/>
              </c:ext>
            </c:extLst>
          </c:dPt>
          <c:dPt>
            <c:idx val="11"/>
            <c:marker>
              <c:symbol val="none"/>
            </c:marker>
            <c:bubble3D val="0"/>
            <c:spPr>
              <a:ln w="28575" cap="rnd">
                <a:solidFill>
                  <a:srgbClr val="00FFFF"/>
                </a:solidFill>
                <a:round/>
              </a:ln>
              <a:effectLst/>
            </c:spPr>
            <c:extLst>
              <c:ext xmlns:c16="http://schemas.microsoft.com/office/drawing/2014/chart" uri="{C3380CC4-5D6E-409C-BE32-E72D297353CC}">
                <c16:uniqueId val="{00000014-ABEE-4529-A3B0-5FDDFFA0CFE2}"/>
              </c:ext>
            </c:extLst>
          </c:dPt>
          <c:dPt>
            <c:idx val="12"/>
            <c:marker>
              <c:symbol val="none"/>
            </c:marker>
            <c:bubble3D val="0"/>
            <c:spPr>
              <a:ln w="28575" cap="rnd">
                <a:solidFill>
                  <a:srgbClr val="00FFFF"/>
                </a:solidFill>
                <a:round/>
              </a:ln>
              <a:effectLst/>
            </c:spPr>
            <c:extLst>
              <c:ext xmlns:c16="http://schemas.microsoft.com/office/drawing/2014/chart" uri="{C3380CC4-5D6E-409C-BE32-E72D297353CC}">
                <c16:uniqueId val="{00000013-ABEE-4529-A3B0-5FDDFFA0CFE2}"/>
              </c:ext>
            </c:extLst>
          </c:dPt>
          <c:dPt>
            <c:idx val="13"/>
            <c:marker>
              <c:symbol val="none"/>
            </c:marker>
            <c:bubble3D val="0"/>
            <c:spPr>
              <a:ln w="28575" cap="rnd">
                <a:solidFill>
                  <a:srgbClr val="00FFFF"/>
                </a:solidFill>
                <a:round/>
              </a:ln>
              <a:effectLst/>
            </c:spPr>
            <c:extLst>
              <c:ext xmlns:c16="http://schemas.microsoft.com/office/drawing/2014/chart" uri="{C3380CC4-5D6E-409C-BE32-E72D297353CC}">
                <c16:uniqueId val="{00000012-ABEE-4529-A3B0-5FDDFFA0CFE2}"/>
              </c:ext>
            </c:extLst>
          </c:dPt>
          <c:dPt>
            <c:idx val="14"/>
            <c:marker>
              <c:symbol val="none"/>
            </c:marker>
            <c:bubble3D val="0"/>
            <c:spPr>
              <a:ln w="28575" cap="rnd">
                <a:solidFill>
                  <a:srgbClr val="00FFFF"/>
                </a:solidFill>
                <a:round/>
              </a:ln>
              <a:effectLst/>
            </c:spPr>
            <c:extLst>
              <c:ext xmlns:c16="http://schemas.microsoft.com/office/drawing/2014/chart" uri="{C3380CC4-5D6E-409C-BE32-E72D297353CC}">
                <c16:uniqueId val="{00000011-ABEE-4529-A3B0-5FDDFFA0CFE2}"/>
              </c:ext>
            </c:extLst>
          </c:dPt>
          <c:dPt>
            <c:idx val="15"/>
            <c:marker>
              <c:symbol val="none"/>
            </c:marker>
            <c:bubble3D val="0"/>
            <c:spPr>
              <a:ln w="28575" cap="rnd">
                <a:solidFill>
                  <a:srgbClr val="00FFFF"/>
                </a:solidFill>
                <a:round/>
              </a:ln>
              <a:effectLst/>
            </c:spPr>
            <c:extLst>
              <c:ext xmlns:c16="http://schemas.microsoft.com/office/drawing/2014/chart" uri="{C3380CC4-5D6E-409C-BE32-E72D297353CC}">
                <c16:uniqueId val="{00000010-ABEE-4529-A3B0-5FDDFFA0CFE2}"/>
              </c:ext>
            </c:extLst>
          </c:dPt>
          <c:dPt>
            <c:idx val="16"/>
            <c:marker>
              <c:symbol val="none"/>
            </c:marker>
            <c:bubble3D val="0"/>
            <c:spPr>
              <a:ln w="28575" cap="rnd">
                <a:solidFill>
                  <a:srgbClr val="00FFFF"/>
                </a:solidFill>
                <a:round/>
              </a:ln>
              <a:effectLst/>
            </c:spPr>
            <c:extLst>
              <c:ext xmlns:c16="http://schemas.microsoft.com/office/drawing/2014/chart" uri="{C3380CC4-5D6E-409C-BE32-E72D297353CC}">
                <c16:uniqueId val="{00000008-ABEE-4529-A3B0-5FDDFFA0CFE2}"/>
              </c:ext>
            </c:extLst>
          </c:dPt>
          <c:dPt>
            <c:idx val="17"/>
            <c:marker>
              <c:symbol val="none"/>
            </c:marker>
            <c:bubble3D val="0"/>
            <c:spPr>
              <a:ln w="28575" cap="rnd">
                <a:solidFill>
                  <a:srgbClr val="FF0000"/>
                </a:solidFill>
                <a:round/>
              </a:ln>
              <a:effectLst/>
            </c:spPr>
            <c:extLst>
              <c:ext xmlns:c16="http://schemas.microsoft.com/office/drawing/2014/chart" uri="{C3380CC4-5D6E-409C-BE32-E72D297353CC}">
                <c16:uniqueId val="{00000007-ABEE-4529-A3B0-5FDDFFA0CFE2}"/>
              </c:ext>
            </c:extLst>
          </c:dPt>
          <c:dPt>
            <c:idx val="18"/>
            <c:marker>
              <c:symbol val="none"/>
            </c:marker>
            <c:bubble3D val="0"/>
            <c:spPr>
              <a:ln w="28575" cap="rnd">
                <a:solidFill>
                  <a:srgbClr val="FF0000"/>
                </a:solidFill>
                <a:round/>
              </a:ln>
              <a:effectLst/>
            </c:spPr>
            <c:extLst>
              <c:ext xmlns:c16="http://schemas.microsoft.com/office/drawing/2014/chart" uri="{C3380CC4-5D6E-409C-BE32-E72D297353CC}">
                <c16:uniqueId val="{00000006-ABEE-4529-A3B0-5FDDFFA0CFE2}"/>
              </c:ext>
            </c:extLst>
          </c:dPt>
          <c:dPt>
            <c:idx val="19"/>
            <c:marker>
              <c:symbol val="none"/>
            </c:marker>
            <c:bubble3D val="0"/>
            <c:spPr>
              <a:ln w="28575" cap="rnd">
                <a:solidFill>
                  <a:srgbClr val="FF0000"/>
                </a:solidFill>
                <a:round/>
              </a:ln>
              <a:effectLst/>
            </c:spPr>
            <c:extLst>
              <c:ext xmlns:c16="http://schemas.microsoft.com/office/drawing/2014/chart" uri="{C3380CC4-5D6E-409C-BE32-E72D297353CC}">
                <c16:uniqueId val="{0000000C-ABEE-4529-A3B0-5FDDFFA0CFE2}"/>
              </c:ext>
            </c:extLst>
          </c:dPt>
          <c:dPt>
            <c:idx val="20"/>
            <c:marker>
              <c:symbol val="none"/>
            </c:marker>
            <c:bubble3D val="0"/>
            <c:spPr>
              <a:ln w="28575" cap="rnd">
                <a:solidFill>
                  <a:srgbClr val="FF0000"/>
                </a:solidFill>
                <a:round/>
              </a:ln>
              <a:effectLst/>
            </c:spPr>
            <c:extLst>
              <c:ext xmlns:c16="http://schemas.microsoft.com/office/drawing/2014/chart" uri="{C3380CC4-5D6E-409C-BE32-E72D297353CC}">
                <c16:uniqueId val="{0000000D-ABEE-4529-A3B0-5FDDFFA0CFE2}"/>
              </c:ext>
            </c:extLst>
          </c:dPt>
          <c:dPt>
            <c:idx val="21"/>
            <c:marker>
              <c:symbol val="none"/>
            </c:marker>
            <c:bubble3D val="0"/>
            <c:spPr>
              <a:ln w="28575" cap="rnd">
                <a:solidFill>
                  <a:srgbClr val="FF0000"/>
                </a:solidFill>
                <a:round/>
              </a:ln>
              <a:effectLst/>
            </c:spPr>
            <c:extLst>
              <c:ext xmlns:c16="http://schemas.microsoft.com/office/drawing/2014/chart" uri="{C3380CC4-5D6E-409C-BE32-E72D297353CC}">
                <c16:uniqueId val="{0000000E-ABEE-4529-A3B0-5FDDFFA0CFE2}"/>
              </c:ext>
            </c:extLst>
          </c:dPt>
          <c:dPt>
            <c:idx val="22"/>
            <c:marker>
              <c:symbol val="none"/>
            </c:marker>
            <c:bubble3D val="0"/>
            <c:spPr>
              <a:ln w="28575" cap="rnd">
                <a:solidFill>
                  <a:srgbClr val="FF0000"/>
                </a:solidFill>
                <a:round/>
              </a:ln>
              <a:effectLst/>
            </c:spPr>
            <c:extLst>
              <c:ext xmlns:c16="http://schemas.microsoft.com/office/drawing/2014/chart" uri="{C3380CC4-5D6E-409C-BE32-E72D297353CC}">
                <c16:uniqueId val="{0000000F-ABEE-4529-A3B0-5FDDFFA0CFE2}"/>
              </c:ext>
            </c:extLst>
          </c:dPt>
          <c:cat>
            <c:numRef>
              <c:f>Analysis!$C$338:$C$360</c:f>
              <c:numCache>
                <c:formatCode>General</c:formatCode>
                <c:ptCount val="2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pt idx="15">
                  <c:v>2023</c:v>
                </c:pt>
                <c:pt idx="16">
                  <c:v>2024</c:v>
                </c:pt>
                <c:pt idx="17">
                  <c:v>2025</c:v>
                </c:pt>
                <c:pt idx="18">
                  <c:v>2026</c:v>
                </c:pt>
                <c:pt idx="19">
                  <c:v>2027</c:v>
                </c:pt>
                <c:pt idx="20">
                  <c:v>2028</c:v>
                </c:pt>
                <c:pt idx="21">
                  <c:v>2029</c:v>
                </c:pt>
                <c:pt idx="22">
                  <c:v>2030</c:v>
                </c:pt>
              </c:numCache>
            </c:numRef>
          </c:cat>
          <c:val>
            <c:numRef>
              <c:f>Analysis!$D$338:$D$360</c:f>
              <c:numCache>
                <c:formatCode>0.0</c:formatCode>
                <c:ptCount val="23"/>
                <c:pt idx="0">
                  <c:v>11.525</c:v>
                </c:pt>
                <c:pt idx="1">
                  <c:v>12.591666666666667</c:v>
                </c:pt>
                <c:pt idx="2">
                  <c:v>13.758333333333335</c:v>
                </c:pt>
                <c:pt idx="3">
                  <c:v>10.85</c:v>
                </c:pt>
                <c:pt idx="4">
                  <c:v>12.241666666666667</c:v>
                </c:pt>
                <c:pt idx="5">
                  <c:v>8.5166666666666675</c:v>
                </c:pt>
                <c:pt idx="6">
                  <c:v>8.0583333333333318</c:v>
                </c:pt>
                <c:pt idx="7">
                  <c:v>9.01</c:v>
                </c:pt>
                <c:pt idx="8">
                  <c:v>15.624999999999998</c:v>
                </c:pt>
                <c:pt idx="9">
                  <c:v>16.547499999999999</c:v>
                </c:pt>
                <c:pt idx="10">
                  <c:v>12.145833333333334</c:v>
                </c:pt>
                <c:pt idx="11">
                  <c:v>11.391666666666666</c:v>
                </c:pt>
                <c:pt idx="12">
                  <c:v>13.209166666666667</c:v>
                </c:pt>
                <c:pt idx="13">
                  <c:v>16.984166666666667</c:v>
                </c:pt>
                <c:pt idx="14">
                  <c:v>18.765000000000001</c:v>
                </c:pt>
                <c:pt idx="15">
                  <c:v>24.52</c:v>
                </c:pt>
                <c:pt idx="16">
                  <c:v>32.771666666666668</c:v>
                </c:pt>
                <c:pt idx="17">
                  <c:v>30.845602020435173</c:v>
                </c:pt>
                <c:pt idx="18">
                  <c:v>36.182867705487268</c:v>
                </c:pt>
                <c:pt idx="19">
                  <c:v>41.520133390539371</c:v>
                </c:pt>
                <c:pt idx="20">
                  <c:v>46.857399075591474</c:v>
                </c:pt>
                <c:pt idx="21">
                  <c:v>52.194664760643576</c:v>
                </c:pt>
                <c:pt idx="22">
                  <c:v>57.531930445695671</c:v>
                </c:pt>
              </c:numCache>
            </c:numRef>
          </c:val>
          <c:smooth val="0"/>
          <c:extLst>
            <c:ext xmlns:c16="http://schemas.microsoft.com/office/drawing/2014/chart" uri="{C3380CC4-5D6E-409C-BE32-E72D297353CC}">
              <c16:uniqueId val="{00000000-ABEE-4529-A3B0-5FDDFFA0CFE2}"/>
            </c:ext>
          </c:extLst>
        </c:ser>
        <c:ser>
          <c:idx val="1"/>
          <c:order val="1"/>
          <c:tx>
            <c:strRef>
              <c:f>Analysis!$E$337</c:f>
              <c:strCache>
                <c:ptCount val="1"/>
                <c:pt idx="0">
                  <c:v>Population_</c:v>
                </c:pt>
              </c:strCache>
            </c:strRef>
          </c:tx>
          <c:spPr>
            <a:ln w="28575" cap="rnd">
              <a:solidFill>
                <a:srgbClr val="FFFF00"/>
              </a:solidFill>
              <a:round/>
            </a:ln>
            <a:effectLst/>
          </c:spPr>
          <c:marker>
            <c:symbol val="none"/>
          </c:marker>
          <c:dPt>
            <c:idx val="16"/>
            <c:marker>
              <c:symbol val="none"/>
            </c:marker>
            <c:bubble3D val="0"/>
            <c:spPr>
              <a:ln w="28575" cap="rnd">
                <a:solidFill>
                  <a:srgbClr val="FFFF00"/>
                </a:solidFill>
                <a:round/>
              </a:ln>
              <a:effectLst/>
            </c:spPr>
            <c:extLst>
              <c:ext xmlns:c16="http://schemas.microsoft.com/office/drawing/2014/chart" uri="{C3380CC4-5D6E-409C-BE32-E72D297353CC}">
                <c16:uniqueId val="{00000002-ABEE-4529-A3B0-5FDDFFA0CFE2}"/>
              </c:ext>
            </c:extLst>
          </c:dPt>
          <c:dPt>
            <c:idx val="17"/>
            <c:marker>
              <c:symbol val="none"/>
            </c:marker>
            <c:bubble3D val="0"/>
            <c:spPr>
              <a:ln w="28575" cap="rnd">
                <a:solidFill>
                  <a:srgbClr val="FF0000"/>
                </a:solidFill>
                <a:round/>
              </a:ln>
              <a:effectLst/>
            </c:spPr>
            <c:extLst>
              <c:ext xmlns:c16="http://schemas.microsoft.com/office/drawing/2014/chart" uri="{C3380CC4-5D6E-409C-BE32-E72D297353CC}">
                <c16:uniqueId val="{00000003-ABEE-4529-A3B0-5FDDFFA0CFE2}"/>
              </c:ext>
            </c:extLst>
          </c:dPt>
          <c:dPt>
            <c:idx val="18"/>
            <c:marker>
              <c:symbol val="none"/>
            </c:marker>
            <c:bubble3D val="0"/>
            <c:spPr>
              <a:ln w="28575" cap="rnd">
                <a:solidFill>
                  <a:srgbClr val="FF0000"/>
                </a:solidFill>
                <a:round/>
              </a:ln>
              <a:effectLst/>
            </c:spPr>
            <c:extLst>
              <c:ext xmlns:c16="http://schemas.microsoft.com/office/drawing/2014/chart" uri="{C3380CC4-5D6E-409C-BE32-E72D297353CC}">
                <c16:uniqueId val="{00000004-ABEE-4529-A3B0-5FDDFFA0CFE2}"/>
              </c:ext>
            </c:extLst>
          </c:dPt>
          <c:dPt>
            <c:idx val="19"/>
            <c:marker>
              <c:symbol val="none"/>
            </c:marker>
            <c:bubble3D val="0"/>
            <c:spPr>
              <a:ln w="28575" cap="rnd">
                <a:solidFill>
                  <a:srgbClr val="FF0000"/>
                </a:solidFill>
                <a:round/>
              </a:ln>
              <a:effectLst/>
            </c:spPr>
            <c:extLst>
              <c:ext xmlns:c16="http://schemas.microsoft.com/office/drawing/2014/chart" uri="{C3380CC4-5D6E-409C-BE32-E72D297353CC}">
                <c16:uniqueId val="{00000005-ABEE-4529-A3B0-5FDDFFA0CFE2}"/>
              </c:ext>
            </c:extLst>
          </c:dPt>
          <c:dPt>
            <c:idx val="20"/>
            <c:marker>
              <c:symbol val="none"/>
            </c:marker>
            <c:bubble3D val="0"/>
            <c:spPr>
              <a:ln w="28575" cap="rnd">
                <a:solidFill>
                  <a:srgbClr val="FF0000"/>
                </a:solidFill>
                <a:round/>
              </a:ln>
              <a:effectLst/>
            </c:spPr>
            <c:extLst>
              <c:ext xmlns:c16="http://schemas.microsoft.com/office/drawing/2014/chart" uri="{C3380CC4-5D6E-409C-BE32-E72D297353CC}">
                <c16:uniqueId val="{00000009-ABEE-4529-A3B0-5FDDFFA0CFE2}"/>
              </c:ext>
            </c:extLst>
          </c:dPt>
          <c:dPt>
            <c:idx val="21"/>
            <c:marker>
              <c:symbol val="none"/>
            </c:marker>
            <c:bubble3D val="0"/>
            <c:spPr>
              <a:ln w="28575" cap="rnd">
                <a:solidFill>
                  <a:srgbClr val="FF0000"/>
                </a:solidFill>
                <a:round/>
              </a:ln>
              <a:effectLst/>
            </c:spPr>
            <c:extLst>
              <c:ext xmlns:c16="http://schemas.microsoft.com/office/drawing/2014/chart" uri="{C3380CC4-5D6E-409C-BE32-E72D297353CC}">
                <c16:uniqueId val="{0000000A-ABEE-4529-A3B0-5FDDFFA0CFE2}"/>
              </c:ext>
            </c:extLst>
          </c:dPt>
          <c:dPt>
            <c:idx val="22"/>
            <c:marker>
              <c:symbol val="none"/>
            </c:marker>
            <c:bubble3D val="0"/>
            <c:spPr>
              <a:ln w="28575" cap="rnd">
                <a:solidFill>
                  <a:srgbClr val="FF0000"/>
                </a:solidFill>
                <a:round/>
              </a:ln>
              <a:effectLst/>
            </c:spPr>
            <c:extLst>
              <c:ext xmlns:c16="http://schemas.microsoft.com/office/drawing/2014/chart" uri="{C3380CC4-5D6E-409C-BE32-E72D297353CC}">
                <c16:uniqueId val="{0000000B-ABEE-4529-A3B0-5FDDFFA0CFE2}"/>
              </c:ext>
            </c:extLst>
          </c:dPt>
          <c:cat>
            <c:numRef>
              <c:f>Analysis!$C$338:$C$360</c:f>
              <c:numCache>
                <c:formatCode>General</c:formatCode>
                <c:ptCount val="23"/>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pt idx="15">
                  <c:v>2023</c:v>
                </c:pt>
                <c:pt idx="16">
                  <c:v>2024</c:v>
                </c:pt>
                <c:pt idx="17">
                  <c:v>2025</c:v>
                </c:pt>
                <c:pt idx="18">
                  <c:v>2026</c:v>
                </c:pt>
                <c:pt idx="19">
                  <c:v>2027</c:v>
                </c:pt>
                <c:pt idx="20">
                  <c:v>2028</c:v>
                </c:pt>
                <c:pt idx="21">
                  <c:v>2029</c:v>
                </c:pt>
                <c:pt idx="22">
                  <c:v>2030</c:v>
                </c:pt>
              </c:numCache>
            </c:numRef>
          </c:cat>
          <c:val>
            <c:numRef>
              <c:f>Analysis!$E$338:$E$360</c:f>
              <c:numCache>
                <c:formatCode>#,##0.0</c:formatCode>
                <c:ptCount val="23"/>
                <c:pt idx="0">
                  <c:v>157.6</c:v>
                </c:pt>
                <c:pt idx="1">
                  <c:v>162</c:v>
                </c:pt>
                <c:pt idx="2">
                  <c:v>166.6</c:v>
                </c:pt>
                <c:pt idx="3">
                  <c:v>171.4</c:v>
                </c:pt>
                <c:pt idx="4">
                  <c:v>176.2</c:v>
                </c:pt>
                <c:pt idx="5">
                  <c:v>181</c:v>
                </c:pt>
                <c:pt idx="6">
                  <c:v>185.9</c:v>
                </c:pt>
                <c:pt idx="7">
                  <c:v>190.7</c:v>
                </c:pt>
                <c:pt idx="8">
                  <c:v>195.4</c:v>
                </c:pt>
                <c:pt idx="9">
                  <c:v>200.3</c:v>
                </c:pt>
                <c:pt idx="10">
                  <c:v>204.9</c:v>
                </c:pt>
                <c:pt idx="11">
                  <c:v>209.5</c:v>
                </c:pt>
                <c:pt idx="12">
                  <c:v>214</c:v>
                </c:pt>
                <c:pt idx="13">
                  <c:v>218.5</c:v>
                </c:pt>
                <c:pt idx="14">
                  <c:v>223.2</c:v>
                </c:pt>
                <c:pt idx="15">
                  <c:v>227.9</c:v>
                </c:pt>
                <c:pt idx="16" formatCode="0">
                  <c:v>232.88636276990786</c:v>
                </c:pt>
                <c:pt idx="17" formatCode="0">
                  <c:v>237.59831820826528</c:v>
                </c:pt>
                <c:pt idx="18" formatCode="0">
                  <c:v>242.31027364662273</c:v>
                </c:pt>
                <c:pt idx="19" formatCode="0">
                  <c:v>247.02222908498018</c:v>
                </c:pt>
                <c:pt idx="20" formatCode="General">
                  <c:v>251.7341845233376</c:v>
                </c:pt>
                <c:pt idx="21" formatCode="General">
                  <c:v>256.44613996169505</c:v>
                </c:pt>
                <c:pt idx="22" formatCode="General">
                  <c:v>261.1580954000525</c:v>
                </c:pt>
              </c:numCache>
            </c:numRef>
          </c:val>
          <c:smooth val="0"/>
          <c:extLst>
            <c:ext xmlns:c16="http://schemas.microsoft.com/office/drawing/2014/chart" uri="{C3380CC4-5D6E-409C-BE32-E72D297353CC}">
              <c16:uniqueId val="{00000001-ABEE-4529-A3B0-5FDDFFA0CFE2}"/>
            </c:ext>
          </c:extLst>
        </c:ser>
        <c:dLbls>
          <c:showLegendKey val="0"/>
          <c:showVal val="0"/>
          <c:showCatName val="0"/>
          <c:showSerName val="0"/>
          <c:showPercent val="0"/>
          <c:showBubbleSize val="0"/>
        </c:dLbls>
        <c:smooth val="0"/>
        <c:axId val="194512480"/>
        <c:axId val="313812432"/>
      </c:lineChart>
      <c:catAx>
        <c:axId val="194512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3812432"/>
        <c:crosses val="autoZero"/>
        <c:auto val="1"/>
        <c:lblAlgn val="ctr"/>
        <c:lblOffset val="100"/>
        <c:noMultiLvlLbl val="0"/>
      </c:catAx>
      <c:valAx>
        <c:axId val="313812432"/>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5124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Cambria" panose="02040503050406030204" pitchFamily="18" charset="0"/>
              <a:ea typeface="Cambria" panose="02040503050406030204" pitchFamily="18" charset="0"/>
              <a:cs typeface="+mn-cs"/>
            </a:defRPr>
          </a:pPr>
          <a:endParaRPr lang="en-US"/>
        </a:p>
      </c:txPr>
    </c:title>
    <c:autoTitleDeleted val="0"/>
    <c:plotArea>
      <c:layout/>
      <c:areaChart>
        <c:grouping val="stacked"/>
        <c:varyColors val="0"/>
        <c:ser>
          <c:idx val="0"/>
          <c:order val="0"/>
          <c:tx>
            <c:strRef>
              <c:f>Analysis!$D$366</c:f>
              <c:strCache>
                <c:ptCount val="1"/>
                <c:pt idx="0">
                  <c:v>Petrol Price</c:v>
                </c:pt>
              </c:strCache>
            </c:strRef>
          </c:tx>
          <c:spPr>
            <a:solidFill>
              <a:schemeClr val="tx1"/>
            </a:solidFill>
            <a:ln>
              <a:noFill/>
            </a:ln>
            <a:effectLst/>
          </c:spPr>
          <c:cat>
            <c:numRef>
              <c:f>Analysis!$C$367:$C$383</c:f>
              <c:numCache>
                <c:formatCode>General</c:formatCode>
                <c:ptCount val="17"/>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pt idx="15">
                  <c:v>2023</c:v>
                </c:pt>
                <c:pt idx="16">
                  <c:v>2024</c:v>
                </c:pt>
              </c:numCache>
            </c:numRef>
          </c:cat>
          <c:val>
            <c:numRef>
              <c:f>Analysis!$D$367:$D$383</c:f>
              <c:numCache>
                <c:formatCode>General</c:formatCode>
                <c:ptCount val="17"/>
                <c:pt idx="0">
                  <c:v>65</c:v>
                </c:pt>
                <c:pt idx="1">
                  <c:v>65</c:v>
                </c:pt>
                <c:pt idx="2">
                  <c:v>65</c:v>
                </c:pt>
                <c:pt idx="3">
                  <c:v>65</c:v>
                </c:pt>
                <c:pt idx="4">
                  <c:v>101</c:v>
                </c:pt>
                <c:pt idx="5">
                  <c:v>97</c:v>
                </c:pt>
                <c:pt idx="6">
                  <c:v>97</c:v>
                </c:pt>
                <c:pt idx="7">
                  <c:v>119</c:v>
                </c:pt>
                <c:pt idx="8">
                  <c:v>145</c:v>
                </c:pt>
                <c:pt idx="9">
                  <c:v>145</c:v>
                </c:pt>
                <c:pt idx="10">
                  <c:v>145</c:v>
                </c:pt>
                <c:pt idx="11">
                  <c:v>145</c:v>
                </c:pt>
                <c:pt idx="12">
                  <c:v>145</c:v>
                </c:pt>
                <c:pt idx="13">
                  <c:v>212</c:v>
                </c:pt>
                <c:pt idx="14">
                  <c:v>212</c:v>
                </c:pt>
                <c:pt idx="15">
                  <c:v>617</c:v>
                </c:pt>
                <c:pt idx="16">
                  <c:v>1030</c:v>
                </c:pt>
              </c:numCache>
            </c:numRef>
          </c:val>
          <c:extLst>
            <c:ext xmlns:c16="http://schemas.microsoft.com/office/drawing/2014/chart" uri="{C3380CC4-5D6E-409C-BE32-E72D297353CC}">
              <c16:uniqueId val="{00000000-CCFE-4503-A84B-A69BAC0028A5}"/>
            </c:ext>
          </c:extLst>
        </c:ser>
        <c:dLbls>
          <c:showLegendKey val="0"/>
          <c:showVal val="0"/>
          <c:showCatName val="0"/>
          <c:showSerName val="0"/>
          <c:showPercent val="0"/>
          <c:showBubbleSize val="0"/>
        </c:dLbls>
        <c:axId val="1138826976"/>
        <c:axId val="577643920"/>
      </c:areaChart>
      <c:catAx>
        <c:axId val="113882697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577643920"/>
        <c:crosses val="autoZero"/>
        <c:auto val="1"/>
        <c:lblAlgn val="ctr"/>
        <c:lblOffset val="100"/>
        <c:noMultiLvlLbl val="0"/>
      </c:catAx>
      <c:valAx>
        <c:axId val="577643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1138826976"/>
        <c:crosses val="autoZero"/>
        <c:crossBetween val="midCat"/>
      </c:valAx>
      <c:spPr>
        <a:noFill/>
        <a:ln>
          <a:noFill/>
        </a:ln>
        <a:effectLst/>
      </c:spPr>
    </c:plotArea>
    <c:plotVisOnly val="1"/>
    <c:dispBlanksAs val="zero"/>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Cambria" panose="02040503050406030204" pitchFamily="18" charset="0"/>
                <a:ea typeface="Cambria" panose="02040503050406030204" pitchFamily="18" charset="0"/>
                <a:cs typeface="+mn-cs"/>
              </a:defRPr>
            </a:pPr>
            <a:r>
              <a:rPr lang="en-US" b="1" dirty="0">
                <a:latin typeface="Cambria" panose="02040503050406030204" pitchFamily="18" charset="0"/>
                <a:ea typeface="Cambria" panose="02040503050406030204" pitchFamily="18" charset="0"/>
              </a:rPr>
              <a:t>Inflation</a:t>
            </a:r>
            <a:r>
              <a:rPr lang="en-US" b="1" baseline="0" dirty="0">
                <a:latin typeface="Cambria" panose="02040503050406030204" pitchFamily="18" charset="0"/>
                <a:ea typeface="Cambria" panose="02040503050406030204" pitchFamily="18" charset="0"/>
              </a:rPr>
              <a:t> | Petrol Price Trend</a:t>
            </a:r>
            <a:endParaRPr lang="en-US" b="1" dirty="0">
              <a:latin typeface="Cambria" panose="02040503050406030204" pitchFamily="18" charset="0"/>
              <a:ea typeface="Cambria" panose="02040503050406030204" pitchFamily="18" charset="0"/>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en-US"/>
        </a:p>
      </c:txPr>
    </c:title>
    <c:autoTitleDeleted val="0"/>
    <c:plotArea>
      <c:layout/>
      <c:scatterChart>
        <c:scatterStyle val="smoothMarker"/>
        <c:varyColors val="0"/>
        <c:ser>
          <c:idx val="0"/>
          <c:order val="0"/>
          <c:tx>
            <c:strRef>
              <c:f>Analysis!$C$447</c:f>
              <c:strCache>
                <c:ptCount val="1"/>
                <c:pt idx="0">
                  <c:v>Average of Inflation_Rate</c:v>
                </c:pt>
              </c:strCache>
            </c:strRef>
          </c:tx>
          <c:spPr>
            <a:ln w="19050" cap="rnd">
              <a:solidFill>
                <a:srgbClr val="FF0000"/>
              </a:solidFill>
              <a:round/>
            </a:ln>
            <a:effectLst/>
          </c:spPr>
          <c:marker>
            <c:symbol val="circle"/>
            <c:size val="5"/>
            <c:spPr>
              <a:solidFill>
                <a:srgbClr val="FF0000"/>
              </a:solidFill>
              <a:ln w="9525">
                <a:solidFill>
                  <a:srgbClr val="FF0000"/>
                </a:solidFill>
              </a:ln>
              <a:effectLst/>
            </c:spPr>
          </c:marker>
          <c:xVal>
            <c:numRef>
              <c:f>Analysis!$B$448:$B$464</c:f>
              <c:numCache>
                <c:formatCode>General</c:formatCode>
                <c:ptCount val="17"/>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pt idx="15">
                  <c:v>2023</c:v>
                </c:pt>
                <c:pt idx="16">
                  <c:v>2024</c:v>
                </c:pt>
              </c:numCache>
            </c:numRef>
          </c:xVal>
          <c:yVal>
            <c:numRef>
              <c:f>Analysis!$C$448:$C$464</c:f>
              <c:numCache>
                <c:formatCode>0.0</c:formatCode>
                <c:ptCount val="17"/>
                <c:pt idx="0">
                  <c:v>11.525</c:v>
                </c:pt>
                <c:pt idx="1">
                  <c:v>12.591666666666667</c:v>
                </c:pt>
                <c:pt idx="2">
                  <c:v>13.758333333333335</c:v>
                </c:pt>
                <c:pt idx="3">
                  <c:v>10.85</c:v>
                </c:pt>
                <c:pt idx="4">
                  <c:v>12.241666666666667</c:v>
                </c:pt>
                <c:pt idx="5">
                  <c:v>8.5166666666666675</c:v>
                </c:pt>
                <c:pt idx="6">
                  <c:v>8.0583333333333318</c:v>
                </c:pt>
                <c:pt idx="7">
                  <c:v>9.01</c:v>
                </c:pt>
                <c:pt idx="8">
                  <c:v>15.624999999999998</c:v>
                </c:pt>
                <c:pt idx="9">
                  <c:v>16.547499999999999</c:v>
                </c:pt>
                <c:pt idx="10">
                  <c:v>12.145833333333334</c:v>
                </c:pt>
                <c:pt idx="11">
                  <c:v>11.391666666666666</c:v>
                </c:pt>
                <c:pt idx="12">
                  <c:v>13.209166666666667</c:v>
                </c:pt>
                <c:pt idx="13">
                  <c:v>16.984166666666667</c:v>
                </c:pt>
                <c:pt idx="14">
                  <c:v>18.765000000000001</c:v>
                </c:pt>
                <c:pt idx="15">
                  <c:v>24.52</c:v>
                </c:pt>
                <c:pt idx="16">
                  <c:v>32.771666666666668</c:v>
                </c:pt>
              </c:numCache>
            </c:numRef>
          </c:yVal>
          <c:smooth val="1"/>
          <c:extLst>
            <c:ext xmlns:c16="http://schemas.microsoft.com/office/drawing/2014/chart" uri="{C3380CC4-5D6E-409C-BE32-E72D297353CC}">
              <c16:uniqueId val="{00000000-168B-46CA-AF85-7278D306FFB2}"/>
            </c:ext>
          </c:extLst>
        </c:ser>
        <c:ser>
          <c:idx val="1"/>
          <c:order val="1"/>
          <c:tx>
            <c:strRef>
              <c:f>Analysis!$D$447</c:f>
              <c:strCache>
                <c:ptCount val="1"/>
                <c:pt idx="0">
                  <c:v>Petrol_pump_Price(x10)</c:v>
                </c:pt>
              </c:strCache>
            </c:strRef>
          </c:tx>
          <c:spPr>
            <a:ln w="19050" cap="rnd">
              <a:solidFill>
                <a:schemeClr val="tx1"/>
              </a:solidFill>
              <a:round/>
            </a:ln>
            <a:effectLst/>
          </c:spPr>
          <c:marker>
            <c:symbol val="circle"/>
            <c:size val="5"/>
            <c:spPr>
              <a:solidFill>
                <a:schemeClr val="tx1"/>
              </a:solidFill>
              <a:ln w="9525">
                <a:solidFill>
                  <a:schemeClr val="tx1"/>
                </a:solidFill>
              </a:ln>
              <a:effectLst/>
            </c:spPr>
          </c:marker>
          <c:xVal>
            <c:numRef>
              <c:f>Analysis!$B$448:$B$464</c:f>
              <c:numCache>
                <c:formatCode>General</c:formatCode>
                <c:ptCount val="17"/>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pt idx="15">
                  <c:v>2023</c:v>
                </c:pt>
                <c:pt idx="16">
                  <c:v>2024</c:v>
                </c:pt>
              </c:numCache>
            </c:numRef>
          </c:xVal>
          <c:yVal>
            <c:numRef>
              <c:f>Analysis!$D$448:$D$464</c:f>
              <c:numCache>
                <c:formatCode>General</c:formatCode>
                <c:ptCount val="17"/>
                <c:pt idx="0">
                  <c:v>6.5</c:v>
                </c:pt>
                <c:pt idx="1">
                  <c:v>6.5</c:v>
                </c:pt>
                <c:pt idx="2">
                  <c:v>6.5</c:v>
                </c:pt>
                <c:pt idx="3">
                  <c:v>6.5</c:v>
                </c:pt>
                <c:pt idx="4">
                  <c:v>10.1</c:v>
                </c:pt>
                <c:pt idx="5">
                  <c:v>9.6999999999999993</c:v>
                </c:pt>
                <c:pt idx="6">
                  <c:v>9.6999999999999993</c:v>
                </c:pt>
                <c:pt idx="7">
                  <c:v>11.9</c:v>
                </c:pt>
                <c:pt idx="8">
                  <c:v>14.5</c:v>
                </c:pt>
                <c:pt idx="9">
                  <c:v>14.5</c:v>
                </c:pt>
                <c:pt idx="10">
                  <c:v>14.5</c:v>
                </c:pt>
                <c:pt idx="11">
                  <c:v>14.5</c:v>
                </c:pt>
                <c:pt idx="12">
                  <c:v>14.5</c:v>
                </c:pt>
                <c:pt idx="13">
                  <c:v>21.2</c:v>
                </c:pt>
                <c:pt idx="14">
                  <c:v>21.2</c:v>
                </c:pt>
                <c:pt idx="15">
                  <c:v>61.7</c:v>
                </c:pt>
                <c:pt idx="16">
                  <c:v>103</c:v>
                </c:pt>
              </c:numCache>
            </c:numRef>
          </c:yVal>
          <c:smooth val="1"/>
          <c:extLst>
            <c:ext xmlns:c16="http://schemas.microsoft.com/office/drawing/2014/chart" uri="{C3380CC4-5D6E-409C-BE32-E72D297353CC}">
              <c16:uniqueId val="{00000001-168B-46CA-AF85-7278D306FFB2}"/>
            </c:ext>
          </c:extLst>
        </c:ser>
        <c:dLbls>
          <c:showLegendKey val="0"/>
          <c:showVal val="0"/>
          <c:showCatName val="0"/>
          <c:showSerName val="0"/>
          <c:showPercent val="0"/>
          <c:showBubbleSize val="0"/>
        </c:dLbls>
        <c:axId val="261128783"/>
        <c:axId val="262059903"/>
      </c:scatterChart>
      <c:valAx>
        <c:axId val="261128783"/>
        <c:scaling>
          <c:orientation val="minMax"/>
          <c:max val="2024"/>
          <c:min val="2008"/>
        </c:scaling>
        <c:delete val="0"/>
        <c:axPos val="b"/>
        <c:majorGridlines>
          <c:spPr>
            <a:ln w="9525" cap="flat" cmpd="sng" algn="ctr">
              <a:no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2059903"/>
        <c:crosses val="autoZero"/>
        <c:crossBetween val="midCat"/>
        <c:majorUnit val="2"/>
      </c:valAx>
      <c:valAx>
        <c:axId val="262059903"/>
        <c:scaling>
          <c:orientation val="minMax"/>
        </c:scaling>
        <c:delete val="0"/>
        <c:axPos val="l"/>
        <c:majorGridlines>
          <c:spPr>
            <a:ln w="9525" cap="flat" cmpd="sng" algn="ctr">
              <a:noFill/>
              <a:round/>
            </a:ln>
            <a:effectLst/>
          </c:spPr>
        </c:majorGridlines>
        <c:numFmt formatCod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112878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5">
  <a:schemeClr val="accent5"/>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15131D-3FA2-4A74-A6EA-43A4AF92EAA5}" type="datetimeFigureOut">
              <a:rPr lang="en-US" smtClean="0"/>
              <a:t>2/10/2025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D71926-3A1E-43E4-AB94-26A1DE6252C7}" type="slidenum">
              <a:rPr lang="en-US" smtClean="0"/>
              <a:t>‹#›</a:t>
            </a:fld>
            <a:endParaRPr lang="en-US"/>
          </a:p>
        </p:txBody>
      </p:sp>
    </p:spTree>
    <p:extLst>
      <p:ext uri="{BB962C8B-B14F-4D97-AF65-F5344CB8AC3E}">
        <p14:creationId xmlns:p14="http://schemas.microsoft.com/office/powerpoint/2010/main" val="994449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5F60D5D-FAE7-4AE7-9B23-8D30671B95F2}" type="datetime1">
              <a:rPr lang="en-US" smtClean="0"/>
              <a:t>2/10/2025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BF5F54C1-5136-4A88-BD68-4266D058FD9B}" type="slidenum">
              <a:rPr lang="en-US" smtClean="0"/>
              <a:t>‹#›</a:t>
            </a:fld>
            <a:endParaRPr lang="en-US"/>
          </a:p>
        </p:txBody>
      </p:sp>
    </p:spTree>
    <p:extLst>
      <p:ext uri="{BB962C8B-B14F-4D97-AF65-F5344CB8AC3E}">
        <p14:creationId xmlns:p14="http://schemas.microsoft.com/office/powerpoint/2010/main" val="2674817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71E76A-EF3C-4F68-9A93-B773373A61EC}" type="datetime1">
              <a:rPr lang="en-US" smtClean="0"/>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5F54C1-5136-4A88-BD68-4266D058FD9B}" type="slidenum">
              <a:rPr lang="en-US" smtClean="0"/>
              <a:t>‹#›</a:t>
            </a:fld>
            <a:endParaRPr lang="en-US"/>
          </a:p>
        </p:txBody>
      </p:sp>
    </p:spTree>
    <p:extLst>
      <p:ext uri="{BB962C8B-B14F-4D97-AF65-F5344CB8AC3E}">
        <p14:creationId xmlns:p14="http://schemas.microsoft.com/office/powerpoint/2010/main" val="677088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1A0CAA-0C4E-46CE-9168-D9C2D67109F1}" type="datetime1">
              <a:rPr lang="en-US" smtClean="0"/>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5F54C1-5136-4A88-BD68-4266D058FD9B}" type="slidenum">
              <a:rPr lang="en-US" smtClean="0"/>
              <a:t>‹#›</a:t>
            </a:fld>
            <a:endParaRPr lang="en-US"/>
          </a:p>
        </p:txBody>
      </p:sp>
    </p:spTree>
    <p:extLst>
      <p:ext uri="{BB962C8B-B14F-4D97-AF65-F5344CB8AC3E}">
        <p14:creationId xmlns:p14="http://schemas.microsoft.com/office/powerpoint/2010/main" val="3337348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BB444A0-C630-4F97-961F-E0DEA50D01F8}" type="datetime1">
              <a:rPr lang="en-US" smtClean="0"/>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5F54C1-5136-4A88-BD68-4266D058FD9B}"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639017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EAFB79-C6B4-458F-8382-90B566579CD8}" type="datetime1">
              <a:rPr lang="en-US" smtClean="0"/>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5F54C1-5136-4A88-BD68-4266D058FD9B}" type="slidenum">
              <a:rPr lang="en-US" smtClean="0"/>
              <a:t>‹#›</a:t>
            </a:fld>
            <a:endParaRPr lang="en-US"/>
          </a:p>
        </p:txBody>
      </p:sp>
    </p:spTree>
    <p:extLst>
      <p:ext uri="{BB962C8B-B14F-4D97-AF65-F5344CB8AC3E}">
        <p14:creationId xmlns:p14="http://schemas.microsoft.com/office/powerpoint/2010/main" val="2361574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3F43716-56CB-43BD-B757-D472C6A209DE}" type="datetime1">
              <a:rPr lang="en-US" smtClean="0"/>
              <a:t>2/10/2025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5F54C1-5136-4A88-BD68-4266D058FD9B}" type="slidenum">
              <a:rPr lang="en-US" smtClean="0"/>
              <a:t>‹#›</a:t>
            </a:fld>
            <a:endParaRPr lang="en-US"/>
          </a:p>
        </p:txBody>
      </p:sp>
    </p:spTree>
    <p:extLst>
      <p:ext uri="{BB962C8B-B14F-4D97-AF65-F5344CB8AC3E}">
        <p14:creationId xmlns:p14="http://schemas.microsoft.com/office/powerpoint/2010/main" val="10088327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B4B5898-F9F5-4A9F-AC32-E6CBF7AD7015}" type="datetime1">
              <a:rPr lang="en-US" smtClean="0"/>
              <a:t>2/10/2025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5F54C1-5136-4A88-BD68-4266D058FD9B}" type="slidenum">
              <a:rPr lang="en-US" smtClean="0"/>
              <a:t>‹#›</a:t>
            </a:fld>
            <a:endParaRPr lang="en-US"/>
          </a:p>
        </p:txBody>
      </p:sp>
    </p:spTree>
    <p:extLst>
      <p:ext uri="{BB962C8B-B14F-4D97-AF65-F5344CB8AC3E}">
        <p14:creationId xmlns:p14="http://schemas.microsoft.com/office/powerpoint/2010/main" val="4066838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63A12D-4E83-4751-A4C5-E45783C7E76F}" type="datetime1">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5F54C1-5136-4A88-BD68-4266D058FD9B}" type="slidenum">
              <a:rPr lang="en-US" smtClean="0"/>
              <a:t>‹#›</a:t>
            </a:fld>
            <a:endParaRPr lang="en-US"/>
          </a:p>
        </p:txBody>
      </p:sp>
    </p:spTree>
    <p:extLst>
      <p:ext uri="{BB962C8B-B14F-4D97-AF65-F5344CB8AC3E}">
        <p14:creationId xmlns:p14="http://schemas.microsoft.com/office/powerpoint/2010/main" val="3335745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42AB74-878B-4AA8-886B-C49520607FA2}" type="datetime1">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5F54C1-5136-4A88-BD68-4266D058FD9B}" type="slidenum">
              <a:rPr lang="en-US" smtClean="0"/>
              <a:t>‹#›</a:t>
            </a:fld>
            <a:endParaRPr lang="en-US"/>
          </a:p>
        </p:txBody>
      </p:sp>
    </p:spTree>
    <p:extLst>
      <p:ext uri="{BB962C8B-B14F-4D97-AF65-F5344CB8AC3E}">
        <p14:creationId xmlns:p14="http://schemas.microsoft.com/office/powerpoint/2010/main" val="2782843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51851F-48C9-436A-BE7D-25C7733EE8E0}" type="datetime1">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5F54C1-5136-4A88-BD68-4266D058FD9B}" type="slidenum">
              <a:rPr lang="en-US" smtClean="0"/>
              <a:t>‹#›</a:t>
            </a:fld>
            <a:endParaRPr lang="en-US"/>
          </a:p>
        </p:txBody>
      </p:sp>
    </p:spTree>
    <p:extLst>
      <p:ext uri="{BB962C8B-B14F-4D97-AF65-F5344CB8AC3E}">
        <p14:creationId xmlns:p14="http://schemas.microsoft.com/office/powerpoint/2010/main" val="674852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3B9631-4CDA-48F3-BC76-6296A1E952D8}" type="datetime1">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5F54C1-5136-4A88-BD68-4266D058FD9B}" type="slidenum">
              <a:rPr lang="en-US" smtClean="0"/>
              <a:t>‹#›</a:t>
            </a:fld>
            <a:endParaRPr lang="en-US"/>
          </a:p>
        </p:txBody>
      </p:sp>
    </p:spTree>
    <p:extLst>
      <p:ext uri="{BB962C8B-B14F-4D97-AF65-F5344CB8AC3E}">
        <p14:creationId xmlns:p14="http://schemas.microsoft.com/office/powerpoint/2010/main" val="2417091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772377-B209-4B3D-AA03-C59F59138402}" type="datetime1">
              <a:rPr lang="en-US" smtClean="0"/>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5F54C1-5136-4A88-BD68-4266D058FD9B}" type="slidenum">
              <a:rPr lang="en-US" smtClean="0"/>
              <a:t>‹#›</a:t>
            </a:fld>
            <a:endParaRPr lang="en-US"/>
          </a:p>
        </p:txBody>
      </p:sp>
    </p:spTree>
    <p:extLst>
      <p:ext uri="{BB962C8B-B14F-4D97-AF65-F5344CB8AC3E}">
        <p14:creationId xmlns:p14="http://schemas.microsoft.com/office/powerpoint/2010/main" val="3503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65FB2E-F93B-41F0-A914-D5DD2995EF22}" type="datetime1">
              <a:rPr lang="en-US" smtClean="0"/>
              <a:t>2/10/2025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5F54C1-5136-4A88-BD68-4266D058FD9B}" type="slidenum">
              <a:rPr lang="en-US" smtClean="0"/>
              <a:t>‹#›</a:t>
            </a:fld>
            <a:endParaRPr lang="en-US"/>
          </a:p>
        </p:txBody>
      </p:sp>
    </p:spTree>
    <p:extLst>
      <p:ext uri="{BB962C8B-B14F-4D97-AF65-F5344CB8AC3E}">
        <p14:creationId xmlns:p14="http://schemas.microsoft.com/office/powerpoint/2010/main" val="103347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96F219-ECB3-4EFD-97BC-6B4C3EA16ECD}" type="datetime1">
              <a:rPr lang="en-US" smtClean="0"/>
              <a:t>2/10/2025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5F54C1-5136-4A88-BD68-4266D058FD9B}" type="slidenum">
              <a:rPr lang="en-US" smtClean="0"/>
              <a:t>‹#›</a:t>
            </a:fld>
            <a:endParaRPr lang="en-US"/>
          </a:p>
        </p:txBody>
      </p:sp>
    </p:spTree>
    <p:extLst>
      <p:ext uri="{BB962C8B-B14F-4D97-AF65-F5344CB8AC3E}">
        <p14:creationId xmlns:p14="http://schemas.microsoft.com/office/powerpoint/2010/main" val="948736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C0F435-336E-4A93-86D3-EF840E1EBA0F}" type="datetime1">
              <a:rPr lang="en-US" smtClean="0"/>
              <a:t>2/10/2025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5F54C1-5136-4A88-BD68-4266D058FD9B}" type="slidenum">
              <a:rPr lang="en-US" smtClean="0"/>
              <a:t>‹#›</a:t>
            </a:fld>
            <a:endParaRPr lang="en-US"/>
          </a:p>
        </p:txBody>
      </p:sp>
    </p:spTree>
    <p:extLst>
      <p:ext uri="{BB962C8B-B14F-4D97-AF65-F5344CB8AC3E}">
        <p14:creationId xmlns:p14="http://schemas.microsoft.com/office/powerpoint/2010/main" val="2971458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F58597D-AECA-44CF-B7D6-0AC752B145AC}" type="datetime1">
              <a:rPr lang="en-US" smtClean="0"/>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5F54C1-5136-4A88-BD68-4266D058FD9B}" type="slidenum">
              <a:rPr lang="en-US" smtClean="0"/>
              <a:t>‹#›</a:t>
            </a:fld>
            <a:endParaRPr lang="en-US"/>
          </a:p>
        </p:txBody>
      </p:sp>
    </p:spTree>
    <p:extLst>
      <p:ext uri="{BB962C8B-B14F-4D97-AF65-F5344CB8AC3E}">
        <p14:creationId xmlns:p14="http://schemas.microsoft.com/office/powerpoint/2010/main" val="2666351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CFC5AD-63A1-4FC4-BF14-914A64F4E7BC}" type="datetime1">
              <a:rPr lang="en-US" smtClean="0"/>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5F54C1-5136-4A88-BD68-4266D058FD9B}" type="slidenum">
              <a:rPr lang="en-US" smtClean="0"/>
              <a:t>‹#›</a:t>
            </a:fld>
            <a:endParaRPr lang="en-US"/>
          </a:p>
        </p:txBody>
      </p:sp>
    </p:spTree>
    <p:extLst>
      <p:ext uri="{BB962C8B-B14F-4D97-AF65-F5344CB8AC3E}">
        <p14:creationId xmlns:p14="http://schemas.microsoft.com/office/powerpoint/2010/main" val="1873685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003E6BA-B0EB-4483-B64A-F906C9FB2CF0}" type="datetime1">
              <a:rPr lang="en-US" smtClean="0"/>
              <a:t>2/10/2025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F5F54C1-5136-4A88-BD68-4266D058FD9B}" type="slidenum">
              <a:rPr lang="en-US" smtClean="0"/>
              <a:t>‹#›</a:t>
            </a:fld>
            <a:endParaRPr lang="en-US"/>
          </a:p>
        </p:txBody>
      </p:sp>
    </p:spTree>
    <p:extLst>
      <p:ext uri="{BB962C8B-B14F-4D97-AF65-F5344CB8AC3E}">
        <p14:creationId xmlns:p14="http://schemas.microsoft.com/office/powerpoint/2010/main" val="853470096"/>
      </p:ext>
    </p:extLst>
  </p:cSld>
  <p:clrMap bg1="dk1" tx1="lt1" bg2="dk2"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populationpyramid.net/" TargetMode="External"/><Relationship Id="rId7" Type="http://schemas.openxmlformats.org/officeDocument/2006/relationships/hyperlink" Target="http://www.intelpoint.co/" TargetMode="External"/><Relationship Id="rId2" Type="http://schemas.openxmlformats.org/officeDocument/2006/relationships/hyperlink" Target="http://www.kaggle.com/" TargetMode="External"/><Relationship Id="rId1" Type="http://schemas.openxmlformats.org/officeDocument/2006/relationships/slideLayout" Target="../slideLayouts/slideLayout2.xml"/><Relationship Id="rId6" Type="http://schemas.openxmlformats.org/officeDocument/2006/relationships/hyperlink" Target="http://www.blackgeeks.com.ng/" TargetMode="External"/><Relationship Id="rId5" Type="http://schemas.openxmlformats.org/officeDocument/2006/relationships/hyperlink" Target="http://www.data.worldbank.org/" TargetMode="External"/><Relationship Id="rId4" Type="http://schemas.openxmlformats.org/officeDocument/2006/relationships/hyperlink" Target="http://www.worldpopulationreview.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F48FE-5B2B-47D4-9DDF-EF1CB7C7F985}"/>
              </a:ext>
            </a:extLst>
          </p:cNvPr>
          <p:cNvSpPr>
            <a:spLocks noGrp="1"/>
          </p:cNvSpPr>
          <p:nvPr>
            <p:ph type="ctrTitle"/>
          </p:nvPr>
        </p:nvSpPr>
        <p:spPr>
          <a:xfrm>
            <a:off x="2420470" y="1882590"/>
            <a:ext cx="7312958" cy="3951662"/>
          </a:xfrm>
        </p:spPr>
        <p:txBody>
          <a:bodyPr>
            <a:normAutofit/>
          </a:bodyPr>
          <a:lstStyle/>
          <a:p>
            <a:pPr algn="ctr"/>
            <a:r>
              <a:rPr lang="en-US" b="1" dirty="0">
                <a:solidFill>
                  <a:schemeClr val="tx1"/>
                </a:solidFill>
                <a:latin typeface="Cambria" panose="02040503050406030204" pitchFamily="18" charset="0"/>
                <a:ea typeface="Cambria" panose="02040503050406030204" pitchFamily="18" charset="0"/>
              </a:rPr>
              <a:t>INFLATION:</a:t>
            </a:r>
            <a:br>
              <a:rPr lang="en-US" dirty="0">
                <a:solidFill>
                  <a:schemeClr val="tx1"/>
                </a:solidFill>
                <a:latin typeface="Cambria" panose="02040503050406030204" pitchFamily="18" charset="0"/>
                <a:ea typeface="Cambria" panose="02040503050406030204" pitchFamily="18" charset="0"/>
              </a:rPr>
            </a:br>
            <a:r>
              <a:rPr lang="en-US" sz="2800" b="1" dirty="0">
                <a:solidFill>
                  <a:schemeClr val="tx1"/>
                </a:solidFill>
                <a:latin typeface="Cambria" panose="02040503050406030204" pitchFamily="18" charset="0"/>
                <a:ea typeface="Cambria" panose="02040503050406030204" pitchFamily="18" charset="0"/>
              </a:rPr>
              <a:t>A major challenge to treat in Nigeria</a:t>
            </a:r>
            <a:br>
              <a:rPr lang="en-US" sz="2800" b="1" dirty="0">
                <a:solidFill>
                  <a:schemeClr val="tx1"/>
                </a:solidFill>
                <a:latin typeface="Cambria" panose="02040503050406030204" pitchFamily="18" charset="0"/>
                <a:ea typeface="Cambria" panose="02040503050406030204" pitchFamily="18" charset="0"/>
              </a:rPr>
            </a:br>
            <a:br>
              <a:rPr lang="en-US" sz="2800" b="1" dirty="0">
                <a:solidFill>
                  <a:schemeClr val="tx1"/>
                </a:solidFill>
                <a:latin typeface="Cambria" panose="02040503050406030204" pitchFamily="18" charset="0"/>
                <a:ea typeface="Cambria" panose="02040503050406030204" pitchFamily="18" charset="0"/>
              </a:rPr>
            </a:br>
            <a:br>
              <a:rPr lang="en-US" sz="2800" b="1" dirty="0">
                <a:solidFill>
                  <a:schemeClr val="tx1"/>
                </a:solidFill>
                <a:latin typeface="Cambria" panose="02040503050406030204" pitchFamily="18" charset="0"/>
                <a:ea typeface="Cambria" panose="02040503050406030204" pitchFamily="18" charset="0"/>
              </a:rPr>
            </a:br>
            <a:r>
              <a:rPr lang="en-US" sz="2400" b="1" dirty="0">
                <a:solidFill>
                  <a:schemeClr val="tx1"/>
                </a:solidFill>
                <a:latin typeface="Cambria" panose="02040503050406030204" pitchFamily="18" charset="0"/>
                <a:ea typeface="Cambria" panose="02040503050406030204" pitchFamily="18" charset="0"/>
              </a:rPr>
              <a:t>EXCEL PROJECT BY:</a:t>
            </a:r>
            <a:br>
              <a:rPr lang="en-US" sz="4400" b="1" dirty="0">
                <a:latin typeface="Cambria" panose="02040503050406030204" pitchFamily="18" charset="0"/>
                <a:ea typeface="Cambria" panose="02040503050406030204" pitchFamily="18" charset="0"/>
              </a:rPr>
            </a:br>
            <a:r>
              <a:rPr lang="en-US" sz="3600" b="1" dirty="0">
                <a:solidFill>
                  <a:schemeClr val="tx1"/>
                </a:solidFill>
                <a:latin typeface="Cambria" panose="02040503050406030204" pitchFamily="18" charset="0"/>
                <a:ea typeface="Cambria" panose="02040503050406030204" pitchFamily="18" charset="0"/>
              </a:rPr>
              <a:t>Ismail Malik </a:t>
            </a:r>
            <a:r>
              <a:rPr lang="en-US" sz="3600" b="1" dirty="0" err="1">
                <a:solidFill>
                  <a:schemeClr val="tx1"/>
                </a:solidFill>
                <a:latin typeface="Cambria" panose="02040503050406030204" pitchFamily="18" charset="0"/>
                <a:ea typeface="Cambria" panose="02040503050406030204" pitchFamily="18" charset="0"/>
              </a:rPr>
              <a:t>Akanfe</a:t>
            </a:r>
            <a:endParaRPr lang="en-US" b="1" dirty="0">
              <a:solidFill>
                <a:schemeClr val="tx1"/>
              </a:solidFill>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609E3F25-78FA-4756-815A-1901D1B783AF}"/>
              </a:ext>
            </a:extLst>
          </p:cNvPr>
          <p:cNvSpPr>
            <a:spLocks noGrp="1"/>
          </p:cNvSpPr>
          <p:nvPr>
            <p:ph type="subTitle" idx="1"/>
          </p:nvPr>
        </p:nvSpPr>
        <p:spPr>
          <a:xfrm>
            <a:off x="9558617" y="6130086"/>
            <a:ext cx="2218765" cy="484094"/>
          </a:xfrm>
        </p:spPr>
        <p:txBody>
          <a:bodyPr>
            <a:normAutofit/>
          </a:bodyPr>
          <a:lstStyle/>
          <a:p>
            <a:pPr algn="r"/>
            <a:r>
              <a:rPr lang="en-US" sz="2000" b="1" dirty="0">
                <a:solidFill>
                  <a:schemeClr val="tx1"/>
                </a:solidFill>
              </a:rPr>
              <a:t>FEBRUARY, 2025</a:t>
            </a:r>
          </a:p>
        </p:txBody>
      </p:sp>
      <p:pic>
        <p:nvPicPr>
          <p:cNvPr id="4" name="Picture 3">
            <a:extLst>
              <a:ext uri="{FF2B5EF4-FFF2-40B4-BE49-F238E27FC236}">
                <a16:creationId xmlns:a16="http://schemas.microsoft.com/office/drawing/2014/main" id="{08E6616D-71F1-4582-BF0F-5E48A355EB48}"/>
              </a:ext>
            </a:extLst>
          </p:cNvPr>
          <p:cNvPicPr>
            <a:picLocks noChangeAspect="1"/>
          </p:cNvPicPr>
          <p:nvPr/>
        </p:nvPicPr>
        <p:blipFill rotWithShape="1">
          <a:blip r:embed="rId2"/>
          <a:srcRect l="9633" t="26022" r="13402" b="37206"/>
          <a:stretch/>
        </p:blipFill>
        <p:spPr>
          <a:xfrm>
            <a:off x="2783541" y="203479"/>
            <a:ext cx="6615954" cy="2082018"/>
          </a:xfrm>
          <a:prstGeom prst="rect">
            <a:avLst/>
          </a:prstGeom>
          <a:noFill/>
          <a:ln>
            <a:noFill/>
          </a:ln>
          <a:effectLst>
            <a:softEdge rad="635000"/>
          </a:effectLst>
        </p:spPr>
        <p:style>
          <a:lnRef idx="0">
            <a:scrgbClr r="0" g="0" b="0"/>
          </a:lnRef>
          <a:fillRef idx="0">
            <a:scrgbClr r="0" g="0" b="0"/>
          </a:fillRef>
          <a:effectRef idx="0">
            <a:scrgbClr r="0" g="0" b="0"/>
          </a:effectRef>
          <a:fontRef idx="minor">
            <a:schemeClr val="accent3"/>
          </a:fontRef>
        </p:style>
      </p:pic>
    </p:spTree>
    <p:extLst>
      <p:ext uri="{BB962C8B-B14F-4D97-AF65-F5344CB8AC3E}">
        <p14:creationId xmlns:p14="http://schemas.microsoft.com/office/powerpoint/2010/main" val="4003446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452AA-9629-4163-9A47-45AFC65CFA56}"/>
              </a:ext>
            </a:extLst>
          </p:cNvPr>
          <p:cNvSpPr>
            <a:spLocks noGrp="1"/>
          </p:cNvSpPr>
          <p:nvPr>
            <p:ph type="title"/>
          </p:nvPr>
        </p:nvSpPr>
        <p:spPr>
          <a:xfrm>
            <a:off x="1141413" y="18752"/>
            <a:ext cx="5934508" cy="1639886"/>
          </a:xfrm>
        </p:spPr>
        <p:txBody>
          <a:bodyPr/>
          <a:lstStyle/>
          <a:p>
            <a:pPr algn="ctr"/>
            <a:r>
              <a:rPr lang="en-US" b="1" dirty="0">
                <a:latin typeface="Cambria" panose="02040503050406030204" pitchFamily="18" charset="0"/>
                <a:ea typeface="Cambria" panose="02040503050406030204" pitchFamily="18" charset="0"/>
              </a:rPr>
              <a:t>Impact of Petrol pump price on inflation rate</a:t>
            </a:r>
          </a:p>
        </p:txBody>
      </p:sp>
      <p:sp>
        <p:nvSpPr>
          <p:cNvPr id="4" name="Text Placeholder 3">
            <a:extLst>
              <a:ext uri="{FF2B5EF4-FFF2-40B4-BE49-F238E27FC236}">
                <a16:creationId xmlns:a16="http://schemas.microsoft.com/office/drawing/2014/main" id="{E8593B22-7E8C-4589-93A2-7670FBBD7A91}"/>
              </a:ext>
            </a:extLst>
          </p:cNvPr>
          <p:cNvSpPr>
            <a:spLocks noGrp="1"/>
          </p:cNvSpPr>
          <p:nvPr>
            <p:ph type="body" sz="half" idx="2"/>
          </p:nvPr>
        </p:nvSpPr>
        <p:spPr/>
        <p:txBody>
          <a:bodyPr>
            <a:normAutofit/>
          </a:bodyPr>
          <a:lstStyle/>
          <a:p>
            <a:r>
              <a:rPr lang="en-US" dirty="0">
                <a:latin typeface="Cambria" panose="02040503050406030204" pitchFamily="18" charset="0"/>
                <a:ea typeface="Cambria" panose="02040503050406030204" pitchFamily="18" charset="0"/>
              </a:rPr>
              <a:t>      The price of petrol has witnessed a significant rise over the years, with a particularly sharp increase between 2023 and 2024, driven by the final removal of Nigeria's fuel subsidy. This substantial growth reflects the economic adjustments made in response to policy changes. As a result, the landscape of fuel pricing has fundamentally shifted, impacting various sectors of the economy.</a:t>
            </a:r>
          </a:p>
          <a:p>
            <a:r>
              <a:rPr lang="en-US" dirty="0">
                <a:latin typeface="Cambria" panose="02040503050406030204" pitchFamily="18" charset="0"/>
                <a:ea typeface="Cambria" panose="02040503050406030204" pitchFamily="18" charset="0"/>
              </a:rPr>
              <a:t>The regression analysis reveals a P-value of 1.49x10⁻⁷, demonstrating an 85% dependency of the Inflation Rate on Petrol Pump Price. This robust evidence indicates that the primary factor driving the high Inflation Rate is the Petrol Price.</a:t>
            </a:r>
            <a:endParaRPr lang="en-US" baseline="30000" dirty="0">
              <a:latin typeface="Cambria" panose="02040503050406030204" pitchFamily="18" charset="0"/>
              <a:ea typeface="Cambria" panose="02040503050406030204" pitchFamily="18" charset="0"/>
            </a:endParaRPr>
          </a:p>
        </p:txBody>
      </p:sp>
      <p:graphicFrame>
        <p:nvGraphicFramePr>
          <p:cNvPr id="5" name="Chart 4">
            <a:extLst>
              <a:ext uri="{FF2B5EF4-FFF2-40B4-BE49-F238E27FC236}">
                <a16:creationId xmlns:a16="http://schemas.microsoft.com/office/drawing/2014/main" id="{4D3EDC8B-9F8E-44F3-9B20-30C64823B3A0}"/>
              </a:ext>
            </a:extLst>
          </p:cNvPr>
          <p:cNvGraphicFramePr>
            <a:graphicFrameLocks/>
          </p:cNvGraphicFramePr>
          <p:nvPr>
            <p:extLst>
              <p:ext uri="{D42A27DB-BD31-4B8C-83A1-F6EECF244321}">
                <p14:modId xmlns:p14="http://schemas.microsoft.com/office/powerpoint/2010/main" val="3790351285"/>
              </p:ext>
            </p:extLst>
          </p:nvPr>
        </p:nvGraphicFramePr>
        <p:xfrm>
          <a:off x="7380721" y="685064"/>
          <a:ext cx="4168854" cy="253364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5AAC9CAE-7526-4E08-9CA2-2CCF1FF23112}"/>
              </a:ext>
            </a:extLst>
          </p:cNvPr>
          <p:cNvGraphicFramePr>
            <a:graphicFrameLocks/>
          </p:cNvGraphicFramePr>
          <p:nvPr>
            <p:extLst>
              <p:ext uri="{D42A27DB-BD31-4B8C-83A1-F6EECF244321}">
                <p14:modId xmlns:p14="http://schemas.microsoft.com/office/powerpoint/2010/main" val="1458518379"/>
              </p:ext>
            </p:extLst>
          </p:nvPr>
        </p:nvGraphicFramePr>
        <p:xfrm>
          <a:off x="7380721" y="3427829"/>
          <a:ext cx="4168854" cy="2635346"/>
        </p:xfrm>
        <a:graphic>
          <a:graphicData uri="http://schemas.openxmlformats.org/drawingml/2006/chart">
            <c:chart xmlns:c="http://schemas.openxmlformats.org/drawingml/2006/chart" xmlns:r="http://schemas.openxmlformats.org/officeDocument/2006/relationships" r:id="rId3"/>
          </a:graphicData>
        </a:graphic>
      </p:graphicFrame>
      <p:sp>
        <p:nvSpPr>
          <p:cNvPr id="8" name="Slide Number Placeholder 7">
            <a:extLst>
              <a:ext uri="{FF2B5EF4-FFF2-40B4-BE49-F238E27FC236}">
                <a16:creationId xmlns:a16="http://schemas.microsoft.com/office/drawing/2014/main" id="{72B23F52-44B0-49C9-8D20-E7FF6AC8D398}"/>
              </a:ext>
            </a:extLst>
          </p:cNvPr>
          <p:cNvSpPr>
            <a:spLocks noGrp="1"/>
          </p:cNvSpPr>
          <p:nvPr>
            <p:ph type="sldNum" sz="quarter" idx="12"/>
          </p:nvPr>
        </p:nvSpPr>
        <p:spPr>
          <a:xfrm>
            <a:off x="5710455" y="6367980"/>
            <a:ext cx="771089" cy="365125"/>
          </a:xfrm>
        </p:spPr>
        <p:txBody>
          <a:bodyPr/>
          <a:lstStyle/>
          <a:p>
            <a:pPr algn="ctr"/>
            <a:r>
              <a:rPr lang="en-US" sz="1600" dirty="0">
                <a:latin typeface="Cambria" panose="02040503050406030204" pitchFamily="18" charset="0"/>
                <a:ea typeface="Cambria" panose="02040503050406030204" pitchFamily="18" charset="0"/>
              </a:rPr>
              <a:t>9</a:t>
            </a:r>
          </a:p>
        </p:txBody>
      </p:sp>
    </p:spTree>
    <p:extLst>
      <p:ext uri="{BB962C8B-B14F-4D97-AF65-F5344CB8AC3E}">
        <p14:creationId xmlns:p14="http://schemas.microsoft.com/office/powerpoint/2010/main" val="1170062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C81459-7A40-4198-9557-5250C7DBCDC9}"/>
              </a:ext>
            </a:extLst>
          </p:cNvPr>
          <p:cNvSpPr>
            <a:spLocks noGrp="1"/>
          </p:cNvSpPr>
          <p:nvPr>
            <p:ph type="title"/>
          </p:nvPr>
        </p:nvSpPr>
        <p:spPr/>
        <p:txBody>
          <a:bodyPr/>
          <a:lstStyle/>
          <a:p>
            <a:pPr algn="ctr"/>
            <a:r>
              <a:rPr lang="en-US" b="1" dirty="0">
                <a:latin typeface="Cambria" panose="02040503050406030204" pitchFamily="18" charset="0"/>
                <a:ea typeface="Cambria" panose="02040503050406030204" pitchFamily="18" charset="0"/>
              </a:rPr>
              <a:t>Conclusion &amp; Recommendation</a:t>
            </a:r>
          </a:p>
        </p:txBody>
      </p:sp>
      <p:sp>
        <p:nvSpPr>
          <p:cNvPr id="6" name="Content Placeholder 5">
            <a:extLst>
              <a:ext uri="{FF2B5EF4-FFF2-40B4-BE49-F238E27FC236}">
                <a16:creationId xmlns:a16="http://schemas.microsoft.com/office/drawing/2014/main" id="{834E2046-F89E-43E9-81C9-4CFB31531753}"/>
              </a:ext>
            </a:extLst>
          </p:cNvPr>
          <p:cNvSpPr>
            <a:spLocks noGrp="1"/>
          </p:cNvSpPr>
          <p:nvPr>
            <p:ph idx="1"/>
          </p:nvPr>
        </p:nvSpPr>
        <p:spPr/>
        <p:txBody>
          <a:bodyPr>
            <a:normAutofit/>
          </a:bodyPr>
          <a:lstStyle/>
          <a:p>
            <a:pPr marL="0" indent="0">
              <a:buNone/>
            </a:pPr>
            <a:r>
              <a:rPr lang="en-US" sz="1800" dirty="0"/>
              <a:t>	</a:t>
            </a:r>
            <a:r>
              <a:rPr lang="en-US" sz="2000" dirty="0"/>
              <a:t>From the above analysis, it is evident enough that the inflation rate and Consumer Price Indices (CPIs) across key sectors have experienced a concurrent rise over time. This trend poses a significant threat to the wellbeing of citizens and underscores the urgent need for immediate measures to achieve deflation.</a:t>
            </a:r>
          </a:p>
          <a:p>
            <a:pPr marL="0" indent="0">
              <a:buNone/>
            </a:pPr>
            <a:r>
              <a:rPr lang="en-US" sz="2000" dirty="0"/>
              <a:t>	 Identifying the principal driver of inflation as the petrol pump price, it is strongly recommended that measures be implemented to reduce petrol prices for end users. This proactive approach will significantly contribute to achieving a deflationary effect, given the substantial influence of petrol prices on the overall inflation rate.</a:t>
            </a:r>
          </a:p>
        </p:txBody>
      </p:sp>
      <p:sp>
        <p:nvSpPr>
          <p:cNvPr id="7" name="Slide Number Placeholder 6">
            <a:extLst>
              <a:ext uri="{FF2B5EF4-FFF2-40B4-BE49-F238E27FC236}">
                <a16:creationId xmlns:a16="http://schemas.microsoft.com/office/drawing/2014/main" id="{092A7A4C-B74D-4D21-833F-961E0C19F89C}"/>
              </a:ext>
            </a:extLst>
          </p:cNvPr>
          <p:cNvSpPr>
            <a:spLocks noGrp="1"/>
          </p:cNvSpPr>
          <p:nvPr>
            <p:ph type="sldNum" sz="quarter" idx="12"/>
          </p:nvPr>
        </p:nvSpPr>
        <p:spPr>
          <a:xfrm>
            <a:off x="5708866" y="6380472"/>
            <a:ext cx="771089" cy="365125"/>
          </a:xfrm>
        </p:spPr>
        <p:txBody>
          <a:bodyPr/>
          <a:lstStyle/>
          <a:p>
            <a:pPr algn="ctr"/>
            <a:r>
              <a:rPr lang="en-US" sz="1600" dirty="0">
                <a:latin typeface="Cambria" panose="02040503050406030204" pitchFamily="18" charset="0"/>
                <a:ea typeface="Cambria" panose="02040503050406030204" pitchFamily="18" charset="0"/>
              </a:rPr>
              <a:t>10</a:t>
            </a:r>
          </a:p>
        </p:txBody>
      </p:sp>
    </p:spTree>
    <p:extLst>
      <p:ext uri="{BB962C8B-B14F-4D97-AF65-F5344CB8AC3E}">
        <p14:creationId xmlns:p14="http://schemas.microsoft.com/office/powerpoint/2010/main" val="800494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84A33-6CF2-4FE0-8116-32E7FC8BA230}"/>
              </a:ext>
            </a:extLst>
          </p:cNvPr>
          <p:cNvSpPr>
            <a:spLocks noGrp="1"/>
          </p:cNvSpPr>
          <p:nvPr>
            <p:ph type="title"/>
          </p:nvPr>
        </p:nvSpPr>
        <p:spPr/>
        <p:txBody>
          <a:bodyPr/>
          <a:lstStyle/>
          <a:p>
            <a:pPr algn="ctr"/>
            <a:r>
              <a:rPr lang="en-US" b="1" dirty="0">
                <a:latin typeface="Cambria" panose="02040503050406030204" pitchFamily="18" charset="0"/>
                <a:ea typeface="Cambria" panose="02040503050406030204" pitchFamily="18" charset="0"/>
              </a:rPr>
              <a:t>Challenges</a:t>
            </a:r>
          </a:p>
        </p:txBody>
      </p:sp>
      <p:sp>
        <p:nvSpPr>
          <p:cNvPr id="3" name="Content Placeholder 2">
            <a:extLst>
              <a:ext uri="{FF2B5EF4-FFF2-40B4-BE49-F238E27FC236}">
                <a16:creationId xmlns:a16="http://schemas.microsoft.com/office/drawing/2014/main" id="{7D85F6BB-718C-4A02-A988-67DEAE84E591}"/>
              </a:ext>
            </a:extLst>
          </p:cNvPr>
          <p:cNvSpPr>
            <a:spLocks noGrp="1"/>
          </p:cNvSpPr>
          <p:nvPr>
            <p:ph idx="1"/>
          </p:nvPr>
        </p:nvSpPr>
        <p:spPr>
          <a:xfrm>
            <a:off x="1141412" y="2362031"/>
            <a:ext cx="9905999" cy="3541714"/>
          </a:xfrm>
        </p:spPr>
        <p:txBody>
          <a:bodyPr>
            <a:normAutofit/>
          </a:bodyPr>
          <a:lstStyle/>
          <a:p>
            <a:r>
              <a:rPr lang="en-US" sz="2000" b="1" dirty="0">
                <a:latin typeface="Cambria" panose="02040503050406030204" pitchFamily="18" charset="0"/>
                <a:ea typeface="Cambria" panose="02040503050406030204" pitchFamily="18" charset="0"/>
              </a:rPr>
              <a:t>Data Sourcing: </a:t>
            </a:r>
            <a:r>
              <a:rPr lang="en-US" sz="1800" b="1" dirty="0">
                <a:latin typeface="Cambria" panose="02040503050406030204" pitchFamily="18" charset="0"/>
                <a:ea typeface="Cambria" panose="02040503050406030204" pitchFamily="18" charset="0"/>
              </a:rPr>
              <a:t>Difficulty in getting sufficient dataset for the analysis</a:t>
            </a:r>
          </a:p>
          <a:p>
            <a:r>
              <a:rPr lang="en-US" sz="2000" b="1" dirty="0">
                <a:latin typeface="Cambria" panose="02040503050406030204" pitchFamily="18" charset="0"/>
                <a:ea typeface="Cambria" panose="02040503050406030204" pitchFamily="18" charset="0"/>
              </a:rPr>
              <a:t>Scope identification: </a:t>
            </a:r>
            <a:r>
              <a:rPr lang="en-US" sz="1800" dirty="0">
                <a:latin typeface="Cambria" panose="02040503050406030204" pitchFamily="18" charset="0"/>
                <a:ea typeface="Cambria" panose="02040503050406030204" pitchFamily="18" charset="0"/>
              </a:rPr>
              <a:t>Difficulty in Identifying a good scope for the analysis</a:t>
            </a:r>
            <a:endParaRPr lang="en-US" sz="1800" b="1" dirty="0">
              <a:latin typeface="Cambria" panose="02040503050406030204" pitchFamily="18" charset="0"/>
              <a:ea typeface="Cambria" panose="02040503050406030204" pitchFamily="18" charset="0"/>
            </a:endParaRPr>
          </a:p>
          <a:p>
            <a:r>
              <a:rPr lang="en-US" sz="2000" b="1" dirty="0">
                <a:latin typeface="Cambria" panose="02040503050406030204" pitchFamily="18" charset="0"/>
                <a:ea typeface="Cambria" panose="02040503050406030204" pitchFamily="18" charset="0"/>
              </a:rPr>
              <a:t>Multicollinearity: </a:t>
            </a:r>
            <a:r>
              <a:rPr lang="en-US" sz="1800" dirty="0">
                <a:latin typeface="Cambria" panose="02040503050406030204" pitchFamily="18" charset="0"/>
                <a:ea typeface="Cambria" panose="02040503050406030204" pitchFamily="18" charset="0"/>
              </a:rPr>
              <a:t>The regression analysis reveals a solid relationship between the Petrol Pump Price and Population due to multicollinearity problem in the analysis, hence depriving Population of inclusion in a multiple regression analysis. This leads to the use of simple regression analysis using Petrol Pump Price as independent variable and Inflation Rate as dependent variable</a:t>
            </a:r>
          </a:p>
          <a:p>
            <a:endParaRPr lang="en-US" dirty="0"/>
          </a:p>
        </p:txBody>
      </p:sp>
      <p:sp>
        <p:nvSpPr>
          <p:cNvPr id="4" name="Slide Number Placeholder 3">
            <a:extLst>
              <a:ext uri="{FF2B5EF4-FFF2-40B4-BE49-F238E27FC236}">
                <a16:creationId xmlns:a16="http://schemas.microsoft.com/office/drawing/2014/main" id="{D8CDE8ED-D312-446A-B8EC-9D1B4CE7C8D7}"/>
              </a:ext>
            </a:extLst>
          </p:cNvPr>
          <p:cNvSpPr>
            <a:spLocks noGrp="1"/>
          </p:cNvSpPr>
          <p:nvPr>
            <p:ph type="sldNum" sz="quarter" idx="12"/>
          </p:nvPr>
        </p:nvSpPr>
        <p:spPr>
          <a:xfrm>
            <a:off x="5708866" y="6380482"/>
            <a:ext cx="771089" cy="365125"/>
          </a:xfrm>
        </p:spPr>
        <p:txBody>
          <a:bodyPr/>
          <a:lstStyle/>
          <a:p>
            <a:pPr algn="ctr"/>
            <a:r>
              <a:rPr lang="en-US" sz="1600" dirty="0">
                <a:latin typeface="Cambria" panose="02040503050406030204" pitchFamily="18" charset="0"/>
                <a:ea typeface="Cambria" panose="02040503050406030204" pitchFamily="18" charset="0"/>
              </a:rPr>
              <a:t>11</a:t>
            </a:r>
          </a:p>
        </p:txBody>
      </p:sp>
    </p:spTree>
    <p:extLst>
      <p:ext uri="{BB962C8B-B14F-4D97-AF65-F5344CB8AC3E}">
        <p14:creationId xmlns:p14="http://schemas.microsoft.com/office/powerpoint/2010/main" val="2256003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CBC38-F3AE-4BE9-8F10-6D8D4D5BD1DF}"/>
              </a:ext>
            </a:extLst>
          </p:cNvPr>
          <p:cNvSpPr>
            <a:spLocks noGrp="1"/>
          </p:cNvSpPr>
          <p:nvPr>
            <p:ph type="title"/>
          </p:nvPr>
        </p:nvSpPr>
        <p:spPr/>
        <p:txBody>
          <a:bodyPr/>
          <a:lstStyle/>
          <a:p>
            <a:pPr algn="ctr"/>
            <a:r>
              <a:rPr lang="en-US" b="1" dirty="0">
                <a:latin typeface="Cambria" panose="02040503050406030204" pitchFamily="18" charset="0"/>
                <a:ea typeface="Cambria" panose="02040503050406030204" pitchFamily="18" charset="0"/>
              </a:rPr>
              <a:t>Reference</a:t>
            </a:r>
          </a:p>
        </p:txBody>
      </p:sp>
      <p:sp>
        <p:nvSpPr>
          <p:cNvPr id="3" name="Content Placeholder 2">
            <a:extLst>
              <a:ext uri="{FF2B5EF4-FFF2-40B4-BE49-F238E27FC236}">
                <a16:creationId xmlns:a16="http://schemas.microsoft.com/office/drawing/2014/main" id="{A363E7C5-BF53-468B-A14E-B2F8D1509C0A}"/>
              </a:ext>
            </a:extLst>
          </p:cNvPr>
          <p:cNvSpPr>
            <a:spLocks noGrp="1"/>
          </p:cNvSpPr>
          <p:nvPr>
            <p:ph idx="1"/>
          </p:nvPr>
        </p:nvSpPr>
        <p:spPr/>
        <p:txBody>
          <a:bodyPr>
            <a:normAutofit/>
          </a:bodyPr>
          <a:lstStyle/>
          <a:p>
            <a:r>
              <a:rPr lang="en-US" dirty="0">
                <a:hlinkClick r:id="rId2">
                  <a:extLst>
                    <a:ext uri="{A12FA001-AC4F-418D-AE19-62706E023703}">
                      <ahyp:hlinkClr xmlns:ahyp="http://schemas.microsoft.com/office/drawing/2018/hyperlinkcolor" val="tx"/>
                    </a:ext>
                  </a:extLst>
                </a:hlinkClick>
              </a:rPr>
              <a:t>www.kaggle.com</a:t>
            </a:r>
            <a:endParaRPr lang="en-US" dirty="0"/>
          </a:p>
          <a:p>
            <a:r>
              <a:rPr lang="en-US" dirty="0">
                <a:hlinkClick r:id="rId3">
                  <a:extLst>
                    <a:ext uri="{A12FA001-AC4F-418D-AE19-62706E023703}">
                      <ahyp:hlinkClr xmlns:ahyp="http://schemas.microsoft.com/office/drawing/2018/hyperlinkcolor" val="tx"/>
                    </a:ext>
                  </a:extLst>
                </a:hlinkClick>
              </a:rPr>
              <a:t>www.populationpyramid.net</a:t>
            </a:r>
            <a:endParaRPr lang="en-US" dirty="0"/>
          </a:p>
          <a:p>
            <a:r>
              <a:rPr lang="en-US" dirty="0">
                <a:hlinkClick r:id="rId4">
                  <a:extLst>
                    <a:ext uri="{A12FA001-AC4F-418D-AE19-62706E023703}">
                      <ahyp:hlinkClr xmlns:ahyp="http://schemas.microsoft.com/office/drawing/2018/hyperlinkcolor" val="tx"/>
                    </a:ext>
                  </a:extLst>
                </a:hlinkClick>
              </a:rPr>
              <a:t>www.worldpopulationreview.com</a:t>
            </a:r>
            <a:endParaRPr lang="en-US" dirty="0"/>
          </a:p>
          <a:p>
            <a:r>
              <a:rPr lang="en-US" dirty="0">
                <a:hlinkClick r:id="rId5">
                  <a:extLst>
                    <a:ext uri="{A12FA001-AC4F-418D-AE19-62706E023703}">
                      <ahyp:hlinkClr xmlns:ahyp="http://schemas.microsoft.com/office/drawing/2018/hyperlinkcolor" val="tx"/>
                    </a:ext>
                  </a:extLst>
                </a:hlinkClick>
              </a:rPr>
              <a:t>www.data.worldbank.org</a:t>
            </a:r>
            <a:endParaRPr lang="en-US" dirty="0"/>
          </a:p>
          <a:p>
            <a:r>
              <a:rPr lang="en-US" dirty="0">
                <a:hlinkClick r:id="rId6">
                  <a:extLst>
                    <a:ext uri="{A12FA001-AC4F-418D-AE19-62706E023703}">
                      <ahyp:hlinkClr xmlns:ahyp="http://schemas.microsoft.com/office/drawing/2018/hyperlinkcolor" val="tx"/>
                    </a:ext>
                  </a:extLst>
                </a:hlinkClick>
              </a:rPr>
              <a:t>www.blackgeeks.com.ng</a:t>
            </a:r>
            <a:endParaRPr lang="en-US" dirty="0"/>
          </a:p>
          <a:p>
            <a:r>
              <a:rPr lang="en-US" dirty="0">
                <a:hlinkClick r:id="rId7">
                  <a:extLst>
                    <a:ext uri="{A12FA001-AC4F-418D-AE19-62706E023703}">
                      <ahyp:hlinkClr xmlns:ahyp="http://schemas.microsoft.com/office/drawing/2018/hyperlinkcolor" val="tx"/>
                    </a:ext>
                  </a:extLst>
                </a:hlinkClick>
              </a:rPr>
              <a:t>www.intelpoint.co</a:t>
            </a:r>
            <a:endParaRPr lang="en-US" dirty="0"/>
          </a:p>
        </p:txBody>
      </p:sp>
      <p:sp>
        <p:nvSpPr>
          <p:cNvPr id="4" name="Slide Number Placeholder 3">
            <a:extLst>
              <a:ext uri="{FF2B5EF4-FFF2-40B4-BE49-F238E27FC236}">
                <a16:creationId xmlns:a16="http://schemas.microsoft.com/office/drawing/2014/main" id="{E848B184-681C-4A6A-848A-F6039D1500DB}"/>
              </a:ext>
            </a:extLst>
          </p:cNvPr>
          <p:cNvSpPr>
            <a:spLocks noGrp="1"/>
          </p:cNvSpPr>
          <p:nvPr>
            <p:ph type="sldNum" sz="quarter" idx="12"/>
          </p:nvPr>
        </p:nvSpPr>
        <p:spPr>
          <a:xfrm>
            <a:off x="5708866" y="6366415"/>
            <a:ext cx="771089" cy="365125"/>
          </a:xfrm>
        </p:spPr>
        <p:txBody>
          <a:bodyPr/>
          <a:lstStyle/>
          <a:p>
            <a:pPr algn="ctr"/>
            <a:r>
              <a:rPr lang="en-US" sz="1600" dirty="0">
                <a:latin typeface="Cambria" panose="02040503050406030204" pitchFamily="18" charset="0"/>
                <a:ea typeface="Cambria" panose="02040503050406030204" pitchFamily="18" charset="0"/>
              </a:rPr>
              <a:t>12</a:t>
            </a:r>
          </a:p>
        </p:txBody>
      </p:sp>
    </p:spTree>
    <p:extLst>
      <p:ext uri="{BB962C8B-B14F-4D97-AF65-F5344CB8AC3E}">
        <p14:creationId xmlns:p14="http://schemas.microsoft.com/office/powerpoint/2010/main" val="2141191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0BB23-7763-4396-8C0C-41A285305159}"/>
              </a:ext>
            </a:extLst>
          </p:cNvPr>
          <p:cNvSpPr>
            <a:spLocks noGrp="1"/>
          </p:cNvSpPr>
          <p:nvPr>
            <p:ph type="ctrTitle"/>
          </p:nvPr>
        </p:nvSpPr>
        <p:spPr>
          <a:xfrm>
            <a:off x="1876425" y="3018725"/>
            <a:ext cx="8791575" cy="820550"/>
          </a:xfrm>
        </p:spPr>
        <p:txBody>
          <a:bodyPr>
            <a:noAutofit/>
          </a:bodyPr>
          <a:lstStyle/>
          <a:p>
            <a:pPr algn="ctr"/>
            <a:r>
              <a:rPr lang="en-US" sz="5400" b="1" dirty="0">
                <a:latin typeface="Cambria" panose="02040503050406030204" pitchFamily="18" charset="0"/>
                <a:ea typeface="Cambria" panose="02040503050406030204" pitchFamily="18" charset="0"/>
              </a:rPr>
              <a:t>Thank You </a:t>
            </a:r>
            <a:r>
              <a:rPr lang="en-US" sz="5400" b="1" dirty="0" err="1">
                <a:latin typeface="Cambria" panose="02040503050406030204" pitchFamily="18" charset="0"/>
                <a:ea typeface="Cambria" panose="02040503050406030204" pitchFamily="18" charset="0"/>
              </a:rPr>
              <a:t>zacrac</a:t>
            </a:r>
            <a:endParaRPr lang="en-US" sz="54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20343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E2ABF-04CC-41EA-A9BA-128405AFC8CE}"/>
              </a:ext>
            </a:extLst>
          </p:cNvPr>
          <p:cNvSpPr>
            <a:spLocks noGrp="1"/>
          </p:cNvSpPr>
          <p:nvPr>
            <p:ph type="title"/>
          </p:nvPr>
        </p:nvSpPr>
        <p:spPr>
          <a:xfrm>
            <a:off x="1636444" y="586083"/>
            <a:ext cx="8911687" cy="1280890"/>
          </a:xfrm>
        </p:spPr>
        <p:txBody>
          <a:bodyPr>
            <a:normAutofit/>
          </a:bodyPr>
          <a:lstStyle/>
          <a:p>
            <a:pPr algn="ctr"/>
            <a:r>
              <a:rPr lang="en-US" sz="4000" b="1" dirty="0">
                <a:solidFill>
                  <a:schemeClr val="tx1"/>
                </a:solidFill>
                <a:latin typeface="Cambria" panose="02040503050406030204" pitchFamily="18" charset="0"/>
                <a:ea typeface="Cambria" panose="02040503050406030204" pitchFamily="18" charset="0"/>
              </a:rPr>
              <a:t>Introduction</a:t>
            </a:r>
          </a:p>
        </p:txBody>
      </p:sp>
      <p:sp>
        <p:nvSpPr>
          <p:cNvPr id="3" name="Content Placeholder 2">
            <a:extLst>
              <a:ext uri="{FF2B5EF4-FFF2-40B4-BE49-F238E27FC236}">
                <a16:creationId xmlns:a16="http://schemas.microsoft.com/office/drawing/2014/main" id="{DCF2475A-BEA7-42EF-922E-A18A93899B67}"/>
              </a:ext>
            </a:extLst>
          </p:cNvPr>
          <p:cNvSpPr>
            <a:spLocks noGrp="1"/>
          </p:cNvSpPr>
          <p:nvPr>
            <p:ph idx="1"/>
          </p:nvPr>
        </p:nvSpPr>
        <p:spPr>
          <a:xfrm>
            <a:off x="1640156" y="1810704"/>
            <a:ext cx="8915400" cy="4347883"/>
          </a:xfrm>
        </p:spPr>
        <p:txBody>
          <a:bodyPr>
            <a:normAutofit lnSpcReduction="10000"/>
          </a:bodyPr>
          <a:lstStyle/>
          <a:p>
            <a:pPr marL="0" indent="0">
              <a:buNone/>
            </a:pPr>
            <a:endParaRPr lang="en-US" sz="2000" b="1" dirty="0">
              <a:latin typeface="Cambria" panose="02040503050406030204" pitchFamily="18" charset="0"/>
              <a:ea typeface="Cambria" panose="02040503050406030204" pitchFamily="18" charset="0"/>
            </a:endParaRPr>
          </a:p>
          <a:p>
            <a:pPr marL="0" indent="0">
              <a:buNone/>
            </a:pPr>
            <a:r>
              <a:rPr lang="en-US" sz="2000" b="1" dirty="0">
                <a:latin typeface="Cambria" panose="02040503050406030204" pitchFamily="18" charset="0"/>
                <a:ea typeface="Cambria" panose="02040503050406030204" pitchFamily="18" charset="0"/>
              </a:rPr>
              <a:t>	</a:t>
            </a:r>
            <a:r>
              <a:rPr lang="en-US" sz="2400" dirty="0">
                <a:solidFill>
                  <a:schemeClr val="tx1"/>
                </a:solidFill>
                <a:latin typeface="Cambria" panose="02040503050406030204" pitchFamily="18" charset="0"/>
                <a:ea typeface="Cambria" panose="02040503050406030204" pitchFamily="18" charset="0"/>
              </a:rPr>
              <a:t>Inflation in Nigeria refers to the rate at which the general level of prices for goods and services rises, leading to a decrease in the purchasing power of the naira.</a:t>
            </a:r>
          </a:p>
          <a:p>
            <a:pPr marL="0" indent="0">
              <a:buNone/>
            </a:pPr>
            <a:r>
              <a:rPr lang="en-US" sz="2400" dirty="0">
                <a:solidFill>
                  <a:schemeClr val="tx1"/>
                </a:solidFill>
                <a:latin typeface="Cambria" panose="02040503050406030204" pitchFamily="18" charset="0"/>
                <a:ea typeface="Cambria" panose="02040503050406030204" pitchFamily="18" charset="0"/>
              </a:rPr>
              <a:t>	Over the years, Nigeria has experienced high inflation rates, driven by factors such as currency depreciation, rising fuel prices, food scarcity, and global economic pressures. This persistent inflation has significantly impacted the daily lives of Nigerians, especially affecting the cost of living and making essential goods more expensive</a:t>
            </a:r>
            <a:r>
              <a:rPr lang="en-US" sz="2400" dirty="0">
                <a:latin typeface="Cambria" panose="02040503050406030204" pitchFamily="18" charset="0"/>
                <a:ea typeface="Cambria" panose="02040503050406030204" pitchFamily="18" charset="0"/>
              </a:rPr>
              <a:t>.</a:t>
            </a:r>
          </a:p>
        </p:txBody>
      </p:sp>
      <p:sp>
        <p:nvSpPr>
          <p:cNvPr id="4" name="Slide Number Placeholder 3">
            <a:extLst>
              <a:ext uri="{FF2B5EF4-FFF2-40B4-BE49-F238E27FC236}">
                <a16:creationId xmlns:a16="http://schemas.microsoft.com/office/drawing/2014/main" id="{79DD7B66-960E-4B7B-A72B-362D698BEF13}"/>
              </a:ext>
            </a:extLst>
          </p:cNvPr>
          <p:cNvSpPr>
            <a:spLocks noGrp="1"/>
          </p:cNvSpPr>
          <p:nvPr>
            <p:ph type="sldNum" sz="quarter" idx="12"/>
          </p:nvPr>
        </p:nvSpPr>
        <p:spPr>
          <a:xfrm>
            <a:off x="5706742" y="6397743"/>
            <a:ext cx="771089" cy="365125"/>
          </a:xfrm>
        </p:spPr>
        <p:txBody>
          <a:bodyPr/>
          <a:lstStyle/>
          <a:p>
            <a:pPr algn="ctr"/>
            <a:r>
              <a:rPr lang="en-US" sz="1800" dirty="0">
                <a:latin typeface="Cambria" panose="02040503050406030204" pitchFamily="18" charset="0"/>
                <a:ea typeface="Cambria" panose="02040503050406030204" pitchFamily="18" charset="0"/>
              </a:rPr>
              <a:t>1</a:t>
            </a:r>
          </a:p>
        </p:txBody>
      </p:sp>
    </p:spTree>
    <p:extLst>
      <p:ext uri="{BB962C8B-B14F-4D97-AF65-F5344CB8AC3E}">
        <p14:creationId xmlns:p14="http://schemas.microsoft.com/office/powerpoint/2010/main" val="2997259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1D251-B456-42F5-96FC-286847E347F0}"/>
              </a:ext>
            </a:extLst>
          </p:cNvPr>
          <p:cNvSpPr>
            <a:spLocks noGrp="1"/>
          </p:cNvSpPr>
          <p:nvPr>
            <p:ph type="title"/>
          </p:nvPr>
        </p:nvSpPr>
        <p:spPr/>
        <p:txBody>
          <a:bodyPr>
            <a:normAutofit/>
          </a:bodyPr>
          <a:lstStyle/>
          <a:p>
            <a:pPr algn="ctr"/>
            <a:r>
              <a:rPr lang="en-US" sz="4000" b="1" dirty="0">
                <a:latin typeface="Cambria" panose="02040503050406030204" pitchFamily="18" charset="0"/>
                <a:ea typeface="Cambria" panose="02040503050406030204" pitchFamily="18" charset="0"/>
              </a:rPr>
              <a:t>Content</a:t>
            </a:r>
          </a:p>
        </p:txBody>
      </p:sp>
      <p:sp>
        <p:nvSpPr>
          <p:cNvPr id="3" name="Content Placeholder 2">
            <a:extLst>
              <a:ext uri="{FF2B5EF4-FFF2-40B4-BE49-F238E27FC236}">
                <a16:creationId xmlns:a16="http://schemas.microsoft.com/office/drawing/2014/main" id="{C3A7C5D7-F59E-4900-BF46-2CD9C375C60C}"/>
              </a:ext>
            </a:extLst>
          </p:cNvPr>
          <p:cNvSpPr>
            <a:spLocks noGrp="1"/>
          </p:cNvSpPr>
          <p:nvPr>
            <p:ph idx="1"/>
          </p:nvPr>
        </p:nvSpPr>
        <p:spPr>
          <a:xfrm>
            <a:off x="1141412" y="2249486"/>
            <a:ext cx="9905999" cy="3841825"/>
          </a:xfrm>
        </p:spPr>
        <p:txBody>
          <a:bodyPr>
            <a:normAutofit fontScale="70000" lnSpcReduction="20000"/>
          </a:bodyPr>
          <a:lstStyle/>
          <a:p>
            <a:pPr>
              <a:buFont typeface="Wingdings" panose="05000000000000000000" pitchFamily="2" charset="2"/>
              <a:buChar char="§"/>
            </a:pPr>
            <a:r>
              <a:rPr lang="en-US" dirty="0">
                <a:latin typeface="Cambria" panose="02040503050406030204" pitchFamily="18" charset="0"/>
                <a:ea typeface="Cambria" panose="02040503050406030204" pitchFamily="18" charset="0"/>
              </a:rPr>
              <a:t>Objective</a:t>
            </a:r>
          </a:p>
          <a:p>
            <a:pPr>
              <a:buFont typeface="Wingdings" panose="05000000000000000000" pitchFamily="2" charset="2"/>
              <a:buChar char="§"/>
            </a:pPr>
            <a:r>
              <a:rPr lang="en-US" dirty="0">
                <a:latin typeface="Cambria" panose="02040503050406030204" pitchFamily="18" charset="0"/>
                <a:ea typeface="Cambria" panose="02040503050406030204" pitchFamily="18" charset="0"/>
              </a:rPr>
              <a:t>Descriptive Statistics</a:t>
            </a:r>
          </a:p>
          <a:p>
            <a:pPr>
              <a:buFont typeface="Wingdings" panose="05000000000000000000" pitchFamily="2" charset="2"/>
              <a:buChar char="§"/>
            </a:pPr>
            <a:r>
              <a:rPr lang="en-US" dirty="0">
                <a:latin typeface="Cambria" panose="02040503050406030204" pitchFamily="18" charset="0"/>
                <a:ea typeface="Cambria" panose="02040503050406030204" pitchFamily="18" charset="0"/>
              </a:rPr>
              <a:t>Inflation Rate in Nigeria</a:t>
            </a:r>
          </a:p>
          <a:p>
            <a:pPr>
              <a:buFont typeface="Wingdings" panose="05000000000000000000" pitchFamily="2" charset="2"/>
              <a:buChar char="§"/>
            </a:pPr>
            <a:r>
              <a:rPr lang="en-US" dirty="0">
                <a:latin typeface="Cambria" panose="02040503050406030204" pitchFamily="18" charset="0"/>
                <a:ea typeface="Cambria" panose="02040503050406030204" pitchFamily="18" charset="0"/>
              </a:rPr>
              <a:t>CPI Trends</a:t>
            </a:r>
          </a:p>
          <a:p>
            <a:pPr>
              <a:buFont typeface="Wingdings" panose="05000000000000000000" pitchFamily="2" charset="2"/>
              <a:buChar char="§"/>
            </a:pPr>
            <a:r>
              <a:rPr lang="en-US" dirty="0">
                <a:latin typeface="Cambria" panose="02040503050406030204" pitchFamily="18" charset="0"/>
                <a:ea typeface="Cambria" panose="02040503050406030204" pitchFamily="18" charset="0"/>
              </a:rPr>
              <a:t>Impact of Crude Oil Trade on Inflation</a:t>
            </a:r>
          </a:p>
          <a:p>
            <a:pPr>
              <a:buFont typeface="Wingdings" panose="05000000000000000000" pitchFamily="2" charset="2"/>
              <a:buChar char="§"/>
            </a:pPr>
            <a:r>
              <a:rPr lang="en-US" dirty="0">
                <a:latin typeface="Cambria" panose="02040503050406030204" pitchFamily="18" charset="0"/>
                <a:ea typeface="Cambria" panose="02040503050406030204" pitchFamily="18" charset="0"/>
              </a:rPr>
              <a:t>Population vs Inflation Trend</a:t>
            </a:r>
          </a:p>
          <a:p>
            <a:pPr>
              <a:buFont typeface="Wingdings" panose="05000000000000000000" pitchFamily="2" charset="2"/>
              <a:buChar char="§"/>
            </a:pPr>
            <a:r>
              <a:rPr lang="en-US" dirty="0">
                <a:latin typeface="Cambria" panose="02040503050406030204" pitchFamily="18" charset="0"/>
                <a:ea typeface="Cambria" panose="02040503050406030204" pitchFamily="18" charset="0"/>
              </a:rPr>
              <a:t>Impact of Petrol Pump Price on Inflation Rate</a:t>
            </a:r>
          </a:p>
          <a:p>
            <a:pPr>
              <a:buFont typeface="Wingdings" panose="05000000000000000000" pitchFamily="2" charset="2"/>
              <a:buChar char="§"/>
            </a:pPr>
            <a:r>
              <a:rPr lang="en-US" dirty="0">
                <a:latin typeface="Cambria" panose="02040503050406030204" pitchFamily="18" charset="0"/>
                <a:ea typeface="Cambria" panose="02040503050406030204" pitchFamily="18" charset="0"/>
              </a:rPr>
              <a:t>Conclusion &amp; Recommendation</a:t>
            </a:r>
          </a:p>
          <a:p>
            <a:pPr>
              <a:buFont typeface="Wingdings" panose="05000000000000000000" pitchFamily="2" charset="2"/>
              <a:buChar char="§"/>
            </a:pPr>
            <a:r>
              <a:rPr lang="en-US" dirty="0">
                <a:latin typeface="Cambria" panose="02040503050406030204" pitchFamily="18" charset="0"/>
                <a:ea typeface="Cambria" panose="02040503050406030204" pitchFamily="18" charset="0"/>
              </a:rPr>
              <a:t>Challenges</a:t>
            </a:r>
          </a:p>
          <a:p>
            <a:pPr>
              <a:buFont typeface="Wingdings" panose="05000000000000000000" pitchFamily="2" charset="2"/>
              <a:buChar char="§"/>
            </a:pPr>
            <a:r>
              <a:rPr lang="en-US" dirty="0">
                <a:latin typeface="Cambria" panose="02040503050406030204" pitchFamily="18" charset="0"/>
                <a:ea typeface="Cambria" panose="02040503050406030204" pitchFamily="18" charset="0"/>
              </a:rPr>
              <a:t>Reference</a:t>
            </a:r>
          </a:p>
          <a:p>
            <a:endParaRPr lang="en-US"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C2608C15-AF66-4BD4-8FFB-8E4329AA0981}"/>
              </a:ext>
            </a:extLst>
          </p:cNvPr>
          <p:cNvSpPr>
            <a:spLocks noGrp="1"/>
          </p:cNvSpPr>
          <p:nvPr>
            <p:ph type="sldNum" sz="quarter" idx="12"/>
          </p:nvPr>
        </p:nvSpPr>
        <p:spPr>
          <a:xfrm>
            <a:off x="5708866" y="6373588"/>
            <a:ext cx="771089" cy="365125"/>
          </a:xfrm>
        </p:spPr>
        <p:txBody>
          <a:bodyPr/>
          <a:lstStyle/>
          <a:p>
            <a:pPr algn="ctr"/>
            <a:r>
              <a:rPr lang="en-US" sz="1600" dirty="0">
                <a:latin typeface="Cambria" panose="02040503050406030204" pitchFamily="18" charset="0"/>
                <a:ea typeface="Cambria" panose="02040503050406030204" pitchFamily="18" charset="0"/>
              </a:rPr>
              <a:t>2</a:t>
            </a:r>
          </a:p>
        </p:txBody>
      </p:sp>
    </p:spTree>
    <p:extLst>
      <p:ext uri="{BB962C8B-B14F-4D97-AF65-F5344CB8AC3E}">
        <p14:creationId xmlns:p14="http://schemas.microsoft.com/office/powerpoint/2010/main" val="1696683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8B898-F86A-4C81-A119-C42ECF7F39B5}"/>
              </a:ext>
            </a:extLst>
          </p:cNvPr>
          <p:cNvSpPr>
            <a:spLocks noGrp="1"/>
          </p:cNvSpPr>
          <p:nvPr>
            <p:ph type="title"/>
          </p:nvPr>
        </p:nvSpPr>
        <p:spPr>
          <a:xfrm>
            <a:off x="1141413" y="674790"/>
            <a:ext cx="9905998" cy="1478570"/>
          </a:xfrm>
        </p:spPr>
        <p:txBody>
          <a:bodyPr>
            <a:normAutofit/>
          </a:bodyPr>
          <a:lstStyle/>
          <a:p>
            <a:pPr algn="ctr"/>
            <a:r>
              <a:rPr lang="en-US" sz="4000" b="1" dirty="0">
                <a:latin typeface="Cambria" panose="02040503050406030204" pitchFamily="18" charset="0"/>
                <a:ea typeface="Cambria" panose="02040503050406030204" pitchFamily="18" charset="0"/>
              </a:rPr>
              <a:t>Objective</a:t>
            </a:r>
          </a:p>
        </p:txBody>
      </p:sp>
      <p:sp>
        <p:nvSpPr>
          <p:cNvPr id="3" name="Content Placeholder 2">
            <a:extLst>
              <a:ext uri="{FF2B5EF4-FFF2-40B4-BE49-F238E27FC236}">
                <a16:creationId xmlns:a16="http://schemas.microsoft.com/office/drawing/2014/main" id="{58E1ABC8-1FA8-4399-B7AB-D90E197E1BFE}"/>
              </a:ext>
            </a:extLst>
          </p:cNvPr>
          <p:cNvSpPr>
            <a:spLocks noGrp="1"/>
          </p:cNvSpPr>
          <p:nvPr>
            <p:ph idx="1"/>
          </p:nvPr>
        </p:nvSpPr>
        <p:spPr>
          <a:xfrm>
            <a:off x="1141412" y="2616591"/>
            <a:ext cx="9905999" cy="3622890"/>
          </a:xfrm>
        </p:spPr>
        <p:txBody>
          <a:bodyPr>
            <a:normAutofit/>
          </a:bodyPr>
          <a:lstStyle/>
          <a:p>
            <a:pPr marL="0" indent="0">
              <a:buNone/>
            </a:pPr>
            <a:r>
              <a:rPr lang="en-US" sz="1800"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To investigate the relationship between various economic events and the inflation rate leading to identification of key issues driving the current inflation trend. By thoroughly analyzing these economic factors, we can uncover the root causes of the high inflation rate. This comprehensive assessment will enable us to develop effective solutions to address and stabilize the inflation rate.</a:t>
            </a:r>
          </a:p>
          <a:p>
            <a:endParaRPr lang="en-US" sz="1800" dirty="0">
              <a:latin typeface="Cambria" panose="02040503050406030204" pitchFamily="18" charset="0"/>
              <a:ea typeface="Cambria" panose="02040503050406030204" pitchFamily="18" charset="0"/>
            </a:endParaRPr>
          </a:p>
          <a:p>
            <a:pPr marL="0" indent="0">
              <a:buNone/>
            </a:pPr>
            <a:endParaRPr lang="en-US" b="1" dirty="0">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57129EBE-C415-40C4-B999-3371AC22E582}"/>
              </a:ext>
            </a:extLst>
          </p:cNvPr>
          <p:cNvSpPr>
            <a:spLocks noGrp="1"/>
          </p:cNvSpPr>
          <p:nvPr>
            <p:ph type="sldNum" sz="quarter" idx="12"/>
          </p:nvPr>
        </p:nvSpPr>
        <p:spPr>
          <a:xfrm>
            <a:off x="5708866" y="6380162"/>
            <a:ext cx="771089" cy="365125"/>
          </a:xfrm>
        </p:spPr>
        <p:txBody>
          <a:bodyPr/>
          <a:lstStyle/>
          <a:p>
            <a:pPr algn="ctr"/>
            <a:r>
              <a:rPr lang="en-US" sz="1600" dirty="0">
                <a:latin typeface="Cambria" panose="02040503050406030204" pitchFamily="18" charset="0"/>
                <a:ea typeface="Cambria" panose="02040503050406030204" pitchFamily="18" charset="0"/>
              </a:rPr>
              <a:t>3</a:t>
            </a:r>
          </a:p>
        </p:txBody>
      </p:sp>
    </p:spTree>
    <p:extLst>
      <p:ext uri="{BB962C8B-B14F-4D97-AF65-F5344CB8AC3E}">
        <p14:creationId xmlns:p14="http://schemas.microsoft.com/office/powerpoint/2010/main" val="2824642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96BD5-F20D-4B08-98B9-2971F5F4563D}"/>
              </a:ext>
            </a:extLst>
          </p:cNvPr>
          <p:cNvSpPr>
            <a:spLocks noGrp="1"/>
          </p:cNvSpPr>
          <p:nvPr>
            <p:ph type="title"/>
          </p:nvPr>
        </p:nvSpPr>
        <p:spPr>
          <a:xfrm>
            <a:off x="1143001" y="46226"/>
            <a:ext cx="9905998" cy="1905000"/>
          </a:xfrm>
        </p:spPr>
        <p:txBody>
          <a:bodyPr>
            <a:normAutofit/>
          </a:bodyPr>
          <a:lstStyle/>
          <a:p>
            <a:pPr algn="ctr"/>
            <a:r>
              <a:rPr lang="en-US" sz="4000" b="1" dirty="0">
                <a:latin typeface="Cambria" panose="02040503050406030204" pitchFamily="18" charset="0"/>
                <a:ea typeface="Cambria" panose="02040503050406030204" pitchFamily="18" charset="0"/>
                <a:cs typeface="Dubai Light" panose="020B0303030403030204" pitchFamily="34" charset="-78"/>
              </a:rPr>
              <a:t>Descriptive</a:t>
            </a:r>
            <a:r>
              <a:rPr lang="en-US" sz="4000" b="1" dirty="0">
                <a:solidFill>
                  <a:schemeClr val="tx1"/>
                </a:solidFill>
                <a:latin typeface="Cambria" panose="02040503050406030204" pitchFamily="18" charset="0"/>
                <a:ea typeface="Cambria" panose="02040503050406030204" pitchFamily="18" charset="0"/>
                <a:cs typeface="Dubai Light" panose="020B0303030403030204" pitchFamily="34" charset="-78"/>
              </a:rPr>
              <a:t> statistics</a:t>
            </a:r>
          </a:p>
        </p:txBody>
      </p:sp>
      <p:sp>
        <p:nvSpPr>
          <p:cNvPr id="3" name="Text Placeholder 2">
            <a:extLst>
              <a:ext uri="{FF2B5EF4-FFF2-40B4-BE49-F238E27FC236}">
                <a16:creationId xmlns:a16="http://schemas.microsoft.com/office/drawing/2014/main" id="{B520B7F7-9A39-4F92-ACF5-766EDD237CCA}"/>
              </a:ext>
            </a:extLst>
          </p:cNvPr>
          <p:cNvSpPr>
            <a:spLocks noGrp="1"/>
          </p:cNvSpPr>
          <p:nvPr>
            <p:ph type="body" idx="1"/>
          </p:nvPr>
        </p:nvSpPr>
        <p:spPr>
          <a:xfrm>
            <a:off x="4270718" y="3309311"/>
            <a:ext cx="3425481" cy="616044"/>
          </a:xfrm>
        </p:spPr>
        <p:txBody>
          <a:bodyPr/>
          <a:lstStyle/>
          <a:p>
            <a:pPr algn="ctr"/>
            <a:r>
              <a:rPr lang="en-US" b="1" dirty="0">
                <a:solidFill>
                  <a:schemeClr val="tx1"/>
                </a:solidFill>
                <a:latin typeface="Cambria" panose="02040503050406030204" pitchFamily="18" charset="0"/>
                <a:ea typeface="Cambria" panose="02040503050406030204" pitchFamily="18" charset="0"/>
              </a:rPr>
              <a:t>32.8</a:t>
            </a:r>
            <a:r>
              <a:rPr lang="en-US" b="1" dirty="0">
                <a:solidFill>
                  <a:schemeClr val="tx1"/>
                </a:solidFill>
              </a:rPr>
              <a:t>%</a:t>
            </a:r>
          </a:p>
        </p:txBody>
      </p:sp>
      <p:sp>
        <p:nvSpPr>
          <p:cNvPr id="5" name="Text Placeholder 4">
            <a:extLst>
              <a:ext uri="{FF2B5EF4-FFF2-40B4-BE49-F238E27FC236}">
                <a16:creationId xmlns:a16="http://schemas.microsoft.com/office/drawing/2014/main" id="{EF0B29FF-5A37-4BA9-83D6-EB6418BE68AB}"/>
              </a:ext>
            </a:extLst>
          </p:cNvPr>
          <p:cNvSpPr>
            <a:spLocks noGrp="1"/>
          </p:cNvSpPr>
          <p:nvPr>
            <p:ph type="body" sz="half" idx="18"/>
          </p:nvPr>
        </p:nvSpPr>
        <p:spPr>
          <a:xfrm>
            <a:off x="4270718" y="3964544"/>
            <a:ext cx="3425482" cy="1494232"/>
          </a:xfrm>
        </p:spPr>
        <p:txBody>
          <a:bodyPr>
            <a:noAutofit/>
          </a:bodyPr>
          <a:lstStyle/>
          <a:p>
            <a:pPr algn="ctr"/>
            <a:r>
              <a:rPr lang="en-US" dirty="0">
                <a:latin typeface="Cambria" panose="02040503050406030204" pitchFamily="18" charset="0"/>
                <a:ea typeface="Cambria" panose="02040503050406030204" pitchFamily="18" charset="0"/>
              </a:rPr>
              <a:t>Nigeria's inflation rate reached 32.8% in 2024. This significant increase demands serious attention to address the issue and restore economic stability.</a:t>
            </a:r>
          </a:p>
        </p:txBody>
      </p:sp>
      <p:sp>
        <p:nvSpPr>
          <p:cNvPr id="6" name="Text Placeholder 5">
            <a:extLst>
              <a:ext uri="{FF2B5EF4-FFF2-40B4-BE49-F238E27FC236}">
                <a16:creationId xmlns:a16="http://schemas.microsoft.com/office/drawing/2014/main" id="{B4C49183-3A71-47ED-AA73-EF3A6C76532E}"/>
              </a:ext>
            </a:extLst>
          </p:cNvPr>
          <p:cNvSpPr>
            <a:spLocks noGrp="1"/>
          </p:cNvSpPr>
          <p:nvPr>
            <p:ph type="body" sz="quarter" idx="3"/>
          </p:nvPr>
        </p:nvSpPr>
        <p:spPr>
          <a:xfrm>
            <a:off x="397973" y="1921642"/>
            <a:ext cx="3425482" cy="576262"/>
          </a:xfrm>
        </p:spPr>
        <p:txBody>
          <a:bodyPr/>
          <a:lstStyle/>
          <a:p>
            <a:pPr algn="ctr"/>
            <a:r>
              <a:rPr lang="en-US" b="1" dirty="0">
                <a:latin typeface="Cambria" panose="02040503050406030204" pitchFamily="18" charset="0"/>
                <a:ea typeface="Cambria" panose="02040503050406030204" pitchFamily="18" charset="0"/>
              </a:rPr>
              <a:t>47.8%</a:t>
            </a:r>
          </a:p>
        </p:txBody>
      </p:sp>
      <p:sp>
        <p:nvSpPr>
          <p:cNvPr id="8" name="Text Placeholder 7">
            <a:extLst>
              <a:ext uri="{FF2B5EF4-FFF2-40B4-BE49-F238E27FC236}">
                <a16:creationId xmlns:a16="http://schemas.microsoft.com/office/drawing/2014/main" id="{395B37ED-069B-40CE-AD36-8BC138B873BA}"/>
              </a:ext>
            </a:extLst>
          </p:cNvPr>
          <p:cNvSpPr>
            <a:spLocks noGrp="1"/>
          </p:cNvSpPr>
          <p:nvPr>
            <p:ph type="body" sz="half" idx="19"/>
          </p:nvPr>
        </p:nvSpPr>
        <p:spPr>
          <a:xfrm>
            <a:off x="397973" y="2540816"/>
            <a:ext cx="3425482" cy="1491102"/>
          </a:xfrm>
        </p:spPr>
        <p:txBody>
          <a:bodyPr>
            <a:noAutofit/>
          </a:bodyPr>
          <a:lstStyle/>
          <a:p>
            <a:pPr algn="ctr"/>
            <a:r>
              <a:rPr lang="en-US" dirty="0">
                <a:latin typeface="Cambria" panose="02040503050406030204" pitchFamily="18" charset="0"/>
                <a:ea typeface="Cambria" panose="02040503050406030204" pitchFamily="18" charset="0"/>
              </a:rPr>
              <a:t>Back in 2008, Nigeria had an estimated population of 157.6 million. By 2024, this figure has impressively expanded to 232.9 million, marking a 47.8% substantial increase over the years.</a:t>
            </a:r>
          </a:p>
        </p:txBody>
      </p:sp>
      <p:sp>
        <p:nvSpPr>
          <p:cNvPr id="9" name="Text Placeholder 8">
            <a:extLst>
              <a:ext uri="{FF2B5EF4-FFF2-40B4-BE49-F238E27FC236}">
                <a16:creationId xmlns:a16="http://schemas.microsoft.com/office/drawing/2014/main" id="{C571EA0F-AA9A-4FF1-ACFF-52E371215269}"/>
              </a:ext>
            </a:extLst>
          </p:cNvPr>
          <p:cNvSpPr>
            <a:spLocks noGrp="1"/>
          </p:cNvSpPr>
          <p:nvPr>
            <p:ph type="body" sz="quarter" idx="13"/>
          </p:nvPr>
        </p:nvSpPr>
        <p:spPr>
          <a:xfrm>
            <a:off x="8004285" y="1921642"/>
            <a:ext cx="3425482" cy="576262"/>
          </a:xfrm>
        </p:spPr>
        <p:txBody>
          <a:bodyPr/>
          <a:lstStyle/>
          <a:p>
            <a:pPr algn="ctr"/>
            <a:r>
              <a:rPr lang="en-US" b="1" dirty="0">
                <a:solidFill>
                  <a:schemeClr val="tx1"/>
                </a:solidFill>
                <a:latin typeface="Cambria" panose="02040503050406030204" pitchFamily="18" charset="0"/>
                <a:ea typeface="Cambria" panose="02040503050406030204" pitchFamily="18" charset="0"/>
              </a:rPr>
              <a:t>+21.2</a:t>
            </a:r>
          </a:p>
        </p:txBody>
      </p:sp>
      <p:sp>
        <p:nvSpPr>
          <p:cNvPr id="11" name="Text Placeholder 10">
            <a:extLst>
              <a:ext uri="{FF2B5EF4-FFF2-40B4-BE49-F238E27FC236}">
                <a16:creationId xmlns:a16="http://schemas.microsoft.com/office/drawing/2014/main" id="{841DF83E-06BE-4DED-924C-F5EABA029C33}"/>
              </a:ext>
            </a:extLst>
          </p:cNvPr>
          <p:cNvSpPr>
            <a:spLocks noGrp="1"/>
          </p:cNvSpPr>
          <p:nvPr>
            <p:ph type="body" sz="half" idx="20"/>
          </p:nvPr>
        </p:nvSpPr>
        <p:spPr>
          <a:xfrm>
            <a:off x="8004285" y="2539204"/>
            <a:ext cx="3044714" cy="1491102"/>
          </a:xfrm>
        </p:spPr>
        <p:txBody>
          <a:bodyPr>
            <a:noAutofit/>
          </a:bodyPr>
          <a:lstStyle/>
          <a:p>
            <a:pPr algn="ctr"/>
            <a:r>
              <a:rPr lang="en-US" dirty="0">
                <a:solidFill>
                  <a:schemeClr val="tx1"/>
                </a:solidFill>
                <a:latin typeface="Cambria" panose="02040503050406030204" pitchFamily="18" charset="0"/>
                <a:ea typeface="Cambria" panose="02040503050406030204" pitchFamily="18" charset="0"/>
              </a:rPr>
              <a:t>Nigeria's inflation rate has surged significantly since 2008, experiencing a 21.2-point rise from its</a:t>
            </a:r>
            <a:r>
              <a:rPr lang="en-US" dirty="0">
                <a:latin typeface="Cambria" panose="02040503050406030204" pitchFamily="18" charset="0"/>
                <a:ea typeface="Cambria" panose="02040503050406030204" pitchFamily="18" charset="0"/>
              </a:rPr>
              <a:t> 11.5% inflation rate.</a:t>
            </a:r>
            <a:endParaRPr lang="en-US" dirty="0">
              <a:solidFill>
                <a:schemeClr val="tx1"/>
              </a:solidFill>
              <a:latin typeface="Cambria" panose="02040503050406030204" pitchFamily="18" charset="0"/>
              <a:ea typeface="Cambria" panose="02040503050406030204" pitchFamily="18" charset="0"/>
            </a:endParaRPr>
          </a:p>
        </p:txBody>
      </p:sp>
      <p:sp>
        <p:nvSpPr>
          <p:cNvPr id="14" name="Text Placeholder 5">
            <a:extLst>
              <a:ext uri="{FF2B5EF4-FFF2-40B4-BE49-F238E27FC236}">
                <a16:creationId xmlns:a16="http://schemas.microsoft.com/office/drawing/2014/main" id="{C7D98DA7-7FD1-43D0-930A-668C3F08995A}"/>
              </a:ext>
            </a:extLst>
          </p:cNvPr>
          <p:cNvSpPr txBox="1">
            <a:spLocks/>
          </p:cNvSpPr>
          <p:nvPr/>
        </p:nvSpPr>
        <p:spPr>
          <a:xfrm>
            <a:off x="362104" y="4031918"/>
            <a:ext cx="3425482" cy="57626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SzPct val="125000"/>
              <a:buFont typeface="Arial" panose="020B060402020202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9pPr>
          </a:lstStyle>
          <a:p>
            <a:pPr algn="ctr"/>
            <a:r>
              <a:rPr lang="en-US" b="1" dirty="0">
                <a:latin typeface="Cambria" panose="02040503050406030204" pitchFamily="18" charset="0"/>
                <a:ea typeface="Cambria" panose="02040503050406030204" pitchFamily="18" charset="0"/>
              </a:rPr>
              <a:t>959.3%</a:t>
            </a:r>
          </a:p>
        </p:txBody>
      </p:sp>
      <p:sp>
        <p:nvSpPr>
          <p:cNvPr id="13" name="Text Placeholder 10">
            <a:extLst>
              <a:ext uri="{FF2B5EF4-FFF2-40B4-BE49-F238E27FC236}">
                <a16:creationId xmlns:a16="http://schemas.microsoft.com/office/drawing/2014/main" id="{C8335A51-A918-445B-B261-1F9C6E3C2631}"/>
              </a:ext>
            </a:extLst>
          </p:cNvPr>
          <p:cNvSpPr txBox="1">
            <a:spLocks/>
          </p:cNvSpPr>
          <p:nvPr/>
        </p:nvSpPr>
        <p:spPr>
          <a:xfrm>
            <a:off x="7813901" y="4637295"/>
            <a:ext cx="3425482" cy="1475643"/>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9pPr>
          </a:lstStyle>
          <a:p>
            <a:pPr algn="ctr"/>
            <a:r>
              <a:rPr lang="en-US" dirty="0">
                <a:latin typeface="Cambria" panose="02040503050406030204" pitchFamily="18" charset="0"/>
                <a:ea typeface="Cambria" panose="02040503050406030204" pitchFamily="18" charset="0"/>
              </a:rPr>
              <a:t>Nigeria's petrol pump price has seen a significant rise from ₦65 in 2008 to ₦1,030 in 2024, reflecting a 1,484.6% increase in the cost of petrol.</a:t>
            </a:r>
          </a:p>
        </p:txBody>
      </p:sp>
      <p:sp>
        <p:nvSpPr>
          <p:cNvPr id="15" name="Text Placeholder 10">
            <a:extLst>
              <a:ext uri="{FF2B5EF4-FFF2-40B4-BE49-F238E27FC236}">
                <a16:creationId xmlns:a16="http://schemas.microsoft.com/office/drawing/2014/main" id="{79E4181A-AA45-41AF-8367-FB1550125917}"/>
              </a:ext>
            </a:extLst>
          </p:cNvPr>
          <p:cNvSpPr txBox="1">
            <a:spLocks/>
          </p:cNvSpPr>
          <p:nvPr/>
        </p:nvSpPr>
        <p:spPr>
          <a:xfrm>
            <a:off x="683074" y="4637295"/>
            <a:ext cx="2783542" cy="1475643"/>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9pPr>
          </a:lstStyle>
          <a:p>
            <a:pPr algn="ctr"/>
            <a:r>
              <a:rPr lang="en-US" dirty="0">
                <a:latin typeface="Cambria" panose="02040503050406030204" pitchFamily="18" charset="0"/>
                <a:ea typeface="Cambria" panose="02040503050406030204" pitchFamily="18" charset="0"/>
              </a:rPr>
              <a:t>The CPI for food in Nigeria has seen a dramatic rise from 83.4 in 2008 to 883.9 in 2024. This represents a staggering 959.8% increase in the food CPI.</a:t>
            </a:r>
          </a:p>
        </p:txBody>
      </p:sp>
      <p:sp>
        <p:nvSpPr>
          <p:cNvPr id="16" name="Text Placeholder 5">
            <a:extLst>
              <a:ext uri="{FF2B5EF4-FFF2-40B4-BE49-F238E27FC236}">
                <a16:creationId xmlns:a16="http://schemas.microsoft.com/office/drawing/2014/main" id="{D93DD05C-40DF-40A4-91C0-997037C1DEE3}"/>
              </a:ext>
            </a:extLst>
          </p:cNvPr>
          <p:cNvSpPr txBox="1">
            <a:spLocks/>
          </p:cNvSpPr>
          <p:nvPr/>
        </p:nvSpPr>
        <p:spPr>
          <a:xfrm>
            <a:off x="8015889" y="4027453"/>
            <a:ext cx="3420035" cy="57626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SzPct val="125000"/>
              <a:buFont typeface="Arial" panose="020B060402020202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9pPr>
          </a:lstStyle>
          <a:p>
            <a:pPr algn="ctr"/>
            <a:r>
              <a:rPr lang="en-US" b="1" dirty="0">
                <a:latin typeface="Cambria" panose="02040503050406030204" pitchFamily="18" charset="0"/>
                <a:ea typeface="Cambria" panose="02040503050406030204" pitchFamily="18" charset="0"/>
              </a:rPr>
              <a:t>1,484.6%</a:t>
            </a:r>
          </a:p>
        </p:txBody>
      </p:sp>
      <p:sp>
        <p:nvSpPr>
          <p:cNvPr id="4" name="Slide Number Placeholder 3">
            <a:extLst>
              <a:ext uri="{FF2B5EF4-FFF2-40B4-BE49-F238E27FC236}">
                <a16:creationId xmlns:a16="http://schemas.microsoft.com/office/drawing/2014/main" id="{9B4758A0-122D-47FB-8D19-9A0654B9D39D}"/>
              </a:ext>
            </a:extLst>
          </p:cNvPr>
          <p:cNvSpPr>
            <a:spLocks noGrp="1"/>
          </p:cNvSpPr>
          <p:nvPr>
            <p:ph type="sldNum" sz="quarter" idx="12"/>
          </p:nvPr>
        </p:nvSpPr>
        <p:spPr>
          <a:xfrm>
            <a:off x="5710455" y="6367258"/>
            <a:ext cx="771089" cy="365125"/>
          </a:xfrm>
        </p:spPr>
        <p:txBody>
          <a:bodyPr/>
          <a:lstStyle/>
          <a:p>
            <a:pPr algn="ctr"/>
            <a:r>
              <a:rPr lang="en-US" sz="1600" dirty="0">
                <a:latin typeface="Cambria" panose="02040503050406030204" pitchFamily="18" charset="0"/>
                <a:ea typeface="Cambria" panose="02040503050406030204" pitchFamily="18" charset="0"/>
              </a:rPr>
              <a:t>4</a:t>
            </a:r>
          </a:p>
        </p:txBody>
      </p:sp>
    </p:spTree>
    <p:extLst>
      <p:ext uri="{BB962C8B-B14F-4D97-AF65-F5344CB8AC3E}">
        <p14:creationId xmlns:p14="http://schemas.microsoft.com/office/powerpoint/2010/main" val="4127210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1D79C-FFE2-4216-9CD7-DA1F914EA310}"/>
              </a:ext>
            </a:extLst>
          </p:cNvPr>
          <p:cNvSpPr>
            <a:spLocks noGrp="1"/>
          </p:cNvSpPr>
          <p:nvPr>
            <p:ph type="title"/>
          </p:nvPr>
        </p:nvSpPr>
        <p:spPr>
          <a:xfrm>
            <a:off x="1146705" y="645461"/>
            <a:ext cx="4170681" cy="1039250"/>
          </a:xfrm>
        </p:spPr>
        <p:txBody>
          <a:bodyPr>
            <a:normAutofit/>
          </a:bodyPr>
          <a:lstStyle/>
          <a:p>
            <a:pPr algn="ctr"/>
            <a:r>
              <a:rPr lang="en-US" sz="2800" b="1" dirty="0">
                <a:latin typeface="Cambria" panose="02040503050406030204" pitchFamily="18" charset="0"/>
                <a:ea typeface="Cambria" panose="02040503050406030204" pitchFamily="18" charset="0"/>
              </a:rPr>
              <a:t>Inflation Rate In NIGERIA</a:t>
            </a:r>
          </a:p>
        </p:txBody>
      </p:sp>
      <p:sp>
        <p:nvSpPr>
          <p:cNvPr id="4" name="Text Placeholder 3">
            <a:extLst>
              <a:ext uri="{FF2B5EF4-FFF2-40B4-BE49-F238E27FC236}">
                <a16:creationId xmlns:a16="http://schemas.microsoft.com/office/drawing/2014/main" id="{48B99680-6F7C-44D5-A25B-3398744544A0}"/>
              </a:ext>
            </a:extLst>
          </p:cNvPr>
          <p:cNvSpPr>
            <a:spLocks noGrp="1"/>
          </p:cNvSpPr>
          <p:nvPr>
            <p:ph type="body" sz="half" idx="2"/>
          </p:nvPr>
        </p:nvSpPr>
        <p:spPr>
          <a:xfrm>
            <a:off x="1146705" y="2249485"/>
            <a:ext cx="4949295" cy="3963054"/>
          </a:xfrm>
        </p:spPr>
        <p:txBody>
          <a:bodyPr>
            <a:normAutofit lnSpcReduction="10000"/>
          </a:bodyPr>
          <a:lstStyle/>
          <a:p>
            <a:r>
              <a:rPr lang="en-US" dirty="0">
                <a:latin typeface="Cambria" panose="02040503050406030204" pitchFamily="18" charset="0"/>
                <a:ea typeface="Cambria" panose="02040503050406030204" pitchFamily="18" charset="0"/>
              </a:rPr>
              <a:t>     Nigeria’s Inflation Rate has experience a significant surge reaching 32.8% in 2024.</a:t>
            </a:r>
          </a:p>
          <a:p>
            <a:r>
              <a:rPr lang="en-US" dirty="0">
                <a:latin typeface="Cambria" panose="02040503050406030204" pitchFamily="18" charset="0"/>
                <a:ea typeface="Cambria" panose="02040503050406030204" pitchFamily="18" charset="0"/>
              </a:rPr>
              <a:t>     This poses a considerable challenge for many Nigerians, as the rising cost of living continues to make everyday essentials increasingly expensive.</a:t>
            </a:r>
          </a:p>
          <a:p>
            <a:r>
              <a:rPr lang="en-US" dirty="0">
                <a:latin typeface="Cambria" panose="02040503050406030204" pitchFamily="18" charset="0"/>
                <a:ea typeface="Cambria" panose="02040503050406030204" pitchFamily="18" charset="0"/>
              </a:rPr>
              <a:t>     According to the forecast utilizing a linear regression model, the inflation rate is projected to rise further, potentially reaching 57.5% by 2030, with a lower confidence bound of 35.2% and an upper confidence bound of 79.8%.</a:t>
            </a:r>
          </a:p>
          <a:p>
            <a:r>
              <a:rPr lang="en-US" dirty="0">
                <a:latin typeface="Cambria" panose="02040503050406030204" pitchFamily="18" charset="0"/>
                <a:ea typeface="Cambria" panose="02040503050406030204" pitchFamily="18" charset="0"/>
              </a:rPr>
              <a:t>     This situation necessitates immediate and focused efforts toward achieving deflation.</a:t>
            </a:r>
          </a:p>
          <a:p>
            <a:endParaRPr lang="en-US" dirty="0">
              <a:latin typeface="Cambria" panose="02040503050406030204" pitchFamily="18" charset="0"/>
              <a:ea typeface="Cambria" panose="02040503050406030204" pitchFamily="18" charset="0"/>
            </a:endParaRPr>
          </a:p>
        </p:txBody>
      </p:sp>
      <p:graphicFrame>
        <p:nvGraphicFramePr>
          <p:cNvPr id="5" name="Content Placeholder 4">
            <a:extLst>
              <a:ext uri="{FF2B5EF4-FFF2-40B4-BE49-F238E27FC236}">
                <a16:creationId xmlns:a16="http://schemas.microsoft.com/office/drawing/2014/main" id="{EE4128DA-CEAD-4C18-A96F-B0C4F6E03F2F}"/>
              </a:ext>
            </a:extLst>
          </p:cNvPr>
          <p:cNvGraphicFramePr>
            <a:graphicFrameLocks noGrp="1"/>
          </p:cNvGraphicFramePr>
          <p:nvPr>
            <p:ph idx="1"/>
            <p:extLst>
              <p:ext uri="{D42A27DB-BD31-4B8C-83A1-F6EECF244321}">
                <p14:modId xmlns:p14="http://schemas.microsoft.com/office/powerpoint/2010/main" val="3035719293"/>
              </p:ext>
            </p:extLst>
          </p:nvPr>
        </p:nvGraphicFramePr>
        <p:xfrm>
          <a:off x="6874615" y="644534"/>
          <a:ext cx="4520216" cy="286721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9E296D6E-44BF-492B-AAFF-30EFF2364A6D}"/>
              </a:ext>
            </a:extLst>
          </p:cNvPr>
          <p:cNvGraphicFramePr>
            <a:graphicFrameLocks/>
          </p:cNvGraphicFramePr>
          <p:nvPr>
            <p:extLst>
              <p:ext uri="{D42A27DB-BD31-4B8C-83A1-F6EECF244321}">
                <p14:modId xmlns:p14="http://schemas.microsoft.com/office/powerpoint/2010/main" val="3649155988"/>
              </p:ext>
            </p:extLst>
          </p:nvPr>
        </p:nvGraphicFramePr>
        <p:xfrm>
          <a:off x="6874615" y="3757767"/>
          <a:ext cx="4520216" cy="2692270"/>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a:extLst>
              <a:ext uri="{FF2B5EF4-FFF2-40B4-BE49-F238E27FC236}">
                <a16:creationId xmlns:a16="http://schemas.microsoft.com/office/drawing/2014/main" id="{8EA3DD3D-2335-4024-AD9C-D5818E9C77E3}"/>
              </a:ext>
            </a:extLst>
          </p:cNvPr>
          <p:cNvSpPr>
            <a:spLocks noGrp="1"/>
          </p:cNvSpPr>
          <p:nvPr>
            <p:ph type="sldNum" sz="quarter" idx="12"/>
          </p:nvPr>
        </p:nvSpPr>
        <p:spPr>
          <a:xfrm>
            <a:off x="4931841" y="6380018"/>
            <a:ext cx="771089" cy="365125"/>
          </a:xfrm>
        </p:spPr>
        <p:txBody>
          <a:bodyPr/>
          <a:lstStyle/>
          <a:p>
            <a:pPr algn="ctr"/>
            <a:r>
              <a:rPr lang="en-US" sz="1600" dirty="0">
                <a:latin typeface="Cambria" panose="02040503050406030204" pitchFamily="18" charset="0"/>
                <a:ea typeface="Cambria" panose="02040503050406030204" pitchFamily="18" charset="0"/>
              </a:rPr>
              <a:t>5</a:t>
            </a:r>
          </a:p>
        </p:txBody>
      </p:sp>
    </p:spTree>
    <p:extLst>
      <p:ext uri="{BB962C8B-B14F-4D97-AF65-F5344CB8AC3E}">
        <p14:creationId xmlns:p14="http://schemas.microsoft.com/office/powerpoint/2010/main" val="51545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EA5DB-4812-4872-B33D-B644B15BE649}"/>
              </a:ext>
            </a:extLst>
          </p:cNvPr>
          <p:cNvSpPr>
            <a:spLocks noGrp="1"/>
          </p:cNvSpPr>
          <p:nvPr>
            <p:ph type="title"/>
          </p:nvPr>
        </p:nvSpPr>
        <p:spPr>
          <a:xfrm>
            <a:off x="1141410" y="708746"/>
            <a:ext cx="4954590" cy="716108"/>
          </a:xfrm>
        </p:spPr>
        <p:txBody>
          <a:bodyPr/>
          <a:lstStyle/>
          <a:p>
            <a:pPr algn="ctr"/>
            <a:r>
              <a:rPr lang="en-US" b="1" dirty="0">
                <a:latin typeface="Cambria" panose="02040503050406030204" pitchFamily="18" charset="0"/>
                <a:ea typeface="Cambria" panose="02040503050406030204" pitchFamily="18" charset="0"/>
              </a:rPr>
              <a:t>CPI Trends</a:t>
            </a:r>
          </a:p>
        </p:txBody>
      </p:sp>
      <p:sp>
        <p:nvSpPr>
          <p:cNvPr id="4" name="Text Placeholder 3">
            <a:extLst>
              <a:ext uri="{FF2B5EF4-FFF2-40B4-BE49-F238E27FC236}">
                <a16:creationId xmlns:a16="http://schemas.microsoft.com/office/drawing/2014/main" id="{4B463CC4-A3C4-466D-964E-F331672C00C8}"/>
              </a:ext>
            </a:extLst>
          </p:cNvPr>
          <p:cNvSpPr>
            <a:spLocks noGrp="1"/>
          </p:cNvSpPr>
          <p:nvPr>
            <p:ph type="body" sz="half" idx="2"/>
          </p:nvPr>
        </p:nvSpPr>
        <p:spPr>
          <a:xfrm>
            <a:off x="1141410" y="2249486"/>
            <a:ext cx="4954591" cy="3801690"/>
          </a:xfrm>
        </p:spPr>
        <p:txBody>
          <a:bodyPr>
            <a:normAutofit fontScale="92500" lnSpcReduction="10000"/>
          </a:bodyPr>
          <a:lstStyle/>
          <a:p>
            <a:r>
              <a:rPr lang="en-US" dirty="0">
                <a:latin typeface="Cambria" panose="02040503050406030204" pitchFamily="18" charset="0"/>
                <a:ea typeface="Cambria" panose="02040503050406030204" pitchFamily="18" charset="0"/>
              </a:rPr>
              <a:t>     An analysis of the Consumer Price Indexes (CPI) for the most demanded sectors </a:t>
            </a:r>
            <a:r>
              <a:rPr lang="en-US" dirty="0" err="1">
                <a:latin typeface="Cambria" panose="02040503050406030204" pitchFamily="18" charset="0"/>
                <a:ea typeface="Cambria" panose="02040503050406030204" pitchFamily="18" charset="0"/>
              </a:rPr>
              <a:t>i.e</a:t>
            </a:r>
            <a:r>
              <a:rPr lang="en-US" dirty="0">
                <a:latin typeface="Cambria" panose="02040503050406030204" pitchFamily="18" charset="0"/>
                <a:ea typeface="Cambria" panose="02040503050406030204" pitchFamily="18" charset="0"/>
              </a:rPr>
              <a:t> Food, Transport, Health, Energy, Communication, and Education, shows a notable upward trend across all sectors.</a:t>
            </a:r>
          </a:p>
          <a:p>
            <a:r>
              <a:rPr lang="en-US" dirty="0">
                <a:latin typeface="Cambria" panose="02040503050406030204" pitchFamily="18" charset="0"/>
                <a:ea typeface="Cambria" panose="02040503050406030204" pitchFamily="18" charset="0"/>
              </a:rPr>
              <a:t>The current CPI values are as follows:</a:t>
            </a:r>
          </a:p>
          <a:p>
            <a:pPr marL="285750" indent="-285750">
              <a:buFont typeface="Arial" panose="020B0604020202020204" pitchFamily="34" charset="0"/>
              <a:buChar char="•"/>
            </a:pPr>
            <a:r>
              <a:rPr lang="en-US" b="1" dirty="0">
                <a:latin typeface="Cambria" panose="02040503050406030204" pitchFamily="18" charset="0"/>
                <a:ea typeface="Cambria" panose="02040503050406030204" pitchFamily="18" charset="0"/>
              </a:rPr>
              <a:t>Food:</a:t>
            </a:r>
            <a:r>
              <a:rPr lang="en-US" dirty="0">
                <a:latin typeface="Cambria" panose="02040503050406030204" pitchFamily="18" charset="0"/>
                <a:ea typeface="Cambria" panose="02040503050406030204" pitchFamily="18" charset="0"/>
              </a:rPr>
              <a:t> Highest rate at 883.9</a:t>
            </a:r>
          </a:p>
          <a:p>
            <a:pPr marL="285750" indent="-285750">
              <a:buFont typeface="Arial" panose="020B0604020202020204" pitchFamily="34" charset="0"/>
              <a:buChar char="•"/>
            </a:pPr>
            <a:r>
              <a:rPr lang="en-US" b="1" dirty="0">
                <a:latin typeface="Cambria" panose="02040503050406030204" pitchFamily="18" charset="0"/>
                <a:ea typeface="Cambria" panose="02040503050406030204" pitchFamily="18" charset="0"/>
              </a:rPr>
              <a:t>Transport:</a:t>
            </a:r>
            <a:r>
              <a:rPr lang="en-US" dirty="0">
                <a:latin typeface="Cambria" panose="02040503050406030204" pitchFamily="18" charset="0"/>
                <a:ea typeface="Cambria" panose="02040503050406030204" pitchFamily="18" charset="0"/>
              </a:rPr>
              <a:t> Second highest rate at 588.3</a:t>
            </a:r>
          </a:p>
          <a:p>
            <a:pPr marL="285750" indent="-285750">
              <a:buFont typeface="Arial" panose="020B0604020202020204" pitchFamily="34" charset="0"/>
              <a:buChar char="•"/>
            </a:pPr>
            <a:r>
              <a:rPr lang="en-US" b="1" dirty="0">
                <a:latin typeface="Cambria" panose="02040503050406030204" pitchFamily="18" charset="0"/>
                <a:ea typeface="Cambria" panose="02040503050406030204" pitchFamily="18" charset="0"/>
              </a:rPr>
              <a:t>Energy:</a:t>
            </a:r>
            <a:r>
              <a:rPr lang="en-US" dirty="0">
                <a:latin typeface="Cambria" panose="02040503050406030204" pitchFamily="18" charset="0"/>
                <a:ea typeface="Cambria" panose="02040503050406030204" pitchFamily="18" charset="0"/>
              </a:rPr>
              <a:t> Third highest rate at 564.3</a:t>
            </a:r>
          </a:p>
          <a:p>
            <a:pPr marL="285750" indent="-285750">
              <a:buFont typeface="Arial" panose="020B0604020202020204" pitchFamily="34" charset="0"/>
              <a:buChar char="•"/>
            </a:pPr>
            <a:r>
              <a:rPr lang="en-US" b="1" dirty="0">
                <a:latin typeface="Cambria" panose="02040503050406030204" pitchFamily="18" charset="0"/>
                <a:ea typeface="Cambria" panose="02040503050406030204" pitchFamily="18" charset="0"/>
              </a:rPr>
              <a:t>Health:</a:t>
            </a:r>
            <a:r>
              <a:rPr lang="en-US" dirty="0">
                <a:latin typeface="Cambria" panose="02040503050406030204" pitchFamily="18" charset="0"/>
                <a:ea typeface="Cambria" panose="02040503050406030204" pitchFamily="18" charset="0"/>
              </a:rPr>
              <a:t> Third lowest rate at 505.8</a:t>
            </a:r>
          </a:p>
          <a:p>
            <a:pPr marL="285750" indent="-285750">
              <a:buFont typeface="Arial" panose="020B0604020202020204" pitchFamily="34" charset="0"/>
              <a:buChar char="•"/>
            </a:pPr>
            <a:r>
              <a:rPr lang="en-US" b="1" dirty="0">
                <a:latin typeface="Cambria" panose="02040503050406030204" pitchFamily="18" charset="0"/>
                <a:ea typeface="Cambria" panose="02040503050406030204" pitchFamily="18" charset="0"/>
              </a:rPr>
              <a:t>Education:</a:t>
            </a:r>
            <a:r>
              <a:rPr lang="en-US" dirty="0">
                <a:latin typeface="Cambria" panose="02040503050406030204" pitchFamily="18" charset="0"/>
                <a:ea typeface="Cambria" panose="02040503050406030204" pitchFamily="18" charset="0"/>
              </a:rPr>
              <a:t> Second lowest rate at 480.3</a:t>
            </a:r>
          </a:p>
          <a:p>
            <a:pPr marL="285750" indent="-285750">
              <a:buFont typeface="Arial" panose="020B0604020202020204" pitchFamily="34" charset="0"/>
              <a:buChar char="•"/>
            </a:pPr>
            <a:r>
              <a:rPr lang="en-US" b="1" dirty="0">
                <a:latin typeface="Cambria" panose="02040503050406030204" pitchFamily="18" charset="0"/>
                <a:ea typeface="Cambria" panose="02040503050406030204" pitchFamily="18" charset="0"/>
              </a:rPr>
              <a:t>Communication: </a:t>
            </a:r>
            <a:r>
              <a:rPr lang="en-US" dirty="0">
                <a:latin typeface="Cambria" panose="02040503050406030204" pitchFamily="18" charset="0"/>
                <a:ea typeface="Cambria" panose="02040503050406030204" pitchFamily="18" charset="0"/>
              </a:rPr>
              <a:t>Lowest rate at 235</a:t>
            </a:r>
          </a:p>
        </p:txBody>
      </p:sp>
      <p:graphicFrame>
        <p:nvGraphicFramePr>
          <p:cNvPr id="5" name="Picture Placeholder 4">
            <a:extLst>
              <a:ext uri="{FF2B5EF4-FFF2-40B4-BE49-F238E27FC236}">
                <a16:creationId xmlns:a16="http://schemas.microsoft.com/office/drawing/2014/main" id="{973BB025-D413-4607-8E36-E4BE017EEAC9}"/>
              </a:ext>
            </a:extLst>
          </p:cNvPr>
          <p:cNvGraphicFramePr>
            <a:graphicFrameLocks noGrp="1"/>
          </p:cNvGraphicFramePr>
          <p:nvPr>
            <p:ph type="pic" idx="1"/>
            <p:extLst>
              <p:ext uri="{D42A27DB-BD31-4B8C-83A1-F6EECF244321}">
                <p14:modId xmlns:p14="http://schemas.microsoft.com/office/powerpoint/2010/main" val="2504964819"/>
              </p:ext>
            </p:extLst>
          </p:nvPr>
        </p:nvGraphicFramePr>
        <p:xfrm>
          <a:off x="6834132" y="708746"/>
          <a:ext cx="4954593" cy="297548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39C5A5B2-B7B2-4FDB-9656-51F3ECF1457E}"/>
              </a:ext>
            </a:extLst>
          </p:cNvPr>
          <p:cNvGraphicFramePr>
            <a:graphicFrameLocks/>
          </p:cNvGraphicFramePr>
          <p:nvPr>
            <p:extLst>
              <p:ext uri="{D42A27DB-BD31-4B8C-83A1-F6EECF244321}">
                <p14:modId xmlns:p14="http://schemas.microsoft.com/office/powerpoint/2010/main" val="2823523253"/>
              </p:ext>
            </p:extLst>
          </p:nvPr>
        </p:nvGraphicFramePr>
        <p:xfrm>
          <a:off x="6834134" y="3826411"/>
          <a:ext cx="4954591" cy="2725443"/>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a:extLst>
              <a:ext uri="{FF2B5EF4-FFF2-40B4-BE49-F238E27FC236}">
                <a16:creationId xmlns:a16="http://schemas.microsoft.com/office/drawing/2014/main" id="{18F1C5C6-7140-4490-B9C6-9E2BBBF82E5D}"/>
              </a:ext>
            </a:extLst>
          </p:cNvPr>
          <p:cNvSpPr>
            <a:spLocks noGrp="1"/>
          </p:cNvSpPr>
          <p:nvPr>
            <p:ph type="sldNum" sz="quarter" idx="12"/>
          </p:nvPr>
        </p:nvSpPr>
        <p:spPr>
          <a:xfrm>
            <a:off x="5710455" y="6369613"/>
            <a:ext cx="771089" cy="365125"/>
          </a:xfrm>
        </p:spPr>
        <p:txBody>
          <a:bodyPr/>
          <a:lstStyle/>
          <a:p>
            <a:pPr algn="ctr"/>
            <a:r>
              <a:rPr lang="en-US" sz="1600" dirty="0">
                <a:latin typeface="Cambria" panose="02040503050406030204" pitchFamily="18" charset="0"/>
                <a:ea typeface="Cambria" panose="02040503050406030204" pitchFamily="18" charset="0"/>
              </a:rPr>
              <a:t>6</a:t>
            </a:r>
          </a:p>
        </p:txBody>
      </p:sp>
    </p:spTree>
    <p:extLst>
      <p:ext uri="{BB962C8B-B14F-4D97-AF65-F5344CB8AC3E}">
        <p14:creationId xmlns:p14="http://schemas.microsoft.com/office/powerpoint/2010/main" val="1341857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DBAE9-4130-4E61-B164-B52967321492}"/>
              </a:ext>
            </a:extLst>
          </p:cNvPr>
          <p:cNvSpPr>
            <a:spLocks noGrp="1"/>
          </p:cNvSpPr>
          <p:nvPr>
            <p:ph type="title"/>
          </p:nvPr>
        </p:nvSpPr>
        <p:spPr>
          <a:xfrm>
            <a:off x="1141413" y="173503"/>
            <a:ext cx="5934508" cy="1639886"/>
          </a:xfrm>
        </p:spPr>
        <p:txBody>
          <a:bodyPr/>
          <a:lstStyle/>
          <a:p>
            <a:pPr algn="ctr"/>
            <a:r>
              <a:rPr lang="en-US" b="1" dirty="0">
                <a:latin typeface="Cambria" panose="02040503050406030204" pitchFamily="18" charset="0"/>
                <a:ea typeface="Cambria" panose="02040503050406030204" pitchFamily="18" charset="0"/>
              </a:rPr>
              <a:t>Impact of Crude oil trade on inflation</a:t>
            </a:r>
          </a:p>
        </p:txBody>
      </p:sp>
      <p:sp>
        <p:nvSpPr>
          <p:cNvPr id="4" name="Text Placeholder 3">
            <a:extLst>
              <a:ext uri="{FF2B5EF4-FFF2-40B4-BE49-F238E27FC236}">
                <a16:creationId xmlns:a16="http://schemas.microsoft.com/office/drawing/2014/main" id="{52C88D7F-C9CD-450B-9529-085E5F9A4FCF}"/>
              </a:ext>
            </a:extLst>
          </p:cNvPr>
          <p:cNvSpPr>
            <a:spLocks noGrp="1"/>
          </p:cNvSpPr>
          <p:nvPr>
            <p:ph type="body" sz="half" idx="2"/>
          </p:nvPr>
        </p:nvSpPr>
        <p:spPr>
          <a:xfrm>
            <a:off x="1141410" y="2391499"/>
            <a:ext cx="5934511" cy="3910827"/>
          </a:xfrm>
        </p:spPr>
        <p:txBody>
          <a:bodyPr>
            <a:normAutofit/>
          </a:bodyPr>
          <a:lstStyle/>
          <a:p>
            <a:r>
              <a:rPr lang="en-US" dirty="0">
                <a:latin typeface="Cambria" panose="02040503050406030204" pitchFamily="18" charset="0"/>
                <a:ea typeface="Cambria" panose="02040503050406030204" pitchFamily="18" charset="0"/>
              </a:rPr>
              <a:t>      Analysis has shown that inflation does not depend on crude oil production, price, or export rate. This conclusion is based on the data plot, which reveals no direct or inverse proportional relationship.</a:t>
            </a:r>
          </a:p>
          <a:p>
            <a:r>
              <a:rPr lang="en-US" dirty="0">
                <a:latin typeface="Cambria" panose="02040503050406030204" pitchFamily="18" charset="0"/>
                <a:ea typeface="Cambria" panose="02040503050406030204" pitchFamily="18" charset="0"/>
              </a:rPr>
              <a:t>      Therefore, it can be inferred that other factors are driving inflation independently of crude oil metrics.</a:t>
            </a:r>
          </a:p>
          <a:p>
            <a:r>
              <a:rPr lang="en-US" b="1" dirty="0">
                <a:latin typeface="Cambria" panose="02040503050406030204" pitchFamily="18" charset="0"/>
                <a:ea typeface="Cambria" panose="02040503050406030204" pitchFamily="18" charset="0"/>
              </a:rPr>
              <a:t>Value Units:</a:t>
            </a:r>
            <a:r>
              <a:rPr lang="en-US" dirty="0">
                <a:latin typeface="Cambria" panose="02040503050406030204" pitchFamily="18" charset="0"/>
                <a:ea typeface="Cambria" panose="02040503050406030204" pitchFamily="18" charset="0"/>
              </a:rPr>
              <a:t> </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Crude oil price = Dollar Per Barrel (DPB)</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Crude oil export rate = Million Barrels Per Day (MBPD)</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Crude oil production rate =Million Barrels Per Day (MBPD)</a:t>
            </a:r>
          </a:p>
        </p:txBody>
      </p:sp>
      <p:graphicFrame>
        <p:nvGraphicFramePr>
          <p:cNvPr id="6" name="Chart 5">
            <a:extLst>
              <a:ext uri="{FF2B5EF4-FFF2-40B4-BE49-F238E27FC236}">
                <a16:creationId xmlns:a16="http://schemas.microsoft.com/office/drawing/2014/main" id="{56EF46F5-E514-4FAB-9703-46553577BF01}"/>
              </a:ext>
            </a:extLst>
          </p:cNvPr>
          <p:cNvGraphicFramePr>
            <a:graphicFrameLocks/>
          </p:cNvGraphicFramePr>
          <p:nvPr>
            <p:extLst>
              <p:ext uri="{D42A27DB-BD31-4B8C-83A1-F6EECF244321}">
                <p14:modId xmlns:p14="http://schemas.microsoft.com/office/powerpoint/2010/main" val="4017645835"/>
              </p:ext>
            </p:extLst>
          </p:nvPr>
        </p:nvGraphicFramePr>
        <p:xfrm>
          <a:off x="7301131" y="1650610"/>
          <a:ext cx="4447607" cy="3273082"/>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CCD0A541-C953-4EDD-A8D2-6B6A5C393A60}"/>
              </a:ext>
            </a:extLst>
          </p:cNvPr>
          <p:cNvSpPr>
            <a:spLocks noGrp="1"/>
          </p:cNvSpPr>
          <p:nvPr>
            <p:ph type="sldNum" sz="quarter" idx="12"/>
          </p:nvPr>
        </p:nvSpPr>
        <p:spPr>
          <a:xfrm>
            <a:off x="5710455" y="6372666"/>
            <a:ext cx="771089" cy="365125"/>
          </a:xfrm>
        </p:spPr>
        <p:txBody>
          <a:bodyPr/>
          <a:lstStyle/>
          <a:p>
            <a:pPr algn="ctr"/>
            <a:r>
              <a:rPr lang="en-US" sz="1600" dirty="0">
                <a:latin typeface="Cambria" panose="02040503050406030204" pitchFamily="18" charset="0"/>
                <a:ea typeface="Cambria" panose="02040503050406030204" pitchFamily="18" charset="0"/>
              </a:rPr>
              <a:t>7</a:t>
            </a:r>
          </a:p>
        </p:txBody>
      </p:sp>
    </p:spTree>
    <p:extLst>
      <p:ext uri="{BB962C8B-B14F-4D97-AF65-F5344CB8AC3E}">
        <p14:creationId xmlns:p14="http://schemas.microsoft.com/office/powerpoint/2010/main" val="1913458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8B1CC-030C-4802-B372-280A64F20F31}"/>
              </a:ext>
            </a:extLst>
          </p:cNvPr>
          <p:cNvSpPr>
            <a:spLocks noGrp="1"/>
          </p:cNvSpPr>
          <p:nvPr>
            <p:ph type="title"/>
          </p:nvPr>
        </p:nvSpPr>
        <p:spPr>
          <a:xfrm>
            <a:off x="1141413" y="-51586"/>
            <a:ext cx="5934508" cy="1639886"/>
          </a:xfrm>
        </p:spPr>
        <p:txBody>
          <a:bodyPr/>
          <a:lstStyle/>
          <a:p>
            <a:pPr algn="ctr"/>
            <a:r>
              <a:rPr lang="en-US" b="1" dirty="0">
                <a:latin typeface="Cambria" panose="02040503050406030204" pitchFamily="18" charset="0"/>
                <a:ea typeface="Cambria" panose="02040503050406030204" pitchFamily="18" charset="0"/>
              </a:rPr>
              <a:t>Population vs Inflation Trend</a:t>
            </a:r>
          </a:p>
        </p:txBody>
      </p:sp>
      <p:sp>
        <p:nvSpPr>
          <p:cNvPr id="4" name="Text Placeholder 3">
            <a:extLst>
              <a:ext uri="{FF2B5EF4-FFF2-40B4-BE49-F238E27FC236}">
                <a16:creationId xmlns:a16="http://schemas.microsoft.com/office/drawing/2014/main" id="{561AE2A5-8CBC-4B6C-AF9E-C5A253E526B0}"/>
              </a:ext>
            </a:extLst>
          </p:cNvPr>
          <p:cNvSpPr>
            <a:spLocks noGrp="1"/>
          </p:cNvSpPr>
          <p:nvPr>
            <p:ph type="body" sz="half" idx="2"/>
          </p:nvPr>
        </p:nvSpPr>
        <p:spPr/>
        <p:txBody>
          <a:bodyPr>
            <a:normAutofit lnSpcReduction="10000"/>
          </a:bodyPr>
          <a:lstStyle/>
          <a:p>
            <a:r>
              <a:rPr lang="en-US" dirty="0">
                <a:latin typeface="Cambria" panose="02040503050406030204" pitchFamily="18" charset="0"/>
                <a:ea typeface="Cambria" panose="02040503050406030204" pitchFamily="18" charset="0"/>
              </a:rPr>
              <a:t>      Since 2008, Nigeria's population has surged by 47.8%, growing from 157.6 million to a current total of 232.9 million. This dynamic growth trend is projected to continue, with the population expected to reach 261.2 million by 2030. These figures highlight Nigeria's significant demographic expansion and underscore its future potential.</a:t>
            </a:r>
          </a:p>
          <a:p>
            <a:r>
              <a:rPr lang="en-US" dirty="0">
                <a:latin typeface="Cambria" panose="02040503050406030204" pitchFamily="18" charset="0"/>
                <a:ea typeface="Cambria" panose="02040503050406030204" pitchFamily="18" charset="0"/>
              </a:rPr>
              <a:t>      Regression analysis indicates a P-value of 0.0027, revealing a 46% dependency of inflation on population growth. Consequently, there is a critical need to enhance the production rate to adequately meet the increasing demands of the citizenry. Addressing this dependency is essential for sustaining economic stability and ensuring the well-being of the population.</a:t>
            </a:r>
            <a:endParaRPr lang="en-US" baseline="30000" dirty="0">
              <a:latin typeface="Cambria" panose="02040503050406030204" pitchFamily="18" charset="0"/>
              <a:ea typeface="Cambria" panose="02040503050406030204" pitchFamily="18" charset="0"/>
            </a:endParaRPr>
          </a:p>
        </p:txBody>
      </p:sp>
      <p:graphicFrame>
        <p:nvGraphicFramePr>
          <p:cNvPr id="5" name="Picture Placeholder 4">
            <a:extLst>
              <a:ext uri="{FF2B5EF4-FFF2-40B4-BE49-F238E27FC236}">
                <a16:creationId xmlns:a16="http://schemas.microsoft.com/office/drawing/2014/main" id="{FDD3FA72-0FE4-4CF6-9514-278B2A822F3D}"/>
              </a:ext>
            </a:extLst>
          </p:cNvPr>
          <p:cNvGraphicFramePr>
            <a:graphicFrameLocks noGrp="1"/>
          </p:cNvGraphicFramePr>
          <p:nvPr>
            <p:ph type="pic" idx="1"/>
            <p:extLst>
              <p:ext uri="{D42A27DB-BD31-4B8C-83A1-F6EECF244321}">
                <p14:modId xmlns:p14="http://schemas.microsoft.com/office/powerpoint/2010/main" val="3425983081"/>
              </p:ext>
            </p:extLst>
          </p:nvPr>
        </p:nvGraphicFramePr>
        <p:xfrm>
          <a:off x="7380288" y="609600"/>
          <a:ext cx="3775392" cy="221428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62AA4B83-40D7-42D3-A212-3990601B9D29}"/>
              </a:ext>
            </a:extLst>
          </p:cNvPr>
          <p:cNvGraphicFramePr>
            <a:graphicFrameLocks/>
          </p:cNvGraphicFramePr>
          <p:nvPr>
            <p:extLst>
              <p:ext uri="{D42A27DB-BD31-4B8C-83A1-F6EECF244321}">
                <p14:modId xmlns:p14="http://schemas.microsoft.com/office/powerpoint/2010/main" val="503873524"/>
              </p:ext>
            </p:extLst>
          </p:nvPr>
        </p:nvGraphicFramePr>
        <p:xfrm>
          <a:off x="7587176" y="3207813"/>
          <a:ext cx="3775393" cy="2583387"/>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a:extLst>
              <a:ext uri="{FF2B5EF4-FFF2-40B4-BE49-F238E27FC236}">
                <a16:creationId xmlns:a16="http://schemas.microsoft.com/office/drawing/2014/main" id="{4E8CFD64-8287-4A4A-BBF9-34B8BE139B94}"/>
              </a:ext>
            </a:extLst>
          </p:cNvPr>
          <p:cNvSpPr>
            <a:spLocks noGrp="1"/>
          </p:cNvSpPr>
          <p:nvPr>
            <p:ph type="sldNum" sz="quarter" idx="12"/>
          </p:nvPr>
        </p:nvSpPr>
        <p:spPr>
          <a:xfrm>
            <a:off x="5754794" y="6368299"/>
            <a:ext cx="682411" cy="365125"/>
          </a:xfrm>
        </p:spPr>
        <p:txBody>
          <a:bodyPr/>
          <a:lstStyle/>
          <a:p>
            <a:pPr algn="ctr"/>
            <a:r>
              <a:rPr lang="en-US" sz="1600" dirty="0">
                <a:latin typeface="Cambria" panose="02040503050406030204" pitchFamily="18" charset="0"/>
                <a:ea typeface="Cambria" panose="02040503050406030204" pitchFamily="18" charset="0"/>
              </a:rPr>
              <a:t>8</a:t>
            </a:r>
          </a:p>
        </p:txBody>
      </p:sp>
    </p:spTree>
    <p:extLst>
      <p:ext uri="{BB962C8B-B14F-4D97-AF65-F5344CB8AC3E}">
        <p14:creationId xmlns:p14="http://schemas.microsoft.com/office/powerpoint/2010/main" val="2139605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2">
      <a:dk1>
        <a:sysClr val="windowText" lastClr="000000"/>
      </a:dk1>
      <a:lt1>
        <a:srgbClr val="F8F8F8"/>
      </a:lt1>
      <a:dk2>
        <a:srgbClr val="000000"/>
      </a:dk2>
      <a:lt2>
        <a:srgbClr val="F8F8F8"/>
      </a:lt2>
      <a:accent1>
        <a:srgbClr val="B2B2B2"/>
      </a:accent1>
      <a:accent2>
        <a:srgbClr val="969696"/>
      </a:accent2>
      <a:accent3>
        <a:srgbClr val="808080"/>
      </a:accent3>
      <a:accent4>
        <a:srgbClr val="5F5F5F"/>
      </a:accent4>
      <a:accent5>
        <a:srgbClr val="4D4D4D"/>
      </a:accent5>
      <a:accent6>
        <a:srgbClr val="000000"/>
      </a:accent6>
      <a:hlink>
        <a:srgbClr val="5F5F5F"/>
      </a:hlink>
      <a:folHlink>
        <a:srgbClr val="91919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3311</TotalTime>
  <Words>1170</Words>
  <Application>Microsoft Office PowerPoint</Application>
  <PresentationFormat>Widescreen</PresentationFormat>
  <Paragraphs>95</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Cambria</vt:lpstr>
      <vt:lpstr>Dubai Light</vt:lpstr>
      <vt:lpstr>Trebuchet MS</vt:lpstr>
      <vt:lpstr>Tw Cen MT</vt:lpstr>
      <vt:lpstr>Wingdings</vt:lpstr>
      <vt:lpstr>Circuit</vt:lpstr>
      <vt:lpstr>INFLATION: A major challenge to treat in Nigeria   EXCEL PROJECT BY: Ismail Malik Akanfe</vt:lpstr>
      <vt:lpstr>Introduction</vt:lpstr>
      <vt:lpstr>Content</vt:lpstr>
      <vt:lpstr>Objective</vt:lpstr>
      <vt:lpstr>Descriptive statistics</vt:lpstr>
      <vt:lpstr>Inflation Rate In NIGERIA</vt:lpstr>
      <vt:lpstr>CPI Trends</vt:lpstr>
      <vt:lpstr>Impact of Crude oil trade on inflation</vt:lpstr>
      <vt:lpstr>Population vs Inflation Trend</vt:lpstr>
      <vt:lpstr>Impact of Petrol pump price on inflation rate</vt:lpstr>
      <vt:lpstr>Conclusion &amp; Recommendation</vt:lpstr>
      <vt:lpstr>Challenges</vt:lpstr>
      <vt:lpstr>Reference</vt:lpstr>
      <vt:lpstr>Thank You zacrac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USER</dc:creator>
  <cp:lastModifiedBy>USER</cp:lastModifiedBy>
  <cp:revision>118</cp:revision>
  <dcterms:created xsi:type="dcterms:W3CDTF">2025-01-29T14:42:55Z</dcterms:created>
  <dcterms:modified xsi:type="dcterms:W3CDTF">2025-02-10T07:12:55Z</dcterms:modified>
</cp:coreProperties>
</file>