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59" r:id="rId8"/>
    <p:sldId id="261" r:id="rId9"/>
    <p:sldId id="263" r:id="rId10"/>
    <p:sldId id="264" r:id="rId11"/>
    <p:sldId id="288" r:id="rId12"/>
    <p:sldId id="285" r:id="rId13"/>
    <p:sldId id="286" r:id="rId14"/>
    <p:sldId id="287" r:id="rId15"/>
    <p:sldId id="265" r:id="rId16"/>
    <p:sldId id="262" r:id="rId17"/>
  </p:sldIdLst>
  <p:sldSz cx="9144000" cy="5143500" type="screen16x9"/>
  <p:notesSz cx="6858000" cy="9144000"/>
  <p:embeddedFontLst>
    <p:embeddedFont>
      <p:font typeface="Montserrat" panose="02000505000000020004"/>
      <p:regular r:id="rId21"/>
    </p:embeddedFont>
    <p:embeddedFont>
      <p:font typeface="Karla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889AE715-2F7B-4D7E-B72C-B86E17E19D5C}">
          <p14:sldIdLst>
            <p14:sldId id="256"/>
          </p14:sldIdLst>
        </p14:section>
        <p14:section name="Untitled Section" id="{5399044C-4F08-4D9B-9BF1-FAA844EFC122}">
          <p14:sldIdLst>
            <p14:sldId id="257"/>
            <p14:sldId id="258"/>
            <p14:sldId id="260"/>
            <p14:sldId id="259"/>
            <p14:sldId id="261"/>
            <p14:sldId id="263"/>
            <p14:sldId id="264"/>
            <p14:sldId id="288"/>
            <p14:sldId id="285"/>
            <p14:sldId id="286"/>
            <p14:sldId id="287"/>
            <p14:sldId id="265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>
                <a:solidFill>
                  <a:srgbClr val="CCCCCC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“</a:t>
            </a:r>
            <a:endParaRPr sz="12000">
              <a:solidFill>
                <a:srgbClr val="CCCCCC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 panose="02000505000000020004"/>
              <a:buChar char="▸"/>
              <a:defRPr sz="2400"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 panose="02000505000000020004"/>
              <a:buChar char="▹"/>
              <a:defRPr sz="2400"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 panose="02000505000000020004"/>
              <a:buChar char="▹"/>
              <a:defRPr sz="2400"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 panose="02000505000000020004"/>
              <a:buChar char="●"/>
              <a:defRPr sz="2400"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 panose="02000505000000020004"/>
              <a:buChar char="○"/>
              <a:defRPr sz="2400"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 panose="02000505000000020004"/>
              <a:buChar char="■"/>
              <a:defRPr sz="2400"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 panose="02000505000000020004"/>
              <a:buChar char="●"/>
              <a:defRPr sz="2400"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 panose="02000505000000020004"/>
              <a:buChar char="○"/>
              <a:defRPr sz="2400"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 panose="02000505000000020004"/>
              <a:buChar char="■"/>
              <a:defRPr sz="2400"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9pPr>
          </a:lstStyle>
          <a:p/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1pPr>
            <a:lvl2pPr lvl="1">
              <a:buNone/>
              <a:defRPr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2pPr>
            <a:lvl3pPr lvl="2">
              <a:buNone/>
              <a:defRPr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3pPr>
            <a:lvl4pPr lvl="3">
              <a:buNone/>
              <a:defRPr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4pPr>
            <a:lvl5pPr lvl="4">
              <a:buNone/>
              <a:defRPr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5pPr>
            <a:lvl6pPr lvl="5">
              <a:buNone/>
              <a:defRPr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6pPr>
            <a:lvl7pPr lvl="6">
              <a:buNone/>
              <a:defRPr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7pPr>
            <a:lvl8pPr lvl="7">
              <a:buNone/>
              <a:defRPr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8pPr>
            <a:lvl9pPr lvl="8">
              <a:buNone/>
              <a:defRPr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 panose="02000505000000020004"/>
              <a:buNone/>
              <a:defRPr sz="2400" b="1">
                <a:solidFill>
                  <a:srgbClr val="999999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 panose="02000505000000020004"/>
              <a:buNone/>
              <a:defRPr sz="2400" b="1">
                <a:solidFill>
                  <a:srgbClr val="999999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 panose="02000505000000020004"/>
              <a:buNone/>
              <a:defRPr sz="2400" b="1">
                <a:solidFill>
                  <a:srgbClr val="999999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 panose="02000505000000020004"/>
              <a:buNone/>
              <a:defRPr sz="2400" b="1">
                <a:solidFill>
                  <a:srgbClr val="999999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 panose="02000505000000020004"/>
              <a:buNone/>
              <a:defRPr sz="2400" b="1">
                <a:solidFill>
                  <a:srgbClr val="999999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 panose="02000505000000020004"/>
              <a:buNone/>
              <a:defRPr sz="2400" b="1">
                <a:solidFill>
                  <a:srgbClr val="999999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 panose="02000505000000020004"/>
              <a:buNone/>
              <a:defRPr sz="2400" b="1">
                <a:solidFill>
                  <a:srgbClr val="999999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 panose="02000505000000020004"/>
              <a:buNone/>
              <a:defRPr sz="2400" b="1">
                <a:solidFill>
                  <a:srgbClr val="999999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 panose="02000505000000020004"/>
              <a:buNone/>
              <a:defRPr sz="2400" b="1">
                <a:solidFill>
                  <a:srgbClr val="999999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SOLID WASTE RECYCLING INDUSTRY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825254" y="1904498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8200" y="518337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SzPts val="2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ORGANIZATION OVERVIEW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28600" y="554443"/>
            <a:ext cx="609600" cy="51256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1428750"/>
            <a:ext cx="5791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SUPPLIER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000" dirty="0"/>
              <a:t>- COLLECTION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/>
              <a:t>- AGENTS</a:t>
            </a:r>
            <a:endParaRPr lang="en-US" sz="2000" dirty="0"/>
          </a:p>
          <a:p>
            <a:r>
              <a:rPr lang="en-US" sz="2000" dirty="0"/>
              <a:t>	- TRANSPORT</a:t>
            </a:r>
            <a:endParaRPr lang="en-US" sz="2000" dirty="0"/>
          </a:p>
          <a:p>
            <a:r>
              <a:rPr lang="en-US" sz="2000" dirty="0"/>
              <a:t>	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8200" y="518337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SzPts val="2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ORGANIZATION OVERVIEW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28600" y="554443"/>
            <a:ext cx="609600" cy="51256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1428750"/>
            <a:ext cx="5791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MANUFACTURER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000" dirty="0"/>
              <a:t>- SUPPLIER</a:t>
            </a:r>
            <a:endParaRPr lang="en-US" sz="2000" dirty="0"/>
          </a:p>
          <a:p>
            <a:r>
              <a:rPr lang="en-US" sz="2000" dirty="0"/>
              <a:t>	- EMPLOYEES</a:t>
            </a:r>
            <a:endParaRPr lang="en-US" sz="2000" dirty="0"/>
          </a:p>
          <a:p>
            <a:r>
              <a:rPr lang="en-US" sz="2000" dirty="0"/>
              <a:t>	- PRODUCTION</a:t>
            </a:r>
            <a:endParaRPr lang="en-US" sz="2000" dirty="0"/>
          </a:p>
          <a:p>
            <a:r>
              <a:rPr lang="en-US" sz="2000" dirty="0"/>
              <a:t>	- TURN OVER</a:t>
            </a:r>
            <a:endParaRPr lang="en-US" sz="2000" dirty="0"/>
          </a:p>
          <a:p>
            <a:r>
              <a:rPr lang="en-US" sz="2000" dirty="0"/>
              <a:t>	- CONSUMERS</a:t>
            </a:r>
            <a:endParaRPr lang="en-US" sz="2000" dirty="0"/>
          </a:p>
          <a:p>
            <a:r>
              <a:rPr lang="en-US" sz="2000" dirty="0"/>
              <a:t>	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8200" y="518337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SzPts val="2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ORGANIZATION OVERVIEW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28600" y="554443"/>
            <a:ext cx="609600" cy="51256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3256" y="1428749"/>
            <a:ext cx="579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CONSUMER</a:t>
            </a:r>
            <a:endParaRPr lang="en-US" sz="2800" dirty="0"/>
          </a:p>
          <a:p>
            <a:pPr lvl="1"/>
            <a:r>
              <a:rPr lang="en-US" sz="2800" dirty="0"/>
              <a:t>	</a:t>
            </a:r>
            <a:r>
              <a:rPr lang="en-US" sz="2000" dirty="0"/>
              <a:t>1. INDIRECT</a:t>
            </a:r>
            <a:endParaRPr lang="en-US" sz="2000" dirty="0"/>
          </a:p>
          <a:p>
            <a:r>
              <a:rPr lang="en-US" sz="2000" dirty="0"/>
              <a:t>		- DAILY LIFE USERS</a:t>
            </a:r>
            <a:endParaRPr lang="en-US" sz="2000" dirty="0"/>
          </a:p>
          <a:p>
            <a:r>
              <a:rPr lang="en-US" sz="2000" dirty="0"/>
              <a:t>	</a:t>
            </a:r>
            <a:endParaRPr lang="en-US" sz="2000" dirty="0"/>
          </a:p>
          <a:p>
            <a:r>
              <a:rPr lang="en-US" sz="2000" dirty="0"/>
              <a:t>	2. DIRECT</a:t>
            </a:r>
            <a:endParaRPr lang="en-US" sz="2000" dirty="0"/>
          </a:p>
          <a:p>
            <a:pPr lvl="1"/>
            <a:r>
              <a:rPr lang="en-US" sz="2000" dirty="0"/>
              <a:t>		- COMPANIES </a:t>
            </a:r>
            <a:endParaRPr lang="en-US" sz="2000" dirty="0"/>
          </a:p>
          <a:p>
            <a:pPr lvl="1"/>
            <a:r>
              <a:rPr lang="en-US" sz="2000" dirty="0"/>
              <a:t>		- LOCAL DEALERS</a:t>
            </a:r>
            <a:endParaRPr lang="en-US" sz="2000" dirty="0"/>
          </a:p>
          <a:p>
            <a:pPr lvl="1"/>
            <a:r>
              <a:rPr lang="en-US" sz="2000" dirty="0"/>
              <a:t>	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38200" y="1054338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FRONT END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194470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JAVA</a:t>
            </a:r>
            <a:endParaRPr lang="en-US" sz="4400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THANK</a:t>
            </a:r>
            <a:br>
              <a:rPr lang="en-GB" sz="6000" dirty="0"/>
            </a:br>
            <a:r>
              <a:rPr lang="en-GB" sz="6000" dirty="0">
                <a:solidFill>
                  <a:srgbClr val="FF0000"/>
                </a:solidFill>
              </a:rPr>
              <a:t>YOU</a:t>
            </a:r>
            <a:endParaRPr sz="6000" dirty="0">
              <a:solidFill>
                <a:srgbClr val="FF0000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514600" y="819150"/>
            <a:ext cx="37338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1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390827" y="475728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/>
            </a:fld>
            <a:endParaRPr sz="1200"/>
          </a:p>
        </p:txBody>
      </p:sp>
      <p:sp>
        <p:nvSpPr>
          <p:cNvPr id="3" name="TextBox 2"/>
          <p:cNvSpPr txBox="1"/>
          <p:nvPr/>
        </p:nvSpPr>
        <p:spPr>
          <a:xfrm>
            <a:off x="814873" y="1428750"/>
            <a:ext cx="5029200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MAJ. BAZLUR RASHID 		201714008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/>
              <a:t>MASRUR HASAN MAHIN		201714027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/>
              <a:t>MD. ARIFUL ISLAM TAREK		201714030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/>
              <a:t>MD. RAQIBUR RAHMAN		201714040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/>
              <a:t>MD. </a:t>
            </a:r>
            <a:r>
              <a:rPr lang="en-US" sz="1600"/>
              <a:t>ISMILE </a:t>
            </a:r>
            <a:r>
              <a:rPr lang="en-US" sz="1600" dirty="0"/>
              <a:t>HOSSIAN		201514027</a:t>
            </a:r>
            <a:endParaRPr lang="en-US" sz="1600" dirty="0"/>
          </a:p>
          <a:p>
            <a:pPr>
              <a:lnSpc>
                <a:spcPct val="200000"/>
              </a:lnSpc>
            </a:pPr>
            <a:endParaRPr lang="en-US" sz="1600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4294967295"/>
          </p:nvPr>
        </p:nvSpPr>
        <p:spPr>
          <a:xfrm>
            <a:off x="8596313" y="4749800"/>
            <a:ext cx="547687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391606" y="2187640"/>
            <a:ext cx="462632" cy="462632"/>
            <a:chOff x="1278900" y="2333250"/>
            <a:chExt cx="381175" cy="381175"/>
          </a:xfrm>
        </p:grpSpPr>
        <p:sp>
          <p:nvSpPr>
            <p:cNvPr id="102" name="Google Shape;102;p1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77220"/>
            <a:ext cx="4038600" cy="1752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VISITED ORGANIZATION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7519" y="1885950"/>
            <a:ext cx="8761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DHAKA NORTH CITY CORPORATION</a:t>
            </a:r>
            <a:endParaRPr lang="en-US" sz="2000" dirty="0"/>
          </a:p>
          <a:p>
            <a:pPr lvl="2" algn="just"/>
            <a:r>
              <a:rPr lang="en-US" sz="2000" dirty="0"/>
              <a:t>	- CDRE. M.A. RAZZAK , HEAD OF WASTE DISPOSAL</a:t>
            </a:r>
            <a:endParaRPr lang="en-US" sz="2000" dirty="0"/>
          </a:p>
          <a:p>
            <a:pPr lvl="2" algn="just"/>
            <a:endParaRPr lang="en-US" sz="2000" dirty="0"/>
          </a:p>
          <a:p>
            <a:pPr lvl="2" algn="just"/>
            <a:endParaRPr lang="en-US" sz="2000" dirty="0"/>
          </a:p>
          <a:p>
            <a:pPr marL="285750" lvl="2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 THE BENGAL GLASS WORKS LTD.</a:t>
            </a:r>
            <a:endParaRPr lang="en-US" sz="2000" dirty="0"/>
          </a:p>
          <a:p>
            <a:pPr lvl="3" algn="just"/>
            <a:r>
              <a:rPr lang="en-US" sz="2000" dirty="0"/>
              <a:t>	- ZAKIR HOSSAIN, AGM-SUPPLY CHAIN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94"/>
            <a:ext cx="3733800" cy="26206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615415"/>
            <a:ext cx="3810000" cy="2514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914400" y="885539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SCOPE</a:t>
            </a:r>
            <a:endParaRPr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71427" y="1581149"/>
            <a:ext cx="6019750" cy="3562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RECYCLING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DETAILS OF RECYCLING PROCESS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FUNCTIONALITIES OF RECYCLING INDUSTRIES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 OVERVIEW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- SUPPLIER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- MANUFACTURER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- CONSUMER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64046" y="799006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519669" y="590550"/>
            <a:ext cx="607382" cy="56830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7051" y="246453"/>
            <a:ext cx="5791200" cy="948286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ORGANIZATION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0084" y="1475105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dirty="0"/>
          </a:p>
          <a:p>
            <a:r>
              <a:rPr lang="en-US" sz="2000" dirty="0"/>
              <a:t>	- THE BENGAL GLASS WORKS LTD. </a:t>
            </a:r>
            <a:endParaRPr lang="en-US" sz="2000" dirty="0"/>
          </a:p>
          <a:p>
            <a:r>
              <a:rPr lang="en-US" sz="2000" dirty="0"/>
              <a:t>	- GEMS GLASS FACTORY </a:t>
            </a:r>
            <a:endParaRPr lang="en-US" sz="2000" dirty="0"/>
          </a:p>
          <a:p>
            <a:r>
              <a:rPr lang="en-US" sz="2000" dirty="0"/>
              <a:t>	- RENATA</a:t>
            </a:r>
            <a:endParaRPr lang="en-US" sz="2000" dirty="0"/>
          </a:p>
          <a:p>
            <a:r>
              <a:rPr lang="en-US" sz="2000" dirty="0"/>
              <a:t>	- OTOBA TYRE INDUSTRIES</a:t>
            </a:r>
            <a:endParaRPr lang="en-US" sz="2000" dirty="0"/>
          </a:p>
          <a:p>
            <a:r>
              <a:rPr lang="en-US" sz="2000" dirty="0"/>
              <a:t>	- PYROLYSIS FUEL INDUSTRIES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90600" y="518337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TYPES OF RECYCLING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428750"/>
            <a:ext cx="586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dirty="0"/>
              <a:t>	- FOOD &amp; VEGETABLE</a:t>
            </a:r>
            <a:endParaRPr lang="en-US" sz="1800" dirty="0"/>
          </a:p>
          <a:p>
            <a:pPr lvl="1"/>
            <a:r>
              <a:rPr lang="en-US" sz="1800" dirty="0"/>
              <a:t>	- CLOTHES</a:t>
            </a:r>
            <a:br>
              <a:rPr lang="en-US" sz="1800" dirty="0"/>
            </a:br>
            <a:r>
              <a:rPr lang="en-US" sz="1800" dirty="0"/>
              <a:t>	- METAL </a:t>
            </a:r>
            <a:endParaRPr lang="en-US" sz="1800" dirty="0"/>
          </a:p>
          <a:p>
            <a:pPr lvl="1"/>
            <a:r>
              <a:rPr lang="en-US" sz="1800" dirty="0"/>
              <a:t>	- WOOD </a:t>
            </a:r>
            <a:endParaRPr lang="en-US" sz="1800" dirty="0"/>
          </a:p>
          <a:p>
            <a:pPr lvl="2"/>
            <a:r>
              <a:rPr lang="en-US" sz="1800" dirty="0"/>
              <a:t>	- METAL </a:t>
            </a:r>
            <a:endParaRPr lang="en-US" sz="1800" dirty="0"/>
          </a:p>
          <a:p>
            <a:pPr lvl="2"/>
            <a:r>
              <a:rPr lang="en-US" sz="1800" dirty="0"/>
              <a:t>	- GLASS</a:t>
            </a:r>
            <a:endParaRPr lang="en-US" sz="1800" dirty="0"/>
          </a:p>
          <a:p>
            <a:pPr lvl="2"/>
            <a:r>
              <a:rPr lang="en-US" sz="1800" dirty="0"/>
              <a:t>	- PLASTIC</a:t>
            </a:r>
            <a:endParaRPr lang="en-US" sz="1800" dirty="0"/>
          </a:p>
          <a:p>
            <a:pPr lvl="2"/>
            <a:r>
              <a:rPr lang="en-US" sz="1800" dirty="0"/>
              <a:t>	- PAPER </a:t>
            </a:r>
            <a:endParaRPr lang="en-US" sz="1800" dirty="0"/>
          </a:p>
        </p:txBody>
      </p:sp>
      <p:sp>
        <p:nvSpPr>
          <p:cNvPr id="8" name="Oval Callout 7"/>
          <p:cNvSpPr/>
          <p:nvPr/>
        </p:nvSpPr>
        <p:spPr>
          <a:xfrm>
            <a:off x="228600" y="554443"/>
            <a:ext cx="609600" cy="51256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8200" y="518337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SzPts val="2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RECYCLING PROCESS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28600" y="554443"/>
            <a:ext cx="609600" cy="51256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1428750"/>
            <a:ext cx="6191250" cy="319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Various Recycling process according to the waste types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Connection to and from the process with the organization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Recycling process handled down to collection up to consumer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Turn overs are calculated and </a:t>
            </a:r>
            <a:r>
              <a:rPr lang="en-US" sz="2400" dirty="0" err="1"/>
              <a:t>manged</a:t>
            </a:r>
            <a:endParaRPr lang="en-US" sz="2400" dirty="0" err="1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Presentation</Application>
  <PresentationFormat>On-screen Show (16:9)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</vt:lpstr>
      <vt:lpstr>Montserrat</vt:lpstr>
      <vt:lpstr>Karla</vt:lpstr>
      <vt:lpstr>Microsoft YaHei</vt:lpstr>
      <vt:lpstr>Arial Unicode MS</vt:lpstr>
      <vt:lpstr>Arviragus template</vt:lpstr>
      <vt:lpstr>SOLID WASTE RECYCLING INDUSTRY</vt:lpstr>
      <vt:lpstr>GROUP 1</vt:lpstr>
      <vt:lpstr>VISITED ORGANIZATION</vt:lpstr>
      <vt:lpstr>PowerPoint 演示文稿</vt:lpstr>
      <vt:lpstr>PowerPoint 演示文稿</vt:lpstr>
      <vt:lpstr>SCOPE</vt:lpstr>
      <vt:lpstr>TYPES OF ORGANIZATION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WASTE RECYCLING INDUSTRY</dc:title>
  <dc:creator>Noyeem Rashid</dc:creator>
  <cp:lastModifiedBy>Abir Hossain</cp:lastModifiedBy>
  <cp:revision>22</cp:revision>
  <dcterms:created xsi:type="dcterms:W3CDTF">2021-03-03T08:05:15Z</dcterms:created>
  <dcterms:modified xsi:type="dcterms:W3CDTF">2021-03-03T08:05:56Z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