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9" r:id="rId1"/>
  </p:sldMasterIdLst>
  <p:notesMasterIdLst>
    <p:notesMasterId r:id="rId9"/>
  </p:notesMasterIdLst>
  <p:handoutMasterIdLst>
    <p:handoutMasterId r:id="rId10"/>
  </p:handoutMasterIdLst>
  <p:sldIdLst>
    <p:sldId id="1760" r:id="rId2"/>
    <p:sldId id="1787" r:id="rId3"/>
    <p:sldId id="1791" r:id="rId4"/>
    <p:sldId id="1793" r:id="rId5"/>
    <p:sldId id="1790" r:id="rId6"/>
    <p:sldId id="1794" r:id="rId7"/>
    <p:sldId id="1792" r:id="rId8"/>
  </p:sldIdLst>
  <p:sldSz cx="12192000" cy="6858000"/>
  <p:notesSz cx="7315200" cy="96012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37C4FF"/>
    <a:srgbClr val="194955"/>
    <a:srgbClr val="046A38"/>
    <a:srgbClr val="62B5E5"/>
    <a:srgbClr val="575757"/>
    <a:srgbClr val="DB291C"/>
    <a:srgbClr val="0076A8"/>
    <a:srgbClr val="3C8A2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401F1C-D65A-49B5-9804-AA44598AB7CA}" v="4" dt="2023-11-10T08:36:24.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7158" autoAdjust="0"/>
    <p:restoredTop sz="94984" autoAdjust="0"/>
  </p:normalViewPr>
  <p:slideViewPr>
    <p:cSldViewPr snapToGrid="0" showGuides="1">
      <p:cViewPr varScale="1">
        <p:scale>
          <a:sx n="82" d="100"/>
          <a:sy n="82" d="100"/>
        </p:scale>
        <p:origin x="1080" y="67"/>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0" d="100"/>
          <a:sy n="80" d="100"/>
        </p:scale>
        <p:origin x="38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4/2/2024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4/2/2024</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 training doesn’t stop today</a:t>
            </a:r>
          </a:p>
          <a:p>
            <a:pPr marL="285750" indent="-285750">
              <a:buFont typeface="Arial" panose="020B0604020202020204" pitchFamily="34" charset="0"/>
              <a:buChar char="•"/>
            </a:pPr>
            <a:r>
              <a:rPr lang="en-US" dirty="0"/>
              <a:t>Brand Space has a growing library of training topics to help upskill you on key topics.  </a:t>
            </a:r>
          </a:p>
          <a:p>
            <a:pPr marL="285750" indent="-285750">
              <a:buFont typeface="Arial" panose="020B0604020202020204" pitchFamily="34" charset="0"/>
              <a:buChar char="•"/>
            </a:pPr>
            <a:r>
              <a:rPr lang="en-US" dirty="0"/>
              <a:t>Ranging from recorded sessions like these that are hours long to 10 minute micro trainings on niche system topics, you’ll find the topics you want with the level of detail you desire</a:t>
            </a:r>
          </a:p>
        </p:txBody>
      </p:sp>
      <p:sp>
        <p:nvSpPr>
          <p:cNvPr id="4" name="Slide Number Placeholder 3"/>
          <p:cNvSpPr>
            <a:spLocks noGrp="1"/>
          </p:cNvSpPr>
          <p:nvPr>
            <p:ph type="sldNum" sz="quarter" idx="5"/>
          </p:nvPr>
        </p:nvSpPr>
        <p:spPr/>
        <p:txBody>
          <a:bodyPr/>
          <a:lstStyle/>
          <a:p>
            <a:fld id="{C0F4A2C8-6C88-4E71-83EE-698B9D4FE22F}" type="slidenum">
              <a:rPr lang="en-US" smtClean="0"/>
              <a:pPr/>
              <a:t>1</a:t>
            </a:fld>
            <a:endParaRPr lang="en-US"/>
          </a:p>
        </p:txBody>
      </p:sp>
    </p:spTree>
    <p:extLst>
      <p:ext uri="{BB962C8B-B14F-4D97-AF65-F5344CB8AC3E}">
        <p14:creationId xmlns:p14="http://schemas.microsoft.com/office/powerpoint/2010/main" val="102856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 name="Text Placeholder 1">
            <a:extLst>
              <a:ext uri="{FF2B5EF4-FFF2-40B4-BE49-F238E27FC236}">
                <a16:creationId xmlns:a16="http://schemas.microsoft.com/office/drawing/2014/main" id="{D174E7C5-C174-F886-54D9-39892DFA6410}"/>
              </a:ext>
            </a:extLst>
          </p:cNvPr>
          <p:cNvSpPr>
            <a:spLocks noGrp="1"/>
          </p:cNvSpPr>
          <p:nvPr>
            <p:ph type="body" sz="quarter" idx="16" hasCustomPrompt="1"/>
          </p:nvPr>
        </p:nvSpPr>
        <p:spPr>
          <a:xfrm>
            <a:off x="388620" y="5557520"/>
            <a:ext cx="4305300" cy="281764"/>
          </a:xfrm>
          <a:ln>
            <a:solidFill>
              <a:srgbClr val="000000"/>
            </a:solidFill>
          </a:ln>
        </p:spPr>
        <p:txBody>
          <a:bodyPr>
            <a:noAutofit/>
          </a:bodyPr>
          <a:lstStyle>
            <a:lvl1pPr>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DA Gen AI Hackathon</a:t>
            </a:r>
          </a:p>
        </p:txBody>
      </p:sp>
      <p:sp>
        <p:nvSpPr>
          <p:cNvPr id="3" name="Text Placeholder 2">
            <a:extLst>
              <a:ext uri="{FF2B5EF4-FFF2-40B4-BE49-F238E27FC236}">
                <a16:creationId xmlns:a16="http://schemas.microsoft.com/office/drawing/2014/main" id="{DEFA0DDD-8604-295D-AAF8-4887A018B219}"/>
              </a:ext>
            </a:extLst>
          </p:cNvPr>
          <p:cNvSpPr>
            <a:spLocks noGrp="1"/>
          </p:cNvSpPr>
          <p:nvPr>
            <p:ph type="body" sz="quarter" idx="17"/>
          </p:nvPr>
        </p:nvSpPr>
        <p:spPr>
          <a:xfrm>
            <a:off x="388620" y="5896839"/>
            <a:ext cx="4305300" cy="281764"/>
          </a:xfrm>
          <a:ln>
            <a:solidFill>
              <a:srgbClr val="000000"/>
            </a:solidFill>
          </a:ln>
        </p:spPr>
        <p:txBody>
          <a:bodyPr>
            <a:noAutofit/>
          </a:bodyPr>
          <a:lstStyle>
            <a:lvl1pPr>
              <a:defRPr sz="2000">
                <a:solidFill>
                  <a:srgbClr val="C00000"/>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Talk to Doc  - Team Name</a:t>
            </a:r>
          </a:p>
        </p:txBody>
      </p:sp>
      <p:sp>
        <p:nvSpPr>
          <p:cNvPr id="4" name="Text Placeholder 3">
            <a:extLst>
              <a:ext uri="{FF2B5EF4-FFF2-40B4-BE49-F238E27FC236}">
                <a16:creationId xmlns:a16="http://schemas.microsoft.com/office/drawing/2014/main" id="{490AF68B-4890-B76C-17E1-6D75CC6467E1}"/>
              </a:ext>
            </a:extLst>
          </p:cNvPr>
          <p:cNvSpPr>
            <a:spLocks noGrp="1"/>
          </p:cNvSpPr>
          <p:nvPr>
            <p:ph type="body" sz="quarter" idx="18"/>
          </p:nvPr>
        </p:nvSpPr>
        <p:spPr>
          <a:xfrm>
            <a:off x="388620" y="6236158"/>
            <a:ext cx="4305300" cy="281764"/>
          </a:xfrm>
          <a:ln>
            <a:solidFill>
              <a:srgbClr val="000000"/>
            </a:solidFill>
          </a:ln>
        </p:spPr>
        <p:txBody>
          <a:bodyPr/>
          <a:lstStyle>
            <a:lvl1pPr>
              <a:defRPr>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Nov 2023</a:t>
            </a:r>
          </a:p>
        </p:txBody>
      </p:sp>
      <p:pic>
        <p:nvPicPr>
          <p:cNvPr id="5" name="Picture 11">
            <a:extLst>
              <a:ext uri="{FF2B5EF4-FFF2-40B4-BE49-F238E27FC236}">
                <a16:creationId xmlns:a16="http://schemas.microsoft.com/office/drawing/2014/main" id="{902F46B9-4C45-436C-598E-2222BE86C8CA}"/>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3208199" y="457200"/>
            <a:ext cx="5810097" cy="548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3"/>
            </p:custDataLst>
            <p:extLst>
              <p:ext uri="{D42A27DB-BD31-4B8C-83A1-F6EECF244321}">
                <p14:modId xmlns:p14="http://schemas.microsoft.com/office/powerpoint/2010/main" val="342380256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4" name="Object 3" hidden="1"/>
                      <p:cNvPicPr/>
                      <p:nvPr/>
                    </p:nvPicPr>
                    <p:blipFill>
                      <a:blip r:embed="rId15"/>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Deloitte Audit QA Hackathon </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3816" r:id="rId2"/>
    <p:sldLayoutId id="2147483817" r:id="rId3"/>
    <p:sldLayoutId id="2147484067" r:id="rId4"/>
    <p:sldLayoutId id="2147484072" r:id="rId5"/>
    <p:sldLayoutId id="2147484074" r:id="rId6"/>
    <p:sldLayoutId id="2147484075" r:id="rId7"/>
    <p:sldLayoutId id="2147484086" r:id="rId8"/>
    <p:sldLayoutId id="2147484087" r:id="rId9"/>
    <p:sldLayoutId id="2147484088" r:id="rId10"/>
    <p:sldLayoutId id="2147484105" r:id="rId11"/>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userDrawn="1">
          <p15:clr>
            <a:srgbClr val="F26B43"/>
          </p15:clr>
        </p15:guide>
        <p15:guide id="51" orient="horz" pos="4080" userDrawn="1">
          <p15:clr>
            <a:srgbClr val="F26B43"/>
          </p15:clr>
        </p15:guide>
        <p15:guide id="52" pos="3840" userDrawn="1">
          <p15:clr>
            <a:srgbClr val="F26B43"/>
          </p15:clr>
        </p15:guide>
        <p15:guide id="53" pos="3912" userDrawn="1">
          <p15:clr>
            <a:srgbClr val="F26B43"/>
          </p15:clr>
        </p15:guide>
        <p15:guide id="54" pos="3768" userDrawn="1">
          <p15:clr>
            <a:srgbClr val="F26B43"/>
          </p15:clr>
        </p15:guide>
        <p15:guide id="55" pos="4968" userDrawn="1">
          <p15:clr>
            <a:srgbClr val="F26B43"/>
          </p15:clr>
        </p15:guide>
        <p15:guide id="56" pos="5088" userDrawn="1">
          <p15:clr>
            <a:srgbClr val="F26B43"/>
          </p15:clr>
        </p15:guide>
        <p15:guide id="57" pos="6168" userDrawn="1">
          <p15:clr>
            <a:srgbClr val="F26B43"/>
          </p15:clr>
        </p15:guide>
        <p15:guide id="58" pos="6288" userDrawn="1">
          <p15:clr>
            <a:srgbClr val="F26B43"/>
          </p15:clr>
        </p15:guide>
        <p15:guide id="59" pos="2712" userDrawn="1">
          <p15:clr>
            <a:srgbClr val="F26B43"/>
          </p15:clr>
        </p15:guide>
        <p15:guide id="60" pos="2592" userDrawn="1">
          <p15:clr>
            <a:srgbClr val="F26B43"/>
          </p15:clr>
        </p15:guide>
        <p15:guide id="61" pos="1512" userDrawn="1">
          <p15:clr>
            <a:srgbClr val="F26B43"/>
          </p15:clr>
        </p15:guide>
        <p15:guide id="62" pos="1392" userDrawn="1">
          <p15:clr>
            <a:srgbClr val="F26B43"/>
          </p15:clr>
        </p15:guide>
        <p15:guide id="63" pos="312"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a:extLst>
              <a:ext uri="{FF2B5EF4-FFF2-40B4-BE49-F238E27FC236}">
                <a16:creationId xmlns:a16="http://schemas.microsoft.com/office/drawing/2014/main" id="{821C521B-38A0-9587-31E5-1157F18F4DBF}"/>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54142" y="283800"/>
            <a:ext cx="6256700" cy="625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AADBFC28-FBB3-11D1-207A-41A0BE86FB6E}"/>
              </a:ext>
            </a:extLst>
          </p:cNvPr>
          <p:cNvSpPr>
            <a:spLocks noGrp="1"/>
          </p:cNvSpPr>
          <p:nvPr>
            <p:ph type="title"/>
          </p:nvPr>
        </p:nvSpPr>
        <p:spPr>
          <a:xfrm>
            <a:off x="730250" y="5786583"/>
            <a:ext cx="11188700" cy="334099"/>
          </a:xfrm>
        </p:spPr>
        <p:txBody>
          <a:bodyPr/>
          <a:lstStyle/>
          <a:p>
            <a:pPr marL="0" marR="0" algn="l">
              <a:lnSpc>
                <a:spcPct val="105000"/>
              </a:lnSpc>
              <a:spcBef>
                <a:spcPts val="0"/>
              </a:spcBef>
              <a:spcAft>
                <a:spcPts val="0"/>
              </a:spcAft>
            </a:pPr>
            <a:r>
              <a:rPr lang="en-GB" sz="2400" dirty="0">
                <a:solidFill>
                  <a:schemeClr val="bg1"/>
                </a:solidFill>
                <a:effectLst/>
              </a:rPr>
              <a:t>Deloitte Audit QA Hackathon</a:t>
            </a:r>
            <a:endParaRPr lang="en-US" sz="2400" dirty="0">
              <a:solidFill>
                <a:schemeClr val="bg1"/>
              </a:solidFill>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D93BCC4D-A013-D7EF-8B70-B7049D52B0F9}"/>
              </a:ext>
            </a:extLst>
          </p:cNvPr>
          <p:cNvPicPr>
            <a:picLocks noChangeAspect="1"/>
          </p:cNvPicPr>
          <p:nvPr/>
        </p:nvPicPr>
        <p:blipFill>
          <a:blip r:embed="rId4"/>
          <a:stretch>
            <a:fillRect/>
          </a:stretch>
        </p:blipFill>
        <p:spPr>
          <a:xfrm>
            <a:off x="501650" y="460330"/>
            <a:ext cx="2562225" cy="771525"/>
          </a:xfrm>
          <a:prstGeom prst="rect">
            <a:avLst/>
          </a:prstGeom>
        </p:spPr>
      </p:pic>
      <p:sp>
        <p:nvSpPr>
          <p:cNvPr id="2" name="Title 4">
            <a:extLst>
              <a:ext uri="{FF2B5EF4-FFF2-40B4-BE49-F238E27FC236}">
                <a16:creationId xmlns:a16="http://schemas.microsoft.com/office/drawing/2014/main" id="{352511F5-AB9E-EDBE-CA2E-F129FF915443}"/>
              </a:ext>
            </a:extLst>
          </p:cNvPr>
          <p:cNvSpPr txBox="1">
            <a:spLocks/>
          </p:cNvSpPr>
          <p:nvPr/>
        </p:nvSpPr>
        <p:spPr bwMode="gray">
          <a:xfrm>
            <a:off x="730250" y="6203455"/>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bg1"/>
                </a:solidFill>
                <a:latin typeface="+mj-lt"/>
                <a:ea typeface="+mj-ea"/>
                <a:cs typeface="Calibri Light" panose="020F0302020204030204" pitchFamily="34" charset="0"/>
              </a:defRPr>
            </a:lvl1pPr>
          </a:lstStyle>
          <a:p>
            <a:r>
              <a:rPr lang="en-US" sz="2000" dirty="0"/>
              <a:t>Bug Busters</a:t>
            </a:r>
          </a:p>
        </p:txBody>
      </p:sp>
      <p:sp>
        <p:nvSpPr>
          <p:cNvPr id="4" name="TextBox 3">
            <a:extLst>
              <a:ext uri="{FF2B5EF4-FFF2-40B4-BE49-F238E27FC236}">
                <a16:creationId xmlns:a16="http://schemas.microsoft.com/office/drawing/2014/main" id="{8042AF76-CF07-7AE9-49F0-8CB65845429D}"/>
              </a:ext>
            </a:extLst>
          </p:cNvPr>
          <p:cNvSpPr txBox="1"/>
          <p:nvPr/>
        </p:nvSpPr>
        <p:spPr>
          <a:xfrm>
            <a:off x="10050477" y="568041"/>
            <a:ext cx="1694375" cy="169277"/>
          </a:xfrm>
          <a:prstGeom prst="rect">
            <a:avLst/>
          </a:prstGeom>
          <a:noFill/>
        </p:spPr>
        <p:txBody>
          <a:bodyPr wrap="none" lIns="0" tIns="0" rIns="0" bIns="0" rtlCol="0">
            <a:spAutoFit/>
          </a:bodyPr>
          <a:lstStyle/>
          <a:p>
            <a:pPr>
              <a:spcBef>
                <a:spcPts val="600"/>
              </a:spcBef>
              <a:buSzPct val="100000"/>
            </a:pPr>
            <a:r>
              <a:rPr lang="en-US" sz="1100" dirty="0">
                <a:solidFill>
                  <a:srgbClr val="FF0000"/>
                </a:solidFill>
              </a:rPr>
              <a:t>Total Time  allotted – 20 mins</a:t>
            </a:r>
          </a:p>
        </p:txBody>
      </p:sp>
    </p:spTree>
    <p:extLst>
      <p:ext uri="{BB962C8B-B14F-4D97-AF65-F5344CB8AC3E}">
        <p14:creationId xmlns:p14="http://schemas.microsoft.com/office/powerpoint/2010/main" val="13881972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a:xfrm>
            <a:off x="501650" y="298113"/>
            <a:ext cx="11188700" cy="334099"/>
          </a:xfrm>
        </p:spPr>
        <p:txBody>
          <a:bodyPr/>
          <a:lstStyle/>
          <a:p>
            <a:r>
              <a:rPr lang="en-US" dirty="0"/>
              <a:t>Team Members</a:t>
            </a:r>
          </a:p>
        </p:txBody>
      </p:sp>
      <p:sp>
        <p:nvSpPr>
          <p:cNvPr id="5" name="AutoShape 2" descr="Singh, Naina">
            <a:extLst>
              <a:ext uri="{FF2B5EF4-FFF2-40B4-BE49-F238E27FC236}">
                <a16:creationId xmlns:a16="http://schemas.microsoft.com/office/drawing/2014/main" id="{336BDA96-BE15-9004-3049-256FC3459A6D}"/>
              </a:ext>
            </a:extLst>
          </p:cNvPr>
          <p:cNvSpPr>
            <a:spLocks noChangeAspect="1" noChangeArrowheads="1"/>
          </p:cNvSpPr>
          <p:nvPr/>
        </p:nvSpPr>
        <p:spPr bwMode="auto">
          <a:xfrm>
            <a:off x="2144598" y="3092505"/>
            <a:ext cx="2757340" cy="27573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harma, Kalpana">
            <a:extLst>
              <a:ext uri="{FF2B5EF4-FFF2-40B4-BE49-F238E27FC236}">
                <a16:creationId xmlns:a16="http://schemas.microsoft.com/office/drawing/2014/main" id="{29BBC139-07D5-B6B9-36E9-67D00C76B7E4}"/>
              </a:ext>
            </a:extLst>
          </p:cNvPr>
          <p:cNvSpPr>
            <a:spLocks noChangeAspect="1" noChangeArrowheads="1"/>
          </p:cNvSpPr>
          <p:nvPr/>
        </p:nvSpPr>
        <p:spPr bwMode="auto">
          <a:xfrm>
            <a:off x="2144597" y="3092504"/>
            <a:ext cx="1899501" cy="1899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9C69CB7F-2788-2943-DE67-143AEF6E7AC1}"/>
              </a:ext>
            </a:extLst>
          </p:cNvPr>
          <p:cNvSpPr txBox="1"/>
          <p:nvPr/>
        </p:nvSpPr>
        <p:spPr>
          <a:xfrm>
            <a:off x="5057174" y="825357"/>
            <a:ext cx="6122708" cy="369332"/>
          </a:xfrm>
          <a:prstGeom prst="rect">
            <a:avLst/>
          </a:prstGeom>
          <a:noFill/>
        </p:spPr>
        <p:txBody>
          <a:bodyPr wrap="square">
            <a:spAutoFit/>
          </a:bodyPr>
          <a:lstStyle/>
          <a:p>
            <a:endParaRPr lang="en-US" dirty="0"/>
          </a:p>
        </p:txBody>
      </p:sp>
      <p:pic>
        <p:nvPicPr>
          <p:cNvPr id="17" name="Picture 16" descr="A person holding a phone&#10;&#10;Description automatically generated">
            <a:extLst>
              <a:ext uri="{FF2B5EF4-FFF2-40B4-BE49-F238E27FC236}">
                <a16:creationId xmlns:a16="http://schemas.microsoft.com/office/drawing/2014/main" id="{5A729E8B-2CC9-E25F-FF13-CD84083DA1FE}"/>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302462" y="1355930"/>
            <a:ext cx="1435241" cy="1466456"/>
          </a:xfrm>
          <a:prstGeom prst="rect">
            <a:avLst/>
          </a:prstGeom>
          <a:ln>
            <a:noFill/>
          </a:ln>
        </p:spPr>
      </p:pic>
      <p:sp>
        <p:nvSpPr>
          <p:cNvPr id="21" name="TextBox 20">
            <a:extLst>
              <a:ext uri="{FF2B5EF4-FFF2-40B4-BE49-F238E27FC236}">
                <a16:creationId xmlns:a16="http://schemas.microsoft.com/office/drawing/2014/main" id="{E9E97FF1-DD92-C2A8-0D23-7EAD43B86B2E}"/>
              </a:ext>
            </a:extLst>
          </p:cNvPr>
          <p:cNvSpPr txBox="1"/>
          <p:nvPr/>
        </p:nvSpPr>
        <p:spPr>
          <a:xfrm>
            <a:off x="1017943" y="2871144"/>
            <a:ext cx="2056223" cy="538609"/>
          </a:xfrm>
          <a:prstGeom prst="rect">
            <a:avLst/>
          </a:prstGeom>
          <a:noFill/>
        </p:spPr>
        <p:txBody>
          <a:bodyPr wrap="square">
            <a:spAutoFit/>
          </a:bodyPr>
          <a:lstStyle/>
          <a:p>
            <a:pPr algn="ctr">
              <a:spcBef>
                <a:spcPts val="600"/>
              </a:spcBef>
              <a:buSzPct val="100000"/>
            </a:pPr>
            <a:r>
              <a:rPr lang="en-US" sz="1200" dirty="0">
                <a:solidFill>
                  <a:srgbClr val="313131"/>
                </a:solidFill>
              </a:rPr>
              <a:t>Gupta, Ismriti </a:t>
            </a:r>
          </a:p>
          <a:p>
            <a:pPr algn="ctr">
              <a:spcBef>
                <a:spcPts val="600"/>
              </a:spcBef>
              <a:buSzPct val="100000"/>
            </a:pPr>
            <a:r>
              <a:rPr lang="en-US" sz="1200" dirty="0">
                <a:solidFill>
                  <a:srgbClr val="313131"/>
                </a:solidFill>
              </a:rPr>
              <a:t>Frontend Developer (</a:t>
            </a:r>
            <a:r>
              <a:rPr lang="en-US" sz="1200" dirty="0" err="1">
                <a:solidFill>
                  <a:srgbClr val="313131"/>
                </a:solidFill>
              </a:rPr>
              <a:t>InK</a:t>
            </a:r>
            <a:r>
              <a:rPr lang="en-US" sz="1200" dirty="0">
                <a:solidFill>
                  <a:srgbClr val="313131"/>
                </a:solidFill>
              </a:rPr>
              <a:t>)</a:t>
            </a:r>
          </a:p>
        </p:txBody>
      </p:sp>
      <p:sp>
        <p:nvSpPr>
          <p:cNvPr id="22" name="TextBox 21">
            <a:extLst>
              <a:ext uri="{FF2B5EF4-FFF2-40B4-BE49-F238E27FC236}">
                <a16:creationId xmlns:a16="http://schemas.microsoft.com/office/drawing/2014/main" id="{4F8081C6-433A-2855-E092-E3309B56DDBA}"/>
              </a:ext>
            </a:extLst>
          </p:cNvPr>
          <p:cNvSpPr txBox="1"/>
          <p:nvPr/>
        </p:nvSpPr>
        <p:spPr>
          <a:xfrm>
            <a:off x="3753681" y="2875609"/>
            <a:ext cx="2056223" cy="538609"/>
          </a:xfrm>
          <a:prstGeom prst="rect">
            <a:avLst/>
          </a:prstGeom>
          <a:noFill/>
        </p:spPr>
        <p:txBody>
          <a:bodyPr wrap="square">
            <a:spAutoFit/>
          </a:bodyPr>
          <a:lstStyle/>
          <a:p>
            <a:pPr algn="ctr">
              <a:spcBef>
                <a:spcPts val="600"/>
              </a:spcBef>
              <a:buSzPct val="100000"/>
            </a:pPr>
            <a:r>
              <a:rPr lang="en-US" sz="1200" i="0" dirty="0">
                <a:solidFill>
                  <a:srgbClr val="252424"/>
                </a:solidFill>
                <a:effectLst/>
              </a:rPr>
              <a:t>Patalay, Archana</a:t>
            </a:r>
          </a:p>
          <a:p>
            <a:pPr algn="ctr">
              <a:spcBef>
                <a:spcPts val="600"/>
              </a:spcBef>
              <a:buSzPct val="100000"/>
            </a:pPr>
            <a:r>
              <a:rPr lang="en-US" sz="1200" dirty="0">
                <a:solidFill>
                  <a:srgbClr val="313131"/>
                </a:solidFill>
              </a:rPr>
              <a:t>Quality Assurance (</a:t>
            </a:r>
            <a:r>
              <a:rPr lang="en-US" sz="1200" dirty="0" err="1">
                <a:solidFill>
                  <a:srgbClr val="313131"/>
                </a:solidFill>
              </a:rPr>
              <a:t>InK</a:t>
            </a:r>
            <a:r>
              <a:rPr lang="en-US" sz="1200" dirty="0">
                <a:solidFill>
                  <a:srgbClr val="313131"/>
                </a:solidFill>
              </a:rPr>
              <a:t>)</a:t>
            </a:r>
          </a:p>
        </p:txBody>
      </p:sp>
      <p:sp>
        <p:nvSpPr>
          <p:cNvPr id="24" name="TextBox 23">
            <a:extLst>
              <a:ext uri="{FF2B5EF4-FFF2-40B4-BE49-F238E27FC236}">
                <a16:creationId xmlns:a16="http://schemas.microsoft.com/office/drawing/2014/main" id="{F3FE16A1-1960-9516-C41C-9C3FF5765BB6}"/>
              </a:ext>
            </a:extLst>
          </p:cNvPr>
          <p:cNvSpPr txBox="1"/>
          <p:nvPr/>
        </p:nvSpPr>
        <p:spPr>
          <a:xfrm>
            <a:off x="905409" y="5544254"/>
            <a:ext cx="2056223" cy="538609"/>
          </a:xfrm>
          <a:prstGeom prst="rect">
            <a:avLst/>
          </a:prstGeom>
          <a:noFill/>
        </p:spPr>
        <p:txBody>
          <a:bodyPr wrap="square">
            <a:spAutoFit/>
          </a:bodyPr>
          <a:lstStyle/>
          <a:p>
            <a:pPr algn="ctr"/>
            <a:r>
              <a:rPr lang="en-US" sz="1200" i="0" dirty="0" err="1">
                <a:solidFill>
                  <a:srgbClr val="252424"/>
                </a:solidFill>
                <a:effectLst/>
              </a:rPr>
              <a:t>Gouthami</a:t>
            </a:r>
            <a:r>
              <a:rPr lang="en-US" sz="1200" i="0" dirty="0">
                <a:solidFill>
                  <a:srgbClr val="252424"/>
                </a:solidFill>
                <a:effectLst/>
              </a:rPr>
              <a:t>, </a:t>
            </a:r>
            <a:r>
              <a:rPr lang="en-US" sz="1200" i="0" dirty="0" err="1">
                <a:solidFill>
                  <a:srgbClr val="252424"/>
                </a:solidFill>
                <a:effectLst/>
              </a:rPr>
              <a:t>Gouthami</a:t>
            </a:r>
            <a:endParaRPr lang="en-US" sz="1200" i="0" dirty="0">
              <a:solidFill>
                <a:srgbClr val="252424"/>
              </a:solidFill>
              <a:effectLst/>
            </a:endParaRPr>
          </a:p>
          <a:p>
            <a:pPr algn="ctr">
              <a:spcBef>
                <a:spcPts val="600"/>
              </a:spcBef>
              <a:buSzPct val="100000"/>
            </a:pPr>
            <a:r>
              <a:rPr lang="en-US" sz="1200" dirty="0">
                <a:solidFill>
                  <a:srgbClr val="313131"/>
                </a:solidFill>
              </a:rPr>
              <a:t>Quality Assurance (</a:t>
            </a:r>
            <a:r>
              <a:rPr lang="en-US" sz="1200" dirty="0" err="1">
                <a:solidFill>
                  <a:srgbClr val="313131"/>
                </a:solidFill>
              </a:rPr>
              <a:t>Leviva</a:t>
            </a:r>
            <a:r>
              <a:rPr lang="en-US" sz="1200" dirty="0">
                <a:solidFill>
                  <a:srgbClr val="313131"/>
                </a:solidFill>
              </a:rPr>
              <a:t>)</a:t>
            </a:r>
          </a:p>
        </p:txBody>
      </p:sp>
      <p:sp>
        <p:nvSpPr>
          <p:cNvPr id="25" name="TextBox 24">
            <a:extLst>
              <a:ext uri="{FF2B5EF4-FFF2-40B4-BE49-F238E27FC236}">
                <a16:creationId xmlns:a16="http://schemas.microsoft.com/office/drawing/2014/main" id="{A4EDC44B-F8D1-ED7E-C6DF-9A5743EF68F3}"/>
              </a:ext>
            </a:extLst>
          </p:cNvPr>
          <p:cNvSpPr txBox="1"/>
          <p:nvPr/>
        </p:nvSpPr>
        <p:spPr>
          <a:xfrm>
            <a:off x="3626403" y="5550987"/>
            <a:ext cx="2413853" cy="538609"/>
          </a:xfrm>
          <a:prstGeom prst="rect">
            <a:avLst/>
          </a:prstGeom>
          <a:noFill/>
        </p:spPr>
        <p:txBody>
          <a:bodyPr wrap="square">
            <a:spAutoFit/>
          </a:bodyPr>
          <a:lstStyle/>
          <a:p>
            <a:pPr algn="ctr"/>
            <a:r>
              <a:rPr lang="en-US" sz="1200" i="0" dirty="0">
                <a:solidFill>
                  <a:srgbClr val="252424"/>
                </a:solidFill>
                <a:effectLst/>
              </a:rPr>
              <a:t>Dhar, Akanksha Dhar</a:t>
            </a:r>
          </a:p>
          <a:p>
            <a:pPr algn="ctr">
              <a:spcBef>
                <a:spcPts val="600"/>
              </a:spcBef>
              <a:buSzPct val="100000"/>
            </a:pPr>
            <a:r>
              <a:rPr lang="en-US" sz="1200" dirty="0">
                <a:solidFill>
                  <a:srgbClr val="313131"/>
                </a:solidFill>
              </a:rPr>
              <a:t>Full Stack Developer in (</a:t>
            </a:r>
            <a:r>
              <a:rPr lang="en-US" sz="1200" dirty="0" err="1">
                <a:solidFill>
                  <a:srgbClr val="313131"/>
                </a:solidFill>
              </a:rPr>
              <a:t>InK</a:t>
            </a:r>
            <a:r>
              <a:rPr lang="en-US" sz="1200" dirty="0">
                <a:solidFill>
                  <a:srgbClr val="313131"/>
                </a:solidFill>
              </a:rPr>
              <a:t>)</a:t>
            </a:r>
          </a:p>
        </p:txBody>
      </p:sp>
      <p:cxnSp>
        <p:nvCxnSpPr>
          <p:cNvPr id="26" name="Straight Connector 25">
            <a:extLst>
              <a:ext uri="{FF2B5EF4-FFF2-40B4-BE49-F238E27FC236}">
                <a16:creationId xmlns:a16="http://schemas.microsoft.com/office/drawing/2014/main" id="{C48A12A2-4B40-37A8-8B9B-86FA5051AB31}"/>
              </a:ext>
            </a:extLst>
          </p:cNvPr>
          <p:cNvCxnSpPr>
            <a:cxnSpLocks/>
          </p:cNvCxnSpPr>
          <p:nvPr/>
        </p:nvCxnSpPr>
        <p:spPr>
          <a:xfrm>
            <a:off x="7283432" y="651599"/>
            <a:ext cx="0" cy="5900030"/>
          </a:xfrm>
          <a:prstGeom prst="line">
            <a:avLst/>
          </a:prstGeom>
          <a:ln/>
        </p:spPr>
        <p:style>
          <a:lnRef idx="1">
            <a:schemeClr val="accent3"/>
          </a:lnRef>
          <a:fillRef idx="0">
            <a:schemeClr val="accent3"/>
          </a:fillRef>
          <a:effectRef idx="0">
            <a:schemeClr val="accent3"/>
          </a:effectRef>
          <a:fontRef idx="minor">
            <a:schemeClr val="tx1"/>
          </a:fontRef>
        </p:style>
      </p:cxnSp>
      <p:sp>
        <p:nvSpPr>
          <p:cNvPr id="8" name="Oval 7">
            <a:extLst>
              <a:ext uri="{FF2B5EF4-FFF2-40B4-BE49-F238E27FC236}">
                <a16:creationId xmlns:a16="http://schemas.microsoft.com/office/drawing/2014/main" id="{716CC0AB-1B6E-721C-FED5-4D025E2D3097}"/>
              </a:ext>
            </a:extLst>
          </p:cNvPr>
          <p:cNvSpPr/>
          <p:nvPr/>
        </p:nvSpPr>
        <p:spPr bwMode="gray">
          <a:xfrm>
            <a:off x="4027570" y="1304333"/>
            <a:ext cx="1435241" cy="1466456"/>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0" name="Picture 9" descr="A person holding a phone&#10;&#10;Description automatically generated">
            <a:extLst>
              <a:ext uri="{FF2B5EF4-FFF2-40B4-BE49-F238E27FC236}">
                <a16:creationId xmlns:a16="http://schemas.microsoft.com/office/drawing/2014/main" id="{F32948FE-7F1F-26D8-3168-53224FB83AF4}"/>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244934" y="3981901"/>
            <a:ext cx="1435241" cy="1466456"/>
          </a:xfrm>
          <a:prstGeom prst="rect">
            <a:avLst/>
          </a:prstGeom>
          <a:ln>
            <a:noFill/>
          </a:ln>
        </p:spPr>
      </p:pic>
      <p:pic>
        <p:nvPicPr>
          <p:cNvPr id="11" name="Picture 10" descr="A person holding a phone&#10;&#10;Description automatically generated">
            <a:extLst>
              <a:ext uri="{FF2B5EF4-FFF2-40B4-BE49-F238E27FC236}">
                <a16:creationId xmlns:a16="http://schemas.microsoft.com/office/drawing/2014/main" id="{FB9F822C-D95F-C6BC-6074-FCEC1FA8EC42}"/>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054438" y="4042254"/>
            <a:ext cx="1435241" cy="1466456"/>
          </a:xfrm>
          <a:prstGeom prst="rect">
            <a:avLst/>
          </a:prstGeom>
          <a:ln>
            <a:noFill/>
          </a:ln>
        </p:spPr>
      </p:pic>
    </p:spTree>
    <p:extLst>
      <p:ext uri="{BB962C8B-B14F-4D97-AF65-F5344CB8AC3E}">
        <p14:creationId xmlns:p14="http://schemas.microsoft.com/office/powerpoint/2010/main" val="17795983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64F7DD67-356D-9147-55F6-B39CF34C6931}"/>
              </a:ext>
            </a:extLst>
          </p:cNvPr>
          <p:cNvSpPr>
            <a:spLocks noGrp="1"/>
          </p:cNvSpPr>
          <p:nvPr>
            <p:ph type="body" sz="quarter" idx="13"/>
          </p:nvPr>
        </p:nvSpPr>
        <p:spPr>
          <a:xfrm>
            <a:off x="501650" y="651600"/>
            <a:ext cx="11188700" cy="757255"/>
          </a:xfrm>
        </p:spPr>
        <p:txBody>
          <a:bodyPr>
            <a:normAutofit/>
          </a:bodyPr>
          <a:lstStyle/>
          <a:p>
            <a:r>
              <a:rPr lang="en-US" dirty="0"/>
              <a:t>Solution Overview / Technical Approach</a:t>
            </a:r>
          </a:p>
        </p:txBody>
      </p:sp>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a:xfrm>
            <a:off x="501650" y="317500"/>
            <a:ext cx="11188700" cy="334099"/>
          </a:xfrm>
        </p:spPr>
        <p:txBody>
          <a:bodyPr anchor="t">
            <a:normAutofit/>
          </a:bodyPr>
          <a:lstStyle/>
          <a:p>
            <a:r>
              <a:rPr lang="en-US" dirty="0"/>
              <a:t>Chat with PDF</a:t>
            </a:r>
          </a:p>
        </p:txBody>
      </p:sp>
      <p:sp>
        <p:nvSpPr>
          <p:cNvPr id="24" name="TextBox 23">
            <a:extLst>
              <a:ext uri="{FF2B5EF4-FFF2-40B4-BE49-F238E27FC236}">
                <a16:creationId xmlns:a16="http://schemas.microsoft.com/office/drawing/2014/main" id="{735B78D8-22D8-721A-73F9-C08307FEBEB0}"/>
              </a:ext>
            </a:extLst>
          </p:cNvPr>
          <p:cNvSpPr txBox="1"/>
          <p:nvPr/>
        </p:nvSpPr>
        <p:spPr>
          <a:xfrm>
            <a:off x="278675" y="6455861"/>
            <a:ext cx="1567737" cy="169277"/>
          </a:xfrm>
          <a:prstGeom prst="rect">
            <a:avLst/>
          </a:prstGeom>
          <a:noFill/>
        </p:spPr>
        <p:txBody>
          <a:bodyPr wrap="none" lIns="0" tIns="0" rIns="0" bIns="0" rtlCol="0">
            <a:spAutoFit/>
          </a:bodyPr>
          <a:lstStyle/>
          <a:p>
            <a:pPr>
              <a:spcBef>
                <a:spcPts val="600"/>
              </a:spcBef>
              <a:buSzPct val="100000"/>
            </a:pPr>
            <a:r>
              <a:rPr lang="en-US" sz="1100" dirty="0">
                <a:solidFill>
                  <a:srgbClr val="FF0000"/>
                </a:solidFill>
              </a:rPr>
              <a:t>Total Time  allotted – 3 min</a:t>
            </a:r>
          </a:p>
        </p:txBody>
      </p:sp>
      <p:pic>
        <p:nvPicPr>
          <p:cNvPr id="2" name="Picture 11">
            <a:extLst>
              <a:ext uri="{FF2B5EF4-FFF2-40B4-BE49-F238E27FC236}">
                <a16:creationId xmlns:a16="http://schemas.microsoft.com/office/drawing/2014/main" id="{00B90A64-CB87-B2ED-943D-CDDC01EE203F}"/>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bwMode="auto">
          <a:xfrm>
            <a:off x="321428" y="1128020"/>
            <a:ext cx="849142" cy="7065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3DB33E4-75AE-CE67-8463-6FEAECFB4026}"/>
              </a:ext>
            </a:extLst>
          </p:cNvPr>
          <p:cNvSpPr txBox="1"/>
          <p:nvPr/>
        </p:nvSpPr>
        <p:spPr>
          <a:xfrm>
            <a:off x="1350792" y="1169165"/>
            <a:ext cx="10159336" cy="612925"/>
          </a:xfrm>
          <a:prstGeom prst="rect">
            <a:avLst/>
          </a:prstGeom>
          <a:noFill/>
        </p:spPr>
        <p:txBody>
          <a:bodyPr wrap="square" lIns="0" tIns="0" rIns="0" bIns="0" rtlCol="0">
            <a:spAutoFit/>
          </a:bodyPr>
          <a:lstStyle/>
          <a:p>
            <a:pPr>
              <a:lnSpc>
                <a:spcPct val="150000"/>
              </a:lnSpc>
              <a:spcBef>
                <a:spcPts val="600"/>
              </a:spcBef>
              <a:buSzPct val="100000"/>
            </a:pPr>
            <a:r>
              <a:rPr lang="en-US" sz="1400" dirty="0">
                <a:latin typeface="+mj-lt"/>
              </a:rPr>
              <a:t>Chat with PDF is a LLM bas</a:t>
            </a:r>
            <a:r>
              <a:rPr lang="en-US" sz="1400" u="none" strike="noStrike" dirty="0">
                <a:effectLst/>
                <a:latin typeface="+mj-lt"/>
                <a:ea typeface="Calibri" panose="020F0502020204030204" pitchFamily="34" charset="0"/>
              </a:rPr>
              <a:t>ed pdf chatbot that can swiftly extract, find and summarize the information from the selected source documents. It provides user an interface to ask questions based on the </a:t>
            </a:r>
            <a:r>
              <a:rPr lang="en-US" sz="1400" dirty="0">
                <a:latin typeface="+mj-lt"/>
                <a:ea typeface="Calibri" panose="020F0502020204030204" pitchFamily="34" charset="0"/>
              </a:rPr>
              <a:t>uploaded PDF and summarize a part of text in bullet points.</a:t>
            </a:r>
            <a:endParaRPr lang="en-US" sz="1400" dirty="0">
              <a:effectLst/>
              <a:latin typeface="+mj-lt"/>
              <a:ea typeface="Calibri" panose="020F0502020204030204" pitchFamily="34" charset="0"/>
            </a:endParaRPr>
          </a:p>
        </p:txBody>
      </p:sp>
      <p:sp>
        <p:nvSpPr>
          <p:cNvPr id="6" name="TextBox 5">
            <a:extLst>
              <a:ext uri="{FF2B5EF4-FFF2-40B4-BE49-F238E27FC236}">
                <a16:creationId xmlns:a16="http://schemas.microsoft.com/office/drawing/2014/main" id="{EFE656E8-D7FE-691B-E3A7-FDADAE689406}"/>
              </a:ext>
            </a:extLst>
          </p:cNvPr>
          <p:cNvSpPr txBox="1"/>
          <p:nvPr/>
        </p:nvSpPr>
        <p:spPr>
          <a:xfrm>
            <a:off x="501650" y="4830265"/>
            <a:ext cx="1111202" cy="630942"/>
          </a:xfrm>
          <a:prstGeom prst="rect">
            <a:avLst/>
          </a:prstGeom>
          <a:noFill/>
        </p:spPr>
        <p:txBody>
          <a:bodyPr wrap="none" lIns="0" tIns="0" rIns="0" bIns="0" rtlCol="0">
            <a:spAutoFit/>
          </a:bodyPr>
          <a:lstStyle/>
          <a:p>
            <a:pPr>
              <a:spcBef>
                <a:spcPts val="600"/>
              </a:spcBef>
              <a:buSzPct val="100000"/>
            </a:pPr>
            <a:r>
              <a:rPr lang="en-US" dirty="0">
                <a:solidFill>
                  <a:srgbClr val="313131"/>
                </a:solidFill>
              </a:rPr>
              <a:t>Technology </a:t>
            </a:r>
          </a:p>
          <a:p>
            <a:pPr>
              <a:spcBef>
                <a:spcPts val="600"/>
              </a:spcBef>
              <a:buSzPct val="100000"/>
            </a:pPr>
            <a:r>
              <a:rPr lang="en-US" dirty="0">
                <a:solidFill>
                  <a:srgbClr val="313131"/>
                </a:solidFill>
              </a:rPr>
              <a:t>Stack</a:t>
            </a:r>
          </a:p>
        </p:txBody>
      </p:sp>
      <p:sp>
        <p:nvSpPr>
          <p:cNvPr id="8" name="TextBox 7">
            <a:extLst>
              <a:ext uri="{FF2B5EF4-FFF2-40B4-BE49-F238E27FC236}">
                <a16:creationId xmlns:a16="http://schemas.microsoft.com/office/drawing/2014/main" id="{E1E12083-14F4-BB22-015B-4C7C99BE59FF}"/>
              </a:ext>
            </a:extLst>
          </p:cNvPr>
          <p:cNvSpPr txBox="1"/>
          <p:nvPr/>
        </p:nvSpPr>
        <p:spPr>
          <a:xfrm>
            <a:off x="2082277" y="4476593"/>
            <a:ext cx="2600182" cy="1490088"/>
          </a:xfrm>
          <a:prstGeom prst="rect">
            <a:avLst/>
          </a:prstGeom>
          <a:noFill/>
        </p:spPr>
        <p:txBody>
          <a:bodyPr wrap="square" lIns="0" tIns="0" rIns="0" bIns="0" rtlCol="0">
            <a:spAutoFit/>
          </a:bodyPr>
          <a:lstStyle/>
          <a:p>
            <a:pPr marL="285750" indent="-285750">
              <a:lnSpc>
                <a:spcPct val="150000"/>
              </a:lnSpc>
              <a:spcBef>
                <a:spcPts val="600"/>
              </a:spcBef>
              <a:buSzPct val="100000"/>
              <a:buFont typeface="Arial" panose="020B0604020202020204" pitchFamily="34" charset="0"/>
              <a:buChar char="•"/>
            </a:pPr>
            <a:r>
              <a:rPr lang="en-US" sz="1400" b="1" dirty="0">
                <a:solidFill>
                  <a:srgbClr val="046A38"/>
                </a:solidFill>
              </a:rPr>
              <a:t>Model</a:t>
            </a:r>
            <a:r>
              <a:rPr lang="en-US" sz="1400" dirty="0">
                <a:solidFill>
                  <a:srgbClr val="313131"/>
                </a:solidFill>
              </a:rPr>
              <a:t>: Hugging Face LLMs</a:t>
            </a:r>
          </a:p>
          <a:p>
            <a:pPr marL="285750" indent="-285750">
              <a:lnSpc>
                <a:spcPct val="150000"/>
              </a:lnSpc>
              <a:spcBef>
                <a:spcPts val="600"/>
              </a:spcBef>
              <a:buSzPct val="100000"/>
              <a:buFont typeface="Arial" panose="020B0604020202020204" pitchFamily="34" charset="0"/>
              <a:buChar char="•"/>
            </a:pPr>
            <a:r>
              <a:rPr lang="en-US" sz="1400" b="1" dirty="0">
                <a:solidFill>
                  <a:srgbClr val="046A38"/>
                </a:solidFill>
              </a:rPr>
              <a:t>UI</a:t>
            </a:r>
            <a:r>
              <a:rPr lang="en-US" sz="1400" dirty="0">
                <a:solidFill>
                  <a:srgbClr val="313131"/>
                </a:solidFill>
              </a:rPr>
              <a:t>: Streamlit</a:t>
            </a:r>
          </a:p>
          <a:p>
            <a:pPr marL="285750" indent="-285750">
              <a:lnSpc>
                <a:spcPct val="150000"/>
              </a:lnSpc>
              <a:spcBef>
                <a:spcPts val="600"/>
              </a:spcBef>
              <a:buSzPct val="100000"/>
              <a:buFont typeface="Arial" panose="020B0604020202020204" pitchFamily="34" charset="0"/>
              <a:buChar char="•"/>
            </a:pPr>
            <a:r>
              <a:rPr lang="en-US" sz="1400" b="1" dirty="0">
                <a:solidFill>
                  <a:srgbClr val="046A38"/>
                </a:solidFill>
              </a:rPr>
              <a:t>Vector Store</a:t>
            </a:r>
            <a:r>
              <a:rPr lang="en-US" sz="1400" dirty="0">
                <a:solidFill>
                  <a:srgbClr val="046A38"/>
                </a:solidFill>
              </a:rPr>
              <a:t>: </a:t>
            </a:r>
            <a:r>
              <a:rPr lang="en-US" sz="1400" dirty="0">
                <a:solidFill>
                  <a:srgbClr val="313131"/>
                </a:solidFill>
              </a:rPr>
              <a:t>Pinecone</a:t>
            </a:r>
          </a:p>
          <a:p>
            <a:pPr marL="285750" indent="-285750">
              <a:lnSpc>
                <a:spcPct val="150000"/>
              </a:lnSpc>
              <a:spcBef>
                <a:spcPts val="600"/>
              </a:spcBef>
              <a:buSzPct val="100000"/>
              <a:buFont typeface="Arial" panose="020B0604020202020204" pitchFamily="34" charset="0"/>
              <a:buChar char="•"/>
            </a:pPr>
            <a:r>
              <a:rPr lang="en-US" sz="1400" b="1" dirty="0">
                <a:solidFill>
                  <a:srgbClr val="046A38"/>
                </a:solidFill>
              </a:rPr>
              <a:t>Editor</a:t>
            </a:r>
            <a:r>
              <a:rPr lang="en-US" sz="1400" dirty="0">
                <a:solidFill>
                  <a:srgbClr val="313131"/>
                </a:solidFill>
              </a:rPr>
              <a:t>: Visual Studio Code</a:t>
            </a:r>
          </a:p>
        </p:txBody>
      </p:sp>
      <p:sp>
        <p:nvSpPr>
          <p:cNvPr id="10" name="AutoShape 2" descr="7 Steps to Mastering Large Language Models (LLMs) - KDnuggets">
            <a:extLst>
              <a:ext uri="{FF2B5EF4-FFF2-40B4-BE49-F238E27FC236}">
                <a16:creationId xmlns:a16="http://schemas.microsoft.com/office/drawing/2014/main" id="{49BFDCA7-0C17-B366-D1D5-7ED98457B5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1BE277A3-2F8F-FA6A-356F-C4251F37562E}"/>
              </a:ext>
            </a:extLst>
          </p:cNvPr>
          <p:cNvPicPr>
            <a:picLocks noChangeAspect="1"/>
          </p:cNvPicPr>
          <p:nvPr/>
        </p:nvPicPr>
        <p:blipFill>
          <a:blip r:embed="rId3"/>
          <a:stretch>
            <a:fillRect/>
          </a:stretch>
        </p:blipFill>
        <p:spPr>
          <a:xfrm>
            <a:off x="2596750" y="1926420"/>
            <a:ext cx="6693699" cy="1969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4" descr="Brand assets - Hugging Face">
            <a:extLst>
              <a:ext uri="{FF2B5EF4-FFF2-40B4-BE49-F238E27FC236}">
                <a16:creationId xmlns:a16="http://schemas.microsoft.com/office/drawing/2014/main" id="{62BB5824-BFCC-0793-ABD2-68B69F0FC34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19274" y="4161110"/>
            <a:ext cx="2206119" cy="58657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4F7CEBF-36F2-AF86-FF13-6E9965D431A9}"/>
              </a:ext>
            </a:extLst>
          </p:cNvPr>
          <p:cNvSpPr txBox="1"/>
          <p:nvPr/>
        </p:nvSpPr>
        <p:spPr>
          <a:xfrm>
            <a:off x="8489083" y="4492526"/>
            <a:ext cx="1559044" cy="738664"/>
          </a:xfrm>
          <a:prstGeom prst="rect">
            <a:avLst/>
          </a:prstGeom>
          <a:noFill/>
        </p:spPr>
        <p:txBody>
          <a:bodyPr wrap="square">
            <a:spAutoFit/>
          </a:bodyPr>
          <a:lstStyle/>
          <a:p>
            <a:r>
              <a:rPr lang="en-US" b="0" i="0" dirty="0">
                <a:solidFill>
                  <a:srgbClr val="4B5563"/>
                </a:solidFill>
                <a:effectLst/>
                <a:latin typeface="Source Sans Pro" panose="020B0503030403020204" pitchFamily="34" charset="0"/>
              </a:rPr>
              <a:t> </a:t>
            </a:r>
            <a:r>
              <a:rPr lang="en-US" sz="1200" b="0" i="0" dirty="0">
                <a:solidFill>
                  <a:srgbClr val="046A38"/>
                </a:solidFill>
                <a:effectLst/>
                <a:latin typeface="+mj-lt"/>
              </a:rPr>
              <a:t>google/flan-t5-base, </a:t>
            </a:r>
            <a:r>
              <a:rPr lang="en-US" sz="1200" dirty="0">
                <a:solidFill>
                  <a:srgbClr val="046A38"/>
                </a:solidFill>
              </a:rPr>
              <a:t>LaMini-Flan-T5-248M</a:t>
            </a:r>
          </a:p>
          <a:p>
            <a:endParaRPr lang="en-US" sz="1200" dirty="0">
              <a:solidFill>
                <a:srgbClr val="046A38"/>
              </a:solidFill>
              <a:latin typeface="+mj-lt"/>
            </a:endParaRPr>
          </a:p>
        </p:txBody>
      </p:sp>
      <p:pic>
        <p:nvPicPr>
          <p:cNvPr id="23" name="Picture 6" descr="Streamlit • A faster way to build and share data apps">
            <a:extLst>
              <a:ext uri="{FF2B5EF4-FFF2-40B4-BE49-F238E27FC236}">
                <a16:creationId xmlns:a16="http://schemas.microsoft.com/office/drawing/2014/main" id="{7167F5E1-993E-B781-AE48-EA8C244119E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77393" y="5523728"/>
            <a:ext cx="1412328" cy="8262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inecone to Bolster Vector Search Engineering Team Following ...">
            <a:extLst>
              <a:ext uri="{FF2B5EF4-FFF2-40B4-BE49-F238E27FC236}">
                <a16:creationId xmlns:a16="http://schemas.microsoft.com/office/drawing/2014/main" id="{2C1634AC-7359-0701-2EA2-AD9173AB3062}"/>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125393" y="5681343"/>
            <a:ext cx="1561426" cy="511049"/>
          </a:xfrm>
          <a:prstGeom prst="rect">
            <a:avLst/>
          </a:prstGeom>
          <a:noFill/>
          <a:extLst>
            <a:ext uri="{909E8E84-426E-40DD-AFC4-6F175D3DCCD1}">
              <a14:hiddenFill xmlns:a14="http://schemas.microsoft.com/office/drawing/2010/main">
                <a:solidFill>
                  <a:srgbClr val="FFFFFF"/>
                </a:solidFill>
              </a14:hiddenFill>
            </a:ext>
          </a:extLst>
        </p:spPr>
      </p:pic>
      <p:sp>
        <p:nvSpPr>
          <p:cNvPr id="25" name="Isosceles Triangle 24">
            <a:extLst>
              <a:ext uri="{FF2B5EF4-FFF2-40B4-BE49-F238E27FC236}">
                <a16:creationId xmlns:a16="http://schemas.microsoft.com/office/drawing/2014/main" id="{0D8FF2E8-0CFB-74A5-4239-DF5B89AA7A9B}"/>
              </a:ext>
            </a:extLst>
          </p:cNvPr>
          <p:cNvSpPr/>
          <p:nvPr/>
        </p:nvSpPr>
        <p:spPr bwMode="gray">
          <a:xfrm>
            <a:off x="7509543" y="4760875"/>
            <a:ext cx="1329426" cy="1180167"/>
          </a:xfrm>
          <a:prstGeom prst="triangle">
            <a:avLst/>
          </a:prstGeom>
          <a:ln>
            <a:headEnd/>
            <a:tailEnd/>
          </a:ln>
          <a:effectLst>
            <a:glow rad="101600">
              <a:schemeClr val="accent2">
                <a:lumMod val="75000"/>
                <a:alpha val="60000"/>
              </a:schemeClr>
            </a:glow>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ln w="22225">
                <a:solidFill>
                  <a:schemeClr val="accent2"/>
                </a:solidFill>
                <a:prstDash val="solid"/>
              </a:ln>
              <a:solidFill>
                <a:schemeClr val="accent2">
                  <a:lumMod val="40000"/>
                  <a:lumOff val="60000"/>
                </a:schemeClr>
              </a:solidFill>
            </a:endParaRPr>
          </a:p>
        </p:txBody>
      </p:sp>
      <p:pic>
        <p:nvPicPr>
          <p:cNvPr id="2058" name="Picture 10">
            <a:extLst>
              <a:ext uri="{FF2B5EF4-FFF2-40B4-BE49-F238E27FC236}">
                <a16:creationId xmlns:a16="http://schemas.microsoft.com/office/drawing/2014/main" id="{1901AF9D-B9EA-20FD-37E6-00F94EE6B45B}"/>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918731" y="5268203"/>
            <a:ext cx="511050" cy="51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6546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64F7DD67-356D-9147-55F6-B39CF34C6931}"/>
              </a:ext>
            </a:extLst>
          </p:cNvPr>
          <p:cNvSpPr>
            <a:spLocks noGrp="1"/>
          </p:cNvSpPr>
          <p:nvPr>
            <p:ph type="body" sz="quarter" idx="13"/>
          </p:nvPr>
        </p:nvSpPr>
        <p:spPr>
          <a:xfrm>
            <a:off x="501650" y="651600"/>
            <a:ext cx="11188700" cy="757255"/>
          </a:xfrm>
        </p:spPr>
        <p:txBody>
          <a:bodyPr>
            <a:normAutofit/>
          </a:bodyPr>
          <a:lstStyle/>
          <a:p>
            <a:r>
              <a:rPr lang="en-US" dirty="0"/>
              <a:t>Solution Architecture</a:t>
            </a:r>
          </a:p>
        </p:txBody>
      </p:sp>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a:xfrm>
            <a:off x="501650" y="317500"/>
            <a:ext cx="11188700" cy="334099"/>
          </a:xfrm>
        </p:spPr>
        <p:txBody>
          <a:bodyPr anchor="t">
            <a:normAutofit/>
          </a:bodyPr>
          <a:lstStyle/>
          <a:p>
            <a:r>
              <a:rPr lang="en-US" dirty="0"/>
              <a:t>Chat with PDF</a:t>
            </a:r>
          </a:p>
        </p:txBody>
      </p:sp>
      <p:sp>
        <p:nvSpPr>
          <p:cNvPr id="24" name="TextBox 23">
            <a:extLst>
              <a:ext uri="{FF2B5EF4-FFF2-40B4-BE49-F238E27FC236}">
                <a16:creationId xmlns:a16="http://schemas.microsoft.com/office/drawing/2014/main" id="{735B78D8-22D8-721A-73F9-C08307FEBEB0}"/>
              </a:ext>
            </a:extLst>
          </p:cNvPr>
          <p:cNvSpPr txBox="1"/>
          <p:nvPr/>
        </p:nvSpPr>
        <p:spPr>
          <a:xfrm>
            <a:off x="278675" y="6455861"/>
            <a:ext cx="1567737" cy="169277"/>
          </a:xfrm>
          <a:prstGeom prst="rect">
            <a:avLst/>
          </a:prstGeom>
          <a:noFill/>
        </p:spPr>
        <p:txBody>
          <a:bodyPr wrap="none" lIns="0" tIns="0" rIns="0" bIns="0" rtlCol="0">
            <a:spAutoFit/>
          </a:bodyPr>
          <a:lstStyle/>
          <a:p>
            <a:pPr>
              <a:spcBef>
                <a:spcPts val="600"/>
              </a:spcBef>
              <a:buSzPct val="100000"/>
            </a:pPr>
            <a:r>
              <a:rPr lang="en-US" sz="1100" dirty="0">
                <a:solidFill>
                  <a:srgbClr val="FF0000"/>
                </a:solidFill>
              </a:rPr>
              <a:t>Total Time  allotted – 3 min</a:t>
            </a:r>
          </a:p>
        </p:txBody>
      </p:sp>
      <p:pic>
        <p:nvPicPr>
          <p:cNvPr id="1026" name="Picture 2">
            <a:extLst>
              <a:ext uri="{FF2B5EF4-FFF2-40B4-BE49-F238E27FC236}">
                <a16:creationId xmlns:a16="http://schemas.microsoft.com/office/drawing/2014/main" id="{DEFB7E6A-BDD6-CC3C-EBE9-2107967F1F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1650" y="4487036"/>
            <a:ext cx="829838" cy="10195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E431BB7-66C3-31A1-3158-DF9BDB9C72C1}"/>
              </a:ext>
            </a:extLst>
          </p:cNvPr>
          <p:cNvSpPr/>
          <p:nvPr/>
        </p:nvSpPr>
        <p:spPr bwMode="gray">
          <a:xfrm>
            <a:off x="2055044" y="4036841"/>
            <a:ext cx="2124172" cy="4054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b="1" dirty="0">
                <a:solidFill>
                  <a:schemeClr val="tx1"/>
                </a:solidFill>
              </a:rPr>
              <a:t>Chunk of the document</a:t>
            </a:r>
          </a:p>
        </p:txBody>
      </p:sp>
      <p:sp>
        <p:nvSpPr>
          <p:cNvPr id="5" name="Rectangle: Rounded Corners 4">
            <a:extLst>
              <a:ext uri="{FF2B5EF4-FFF2-40B4-BE49-F238E27FC236}">
                <a16:creationId xmlns:a16="http://schemas.microsoft.com/office/drawing/2014/main" id="{A43EE995-ACA0-CE92-7E54-6ECD45EA29DD}"/>
              </a:ext>
            </a:extLst>
          </p:cNvPr>
          <p:cNvSpPr/>
          <p:nvPr/>
        </p:nvSpPr>
        <p:spPr bwMode="gray">
          <a:xfrm>
            <a:off x="2055044" y="4781229"/>
            <a:ext cx="2124171" cy="4054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b="1" dirty="0">
                <a:solidFill>
                  <a:schemeClr val="tx1"/>
                </a:solidFill>
              </a:rPr>
              <a:t>Chunk of the document</a:t>
            </a:r>
          </a:p>
        </p:txBody>
      </p:sp>
      <p:sp>
        <p:nvSpPr>
          <p:cNvPr id="7" name="Rectangle: Rounded Corners 6">
            <a:extLst>
              <a:ext uri="{FF2B5EF4-FFF2-40B4-BE49-F238E27FC236}">
                <a16:creationId xmlns:a16="http://schemas.microsoft.com/office/drawing/2014/main" id="{88338F0C-3187-7572-BF80-39000B69AC1D}"/>
              </a:ext>
            </a:extLst>
          </p:cNvPr>
          <p:cNvSpPr/>
          <p:nvPr/>
        </p:nvSpPr>
        <p:spPr bwMode="gray">
          <a:xfrm>
            <a:off x="2055044" y="5480895"/>
            <a:ext cx="2124171" cy="4054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b="1" dirty="0">
                <a:solidFill>
                  <a:schemeClr val="tx1"/>
                </a:solidFill>
              </a:rPr>
              <a:t>Chunk of the document</a:t>
            </a:r>
          </a:p>
        </p:txBody>
      </p:sp>
      <p:cxnSp>
        <p:nvCxnSpPr>
          <p:cNvPr id="9" name="Connector: Curved 8">
            <a:extLst>
              <a:ext uri="{FF2B5EF4-FFF2-40B4-BE49-F238E27FC236}">
                <a16:creationId xmlns:a16="http://schemas.microsoft.com/office/drawing/2014/main" id="{A1A4F0C9-5475-6B44-5A72-CFE2FF185A99}"/>
              </a:ext>
            </a:extLst>
          </p:cNvPr>
          <p:cNvCxnSpPr>
            <a:cxnSpLocks/>
            <a:stCxn id="1026" idx="3"/>
            <a:endCxn id="2" idx="1"/>
          </p:cNvCxnSpPr>
          <p:nvPr/>
        </p:nvCxnSpPr>
        <p:spPr>
          <a:xfrm flipV="1">
            <a:off x="1331488" y="4239578"/>
            <a:ext cx="723556" cy="757256"/>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79ABD486-74B9-4564-EA3C-BEDCC1CCC963}"/>
              </a:ext>
            </a:extLst>
          </p:cNvPr>
          <p:cNvCxnSpPr>
            <a:cxnSpLocks/>
            <a:stCxn id="1026" idx="3"/>
            <a:endCxn id="5" idx="1"/>
          </p:cNvCxnSpPr>
          <p:nvPr/>
        </p:nvCxnSpPr>
        <p:spPr>
          <a:xfrm flipV="1">
            <a:off x="1331488" y="4983966"/>
            <a:ext cx="723556" cy="12868"/>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D26539AD-04D5-8EE5-F7E9-7FBCA4049924}"/>
              </a:ext>
            </a:extLst>
          </p:cNvPr>
          <p:cNvCxnSpPr>
            <a:cxnSpLocks/>
            <a:stCxn id="1026" idx="3"/>
            <a:endCxn id="7" idx="1"/>
          </p:cNvCxnSpPr>
          <p:nvPr/>
        </p:nvCxnSpPr>
        <p:spPr>
          <a:xfrm>
            <a:off x="1331488" y="4996834"/>
            <a:ext cx="723556" cy="686798"/>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407832B-F29A-B5F4-5378-E898744C0DB3}"/>
              </a:ext>
            </a:extLst>
          </p:cNvPr>
          <p:cNvSpPr/>
          <p:nvPr/>
        </p:nvSpPr>
        <p:spPr bwMode="gray">
          <a:xfrm>
            <a:off x="4951553" y="3867391"/>
            <a:ext cx="1001872" cy="7572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tx1">
                    <a:lumMod val="65000"/>
                    <a:lumOff val="35000"/>
                  </a:schemeClr>
                </a:solidFill>
              </a:rPr>
              <a:t>1 0 0 1 0</a:t>
            </a:r>
          </a:p>
          <a:p>
            <a:pPr algn="ctr">
              <a:lnSpc>
                <a:spcPct val="106000"/>
              </a:lnSpc>
              <a:buFont typeface="Wingdings 2" pitchFamily="18" charset="2"/>
              <a:buNone/>
            </a:pPr>
            <a:r>
              <a:rPr lang="en-US" sz="1600" b="1" dirty="0">
                <a:solidFill>
                  <a:schemeClr val="tx1">
                    <a:lumMod val="65000"/>
                    <a:lumOff val="35000"/>
                  </a:schemeClr>
                </a:solidFill>
              </a:rPr>
              <a:t>0 1 0 1 0</a:t>
            </a:r>
          </a:p>
        </p:txBody>
      </p:sp>
      <p:sp>
        <p:nvSpPr>
          <p:cNvPr id="21" name="Rectangle 20">
            <a:extLst>
              <a:ext uri="{FF2B5EF4-FFF2-40B4-BE49-F238E27FC236}">
                <a16:creationId xmlns:a16="http://schemas.microsoft.com/office/drawing/2014/main" id="{CD206845-D47D-8A18-F1C7-094A7A54F879}"/>
              </a:ext>
            </a:extLst>
          </p:cNvPr>
          <p:cNvSpPr/>
          <p:nvPr/>
        </p:nvSpPr>
        <p:spPr bwMode="gray">
          <a:xfrm>
            <a:off x="4918551" y="4605337"/>
            <a:ext cx="1095685" cy="7572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tx1">
                    <a:lumMod val="65000"/>
                    <a:lumOff val="35000"/>
                  </a:schemeClr>
                </a:solidFill>
              </a:rPr>
              <a:t>1 0 0 1 0</a:t>
            </a:r>
          </a:p>
          <a:p>
            <a:pPr algn="ctr">
              <a:lnSpc>
                <a:spcPct val="106000"/>
              </a:lnSpc>
              <a:buFont typeface="Wingdings 2" pitchFamily="18" charset="2"/>
              <a:buNone/>
            </a:pPr>
            <a:r>
              <a:rPr lang="en-US" sz="1600" b="1" dirty="0">
                <a:solidFill>
                  <a:schemeClr val="tx1">
                    <a:lumMod val="65000"/>
                    <a:lumOff val="35000"/>
                  </a:schemeClr>
                </a:solidFill>
              </a:rPr>
              <a:t>0 1 0 1 0</a:t>
            </a:r>
          </a:p>
        </p:txBody>
      </p:sp>
      <p:sp>
        <p:nvSpPr>
          <p:cNvPr id="22" name="Rectangle 21">
            <a:extLst>
              <a:ext uri="{FF2B5EF4-FFF2-40B4-BE49-F238E27FC236}">
                <a16:creationId xmlns:a16="http://schemas.microsoft.com/office/drawing/2014/main" id="{8B7D480F-8459-1F23-A7BF-B5BC2DF5E576}"/>
              </a:ext>
            </a:extLst>
          </p:cNvPr>
          <p:cNvSpPr/>
          <p:nvPr/>
        </p:nvSpPr>
        <p:spPr bwMode="gray">
          <a:xfrm>
            <a:off x="4936142" y="5305952"/>
            <a:ext cx="1095685" cy="7572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tx1">
                    <a:lumMod val="65000"/>
                    <a:lumOff val="35000"/>
                  </a:schemeClr>
                </a:solidFill>
              </a:rPr>
              <a:t>1 0 0 1 0</a:t>
            </a:r>
          </a:p>
          <a:p>
            <a:pPr algn="ctr">
              <a:lnSpc>
                <a:spcPct val="106000"/>
              </a:lnSpc>
              <a:buFont typeface="Wingdings 2" pitchFamily="18" charset="2"/>
              <a:buNone/>
            </a:pPr>
            <a:r>
              <a:rPr lang="en-US" sz="1600" b="1" dirty="0">
                <a:solidFill>
                  <a:schemeClr val="tx1">
                    <a:lumMod val="65000"/>
                    <a:lumOff val="35000"/>
                  </a:schemeClr>
                </a:solidFill>
              </a:rPr>
              <a:t>0 1 0 1 0</a:t>
            </a:r>
          </a:p>
        </p:txBody>
      </p:sp>
      <p:sp>
        <p:nvSpPr>
          <p:cNvPr id="23" name="Rectangle: Rounded Corners 22">
            <a:extLst>
              <a:ext uri="{FF2B5EF4-FFF2-40B4-BE49-F238E27FC236}">
                <a16:creationId xmlns:a16="http://schemas.microsoft.com/office/drawing/2014/main" id="{71CDD37F-4C72-0B8B-7169-9A8EAA225024}"/>
              </a:ext>
            </a:extLst>
          </p:cNvPr>
          <p:cNvSpPr/>
          <p:nvPr/>
        </p:nvSpPr>
        <p:spPr bwMode="gray">
          <a:xfrm>
            <a:off x="5953425" y="4036841"/>
            <a:ext cx="1515321"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dirty="0">
                <a:solidFill>
                  <a:schemeClr val="tx1"/>
                </a:solidFill>
              </a:rPr>
              <a:t>Embeddings</a:t>
            </a:r>
          </a:p>
        </p:txBody>
      </p:sp>
      <p:sp>
        <p:nvSpPr>
          <p:cNvPr id="26" name="Rectangle: Rounded Corners 25">
            <a:extLst>
              <a:ext uri="{FF2B5EF4-FFF2-40B4-BE49-F238E27FC236}">
                <a16:creationId xmlns:a16="http://schemas.microsoft.com/office/drawing/2014/main" id="{AF8643A0-4FF3-5E34-43C0-A35DE1DD4E92}"/>
              </a:ext>
            </a:extLst>
          </p:cNvPr>
          <p:cNvSpPr/>
          <p:nvPr/>
        </p:nvSpPr>
        <p:spPr bwMode="gray">
          <a:xfrm>
            <a:off x="5953425" y="4756691"/>
            <a:ext cx="1515321"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dirty="0">
                <a:solidFill>
                  <a:schemeClr val="tx1"/>
                </a:solidFill>
              </a:rPr>
              <a:t>Embeddings</a:t>
            </a:r>
          </a:p>
        </p:txBody>
      </p:sp>
      <p:sp>
        <p:nvSpPr>
          <p:cNvPr id="27" name="Rectangle: Rounded Corners 26">
            <a:extLst>
              <a:ext uri="{FF2B5EF4-FFF2-40B4-BE49-F238E27FC236}">
                <a16:creationId xmlns:a16="http://schemas.microsoft.com/office/drawing/2014/main" id="{47CB6C63-159B-AFE3-D1F1-B6E37F2B5C41}"/>
              </a:ext>
            </a:extLst>
          </p:cNvPr>
          <p:cNvSpPr/>
          <p:nvPr/>
        </p:nvSpPr>
        <p:spPr bwMode="gray">
          <a:xfrm>
            <a:off x="5953425" y="5476541"/>
            <a:ext cx="1515321"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dirty="0">
                <a:solidFill>
                  <a:schemeClr val="tx1"/>
                </a:solidFill>
              </a:rPr>
              <a:t>Embeddings</a:t>
            </a:r>
          </a:p>
        </p:txBody>
      </p:sp>
      <p:pic>
        <p:nvPicPr>
          <p:cNvPr id="1028" name="Picture 4" descr="Database Basic Miscellany Lineal icon">
            <a:extLst>
              <a:ext uri="{FF2B5EF4-FFF2-40B4-BE49-F238E27FC236}">
                <a16:creationId xmlns:a16="http://schemas.microsoft.com/office/drawing/2014/main" id="{0709A660-6EF4-5F21-3CEC-C317C8EB628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307666" y="4579774"/>
            <a:ext cx="804421" cy="80442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418557E0-BDE8-B234-1984-8D8443BD7E0F}"/>
              </a:ext>
            </a:extLst>
          </p:cNvPr>
          <p:cNvCxnSpPr>
            <a:cxnSpLocks/>
            <a:stCxn id="2" idx="3"/>
          </p:cNvCxnSpPr>
          <p:nvPr/>
        </p:nvCxnSpPr>
        <p:spPr>
          <a:xfrm>
            <a:off x="4179216" y="4239578"/>
            <a:ext cx="732149"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24E454-9033-B5F8-F4B9-C1DEB54D1E0C}"/>
              </a:ext>
            </a:extLst>
          </p:cNvPr>
          <p:cNvCxnSpPr>
            <a:cxnSpLocks/>
            <a:stCxn id="5" idx="3"/>
          </p:cNvCxnSpPr>
          <p:nvPr/>
        </p:nvCxnSpPr>
        <p:spPr>
          <a:xfrm>
            <a:off x="4179215" y="4983966"/>
            <a:ext cx="7321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8D23ABC-B1B5-2A52-C7C0-239F54776C07}"/>
              </a:ext>
            </a:extLst>
          </p:cNvPr>
          <p:cNvCxnSpPr>
            <a:cxnSpLocks/>
            <a:stCxn id="7" idx="3"/>
          </p:cNvCxnSpPr>
          <p:nvPr/>
        </p:nvCxnSpPr>
        <p:spPr>
          <a:xfrm>
            <a:off x="4179215" y="5683632"/>
            <a:ext cx="7321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29148557-B53F-4AC4-BE86-1ED1F1A49441}"/>
              </a:ext>
            </a:extLst>
          </p:cNvPr>
          <p:cNvCxnSpPr>
            <a:cxnSpLocks/>
            <a:stCxn id="23" idx="3"/>
            <a:endCxn id="1028" idx="1"/>
          </p:cNvCxnSpPr>
          <p:nvPr/>
        </p:nvCxnSpPr>
        <p:spPr>
          <a:xfrm>
            <a:off x="7468746" y="4235795"/>
            <a:ext cx="838920" cy="74619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0D207B-F9EC-C197-C787-654E4D0EA929}"/>
              </a:ext>
            </a:extLst>
          </p:cNvPr>
          <p:cNvSpPr txBox="1"/>
          <p:nvPr/>
        </p:nvSpPr>
        <p:spPr>
          <a:xfrm>
            <a:off x="8178029" y="5561546"/>
            <a:ext cx="1102610" cy="446276"/>
          </a:xfrm>
          <a:prstGeom prst="rect">
            <a:avLst/>
          </a:prstGeom>
          <a:noFill/>
        </p:spPr>
        <p:txBody>
          <a:bodyPr wrap="none" lIns="0" tIns="0" rIns="0" bIns="0" rtlCol="0">
            <a:spAutoFit/>
          </a:bodyPr>
          <a:lstStyle/>
          <a:p>
            <a:pPr algn="ctr">
              <a:spcBef>
                <a:spcPts val="600"/>
              </a:spcBef>
              <a:buSzPct val="100000"/>
            </a:pPr>
            <a:r>
              <a:rPr lang="en-US" sz="1200" dirty="0">
                <a:solidFill>
                  <a:srgbClr val="313131"/>
                </a:solidFill>
              </a:rPr>
              <a:t>Vector Store</a:t>
            </a:r>
          </a:p>
          <a:p>
            <a:pPr algn="ctr">
              <a:spcBef>
                <a:spcPts val="600"/>
              </a:spcBef>
              <a:buSzPct val="100000"/>
            </a:pPr>
            <a:r>
              <a:rPr lang="en-US" sz="1200" dirty="0">
                <a:solidFill>
                  <a:srgbClr val="313131"/>
                </a:solidFill>
              </a:rPr>
              <a:t>(knowledge base)</a:t>
            </a:r>
            <a:endParaRPr lang="en-US" dirty="0">
              <a:solidFill>
                <a:srgbClr val="313131"/>
              </a:solidFill>
            </a:endParaRPr>
          </a:p>
        </p:txBody>
      </p:sp>
      <p:cxnSp>
        <p:nvCxnSpPr>
          <p:cNvPr id="39" name="Connector: Curved 38">
            <a:extLst>
              <a:ext uri="{FF2B5EF4-FFF2-40B4-BE49-F238E27FC236}">
                <a16:creationId xmlns:a16="http://schemas.microsoft.com/office/drawing/2014/main" id="{5732E986-DD54-7539-1021-F7DF0F5C5C9B}"/>
              </a:ext>
            </a:extLst>
          </p:cNvPr>
          <p:cNvCxnSpPr>
            <a:cxnSpLocks/>
            <a:stCxn id="26" idx="3"/>
            <a:endCxn id="1028" idx="1"/>
          </p:cNvCxnSpPr>
          <p:nvPr/>
        </p:nvCxnSpPr>
        <p:spPr>
          <a:xfrm>
            <a:off x="7468746" y="4955645"/>
            <a:ext cx="838920" cy="2634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9C7D266F-ECB6-98DC-D0EE-9D09B2919D8D}"/>
              </a:ext>
            </a:extLst>
          </p:cNvPr>
          <p:cNvCxnSpPr>
            <a:cxnSpLocks/>
            <a:stCxn id="27" idx="3"/>
            <a:endCxn id="1028" idx="1"/>
          </p:cNvCxnSpPr>
          <p:nvPr/>
        </p:nvCxnSpPr>
        <p:spPr>
          <a:xfrm flipV="1">
            <a:off x="7468746" y="4981985"/>
            <a:ext cx="838920" cy="69351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the human icon and logo 16009835 Vector Art at Vecteezy">
            <a:extLst>
              <a:ext uri="{FF2B5EF4-FFF2-40B4-BE49-F238E27FC236}">
                <a16:creationId xmlns:a16="http://schemas.microsoft.com/office/drawing/2014/main" id="{4B8FA404-CE01-9584-285C-41101DDA2BF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646843" y="1194481"/>
            <a:ext cx="558649" cy="558649"/>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66FEEBDE-1032-B6DE-F806-09D1853960C1}"/>
              </a:ext>
            </a:extLst>
          </p:cNvPr>
          <p:cNvSpPr/>
          <p:nvPr/>
        </p:nvSpPr>
        <p:spPr bwMode="gray">
          <a:xfrm>
            <a:off x="8213890" y="2010019"/>
            <a:ext cx="850213" cy="55175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b="1" dirty="0">
                <a:solidFill>
                  <a:schemeClr val="tx1">
                    <a:lumMod val="65000"/>
                    <a:lumOff val="35000"/>
                  </a:schemeClr>
                </a:solidFill>
              </a:rPr>
              <a:t>1 0 0 1 0</a:t>
            </a:r>
          </a:p>
          <a:p>
            <a:pPr algn="ctr">
              <a:lnSpc>
                <a:spcPct val="106000"/>
              </a:lnSpc>
              <a:buFont typeface="Wingdings 2" pitchFamily="18" charset="2"/>
              <a:buNone/>
            </a:pPr>
            <a:r>
              <a:rPr lang="en-US" sz="1400" b="1" dirty="0">
                <a:solidFill>
                  <a:schemeClr val="tx1">
                    <a:lumMod val="65000"/>
                    <a:lumOff val="35000"/>
                  </a:schemeClr>
                </a:solidFill>
              </a:rPr>
              <a:t>0 1 0 1 0</a:t>
            </a:r>
          </a:p>
        </p:txBody>
      </p:sp>
      <p:sp>
        <p:nvSpPr>
          <p:cNvPr id="48" name="Rectangle: Rounded Corners 47">
            <a:extLst>
              <a:ext uri="{FF2B5EF4-FFF2-40B4-BE49-F238E27FC236}">
                <a16:creationId xmlns:a16="http://schemas.microsoft.com/office/drawing/2014/main" id="{259F93A7-7A48-26EA-543F-9B2E58C19A36}"/>
              </a:ext>
            </a:extLst>
          </p:cNvPr>
          <p:cNvSpPr/>
          <p:nvPr/>
        </p:nvSpPr>
        <p:spPr bwMode="gray">
          <a:xfrm>
            <a:off x="7833271" y="2587919"/>
            <a:ext cx="1740512"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dirty="0">
                <a:solidFill>
                  <a:schemeClr val="tx1"/>
                </a:solidFill>
              </a:rPr>
              <a:t>Question Embedding</a:t>
            </a:r>
          </a:p>
        </p:txBody>
      </p:sp>
      <p:sp>
        <p:nvSpPr>
          <p:cNvPr id="49" name="Rectangle: Rounded Corners 48">
            <a:extLst>
              <a:ext uri="{FF2B5EF4-FFF2-40B4-BE49-F238E27FC236}">
                <a16:creationId xmlns:a16="http://schemas.microsoft.com/office/drawing/2014/main" id="{6B2EFE6A-CA3C-9CBB-7670-7636EF777F2A}"/>
              </a:ext>
            </a:extLst>
          </p:cNvPr>
          <p:cNvSpPr/>
          <p:nvPr/>
        </p:nvSpPr>
        <p:spPr bwMode="gray">
          <a:xfrm>
            <a:off x="7833271" y="3418106"/>
            <a:ext cx="1740512"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dirty="0">
                <a:solidFill>
                  <a:schemeClr val="tx1"/>
                </a:solidFill>
              </a:rPr>
              <a:t>Semantic Search</a:t>
            </a:r>
          </a:p>
        </p:txBody>
      </p:sp>
      <p:sp>
        <p:nvSpPr>
          <p:cNvPr id="50" name="Rectangle: Rounded Corners 49">
            <a:extLst>
              <a:ext uri="{FF2B5EF4-FFF2-40B4-BE49-F238E27FC236}">
                <a16:creationId xmlns:a16="http://schemas.microsoft.com/office/drawing/2014/main" id="{6A27EF4F-0781-56B6-A30C-ED489CE990BD}"/>
              </a:ext>
            </a:extLst>
          </p:cNvPr>
          <p:cNvSpPr/>
          <p:nvPr/>
        </p:nvSpPr>
        <p:spPr bwMode="gray">
          <a:xfrm>
            <a:off x="10324660" y="2561774"/>
            <a:ext cx="1477698"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b="1" dirty="0">
                <a:solidFill>
                  <a:schemeClr val="tx1"/>
                </a:solidFill>
              </a:rPr>
              <a:t>Answer</a:t>
            </a:r>
          </a:p>
        </p:txBody>
      </p:sp>
      <p:sp>
        <p:nvSpPr>
          <p:cNvPr id="1038" name="Rectangle: Rounded Corners 1037">
            <a:extLst>
              <a:ext uri="{FF2B5EF4-FFF2-40B4-BE49-F238E27FC236}">
                <a16:creationId xmlns:a16="http://schemas.microsoft.com/office/drawing/2014/main" id="{941E2E8E-3CE5-844A-1D32-D3F90F5884B0}"/>
              </a:ext>
            </a:extLst>
          </p:cNvPr>
          <p:cNvSpPr/>
          <p:nvPr/>
        </p:nvSpPr>
        <p:spPr bwMode="gray">
          <a:xfrm>
            <a:off x="10312219" y="3617058"/>
            <a:ext cx="1477698"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400" b="1" dirty="0">
                <a:solidFill>
                  <a:schemeClr val="tx1"/>
                </a:solidFill>
              </a:rPr>
              <a:t>LLM</a:t>
            </a:r>
          </a:p>
        </p:txBody>
      </p:sp>
      <p:sp>
        <p:nvSpPr>
          <p:cNvPr id="1039" name="Rectangle: Rounded Corners 1038">
            <a:extLst>
              <a:ext uri="{FF2B5EF4-FFF2-40B4-BE49-F238E27FC236}">
                <a16:creationId xmlns:a16="http://schemas.microsoft.com/office/drawing/2014/main" id="{62B0526D-7C04-41ED-47A3-EF9F52ED511F}"/>
              </a:ext>
            </a:extLst>
          </p:cNvPr>
          <p:cNvSpPr/>
          <p:nvPr/>
        </p:nvSpPr>
        <p:spPr bwMode="gray">
          <a:xfrm>
            <a:off x="10193253" y="4769861"/>
            <a:ext cx="1712801" cy="397907"/>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dirty="0">
                <a:solidFill>
                  <a:schemeClr val="tx1"/>
                </a:solidFill>
              </a:rPr>
              <a:t>Ranked Results</a:t>
            </a:r>
          </a:p>
        </p:txBody>
      </p:sp>
      <p:cxnSp>
        <p:nvCxnSpPr>
          <p:cNvPr id="1041" name="Connector: Curved 1040">
            <a:extLst>
              <a:ext uri="{FF2B5EF4-FFF2-40B4-BE49-F238E27FC236}">
                <a16:creationId xmlns:a16="http://schemas.microsoft.com/office/drawing/2014/main" id="{6EB9702B-AA07-703B-F291-F2D023D96EFB}"/>
              </a:ext>
            </a:extLst>
          </p:cNvPr>
          <p:cNvCxnSpPr>
            <a:stCxn id="1030" idx="1"/>
            <a:endCxn id="47" idx="0"/>
          </p:cNvCxnSpPr>
          <p:nvPr/>
        </p:nvCxnSpPr>
        <p:spPr>
          <a:xfrm rot="10800000" flipV="1">
            <a:off x="8638997" y="1473805"/>
            <a:ext cx="1007846" cy="536213"/>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Curved 1041">
            <a:extLst>
              <a:ext uri="{FF2B5EF4-FFF2-40B4-BE49-F238E27FC236}">
                <a16:creationId xmlns:a16="http://schemas.microsoft.com/office/drawing/2014/main" id="{056FEA7E-6838-6C29-97C7-00E6C39E92AA}"/>
              </a:ext>
            </a:extLst>
          </p:cNvPr>
          <p:cNvCxnSpPr>
            <a:cxnSpLocks/>
            <a:endCxn id="49" idx="0"/>
          </p:cNvCxnSpPr>
          <p:nvPr/>
        </p:nvCxnSpPr>
        <p:spPr>
          <a:xfrm rot="5400000">
            <a:off x="8493058" y="3201287"/>
            <a:ext cx="427288" cy="6350"/>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Connector: Curved 1043">
            <a:extLst>
              <a:ext uri="{FF2B5EF4-FFF2-40B4-BE49-F238E27FC236}">
                <a16:creationId xmlns:a16="http://schemas.microsoft.com/office/drawing/2014/main" id="{E5E7AA9B-13D2-8F22-DACD-9F6938398827}"/>
              </a:ext>
            </a:extLst>
          </p:cNvPr>
          <p:cNvCxnSpPr>
            <a:cxnSpLocks/>
            <a:stCxn id="49" idx="2"/>
            <a:endCxn id="1028" idx="0"/>
          </p:cNvCxnSpPr>
          <p:nvPr/>
        </p:nvCxnSpPr>
        <p:spPr>
          <a:xfrm rot="16200000" flipH="1">
            <a:off x="8324822" y="4194718"/>
            <a:ext cx="763761" cy="6350"/>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Connector: Curved 1050">
            <a:extLst>
              <a:ext uri="{FF2B5EF4-FFF2-40B4-BE49-F238E27FC236}">
                <a16:creationId xmlns:a16="http://schemas.microsoft.com/office/drawing/2014/main" id="{A56C8BF2-20A5-DCDF-70F2-E0CDFAE70B49}"/>
              </a:ext>
            </a:extLst>
          </p:cNvPr>
          <p:cNvCxnSpPr>
            <a:cxnSpLocks/>
            <a:stCxn id="1028" idx="3"/>
            <a:endCxn id="1039" idx="1"/>
          </p:cNvCxnSpPr>
          <p:nvPr/>
        </p:nvCxnSpPr>
        <p:spPr>
          <a:xfrm flipV="1">
            <a:off x="9112087" y="4968815"/>
            <a:ext cx="1081166" cy="13170"/>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5" name="Connector: Curved 1054">
            <a:extLst>
              <a:ext uri="{FF2B5EF4-FFF2-40B4-BE49-F238E27FC236}">
                <a16:creationId xmlns:a16="http://schemas.microsoft.com/office/drawing/2014/main" id="{7772010E-DA1A-0307-1780-BD53ED56D6AD}"/>
              </a:ext>
            </a:extLst>
          </p:cNvPr>
          <p:cNvCxnSpPr>
            <a:cxnSpLocks/>
            <a:stCxn id="1039" idx="0"/>
            <a:endCxn id="1038" idx="2"/>
          </p:cNvCxnSpPr>
          <p:nvPr/>
        </p:nvCxnSpPr>
        <p:spPr>
          <a:xfrm rot="5400000" flipH="1" flipV="1">
            <a:off x="10672913" y="4391706"/>
            <a:ext cx="754896" cy="1414"/>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1" name="Connector: Curved 1060">
            <a:extLst>
              <a:ext uri="{FF2B5EF4-FFF2-40B4-BE49-F238E27FC236}">
                <a16:creationId xmlns:a16="http://schemas.microsoft.com/office/drawing/2014/main" id="{98E30435-D171-9BDF-6D9C-3A107157E18C}"/>
              </a:ext>
            </a:extLst>
          </p:cNvPr>
          <p:cNvCxnSpPr>
            <a:cxnSpLocks/>
            <a:stCxn id="1038" idx="0"/>
          </p:cNvCxnSpPr>
          <p:nvPr/>
        </p:nvCxnSpPr>
        <p:spPr>
          <a:xfrm rot="16200000" flipV="1">
            <a:off x="10721674" y="3287663"/>
            <a:ext cx="657377" cy="1413"/>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3" name="Connector: Curved 1062">
            <a:extLst>
              <a:ext uri="{FF2B5EF4-FFF2-40B4-BE49-F238E27FC236}">
                <a16:creationId xmlns:a16="http://schemas.microsoft.com/office/drawing/2014/main" id="{4365FA8A-C419-E13C-57F6-A1C0E4DAEAC2}"/>
              </a:ext>
            </a:extLst>
          </p:cNvPr>
          <p:cNvCxnSpPr>
            <a:cxnSpLocks/>
            <a:endCxn id="1030" idx="3"/>
          </p:cNvCxnSpPr>
          <p:nvPr/>
        </p:nvCxnSpPr>
        <p:spPr>
          <a:xfrm rot="16200000" flipV="1">
            <a:off x="10140515" y="1538784"/>
            <a:ext cx="987973" cy="85801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67" name="Picture 8" descr="LangChain Is All You Need. LangChain is an integration ...">
            <a:extLst>
              <a:ext uri="{FF2B5EF4-FFF2-40B4-BE49-F238E27FC236}">
                <a16:creationId xmlns:a16="http://schemas.microsoft.com/office/drawing/2014/main" id="{0913A074-90E4-3C8B-B433-0178644FB131}"/>
              </a:ext>
            </a:extLst>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757614" y="1874035"/>
            <a:ext cx="4021776" cy="1019596"/>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10" descr="Pinecone to Bolster Vector Search Engineering Team Following ...">
            <a:extLst>
              <a:ext uri="{FF2B5EF4-FFF2-40B4-BE49-F238E27FC236}">
                <a16:creationId xmlns:a16="http://schemas.microsoft.com/office/drawing/2014/main" id="{6E141F61-EFCB-371C-91CC-51EF01C33AB4}"/>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108123" y="6147956"/>
            <a:ext cx="1172516" cy="383760"/>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12" descr="Hugging Face logo transparent PNG - StickPNG">
            <a:extLst>
              <a:ext uri="{FF2B5EF4-FFF2-40B4-BE49-F238E27FC236}">
                <a16:creationId xmlns:a16="http://schemas.microsoft.com/office/drawing/2014/main" id="{0AFF7CB4-7866-9B6F-D760-346F23186FE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115136" y="3162633"/>
            <a:ext cx="2213340" cy="81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65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p:txBody>
          <a:bodyPr anchor="t">
            <a:normAutofit/>
          </a:bodyPr>
          <a:lstStyle/>
          <a:p>
            <a:r>
              <a:rPr lang="en-US" dirty="0"/>
              <a:t>Chat with PDF</a:t>
            </a:r>
          </a:p>
        </p:txBody>
      </p:sp>
      <p:sp>
        <p:nvSpPr>
          <p:cNvPr id="23" name="Text Placeholder 3">
            <a:extLst>
              <a:ext uri="{FF2B5EF4-FFF2-40B4-BE49-F238E27FC236}">
                <a16:creationId xmlns:a16="http://schemas.microsoft.com/office/drawing/2014/main" id="{4A2435B3-D932-2F04-1B06-80D6CD7B7EDE}"/>
              </a:ext>
            </a:extLst>
          </p:cNvPr>
          <p:cNvSpPr>
            <a:spLocks noGrp="1"/>
          </p:cNvSpPr>
          <p:nvPr>
            <p:ph type="body" sz="quarter" idx="4294967295"/>
          </p:nvPr>
        </p:nvSpPr>
        <p:spPr>
          <a:xfrm>
            <a:off x="0" y="1143000"/>
            <a:ext cx="11271250" cy="5162550"/>
          </a:xfrm>
        </p:spPr>
        <p:txBody>
          <a:bodyPr/>
          <a:lstStyle/>
          <a:p>
            <a:pPr algn="ctr"/>
            <a:endParaRPr lang="en-US" sz="5400" dirty="0"/>
          </a:p>
          <a:p>
            <a:pPr algn="ctr"/>
            <a:endParaRPr lang="en-US" sz="5400" dirty="0"/>
          </a:p>
        </p:txBody>
      </p:sp>
      <p:sp>
        <p:nvSpPr>
          <p:cNvPr id="14" name="Text Placeholder 3">
            <a:extLst>
              <a:ext uri="{FF2B5EF4-FFF2-40B4-BE49-F238E27FC236}">
                <a16:creationId xmlns:a16="http://schemas.microsoft.com/office/drawing/2014/main" id="{64F7DD67-356D-9147-55F6-B39CF34C6931}"/>
              </a:ext>
            </a:extLst>
          </p:cNvPr>
          <p:cNvSpPr>
            <a:spLocks noGrp="1"/>
          </p:cNvSpPr>
          <p:nvPr>
            <p:ph type="body" sz="quarter" idx="4294967295"/>
          </p:nvPr>
        </p:nvSpPr>
        <p:spPr>
          <a:xfrm>
            <a:off x="4430598" y="2743625"/>
            <a:ext cx="4242062" cy="334963"/>
          </a:xfrm>
        </p:spPr>
        <p:txBody>
          <a:bodyPr>
            <a:noAutofit/>
          </a:bodyPr>
          <a:lstStyle/>
          <a:p>
            <a:pPr algn="ctr"/>
            <a:r>
              <a:rPr lang="en-US" sz="5400" b="1" dirty="0">
                <a:solidFill>
                  <a:schemeClr val="bg1">
                    <a:lumMod val="95000"/>
                  </a:schemeClr>
                </a:solidFill>
              </a:rPr>
              <a:t>Demo</a:t>
            </a:r>
          </a:p>
        </p:txBody>
      </p:sp>
      <p:sp>
        <p:nvSpPr>
          <p:cNvPr id="2" name="TextBox 1">
            <a:extLst>
              <a:ext uri="{FF2B5EF4-FFF2-40B4-BE49-F238E27FC236}">
                <a16:creationId xmlns:a16="http://schemas.microsoft.com/office/drawing/2014/main" id="{BB797949-FBB3-8C56-A5B8-4C00ECF890E2}"/>
              </a:ext>
            </a:extLst>
          </p:cNvPr>
          <p:cNvSpPr txBox="1"/>
          <p:nvPr/>
        </p:nvSpPr>
        <p:spPr>
          <a:xfrm>
            <a:off x="278675" y="6455861"/>
            <a:ext cx="1567737" cy="169277"/>
          </a:xfrm>
          <a:prstGeom prst="rect">
            <a:avLst/>
          </a:prstGeom>
          <a:noFill/>
        </p:spPr>
        <p:txBody>
          <a:bodyPr wrap="none" lIns="0" tIns="0" rIns="0" bIns="0" rtlCol="0">
            <a:spAutoFit/>
          </a:bodyPr>
          <a:lstStyle/>
          <a:p>
            <a:pPr>
              <a:spcBef>
                <a:spcPts val="600"/>
              </a:spcBef>
              <a:buSzPct val="100000"/>
            </a:pPr>
            <a:r>
              <a:rPr lang="en-US" sz="1100" dirty="0">
                <a:solidFill>
                  <a:srgbClr val="FF0000"/>
                </a:solidFill>
              </a:rPr>
              <a:t>Total Time  allotted – 5 min</a:t>
            </a:r>
          </a:p>
        </p:txBody>
      </p:sp>
    </p:spTree>
    <p:extLst>
      <p:ext uri="{BB962C8B-B14F-4D97-AF65-F5344CB8AC3E}">
        <p14:creationId xmlns:p14="http://schemas.microsoft.com/office/powerpoint/2010/main" val="40335211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a:extLst>
              <a:ext uri="{FF2B5EF4-FFF2-40B4-BE49-F238E27FC236}">
                <a16:creationId xmlns:a16="http://schemas.microsoft.com/office/drawing/2014/main" id="{EB0B183B-F1F2-B324-DB26-04CDB1148C3D}"/>
              </a:ext>
            </a:extLst>
          </p:cNvPr>
          <p:cNvSpPr>
            <a:spLocks noGrp="1"/>
          </p:cNvSpPr>
          <p:nvPr>
            <p:ph sz="quarter" idx="20"/>
          </p:nvPr>
        </p:nvSpPr>
        <p:spPr>
          <a:xfrm>
            <a:off x="6304586" y="1291611"/>
            <a:ext cx="5322781" cy="516407"/>
          </a:xfrm>
        </p:spPr>
        <p:txBody>
          <a:bodyPr/>
          <a:lstStyle/>
          <a:p>
            <a:r>
              <a:rPr lang="en-US" sz="1800" b="1" dirty="0">
                <a:solidFill>
                  <a:srgbClr val="046A38"/>
                </a:solidFill>
              </a:rPr>
              <a:t>Future Scope of existing Solution</a:t>
            </a:r>
          </a:p>
        </p:txBody>
      </p:sp>
      <p:sp>
        <p:nvSpPr>
          <p:cNvPr id="14" name="Text Placeholder 3">
            <a:extLst>
              <a:ext uri="{FF2B5EF4-FFF2-40B4-BE49-F238E27FC236}">
                <a16:creationId xmlns:a16="http://schemas.microsoft.com/office/drawing/2014/main" id="{64F7DD67-356D-9147-55F6-B39CF34C6931}"/>
              </a:ext>
            </a:extLst>
          </p:cNvPr>
          <p:cNvSpPr>
            <a:spLocks noGrp="1"/>
          </p:cNvSpPr>
          <p:nvPr>
            <p:ph type="body" sz="quarter" idx="13"/>
          </p:nvPr>
        </p:nvSpPr>
        <p:spPr>
          <a:xfrm>
            <a:off x="501650" y="651600"/>
            <a:ext cx="11188700" cy="757255"/>
          </a:xfrm>
        </p:spPr>
        <p:txBody>
          <a:bodyPr>
            <a:normAutofit/>
          </a:bodyPr>
          <a:lstStyle/>
          <a:p>
            <a:r>
              <a:rPr lang="en-US" dirty="0"/>
              <a:t>Challenges/Limitation/Improvement Areas</a:t>
            </a:r>
          </a:p>
        </p:txBody>
      </p:sp>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a:xfrm>
            <a:off x="501650" y="317500"/>
            <a:ext cx="11188700" cy="334099"/>
          </a:xfrm>
        </p:spPr>
        <p:txBody>
          <a:bodyPr anchor="t">
            <a:normAutofit/>
          </a:bodyPr>
          <a:lstStyle/>
          <a:p>
            <a:r>
              <a:rPr lang="en-US" dirty="0"/>
              <a:t>Chat with PDF</a:t>
            </a:r>
          </a:p>
        </p:txBody>
      </p:sp>
      <p:sp>
        <p:nvSpPr>
          <p:cNvPr id="10" name="AutoShape 2" descr="7 Steps to Mastering Large Language Models (LLMs) - KDnuggets">
            <a:extLst>
              <a:ext uri="{FF2B5EF4-FFF2-40B4-BE49-F238E27FC236}">
                <a16:creationId xmlns:a16="http://schemas.microsoft.com/office/drawing/2014/main" id="{49BFDCA7-0C17-B366-D1D5-7ED98457B5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735B78D8-22D8-721A-73F9-C08307FEBEB0}"/>
              </a:ext>
            </a:extLst>
          </p:cNvPr>
          <p:cNvSpPr txBox="1"/>
          <p:nvPr/>
        </p:nvSpPr>
        <p:spPr>
          <a:xfrm>
            <a:off x="501651" y="5910251"/>
            <a:ext cx="1217145" cy="131422"/>
          </a:xfrm>
          <a:prstGeom prst="rect">
            <a:avLst/>
          </a:prstGeom>
          <a:noFill/>
        </p:spPr>
        <p:txBody>
          <a:bodyPr wrap="none" lIns="0" tIns="0" rIns="0" bIns="0" rtlCol="0">
            <a:spAutoFit/>
          </a:bodyPr>
          <a:lstStyle/>
          <a:p>
            <a:pPr defTabSz="704088">
              <a:spcBef>
                <a:spcPts val="462"/>
              </a:spcBef>
              <a:buSzPct val="100000"/>
            </a:pPr>
            <a:r>
              <a:rPr lang="en-US" sz="847" kern="1200">
                <a:solidFill>
                  <a:srgbClr val="FF0000"/>
                </a:solidFill>
                <a:latin typeface="+mn-lt"/>
                <a:ea typeface="+mn-ea"/>
                <a:cs typeface="+mn-cs"/>
              </a:rPr>
              <a:t>Total Time  allotted – 3 min</a:t>
            </a:r>
            <a:endParaRPr lang="en-US" sz="1100">
              <a:solidFill>
                <a:srgbClr val="FF0000"/>
              </a:solidFill>
            </a:endParaRPr>
          </a:p>
        </p:txBody>
      </p:sp>
      <p:sp>
        <p:nvSpPr>
          <p:cNvPr id="6" name="TextBox 5">
            <a:extLst>
              <a:ext uri="{FF2B5EF4-FFF2-40B4-BE49-F238E27FC236}">
                <a16:creationId xmlns:a16="http://schemas.microsoft.com/office/drawing/2014/main" id="{EFE656E8-D7FE-691B-E3A7-FDADAE689406}"/>
              </a:ext>
            </a:extLst>
          </p:cNvPr>
          <p:cNvSpPr txBox="1"/>
          <p:nvPr/>
        </p:nvSpPr>
        <p:spPr>
          <a:xfrm>
            <a:off x="501650" y="1291611"/>
            <a:ext cx="1624676" cy="276999"/>
          </a:xfrm>
          <a:prstGeom prst="rect">
            <a:avLst/>
          </a:prstGeom>
          <a:noFill/>
        </p:spPr>
        <p:txBody>
          <a:bodyPr wrap="none" lIns="0" tIns="0" rIns="0" bIns="0" rtlCol="0">
            <a:spAutoFit/>
          </a:bodyPr>
          <a:lstStyle/>
          <a:p>
            <a:pPr defTabSz="704088">
              <a:spcBef>
                <a:spcPts val="462"/>
              </a:spcBef>
              <a:buSzPct val="100000"/>
            </a:pPr>
            <a:r>
              <a:rPr lang="en-US" b="1" kern="1200" dirty="0">
                <a:solidFill>
                  <a:srgbClr val="046A38"/>
                </a:solidFill>
                <a:latin typeface="+mn-lt"/>
                <a:ea typeface="+mn-ea"/>
                <a:cs typeface="+mn-cs"/>
              </a:rPr>
              <a:t>Challenges Faced</a:t>
            </a:r>
            <a:endParaRPr lang="en-US" b="1" dirty="0">
              <a:solidFill>
                <a:srgbClr val="046A38"/>
              </a:solidFill>
            </a:endParaRPr>
          </a:p>
        </p:txBody>
      </p:sp>
      <p:sp>
        <p:nvSpPr>
          <p:cNvPr id="8" name="TextBox 7">
            <a:extLst>
              <a:ext uri="{FF2B5EF4-FFF2-40B4-BE49-F238E27FC236}">
                <a16:creationId xmlns:a16="http://schemas.microsoft.com/office/drawing/2014/main" id="{E1E12083-14F4-BB22-015B-4C7C99BE59FF}"/>
              </a:ext>
            </a:extLst>
          </p:cNvPr>
          <p:cNvSpPr txBox="1"/>
          <p:nvPr/>
        </p:nvSpPr>
        <p:spPr>
          <a:xfrm>
            <a:off x="794151" y="1766793"/>
            <a:ext cx="2917658" cy="1064330"/>
          </a:xfrm>
          <a:prstGeom prst="rect">
            <a:avLst/>
          </a:prstGeom>
          <a:noFill/>
        </p:spPr>
        <p:txBody>
          <a:bodyPr wrap="none" lIns="0" tIns="0" rIns="0" bIns="0" rtlCol="0">
            <a:spAutoFit/>
          </a:bodyPr>
          <a:lstStyle/>
          <a:p>
            <a:pPr marL="220028" indent="-220028" defTabSz="704088">
              <a:lnSpc>
                <a:spcPct val="150000"/>
              </a:lnSpc>
              <a:spcBef>
                <a:spcPts val="462"/>
              </a:spcBef>
              <a:buSzPct val="100000"/>
              <a:buFont typeface="Arial" panose="020B0604020202020204" pitchFamily="34" charset="0"/>
              <a:buChar char="•"/>
            </a:pPr>
            <a:r>
              <a:rPr lang="en-US" sz="1400" kern="1200" dirty="0">
                <a:solidFill>
                  <a:srgbClr val="313131"/>
                </a:solidFill>
                <a:latin typeface="+mn-lt"/>
                <a:ea typeface="+mn-ea"/>
                <a:cs typeface="+mn-cs"/>
              </a:rPr>
              <a:t>Training </a:t>
            </a:r>
            <a:r>
              <a:rPr lang="en-US" sz="1400" dirty="0">
                <a:solidFill>
                  <a:srgbClr val="313131"/>
                </a:solidFill>
              </a:rPr>
              <a:t>LLMs</a:t>
            </a:r>
            <a:r>
              <a:rPr lang="en-US" sz="1400" kern="1200" dirty="0">
                <a:solidFill>
                  <a:srgbClr val="313131"/>
                </a:solidFill>
                <a:latin typeface="+mn-lt"/>
                <a:ea typeface="+mn-ea"/>
                <a:cs typeface="+mn-cs"/>
              </a:rPr>
              <a:t> on CPU instead of GPU</a:t>
            </a:r>
          </a:p>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Storing Vector Embeddings</a:t>
            </a:r>
            <a:endParaRPr lang="en-US" sz="1400" kern="1200" dirty="0">
              <a:solidFill>
                <a:srgbClr val="313131"/>
              </a:solidFill>
              <a:latin typeface="+mn-lt"/>
              <a:ea typeface="+mn-ea"/>
              <a:cs typeface="+mn-cs"/>
            </a:endParaRPr>
          </a:p>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Cost of Tools, Subscription of Models</a:t>
            </a:r>
          </a:p>
        </p:txBody>
      </p:sp>
      <p:sp>
        <p:nvSpPr>
          <p:cNvPr id="3" name="TextBox 2">
            <a:extLst>
              <a:ext uri="{FF2B5EF4-FFF2-40B4-BE49-F238E27FC236}">
                <a16:creationId xmlns:a16="http://schemas.microsoft.com/office/drawing/2014/main" id="{0202A24E-F25A-90FD-E102-775E7BA06957}"/>
              </a:ext>
            </a:extLst>
          </p:cNvPr>
          <p:cNvSpPr txBox="1"/>
          <p:nvPr/>
        </p:nvSpPr>
        <p:spPr>
          <a:xfrm>
            <a:off x="564633" y="3263385"/>
            <a:ext cx="1688347" cy="246221"/>
          </a:xfrm>
          <a:prstGeom prst="rect">
            <a:avLst/>
          </a:prstGeom>
          <a:noFill/>
        </p:spPr>
        <p:txBody>
          <a:bodyPr wrap="none" lIns="0" tIns="0" rIns="0" bIns="0" rtlCol="0">
            <a:spAutoFit/>
          </a:bodyPr>
          <a:lstStyle/>
          <a:p>
            <a:pPr defTabSz="704088">
              <a:spcBef>
                <a:spcPts val="462"/>
              </a:spcBef>
              <a:buSzPct val="100000"/>
            </a:pPr>
            <a:r>
              <a:rPr lang="en-US" sz="1600" b="1" kern="1200" dirty="0">
                <a:solidFill>
                  <a:srgbClr val="046A38"/>
                </a:solidFill>
                <a:latin typeface="+mn-lt"/>
                <a:ea typeface="+mn-ea"/>
                <a:cs typeface="+mn-cs"/>
              </a:rPr>
              <a:t>Improvement </a:t>
            </a:r>
            <a:r>
              <a:rPr lang="en-US" sz="1600" b="1" dirty="0">
                <a:solidFill>
                  <a:srgbClr val="046A38"/>
                </a:solidFill>
              </a:rPr>
              <a:t>Areas</a:t>
            </a:r>
          </a:p>
        </p:txBody>
      </p:sp>
      <p:sp>
        <p:nvSpPr>
          <p:cNvPr id="4" name="TextBox 3">
            <a:extLst>
              <a:ext uri="{FF2B5EF4-FFF2-40B4-BE49-F238E27FC236}">
                <a16:creationId xmlns:a16="http://schemas.microsoft.com/office/drawing/2014/main" id="{0BF59DFF-5ABE-2CF7-2EDF-CBB9895078E6}"/>
              </a:ext>
            </a:extLst>
          </p:cNvPr>
          <p:cNvSpPr txBox="1"/>
          <p:nvPr/>
        </p:nvSpPr>
        <p:spPr>
          <a:xfrm>
            <a:off x="794151" y="3680344"/>
            <a:ext cx="3541042" cy="1774781"/>
          </a:xfrm>
          <a:prstGeom prst="rect">
            <a:avLst/>
          </a:prstGeom>
          <a:noFill/>
        </p:spPr>
        <p:txBody>
          <a:bodyPr wrap="square" lIns="0" tIns="0" rIns="0" bIns="0" rtlCol="0">
            <a:spAutoFit/>
          </a:bodyPr>
          <a:lstStyle/>
          <a:p>
            <a:pPr marL="220028" indent="-220028" defTabSz="704088">
              <a:lnSpc>
                <a:spcPct val="150000"/>
              </a:lnSpc>
              <a:spcBef>
                <a:spcPts val="462"/>
              </a:spcBef>
              <a:buSzPct val="100000"/>
              <a:buFont typeface="Arial" panose="020B0604020202020204" pitchFamily="34" charset="0"/>
              <a:buChar char="•"/>
            </a:pPr>
            <a:r>
              <a:rPr lang="en-US" sz="1400" kern="1200" dirty="0">
                <a:solidFill>
                  <a:srgbClr val="313131"/>
                </a:solidFill>
                <a:latin typeface="+mn-lt"/>
                <a:ea typeface="+mn-ea"/>
                <a:cs typeface="+mn-cs"/>
              </a:rPr>
              <a:t>Using latest </a:t>
            </a:r>
            <a:r>
              <a:rPr lang="en-US" sz="1400" dirty="0">
                <a:solidFill>
                  <a:srgbClr val="313131"/>
                </a:solidFill>
              </a:rPr>
              <a:t>s</a:t>
            </a:r>
            <a:r>
              <a:rPr lang="en-US" sz="1400" kern="1200" dirty="0">
                <a:solidFill>
                  <a:srgbClr val="313131"/>
                </a:solidFill>
                <a:latin typeface="+mn-lt"/>
                <a:ea typeface="+mn-ea"/>
                <a:cs typeface="+mn-cs"/>
              </a:rPr>
              <a:t>tate of the art models</a:t>
            </a:r>
          </a:p>
          <a:p>
            <a:pPr marL="220028" indent="-220028" defTabSz="704088">
              <a:lnSpc>
                <a:spcPct val="150000"/>
              </a:lnSpc>
              <a:spcBef>
                <a:spcPts val="462"/>
              </a:spcBef>
              <a:buSzPct val="100000"/>
              <a:buFont typeface="Arial" panose="020B0604020202020204" pitchFamily="34" charset="0"/>
              <a:buChar char="•"/>
            </a:pPr>
            <a:r>
              <a:rPr lang="en-US" sz="1400" kern="1200" dirty="0">
                <a:solidFill>
                  <a:srgbClr val="313131"/>
                </a:solidFill>
                <a:latin typeface="+mn-lt"/>
                <a:ea typeface="+mn-ea"/>
                <a:cs typeface="+mn-cs"/>
              </a:rPr>
              <a:t>Running LLMs on GPU</a:t>
            </a:r>
          </a:p>
          <a:p>
            <a:pPr marL="220028" indent="-220028" defTabSz="704088">
              <a:lnSpc>
                <a:spcPct val="150000"/>
              </a:lnSpc>
              <a:spcBef>
                <a:spcPts val="462"/>
              </a:spcBef>
              <a:buSzPct val="100000"/>
              <a:buFont typeface="Arial" panose="020B0604020202020204" pitchFamily="34" charset="0"/>
              <a:buChar char="•"/>
            </a:pPr>
            <a:r>
              <a:rPr lang="en-US" sz="1400" kern="1200" dirty="0">
                <a:solidFill>
                  <a:srgbClr val="313131"/>
                </a:solidFill>
                <a:latin typeface="+mn-lt"/>
                <a:ea typeface="+mn-ea"/>
                <a:cs typeface="+mn-cs"/>
              </a:rPr>
              <a:t>Increased dimensions in indexing for </a:t>
            </a:r>
            <a:br>
              <a:rPr lang="en-US" sz="1400" kern="1200" dirty="0">
                <a:solidFill>
                  <a:srgbClr val="313131"/>
                </a:solidFill>
                <a:latin typeface="+mn-lt"/>
                <a:ea typeface="+mn-ea"/>
                <a:cs typeface="+mn-cs"/>
              </a:rPr>
            </a:br>
            <a:r>
              <a:rPr lang="en-US" sz="1400" kern="1200" dirty="0">
                <a:solidFill>
                  <a:srgbClr val="313131"/>
                </a:solidFill>
                <a:latin typeface="+mn-lt"/>
                <a:ea typeface="+mn-ea"/>
                <a:cs typeface="+mn-cs"/>
              </a:rPr>
              <a:t>better semantic results</a:t>
            </a:r>
          </a:p>
          <a:p>
            <a:pPr marL="220028" indent="-220028" defTabSz="704088">
              <a:lnSpc>
                <a:spcPct val="150000"/>
              </a:lnSpc>
              <a:spcBef>
                <a:spcPts val="462"/>
              </a:spcBef>
              <a:buSzPct val="100000"/>
              <a:buFont typeface="Arial" panose="020B0604020202020204" pitchFamily="34" charset="0"/>
              <a:buChar char="•"/>
            </a:pPr>
            <a:r>
              <a:rPr lang="en-US" sz="1400" i="0" dirty="0">
                <a:solidFill>
                  <a:srgbClr val="111827"/>
                </a:solidFill>
                <a:effectLst/>
                <a:latin typeface="Charter"/>
              </a:rPr>
              <a:t>Parameter Efficient Fine Tuning</a:t>
            </a:r>
          </a:p>
        </p:txBody>
      </p:sp>
      <p:sp>
        <p:nvSpPr>
          <p:cNvPr id="2" name="TextBox 1">
            <a:extLst>
              <a:ext uri="{FF2B5EF4-FFF2-40B4-BE49-F238E27FC236}">
                <a16:creationId xmlns:a16="http://schemas.microsoft.com/office/drawing/2014/main" id="{89C3E38E-D139-A5D7-F796-1FA2E5A1B108}"/>
              </a:ext>
            </a:extLst>
          </p:cNvPr>
          <p:cNvSpPr txBox="1"/>
          <p:nvPr/>
        </p:nvSpPr>
        <p:spPr>
          <a:xfrm>
            <a:off x="6470837" y="1952897"/>
            <a:ext cx="4990277" cy="1838901"/>
          </a:xfrm>
          <a:prstGeom prst="rect">
            <a:avLst/>
          </a:prstGeom>
          <a:noFill/>
        </p:spPr>
        <p:txBody>
          <a:bodyPr wrap="none" lIns="0" tIns="0" rIns="0" bIns="0" rtlCol="0">
            <a:spAutoFit/>
          </a:bodyPr>
          <a:lstStyle/>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Reading assistant for multiple pdfs</a:t>
            </a:r>
            <a:endParaRPr lang="en-US" sz="1400" kern="1200" dirty="0">
              <a:solidFill>
                <a:srgbClr val="313131"/>
              </a:solidFill>
              <a:latin typeface="+mn-lt"/>
              <a:ea typeface="+mn-ea"/>
              <a:cs typeface="+mn-cs"/>
            </a:endParaRPr>
          </a:p>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Summarizing text from different languages into English Language </a:t>
            </a:r>
            <a:endParaRPr lang="en-US" sz="1400" kern="1200" dirty="0">
              <a:solidFill>
                <a:srgbClr val="313131"/>
              </a:solidFill>
              <a:latin typeface="+mn-lt"/>
              <a:ea typeface="+mn-ea"/>
              <a:cs typeface="+mn-cs"/>
            </a:endParaRPr>
          </a:p>
          <a:p>
            <a:pPr marL="220028" indent="-220028" defTabSz="704088">
              <a:lnSpc>
                <a:spcPct val="150000"/>
              </a:lnSpc>
              <a:spcBef>
                <a:spcPts val="462"/>
              </a:spcBef>
              <a:buSzPct val="100000"/>
              <a:buFont typeface="Arial" panose="020B0604020202020204" pitchFamily="34" charset="0"/>
              <a:buChar char="•"/>
            </a:pPr>
            <a:r>
              <a:rPr lang="en-US" sz="1400" kern="1200" dirty="0">
                <a:solidFill>
                  <a:srgbClr val="313131"/>
                </a:solidFill>
                <a:latin typeface="+mn-lt"/>
                <a:ea typeface="+mn-ea"/>
                <a:cs typeface="+mn-cs"/>
              </a:rPr>
              <a:t>Train model on chat history to get better responses</a:t>
            </a:r>
          </a:p>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Make chatbot more conversational</a:t>
            </a:r>
          </a:p>
          <a:p>
            <a:pPr marL="220028" indent="-220028" defTabSz="704088">
              <a:lnSpc>
                <a:spcPct val="150000"/>
              </a:lnSpc>
              <a:spcBef>
                <a:spcPts val="462"/>
              </a:spcBef>
              <a:buSzPct val="100000"/>
              <a:buFont typeface="Arial" panose="020B0604020202020204" pitchFamily="34" charset="0"/>
              <a:buChar char="•"/>
            </a:pPr>
            <a:r>
              <a:rPr lang="en-US" sz="1400" dirty="0">
                <a:solidFill>
                  <a:srgbClr val="313131"/>
                </a:solidFill>
              </a:rPr>
              <a:t>Query against excel files</a:t>
            </a:r>
          </a:p>
        </p:txBody>
      </p:sp>
      <p:sp>
        <p:nvSpPr>
          <p:cNvPr id="13" name="Rectangle 12">
            <a:extLst>
              <a:ext uri="{FF2B5EF4-FFF2-40B4-BE49-F238E27FC236}">
                <a16:creationId xmlns:a16="http://schemas.microsoft.com/office/drawing/2014/main" id="{EDA91A18-0450-CA6A-4B24-C98425119C75}"/>
              </a:ext>
            </a:extLst>
          </p:cNvPr>
          <p:cNvSpPr/>
          <p:nvPr/>
        </p:nvSpPr>
        <p:spPr bwMode="gray">
          <a:xfrm>
            <a:off x="5802640" y="1360860"/>
            <a:ext cx="45719" cy="4577962"/>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4043201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3">
            <a:extLst>
              <a:ext uri="{FF2B5EF4-FFF2-40B4-BE49-F238E27FC236}">
                <a16:creationId xmlns:a16="http://schemas.microsoft.com/office/drawing/2014/main" id="{4A2435B3-D932-2F04-1B06-80D6CD7B7EDE}"/>
              </a:ext>
            </a:extLst>
          </p:cNvPr>
          <p:cNvSpPr>
            <a:spLocks noGrp="1"/>
          </p:cNvSpPr>
          <p:nvPr>
            <p:ph type="body" sz="quarter" idx="22"/>
          </p:nvPr>
        </p:nvSpPr>
        <p:spPr>
          <a:xfrm>
            <a:off x="419100" y="1143000"/>
            <a:ext cx="11271251" cy="5162550"/>
          </a:xfrm>
        </p:spPr>
        <p:txBody>
          <a:bodyPr/>
          <a:lstStyle/>
          <a:p>
            <a:pPr algn="ctr"/>
            <a:endParaRPr lang="en-US" sz="5400" dirty="0"/>
          </a:p>
          <a:p>
            <a:pPr algn="ctr"/>
            <a:endParaRPr lang="en-US" sz="5400" dirty="0"/>
          </a:p>
          <a:p>
            <a:pPr algn="ctr"/>
            <a:r>
              <a:rPr lang="en-US" sz="5400" dirty="0"/>
              <a:t>Thank You</a:t>
            </a:r>
          </a:p>
        </p:txBody>
      </p:sp>
      <p:sp>
        <p:nvSpPr>
          <p:cNvPr id="14" name="Text Placeholder 3">
            <a:extLst>
              <a:ext uri="{FF2B5EF4-FFF2-40B4-BE49-F238E27FC236}">
                <a16:creationId xmlns:a16="http://schemas.microsoft.com/office/drawing/2014/main" id="{64F7DD67-356D-9147-55F6-B39CF34C6931}"/>
              </a:ext>
            </a:extLst>
          </p:cNvPr>
          <p:cNvSpPr>
            <a:spLocks noGrp="1"/>
          </p:cNvSpPr>
          <p:nvPr>
            <p:ph type="body" sz="quarter" idx="13"/>
          </p:nvPr>
        </p:nvSpPr>
        <p:spPr>
          <a:xfrm>
            <a:off x="501650" y="651601"/>
            <a:ext cx="11188700" cy="334099"/>
          </a:xfrm>
        </p:spPr>
        <p:txBody>
          <a:bodyPr>
            <a:normAutofit/>
          </a:bodyPr>
          <a:lstStyle/>
          <a:p>
            <a:r>
              <a:rPr lang="en-US" b="1" dirty="0"/>
              <a:t>Q &amp; A</a:t>
            </a:r>
          </a:p>
        </p:txBody>
      </p:sp>
      <p:sp>
        <p:nvSpPr>
          <p:cNvPr id="16" name="Title 4">
            <a:extLst>
              <a:ext uri="{FF2B5EF4-FFF2-40B4-BE49-F238E27FC236}">
                <a16:creationId xmlns:a16="http://schemas.microsoft.com/office/drawing/2014/main" id="{B3CD9616-6AD7-227A-B75A-E95286D48C92}"/>
              </a:ext>
            </a:extLst>
          </p:cNvPr>
          <p:cNvSpPr>
            <a:spLocks noGrp="1"/>
          </p:cNvSpPr>
          <p:nvPr>
            <p:ph type="title"/>
          </p:nvPr>
        </p:nvSpPr>
        <p:spPr>
          <a:xfrm>
            <a:off x="501650" y="317500"/>
            <a:ext cx="11188700" cy="334099"/>
          </a:xfrm>
        </p:spPr>
        <p:txBody>
          <a:bodyPr anchor="t">
            <a:normAutofit/>
          </a:bodyPr>
          <a:lstStyle/>
          <a:p>
            <a:r>
              <a:rPr lang="en-US" dirty="0"/>
              <a:t>Talk to Doc</a:t>
            </a:r>
          </a:p>
        </p:txBody>
      </p:sp>
      <p:sp>
        <p:nvSpPr>
          <p:cNvPr id="2" name="TextBox 1">
            <a:extLst>
              <a:ext uri="{FF2B5EF4-FFF2-40B4-BE49-F238E27FC236}">
                <a16:creationId xmlns:a16="http://schemas.microsoft.com/office/drawing/2014/main" id="{BB797949-FBB3-8C56-A5B8-4C00ECF890E2}"/>
              </a:ext>
            </a:extLst>
          </p:cNvPr>
          <p:cNvSpPr txBox="1"/>
          <p:nvPr/>
        </p:nvSpPr>
        <p:spPr>
          <a:xfrm>
            <a:off x="278675" y="6455861"/>
            <a:ext cx="1567737" cy="169277"/>
          </a:xfrm>
          <a:prstGeom prst="rect">
            <a:avLst/>
          </a:prstGeom>
          <a:noFill/>
        </p:spPr>
        <p:txBody>
          <a:bodyPr wrap="none" lIns="0" tIns="0" rIns="0" bIns="0" rtlCol="0">
            <a:spAutoFit/>
          </a:bodyPr>
          <a:lstStyle/>
          <a:p>
            <a:pPr>
              <a:spcBef>
                <a:spcPts val="600"/>
              </a:spcBef>
              <a:buSzPct val="100000"/>
            </a:pPr>
            <a:r>
              <a:rPr lang="en-US" sz="1100" dirty="0">
                <a:solidFill>
                  <a:srgbClr val="FF0000"/>
                </a:solidFill>
              </a:rPr>
              <a:t>Total Time  allotted – 5 min</a:t>
            </a:r>
          </a:p>
        </p:txBody>
      </p:sp>
    </p:spTree>
    <p:extLst>
      <p:ext uri="{BB962C8B-B14F-4D97-AF65-F5344CB8AC3E}">
        <p14:creationId xmlns:p14="http://schemas.microsoft.com/office/powerpoint/2010/main" val="34287187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9108-Presentation_16x9_Timesaver_PPT_Jan2022 (1).pptx" id="{6BF7DA49-D6F5-4F19-AAC6-7DC45F3A1CD9}" vid="{84C4D3F8-1E44-46A9-99C4-7045F60941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Global-Timesaver</Template>
  <TotalTime>694</TotalTime>
  <Words>391</Words>
  <Application>Microsoft Office PowerPoint</Application>
  <PresentationFormat>Widescreen</PresentationFormat>
  <Paragraphs>78</Paragraphs>
  <Slides>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Charter</vt:lpstr>
      <vt:lpstr>Open Sans</vt:lpstr>
      <vt:lpstr>Open Sans Light</vt:lpstr>
      <vt:lpstr>Source Sans Pro</vt:lpstr>
      <vt:lpstr>Verdana</vt:lpstr>
      <vt:lpstr>Wingdings 2</vt:lpstr>
      <vt:lpstr>Deloitte Brand Theme</vt:lpstr>
      <vt:lpstr>think-cell Slide</vt:lpstr>
      <vt:lpstr>Deloitte Audit QA Hackathon</vt:lpstr>
      <vt:lpstr>Team Members</vt:lpstr>
      <vt:lpstr>Chat with PDF</vt:lpstr>
      <vt:lpstr>Chat with PDF</vt:lpstr>
      <vt:lpstr>Chat with PDF</vt:lpstr>
      <vt:lpstr>Chat with PDF</vt:lpstr>
      <vt:lpstr>Talk to Doc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 Hackathon</dc:title>
  <dc:creator>Madipally, Goutham</dc:creator>
  <cp:lastModifiedBy>Gupta, Ismriti</cp:lastModifiedBy>
  <cp:revision>10</cp:revision>
  <dcterms:created xsi:type="dcterms:W3CDTF">2023-11-09T06:38:08Z</dcterms:created>
  <dcterms:modified xsi:type="dcterms:W3CDTF">2024-04-02T03:37:01Z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ies>
</file>