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18" r:id="rId5"/>
    <p:sldId id="264" r:id="rId6"/>
    <p:sldId id="272" r:id="rId7"/>
    <p:sldId id="308" r:id="rId8"/>
    <p:sldId id="305" r:id="rId9"/>
    <p:sldId id="312" r:id="rId10"/>
    <p:sldId id="313" r:id="rId11"/>
    <p:sldId id="314" r:id="rId12"/>
    <p:sldId id="315" r:id="rId13"/>
    <p:sldId id="316" r:id="rId14"/>
    <p:sldId id="317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78" r:id="rId29"/>
    <p:sldId id="333" r:id="rId30"/>
    <p:sldId id="334" r:id="rId31"/>
    <p:sldId id="335" r:id="rId32"/>
    <p:sldId id="336" r:id="rId3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126" d="100"/>
          <a:sy n="126" d="100"/>
        </p:scale>
        <p:origin x="-324" y="-3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xmlns="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6581275" y="1894447"/>
            <a:ext cx="56105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Sistem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Pengelolaan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Data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Karya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Ilmiah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</a:p>
          <a:p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Metode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Unifed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Modelling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Language(UML)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6811786" y="1523290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3" y="430108"/>
            <a:ext cx="103028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Program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Mencetak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Laporan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Karya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Ilmiah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8617703" y="543444"/>
            <a:ext cx="3241342" cy="317651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80484"/>
              </p:ext>
            </p:extLst>
          </p:nvPr>
        </p:nvGraphicFramePr>
        <p:xfrm>
          <a:off x="838200" y="1943101"/>
          <a:ext cx="8381999" cy="3171824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204876"/>
                <a:gridCol w="4177123"/>
              </a:tblGrid>
              <a:tr h="381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037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Program studi mencari data karya ilmiah berdasarkan tahun akademik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2.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306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3. Program </a:t>
                      </a:r>
                      <a:r>
                        <a:rPr lang="en-US" sz="1200" dirty="0" err="1">
                          <a:effectLst/>
                        </a:rPr>
                        <a:t>studi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mencetak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karya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ilmiah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5768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4.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mencetak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6811786" y="1523290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3" y="430108"/>
            <a:ext cx="103028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Dosen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Pembimbing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8617703" y="543444"/>
            <a:ext cx="3241342" cy="317651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41571"/>
              </p:ext>
            </p:extLst>
          </p:nvPr>
        </p:nvGraphicFramePr>
        <p:xfrm>
          <a:off x="876300" y="1809751"/>
          <a:ext cx="8343899" cy="332422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185763"/>
                <a:gridCol w="4158136"/>
              </a:tblGrid>
              <a:tr h="4542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6663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Sistem menampilkan data dosen pembibing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6663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2. </a:t>
                      </a:r>
                      <a:r>
                        <a:rPr lang="en-US" sz="1200" dirty="0" err="1" smtClean="0">
                          <a:effectLst/>
                        </a:rPr>
                        <a:t>Mahasiswa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dosen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pembimbing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6663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3.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pencarian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5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6811786" y="1523290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3" y="430108"/>
            <a:ext cx="103028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Karya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Ilmiah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8617703" y="543444"/>
            <a:ext cx="3241342" cy="317651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36583"/>
              </p:ext>
            </p:extLst>
          </p:nvPr>
        </p:nvGraphicFramePr>
        <p:xfrm>
          <a:off x="838201" y="1876426"/>
          <a:ext cx="8038782" cy="371205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032699"/>
                <a:gridCol w="4006083"/>
              </a:tblGrid>
              <a:tr h="293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965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Sistem menampilkan data karya ilmiah sebelumnya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677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2. </a:t>
                      </a:r>
                      <a:r>
                        <a:rPr lang="en-US" sz="1200" dirty="0" err="1" smtClean="0">
                          <a:effectLst/>
                        </a:rPr>
                        <a:t>Mahasiswa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ilmiah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sebelumnya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965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3.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pencarian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96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4. </a:t>
                      </a:r>
                      <a:r>
                        <a:rPr lang="en-US" sz="1200" dirty="0" err="1" smtClean="0">
                          <a:effectLst/>
                        </a:rPr>
                        <a:t>Mahasiswa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ingin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melihat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ringkasan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ilmiah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7965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5.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ringkasan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ilmiah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memproses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menerapkan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84776"/>
            <a:ext cx="3257550" cy="668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pilihan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4" y="258545"/>
            <a:ext cx="2686052" cy="63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difilter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memproses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53837"/>
            <a:ext cx="2781300" cy="65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memasukkan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4" y="184897"/>
            <a:ext cx="2667002" cy="648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memasukkan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4" y="311908"/>
            <a:ext cx="2038352" cy="62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Diagram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lengkap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kelas-kelas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ditangani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masing-masing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atribut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operasi-operasi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Disamping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Class Diagram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4" y="311908"/>
            <a:ext cx="2038352" cy="62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367248"/>
            <a:ext cx="379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Diagram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lengkap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kelas-kelas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ditangani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masing-masing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atribut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operasi-operasi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815674"/>
            <a:ext cx="401291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Diagram </a:t>
            </a:r>
            <a:r>
              <a:rPr lang="fi-FI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Pengelolaan </a:t>
            </a:r>
            <a:r>
              <a:rPr lang="fi-FI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Karya </a:t>
            </a:r>
            <a:r>
              <a:rPr lang="fi-FI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Ilmiah</a:t>
            </a:r>
            <a:endParaRPr lang="fi-FI" altLang="ko-K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D:\Materi Kuliah\Semester 3\RPL2\UML\UML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9" y="1018747"/>
            <a:ext cx="6322282" cy="5086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7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6745705" y="2390817"/>
            <a:ext cx="380390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Nama</a:t>
            </a:r>
            <a:r>
              <a:rPr lang="en-US" altLang="ko-KR" sz="5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Kelompok</a:t>
            </a:r>
            <a:endParaRPr lang="ko-KR" altLang="en-US" sz="5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6785881" y="3780890"/>
            <a:ext cx="5446229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Aji</a:t>
            </a:r>
            <a:r>
              <a:rPr lang="en-US" altLang="ko-KR" sz="1867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Pratama</a:t>
            </a:r>
            <a:r>
              <a:rPr lang="en-US" altLang="ko-KR" sz="18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		3311811035</a:t>
            </a:r>
            <a:endParaRPr lang="en-US" altLang="ko-KR" sz="1867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  <a:p>
            <a:r>
              <a:rPr lang="en-US" altLang="ko-KR" sz="1867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Isnandar</a:t>
            </a:r>
            <a:r>
              <a:rPr lang="en-US" altLang="ko-KR" sz="18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Fatwa		3311811008</a:t>
            </a:r>
            <a:endParaRPr lang="en-US" altLang="ko-KR" sz="1867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  <a:p>
            <a:r>
              <a:rPr lang="en-US" altLang="ko-KR" sz="1867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Iwan</a:t>
            </a:r>
            <a:r>
              <a:rPr lang="en-US" altLang="ko-KR" sz="1867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Natal		3311611010</a:t>
            </a:r>
            <a:endParaRPr lang="ko-KR" altLang="en-US" sz="1867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returm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gagal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memproses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menerapkan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direturn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723341"/>
            <a:ext cx="4012916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fi-FI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Memanipulasi Data Karya Ilmiah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572348"/>
            <a:ext cx="5676902" cy="61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pilihan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446342"/>
            <a:ext cx="4012916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sv-SE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Menampilkan </a:t>
            </a:r>
          </a:p>
          <a:p>
            <a:r>
              <a:rPr lang="sv-SE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Informasi Grafik Dan </a:t>
            </a:r>
            <a:r>
              <a:rPr lang="sv-SE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Non-Grafik</a:t>
            </a:r>
            <a:endParaRPr lang="sv-SE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2" y="1329448"/>
            <a:ext cx="6254937" cy="51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(filter)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filter.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filter,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mereturn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569452"/>
            <a:ext cx="4012916" cy="196977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sv-SE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Mencetak </a:t>
            </a:r>
            <a:r>
              <a:rPr lang="sv-SE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sv-SE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Karya </a:t>
            </a:r>
            <a:r>
              <a:rPr lang="sv-SE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Ilmiah Berdasarkan </a:t>
            </a:r>
            <a:r>
              <a:rPr lang="sv-SE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Tahun Akademik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4435"/>
            <a:ext cx="5730006" cy="60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815673"/>
            <a:ext cx="401291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sv-SE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Mencari Data Dosen Pembimbing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378452"/>
            <a:ext cx="5838255" cy="63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815673"/>
            <a:ext cx="401291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it-IT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Mencari Data Karya Ilmiah Sebelumnya</a:t>
            </a:r>
            <a:endParaRPr lang="sv-SE" altLang="ko-K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https://raw.githubusercontent.com/Isnandar/Tugas-Besar-RPL-II/master/Revisi%20UML%20Fix/Sequence%20Diagram%2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2" y="815674"/>
            <a:ext cx="6367098" cy="5226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A8DF01A-F232-4963-BC94-2163305D53A2}"/>
              </a:ext>
            </a:extLst>
          </p:cNvPr>
          <p:cNvSpPr txBox="1"/>
          <p:nvPr/>
        </p:nvSpPr>
        <p:spPr>
          <a:xfrm>
            <a:off x="971299" y="2298702"/>
            <a:ext cx="9430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menganalisis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tindakan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memahami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ketidakpastian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mengganggu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proyek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software.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mungkin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mungkin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Tetapi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apapun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ide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benar-nenar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mengidentifikasi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kemungkinan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memperkirakan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dampaknya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membangun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antisipasi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Orang – orang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menganalisis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software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manager, stake holder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software engineering.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Risiko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5A7F4B41-8FE6-4001-9A2A-827590645136}"/>
              </a:ext>
            </a:extLst>
          </p:cNvPr>
          <p:cNvGrpSpPr/>
          <p:nvPr/>
        </p:nvGrpSpPr>
        <p:grpSpPr>
          <a:xfrm>
            <a:off x="971299" y="2051086"/>
            <a:ext cx="2888511" cy="709281"/>
            <a:chOff x="1199735" y="1275606"/>
            <a:chExt cx="1962585" cy="7092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lphaL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Ketidakpastian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lphaL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Kerugian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Risiko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A7F4B41-8FE6-4001-9A2A-827590645136}"/>
              </a:ext>
            </a:extLst>
          </p:cNvPr>
          <p:cNvGrpSpPr/>
          <p:nvPr/>
        </p:nvGrpSpPr>
        <p:grpSpPr>
          <a:xfrm>
            <a:off x="971298" y="2897557"/>
            <a:ext cx="8144125" cy="2555940"/>
            <a:chOff x="1199735" y="1275606"/>
            <a:chExt cx="5533487" cy="255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lphaL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mengancam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rencana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kenyataan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kemungkinan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jadwal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mengalami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slip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bertambah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</a:t>
              </a: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daya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Jadwal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personil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(staffing &amp;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organisasi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persyaratan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lphaLcParenR"/>
              </a:pP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lphaLcParenR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Risiko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A7F4B41-8FE6-4001-9A2A-827590645136}"/>
              </a:ext>
            </a:extLst>
          </p:cNvPr>
          <p:cNvGrpSpPr/>
          <p:nvPr/>
        </p:nvGrpSpPr>
        <p:grpSpPr>
          <a:xfrm>
            <a:off x="971298" y="2016197"/>
            <a:ext cx="8144125" cy="3109938"/>
            <a:chOff x="1199735" y="1275606"/>
            <a:chExt cx="5533487" cy="310993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teknis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mengancam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kualitas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ketepatan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software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dihasilkan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kenyataan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implementasinya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sangat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sulit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mungkin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desain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potensial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ambiquitas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implementasi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spesifikasi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interfacing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ketidakpastian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verivikasi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keusangan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pemeliharaan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10).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leading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edge</a:t>
              </a:r>
            </a:p>
            <a:p>
              <a:pPr marL="228600" indent="-228600">
                <a:buFont typeface="+mj-lt"/>
                <a:buAutoNum type="alphaLcParenR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Risiko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A7F4B41-8FE6-4001-9A2A-827590645136}"/>
              </a:ext>
            </a:extLst>
          </p:cNvPr>
          <p:cNvGrpSpPr/>
          <p:nvPr/>
        </p:nvGrpSpPr>
        <p:grpSpPr>
          <a:xfrm>
            <a:off x="971298" y="2016197"/>
            <a:ext cx="8144125" cy="2186608"/>
            <a:chOff x="1199735" y="1275606"/>
            <a:chExt cx="5533487" cy="218660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mengancam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viabilitas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software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dibangun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membahayakan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1)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Pasar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2)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Strategi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3)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Pemasaran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4)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Manajemen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5)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83146"/>
              </p:ext>
            </p:extLst>
          </p:nvPr>
        </p:nvGraphicFramePr>
        <p:xfrm>
          <a:off x="5981698" y="219075"/>
          <a:ext cx="5753099" cy="6169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437"/>
                <a:gridCol w="1444437"/>
                <a:gridCol w="1444437"/>
                <a:gridCol w="1419788"/>
              </a:tblGrid>
              <a:tr h="54828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RESIKO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KEJADIAN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TEKNIK MENGURANGI RESIKO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rowSpan="4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Kegagalan Personil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dalam bidang coding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Memperkerjakan staff yang handal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tidak menguasai bidangnya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Membangun tm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Tidak adanya kekompakan tim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Mengadakan pelatihan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76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jadwal yang rancu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 jadwal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rowSpan="3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Estimsi Biaya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Biaya yang berlebihan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 beberapa estimasi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76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Kekurangan Biaya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Desain untuk biaya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Perhitungan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Standarisasi metode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rowSpan="3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Mengembangkan Fungsi Software Yang Salah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pemrograman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Evaluasi proyek ditingkatkan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76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Desain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Survey pengguna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Analisa kebutuhan tidak sesuai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 prototype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10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Menegmbangkan</a:t>
                      </a:r>
                      <a:r>
                        <a:rPr lang="en-US" sz="1100" dirty="0">
                          <a:effectLst/>
                        </a:rPr>
                        <a:t> UI Yang Salah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Pengguna tidak bisa menggunakan aplikasi yang dibuat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 prototype serta memperlibatkan user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83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Kegagalan Kinerja Real-Time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 yang sakit sehingga waktu kerja perlu ditambah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Simulasi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Pekerjaan terlalu cepat diselesaikan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Brenchmarking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estimasi waktu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Tuning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Analisis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teknis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FD1FFE-EE5D-4508-BC53-E1CBBA637A09}"/>
              </a:ext>
            </a:extLst>
          </p:cNvPr>
          <p:cNvSpPr txBox="1"/>
          <p:nvPr/>
        </p:nvSpPr>
        <p:spPr>
          <a:xfrm>
            <a:off x="877032" y="304915"/>
            <a:ext cx="74001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Perencanaan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Proyek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A7F4B41-8FE6-4001-9A2A-827590645136}"/>
              </a:ext>
            </a:extLst>
          </p:cNvPr>
          <p:cNvGrpSpPr/>
          <p:nvPr/>
        </p:nvGrpSpPr>
        <p:grpSpPr>
          <a:xfrm>
            <a:off x="971298" y="1074356"/>
            <a:ext cx="8144125" cy="524615"/>
            <a:chOff x="1199735" y="1275606"/>
            <a:chExt cx="5533487" cy="52461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Penjadwalan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(Schedule)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76234"/>
              </p:ext>
            </p:extLst>
          </p:nvPr>
        </p:nvGraphicFramePr>
        <p:xfrm>
          <a:off x="985595" y="1693863"/>
          <a:ext cx="7768833" cy="438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342"/>
                <a:gridCol w="4745091"/>
                <a:gridCol w="208919"/>
                <a:gridCol w="208919"/>
                <a:gridCol w="755562"/>
              </a:tblGrid>
              <a:tr h="148731">
                <a:tc rowSpan="2"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DAFTAR YANG HARUS DILAKUKAN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Durasi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(Hari)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/>
                </a:tc>
              </a:tr>
              <a:tr h="148731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Analisis Sistem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wawancara dan rapat koordinasi dengan pihak Client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Statement Of Purpose, Event List, dan Context Diagaram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Use Case Diagram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State Diagram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Data Flow Diagram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Desain Database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Kamus Data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Proses Spesification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Domkumentasi kebutuhan dan desain sistem (SKPL)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</a:tr>
              <a:tr h="148731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Desain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Form Entry dan Desain Menu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Report Dan Form Report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Dokumentasi desain aplikasi (DPPL)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Program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Dokumentasi Program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Testing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List testing Program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Testing Program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catatan perbaikan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Dokumentasi Testing Program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Instalasi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Instalasi program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setting pada Software pendukung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dokumentasi User Guide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pelatihan untuk user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  <a:tr h="1543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Maintance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perbaikan atau pemeliharaan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xmlns="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:a16="http://schemas.microsoft.com/office/drawing/2014/main" xmlns="" id="{F8F33F1F-3165-4A87-A049-F5D6ED47BBCC}"/>
                </a:ext>
              </a:extLst>
            </p:cNvPr>
            <p:cNvSpPr/>
            <p:nvPr/>
          </p:nvSpPr>
          <p:spPr>
            <a:xfrm>
              <a:off x="1684786" y="2516290"/>
              <a:ext cx="702035" cy="687994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 smtClean="0">
                <a:solidFill>
                  <a:schemeClr val="accent4"/>
                </a:solidFill>
              </a:rPr>
              <a:t>Gambaran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E32A131-0733-43E0-B30F-86C1DCAA063B}"/>
              </a:ext>
            </a:extLst>
          </p:cNvPr>
          <p:cNvSpPr/>
          <p:nvPr/>
        </p:nvSpPr>
        <p:spPr>
          <a:xfrm>
            <a:off x="683702" y="1413246"/>
            <a:ext cx="541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 smtClean="0"/>
              <a:t>Umum</a:t>
            </a: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D26A5C-D3E8-4FFA-9E86-BE5A954AAF00}"/>
              </a:ext>
            </a:extLst>
          </p:cNvPr>
          <p:cNvSpPr txBox="1"/>
          <p:nvPr/>
        </p:nvSpPr>
        <p:spPr>
          <a:xfrm>
            <a:off x="683702" y="2562260"/>
            <a:ext cx="56203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Aplikasi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Pengelolaan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Data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Karya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Ilmiah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dibangun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untuk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mengelola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data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karya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ilmiah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mahasiswa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pada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perguruan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dalam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bentuk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file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elektronik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.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962375-4251-483A-8505-849A0197F623}"/>
              </a:ext>
            </a:extLst>
          </p:cNvPr>
          <p:cNvSpPr txBox="1"/>
          <p:nvPr/>
        </p:nvSpPr>
        <p:spPr>
          <a:xfrm>
            <a:off x="683703" y="3485590"/>
            <a:ext cx="57698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fasilitas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kontrol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menghapus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mengganti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batang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tulisan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langsung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tulisan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ditentukan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histori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40462" y="2168237"/>
            <a:ext cx="1694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PERANGKAT</a:t>
            </a: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LUNAK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FD1FFE-EE5D-4508-BC53-E1CBBA637A09}"/>
              </a:ext>
            </a:extLst>
          </p:cNvPr>
          <p:cNvSpPr txBox="1"/>
          <p:nvPr/>
        </p:nvSpPr>
        <p:spPr>
          <a:xfrm>
            <a:off x="877032" y="304915"/>
            <a:ext cx="74001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Perencanaan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Proyek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A7F4B41-8FE6-4001-9A2A-827590645136}"/>
              </a:ext>
            </a:extLst>
          </p:cNvPr>
          <p:cNvGrpSpPr/>
          <p:nvPr/>
        </p:nvGrpSpPr>
        <p:grpSpPr>
          <a:xfrm>
            <a:off x="971298" y="1074356"/>
            <a:ext cx="8144125" cy="524615"/>
            <a:chOff x="1199735" y="1275606"/>
            <a:chExt cx="5533487" cy="52461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Project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79915"/>
              </p:ext>
            </p:extLst>
          </p:nvPr>
        </p:nvGraphicFramePr>
        <p:xfrm>
          <a:off x="1466848" y="1382123"/>
          <a:ext cx="9010652" cy="5254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9506"/>
                <a:gridCol w="2929506"/>
                <a:gridCol w="541096"/>
                <a:gridCol w="645516"/>
                <a:gridCol w="645516"/>
                <a:gridCol w="645516"/>
                <a:gridCol w="673996"/>
              </a:tblGrid>
              <a:tr h="201874">
                <a:tc rowSpan="3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DAFTAR AKTIVITAS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DURASI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TARIF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JUMLAH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BIAYA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 BIAYA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</a:tr>
              <a:tr h="20187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KERJA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TENAGA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TENAGA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TENAGA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93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(JAM)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KERJA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KERJA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KERJA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Analisis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Sistem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wawancara dan rapat koordinasi dengan pihak Client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5.650.000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Statement Of Purpose, Event List, dan Context Diagaram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Use Case Diagram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State Diagram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Data Flow Diagram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Desain Database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Kamus Data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Proses Spesification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Domkumentasi kebutuhan dan desain sistem (SKPL)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Desain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Form Entry dan Desain Menu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6.500.000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Report Dan Form Report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Dokumentasi desain aplikasi (DPPL)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Implementasi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Program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54.000.000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Dokumentasi Program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Testing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List testing Program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2.500.000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2.500.000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13.500.000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Testing Program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catatan perbaikan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Dokumentasi Testing Program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937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Instalasi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Instalasi program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setting pada Software pendukung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dokumentasi User Guide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pelatihan untuk user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Maintance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perbaikan atau pemeliharaan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</a:tr>
              <a:tr h="201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Lain - lain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Sewa Server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</a:tr>
              <a:tr h="20187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Perencanaan Total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663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78.400.000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121.400.000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121.400.000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69237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Fungsional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680768" y="1482102"/>
            <a:ext cx="6254107" cy="587753"/>
            <a:chOff x="1848112" y="1575921"/>
            <a:chExt cx="5383988" cy="120665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mengelola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C572D2-FF82-4F09-A87C-3D3A60EF1C3D}"/>
              </a:ext>
            </a:extLst>
          </p:cNvPr>
          <p:cNvGrpSpPr/>
          <p:nvPr/>
        </p:nvGrpSpPr>
        <p:grpSpPr>
          <a:xfrm>
            <a:off x="1680768" y="2268847"/>
            <a:ext cx="6254107" cy="772419"/>
            <a:chOff x="1848112" y="1575921"/>
            <a:chExt cx="5383988" cy="15857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tentang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6517ED-D341-498B-BF06-476933A43F6B}"/>
              </a:ext>
            </a:extLst>
          </p:cNvPr>
          <p:cNvGrpSpPr/>
          <p:nvPr/>
        </p:nvGrpSpPr>
        <p:grpSpPr>
          <a:xfrm>
            <a:off x="1680768" y="3136011"/>
            <a:ext cx="6254107" cy="772419"/>
            <a:chOff x="1848112" y="1575921"/>
            <a:chExt cx="5383988" cy="15857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mencetak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laporan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akademik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680768" y="4003174"/>
            <a:ext cx="6254107" cy="587753"/>
            <a:chOff x="1848112" y="1575921"/>
            <a:chExt cx="5383988" cy="12066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dosen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pembimbing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680768" y="4905557"/>
            <a:ext cx="6254107" cy="769441"/>
            <a:chOff x="1848112" y="1575921"/>
            <a:chExt cx="5383988" cy="1579665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sebelumnya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696284" y="5730143"/>
            <a:ext cx="6254107" cy="772419"/>
            <a:chOff x="1848112" y="1575921"/>
            <a:chExt cx="5383988" cy="1585779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histori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ringkasan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beberapa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judul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sebelumnya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34700" y="-1"/>
            <a:ext cx="1257300" cy="6858000"/>
            <a:chOff x="10934700" y="-1"/>
            <a:chExt cx="1257300" cy="6858000"/>
          </a:xfrm>
        </p:grpSpPr>
        <p:sp>
          <p:nvSpPr>
            <p:cNvPr id="5" name="Rectangle 4"/>
            <p:cNvSpPr/>
            <p:nvPr/>
          </p:nvSpPr>
          <p:spPr>
            <a:xfrm>
              <a:off x="11229975" y="0"/>
              <a:ext cx="96202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934700" y="-1"/>
              <a:ext cx="18097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aphic 234">
            <a:extLst>
              <a:ext uri="{FF2B5EF4-FFF2-40B4-BE49-F238E27FC236}">
                <a16:creationId xmlns:a16="http://schemas.microsoft.com/office/drawing/2014/main" xmlns="" id="{67093918-51FB-47BF-8FF5-0827DD800958}"/>
              </a:ext>
            </a:extLst>
          </p:cNvPr>
          <p:cNvGrpSpPr/>
          <p:nvPr/>
        </p:nvGrpSpPr>
        <p:grpSpPr>
          <a:xfrm flipH="1">
            <a:off x="7680023" y="4486316"/>
            <a:ext cx="3345164" cy="1188682"/>
            <a:chOff x="7540326" y="1358451"/>
            <a:chExt cx="4257675" cy="1447800"/>
          </a:xfrm>
        </p:grpSpPr>
        <p:sp>
          <p:nvSpPr>
            <p:cNvPr id="186" name="Freeform: Shape 175">
              <a:extLst>
                <a:ext uri="{FF2B5EF4-FFF2-40B4-BE49-F238E27FC236}">
                  <a16:creationId xmlns:a16="http://schemas.microsoft.com/office/drawing/2014/main" xmlns="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76">
              <a:extLst>
                <a:ext uri="{FF2B5EF4-FFF2-40B4-BE49-F238E27FC236}">
                  <a16:creationId xmlns:a16="http://schemas.microsoft.com/office/drawing/2014/main" xmlns="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77">
              <a:extLst>
                <a:ext uri="{FF2B5EF4-FFF2-40B4-BE49-F238E27FC236}">
                  <a16:creationId xmlns:a16="http://schemas.microsoft.com/office/drawing/2014/main" xmlns="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78">
              <a:extLst>
                <a:ext uri="{FF2B5EF4-FFF2-40B4-BE49-F238E27FC236}">
                  <a16:creationId xmlns:a16="http://schemas.microsoft.com/office/drawing/2014/main" xmlns="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79">
              <a:extLst>
                <a:ext uri="{FF2B5EF4-FFF2-40B4-BE49-F238E27FC236}">
                  <a16:creationId xmlns:a16="http://schemas.microsoft.com/office/drawing/2014/main" xmlns="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80">
              <a:extLst>
                <a:ext uri="{FF2B5EF4-FFF2-40B4-BE49-F238E27FC236}">
                  <a16:creationId xmlns:a16="http://schemas.microsoft.com/office/drawing/2014/main" xmlns="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81014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Fungsional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680768" y="1856889"/>
            <a:ext cx="6254107" cy="587753"/>
            <a:chOff x="1848112" y="1575921"/>
            <a:chExt cx="5383988" cy="120665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diakses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4408" y="177668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Internal Requirements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641247" y="2814807"/>
            <a:ext cx="6254107" cy="769441"/>
            <a:chOff x="1848112" y="1575921"/>
            <a:chExt cx="5383988" cy="1579665"/>
          </a:xfrm>
        </p:grpSpPr>
        <p:sp>
          <p:nvSpPr>
            <p:cNvPr id="30" name="TextBox 29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mengamankan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data-data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24408" y="177668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External Requirements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934700" y="-1"/>
            <a:ext cx="1257300" cy="6858000"/>
            <a:chOff x="10934700" y="-1"/>
            <a:chExt cx="1257300" cy="6858000"/>
          </a:xfrm>
        </p:grpSpPr>
        <p:sp>
          <p:nvSpPr>
            <p:cNvPr id="34" name="Rectangle 33"/>
            <p:cNvSpPr/>
            <p:nvPr/>
          </p:nvSpPr>
          <p:spPr>
            <a:xfrm>
              <a:off x="11229975" y="0"/>
              <a:ext cx="96202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934700" y="-1"/>
              <a:ext cx="18097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aphic 234">
            <a:extLst>
              <a:ext uri="{FF2B5EF4-FFF2-40B4-BE49-F238E27FC236}">
                <a16:creationId xmlns:a16="http://schemas.microsoft.com/office/drawing/2014/main" xmlns="" id="{67093918-51FB-47BF-8FF5-0827DD800958}"/>
              </a:ext>
            </a:extLst>
          </p:cNvPr>
          <p:cNvGrpSpPr/>
          <p:nvPr/>
        </p:nvGrpSpPr>
        <p:grpSpPr>
          <a:xfrm flipH="1">
            <a:off x="7680023" y="4486316"/>
            <a:ext cx="3345164" cy="1188682"/>
            <a:chOff x="7540326" y="1358451"/>
            <a:chExt cx="4257675" cy="1447800"/>
          </a:xfrm>
        </p:grpSpPr>
        <p:sp>
          <p:nvSpPr>
            <p:cNvPr id="268" name="Freeform: Shape 175">
              <a:extLst>
                <a:ext uri="{FF2B5EF4-FFF2-40B4-BE49-F238E27FC236}">
                  <a16:creationId xmlns:a16="http://schemas.microsoft.com/office/drawing/2014/main" xmlns="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176">
              <a:extLst>
                <a:ext uri="{FF2B5EF4-FFF2-40B4-BE49-F238E27FC236}">
                  <a16:creationId xmlns:a16="http://schemas.microsoft.com/office/drawing/2014/main" xmlns="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177">
              <a:extLst>
                <a:ext uri="{FF2B5EF4-FFF2-40B4-BE49-F238E27FC236}">
                  <a16:creationId xmlns:a16="http://schemas.microsoft.com/office/drawing/2014/main" xmlns="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178">
              <a:extLst>
                <a:ext uri="{FF2B5EF4-FFF2-40B4-BE49-F238E27FC236}">
                  <a16:creationId xmlns:a16="http://schemas.microsoft.com/office/drawing/2014/main" xmlns="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179">
              <a:extLst>
                <a:ext uri="{FF2B5EF4-FFF2-40B4-BE49-F238E27FC236}">
                  <a16:creationId xmlns:a16="http://schemas.microsoft.com/office/drawing/2014/main" xmlns="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180">
              <a:extLst>
                <a:ext uri="{FF2B5EF4-FFF2-40B4-BE49-F238E27FC236}">
                  <a16:creationId xmlns:a16="http://schemas.microsoft.com/office/drawing/2014/main" xmlns="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8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91D9F03E-BBA5-492D-97F1-088B2F395B8A}"/>
              </a:ext>
            </a:extLst>
          </p:cNvPr>
          <p:cNvSpPr/>
          <p:nvPr/>
        </p:nvSpPr>
        <p:spPr>
          <a:xfrm flipH="1">
            <a:off x="429386" y="446342"/>
            <a:ext cx="6785757" cy="5965316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faktor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 case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Sedangkan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aktifitas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terlebih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dahulu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Diagram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6" y="322263"/>
            <a:ext cx="6504814" cy="63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977687" y="-1"/>
            <a:ext cx="18097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90950"/>
            <a:ext cx="81014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Login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C0E4C5D-1C55-4547-A923-25E74E1AB570}"/>
              </a:ext>
            </a:extLst>
          </p:cNvPr>
          <p:cNvSpPr txBox="1"/>
          <p:nvPr/>
        </p:nvSpPr>
        <p:spPr>
          <a:xfrm>
            <a:off x="834548" y="1321947"/>
            <a:ext cx="6785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Skenario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 case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bertujuan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menggambar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jelas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saja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kegiatan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aktivitas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Skenario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ditampilkan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skenario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 case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diusulkan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04855"/>
              </p:ext>
            </p:extLst>
          </p:nvPr>
        </p:nvGraphicFramePr>
        <p:xfrm>
          <a:off x="289661" y="2990051"/>
          <a:ext cx="5561965" cy="274320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790190"/>
                <a:gridCol w="277177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Aksi</a:t>
                      </a:r>
                      <a:r>
                        <a:rPr lang="en-US" sz="1200" b="1" dirty="0">
                          <a:effectLst/>
                        </a:rPr>
                        <a:t> actor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Reaksi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sistem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 smtClean="0">
                          <a:effectLst/>
                        </a:rPr>
                        <a:t>1. </a:t>
                      </a:r>
                      <a:r>
                        <a:rPr lang="en-US" sz="1200" b="0" dirty="0" err="1" smtClean="0">
                          <a:effectLst/>
                        </a:rPr>
                        <a:t>Aktor</a:t>
                      </a:r>
                      <a:r>
                        <a:rPr lang="en-US" sz="1200" b="0" dirty="0" smtClean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mengakses</a:t>
                      </a:r>
                      <a:r>
                        <a:rPr lang="en-US" sz="1200" b="0" dirty="0">
                          <a:effectLst/>
                        </a:rPr>
                        <a:t> menu login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 smtClean="0">
                          <a:effectLst/>
                        </a:rPr>
                        <a:t>2. </a:t>
                      </a:r>
                      <a:r>
                        <a:rPr lang="en-US" sz="1200" b="0" dirty="0" err="1" smtClean="0">
                          <a:effectLst/>
                        </a:rPr>
                        <a:t>Sistem</a:t>
                      </a:r>
                      <a:r>
                        <a:rPr lang="en-US" sz="1200" b="0" dirty="0" smtClean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menampilkan</a:t>
                      </a:r>
                      <a:r>
                        <a:rPr lang="en-US" sz="1200" b="0" dirty="0">
                          <a:effectLst/>
                        </a:rPr>
                        <a:t> form login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 smtClean="0">
                          <a:effectLst/>
                        </a:rPr>
                        <a:t>3.</a:t>
                      </a:r>
                      <a:r>
                        <a:rPr lang="en-US" sz="1200" b="0" baseline="0" dirty="0" smtClean="0">
                          <a:effectLst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</a:rPr>
                        <a:t>Aktor</a:t>
                      </a:r>
                      <a:r>
                        <a:rPr lang="en-US" sz="1200" b="0" dirty="0" smtClean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memasukkan</a:t>
                      </a:r>
                      <a:r>
                        <a:rPr lang="en-US" sz="1200" b="0" dirty="0">
                          <a:effectLst/>
                        </a:rPr>
                        <a:t> ­username </a:t>
                      </a:r>
                      <a:r>
                        <a:rPr lang="en-US" sz="1200" b="0" dirty="0" err="1">
                          <a:effectLst/>
                        </a:rPr>
                        <a:t>dan</a:t>
                      </a:r>
                      <a:r>
                        <a:rPr lang="en-US" sz="1200" b="0" dirty="0">
                          <a:effectLst/>
                        </a:rPr>
                        <a:t> password 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 smtClean="0">
                          <a:effectLst/>
                        </a:rPr>
                        <a:t>4. </a:t>
                      </a:r>
                      <a:r>
                        <a:rPr lang="en-US" sz="1200" b="0" dirty="0" err="1" smtClean="0">
                          <a:effectLst/>
                        </a:rPr>
                        <a:t>Sistem</a:t>
                      </a:r>
                      <a:r>
                        <a:rPr lang="en-US" sz="1200" b="0" dirty="0" smtClean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melakukan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verifikasi</a:t>
                      </a:r>
                      <a:r>
                        <a:rPr lang="en-US" sz="1200" b="0" dirty="0">
                          <a:effectLst/>
                        </a:rPr>
                        <a:t> login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 smtClean="0">
                          <a:effectLst/>
                        </a:rPr>
                        <a:t>5. </a:t>
                      </a:r>
                      <a:r>
                        <a:rPr lang="en-US" sz="1200" b="0" dirty="0" err="1" smtClean="0">
                          <a:effectLst/>
                        </a:rPr>
                        <a:t>Sistem</a:t>
                      </a:r>
                      <a:r>
                        <a:rPr lang="en-US" sz="1200" b="0" dirty="0" smtClean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menampilkan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halaman</a:t>
                      </a:r>
                      <a:r>
                        <a:rPr lang="en-US" sz="1200" b="0" dirty="0">
                          <a:effectLst/>
                        </a:rPr>
                        <a:t> menu </a:t>
                      </a:r>
                      <a:r>
                        <a:rPr lang="en-US" sz="1200" b="0" dirty="0" err="1">
                          <a:effectLst/>
                        </a:rPr>
                        <a:t>utama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sesuai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hak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akses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aktor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 smtClean="0">
                          <a:effectLst/>
                        </a:rPr>
                        <a:t>6. </a:t>
                      </a:r>
                      <a:r>
                        <a:rPr lang="en-US" sz="1200" b="0" dirty="0" err="1" smtClean="0">
                          <a:effectLst/>
                        </a:rPr>
                        <a:t>Aktor</a:t>
                      </a:r>
                      <a:r>
                        <a:rPr lang="en-US" sz="1200" b="0" dirty="0" smtClean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menggunakan</a:t>
                      </a:r>
                      <a:r>
                        <a:rPr lang="en-US" sz="1200" b="0" dirty="0">
                          <a:effectLst/>
                        </a:rPr>
                        <a:t> menu-menu yang </a:t>
                      </a:r>
                      <a:r>
                        <a:rPr lang="en-US" sz="1200" b="0" dirty="0" err="1">
                          <a:effectLst/>
                        </a:rPr>
                        <a:t>ada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pada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sistem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01180" y="2451031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>
                  <a:solidFill>
                    <a:schemeClr val="bg1"/>
                  </a:solidFill>
                </a:ln>
              </a:rPr>
              <a:t>Skenario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 normal (login </a:t>
            </a:r>
            <a:r>
              <a:rPr lang="en-US" b="1" dirty="0" err="1">
                <a:ln>
                  <a:solidFill>
                    <a:schemeClr val="bg1"/>
                  </a:solidFill>
                </a:ln>
              </a:rPr>
              <a:t>sukses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6964" y="2451031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>
                  <a:solidFill>
                    <a:schemeClr val="bg1"/>
                  </a:solidFill>
                </a:ln>
              </a:rPr>
              <a:t>Skenario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b="1" dirty="0" err="1" smtClean="0">
                <a:ln>
                  <a:solidFill>
                    <a:schemeClr val="bg1"/>
                  </a:solidFill>
                </a:ln>
              </a:rPr>
              <a:t>gagal</a:t>
            </a:r>
            <a:r>
              <a:rPr lang="en-US" b="1" dirty="0" smtClean="0">
                <a:ln>
                  <a:solidFill>
                    <a:schemeClr val="bg1"/>
                  </a:solidFill>
                </a:ln>
              </a:rPr>
              <a:t> login</a:t>
            </a:r>
            <a:endParaRPr lang="en-US" b="1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80849"/>
              </p:ext>
            </p:extLst>
          </p:nvPr>
        </p:nvGraphicFramePr>
        <p:xfrm>
          <a:off x="6115445" y="2990051"/>
          <a:ext cx="5561965" cy="329184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790190"/>
                <a:gridCol w="277177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actor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Aktor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mengakses</a:t>
                      </a:r>
                      <a:r>
                        <a:rPr lang="en-US" sz="1200" dirty="0">
                          <a:effectLst/>
                        </a:rPr>
                        <a:t> menu login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2.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form login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3. </a:t>
                      </a:r>
                      <a:r>
                        <a:rPr lang="en-US" sz="1200" dirty="0" err="1" smtClean="0">
                          <a:effectLst/>
                        </a:rPr>
                        <a:t>Aktor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­username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password 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4.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verifikasi</a:t>
                      </a:r>
                      <a:r>
                        <a:rPr lang="en-US" sz="1200" dirty="0">
                          <a:effectLst/>
                        </a:rPr>
                        <a:t> login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5.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login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valid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username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password yang </a:t>
                      </a:r>
                      <a:r>
                        <a:rPr lang="en-US" sz="1200" dirty="0" err="1">
                          <a:effectLst/>
                        </a:rPr>
                        <a:t>diinput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salah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6. </a:t>
                      </a:r>
                      <a:r>
                        <a:rPr lang="en-US" sz="1200" dirty="0" err="1" smtClean="0">
                          <a:effectLst/>
                        </a:rPr>
                        <a:t>Aktor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username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password yang </a:t>
                      </a:r>
                      <a:r>
                        <a:rPr lang="en-US" sz="1200" dirty="0" err="1">
                          <a:effectLst/>
                        </a:rPr>
                        <a:t>benar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1" name="Graphic 234">
            <a:extLst>
              <a:ext uri="{FF2B5EF4-FFF2-40B4-BE49-F238E27FC236}">
                <a16:creationId xmlns:a16="http://schemas.microsoft.com/office/drawing/2014/main" xmlns="" id="{67093918-51FB-47BF-8FF5-0827DD800958}"/>
              </a:ext>
            </a:extLst>
          </p:cNvPr>
          <p:cNvGrpSpPr/>
          <p:nvPr/>
        </p:nvGrpSpPr>
        <p:grpSpPr>
          <a:xfrm flipH="1">
            <a:off x="10024058" y="156869"/>
            <a:ext cx="2019202" cy="717510"/>
            <a:chOff x="7540326" y="1358451"/>
            <a:chExt cx="4257675" cy="1447800"/>
          </a:xfrm>
        </p:grpSpPr>
        <p:sp>
          <p:nvSpPr>
            <p:cNvPr id="22" name="Freeform: Shape 175">
              <a:extLst>
                <a:ext uri="{FF2B5EF4-FFF2-40B4-BE49-F238E27FC236}">
                  <a16:creationId xmlns:a16="http://schemas.microsoft.com/office/drawing/2014/main" xmlns="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76">
              <a:extLst>
                <a:ext uri="{FF2B5EF4-FFF2-40B4-BE49-F238E27FC236}">
                  <a16:creationId xmlns:a16="http://schemas.microsoft.com/office/drawing/2014/main" xmlns="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77">
              <a:extLst>
                <a:ext uri="{FF2B5EF4-FFF2-40B4-BE49-F238E27FC236}">
                  <a16:creationId xmlns:a16="http://schemas.microsoft.com/office/drawing/2014/main" xmlns="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78">
              <a:extLst>
                <a:ext uri="{FF2B5EF4-FFF2-40B4-BE49-F238E27FC236}">
                  <a16:creationId xmlns:a16="http://schemas.microsoft.com/office/drawing/2014/main" xmlns="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79">
              <a:extLst>
                <a:ext uri="{FF2B5EF4-FFF2-40B4-BE49-F238E27FC236}">
                  <a16:creationId xmlns:a16="http://schemas.microsoft.com/office/drawing/2014/main" xmlns="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80">
              <a:extLst>
                <a:ext uri="{FF2B5EF4-FFF2-40B4-BE49-F238E27FC236}">
                  <a16:creationId xmlns:a16="http://schemas.microsoft.com/office/drawing/2014/main" xmlns="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244729"/>
            <a:ext cx="810149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</a:t>
            </a:r>
            <a:r>
              <a:rPr lang="pl-PL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Studi Memanipulasi Data Karya Ilmiah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38957"/>
              </p:ext>
            </p:extLst>
          </p:nvPr>
        </p:nvGraphicFramePr>
        <p:xfrm>
          <a:off x="905448" y="2131701"/>
          <a:ext cx="8011455" cy="298908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018990"/>
                <a:gridCol w="3992465"/>
              </a:tblGrid>
              <a:tr h="427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402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1. Program </a:t>
                      </a:r>
                      <a:r>
                        <a:rPr lang="en-US" sz="1200" dirty="0" err="1">
                          <a:effectLst/>
                        </a:rPr>
                        <a:t>studi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menambah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mengubah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menghapus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4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2.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4025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3.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disimpan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977687" y="-1"/>
            <a:ext cx="18097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234">
            <a:extLst>
              <a:ext uri="{FF2B5EF4-FFF2-40B4-BE49-F238E27FC236}">
                <a16:creationId xmlns:a16="http://schemas.microsoft.com/office/drawing/2014/main" xmlns="" id="{67093918-51FB-47BF-8FF5-0827DD800958}"/>
              </a:ext>
            </a:extLst>
          </p:cNvPr>
          <p:cNvGrpSpPr/>
          <p:nvPr/>
        </p:nvGrpSpPr>
        <p:grpSpPr>
          <a:xfrm flipH="1">
            <a:off x="10024058" y="156869"/>
            <a:ext cx="2019202" cy="717510"/>
            <a:chOff x="7540326" y="1358451"/>
            <a:chExt cx="4257675" cy="1447800"/>
          </a:xfrm>
        </p:grpSpPr>
        <p:sp>
          <p:nvSpPr>
            <p:cNvPr id="19" name="Freeform: Shape 175">
              <a:extLst>
                <a:ext uri="{FF2B5EF4-FFF2-40B4-BE49-F238E27FC236}">
                  <a16:creationId xmlns:a16="http://schemas.microsoft.com/office/drawing/2014/main" xmlns="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76">
              <a:extLst>
                <a:ext uri="{FF2B5EF4-FFF2-40B4-BE49-F238E27FC236}">
                  <a16:creationId xmlns:a16="http://schemas.microsoft.com/office/drawing/2014/main" xmlns="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77">
              <a:extLst>
                <a:ext uri="{FF2B5EF4-FFF2-40B4-BE49-F238E27FC236}">
                  <a16:creationId xmlns:a16="http://schemas.microsoft.com/office/drawing/2014/main" xmlns="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78">
              <a:extLst>
                <a:ext uri="{FF2B5EF4-FFF2-40B4-BE49-F238E27FC236}">
                  <a16:creationId xmlns:a16="http://schemas.microsoft.com/office/drawing/2014/main" xmlns="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79">
              <a:extLst>
                <a:ext uri="{FF2B5EF4-FFF2-40B4-BE49-F238E27FC236}">
                  <a16:creationId xmlns:a16="http://schemas.microsoft.com/office/drawing/2014/main" xmlns="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80">
              <a:extLst>
                <a:ext uri="{FF2B5EF4-FFF2-40B4-BE49-F238E27FC236}">
                  <a16:creationId xmlns:a16="http://schemas.microsoft.com/office/drawing/2014/main" xmlns="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1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3" y="153110"/>
            <a:ext cx="1030287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Program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Karya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Ilmiah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Grafik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Grafik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30762"/>
              </p:ext>
            </p:extLst>
          </p:nvPr>
        </p:nvGraphicFramePr>
        <p:xfrm>
          <a:off x="867092" y="2323941"/>
          <a:ext cx="8048308" cy="3248186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037477"/>
                <a:gridCol w="4010831"/>
              </a:tblGrid>
              <a:tr h="344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58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Program studi mengakses informasi karya ilmiah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2.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menu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non-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588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3. Program </a:t>
                      </a:r>
                      <a:r>
                        <a:rPr lang="en-US" sz="1200" dirty="0" err="1">
                          <a:effectLst/>
                        </a:rPr>
                        <a:t>studi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milih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r>
                        <a:rPr lang="en-US" sz="1200" dirty="0">
                          <a:effectLst/>
                        </a:rPr>
                        <a:t>/non-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5882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4. </a:t>
                      </a:r>
                      <a:r>
                        <a:rPr lang="en-US" sz="1200" dirty="0" err="1" smtClean="0">
                          <a:effectLst/>
                        </a:rPr>
                        <a:t>Sistem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halaman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r>
                        <a:rPr lang="en-US" sz="1200" dirty="0">
                          <a:effectLst/>
                        </a:rPr>
                        <a:t>/non-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934700" y="-1"/>
            <a:ext cx="1257300" cy="6858000"/>
            <a:chOff x="10934700" y="-1"/>
            <a:chExt cx="1257300" cy="6858000"/>
          </a:xfrm>
        </p:grpSpPr>
        <p:sp>
          <p:nvSpPr>
            <p:cNvPr id="8" name="Rectangle 7"/>
            <p:cNvSpPr/>
            <p:nvPr/>
          </p:nvSpPr>
          <p:spPr>
            <a:xfrm>
              <a:off x="11229975" y="0"/>
              <a:ext cx="96202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34700" y="-1"/>
              <a:ext cx="18097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aphic 234">
            <a:extLst>
              <a:ext uri="{FF2B5EF4-FFF2-40B4-BE49-F238E27FC236}">
                <a16:creationId xmlns:a16="http://schemas.microsoft.com/office/drawing/2014/main" xmlns="" id="{67093918-51FB-47BF-8FF5-0827DD800958}"/>
              </a:ext>
            </a:extLst>
          </p:cNvPr>
          <p:cNvGrpSpPr/>
          <p:nvPr/>
        </p:nvGrpSpPr>
        <p:grpSpPr>
          <a:xfrm flipH="1">
            <a:off x="8564476" y="5819775"/>
            <a:ext cx="2460709" cy="874397"/>
            <a:chOff x="7540326" y="1358451"/>
            <a:chExt cx="4257675" cy="1447800"/>
          </a:xfrm>
        </p:grpSpPr>
        <p:sp>
          <p:nvSpPr>
            <p:cNvPr id="12" name="Freeform: Shape 175">
              <a:extLst>
                <a:ext uri="{FF2B5EF4-FFF2-40B4-BE49-F238E27FC236}">
                  <a16:creationId xmlns:a16="http://schemas.microsoft.com/office/drawing/2014/main" xmlns="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76">
              <a:extLst>
                <a:ext uri="{FF2B5EF4-FFF2-40B4-BE49-F238E27FC236}">
                  <a16:creationId xmlns:a16="http://schemas.microsoft.com/office/drawing/2014/main" xmlns="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77">
              <a:extLst>
                <a:ext uri="{FF2B5EF4-FFF2-40B4-BE49-F238E27FC236}">
                  <a16:creationId xmlns:a16="http://schemas.microsoft.com/office/drawing/2014/main" xmlns="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78">
              <a:extLst>
                <a:ext uri="{FF2B5EF4-FFF2-40B4-BE49-F238E27FC236}">
                  <a16:creationId xmlns:a16="http://schemas.microsoft.com/office/drawing/2014/main" xmlns="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79">
              <a:extLst>
                <a:ext uri="{FF2B5EF4-FFF2-40B4-BE49-F238E27FC236}">
                  <a16:creationId xmlns:a16="http://schemas.microsoft.com/office/drawing/2014/main" xmlns="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80">
              <a:extLst>
                <a:ext uri="{FF2B5EF4-FFF2-40B4-BE49-F238E27FC236}">
                  <a16:creationId xmlns:a16="http://schemas.microsoft.com/office/drawing/2014/main" xmlns="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7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2218</Words>
  <Application>Microsoft Office PowerPoint</Application>
  <PresentationFormat>Custom</PresentationFormat>
  <Paragraphs>471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Dell</cp:lastModifiedBy>
  <cp:revision>132</cp:revision>
  <dcterms:created xsi:type="dcterms:W3CDTF">2018-04-24T17:14:44Z</dcterms:created>
  <dcterms:modified xsi:type="dcterms:W3CDTF">2019-11-26T09:40:33Z</dcterms:modified>
</cp:coreProperties>
</file>