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18" r:id="rId5"/>
    <p:sldId id="264" r:id="rId6"/>
    <p:sldId id="272" r:id="rId7"/>
    <p:sldId id="308" r:id="rId8"/>
    <p:sldId id="305" r:id="rId9"/>
    <p:sldId id="312" r:id="rId10"/>
    <p:sldId id="313" r:id="rId11"/>
    <p:sldId id="314" r:id="rId12"/>
    <p:sldId id="315" r:id="rId13"/>
    <p:sldId id="316" r:id="rId14"/>
    <p:sldId id="317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78" r:id="rId29"/>
    <p:sldId id="333" r:id="rId30"/>
    <p:sldId id="334" r:id="rId31"/>
    <p:sldId id="335" r:id="rId32"/>
    <p:sldId id="336" r:id="rId3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9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91" d="100"/>
          <a:sy n="91" d="100"/>
        </p:scale>
        <p:origin x="66" y="-51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73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1894447"/>
            <a:ext cx="561057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Sistem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Pengelolaan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Data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Karya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Ilmiah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</a:p>
          <a:p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Metode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Unifed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Modelling</a:t>
            </a:r>
            <a:r>
              <a:rPr lang="en-US" altLang="ko-KR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Language(UML)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6811786" y="1523290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3" y="430108"/>
            <a:ext cx="1030287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Program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Mencetak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Laporan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Karya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Ilmiah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8617703" y="543444"/>
            <a:ext cx="3241342" cy="317651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80484"/>
              </p:ext>
            </p:extLst>
          </p:nvPr>
        </p:nvGraphicFramePr>
        <p:xfrm>
          <a:off x="838200" y="1943101"/>
          <a:ext cx="8381999" cy="3171824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20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371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Program studi mencari data karya ilmiah berdasarkan tahun akademik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06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3. Program </a:t>
                      </a:r>
                      <a:r>
                        <a:rPr lang="en-US" sz="1200" dirty="0" err="1">
                          <a:effectLst/>
                        </a:rPr>
                        <a:t>studi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mencetak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karya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ilmiah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68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mencetak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74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6811786" y="1523290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3" y="430108"/>
            <a:ext cx="1030287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Dosen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Pembimbing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8617703" y="543444"/>
            <a:ext cx="3241342" cy="317651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41571"/>
              </p:ext>
            </p:extLst>
          </p:nvPr>
        </p:nvGraphicFramePr>
        <p:xfrm>
          <a:off x="876300" y="1809751"/>
          <a:ext cx="8343899" cy="3324225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18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2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663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Sistem menampilkan data dosen pembibing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663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Mahasiswa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mencari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dosen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pembimbing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663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pencarian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50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6811786" y="1523290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3" y="430108"/>
            <a:ext cx="1030287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Mahasiswa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Mencari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Karya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Ilmiah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Sebelumnya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8617703" y="543444"/>
            <a:ext cx="3241342" cy="3176514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36583"/>
              </p:ext>
            </p:extLst>
          </p:nvPr>
        </p:nvGraphicFramePr>
        <p:xfrm>
          <a:off x="838201" y="1876426"/>
          <a:ext cx="8038782" cy="3712053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03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4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65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Sistem menampilkan data karya ilmiah sebelumnya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77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Mahasiswa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mencari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mencari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ilmiah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sebelumnya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965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pencarian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6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Mahasiswa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ingin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melihat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ringkasan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ilmiah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965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5.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ringkasan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karya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ilmiah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31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memproses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menerapkan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84776"/>
            <a:ext cx="3257550" cy="668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pilihan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4" y="258545"/>
            <a:ext cx="2686052" cy="63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9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difilter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memproses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153837"/>
            <a:ext cx="2781300" cy="65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6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memasukkan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4" y="184897"/>
            <a:ext cx="2667002" cy="648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memasukkan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4" y="311908"/>
            <a:ext cx="2038352" cy="62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Diagram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lengkap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kelas-kelas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ditangani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masing-masing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dilengkapi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atribut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operasi-operasi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diperlukan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Disamping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Class Diagram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Diagram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4" y="311908"/>
            <a:ext cx="2038352" cy="62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0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367248"/>
            <a:ext cx="379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Diagram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desain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deskripsi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lengkap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kelas-kelas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ditangani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masing-masing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dilengkapi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atribut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operasi-operasi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diperlukan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815674"/>
            <a:ext cx="401291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Diagram </a:t>
            </a:r>
            <a:r>
              <a:rPr lang="fi-FI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 Pengelolaan Data Karya Ilmiah</a:t>
            </a:r>
          </a:p>
        </p:txBody>
      </p:sp>
      <p:pic>
        <p:nvPicPr>
          <p:cNvPr id="7" name="Picture 6" descr="D:\Materi Kuliah\Semester 3\RPL2\UML\UML\Class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9" y="1018747"/>
            <a:ext cx="6322282" cy="5086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072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390817"/>
            <a:ext cx="380390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Nama</a:t>
            </a:r>
            <a:r>
              <a:rPr lang="en-US" altLang="ko-KR" sz="5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Kelompok</a:t>
            </a:r>
            <a:endParaRPr lang="ko-KR" altLang="en-US" sz="5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780890"/>
            <a:ext cx="5446229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Aji</a:t>
            </a:r>
            <a:r>
              <a:rPr lang="en-US" altLang="ko-KR" sz="1867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Pratama</a:t>
            </a:r>
            <a:r>
              <a:rPr lang="en-US" altLang="ko-KR" sz="1867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		3311811035</a:t>
            </a:r>
          </a:p>
          <a:p>
            <a:r>
              <a:rPr lang="en-US" altLang="ko-KR" sz="1867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Isnandar</a:t>
            </a:r>
            <a:r>
              <a:rPr lang="en-US" altLang="ko-KR" sz="1867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Fatwa		3311811008</a:t>
            </a:r>
          </a:p>
          <a:p>
            <a:r>
              <a:rPr lang="en-US" altLang="ko-KR" sz="1867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Iwan</a:t>
            </a:r>
            <a:r>
              <a:rPr lang="en-US" altLang="ko-KR" sz="1867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 Natal		3311611010</a:t>
            </a:r>
            <a:endParaRPr lang="ko-KR" altLang="en-US" sz="1867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5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returm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gagal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memproses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menerapkan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direturn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723341"/>
            <a:ext cx="4012916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fi-FI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Memanipulasi Data Karya Ilmiah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572348"/>
            <a:ext cx="5676902" cy="61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pilihan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446342"/>
            <a:ext cx="4012916" cy="2215991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sv-SE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Menampilkan </a:t>
            </a:r>
          </a:p>
          <a:p>
            <a:r>
              <a:rPr lang="sv-SE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Informasi Grafik Dan Non-Grafik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2" y="1329448"/>
            <a:ext cx="6254937" cy="51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(filter)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filter.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filter,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mereturn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569452"/>
            <a:ext cx="4012916" cy="196977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sv-SE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Mencetak Data Karya Ilmiah Berdasarkan Tahun Akademik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4435"/>
            <a:ext cx="5730006" cy="60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815673"/>
            <a:ext cx="401291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sv-SE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Mencari Data Dosen Pembimbing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378452"/>
            <a:ext cx="5838255" cy="63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5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891304" y="852411"/>
            <a:ext cx="5861920" cy="5153178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828711"/>
            <a:ext cx="37946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memvalidasi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diarahkan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kembali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tampil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pencarian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28600" indent="-228600">
              <a:buFont typeface="+mj-lt"/>
              <a:buAutoNum type="alphaLcParen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815673"/>
            <a:ext cx="401291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 </a:t>
            </a:r>
            <a:r>
              <a:rPr lang="it-IT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Mencari Data Karya Ilmiah Sebelumnya</a:t>
            </a:r>
            <a:endParaRPr lang="sv-SE" altLang="ko-K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https://raw.githubusercontent.com/Isnandar/Tugas-Besar-RPL-II/master/Revisi%20UML%20Fix/Sequence%20Diagram%20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2" y="815674"/>
            <a:ext cx="6367098" cy="5226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991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CA8DF01A-F232-4963-BC94-2163305D53A2}"/>
              </a:ext>
            </a:extLst>
          </p:cNvPr>
          <p:cNvSpPr txBox="1"/>
          <p:nvPr/>
        </p:nvSpPr>
        <p:spPr>
          <a:xfrm>
            <a:off x="971299" y="2298702"/>
            <a:ext cx="9430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Mengelola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menganalisis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tindakan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memahami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mengelola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ketidakpastian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mengganggu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proyek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software.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mungkin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mungkin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Tetapi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apapun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ide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benar-nenar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mengidentifikasi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menilai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kemungkinan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memperkirakan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dampaknya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membangun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antisipasi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terjadi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Orang – orang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menganalisis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software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manager, stake holder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software engineering.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Risiko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6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971299" y="2051086"/>
            <a:ext cx="2888511" cy="709281"/>
            <a:chOff x="1199735" y="1275606"/>
            <a:chExt cx="1962585" cy="7092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Software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lphaLcParenR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Ketidakpastian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lphaLcParenR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Kerugian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Risiko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971298" y="2897557"/>
            <a:ext cx="8144125" cy="2555940"/>
            <a:chOff x="1199735" y="1275606"/>
            <a:chExt cx="5533487" cy="255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lphaLcParenR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mengancam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rencana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kenyataan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kemungkinan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jadwal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mengalami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slip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bertambah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</a:t>
              </a: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Jadwal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personil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(staffing &amp;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organisasi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228600" indent="-228600">
                <a:buFont typeface="+mj-lt"/>
                <a:buAutoNum type="arabicParenR"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persyaratan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lphaLcParenR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indent="-228600">
                <a:buFont typeface="+mj-lt"/>
                <a:buAutoNum type="alphaLcParenR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Risiko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971298" y="2016197"/>
            <a:ext cx="8144125" cy="3109938"/>
            <a:chOff x="1199735" y="1275606"/>
            <a:chExt cx="5533487" cy="310993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mengancam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kualitas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ketepatan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software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dihasilkan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kenyataan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implementasinya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sangat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sulit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mungkin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desain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potensial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ambiquitas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implementasi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spesifikasi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5). interfacing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ketidakpastian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verivikasi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8).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keusangan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9).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pemeliharaan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10).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leading edge</a:t>
              </a:r>
            </a:p>
            <a:p>
              <a:pPr marL="228600" indent="-228600">
                <a:buFont typeface="+mj-lt"/>
                <a:buAutoNum type="alphaLcParenR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17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Manajemen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Risiko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971298" y="2016197"/>
            <a:ext cx="8144125" cy="2186608"/>
            <a:chOff x="1199735" y="1275606"/>
            <a:chExt cx="5533487" cy="218660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mengancam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viabilitas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software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dibangun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membahayakan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proyek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Utama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Pasar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Strategi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Pemasaran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Manajemen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5)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Resiko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97130"/>
              </p:ext>
            </p:extLst>
          </p:nvPr>
        </p:nvGraphicFramePr>
        <p:xfrm>
          <a:off x="5981698" y="219075"/>
          <a:ext cx="5753101" cy="5980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RESIKO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KEJADIAN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TEKNIK MENGURANGI RESIKO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2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Kegagalan Personil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dalam bidang coding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Memperkerjakan staff yang handal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tidak menguasai bidangnya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Membangun tm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Tidak adanya kekompakan tim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Mengadakan pelatihan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jadwal yang rancu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Membuat jadwal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2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Biaya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Biaya yang berlebihan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Membuat beberapa estimasi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Kekurangan Biaya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Desain untuk biaya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Perhitungan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Standarisasi metode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52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Mengembangkan Fungsi Software Yang Salah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pemrograman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Evaluasi proyek ditingkatkan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Desain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Survey pengguna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Analisa kebutuhan tidak sesuai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Membuat prototype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10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Menegmbangkan</a:t>
                      </a:r>
                      <a:r>
                        <a:rPr lang="en-US" sz="1100" dirty="0">
                          <a:effectLst/>
                        </a:rPr>
                        <a:t> UI Yang Salah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Pengguna tidak bisa menggunakan aplikasi yang dibuat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Membuat prototype serta memperlibatkan user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8283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Kegagalan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Kinerja</a:t>
                      </a:r>
                      <a:r>
                        <a:rPr lang="en-US" sz="1100" dirty="0">
                          <a:effectLst/>
                        </a:rPr>
                        <a:t> Real-Time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 yang sakit sehingga waktu kerja perlu ditambah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Simulasi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Pekerjaan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terlalu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cepat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diselesaikan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Brenchmarking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Kesalahan estimasi waktu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Tuning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Analisis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teknis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11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304915"/>
            <a:ext cx="74001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Perencanaan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Proyek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971298" y="1074356"/>
            <a:ext cx="8144125" cy="524615"/>
            <a:chOff x="1199735" y="1275606"/>
            <a:chExt cx="5533487" cy="52461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Penjadwalan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(Schedule)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83977"/>
              </p:ext>
            </p:extLst>
          </p:nvPr>
        </p:nvGraphicFramePr>
        <p:xfrm>
          <a:off x="985595" y="1598971"/>
          <a:ext cx="7768833" cy="3782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0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462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DAFTAR YANG HARUS DILAKUKAN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Durasi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(Hari)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31"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Analisis Sistem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wawancara dan rapat koordinasi dengan pihak Client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Membuat</a:t>
                      </a:r>
                      <a:r>
                        <a:rPr lang="en-US" sz="1000" dirty="0">
                          <a:effectLst/>
                        </a:rPr>
                        <a:t> Statement Of Purpose, dan Event List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2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Membuat</a:t>
                      </a:r>
                      <a:r>
                        <a:rPr lang="en-US" sz="1000" dirty="0">
                          <a:effectLst/>
                        </a:rPr>
                        <a:t> Use Case Diagram dan Activity Diagram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2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Membuat</a:t>
                      </a:r>
                      <a:r>
                        <a:rPr lang="en-US" sz="1000" dirty="0">
                          <a:effectLst/>
                        </a:rPr>
                        <a:t> Class Diagram dan Sequence Diagram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2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Membuat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Desain</a:t>
                      </a:r>
                      <a:r>
                        <a:rPr lang="en-US" sz="1000" dirty="0">
                          <a:effectLst/>
                        </a:rPr>
                        <a:t> Database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2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Membuat</a:t>
                      </a:r>
                      <a:r>
                        <a:rPr lang="en-US" sz="1000" dirty="0">
                          <a:effectLst/>
                        </a:rPr>
                        <a:t> Proses </a:t>
                      </a:r>
                      <a:r>
                        <a:rPr lang="en-US" sz="1000" dirty="0" err="1">
                          <a:effectLst/>
                        </a:rPr>
                        <a:t>Spesification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2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Membuat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Dokumentasi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kebutuhan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4304" marR="6430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731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Desain Aplikasi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Membuat</a:t>
                      </a:r>
                      <a:r>
                        <a:rPr lang="en-US" sz="1000" dirty="0">
                          <a:effectLst/>
                        </a:rPr>
                        <a:t> Form Entry dan </a:t>
                      </a:r>
                      <a:r>
                        <a:rPr lang="en-US" sz="1000" dirty="0" err="1">
                          <a:effectLst/>
                        </a:rPr>
                        <a:t>Desain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Aplikasi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Membuat</a:t>
                      </a:r>
                      <a:r>
                        <a:rPr lang="en-US" sz="1000" dirty="0">
                          <a:effectLst/>
                        </a:rPr>
                        <a:t> Report Dan Form Report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Dokumentasi desain aplikasi (DPPL)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873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Program Aplikasi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Dokumentasi Program Aplikasi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8731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Testing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List testing Program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2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Testing Program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catatan perbaikan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Dokumentasi Testing Program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8731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Instalasi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Instalasi program aplikasi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setting pada Software pendukung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Membuat dokumentasi User Guide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87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pelatihan untuk user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Maintance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Melakukan perbaikan atau pemeliharaan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15</a:t>
                      </a:r>
                      <a:endParaRPr lang="en-US" sz="1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4304" marR="64304" marT="0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6AEBB3-9E75-48B7-B7C9-0DE4010FE3AC}"/>
              </a:ext>
            </a:extLst>
          </p:cNvPr>
          <p:cNvGrpSpPr/>
          <p:nvPr/>
        </p:nvGrpSpPr>
        <p:grpSpPr>
          <a:xfrm>
            <a:off x="7198661" y="978841"/>
            <a:ext cx="4075512" cy="4900317"/>
            <a:chOff x="1174375" y="2336857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DB75A3A8-8765-4E61-8909-8E9044D01F3F}"/>
                </a:ext>
              </a:extLst>
            </p:cNvPr>
            <p:cNvSpPr/>
            <p:nvPr/>
          </p:nvSpPr>
          <p:spPr>
            <a:xfrm>
              <a:off x="1174375" y="2336857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4">
              <a:extLst>
                <a:ext uri="{FF2B5EF4-FFF2-40B4-BE49-F238E27FC236}">
                  <a16:creationId xmlns:a16="http://schemas.microsoft.com/office/drawing/2014/main" id="{F8F33F1F-3165-4A87-A049-F5D6ED47BBCC}"/>
                </a:ext>
              </a:extLst>
            </p:cNvPr>
            <p:cNvSpPr/>
            <p:nvPr/>
          </p:nvSpPr>
          <p:spPr>
            <a:xfrm>
              <a:off x="1684786" y="2516290"/>
              <a:ext cx="702035" cy="687994"/>
            </a:xfrm>
            <a:custGeom>
              <a:avLst/>
              <a:gdLst>
                <a:gd name="connsiteX0" fmla="*/ 462439 w 476250"/>
                <a:gd name="connsiteY0" fmla="*/ 160496 h 466725"/>
                <a:gd name="connsiteX1" fmla="*/ 469106 w 476250"/>
                <a:gd name="connsiteY1" fmla="*/ 153829 h 466725"/>
                <a:gd name="connsiteX2" fmla="*/ 469106 w 476250"/>
                <a:gd name="connsiteY2" fmla="*/ 149066 h 466725"/>
                <a:gd name="connsiteX3" fmla="*/ 462439 w 476250"/>
                <a:gd name="connsiteY3" fmla="*/ 142399 h 466725"/>
                <a:gd name="connsiteX4" fmla="*/ 415766 w 476250"/>
                <a:gd name="connsiteY4" fmla="*/ 142399 h 466725"/>
                <a:gd name="connsiteX5" fmla="*/ 415766 w 476250"/>
                <a:gd name="connsiteY5" fmla="*/ 93821 h 466725"/>
                <a:gd name="connsiteX6" fmla="*/ 391954 w 476250"/>
                <a:gd name="connsiteY6" fmla="*/ 70009 h 466725"/>
                <a:gd name="connsiteX7" fmla="*/ 333851 w 476250"/>
                <a:gd name="connsiteY7" fmla="*/ 70009 h 466725"/>
                <a:gd name="connsiteX8" fmla="*/ 333851 w 476250"/>
                <a:gd name="connsiteY8" fmla="*/ 13811 h 466725"/>
                <a:gd name="connsiteX9" fmla="*/ 327184 w 476250"/>
                <a:gd name="connsiteY9" fmla="*/ 7144 h 466725"/>
                <a:gd name="connsiteX10" fmla="*/ 322421 w 476250"/>
                <a:gd name="connsiteY10" fmla="*/ 7144 h 466725"/>
                <a:gd name="connsiteX11" fmla="*/ 315754 w 476250"/>
                <a:gd name="connsiteY11" fmla="*/ 13811 h 466725"/>
                <a:gd name="connsiteX12" fmla="*/ 315754 w 476250"/>
                <a:gd name="connsiteY12" fmla="*/ 70009 h 466725"/>
                <a:gd name="connsiteX13" fmla="*/ 290989 w 476250"/>
                <a:gd name="connsiteY13" fmla="*/ 70009 h 466725"/>
                <a:gd name="connsiteX14" fmla="*/ 290989 w 476250"/>
                <a:gd name="connsiteY14" fmla="*/ 13811 h 466725"/>
                <a:gd name="connsiteX15" fmla="*/ 283369 w 476250"/>
                <a:gd name="connsiteY15" fmla="*/ 7144 h 466725"/>
                <a:gd name="connsiteX16" fmla="*/ 278606 w 476250"/>
                <a:gd name="connsiteY16" fmla="*/ 7144 h 466725"/>
                <a:gd name="connsiteX17" fmla="*/ 271939 w 476250"/>
                <a:gd name="connsiteY17" fmla="*/ 13811 h 466725"/>
                <a:gd name="connsiteX18" fmla="*/ 271939 w 476250"/>
                <a:gd name="connsiteY18" fmla="*/ 70009 h 466725"/>
                <a:gd name="connsiteX19" fmla="*/ 247174 w 476250"/>
                <a:gd name="connsiteY19" fmla="*/ 70009 h 466725"/>
                <a:gd name="connsiteX20" fmla="*/ 247174 w 476250"/>
                <a:gd name="connsiteY20" fmla="*/ 13811 h 466725"/>
                <a:gd name="connsiteX21" fmla="*/ 240506 w 476250"/>
                <a:gd name="connsiteY21" fmla="*/ 7144 h 466725"/>
                <a:gd name="connsiteX22" fmla="*/ 235744 w 476250"/>
                <a:gd name="connsiteY22" fmla="*/ 7144 h 466725"/>
                <a:gd name="connsiteX23" fmla="*/ 229076 w 476250"/>
                <a:gd name="connsiteY23" fmla="*/ 13811 h 466725"/>
                <a:gd name="connsiteX24" fmla="*/ 229076 w 476250"/>
                <a:gd name="connsiteY24" fmla="*/ 70009 h 466725"/>
                <a:gd name="connsiteX25" fmla="*/ 204311 w 476250"/>
                <a:gd name="connsiteY25" fmla="*/ 70009 h 466725"/>
                <a:gd name="connsiteX26" fmla="*/ 204311 w 476250"/>
                <a:gd name="connsiteY26" fmla="*/ 13811 h 466725"/>
                <a:gd name="connsiteX27" fmla="*/ 197644 w 476250"/>
                <a:gd name="connsiteY27" fmla="*/ 7144 h 466725"/>
                <a:gd name="connsiteX28" fmla="*/ 192881 w 476250"/>
                <a:gd name="connsiteY28" fmla="*/ 7144 h 466725"/>
                <a:gd name="connsiteX29" fmla="*/ 186214 w 476250"/>
                <a:gd name="connsiteY29" fmla="*/ 13811 h 466725"/>
                <a:gd name="connsiteX30" fmla="*/ 186214 w 476250"/>
                <a:gd name="connsiteY30" fmla="*/ 70009 h 466725"/>
                <a:gd name="connsiteX31" fmla="*/ 161449 w 476250"/>
                <a:gd name="connsiteY31" fmla="*/ 70009 h 466725"/>
                <a:gd name="connsiteX32" fmla="*/ 161449 w 476250"/>
                <a:gd name="connsiteY32" fmla="*/ 13811 h 466725"/>
                <a:gd name="connsiteX33" fmla="*/ 154781 w 476250"/>
                <a:gd name="connsiteY33" fmla="*/ 7144 h 466725"/>
                <a:gd name="connsiteX34" fmla="*/ 150019 w 476250"/>
                <a:gd name="connsiteY34" fmla="*/ 7144 h 466725"/>
                <a:gd name="connsiteX35" fmla="*/ 143351 w 476250"/>
                <a:gd name="connsiteY35" fmla="*/ 13811 h 466725"/>
                <a:gd name="connsiteX36" fmla="*/ 143351 w 476250"/>
                <a:gd name="connsiteY36" fmla="*/ 70009 h 466725"/>
                <a:gd name="connsiteX37" fmla="*/ 88106 w 476250"/>
                <a:gd name="connsiteY37" fmla="*/ 70009 h 466725"/>
                <a:gd name="connsiteX38" fmla="*/ 64294 w 476250"/>
                <a:gd name="connsiteY38" fmla="*/ 93821 h 466725"/>
                <a:gd name="connsiteX39" fmla="*/ 64294 w 476250"/>
                <a:gd name="connsiteY39" fmla="*/ 142399 h 466725"/>
                <a:gd name="connsiteX40" fmla="*/ 13811 w 476250"/>
                <a:gd name="connsiteY40" fmla="*/ 142399 h 466725"/>
                <a:gd name="connsiteX41" fmla="*/ 7144 w 476250"/>
                <a:gd name="connsiteY41" fmla="*/ 149066 h 466725"/>
                <a:gd name="connsiteX42" fmla="*/ 7144 w 476250"/>
                <a:gd name="connsiteY42" fmla="*/ 153829 h 466725"/>
                <a:gd name="connsiteX43" fmla="*/ 13811 w 476250"/>
                <a:gd name="connsiteY43" fmla="*/ 160496 h 466725"/>
                <a:gd name="connsiteX44" fmla="*/ 64294 w 476250"/>
                <a:gd name="connsiteY44" fmla="*/ 160496 h 466725"/>
                <a:gd name="connsiteX45" fmla="*/ 64294 w 476250"/>
                <a:gd name="connsiteY45" fmla="*/ 185261 h 466725"/>
                <a:gd name="connsiteX46" fmla="*/ 13811 w 476250"/>
                <a:gd name="connsiteY46" fmla="*/ 185261 h 466725"/>
                <a:gd name="connsiteX47" fmla="*/ 7144 w 476250"/>
                <a:gd name="connsiteY47" fmla="*/ 191929 h 466725"/>
                <a:gd name="connsiteX48" fmla="*/ 7144 w 476250"/>
                <a:gd name="connsiteY48" fmla="*/ 196691 h 466725"/>
                <a:gd name="connsiteX49" fmla="*/ 13811 w 476250"/>
                <a:gd name="connsiteY49" fmla="*/ 203359 h 466725"/>
                <a:gd name="connsiteX50" fmla="*/ 64294 w 476250"/>
                <a:gd name="connsiteY50" fmla="*/ 203359 h 466725"/>
                <a:gd name="connsiteX51" fmla="*/ 64294 w 476250"/>
                <a:gd name="connsiteY51" fmla="*/ 228124 h 466725"/>
                <a:gd name="connsiteX52" fmla="*/ 13811 w 476250"/>
                <a:gd name="connsiteY52" fmla="*/ 228124 h 466725"/>
                <a:gd name="connsiteX53" fmla="*/ 7144 w 476250"/>
                <a:gd name="connsiteY53" fmla="*/ 235744 h 466725"/>
                <a:gd name="connsiteX54" fmla="*/ 7144 w 476250"/>
                <a:gd name="connsiteY54" fmla="*/ 240506 h 466725"/>
                <a:gd name="connsiteX55" fmla="*/ 13811 w 476250"/>
                <a:gd name="connsiteY55" fmla="*/ 247174 h 466725"/>
                <a:gd name="connsiteX56" fmla="*/ 64294 w 476250"/>
                <a:gd name="connsiteY56" fmla="*/ 247174 h 466725"/>
                <a:gd name="connsiteX57" fmla="*/ 64294 w 476250"/>
                <a:gd name="connsiteY57" fmla="*/ 271939 h 466725"/>
                <a:gd name="connsiteX58" fmla="*/ 13811 w 476250"/>
                <a:gd name="connsiteY58" fmla="*/ 271939 h 466725"/>
                <a:gd name="connsiteX59" fmla="*/ 7144 w 476250"/>
                <a:gd name="connsiteY59" fmla="*/ 278606 h 466725"/>
                <a:gd name="connsiteX60" fmla="*/ 7144 w 476250"/>
                <a:gd name="connsiteY60" fmla="*/ 283369 h 466725"/>
                <a:gd name="connsiteX61" fmla="*/ 13811 w 476250"/>
                <a:gd name="connsiteY61" fmla="*/ 290036 h 466725"/>
                <a:gd name="connsiteX62" fmla="*/ 64294 w 476250"/>
                <a:gd name="connsiteY62" fmla="*/ 290036 h 466725"/>
                <a:gd name="connsiteX63" fmla="*/ 64294 w 476250"/>
                <a:gd name="connsiteY63" fmla="*/ 314801 h 466725"/>
                <a:gd name="connsiteX64" fmla="*/ 13811 w 476250"/>
                <a:gd name="connsiteY64" fmla="*/ 314801 h 466725"/>
                <a:gd name="connsiteX65" fmla="*/ 7144 w 476250"/>
                <a:gd name="connsiteY65" fmla="*/ 321469 h 466725"/>
                <a:gd name="connsiteX66" fmla="*/ 7144 w 476250"/>
                <a:gd name="connsiteY66" fmla="*/ 326231 h 466725"/>
                <a:gd name="connsiteX67" fmla="*/ 13811 w 476250"/>
                <a:gd name="connsiteY67" fmla="*/ 332899 h 466725"/>
                <a:gd name="connsiteX68" fmla="*/ 64294 w 476250"/>
                <a:gd name="connsiteY68" fmla="*/ 332899 h 466725"/>
                <a:gd name="connsiteX69" fmla="*/ 64294 w 476250"/>
                <a:gd name="connsiteY69" fmla="*/ 380524 h 466725"/>
                <a:gd name="connsiteX70" fmla="*/ 88106 w 476250"/>
                <a:gd name="connsiteY70" fmla="*/ 404336 h 466725"/>
                <a:gd name="connsiteX71" fmla="*/ 142399 w 476250"/>
                <a:gd name="connsiteY71" fmla="*/ 404336 h 466725"/>
                <a:gd name="connsiteX72" fmla="*/ 142399 w 476250"/>
                <a:gd name="connsiteY72" fmla="*/ 461486 h 466725"/>
                <a:gd name="connsiteX73" fmla="*/ 149066 w 476250"/>
                <a:gd name="connsiteY73" fmla="*/ 468154 h 466725"/>
                <a:gd name="connsiteX74" fmla="*/ 153829 w 476250"/>
                <a:gd name="connsiteY74" fmla="*/ 468154 h 466725"/>
                <a:gd name="connsiteX75" fmla="*/ 160496 w 476250"/>
                <a:gd name="connsiteY75" fmla="*/ 461486 h 466725"/>
                <a:gd name="connsiteX76" fmla="*/ 160496 w 476250"/>
                <a:gd name="connsiteY76" fmla="*/ 404336 h 466725"/>
                <a:gd name="connsiteX77" fmla="*/ 185261 w 476250"/>
                <a:gd name="connsiteY77" fmla="*/ 404336 h 466725"/>
                <a:gd name="connsiteX78" fmla="*/ 185261 w 476250"/>
                <a:gd name="connsiteY78" fmla="*/ 461486 h 466725"/>
                <a:gd name="connsiteX79" fmla="*/ 191929 w 476250"/>
                <a:gd name="connsiteY79" fmla="*/ 468154 h 466725"/>
                <a:gd name="connsiteX80" fmla="*/ 196691 w 476250"/>
                <a:gd name="connsiteY80" fmla="*/ 468154 h 466725"/>
                <a:gd name="connsiteX81" fmla="*/ 203359 w 476250"/>
                <a:gd name="connsiteY81" fmla="*/ 461486 h 466725"/>
                <a:gd name="connsiteX82" fmla="*/ 203359 w 476250"/>
                <a:gd name="connsiteY82" fmla="*/ 404336 h 466725"/>
                <a:gd name="connsiteX83" fmla="*/ 228124 w 476250"/>
                <a:gd name="connsiteY83" fmla="*/ 404336 h 466725"/>
                <a:gd name="connsiteX84" fmla="*/ 228124 w 476250"/>
                <a:gd name="connsiteY84" fmla="*/ 461486 h 466725"/>
                <a:gd name="connsiteX85" fmla="*/ 234791 w 476250"/>
                <a:gd name="connsiteY85" fmla="*/ 468154 h 466725"/>
                <a:gd name="connsiteX86" fmla="*/ 239554 w 476250"/>
                <a:gd name="connsiteY86" fmla="*/ 468154 h 466725"/>
                <a:gd name="connsiteX87" fmla="*/ 246221 w 476250"/>
                <a:gd name="connsiteY87" fmla="*/ 461486 h 466725"/>
                <a:gd name="connsiteX88" fmla="*/ 246221 w 476250"/>
                <a:gd name="connsiteY88" fmla="*/ 404336 h 466725"/>
                <a:gd name="connsiteX89" fmla="*/ 270986 w 476250"/>
                <a:gd name="connsiteY89" fmla="*/ 404336 h 466725"/>
                <a:gd name="connsiteX90" fmla="*/ 270986 w 476250"/>
                <a:gd name="connsiteY90" fmla="*/ 461486 h 466725"/>
                <a:gd name="connsiteX91" fmla="*/ 277654 w 476250"/>
                <a:gd name="connsiteY91" fmla="*/ 468154 h 466725"/>
                <a:gd name="connsiteX92" fmla="*/ 283369 w 476250"/>
                <a:gd name="connsiteY92" fmla="*/ 468154 h 466725"/>
                <a:gd name="connsiteX93" fmla="*/ 290036 w 476250"/>
                <a:gd name="connsiteY93" fmla="*/ 461486 h 466725"/>
                <a:gd name="connsiteX94" fmla="*/ 290036 w 476250"/>
                <a:gd name="connsiteY94" fmla="*/ 404336 h 466725"/>
                <a:gd name="connsiteX95" fmla="*/ 314801 w 476250"/>
                <a:gd name="connsiteY95" fmla="*/ 404336 h 466725"/>
                <a:gd name="connsiteX96" fmla="*/ 314801 w 476250"/>
                <a:gd name="connsiteY96" fmla="*/ 461486 h 466725"/>
                <a:gd name="connsiteX97" fmla="*/ 321469 w 476250"/>
                <a:gd name="connsiteY97" fmla="*/ 468154 h 466725"/>
                <a:gd name="connsiteX98" fmla="*/ 326231 w 476250"/>
                <a:gd name="connsiteY98" fmla="*/ 468154 h 466725"/>
                <a:gd name="connsiteX99" fmla="*/ 332899 w 476250"/>
                <a:gd name="connsiteY99" fmla="*/ 461486 h 466725"/>
                <a:gd name="connsiteX100" fmla="*/ 332899 w 476250"/>
                <a:gd name="connsiteY100" fmla="*/ 404336 h 466725"/>
                <a:gd name="connsiteX101" fmla="*/ 391001 w 476250"/>
                <a:gd name="connsiteY101" fmla="*/ 404336 h 466725"/>
                <a:gd name="connsiteX102" fmla="*/ 414814 w 476250"/>
                <a:gd name="connsiteY102" fmla="*/ 380524 h 466725"/>
                <a:gd name="connsiteX103" fmla="*/ 414814 w 476250"/>
                <a:gd name="connsiteY103" fmla="*/ 332899 h 466725"/>
                <a:gd name="connsiteX104" fmla="*/ 461486 w 476250"/>
                <a:gd name="connsiteY104" fmla="*/ 332899 h 466725"/>
                <a:gd name="connsiteX105" fmla="*/ 468154 w 476250"/>
                <a:gd name="connsiteY105" fmla="*/ 326231 h 466725"/>
                <a:gd name="connsiteX106" fmla="*/ 468154 w 476250"/>
                <a:gd name="connsiteY106" fmla="*/ 321469 h 466725"/>
                <a:gd name="connsiteX107" fmla="*/ 461486 w 476250"/>
                <a:gd name="connsiteY107" fmla="*/ 314801 h 466725"/>
                <a:gd name="connsiteX108" fmla="*/ 414814 w 476250"/>
                <a:gd name="connsiteY108" fmla="*/ 314801 h 466725"/>
                <a:gd name="connsiteX109" fmla="*/ 414814 w 476250"/>
                <a:gd name="connsiteY109" fmla="*/ 290036 h 466725"/>
                <a:gd name="connsiteX110" fmla="*/ 461486 w 476250"/>
                <a:gd name="connsiteY110" fmla="*/ 290036 h 466725"/>
                <a:gd name="connsiteX111" fmla="*/ 468154 w 476250"/>
                <a:gd name="connsiteY111" fmla="*/ 283369 h 466725"/>
                <a:gd name="connsiteX112" fmla="*/ 468154 w 476250"/>
                <a:gd name="connsiteY112" fmla="*/ 278606 h 466725"/>
                <a:gd name="connsiteX113" fmla="*/ 461486 w 476250"/>
                <a:gd name="connsiteY113" fmla="*/ 271939 h 466725"/>
                <a:gd name="connsiteX114" fmla="*/ 414814 w 476250"/>
                <a:gd name="connsiteY114" fmla="*/ 271939 h 466725"/>
                <a:gd name="connsiteX115" fmla="*/ 414814 w 476250"/>
                <a:gd name="connsiteY115" fmla="*/ 247174 h 466725"/>
                <a:gd name="connsiteX116" fmla="*/ 461486 w 476250"/>
                <a:gd name="connsiteY116" fmla="*/ 247174 h 466725"/>
                <a:gd name="connsiteX117" fmla="*/ 468154 w 476250"/>
                <a:gd name="connsiteY117" fmla="*/ 240506 h 466725"/>
                <a:gd name="connsiteX118" fmla="*/ 468154 w 476250"/>
                <a:gd name="connsiteY118" fmla="*/ 235744 h 466725"/>
                <a:gd name="connsiteX119" fmla="*/ 461486 w 476250"/>
                <a:gd name="connsiteY119" fmla="*/ 229076 h 466725"/>
                <a:gd name="connsiteX120" fmla="*/ 414814 w 476250"/>
                <a:gd name="connsiteY120" fmla="*/ 229076 h 466725"/>
                <a:gd name="connsiteX121" fmla="*/ 414814 w 476250"/>
                <a:gd name="connsiteY121" fmla="*/ 204311 h 466725"/>
                <a:gd name="connsiteX122" fmla="*/ 461486 w 476250"/>
                <a:gd name="connsiteY122" fmla="*/ 204311 h 466725"/>
                <a:gd name="connsiteX123" fmla="*/ 468154 w 476250"/>
                <a:gd name="connsiteY123" fmla="*/ 197644 h 466725"/>
                <a:gd name="connsiteX124" fmla="*/ 468154 w 476250"/>
                <a:gd name="connsiteY124" fmla="*/ 192881 h 466725"/>
                <a:gd name="connsiteX125" fmla="*/ 461486 w 476250"/>
                <a:gd name="connsiteY125" fmla="*/ 186214 h 466725"/>
                <a:gd name="connsiteX126" fmla="*/ 414814 w 476250"/>
                <a:gd name="connsiteY126" fmla="*/ 186214 h 466725"/>
                <a:gd name="connsiteX127" fmla="*/ 414814 w 476250"/>
                <a:gd name="connsiteY127" fmla="*/ 161449 h 466725"/>
                <a:gd name="connsiteX128" fmla="*/ 462439 w 476250"/>
                <a:gd name="connsiteY128" fmla="*/ 1614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76250" h="466725">
                  <a:moveTo>
                    <a:pt x="462439" y="160496"/>
                  </a:moveTo>
                  <a:cubicBezTo>
                    <a:pt x="466249" y="160496"/>
                    <a:pt x="469106" y="157639"/>
                    <a:pt x="469106" y="153829"/>
                  </a:cubicBezTo>
                  <a:lnTo>
                    <a:pt x="469106" y="149066"/>
                  </a:lnTo>
                  <a:cubicBezTo>
                    <a:pt x="469106" y="145256"/>
                    <a:pt x="466249" y="142399"/>
                    <a:pt x="462439" y="142399"/>
                  </a:cubicBezTo>
                  <a:lnTo>
                    <a:pt x="415766" y="142399"/>
                  </a:lnTo>
                  <a:lnTo>
                    <a:pt x="415766" y="93821"/>
                  </a:lnTo>
                  <a:cubicBezTo>
                    <a:pt x="415766" y="80486"/>
                    <a:pt x="405289" y="70009"/>
                    <a:pt x="391954" y="70009"/>
                  </a:cubicBezTo>
                  <a:lnTo>
                    <a:pt x="333851" y="70009"/>
                  </a:lnTo>
                  <a:lnTo>
                    <a:pt x="333851" y="13811"/>
                  </a:lnTo>
                  <a:cubicBezTo>
                    <a:pt x="333851" y="10001"/>
                    <a:pt x="330994" y="7144"/>
                    <a:pt x="327184" y="7144"/>
                  </a:cubicBezTo>
                  <a:lnTo>
                    <a:pt x="322421" y="7144"/>
                  </a:lnTo>
                  <a:cubicBezTo>
                    <a:pt x="318611" y="7144"/>
                    <a:pt x="315754" y="10001"/>
                    <a:pt x="315754" y="13811"/>
                  </a:cubicBezTo>
                  <a:lnTo>
                    <a:pt x="315754" y="70009"/>
                  </a:lnTo>
                  <a:lnTo>
                    <a:pt x="290989" y="70009"/>
                  </a:lnTo>
                  <a:lnTo>
                    <a:pt x="290989" y="13811"/>
                  </a:lnTo>
                  <a:cubicBezTo>
                    <a:pt x="290989" y="10001"/>
                    <a:pt x="287179" y="7144"/>
                    <a:pt x="283369" y="7144"/>
                  </a:cubicBezTo>
                  <a:lnTo>
                    <a:pt x="278606" y="7144"/>
                  </a:lnTo>
                  <a:cubicBezTo>
                    <a:pt x="274796" y="7144"/>
                    <a:pt x="271939" y="10001"/>
                    <a:pt x="271939" y="13811"/>
                  </a:cubicBezTo>
                  <a:lnTo>
                    <a:pt x="271939" y="70009"/>
                  </a:lnTo>
                  <a:lnTo>
                    <a:pt x="247174" y="70009"/>
                  </a:lnTo>
                  <a:lnTo>
                    <a:pt x="247174" y="13811"/>
                  </a:lnTo>
                  <a:cubicBezTo>
                    <a:pt x="247174" y="10001"/>
                    <a:pt x="244316" y="7144"/>
                    <a:pt x="240506" y="7144"/>
                  </a:cubicBezTo>
                  <a:lnTo>
                    <a:pt x="235744" y="7144"/>
                  </a:lnTo>
                  <a:cubicBezTo>
                    <a:pt x="231934" y="7144"/>
                    <a:pt x="229076" y="10001"/>
                    <a:pt x="229076" y="13811"/>
                  </a:cubicBezTo>
                  <a:lnTo>
                    <a:pt x="229076" y="70009"/>
                  </a:lnTo>
                  <a:lnTo>
                    <a:pt x="204311" y="70009"/>
                  </a:lnTo>
                  <a:lnTo>
                    <a:pt x="204311" y="13811"/>
                  </a:lnTo>
                  <a:cubicBezTo>
                    <a:pt x="204311" y="10001"/>
                    <a:pt x="201454" y="7144"/>
                    <a:pt x="197644" y="7144"/>
                  </a:cubicBezTo>
                  <a:lnTo>
                    <a:pt x="192881" y="7144"/>
                  </a:lnTo>
                  <a:cubicBezTo>
                    <a:pt x="189071" y="7144"/>
                    <a:pt x="186214" y="10001"/>
                    <a:pt x="186214" y="13811"/>
                  </a:cubicBezTo>
                  <a:lnTo>
                    <a:pt x="186214" y="70009"/>
                  </a:lnTo>
                  <a:lnTo>
                    <a:pt x="161449" y="70009"/>
                  </a:lnTo>
                  <a:lnTo>
                    <a:pt x="161449" y="13811"/>
                  </a:lnTo>
                  <a:cubicBezTo>
                    <a:pt x="161449" y="10001"/>
                    <a:pt x="158591" y="7144"/>
                    <a:pt x="154781" y="7144"/>
                  </a:cubicBezTo>
                  <a:lnTo>
                    <a:pt x="150019" y="7144"/>
                  </a:lnTo>
                  <a:cubicBezTo>
                    <a:pt x="146209" y="7144"/>
                    <a:pt x="143351" y="10001"/>
                    <a:pt x="143351" y="13811"/>
                  </a:cubicBezTo>
                  <a:lnTo>
                    <a:pt x="143351" y="70009"/>
                  </a:lnTo>
                  <a:lnTo>
                    <a:pt x="88106" y="70009"/>
                  </a:lnTo>
                  <a:cubicBezTo>
                    <a:pt x="74771" y="70009"/>
                    <a:pt x="64294" y="81439"/>
                    <a:pt x="64294" y="93821"/>
                  </a:cubicBezTo>
                  <a:lnTo>
                    <a:pt x="64294" y="142399"/>
                  </a:lnTo>
                  <a:lnTo>
                    <a:pt x="13811" y="142399"/>
                  </a:lnTo>
                  <a:cubicBezTo>
                    <a:pt x="10001" y="142399"/>
                    <a:pt x="7144" y="145256"/>
                    <a:pt x="7144" y="149066"/>
                  </a:cubicBezTo>
                  <a:lnTo>
                    <a:pt x="7144" y="153829"/>
                  </a:lnTo>
                  <a:cubicBezTo>
                    <a:pt x="7144" y="157639"/>
                    <a:pt x="10001" y="160496"/>
                    <a:pt x="13811" y="160496"/>
                  </a:cubicBezTo>
                  <a:lnTo>
                    <a:pt x="64294" y="160496"/>
                  </a:lnTo>
                  <a:lnTo>
                    <a:pt x="64294" y="185261"/>
                  </a:lnTo>
                  <a:lnTo>
                    <a:pt x="13811" y="185261"/>
                  </a:lnTo>
                  <a:cubicBezTo>
                    <a:pt x="10001" y="185261"/>
                    <a:pt x="7144" y="188119"/>
                    <a:pt x="7144" y="191929"/>
                  </a:cubicBezTo>
                  <a:lnTo>
                    <a:pt x="7144" y="196691"/>
                  </a:lnTo>
                  <a:cubicBezTo>
                    <a:pt x="7144" y="200501"/>
                    <a:pt x="10001" y="203359"/>
                    <a:pt x="13811" y="203359"/>
                  </a:cubicBezTo>
                  <a:lnTo>
                    <a:pt x="64294" y="203359"/>
                  </a:lnTo>
                  <a:lnTo>
                    <a:pt x="64294" y="228124"/>
                  </a:lnTo>
                  <a:lnTo>
                    <a:pt x="13811" y="228124"/>
                  </a:lnTo>
                  <a:cubicBezTo>
                    <a:pt x="10001" y="229076"/>
                    <a:pt x="7144" y="231934"/>
                    <a:pt x="7144" y="235744"/>
                  </a:cubicBezTo>
                  <a:lnTo>
                    <a:pt x="7144" y="240506"/>
                  </a:lnTo>
                  <a:cubicBezTo>
                    <a:pt x="7144" y="244316"/>
                    <a:pt x="10001" y="247174"/>
                    <a:pt x="13811" y="247174"/>
                  </a:cubicBezTo>
                  <a:lnTo>
                    <a:pt x="64294" y="247174"/>
                  </a:lnTo>
                  <a:lnTo>
                    <a:pt x="64294" y="271939"/>
                  </a:lnTo>
                  <a:lnTo>
                    <a:pt x="13811" y="271939"/>
                  </a:lnTo>
                  <a:cubicBezTo>
                    <a:pt x="10001" y="271939"/>
                    <a:pt x="7144" y="274796"/>
                    <a:pt x="7144" y="278606"/>
                  </a:cubicBezTo>
                  <a:lnTo>
                    <a:pt x="7144" y="283369"/>
                  </a:lnTo>
                  <a:cubicBezTo>
                    <a:pt x="7144" y="287179"/>
                    <a:pt x="10001" y="290036"/>
                    <a:pt x="13811" y="290036"/>
                  </a:cubicBezTo>
                  <a:lnTo>
                    <a:pt x="64294" y="290036"/>
                  </a:lnTo>
                  <a:lnTo>
                    <a:pt x="64294" y="314801"/>
                  </a:lnTo>
                  <a:lnTo>
                    <a:pt x="13811" y="314801"/>
                  </a:lnTo>
                  <a:cubicBezTo>
                    <a:pt x="10001" y="314801"/>
                    <a:pt x="7144" y="317659"/>
                    <a:pt x="7144" y="321469"/>
                  </a:cubicBezTo>
                  <a:lnTo>
                    <a:pt x="7144" y="326231"/>
                  </a:lnTo>
                  <a:cubicBezTo>
                    <a:pt x="7144" y="330041"/>
                    <a:pt x="10001" y="332899"/>
                    <a:pt x="13811" y="332899"/>
                  </a:cubicBezTo>
                  <a:lnTo>
                    <a:pt x="64294" y="332899"/>
                  </a:lnTo>
                  <a:lnTo>
                    <a:pt x="64294" y="380524"/>
                  </a:lnTo>
                  <a:cubicBezTo>
                    <a:pt x="64294" y="393859"/>
                    <a:pt x="74771" y="404336"/>
                    <a:pt x="88106" y="404336"/>
                  </a:cubicBezTo>
                  <a:lnTo>
                    <a:pt x="142399" y="404336"/>
                  </a:lnTo>
                  <a:lnTo>
                    <a:pt x="142399" y="461486"/>
                  </a:lnTo>
                  <a:cubicBezTo>
                    <a:pt x="142399" y="465296"/>
                    <a:pt x="145256" y="468154"/>
                    <a:pt x="149066" y="468154"/>
                  </a:cubicBezTo>
                  <a:lnTo>
                    <a:pt x="153829" y="468154"/>
                  </a:lnTo>
                  <a:cubicBezTo>
                    <a:pt x="157639" y="468154"/>
                    <a:pt x="160496" y="465296"/>
                    <a:pt x="160496" y="461486"/>
                  </a:cubicBezTo>
                  <a:lnTo>
                    <a:pt x="160496" y="404336"/>
                  </a:lnTo>
                  <a:lnTo>
                    <a:pt x="185261" y="404336"/>
                  </a:lnTo>
                  <a:lnTo>
                    <a:pt x="185261" y="461486"/>
                  </a:lnTo>
                  <a:cubicBezTo>
                    <a:pt x="185261" y="465296"/>
                    <a:pt x="188119" y="468154"/>
                    <a:pt x="191929" y="468154"/>
                  </a:cubicBezTo>
                  <a:lnTo>
                    <a:pt x="196691" y="468154"/>
                  </a:lnTo>
                  <a:cubicBezTo>
                    <a:pt x="200501" y="468154"/>
                    <a:pt x="203359" y="465296"/>
                    <a:pt x="203359" y="461486"/>
                  </a:cubicBezTo>
                  <a:lnTo>
                    <a:pt x="203359" y="404336"/>
                  </a:lnTo>
                  <a:lnTo>
                    <a:pt x="228124" y="404336"/>
                  </a:lnTo>
                  <a:lnTo>
                    <a:pt x="228124" y="461486"/>
                  </a:lnTo>
                  <a:cubicBezTo>
                    <a:pt x="228124" y="465296"/>
                    <a:pt x="230981" y="468154"/>
                    <a:pt x="234791" y="468154"/>
                  </a:cubicBezTo>
                  <a:lnTo>
                    <a:pt x="239554" y="468154"/>
                  </a:lnTo>
                  <a:cubicBezTo>
                    <a:pt x="243364" y="468154"/>
                    <a:pt x="246221" y="465296"/>
                    <a:pt x="246221" y="461486"/>
                  </a:cubicBezTo>
                  <a:lnTo>
                    <a:pt x="246221" y="404336"/>
                  </a:lnTo>
                  <a:lnTo>
                    <a:pt x="270986" y="404336"/>
                  </a:lnTo>
                  <a:lnTo>
                    <a:pt x="270986" y="461486"/>
                  </a:lnTo>
                  <a:cubicBezTo>
                    <a:pt x="270986" y="465296"/>
                    <a:pt x="273844" y="468154"/>
                    <a:pt x="277654" y="468154"/>
                  </a:cubicBezTo>
                  <a:lnTo>
                    <a:pt x="283369" y="468154"/>
                  </a:lnTo>
                  <a:cubicBezTo>
                    <a:pt x="287179" y="468154"/>
                    <a:pt x="290036" y="465296"/>
                    <a:pt x="290036" y="461486"/>
                  </a:cubicBezTo>
                  <a:lnTo>
                    <a:pt x="290036" y="404336"/>
                  </a:lnTo>
                  <a:lnTo>
                    <a:pt x="314801" y="404336"/>
                  </a:lnTo>
                  <a:lnTo>
                    <a:pt x="314801" y="461486"/>
                  </a:lnTo>
                  <a:cubicBezTo>
                    <a:pt x="314801" y="465296"/>
                    <a:pt x="317659" y="468154"/>
                    <a:pt x="321469" y="468154"/>
                  </a:cubicBezTo>
                  <a:lnTo>
                    <a:pt x="326231" y="468154"/>
                  </a:lnTo>
                  <a:cubicBezTo>
                    <a:pt x="330041" y="468154"/>
                    <a:pt x="332899" y="465296"/>
                    <a:pt x="332899" y="461486"/>
                  </a:cubicBezTo>
                  <a:lnTo>
                    <a:pt x="332899" y="404336"/>
                  </a:lnTo>
                  <a:lnTo>
                    <a:pt x="391001" y="404336"/>
                  </a:lnTo>
                  <a:cubicBezTo>
                    <a:pt x="404336" y="404336"/>
                    <a:pt x="414814" y="393859"/>
                    <a:pt x="414814" y="380524"/>
                  </a:cubicBezTo>
                  <a:lnTo>
                    <a:pt x="414814" y="332899"/>
                  </a:lnTo>
                  <a:lnTo>
                    <a:pt x="461486" y="332899"/>
                  </a:lnTo>
                  <a:cubicBezTo>
                    <a:pt x="465296" y="332899"/>
                    <a:pt x="468154" y="330041"/>
                    <a:pt x="468154" y="326231"/>
                  </a:cubicBezTo>
                  <a:lnTo>
                    <a:pt x="468154" y="321469"/>
                  </a:lnTo>
                  <a:cubicBezTo>
                    <a:pt x="468154" y="317659"/>
                    <a:pt x="465296" y="314801"/>
                    <a:pt x="461486" y="314801"/>
                  </a:cubicBezTo>
                  <a:lnTo>
                    <a:pt x="414814" y="314801"/>
                  </a:lnTo>
                  <a:lnTo>
                    <a:pt x="414814" y="290036"/>
                  </a:lnTo>
                  <a:lnTo>
                    <a:pt x="461486" y="290036"/>
                  </a:lnTo>
                  <a:cubicBezTo>
                    <a:pt x="465296" y="290036"/>
                    <a:pt x="468154" y="287179"/>
                    <a:pt x="468154" y="283369"/>
                  </a:cubicBezTo>
                  <a:lnTo>
                    <a:pt x="468154" y="278606"/>
                  </a:lnTo>
                  <a:cubicBezTo>
                    <a:pt x="468154" y="274796"/>
                    <a:pt x="465296" y="271939"/>
                    <a:pt x="461486" y="271939"/>
                  </a:cubicBezTo>
                  <a:lnTo>
                    <a:pt x="414814" y="271939"/>
                  </a:lnTo>
                  <a:lnTo>
                    <a:pt x="414814" y="247174"/>
                  </a:lnTo>
                  <a:lnTo>
                    <a:pt x="461486" y="247174"/>
                  </a:lnTo>
                  <a:cubicBezTo>
                    <a:pt x="465296" y="247174"/>
                    <a:pt x="468154" y="244316"/>
                    <a:pt x="468154" y="240506"/>
                  </a:cubicBezTo>
                  <a:lnTo>
                    <a:pt x="468154" y="235744"/>
                  </a:lnTo>
                  <a:cubicBezTo>
                    <a:pt x="468154" y="231934"/>
                    <a:pt x="465296" y="229076"/>
                    <a:pt x="461486" y="229076"/>
                  </a:cubicBezTo>
                  <a:lnTo>
                    <a:pt x="414814" y="229076"/>
                  </a:lnTo>
                  <a:lnTo>
                    <a:pt x="414814" y="204311"/>
                  </a:lnTo>
                  <a:lnTo>
                    <a:pt x="461486" y="204311"/>
                  </a:lnTo>
                  <a:cubicBezTo>
                    <a:pt x="465296" y="204311"/>
                    <a:pt x="468154" y="201454"/>
                    <a:pt x="468154" y="197644"/>
                  </a:cubicBezTo>
                  <a:lnTo>
                    <a:pt x="468154" y="192881"/>
                  </a:lnTo>
                  <a:cubicBezTo>
                    <a:pt x="468154" y="189071"/>
                    <a:pt x="465296" y="186214"/>
                    <a:pt x="461486" y="186214"/>
                  </a:cubicBezTo>
                  <a:lnTo>
                    <a:pt x="414814" y="186214"/>
                  </a:lnTo>
                  <a:lnTo>
                    <a:pt x="414814" y="161449"/>
                  </a:lnTo>
                  <a:lnTo>
                    <a:pt x="462439" y="16144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12BC73-D10B-4ABF-97ED-39822C5F1E89}"/>
              </a:ext>
            </a:extLst>
          </p:cNvPr>
          <p:cNvSpPr/>
          <p:nvPr/>
        </p:nvSpPr>
        <p:spPr>
          <a:xfrm>
            <a:off x="683702" y="661576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>
                <a:solidFill>
                  <a:schemeClr val="accent4"/>
                </a:solidFill>
              </a:rPr>
              <a:t>Gambaran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2A131-0733-43E0-B30F-86C1DCAA063B}"/>
              </a:ext>
            </a:extLst>
          </p:cNvPr>
          <p:cNvSpPr/>
          <p:nvPr/>
        </p:nvSpPr>
        <p:spPr>
          <a:xfrm>
            <a:off x="683702" y="1413246"/>
            <a:ext cx="541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err="1"/>
              <a:t>Umum</a:t>
            </a:r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26A5C-D3E8-4FFA-9E86-BE5A954AAF00}"/>
              </a:ext>
            </a:extLst>
          </p:cNvPr>
          <p:cNvSpPr txBox="1"/>
          <p:nvPr/>
        </p:nvSpPr>
        <p:spPr>
          <a:xfrm>
            <a:off x="683702" y="2562260"/>
            <a:ext cx="56203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Aplikasi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Pengelolaan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Data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Karya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Ilmiah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dibangun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untuk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mengelola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data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karya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ilmiah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mahasiswa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pada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perguruan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dalam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bentuk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file </a:t>
            </a:r>
            <a:r>
              <a:rPr lang="en-GB" altLang="ko-KR" dirty="0" err="1">
                <a:solidFill>
                  <a:schemeClr val="accent4"/>
                </a:solidFill>
                <a:cs typeface="Arial" pitchFamily="34" charset="0"/>
              </a:rPr>
              <a:t>elektronik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 .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2375-4251-483A-8505-849A0197F623}"/>
              </a:ext>
            </a:extLst>
          </p:cNvPr>
          <p:cNvSpPr txBox="1"/>
          <p:nvPr/>
        </p:nvSpPr>
        <p:spPr>
          <a:xfrm>
            <a:off x="683703" y="3485590"/>
            <a:ext cx="57698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fasilitas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kontrol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menghapus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mengganti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menambah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jumlah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batang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tulisan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langsung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tulisan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ditentukan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pembimbing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histori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40462" y="2168237"/>
            <a:ext cx="1694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PERANGKAT</a:t>
            </a:r>
          </a:p>
          <a:p>
            <a:pPr algn="ctr"/>
            <a:r>
              <a:rPr lang="en-US" b="1" dirty="0">
                <a:solidFill>
                  <a:schemeClr val="accent4"/>
                </a:solidFill>
              </a:rPr>
              <a:t>LUNAK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877032" y="304915"/>
            <a:ext cx="74001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Perencanaan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Proyek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971298" y="1074356"/>
            <a:ext cx="8144125" cy="524615"/>
            <a:chOff x="1199735" y="1275606"/>
            <a:chExt cx="5533487" cy="52461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Biaya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Project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209449" y="1523222"/>
              <a:ext cx="5523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26311"/>
              </p:ext>
            </p:extLst>
          </p:nvPr>
        </p:nvGraphicFramePr>
        <p:xfrm>
          <a:off x="1466848" y="1382123"/>
          <a:ext cx="9010652" cy="5125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9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9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68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DAFTAR AKTIVITAS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DURASI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KERJA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(JAM)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TARIF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TENAGA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KERJA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JUMLAH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TENAGA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KERJA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BIAYA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TENAGA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KERJA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 BIAYA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74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Analisis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Sistem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Melakukan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wawancara</a:t>
                      </a:r>
                      <a:r>
                        <a:rPr lang="en-US" sz="800" dirty="0">
                          <a:effectLst/>
                        </a:rPr>
                        <a:t> dan </a:t>
                      </a:r>
                      <a:r>
                        <a:rPr lang="en-US" sz="800" dirty="0" err="1">
                          <a:effectLst/>
                        </a:rPr>
                        <a:t>rapat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koordinasi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dengan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err="1">
                          <a:effectLst/>
                        </a:rPr>
                        <a:t>pihak</a:t>
                      </a:r>
                      <a:r>
                        <a:rPr lang="en-US" sz="800" dirty="0">
                          <a:effectLst/>
                        </a:rPr>
                        <a:t> Client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5.650.000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Statement Of Purpose, Event List, dan Context Diagaram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Use Case Diagram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State Diagram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Data Flow Diagram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Desain Database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Kamus Data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Proses Spesification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Domkumentasi kebutuhan dan desain sistem (SKPL)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87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Desain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Form Entry dan Desain Menu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6.500.000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Report Dan Form Report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Dokumentasi desain aplikasi (DPPL)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36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87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Implementasi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Program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54.000.000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Dokumentasi Program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1874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Testing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List testing Program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2.500.000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2.500.000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13.500.000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Melakukan Testing Program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catatan perbaikan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Dokumentasi Testing Program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0937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Instalasi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Instalasi program aplikasi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10.750.000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Melakukan setting pada Software pendukung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Membuat dokumentasi User Guide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1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Melakukan pelatihan untuk user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1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Maintance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Melakukan perbaikan atau pemeliharaan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1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Lain - lain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Sewa Server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187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Perencanaan Total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663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78.400.000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-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121.400.000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121.400.000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256" marR="34256" marT="0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90950"/>
            <a:ext cx="69237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Fungsional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482102"/>
            <a:ext cx="6254107" cy="587753"/>
            <a:chOff x="1848112" y="1575921"/>
            <a:chExt cx="5383988" cy="1206659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mengelola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268847"/>
            <a:ext cx="6254107" cy="772419"/>
            <a:chOff x="1848112" y="1575921"/>
            <a:chExt cx="5383988" cy="15857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9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tentang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136011"/>
            <a:ext cx="6254107" cy="772419"/>
            <a:chOff x="1848112" y="1575921"/>
            <a:chExt cx="5383988" cy="15857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9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mencetak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laporan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ditentukan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tahun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akademik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4003174"/>
            <a:ext cx="6254107" cy="587753"/>
            <a:chOff x="1848112" y="1575921"/>
            <a:chExt cx="5383988" cy="12066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dosen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pembimbing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4905557"/>
            <a:ext cx="6254107" cy="769441"/>
            <a:chOff x="1848112" y="1575921"/>
            <a:chExt cx="5383988" cy="1579665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sebelumnya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1579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96284" y="5730143"/>
            <a:ext cx="6254107" cy="772419"/>
            <a:chOff x="1848112" y="1575921"/>
            <a:chExt cx="5383988" cy="1585779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9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histori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ringkasan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beberapa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judul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mahasiswa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sebelumnya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1579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06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34700" y="-1"/>
            <a:ext cx="1257300" cy="6858000"/>
            <a:chOff x="10934700" y="-1"/>
            <a:chExt cx="1257300" cy="6858000"/>
          </a:xfrm>
        </p:grpSpPr>
        <p:sp>
          <p:nvSpPr>
            <p:cNvPr id="5" name="Rectangle 4"/>
            <p:cNvSpPr/>
            <p:nvPr/>
          </p:nvSpPr>
          <p:spPr>
            <a:xfrm>
              <a:off x="11229975" y="0"/>
              <a:ext cx="96202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0934700" y="-1"/>
              <a:ext cx="18097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aphic 234">
            <a:extLst>
              <a:ext uri="{FF2B5EF4-FFF2-40B4-BE49-F238E27FC236}">
                <a16:creationId xmlns:a16="http://schemas.microsoft.com/office/drawing/2014/main" id="{67093918-51FB-47BF-8FF5-0827DD800958}"/>
              </a:ext>
            </a:extLst>
          </p:cNvPr>
          <p:cNvGrpSpPr/>
          <p:nvPr/>
        </p:nvGrpSpPr>
        <p:grpSpPr>
          <a:xfrm flipH="1">
            <a:off x="7680023" y="4486316"/>
            <a:ext cx="3345164" cy="1188682"/>
            <a:chOff x="7540326" y="1358451"/>
            <a:chExt cx="4257675" cy="1447800"/>
          </a:xfrm>
        </p:grpSpPr>
        <p:sp>
          <p:nvSpPr>
            <p:cNvPr id="186" name="Freeform: Shape 175">
              <a:extLst>
                <a:ext uri="{FF2B5EF4-FFF2-40B4-BE49-F238E27FC236}">
                  <a16:creationId xmlns:a16="http://schemas.microsoft.com/office/drawing/2014/main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76">
              <a:extLst>
                <a:ext uri="{FF2B5EF4-FFF2-40B4-BE49-F238E27FC236}">
                  <a16:creationId xmlns:a16="http://schemas.microsoft.com/office/drawing/2014/main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77">
              <a:extLst>
                <a:ext uri="{FF2B5EF4-FFF2-40B4-BE49-F238E27FC236}">
                  <a16:creationId xmlns:a16="http://schemas.microsoft.com/office/drawing/2014/main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78">
              <a:extLst>
                <a:ext uri="{FF2B5EF4-FFF2-40B4-BE49-F238E27FC236}">
                  <a16:creationId xmlns:a16="http://schemas.microsoft.com/office/drawing/2014/main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79">
              <a:extLst>
                <a:ext uri="{FF2B5EF4-FFF2-40B4-BE49-F238E27FC236}">
                  <a16:creationId xmlns:a16="http://schemas.microsoft.com/office/drawing/2014/main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80">
              <a:extLst>
                <a:ext uri="{FF2B5EF4-FFF2-40B4-BE49-F238E27FC236}">
                  <a16:creationId xmlns:a16="http://schemas.microsoft.com/office/drawing/2014/main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490950"/>
            <a:ext cx="81014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Fungsional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80768" y="1856889"/>
            <a:ext cx="6254107" cy="587753"/>
            <a:chOff x="1848112" y="1575921"/>
            <a:chExt cx="5383988" cy="1206659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diakses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4408" y="177668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Internal Requirements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641247" y="2814807"/>
            <a:ext cx="6254107" cy="769441"/>
            <a:chOff x="1848112" y="1575921"/>
            <a:chExt cx="5383988" cy="1579665"/>
          </a:xfrm>
        </p:grpSpPr>
        <p:sp>
          <p:nvSpPr>
            <p:cNvPr id="30" name="TextBox 29"/>
            <p:cNvSpPr txBox="1"/>
            <p:nvPr/>
          </p:nvSpPr>
          <p:spPr>
            <a:xfrm>
              <a:off x="2724408" y="221390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mengamankan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data-data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Ilmiah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48112" y="1575921"/>
              <a:ext cx="958096" cy="1579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24408" y="1776680"/>
              <a:ext cx="4507692" cy="56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External Requirements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934700" y="-1"/>
            <a:ext cx="1257300" cy="6858000"/>
            <a:chOff x="10934700" y="-1"/>
            <a:chExt cx="1257300" cy="6858000"/>
          </a:xfrm>
        </p:grpSpPr>
        <p:sp>
          <p:nvSpPr>
            <p:cNvPr id="34" name="Rectangle 33"/>
            <p:cNvSpPr/>
            <p:nvPr/>
          </p:nvSpPr>
          <p:spPr>
            <a:xfrm>
              <a:off x="11229975" y="0"/>
              <a:ext cx="96202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934700" y="-1"/>
              <a:ext cx="18097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aphic 234">
            <a:extLst>
              <a:ext uri="{FF2B5EF4-FFF2-40B4-BE49-F238E27FC236}">
                <a16:creationId xmlns:a16="http://schemas.microsoft.com/office/drawing/2014/main" id="{67093918-51FB-47BF-8FF5-0827DD800958}"/>
              </a:ext>
            </a:extLst>
          </p:cNvPr>
          <p:cNvGrpSpPr/>
          <p:nvPr/>
        </p:nvGrpSpPr>
        <p:grpSpPr>
          <a:xfrm flipH="1">
            <a:off x="7680023" y="4486316"/>
            <a:ext cx="3345164" cy="1188682"/>
            <a:chOff x="7540326" y="1358451"/>
            <a:chExt cx="4257675" cy="1447800"/>
          </a:xfrm>
        </p:grpSpPr>
        <p:sp>
          <p:nvSpPr>
            <p:cNvPr id="268" name="Freeform: Shape 175">
              <a:extLst>
                <a:ext uri="{FF2B5EF4-FFF2-40B4-BE49-F238E27FC236}">
                  <a16:creationId xmlns:a16="http://schemas.microsoft.com/office/drawing/2014/main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176">
              <a:extLst>
                <a:ext uri="{FF2B5EF4-FFF2-40B4-BE49-F238E27FC236}">
                  <a16:creationId xmlns:a16="http://schemas.microsoft.com/office/drawing/2014/main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177">
              <a:extLst>
                <a:ext uri="{FF2B5EF4-FFF2-40B4-BE49-F238E27FC236}">
                  <a16:creationId xmlns:a16="http://schemas.microsoft.com/office/drawing/2014/main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178">
              <a:extLst>
                <a:ext uri="{FF2B5EF4-FFF2-40B4-BE49-F238E27FC236}">
                  <a16:creationId xmlns:a16="http://schemas.microsoft.com/office/drawing/2014/main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179">
              <a:extLst>
                <a:ext uri="{FF2B5EF4-FFF2-40B4-BE49-F238E27FC236}">
                  <a16:creationId xmlns:a16="http://schemas.microsoft.com/office/drawing/2014/main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180">
              <a:extLst>
                <a:ext uri="{FF2B5EF4-FFF2-40B4-BE49-F238E27FC236}">
                  <a16:creationId xmlns:a16="http://schemas.microsoft.com/office/drawing/2014/main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88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1D9F03E-BBA5-492D-97F1-088B2F395B8A}"/>
              </a:ext>
            </a:extLst>
          </p:cNvPr>
          <p:cNvSpPr/>
          <p:nvPr/>
        </p:nvSpPr>
        <p:spPr>
          <a:xfrm flipH="1">
            <a:off x="429386" y="446342"/>
            <a:ext cx="6785757" cy="5965316"/>
          </a:xfrm>
          <a:custGeom>
            <a:avLst/>
            <a:gdLst>
              <a:gd name="connsiteX0" fmla="*/ 1270690 w 6785757"/>
              <a:gd name="connsiteY0" fmla="*/ 0 h 5965316"/>
              <a:gd name="connsiteX1" fmla="*/ 1000931 w 6785757"/>
              <a:gd name="connsiteY1" fmla="*/ 0 h 5965316"/>
              <a:gd name="connsiteX2" fmla="*/ 0 w 6785757"/>
              <a:gd name="connsiteY2" fmla="*/ 978905 h 5965316"/>
              <a:gd name="connsiteX3" fmla="*/ 0 w 6785757"/>
              <a:gd name="connsiteY3" fmla="*/ 1242729 h 5965316"/>
              <a:gd name="connsiteX4" fmla="*/ 2373705 w 6785757"/>
              <a:gd name="connsiteY4" fmla="*/ 0 h 5965316"/>
              <a:gd name="connsiteX5" fmla="*/ 2103946 w 6785757"/>
              <a:gd name="connsiteY5" fmla="*/ 0 h 5965316"/>
              <a:gd name="connsiteX6" fmla="*/ 0 w 6785757"/>
              <a:gd name="connsiteY6" fmla="*/ 2057649 h 5965316"/>
              <a:gd name="connsiteX7" fmla="*/ 0 w 6785757"/>
              <a:gd name="connsiteY7" fmla="*/ 2321472 h 5965316"/>
              <a:gd name="connsiteX8" fmla="*/ 3476717 w 6785757"/>
              <a:gd name="connsiteY8" fmla="*/ 0 h 5965316"/>
              <a:gd name="connsiteX9" fmla="*/ 3206958 w 6785757"/>
              <a:gd name="connsiteY9" fmla="*/ 0 h 5965316"/>
              <a:gd name="connsiteX10" fmla="*/ 0 w 6785757"/>
              <a:gd name="connsiteY10" fmla="*/ 3136390 h 5965316"/>
              <a:gd name="connsiteX11" fmla="*/ 0 w 6785757"/>
              <a:gd name="connsiteY11" fmla="*/ 3400213 h 5965316"/>
              <a:gd name="connsiteX12" fmla="*/ 4579731 w 6785757"/>
              <a:gd name="connsiteY12" fmla="*/ 0 h 5965316"/>
              <a:gd name="connsiteX13" fmla="*/ 4309971 w 6785757"/>
              <a:gd name="connsiteY13" fmla="*/ 0 h 5965316"/>
              <a:gd name="connsiteX14" fmla="*/ 0 w 6785757"/>
              <a:gd name="connsiteY14" fmla="*/ 4215131 h 5965316"/>
              <a:gd name="connsiteX15" fmla="*/ 0 w 6785757"/>
              <a:gd name="connsiteY15" fmla="*/ 4478954 h 5965316"/>
              <a:gd name="connsiteX16" fmla="*/ 5682744 w 6785757"/>
              <a:gd name="connsiteY16" fmla="*/ 0 h 5965316"/>
              <a:gd name="connsiteX17" fmla="*/ 5412985 w 6785757"/>
              <a:gd name="connsiteY17" fmla="*/ 0 h 5965316"/>
              <a:gd name="connsiteX18" fmla="*/ 0 w 6785757"/>
              <a:gd name="connsiteY18" fmla="*/ 5293873 h 5965316"/>
              <a:gd name="connsiteX19" fmla="*/ 0 w 6785757"/>
              <a:gd name="connsiteY19" fmla="*/ 5557696 h 5965316"/>
              <a:gd name="connsiteX20" fmla="*/ 6785757 w 6785757"/>
              <a:gd name="connsiteY20" fmla="*/ 0 h 5965316"/>
              <a:gd name="connsiteX21" fmla="*/ 6515998 w 6785757"/>
              <a:gd name="connsiteY21" fmla="*/ 0 h 5965316"/>
              <a:gd name="connsiteX22" fmla="*/ 416462 w 6785757"/>
              <a:gd name="connsiteY22" fmla="*/ 5965316 h 5965316"/>
              <a:gd name="connsiteX23" fmla="*/ 686221 w 6785757"/>
              <a:gd name="connsiteY23" fmla="*/ 5965316 h 5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5757" h="5965316">
                <a:moveTo>
                  <a:pt x="1270690" y="0"/>
                </a:moveTo>
                <a:lnTo>
                  <a:pt x="1000931" y="0"/>
                </a:lnTo>
                <a:lnTo>
                  <a:pt x="0" y="978905"/>
                </a:lnTo>
                <a:lnTo>
                  <a:pt x="0" y="1242729"/>
                </a:lnTo>
                <a:close/>
                <a:moveTo>
                  <a:pt x="2373705" y="0"/>
                </a:moveTo>
                <a:lnTo>
                  <a:pt x="2103946" y="0"/>
                </a:lnTo>
                <a:lnTo>
                  <a:pt x="0" y="2057649"/>
                </a:lnTo>
                <a:lnTo>
                  <a:pt x="0" y="2321472"/>
                </a:lnTo>
                <a:close/>
                <a:moveTo>
                  <a:pt x="3476717" y="0"/>
                </a:moveTo>
                <a:lnTo>
                  <a:pt x="3206958" y="0"/>
                </a:lnTo>
                <a:lnTo>
                  <a:pt x="0" y="3136390"/>
                </a:lnTo>
                <a:lnTo>
                  <a:pt x="0" y="3400213"/>
                </a:lnTo>
                <a:close/>
                <a:moveTo>
                  <a:pt x="4579731" y="0"/>
                </a:moveTo>
                <a:lnTo>
                  <a:pt x="4309971" y="0"/>
                </a:lnTo>
                <a:lnTo>
                  <a:pt x="0" y="4215131"/>
                </a:lnTo>
                <a:lnTo>
                  <a:pt x="0" y="4478954"/>
                </a:lnTo>
                <a:close/>
                <a:moveTo>
                  <a:pt x="5682744" y="0"/>
                </a:moveTo>
                <a:lnTo>
                  <a:pt x="5412985" y="0"/>
                </a:lnTo>
                <a:lnTo>
                  <a:pt x="0" y="5293873"/>
                </a:lnTo>
                <a:lnTo>
                  <a:pt x="0" y="5557696"/>
                </a:lnTo>
                <a:close/>
                <a:moveTo>
                  <a:pt x="6785757" y="0"/>
                </a:moveTo>
                <a:lnTo>
                  <a:pt x="6515998" y="0"/>
                </a:lnTo>
                <a:lnTo>
                  <a:pt x="416462" y="5965316"/>
                </a:lnTo>
                <a:lnTo>
                  <a:pt x="686221" y="59653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7749698" y="2177141"/>
            <a:ext cx="37946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faktor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 case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dosen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pembibing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ringkasan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Sedangkan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system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memanipulasi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ilmiah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non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grafik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mencetak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laporan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akademik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aktifitas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terlebih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dahulu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CB691-51AC-4E35-887B-08D18A62015D}"/>
              </a:ext>
            </a:extLst>
          </p:cNvPr>
          <p:cNvSpPr txBox="1"/>
          <p:nvPr/>
        </p:nvSpPr>
        <p:spPr>
          <a:xfrm>
            <a:off x="7843484" y="1277338"/>
            <a:ext cx="4012916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Diagram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86" y="322263"/>
            <a:ext cx="6504814" cy="638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3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977687" y="-1"/>
            <a:ext cx="18097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90950"/>
            <a:ext cx="81014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Login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E4C5D-1C55-4547-A923-25E74E1AB570}"/>
              </a:ext>
            </a:extLst>
          </p:cNvPr>
          <p:cNvSpPr txBox="1"/>
          <p:nvPr/>
        </p:nvSpPr>
        <p:spPr>
          <a:xfrm>
            <a:off x="834548" y="1321947"/>
            <a:ext cx="6785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Skenario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 case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bertujuan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menggambar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jelas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saja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kegiatan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aktivitas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Skenario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usecase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ditampilkan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skenario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 case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diusulkan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04855"/>
              </p:ext>
            </p:extLst>
          </p:nvPr>
        </p:nvGraphicFramePr>
        <p:xfrm>
          <a:off x="289661" y="2990051"/>
          <a:ext cx="5561965" cy="274320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79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Aksi</a:t>
                      </a:r>
                      <a:r>
                        <a:rPr lang="en-US" sz="1200" b="1" dirty="0">
                          <a:effectLst/>
                        </a:rPr>
                        <a:t> actor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Reaksi</a:t>
                      </a:r>
                      <a:r>
                        <a:rPr lang="en-US" sz="1200" b="1" dirty="0">
                          <a:effectLst/>
                        </a:rPr>
                        <a:t> </a:t>
                      </a:r>
                      <a:r>
                        <a:rPr lang="en-US" sz="1200" b="1" dirty="0" err="1">
                          <a:effectLst/>
                        </a:rPr>
                        <a:t>sistem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effectLst/>
                        </a:rPr>
                        <a:t>1. </a:t>
                      </a:r>
                      <a:r>
                        <a:rPr lang="en-US" sz="1200" b="0" dirty="0" err="1">
                          <a:effectLst/>
                        </a:rPr>
                        <a:t>Aktor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mengakses</a:t>
                      </a:r>
                      <a:r>
                        <a:rPr lang="en-US" sz="1200" b="0" dirty="0">
                          <a:effectLst/>
                        </a:rPr>
                        <a:t> menu login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effectLst/>
                        </a:rPr>
                        <a:t>2. </a:t>
                      </a:r>
                      <a:r>
                        <a:rPr lang="en-US" sz="1200" b="0" dirty="0" err="1">
                          <a:effectLst/>
                        </a:rPr>
                        <a:t>Sistem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menampilkan</a:t>
                      </a:r>
                      <a:r>
                        <a:rPr lang="en-US" sz="1200" b="0" dirty="0">
                          <a:effectLst/>
                        </a:rPr>
                        <a:t> form login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effectLst/>
                        </a:rPr>
                        <a:t>3.</a:t>
                      </a:r>
                      <a:r>
                        <a:rPr lang="en-US" sz="1200" b="0" baseline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Aktor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memasukkan</a:t>
                      </a:r>
                      <a:r>
                        <a:rPr lang="en-US" sz="1200" b="0" dirty="0">
                          <a:effectLst/>
                        </a:rPr>
                        <a:t> ­username </a:t>
                      </a:r>
                      <a:r>
                        <a:rPr lang="en-US" sz="1200" b="0" dirty="0" err="1">
                          <a:effectLst/>
                        </a:rPr>
                        <a:t>dan</a:t>
                      </a:r>
                      <a:r>
                        <a:rPr lang="en-US" sz="1200" b="0" dirty="0">
                          <a:effectLst/>
                        </a:rPr>
                        <a:t> password 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 </a:t>
                      </a:r>
                      <a:endParaRPr lang="en-US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effectLst/>
                        </a:rPr>
                        <a:t>4. </a:t>
                      </a:r>
                      <a:r>
                        <a:rPr lang="en-US" sz="1200" b="0" dirty="0" err="1">
                          <a:effectLst/>
                        </a:rPr>
                        <a:t>Sistem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melakukan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verifikasi</a:t>
                      </a:r>
                      <a:r>
                        <a:rPr lang="en-US" sz="1200" b="0" dirty="0">
                          <a:effectLst/>
                        </a:rPr>
                        <a:t> login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effectLst/>
                        </a:rPr>
                        <a:t>5. </a:t>
                      </a:r>
                      <a:r>
                        <a:rPr lang="en-US" sz="1200" b="0" dirty="0" err="1">
                          <a:effectLst/>
                        </a:rPr>
                        <a:t>Sistem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menampilkan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halaman</a:t>
                      </a:r>
                      <a:r>
                        <a:rPr lang="en-US" sz="1200" b="0" dirty="0">
                          <a:effectLst/>
                        </a:rPr>
                        <a:t> menu </a:t>
                      </a:r>
                      <a:r>
                        <a:rPr lang="en-US" sz="1200" b="0" dirty="0" err="1">
                          <a:effectLst/>
                        </a:rPr>
                        <a:t>utama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sesuai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hak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akses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aktor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effectLst/>
                        </a:rPr>
                        <a:t>6. </a:t>
                      </a:r>
                      <a:r>
                        <a:rPr lang="en-US" sz="1200" b="0" dirty="0" err="1">
                          <a:effectLst/>
                        </a:rPr>
                        <a:t>Aktor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menggunakan</a:t>
                      </a:r>
                      <a:r>
                        <a:rPr lang="en-US" sz="1200" b="0" dirty="0">
                          <a:effectLst/>
                        </a:rPr>
                        <a:t> menu-menu yang </a:t>
                      </a:r>
                      <a:r>
                        <a:rPr lang="en-US" sz="1200" b="0" dirty="0" err="1">
                          <a:effectLst/>
                        </a:rPr>
                        <a:t>ada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pada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dirty="0" err="1">
                          <a:effectLst/>
                        </a:rPr>
                        <a:t>sistem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01180" y="2451031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>
                  <a:solidFill>
                    <a:schemeClr val="bg1"/>
                  </a:solidFill>
                </a:ln>
              </a:rPr>
              <a:t>Skenario</a:t>
            </a:r>
            <a:r>
              <a:rPr lang="en-US" b="1" dirty="0">
                <a:ln>
                  <a:solidFill>
                    <a:schemeClr val="bg1"/>
                  </a:solidFill>
                </a:ln>
              </a:rPr>
              <a:t> normal (login </a:t>
            </a:r>
            <a:r>
              <a:rPr lang="en-US" b="1" dirty="0" err="1">
                <a:ln>
                  <a:solidFill>
                    <a:schemeClr val="bg1"/>
                  </a:solidFill>
                </a:ln>
              </a:rPr>
              <a:t>sukses</a:t>
            </a:r>
            <a:r>
              <a:rPr lang="en-US" b="1" dirty="0">
                <a:ln>
                  <a:solidFill>
                    <a:schemeClr val="bg1"/>
                  </a:solidFill>
                </a:ln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26964" y="2451031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>
                  <a:solidFill>
                    <a:schemeClr val="bg1"/>
                  </a:solidFill>
                </a:ln>
              </a:rPr>
              <a:t>Skenario</a:t>
            </a:r>
            <a:r>
              <a:rPr lang="en-US" b="1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b="1" dirty="0" err="1">
                <a:ln>
                  <a:solidFill>
                    <a:schemeClr val="bg1"/>
                  </a:solidFill>
                </a:ln>
              </a:rPr>
              <a:t>gagal</a:t>
            </a:r>
            <a:r>
              <a:rPr lang="en-US" b="1" dirty="0">
                <a:ln>
                  <a:solidFill>
                    <a:schemeClr val="bg1"/>
                  </a:solidFill>
                </a:ln>
              </a:rPr>
              <a:t> login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80849"/>
              </p:ext>
            </p:extLst>
          </p:nvPr>
        </p:nvGraphicFramePr>
        <p:xfrm>
          <a:off x="6115445" y="2990051"/>
          <a:ext cx="5561965" cy="329184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79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actor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Reaksi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>
                          <a:effectLst/>
                        </a:rPr>
                        <a:t>Aktor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mengakses</a:t>
                      </a:r>
                      <a:r>
                        <a:rPr lang="en-US" sz="1200" dirty="0">
                          <a:effectLst/>
                        </a:rPr>
                        <a:t> menu login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form login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memasukkan</a:t>
                      </a:r>
                      <a:r>
                        <a:rPr lang="en-US" sz="1200" dirty="0">
                          <a:effectLst/>
                        </a:rPr>
                        <a:t> ­username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password 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verifikasi</a:t>
                      </a:r>
                      <a:r>
                        <a:rPr lang="en-US" sz="1200" dirty="0">
                          <a:effectLst/>
                        </a:rPr>
                        <a:t> login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5.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login </a:t>
                      </a:r>
                      <a:r>
                        <a:rPr lang="en-US" sz="1200" dirty="0" err="1">
                          <a:effectLst/>
                        </a:rPr>
                        <a:t>tidak</a:t>
                      </a:r>
                      <a:r>
                        <a:rPr lang="en-US" sz="1200" dirty="0">
                          <a:effectLst/>
                        </a:rPr>
                        <a:t> valid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username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password yang </a:t>
                      </a:r>
                      <a:r>
                        <a:rPr lang="en-US" sz="1200" dirty="0" err="1">
                          <a:effectLst/>
                        </a:rPr>
                        <a:t>diinput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salah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6.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memasukkan</a:t>
                      </a:r>
                      <a:r>
                        <a:rPr lang="en-US" sz="1200" dirty="0">
                          <a:effectLst/>
                        </a:rPr>
                        <a:t> username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password yang </a:t>
                      </a:r>
                      <a:r>
                        <a:rPr lang="en-US" sz="1200" dirty="0" err="1">
                          <a:effectLst/>
                        </a:rPr>
                        <a:t>benar</a:t>
                      </a:r>
                      <a:endParaRPr lang="en-US" sz="1100" b="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1" name="Graphic 234">
            <a:extLst>
              <a:ext uri="{FF2B5EF4-FFF2-40B4-BE49-F238E27FC236}">
                <a16:creationId xmlns:a16="http://schemas.microsoft.com/office/drawing/2014/main" id="{67093918-51FB-47BF-8FF5-0827DD800958}"/>
              </a:ext>
            </a:extLst>
          </p:cNvPr>
          <p:cNvGrpSpPr/>
          <p:nvPr/>
        </p:nvGrpSpPr>
        <p:grpSpPr>
          <a:xfrm flipH="1">
            <a:off x="10024058" y="156869"/>
            <a:ext cx="2019202" cy="717510"/>
            <a:chOff x="7540326" y="1358451"/>
            <a:chExt cx="4257675" cy="1447800"/>
          </a:xfrm>
        </p:grpSpPr>
        <p:sp>
          <p:nvSpPr>
            <p:cNvPr id="22" name="Freeform: Shape 175">
              <a:extLst>
                <a:ext uri="{FF2B5EF4-FFF2-40B4-BE49-F238E27FC236}">
                  <a16:creationId xmlns:a16="http://schemas.microsoft.com/office/drawing/2014/main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76">
              <a:extLst>
                <a:ext uri="{FF2B5EF4-FFF2-40B4-BE49-F238E27FC236}">
                  <a16:creationId xmlns:a16="http://schemas.microsoft.com/office/drawing/2014/main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77">
              <a:extLst>
                <a:ext uri="{FF2B5EF4-FFF2-40B4-BE49-F238E27FC236}">
                  <a16:creationId xmlns:a16="http://schemas.microsoft.com/office/drawing/2014/main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78">
              <a:extLst>
                <a:ext uri="{FF2B5EF4-FFF2-40B4-BE49-F238E27FC236}">
                  <a16:creationId xmlns:a16="http://schemas.microsoft.com/office/drawing/2014/main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79">
              <a:extLst>
                <a:ext uri="{FF2B5EF4-FFF2-40B4-BE49-F238E27FC236}">
                  <a16:creationId xmlns:a16="http://schemas.microsoft.com/office/drawing/2014/main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80">
              <a:extLst>
                <a:ext uri="{FF2B5EF4-FFF2-40B4-BE49-F238E27FC236}">
                  <a16:creationId xmlns:a16="http://schemas.microsoft.com/office/drawing/2014/main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72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4" y="244729"/>
            <a:ext cx="810149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</a:t>
            </a:r>
            <a:r>
              <a:rPr lang="pl-PL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Studi Memanipulasi Data Karya Ilmiah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38957"/>
              </p:ext>
            </p:extLst>
          </p:nvPr>
        </p:nvGraphicFramePr>
        <p:xfrm>
          <a:off x="905448" y="2131701"/>
          <a:ext cx="8011455" cy="2989088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01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025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1. Program </a:t>
                      </a:r>
                      <a:r>
                        <a:rPr lang="en-US" sz="1200" dirty="0" err="1">
                          <a:effectLst/>
                        </a:rPr>
                        <a:t>studi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menambah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mengubah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atau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menghapus</a:t>
                      </a:r>
                      <a:r>
                        <a:rPr lang="en-US" sz="1200" dirty="0">
                          <a:effectLst/>
                        </a:rPr>
                        <a:t> data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menyimpan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dalam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025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3.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pesan</a:t>
                      </a:r>
                      <a:r>
                        <a:rPr lang="en-US" sz="1200" dirty="0">
                          <a:effectLst/>
                        </a:rPr>
                        <a:t> data </a:t>
                      </a:r>
                      <a:r>
                        <a:rPr lang="en-US" sz="1200" dirty="0" err="1">
                          <a:effectLst/>
                        </a:rPr>
                        <a:t>telah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berhasil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disimpan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977687" y="-1"/>
            <a:ext cx="18097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aphic 234">
            <a:extLst>
              <a:ext uri="{FF2B5EF4-FFF2-40B4-BE49-F238E27FC236}">
                <a16:creationId xmlns:a16="http://schemas.microsoft.com/office/drawing/2014/main" id="{67093918-51FB-47BF-8FF5-0827DD800958}"/>
              </a:ext>
            </a:extLst>
          </p:cNvPr>
          <p:cNvGrpSpPr/>
          <p:nvPr/>
        </p:nvGrpSpPr>
        <p:grpSpPr>
          <a:xfrm flipH="1">
            <a:off x="10024058" y="156869"/>
            <a:ext cx="2019202" cy="717510"/>
            <a:chOff x="7540326" y="1358451"/>
            <a:chExt cx="4257675" cy="1447800"/>
          </a:xfrm>
        </p:grpSpPr>
        <p:sp>
          <p:nvSpPr>
            <p:cNvPr id="19" name="Freeform: Shape 175">
              <a:extLst>
                <a:ext uri="{FF2B5EF4-FFF2-40B4-BE49-F238E27FC236}">
                  <a16:creationId xmlns:a16="http://schemas.microsoft.com/office/drawing/2014/main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76">
              <a:extLst>
                <a:ext uri="{FF2B5EF4-FFF2-40B4-BE49-F238E27FC236}">
                  <a16:creationId xmlns:a16="http://schemas.microsoft.com/office/drawing/2014/main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77">
              <a:extLst>
                <a:ext uri="{FF2B5EF4-FFF2-40B4-BE49-F238E27FC236}">
                  <a16:creationId xmlns:a16="http://schemas.microsoft.com/office/drawing/2014/main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78">
              <a:extLst>
                <a:ext uri="{FF2B5EF4-FFF2-40B4-BE49-F238E27FC236}">
                  <a16:creationId xmlns:a16="http://schemas.microsoft.com/office/drawing/2014/main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79">
              <a:extLst>
                <a:ext uri="{FF2B5EF4-FFF2-40B4-BE49-F238E27FC236}">
                  <a16:creationId xmlns:a16="http://schemas.microsoft.com/office/drawing/2014/main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80">
              <a:extLst>
                <a:ext uri="{FF2B5EF4-FFF2-40B4-BE49-F238E27FC236}">
                  <a16:creationId xmlns:a16="http://schemas.microsoft.com/office/drawing/2014/main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18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7553" y="153110"/>
            <a:ext cx="1030287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 Case Program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Melihat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Informasi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Karya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Ilmiah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bentuk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Grafik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Grafik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30762"/>
              </p:ext>
            </p:extLst>
          </p:nvPr>
        </p:nvGraphicFramePr>
        <p:xfrm>
          <a:off x="867092" y="2323941"/>
          <a:ext cx="8048308" cy="3248186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403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</a:rPr>
                        <a:t>Aksi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aktor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Reaksi sistem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882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Program studi mengakses informasi karya ilmiah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2.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menu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dan</a:t>
                      </a:r>
                      <a:r>
                        <a:rPr lang="en-US" sz="1200" dirty="0">
                          <a:effectLst/>
                        </a:rPr>
                        <a:t> non-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88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3. Program </a:t>
                      </a:r>
                      <a:r>
                        <a:rPr lang="en-US" sz="1200" dirty="0" err="1">
                          <a:effectLst/>
                        </a:rPr>
                        <a:t>studi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milih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r>
                        <a:rPr lang="en-US" sz="1200" dirty="0">
                          <a:effectLst/>
                        </a:rPr>
                        <a:t>/non-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882">
                <a:tc>
                  <a:txBody>
                    <a:bodyPr/>
                    <a:lstStyle/>
                    <a:p>
                      <a:pPr marL="457200" indent="-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</a:rPr>
                        <a:t>4. </a:t>
                      </a:r>
                      <a:r>
                        <a:rPr lang="en-US" sz="1200" dirty="0" err="1">
                          <a:effectLst/>
                        </a:rPr>
                        <a:t>Sistem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menampilkan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halaman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informasi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r>
                        <a:rPr lang="en-US" sz="1200" dirty="0">
                          <a:effectLst/>
                        </a:rPr>
                        <a:t>/non-</a:t>
                      </a:r>
                      <a:r>
                        <a:rPr lang="en-US" sz="1200" dirty="0" err="1">
                          <a:effectLst/>
                        </a:rPr>
                        <a:t>grafik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0934700" y="-1"/>
            <a:ext cx="1257300" cy="6858000"/>
            <a:chOff x="10934700" y="-1"/>
            <a:chExt cx="1257300" cy="6858000"/>
          </a:xfrm>
        </p:grpSpPr>
        <p:sp>
          <p:nvSpPr>
            <p:cNvPr id="8" name="Rectangle 7"/>
            <p:cNvSpPr/>
            <p:nvPr/>
          </p:nvSpPr>
          <p:spPr>
            <a:xfrm>
              <a:off x="11229975" y="0"/>
              <a:ext cx="96202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934700" y="-1"/>
              <a:ext cx="180975" cy="6857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aphic 234">
            <a:extLst>
              <a:ext uri="{FF2B5EF4-FFF2-40B4-BE49-F238E27FC236}">
                <a16:creationId xmlns:a16="http://schemas.microsoft.com/office/drawing/2014/main" id="{67093918-51FB-47BF-8FF5-0827DD800958}"/>
              </a:ext>
            </a:extLst>
          </p:cNvPr>
          <p:cNvGrpSpPr/>
          <p:nvPr/>
        </p:nvGrpSpPr>
        <p:grpSpPr>
          <a:xfrm flipH="1">
            <a:off x="8564476" y="5819775"/>
            <a:ext cx="2460709" cy="874397"/>
            <a:chOff x="7540326" y="1358451"/>
            <a:chExt cx="4257675" cy="1447800"/>
          </a:xfrm>
        </p:grpSpPr>
        <p:sp>
          <p:nvSpPr>
            <p:cNvPr id="12" name="Freeform: Shape 175">
              <a:extLst>
                <a:ext uri="{FF2B5EF4-FFF2-40B4-BE49-F238E27FC236}">
                  <a16:creationId xmlns:a16="http://schemas.microsoft.com/office/drawing/2014/main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76">
              <a:extLst>
                <a:ext uri="{FF2B5EF4-FFF2-40B4-BE49-F238E27FC236}">
                  <a16:creationId xmlns:a16="http://schemas.microsoft.com/office/drawing/2014/main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77">
              <a:extLst>
                <a:ext uri="{FF2B5EF4-FFF2-40B4-BE49-F238E27FC236}">
                  <a16:creationId xmlns:a16="http://schemas.microsoft.com/office/drawing/2014/main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78">
              <a:extLst>
                <a:ext uri="{FF2B5EF4-FFF2-40B4-BE49-F238E27FC236}">
                  <a16:creationId xmlns:a16="http://schemas.microsoft.com/office/drawing/2014/main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79">
              <a:extLst>
                <a:ext uri="{FF2B5EF4-FFF2-40B4-BE49-F238E27FC236}">
                  <a16:creationId xmlns:a16="http://schemas.microsoft.com/office/drawing/2014/main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80">
              <a:extLst>
                <a:ext uri="{FF2B5EF4-FFF2-40B4-BE49-F238E27FC236}">
                  <a16:creationId xmlns:a16="http://schemas.microsoft.com/office/drawing/2014/main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678337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2289</Words>
  <Application>Microsoft Office PowerPoint</Application>
  <PresentationFormat>Widescreen</PresentationFormat>
  <Paragraphs>462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MHS706</cp:lastModifiedBy>
  <cp:revision>134</cp:revision>
  <dcterms:created xsi:type="dcterms:W3CDTF">2018-04-24T17:14:44Z</dcterms:created>
  <dcterms:modified xsi:type="dcterms:W3CDTF">2019-11-26T13:21:58Z</dcterms:modified>
</cp:coreProperties>
</file>