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6"/>
  </p:notesMasterIdLst>
  <p:sldIdLst>
    <p:sldId id="256" r:id="rId2"/>
    <p:sldId id="315" r:id="rId3"/>
    <p:sldId id="265" r:id="rId4"/>
    <p:sldId id="269" r:id="rId5"/>
    <p:sldId id="270" r:id="rId6"/>
    <p:sldId id="310" r:id="rId7"/>
    <p:sldId id="305" r:id="rId8"/>
    <p:sldId id="313" r:id="rId9"/>
    <p:sldId id="304" r:id="rId10"/>
    <p:sldId id="302" r:id="rId11"/>
    <p:sldId id="311" r:id="rId12"/>
    <p:sldId id="267" r:id="rId13"/>
    <p:sldId id="312" r:id="rId14"/>
    <p:sldId id="291" r:id="rId15"/>
    <p:sldId id="303" r:id="rId16"/>
    <p:sldId id="290" r:id="rId17"/>
    <p:sldId id="289" r:id="rId18"/>
    <p:sldId id="320" r:id="rId19"/>
    <p:sldId id="273" r:id="rId20"/>
    <p:sldId id="274" r:id="rId21"/>
    <p:sldId id="279" r:id="rId22"/>
    <p:sldId id="280" r:id="rId23"/>
    <p:sldId id="281" r:id="rId24"/>
    <p:sldId id="307" r:id="rId25"/>
    <p:sldId id="282" r:id="rId26"/>
    <p:sldId id="278" r:id="rId27"/>
    <p:sldId id="285" r:id="rId28"/>
    <p:sldId id="286" r:id="rId29"/>
    <p:sldId id="287" r:id="rId30"/>
    <p:sldId id="309" r:id="rId31"/>
    <p:sldId id="317" r:id="rId32"/>
    <p:sldId id="318" r:id="rId33"/>
    <p:sldId id="319" r:id="rId34"/>
    <p:sldId id="321" r:id="rId35"/>
    <p:sldId id="322" r:id="rId36"/>
    <p:sldId id="323" r:id="rId37"/>
    <p:sldId id="324" r:id="rId38"/>
    <p:sldId id="325" r:id="rId39"/>
    <p:sldId id="326" r:id="rId40"/>
    <p:sldId id="327" r:id="rId41"/>
    <p:sldId id="316" r:id="rId42"/>
    <p:sldId id="264" r:id="rId43"/>
    <p:sldId id="314" r:id="rId44"/>
    <p:sldId id="262"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1" autoAdjust="0"/>
    <p:restoredTop sz="90747" autoAdjust="0"/>
  </p:normalViewPr>
  <p:slideViewPr>
    <p:cSldViewPr snapToGrid="0">
      <p:cViewPr>
        <p:scale>
          <a:sx n="70" d="100"/>
          <a:sy n="70" d="100"/>
        </p:scale>
        <p:origin x="-714" y="-72"/>
      </p:cViewPr>
      <p:guideLst>
        <p:guide orient="horz" pos="2160"/>
        <p:guide pos="3840"/>
      </p:guideLst>
    </p:cSldViewPr>
  </p:slideViewPr>
  <p:notesTextViewPr>
    <p:cViewPr>
      <p:scale>
        <a:sx n="125" d="100"/>
        <a:sy n="125" d="100"/>
      </p:scale>
      <p:origin x="0" y="0"/>
    </p:cViewPr>
  </p:notesTextViewPr>
  <p:sorterViewPr>
    <p:cViewPr>
      <p:scale>
        <a:sx n="100" d="100"/>
        <a:sy n="100" d="100"/>
      </p:scale>
      <p:origin x="0" y="31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FECAA5-62E4-46B6-B115-6593F8C84836}" type="datetimeFigureOut">
              <a:rPr lang="en-US" smtClean="0"/>
              <a:t>8/4/23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87978D-5135-44B7-A528-B576FF6EB8D6}" type="slidenum">
              <a:rPr lang="en-US" smtClean="0"/>
              <a:t>‹#›</a:t>
            </a:fld>
            <a:endParaRPr lang="en-US"/>
          </a:p>
        </p:txBody>
      </p:sp>
    </p:spTree>
    <p:extLst>
      <p:ext uri="{BB962C8B-B14F-4D97-AF65-F5344CB8AC3E}">
        <p14:creationId xmlns:p14="http://schemas.microsoft.com/office/powerpoint/2010/main" val="1244511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8/4/23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8/4/23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8/4/23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8/4/23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8/4/23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64944F9E-F9C0-30EE-C578-4B86EC383CDF}"/>
              </a:ext>
            </a:extLst>
          </p:cNvPr>
          <p:cNvSpPr>
            <a:spLocks noGrp="1"/>
          </p:cNvSpPr>
          <p:nvPr>
            <p:ph type="subTitle" idx="1"/>
          </p:nvPr>
        </p:nvSpPr>
        <p:spPr>
          <a:xfrm>
            <a:off x="1134035" y="1410302"/>
            <a:ext cx="9923930" cy="1086237"/>
          </a:xfrm>
        </p:spPr>
        <p:txBody>
          <a:bodyPr>
            <a:noAutofit/>
          </a:bodyPr>
          <a:lstStyle/>
          <a:p>
            <a:r>
              <a:rPr lang="en-US" sz="3600" b="1" dirty="0">
                <a:solidFill>
                  <a:srgbClr val="C00000"/>
                </a:solidFill>
                <a:latin typeface="Algerian" panose="04020705040A02060702" pitchFamily="82" charset="0"/>
              </a:rPr>
              <a:t>AUTOMATED  RAILWAY  SIGNALLING  SYSTEM</a:t>
            </a:r>
            <a:endParaRPr lang="en-IN" sz="3600" dirty="0">
              <a:solidFill>
                <a:srgbClr val="C00000"/>
              </a:solidFill>
              <a:latin typeface="Algerian" panose="04020705040A02060702" pitchFamily="82" charset="0"/>
            </a:endParaRPr>
          </a:p>
        </p:txBody>
      </p:sp>
      <p:sp>
        <p:nvSpPr>
          <p:cNvPr id="4" name="TextBox 3">
            <a:extLst>
              <a:ext uri="{FF2B5EF4-FFF2-40B4-BE49-F238E27FC236}">
                <a16:creationId xmlns:a16="http://schemas.microsoft.com/office/drawing/2014/main" xmlns="" id="{A8174A2B-1658-0967-1672-6DD65C6C5004}"/>
              </a:ext>
            </a:extLst>
          </p:cNvPr>
          <p:cNvSpPr txBox="1"/>
          <p:nvPr/>
        </p:nvSpPr>
        <p:spPr>
          <a:xfrm>
            <a:off x="1637590" y="2964481"/>
            <a:ext cx="4052047" cy="1477328"/>
          </a:xfrm>
          <a:prstGeom prst="rect">
            <a:avLst/>
          </a:prstGeom>
          <a:noFill/>
        </p:spPr>
        <p:txBody>
          <a:bodyPr wrap="square" rtlCol="0">
            <a:spAutoFit/>
          </a:bodyPr>
          <a:lstStyle/>
          <a:p>
            <a:r>
              <a:rPr lang="en-US" dirty="0">
                <a:latin typeface="Arial Black" panose="020B0A04020102020204" pitchFamily="34" charset="0"/>
              </a:rPr>
              <a:t>PRESENTED BY</a:t>
            </a:r>
          </a:p>
          <a:p>
            <a:r>
              <a:rPr lang="en-US" dirty="0" err="1">
                <a:latin typeface="Times New Roman" panose="02020603050405020304" pitchFamily="18" charset="0"/>
                <a:cs typeface="Times New Roman" panose="02020603050405020304" pitchFamily="18" charset="0"/>
              </a:rPr>
              <a:t>S.Isnehashankar</a:t>
            </a:r>
            <a:r>
              <a:rPr lang="en-US" dirty="0">
                <a:latin typeface="Times New Roman" panose="02020603050405020304" pitchFamily="18" charset="0"/>
                <a:cs typeface="Times New Roman" panose="02020603050405020304" pitchFamily="18" charset="0"/>
              </a:rPr>
              <a:t>(211419104108)</a:t>
            </a:r>
          </a:p>
          <a:p>
            <a:r>
              <a:rPr lang="en-US" dirty="0" err="1">
                <a:latin typeface="Times New Roman" panose="02020603050405020304" pitchFamily="18" charset="0"/>
                <a:cs typeface="Times New Roman" panose="02020603050405020304" pitchFamily="18" charset="0"/>
              </a:rPr>
              <a:t>M.Linnet</a:t>
            </a:r>
            <a:r>
              <a:rPr lang="en-US" dirty="0">
                <a:latin typeface="Times New Roman" panose="02020603050405020304" pitchFamily="18" charset="0"/>
                <a:cs typeface="Times New Roman" panose="02020603050405020304" pitchFamily="18" charset="0"/>
              </a:rPr>
              <a:t> Blessy(211419104147)</a:t>
            </a:r>
          </a:p>
          <a:p>
            <a:r>
              <a:rPr lang="en-US" dirty="0" err="1">
                <a:latin typeface="Times New Roman" panose="02020603050405020304" pitchFamily="18" charset="0"/>
                <a:cs typeface="Times New Roman" panose="02020603050405020304" pitchFamily="18" charset="0"/>
              </a:rPr>
              <a:t>A.Girija</a:t>
            </a:r>
            <a:r>
              <a:rPr lang="en-US" dirty="0">
                <a:latin typeface="Times New Roman" panose="02020603050405020304" pitchFamily="18" charset="0"/>
                <a:cs typeface="Times New Roman" panose="02020603050405020304" pitchFamily="18" charset="0"/>
              </a:rPr>
              <a:t>(211419104078)</a:t>
            </a:r>
          </a:p>
          <a:p>
            <a:r>
              <a:rPr lang="en-US" dirty="0">
                <a:latin typeface="Times New Roman" panose="02020603050405020304" pitchFamily="18" charset="0"/>
                <a:cs typeface="Times New Roman" panose="02020603050405020304" pitchFamily="18" charset="0"/>
              </a:rPr>
              <a:t>B.E.COMPUTER SCIENCE </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1238C3EC-C898-05A5-4945-3881D616FA66}"/>
              </a:ext>
            </a:extLst>
          </p:cNvPr>
          <p:cNvSpPr txBox="1"/>
          <p:nvPr/>
        </p:nvSpPr>
        <p:spPr>
          <a:xfrm>
            <a:off x="6723529" y="3102980"/>
            <a:ext cx="4052047" cy="1200329"/>
          </a:xfrm>
          <a:prstGeom prst="rect">
            <a:avLst/>
          </a:prstGeom>
          <a:noFill/>
        </p:spPr>
        <p:txBody>
          <a:bodyPr wrap="square" rtlCol="0">
            <a:spAutoFit/>
          </a:bodyPr>
          <a:lstStyle/>
          <a:p>
            <a:r>
              <a:rPr lang="en-US" dirty="0">
                <a:latin typeface="Arial Black" panose="020B0A04020102020204" pitchFamily="34" charset="0"/>
              </a:rPr>
              <a:t>UNDER THE GUIDANCE OF</a:t>
            </a:r>
          </a:p>
          <a:p>
            <a:r>
              <a:rPr lang="en-US" dirty="0" smtClean="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T.Santhanlakshmi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M.Tech</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Department of CSE.</a:t>
            </a:r>
          </a:p>
          <a:p>
            <a:endParaRPr lang="en-US" dirty="0">
              <a:latin typeface="Times New Roman" panose="02020603050405020304" pitchFamily="18" charset="0"/>
              <a:cs typeface="Times New Roman" panose="02020603050405020304" pitchFamily="18" charset="0"/>
            </a:endParaRPr>
          </a:p>
        </p:txBody>
      </p:sp>
      <p:pic>
        <p:nvPicPr>
          <p:cNvPr id="1026" name="Picture 2" descr="Retro train illustration isolated on white background. Design element for  logo, label, emblem, sign.… | Train illustration, Background design vector,  Train wall art">
            <a:extLst>
              <a:ext uri="{FF2B5EF4-FFF2-40B4-BE49-F238E27FC236}">
                <a16:creationId xmlns:a16="http://schemas.microsoft.com/office/drawing/2014/main" xmlns="" id="{5FC63101-07A5-B70A-F6EF-721C8ACBC5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365" t="10457" r="3977" b="24706"/>
          <a:stretch/>
        </p:blipFill>
        <p:spPr bwMode="auto">
          <a:xfrm>
            <a:off x="4812227" y="4528084"/>
            <a:ext cx="2554941" cy="164054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xmlns="" id="{A0F9411D-A722-9E49-6EB1-DA7A499E0AFF}"/>
              </a:ext>
            </a:extLst>
          </p:cNvPr>
          <p:cNvSpPr txBox="1"/>
          <p:nvPr/>
        </p:nvSpPr>
        <p:spPr>
          <a:xfrm>
            <a:off x="4840484" y="2264426"/>
            <a:ext cx="1914148" cy="369332"/>
          </a:xfrm>
          <a:prstGeom prst="rect">
            <a:avLst/>
          </a:prstGeom>
          <a:noFill/>
        </p:spPr>
        <p:txBody>
          <a:bodyPr wrap="square" rtlCol="0">
            <a:spAutoFit/>
          </a:bodyPr>
          <a:lstStyle/>
          <a:p>
            <a:r>
              <a:rPr lang="en-US" b="1" dirty="0">
                <a:latin typeface="Arial Black" panose="020B0A04020102020204" pitchFamily="34" charset="0"/>
              </a:rPr>
              <a:t>Batch no-A19</a:t>
            </a:r>
            <a:endParaRPr lang="en-IN" b="1" dirty="0">
              <a:latin typeface="Arial Black" panose="020B0A04020102020204" pitchFamily="34" charset="0"/>
            </a:endParaRPr>
          </a:p>
        </p:txBody>
      </p:sp>
    </p:spTree>
    <p:extLst>
      <p:ext uri="{BB962C8B-B14F-4D97-AF65-F5344CB8AC3E}">
        <p14:creationId xmlns:p14="http://schemas.microsoft.com/office/powerpoint/2010/main" val="4200384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D9787F6B-D5B2-1665-7525-A7001B807C67}"/>
              </a:ext>
            </a:extLst>
          </p:cNvPr>
          <p:cNvGraphicFramePr>
            <a:graphicFrameLocks noGrp="1"/>
          </p:cNvGraphicFramePr>
          <p:nvPr>
            <p:extLst>
              <p:ext uri="{D42A27DB-BD31-4B8C-83A1-F6EECF244321}">
                <p14:modId xmlns:p14="http://schemas.microsoft.com/office/powerpoint/2010/main" val="201683205"/>
              </p:ext>
            </p:extLst>
          </p:nvPr>
        </p:nvGraphicFramePr>
        <p:xfrm>
          <a:off x="1037231" y="518614"/>
          <a:ext cx="10809026" cy="5036025"/>
        </p:xfrm>
        <a:graphic>
          <a:graphicData uri="http://schemas.openxmlformats.org/drawingml/2006/table">
            <a:tbl>
              <a:tblPr firstRow="1" bandRow="1">
                <a:tableStyleId>{5C22544A-7EE6-4342-B048-85BDC9FD1C3A}</a:tableStyleId>
              </a:tblPr>
              <a:tblGrid>
                <a:gridCol w="764274">
                  <a:extLst>
                    <a:ext uri="{9D8B030D-6E8A-4147-A177-3AD203B41FA5}">
                      <a16:colId xmlns:a16="http://schemas.microsoft.com/office/drawing/2014/main" xmlns="" val="2193408434"/>
                    </a:ext>
                  </a:extLst>
                </a:gridCol>
                <a:gridCol w="1872332">
                  <a:extLst>
                    <a:ext uri="{9D8B030D-6E8A-4147-A177-3AD203B41FA5}">
                      <a16:colId xmlns:a16="http://schemas.microsoft.com/office/drawing/2014/main" xmlns="" val="4249240117"/>
                    </a:ext>
                  </a:extLst>
                </a:gridCol>
                <a:gridCol w="2518258">
                  <a:extLst>
                    <a:ext uri="{9D8B030D-6E8A-4147-A177-3AD203B41FA5}">
                      <a16:colId xmlns:a16="http://schemas.microsoft.com/office/drawing/2014/main" xmlns="" val="1506386327"/>
                    </a:ext>
                  </a:extLst>
                </a:gridCol>
                <a:gridCol w="1573481">
                  <a:extLst>
                    <a:ext uri="{9D8B030D-6E8A-4147-A177-3AD203B41FA5}">
                      <a16:colId xmlns:a16="http://schemas.microsoft.com/office/drawing/2014/main" xmlns="" val="3264846765"/>
                    </a:ext>
                  </a:extLst>
                </a:gridCol>
                <a:gridCol w="1760561">
                  <a:extLst>
                    <a:ext uri="{9D8B030D-6E8A-4147-A177-3AD203B41FA5}">
                      <a16:colId xmlns:a16="http://schemas.microsoft.com/office/drawing/2014/main" xmlns="" val="1769424837"/>
                    </a:ext>
                  </a:extLst>
                </a:gridCol>
                <a:gridCol w="2320120">
                  <a:extLst>
                    <a:ext uri="{9D8B030D-6E8A-4147-A177-3AD203B41FA5}">
                      <a16:colId xmlns:a16="http://schemas.microsoft.com/office/drawing/2014/main" xmlns="" val="8555286"/>
                    </a:ext>
                  </a:extLst>
                </a:gridCol>
              </a:tblGrid>
              <a:tr h="370840">
                <a:tc>
                  <a:txBody>
                    <a:bodyPr/>
                    <a:lstStyle/>
                    <a:p>
                      <a:r>
                        <a:rPr lang="en-US" sz="1800" dirty="0">
                          <a:latin typeface="Times New Roman" pitchFamily="18" charset="0"/>
                          <a:cs typeface="Times New Roman" pitchFamily="18" charset="0"/>
                        </a:rPr>
                        <a:t>Year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Author  Name</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      Paper </a:t>
                      </a:r>
                      <a:r>
                        <a:rPr lang="en-US" sz="1800" baseline="0" dirty="0">
                          <a:latin typeface="Times New Roman" pitchFamily="18" charset="0"/>
                          <a:cs typeface="Times New Roman" pitchFamily="18" charset="0"/>
                        </a:rPr>
                        <a:t> T</a:t>
                      </a:r>
                      <a:r>
                        <a:rPr lang="en-US" sz="1800" dirty="0">
                          <a:latin typeface="Times New Roman" pitchFamily="18" charset="0"/>
                          <a:cs typeface="Times New Roman" pitchFamily="18" charset="0"/>
                        </a:rPr>
                        <a:t>itle</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Methodology</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      Merits</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       Demerits</a:t>
                      </a: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xmlns="" val="992439953"/>
                  </a:ext>
                </a:extLst>
              </a:tr>
              <a:tr h="4665185">
                <a:tc>
                  <a:txBody>
                    <a:bodyPr/>
                    <a:lstStyle/>
                    <a:p>
                      <a:pPr>
                        <a:lnSpc>
                          <a:spcPct val="107000"/>
                        </a:lnSpc>
                        <a:spcAft>
                          <a:spcPts val="800"/>
                        </a:spcAft>
                      </a:pPr>
                      <a:r>
                        <a:rPr lang="en-US" sz="1800" b="0"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2019</a:t>
                      </a:r>
                      <a:endParaRPr lang="en-IN" sz="1800" b="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txBody>
                  <a:tcPr/>
                </a:tc>
                <a:tc>
                  <a:txBody>
                    <a:bodyPr/>
                    <a:lstStyle/>
                    <a:p>
                      <a:pPr>
                        <a:lnSpc>
                          <a:spcPct val="107000"/>
                        </a:lnSpc>
                        <a:spcAft>
                          <a:spcPts val="800"/>
                        </a:spcAft>
                      </a:pPr>
                      <a:r>
                        <a:rPr lang="en-US" dirty="0">
                          <a:latin typeface="Times New Roman" pitchFamily="18" charset="0"/>
                          <a:cs typeface="Times New Roman" pitchFamily="18" charset="0"/>
                        </a:rPr>
                        <a:t>Qi Zhang, </a:t>
                      </a:r>
                      <a:r>
                        <a:rPr lang="en-US" dirty="0" err="1">
                          <a:latin typeface="Times New Roman" pitchFamily="18" charset="0"/>
                          <a:cs typeface="Times New Roman" pitchFamily="18" charset="0"/>
                        </a:rPr>
                        <a:t>Zhiming</a:t>
                      </a:r>
                      <a:r>
                        <a:rPr lang="en-US" dirty="0">
                          <a:latin typeface="Times New Roman" pitchFamily="18" charset="0"/>
                          <a:cs typeface="Times New Roman" pitchFamily="18" charset="0"/>
                        </a:rPr>
                        <a:t> Yuan, Lu Yan, Tao Zhang, </a:t>
                      </a:r>
                      <a:r>
                        <a:rPr lang="en-US" dirty="0" err="1">
                          <a:latin typeface="Times New Roman" pitchFamily="18" charset="0"/>
                          <a:cs typeface="Times New Roman" pitchFamily="18" charset="0"/>
                        </a:rPr>
                        <a:t>Yifeng</a:t>
                      </a:r>
                      <a:r>
                        <a:rPr lang="en-US" dirty="0">
                          <a:latin typeface="Times New Roman" pitchFamily="18" charset="0"/>
                          <a:cs typeface="Times New Roman" pitchFamily="18" charset="0"/>
                        </a:rPr>
                        <a:t> Miao, </a:t>
                      </a:r>
                      <a:r>
                        <a:rPr lang="en-US" dirty="0" err="1">
                          <a:latin typeface="Times New Roman" pitchFamily="18" charset="0"/>
                          <a:cs typeface="Times New Roman" pitchFamily="18" charset="0"/>
                        </a:rPr>
                        <a:t>Shuxin</a:t>
                      </a:r>
                      <a:r>
                        <a:rPr lang="en-US" dirty="0">
                          <a:latin typeface="Times New Roman" pitchFamily="18" charset="0"/>
                          <a:cs typeface="Times New Roman" pitchFamily="18" charset="0"/>
                        </a:rPr>
                        <a:t> Ding</a:t>
                      </a:r>
                      <a:endParaRPr lang="en-IN" sz="18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txBody>
                  <a:tcPr/>
                </a:tc>
                <a:tc>
                  <a:txBody>
                    <a:bodyPr/>
                    <a:lstStyle/>
                    <a:p>
                      <a:pPr>
                        <a:lnSpc>
                          <a:spcPct val="107000"/>
                        </a:lnSpc>
                        <a:spcAft>
                          <a:spcPts val="800"/>
                        </a:spcAft>
                      </a:pPr>
                      <a:r>
                        <a:rPr lang="en-US" sz="1800" b="0"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A Railway Train Number Tracking Method Using A Prediction Approach</a:t>
                      </a:r>
                    </a:p>
                    <a:p>
                      <a:pPr>
                        <a:lnSpc>
                          <a:spcPct val="107000"/>
                        </a:lnSpc>
                        <a:spcAft>
                          <a:spcPts val="800"/>
                        </a:spcAft>
                      </a:pPr>
                      <a:endParaRPr lang="en-US" sz="1800" b="0"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endParaRPr>
                    </a:p>
                    <a:p>
                      <a:pPr>
                        <a:lnSpc>
                          <a:spcPct val="107000"/>
                        </a:lnSpc>
                        <a:spcAft>
                          <a:spcPts val="800"/>
                        </a:spcAft>
                      </a:pPr>
                      <a:r>
                        <a:rPr lang="en-US" sz="18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Volume-</a:t>
                      </a:r>
                      <a:r>
                        <a:rPr lang="en-US" sz="18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7</a:t>
                      </a:r>
                    </a:p>
                    <a:p>
                      <a:pPr>
                        <a:lnSpc>
                          <a:spcPct val="107000"/>
                        </a:lnSpc>
                        <a:spcAft>
                          <a:spcPts val="800"/>
                        </a:spcAft>
                      </a:pPr>
                      <a:r>
                        <a:rPr lang="en-US" sz="18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Issued On</a:t>
                      </a:r>
                      <a:r>
                        <a:rPr lang="en-US" sz="18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-25 SEP</a:t>
                      </a:r>
                      <a:r>
                        <a:rPr lang="en-US" sz="1800" b="0" kern="1200" baseline="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 </a:t>
                      </a:r>
                      <a:r>
                        <a:rPr lang="en-US" sz="18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2019</a:t>
                      </a:r>
                    </a:p>
                    <a:p>
                      <a:pPr>
                        <a:lnSpc>
                          <a:spcPct val="107000"/>
                        </a:lnSpc>
                        <a:spcAft>
                          <a:spcPts val="800"/>
                        </a:spcAft>
                      </a:pPr>
                      <a:r>
                        <a:rPr lang="en-US" sz="18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Journal -</a:t>
                      </a:r>
                      <a:r>
                        <a:rPr lang="en-US" sz="18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IEEE</a:t>
                      </a:r>
                    </a:p>
                    <a:p>
                      <a:pPr>
                        <a:lnSpc>
                          <a:spcPct val="107000"/>
                        </a:lnSpc>
                        <a:spcAft>
                          <a:spcPts val="800"/>
                        </a:spcAft>
                      </a:pPr>
                      <a:endParaRPr lang="en-IN" sz="18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txBody>
                  <a:tcPr/>
                </a:tc>
                <a:tc>
                  <a:txBody>
                    <a:bodyPr/>
                    <a:lstStyle/>
                    <a:p>
                      <a:r>
                        <a:rPr lang="en-US" dirty="0">
                          <a:latin typeface="Times New Roman" pitchFamily="18" charset="0"/>
                          <a:cs typeface="Times New Roman" pitchFamily="18" charset="0"/>
                        </a:rPr>
                        <a:t>Centralized traffic control (CTC)System</a:t>
                      </a:r>
                      <a:r>
                        <a:rPr lang="en-US">
                          <a:latin typeface="Times New Roman" pitchFamily="18" charset="0"/>
                          <a:cs typeface="Times New Roman" pitchFamily="18" charset="0"/>
                        </a:rPr>
                        <a:t>, </a:t>
                      </a:r>
                      <a:r>
                        <a:rPr lang="en-US" smtClean="0">
                          <a:latin typeface="Times New Roman" pitchFamily="18" charset="0"/>
                          <a:cs typeface="Times New Roman" pitchFamily="18" charset="0"/>
                        </a:rPr>
                        <a:t>, </a:t>
                      </a:r>
                      <a:r>
                        <a:rPr lang="en-US" dirty="0">
                          <a:latin typeface="Times New Roman" pitchFamily="18" charset="0"/>
                          <a:cs typeface="Times New Roman" pitchFamily="18" charset="0"/>
                        </a:rPr>
                        <a:t>H</a:t>
                      </a:r>
                      <a:r>
                        <a:rPr lang="en-US" smtClean="0">
                          <a:latin typeface="Times New Roman" pitchFamily="18" charset="0"/>
                          <a:cs typeface="Times New Roman" pitchFamily="18" charset="0"/>
                        </a:rPr>
                        <a:t>idden </a:t>
                      </a:r>
                      <a:r>
                        <a:rPr lang="en-US" dirty="0">
                          <a:latin typeface="Times New Roman" pitchFamily="18" charset="0"/>
                          <a:cs typeface="Times New Roman" pitchFamily="18" charset="0"/>
                        </a:rPr>
                        <a:t>Markov model </a:t>
                      </a:r>
                      <a:endParaRPr lang="en-IN" sz="1800"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Obtain</a:t>
                      </a:r>
                      <a:r>
                        <a:rPr lang="en-US" baseline="0" dirty="0">
                          <a:latin typeface="Times New Roman" pitchFamily="18" charset="0"/>
                          <a:cs typeface="Times New Roman" pitchFamily="18" charset="0"/>
                        </a:rPr>
                        <a:t> </a:t>
                      </a:r>
                      <a:r>
                        <a:rPr lang="en-US" dirty="0">
                          <a:latin typeface="Times New Roman" pitchFamily="18" charset="0"/>
                          <a:cs typeface="Times New Roman" pitchFamily="18" charset="0"/>
                        </a:rPr>
                        <a:t>the accurate real-time train number and location in a railway network.</a:t>
                      </a:r>
                      <a:endParaRPr lang="en-IN" sz="1800" dirty="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Fault zone are created by more than two neighbour  blocks and some trains are delayed more than the deviation compensations.</a:t>
                      </a:r>
                    </a:p>
                  </a:txBody>
                  <a:tcPr/>
                </a:tc>
                <a:extLst>
                  <a:ext uri="{0D108BD9-81ED-4DB2-BD59-A6C34878D82A}">
                    <a16:rowId xmlns:a16="http://schemas.microsoft.com/office/drawing/2014/main" xmlns="" val="3170611829"/>
                  </a:ext>
                </a:extLst>
              </a:tr>
            </a:tbl>
          </a:graphicData>
        </a:graphic>
      </p:graphicFrame>
    </p:spTree>
    <p:extLst>
      <p:ext uri="{BB962C8B-B14F-4D97-AF65-F5344CB8AC3E}">
        <p14:creationId xmlns:p14="http://schemas.microsoft.com/office/powerpoint/2010/main" val="25913422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00050504"/>
              </p:ext>
            </p:extLst>
          </p:nvPr>
        </p:nvGraphicFramePr>
        <p:xfrm>
          <a:off x="873455" y="409433"/>
          <a:ext cx="11041040" cy="5803880"/>
        </p:xfrm>
        <a:graphic>
          <a:graphicData uri="http://schemas.openxmlformats.org/drawingml/2006/table">
            <a:tbl>
              <a:tblPr firstRow="1" bandRow="1">
                <a:tableStyleId>{5C22544A-7EE6-4342-B048-85BDC9FD1C3A}</a:tableStyleId>
              </a:tblPr>
              <a:tblGrid>
                <a:gridCol w="682390">
                  <a:extLst>
                    <a:ext uri="{9D8B030D-6E8A-4147-A177-3AD203B41FA5}">
                      <a16:colId xmlns:a16="http://schemas.microsoft.com/office/drawing/2014/main" xmlns="" val="20000"/>
                    </a:ext>
                  </a:extLst>
                </a:gridCol>
                <a:gridCol w="1719618">
                  <a:extLst>
                    <a:ext uri="{9D8B030D-6E8A-4147-A177-3AD203B41FA5}">
                      <a16:colId xmlns:a16="http://schemas.microsoft.com/office/drawing/2014/main" xmlns="" val="20001"/>
                    </a:ext>
                  </a:extLst>
                </a:gridCol>
                <a:gridCol w="2210937">
                  <a:extLst>
                    <a:ext uri="{9D8B030D-6E8A-4147-A177-3AD203B41FA5}">
                      <a16:colId xmlns:a16="http://schemas.microsoft.com/office/drawing/2014/main" xmlns="" val="20002"/>
                    </a:ext>
                  </a:extLst>
                </a:gridCol>
                <a:gridCol w="2337635">
                  <a:extLst>
                    <a:ext uri="{9D8B030D-6E8A-4147-A177-3AD203B41FA5}">
                      <a16:colId xmlns:a16="http://schemas.microsoft.com/office/drawing/2014/main" xmlns="" val="20003"/>
                    </a:ext>
                  </a:extLst>
                </a:gridCol>
                <a:gridCol w="1934113">
                  <a:extLst>
                    <a:ext uri="{9D8B030D-6E8A-4147-A177-3AD203B41FA5}">
                      <a16:colId xmlns:a16="http://schemas.microsoft.com/office/drawing/2014/main" xmlns="" val="20004"/>
                    </a:ext>
                  </a:extLst>
                </a:gridCol>
                <a:gridCol w="2156347">
                  <a:extLst>
                    <a:ext uri="{9D8B030D-6E8A-4147-A177-3AD203B41FA5}">
                      <a16:colId xmlns:a16="http://schemas.microsoft.com/office/drawing/2014/main" xmlns="" val="20005"/>
                    </a:ext>
                  </a:extLst>
                </a:gridCol>
              </a:tblGrid>
              <a:tr h="423080">
                <a:tc>
                  <a:txBody>
                    <a:bodyPr/>
                    <a:lstStyle/>
                    <a:p>
                      <a:r>
                        <a:rPr lang="en-US" sz="1800" dirty="0">
                          <a:latin typeface="Times New Roman" pitchFamily="18" charset="0"/>
                          <a:cs typeface="Times New Roman" pitchFamily="18" charset="0"/>
                        </a:rPr>
                        <a:t>Year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Author Name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Paper Title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Methodology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      Merits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Demerits</a:t>
                      </a: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xmlns="" val="10000"/>
                  </a:ext>
                </a:extLst>
              </a:tr>
              <a:tr h="5380800">
                <a:tc>
                  <a:txBody>
                    <a:bodyPr/>
                    <a:lstStyle/>
                    <a:p>
                      <a:r>
                        <a:rPr lang="en-US" dirty="0">
                          <a:latin typeface="Times New Roman" pitchFamily="18" charset="0"/>
                          <a:cs typeface="Times New Roman" pitchFamily="18" charset="0"/>
                        </a:rPr>
                        <a:t>2018</a:t>
                      </a:r>
                    </a:p>
                  </a:txBody>
                  <a:tcPr/>
                </a:tc>
                <a:tc>
                  <a:txBody>
                    <a:bodyPr/>
                    <a:lstStyle/>
                    <a:p>
                      <a:r>
                        <a:rPr lang="en-US" dirty="0">
                          <a:latin typeface="Times New Roman" pitchFamily="18" charset="0"/>
                          <a:cs typeface="Times New Roman" pitchFamily="18" charset="0"/>
                        </a:rPr>
                        <a:t>Y. </a:t>
                      </a:r>
                      <a:r>
                        <a:rPr lang="en-US" dirty="0" err="1">
                          <a:latin typeface="Times New Roman" pitchFamily="18" charset="0"/>
                          <a:cs typeface="Times New Roman" pitchFamily="18" charset="0"/>
                        </a:rPr>
                        <a:t>Baviskar</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U. </a:t>
                      </a:r>
                      <a:r>
                        <a:rPr lang="en-US" dirty="0" err="1">
                          <a:latin typeface="Times New Roman" pitchFamily="18" charset="0"/>
                          <a:cs typeface="Times New Roman" pitchFamily="18" charset="0"/>
                        </a:rPr>
                        <a:t>Suryawanshi</a:t>
                      </a:r>
                      <a:r>
                        <a:rPr lang="en-US" dirty="0">
                          <a:latin typeface="Times New Roman" pitchFamily="18" charset="0"/>
                          <a:cs typeface="Times New Roman" pitchFamily="18" charset="0"/>
                        </a:rPr>
                        <a:t>, A. Sheikh </a:t>
                      </a:r>
                    </a:p>
                  </a:txBody>
                  <a:tcPr/>
                </a:tc>
                <a:tc>
                  <a:txBody>
                    <a:bodyPr/>
                    <a:lstStyle/>
                    <a:p>
                      <a:r>
                        <a:rPr lang="en-US" dirty="0" err="1">
                          <a:latin typeface="Times New Roman" pitchFamily="18" charset="0"/>
                          <a:cs typeface="Times New Roman" pitchFamily="18" charset="0"/>
                        </a:rPr>
                        <a:t>Modelling</a:t>
                      </a:r>
                      <a:r>
                        <a:rPr lang="en-US" dirty="0">
                          <a:latin typeface="Times New Roman" pitchFamily="18" charset="0"/>
                          <a:cs typeface="Times New Roman" pitchFamily="18" charset="0"/>
                        </a:rPr>
                        <a:t> of Track Layout for Intelligent Railway </a:t>
                      </a:r>
                      <a:r>
                        <a:rPr lang="en-US" dirty="0" err="1">
                          <a:latin typeface="Times New Roman" pitchFamily="18" charset="0"/>
                          <a:cs typeface="Times New Roman" pitchFamily="18" charset="0"/>
                        </a:rPr>
                        <a:t>Signalling</a:t>
                      </a:r>
                      <a:r>
                        <a:rPr lang="en-US" dirty="0">
                          <a:latin typeface="Times New Roman" pitchFamily="18" charset="0"/>
                          <a:cs typeface="Times New Roman" pitchFamily="18" charset="0"/>
                        </a:rPr>
                        <a:t> System: A Machine Learning Application</a:t>
                      </a:r>
                    </a:p>
                    <a:p>
                      <a:pPr>
                        <a:lnSpc>
                          <a:spcPct val="107000"/>
                        </a:lnSpc>
                        <a:spcAft>
                          <a:spcPts val="800"/>
                        </a:spcAft>
                      </a:pPr>
                      <a:endParaRPr lang="en-US" sz="1800" kern="1200" dirty="0">
                        <a:solidFill>
                          <a:srgbClr val="000000"/>
                        </a:solidFill>
                        <a:effectLst/>
                        <a:latin typeface="Times New Roman" pitchFamily="18" charset="0"/>
                        <a:ea typeface="Calibri" panose="020F0502020204030204" pitchFamily="34" charset="0"/>
                        <a:cs typeface="Times New Roman" pitchFamily="18" charset="0"/>
                      </a:endParaRPr>
                    </a:p>
                    <a:p>
                      <a:pPr>
                        <a:lnSpc>
                          <a:spcPct val="107000"/>
                        </a:lnSpc>
                        <a:spcAft>
                          <a:spcPts val="800"/>
                        </a:spcAft>
                      </a:pPr>
                      <a:r>
                        <a:rPr lang="en-US" sz="1800" b="1" kern="1200" dirty="0">
                          <a:solidFill>
                            <a:srgbClr val="000000"/>
                          </a:solidFill>
                          <a:effectLst/>
                          <a:latin typeface="Times New Roman" pitchFamily="18" charset="0"/>
                          <a:ea typeface="Calibri" panose="020F0502020204030204" pitchFamily="34" charset="0"/>
                          <a:cs typeface="Times New Roman" pitchFamily="18" charset="0"/>
                        </a:rPr>
                        <a:t>Is</a:t>
                      </a:r>
                      <a:r>
                        <a:rPr lang="en-US" sz="1800" b="0" kern="1200" dirty="0">
                          <a:solidFill>
                            <a:srgbClr val="000000"/>
                          </a:solidFill>
                          <a:effectLst/>
                          <a:latin typeface="Times New Roman" pitchFamily="18" charset="0"/>
                          <a:ea typeface="Calibri" panose="020F0502020204030204" pitchFamily="34" charset="0"/>
                          <a:cs typeface="Times New Roman" pitchFamily="18" charset="0"/>
                        </a:rPr>
                        <a:t>s</a:t>
                      </a:r>
                      <a:r>
                        <a:rPr lang="en-US" sz="1800" b="1" kern="1200" dirty="0">
                          <a:solidFill>
                            <a:srgbClr val="000000"/>
                          </a:solidFill>
                          <a:effectLst/>
                          <a:latin typeface="Times New Roman" pitchFamily="18" charset="0"/>
                          <a:ea typeface="Calibri" panose="020F0502020204030204" pitchFamily="34" charset="0"/>
                          <a:cs typeface="Times New Roman" pitchFamily="18" charset="0"/>
                        </a:rPr>
                        <a:t>ued On</a:t>
                      </a:r>
                      <a:r>
                        <a:rPr lang="en-US" sz="1800" b="0" kern="1200" dirty="0">
                          <a:solidFill>
                            <a:srgbClr val="000000"/>
                          </a:solidFill>
                          <a:effectLst/>
                          <a:latin typeface="Times New Roman" pitchFamily="18" charset="0"/>
                          <a:ea typeface="Calibri" panose="020F0502020204030204" pitchFamily="34" charset="0"/>
                          <a:cs typeface="Times New Roman" pitchFamily="18" charset="0"/>
                        </a:rPr>
                        <a:t>-</a:t>
                      </a:r>
                      <a:r>
                        <a:rPr lang="en-US" sz="1800" b="0" kern="1200" baseline="0" dirty="0">
                          <a:solidFill>
                            <a:srgbClr val="000000"/>
                          </a:solidFill>
                          <a:effectLst/>
                          <a:latin typeface="Times New Roman" pitchFamily="18" charset="0"/>
                          <a:ea typeface="Calibri" panose="020F0502020204030204" pitchFamily="34" charset="0"/>
                          <a:cs typeface="Times New Roman" pitchFamily="18" charset="0"/>
                        </a:rPr>
                        <a:t> </a:t>
                      </a:r>
                      <a:r>
                        <a:rPr lang="en-US" sz="1800" b="1" i="0" kern="1200" dirty="0">
                          <a:solidFill>
                            <a:schemeClr val="dk1"/>
                          </a:solidFill>
                          <a:effectLst/>
                          <a:latin typeface="Times New Roman" pitchFamily="18" charset="0"/>
                          <a:ea typeface="+mn-ea"/>
                          <a:cs typeface="Times New Roman" pitchFamily="18" charset="0"/>
                        </a:rPr>
                        <a:t> </a:t>
                      </a:r>
                      <a:r>
                        <a:rPr lang="en-US" sz="1800" b="0" i="0" kern="1200" dirty="0">
                          <a:solidFill>
                            <a:schemeClr val="dk1"/>
                          </a:solidFill>
                          <a:effectLst/>
                          <a:latin typeface="Times New Roman" pitchFamily="18" charset="0"/>
                          <a:ea typeface="+mn-ea"/>
                          <a:cs typeface="Times New Roman" pitchFamily="18" charset="0"/>
                        </a:rPr>
                        <a:t>10 DEC 2018</a:t>
                      </a:r>
                      <a:endParaRPr lang="en-US" sz="1800" kern="1200" dirty="0">
                        <a:solidFill>
                          <a:srgbClr val="000000"/>
                        </a:solidFill>
                        <a:effectLst/>
                        <a:latin typeface="Times New Roman" pitchFamily="18" charset="0"/>
                        <a:ea typeface="Calibri" panose="020F0502020204030204" pitchFamily="34" charset="0"/>
                        <a:cs typeface="Times New Roman" pitchFamily="18" charset="0"/>
                      </a:endParaRPr>
                    </a:p>
                    <a:p>
                      <a:pPr>
                        <a:lnSpc>
                          <a:spcPct val="107000"/>
                        </a:lnSpc>
                        <a:spcAft>
                          <a:spcPts val="800"/>
                        </a:spcAft>
                      </a:pPr>
                      <a:r>
                        <a:rPr lang="en-IN" sz="1800" b="1" dirty="0">
                          <a:effectLst/>
                          <a:latin typeface="Times New Roman" pitchFamily="18" charset="0"/>
                          <a:ea typeface="Calibri" panose="020F0502020204030204" pitchFamily="34" charset="0"/>
                          <a:cs typeface="Times New Roman" pitchFamily="18" charset="0"/>
                        </a:rPr>
                        <a:t>Journal</a:t>
                      </a:r>
                      <a:r>
                        <a:rPr lang="en-IN" sz="1800" b="0" dirty="0">
                          <a:effectLst/>
                          <a:latin typeface="Times New Roman" pitchFamily="18" charset="0"/>
                          <a:ea typeface="Calibri" panose="020F0502020204030204" pitchFamily="34" charset="0"/>
                          <a:cs typeface="Times New Roman" pitchFamily="18" charset="0"/>
                        </a:rPr>
                        <a:t>-IEEE</a:t>
                      </a:r>
                      <a:r>
                        <a:rPr lang="en-IN" sz="1800" b="0" baseline="0" dirty="0">
                          <a:effectLst/>
                          <a:latin typeface="Times New Roman" pitchFamily="18" charset="0"/>
                          <a:ea typeface="Calibri" panose="020F0502020204030204" pitchFamily="34" charset="0"/>
                          <a:cs typeface="Times New Roman" pitchFamily="18" charset="0"/>
                        </a:rPr>
                        <a:t> </a:t>
                      </a:r>
                      <a:r>
                        <a:rPr lang="en-IN" sz="1800" b="0" dirty="0">
                          <a:effectLst/>
                          <a:latin typeface="Times New Roman" pitchFamily="18" charset="0"/>
                          <a:ea typeface="Calibri" panose="020F0502020204030204" pitchFamily="34" charset="0"/>
                          <a:cs typeface="Times New Roman" pitchFamily="18" charset="0"/>
                        </a:rPr>
                        <a:t>Conference</a:t>
                      </a:r>
                      <a:endParaRPr lang="en-IN" sz="1800" b="1" dirty="0">
                        <a:effectLst/>
                        <a:latin typeface="Times New Roman" pitchFamily="18" charset="0"/>
                        <a:ea typeface="Calibri" panose="020F0502020204030204" pitchFamily="34"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For </a:t>
                      </a:r>
                      <a:r>
                        <a:rPr lang="en-US" sz="1800" dirty="0" err="1">
                          <a:latin typeface="Times New Roman" pitchFamily="18" charset="0"/>
                          <a:cs typeface="Times New Roman" pitchFamily="18" charset="0"/>
                        </a:rPr>
                        <a:t>modelling</a:t>
                      </a:r>
                      <a:r>
                        <a:rPr lang="en-US" sz="1800" dirty="0">
                          <a:latin typeface="Times New Roman" pitchFamily="18" charset="0"/>
                          <a:cs typeface="Times New Roman" pitchFamily="18" charset="0"/>
                        </a:rPr>
                        <a:t>, IR standard single line station layout is considered and graphical model based design techniques are implied.</a:t>
                      </a:r>
                      <a:r>
                        <a:rPr lang="en-US" dirty="0">
                          <a:latin typeface="Times New Roman" pitchFamily="18" charset="0"/>
                          <a:cs typeface="Times New Roman" pitchFamily="18" charset="0"/>
                        </a:rPr>
                        <a:t> </a:t>
                      </a:r>
                    </a:p>
                  </a:txBody>
                  <a:tcPr/>
                </a:tc>
                <a:tc>
                  <a:txBody>
                    <a:bodyPr/>
                    <a:lstStyle/>
                    <a:p>
                      <a:r>
                        <a:rPr lang="en-US" dirty="0">
                          <a:latin typeface="Times New Roman" pitchFamily="18" charset="0"/>
                          <a:cs typeface="Times New Roman" pitchFamily="18" charset="0"/>
                        </a:rPr>
                        <a:t>It</a:t>
                      </a:r>
                      <a:r>
                        <a:rPr lang="en-US" baseline="0" dirty="0">
                          <a:latin typeface="Times New Roman" pitchFamily="18" charset="0"/>
                          <a:cs typeface="Times New Roman" pitchFamily="18" charset="0"/>
                        </a:rPr>
                        <a:t> </a:t>
                      </a:r>
                      <a:r>
                        <a:rPr lang="en-US" dirty="0">
                          <a:latin typeface="Times New Roman" pitchFamily="18" charset="0"/>
                          <a:cs typeface="Times New Roman" pitchFamily="18" charset="0"/>
                        </a:rPr>
                        <a:t>will not only provide a comprehensive level of safety in railway transportation but also takes a step forward towards systematizing various methods and strategies such as rescheduling system, monitoring performance under one roof using ML</a:t>
                      </a:r>
                    </a:p>
                  </a:txBody>
                  <a:tcPr/>
                </a:tc>
                <a:tc>
                  <a:txBody>
                    <a:bodyPr/>
                    <a:lstStyle/>
                    <a:p>
                      <a:r>
                        <a:rPr lang="en-US" dirty="0">
                          <a:latin typeface="Times New Roman" pitchFamily="18" charset="0"/>
                          <a:cs typeface="Times New Roman" pitchFamily="18" charset="0"/>
                        </a:rPr>
                        <a:t>• The construction of ISS is a complicated task.</a:t>
                      </a:r>
                    </a:p>
                    <a:p>
                      <a:r>
                        <a:rPr lang="en-US" dirty="0">
                          <a:latin typeface="Times New Roman" pitchFamily="18" charset="0"/>
                          <a:cs typeface="Times New Roman" pitchFamily="18" charset="0"/>
                        </a:rPr>
                        <a:t> • Due to the current technology limitation, which cannot match the intelligence and ﬂexibility of human beings, it is not possible to replace manual reporting made by humans with automatic reporting systems</a:t>
                      </a: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41090920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xmlns="" id="{70ED9A29-AD55-9B04-E5BF-1CB539B1E547}"/>
              </a:ext>
            </a:extLst>
          </p:cNvPr>
          <p:cNvGraphicFramePr>
            <a:graphicFrameLocks noGrp="1"/>
          </p:cNvGraphicFramePr>
          <p:nvPr>
            <p:extLst>
              <p:ext uri="{D42A27DB-BD31-4B8C-83A1-F6EECF244321}">
                <p14:modId xmlns:p14="http://schemas.microsoft.com/office/powerpoint/2010/main" val="488575561"/>
              </p:ext>
            </p:extLst>
          </p:nvPr>
        </p:nvGraphicFramePr>
        <p:xfrm>
          <a:off x="1352957" y="528596"/>
          <a:ext cx="10274936" cy="5214422"/>
        </p:xfrm>
        <a:graphic>
          <a:graphicData uri="http://schemas.openxmlformats.org/drawingml/2006/table">
            <a:tbl>
              <a:tblPr firstRow="1" bandRow="1">
                <a:tableStyleId>{5C22544A-7EE6-4342-B048-85BDC9FD1C3A}</a:tableStyleId>
              </a:tblPr>
              <a:tblGrid>
                <a:gridCol w="721502">
                  <a:extLst>
                    <a:ext uri="{9D8B030D-6E8A-4147-A177-3AD203B41FA5}">
                      <a16:colId xmlns:a16="http://schemas.microsoft.com/office/drawing/2014/main" xmlns="" val="748572970"/>
                    </a:ext>
                  </a:extLst>
                </a:gridCol>
                <a:gridCol w="1965278">
                  <a:extLst>
                    <a:ext uri="{9D8B030D-6E8A-4147-A177-3AD203B41FA5}">
                      <a16:colId xmlns:a16="http://schemas.microsoft.com/office/drawing/2014/main" xmlns="" val="3147482528"/>
                    </a:ext>
                  </a:extLst>
                </a:gridCol>
                <a:gridCol w="2661313">
                  <a:extLst>
                    <a:ext uri="{9D8B030D-6E8A-4147-A177-3AD203B41FA5}">
                      <a16:colId xmlns:a16="http://schemas.microsoft.com/office/drawing/2014/main" xmlns="" val="70864265"/>
                    </a:ext>
                  </a:extLst>
                </a:gridCol>
                <a:gridCol w="1828801">
                  <a:extLst>
                    <a:ext uri="{9D8B030D-6E8A-4147-A177-3AD203B41FA5}">
                      <a16:colId xmlns:a16="http://schemas.microsoft.com/office/drawing/2014/main" xmlns="" val="700698095"/>
                    </a:ext>
                  </a:extLst>
                </a:gridCol>
                <a:gridCol w="1528549">
                  <a:extLst>
                    <a:ext uri="{9D8B030D-6E8A-4147-A177-3AD203B41FA5}">
                      <a16:colId xmlns:a16="http://schemas.microsoft.com/office/drawing/2014/main" xmlns="" val="3917006604"/>
                    </a:ext>
                  </a:extLst>
                </a:gridCol>
                <a:gridCol w="1569493">
                  <a:extLst>
                    <a:ext uri="{9D8B030D-6E8A-4147-A177-3AD203B41FA5}">
                      <a16:colId xmlns:a16="http://schemas.microsoft.com/office/drawing/2014/main" xmlns="" val="2156651744"/>
                    </a:ext>
                  </a:extLst>
                </a:gridCol>
              </a:tblGrid>
              <a:tr h="726998">
                <a:tc>
                  <a:txBody>
                    <a:bodyPr/>
                    <a:lstStyle/>
                    <a:p>
                      <a:r>
                        <a:rPr lang="en-US" sz="1800" dirty="0">
                          <a:latin typeface="Times New Roman" pitchFamily="18" charset="0"/>
                          <a:cs typeface="Times New Roman" pitchFamily="18" charset="0"/>
                        </a:rPr>
                        <a:t>Year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   Author name</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          Paper title</a:t>
                      </a:r>
                    </a:p>
                    <a:p>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Methodology </a:t>
                      </a:r>
                    </a:p>
                    <a:p>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    M</a:t>
                      </a:r>
                      <a:r>
                        <a:rPr lang="en-IN" sz="1800" dirty="0" err="1">
                          <a:latin typeface="Times New Roman" pitchFamily="18" charset="0"/>
                          <a:cs typeface="Times New Roman" pitchFamily="18" charset="0"/>
                        </a:rPr>
                        <a:t>erits</a:t>
                      </a:r>
                      <a:r>
                        <a:rPr lang="en-IN" sz="1800" dirty="0">
                          <a:latin typeface="Times New Roman" pitchFamily="18" charset="0"/>
                          <a:cs typeface="Times New Roman" pitchFamily="18" charset="0"/>
                        </a:rPr>
                        <a:t> </a:t>
                      </a:r>
                      <a:endParaRPr lang="en-US"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Demerits</a:t>
                      </a: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xmlns="" val="1516090558"/>
                  </a:ext>
                </a:extLst>
              </a:tr>
              <a:tr h="4487424">
                <a:tc>
                  <a:txBody>
                    <a:bodyPr/>
                    <a:lstStyle/>
                    <a:p>
                      <a:r>
                        <a:rPr lang="en-US" sz="1800" dirty="0">
                          <a:latin typeface="Times New Roman" pitchFamily="18" charset="0"/>
                          <a:cs typeface="Times New Roman" pitchFamily="18" charset="0"/>
                        </a:rPr>
                        <a:t>2017</a:t>
                      </a:r>
                      <a:endParaRPr lang="en-IN" sz="1800" dirty="0">
                        <a:latin typeface="Times New Roman" pitchFamily="18" charset="0"/>
                        <a:cs typeface="Times New Roman" pitchFamily="18" charset="0"/>
                      </a:endParaRPr>
                    </a:p>
                  </a:txBody>
                  <a:tcPr/>
                </a:tc>
                <a:tc>
                  <a:txBody>
                    <a:bodyPr/>
                    <a:lstStyle/>
                    <a:p>
                      <a:r>
                        <a:rPr lang="en-US" sz="1800" dirty="0" err="1">
                          <a:latin typeface="Times New Roman" pitchFamily="18" charset="0"/>
                          <a:cs typeface="Times New Roman" pitchFamily="18" charset="0"/>
                        </a:rPr>
                        <a:t>DR.R.Velayutham</a:t>
                      </a:r>
                      <a:r>
                        <a:rPr lang="en-US" sz="1800" dirty="0">
                          <a:latin typeface="Times New Roman" pitchFamily="18" charset="0"/>
                          <a:cs typeface="Times New Roman" pitchFamily="18" charset="0"/>
                        </a:rPr>
                        <a:t>,</a:t>
                      </a:r>
                    </a:p>
                    <a:p>
                      <a:r>
                        <a:rPr lang="en-US" sz="1800" dirty="0" err="1">
                          <a:latin typeface="Times New Roman" pitchFamily="18" charset="0"/>
                          <a:cs typeface="Times New Roman" pitchFamily="18" charset="0"/>
                        </a:rPr>
                        <a:t>T.Sangeetharani</a:t>
                      </a:r>
                      <a:r>
                        <a:rPr lang="en-US" sz="1800" dirty="0">
                          <a:latin typeface="Times New Roman" pitchFamily="18" charset="0"/>
                          <a:cs typeface="Times New Roman" pitchFamily="18" charset="0"/>
                        </a:rPr>
                        <a:t>,</a:t>
                      </a:r>
                    </a:p>
                    <a:p>
                      <a:r>
                        <a:rPr lang="en-US" sz="1800" dirty="0" err="1">
                          <a:latin typeface="Times New Roman" pitchFamily="18" charset="0"/>
                          <a:cs typeface="Times New Roman" pitchFamily="18" charset="0"/>
                        </a:rPr>
                        <a:t>K.Sundaralakshmi</a:t>
                      </a:r>
                      <a:r>
                        <a:rPr lang="en-US" sz="1800" dirty="0">
                          <a:latin typeface="Times New Roman" pitchFamily="18" charset="0"/>
                          <a:cs typeface="Times New Roman" pitchFamily="18" charset="0"/>
                        </a:rPr>
                        <a:t>.</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Controlling Railway gates using smart phones by tracking trains with GPS</a:t>
                      </a:r>
                    </a:p>
                    <a:p>
                      <a:endParaRPr lang="en-US" sz="1800" dirty="0">
                        <a:latin typeface="Times New Roman" pitchFamily="18" charset="0"/>
                        <a:cs typeface="Times New Roman" pitchFamily="18" charset="0"/>
                      </a:endParaRPr>
                    </a:p>
                    <a:p>
                      <a:r>
                        <a:rPr lang="en-US" sz="1800" b="1" dirty="0">
                          <a:latin typeface="Times New Roman" pitchFamily="18" charset="0"/>
                          <a:cs typeface="Times New Roman" pitchFamily="18" charset="0"/>
                        </a:rPr>
                        <a:t>Issued  On</a:t>
                      </a:r>
                      <a:r>
                        <a:rPr lang="en-US" sz="1800" b="0" dirty="0">
                          <a:latin typeface="Times New Roman" pitchFamily="18" charset="0"/>
                          <a:cs typeface="Times New Roman" pitchFamily="18" charset="0"/>
                        </a:rPr>
                        <a:t>-21</a:t>
                      </a:r>
                      <a:r>
                        <a:rPr lang="en-US" sz="1800" b="0" baseline="0" dirty="0">
                          <a:latin typeface="Times New Roman" pitchFamily="18" charset="0"/>
                          <a:cs typeface="Times New Roman" pitchFamily="18" charset="0"/>
                        </a:rPr>
                        <a:t> </a:t>
                      </a:r>
                      <a:r>
                        <a:rPr lang="en-US" sz="1800" b="0" dirty="0">
                          <a:latin typeface="Times New Roman" pitchFamily="18" charset="0"/>
                          <a:cs typeface="Times New Roman" pitchFamily="18" charset="0"/>
                        </a:rPr>
                        <a:t>APR</a:t>
                      </a:r>
                      <a:r>
                        <a:rPr lang="en-US" sz="1800" baseline="0" dirty="0">
                          <a:latin typeface="Times New Roman" pitchFamily="18" charset="0"/>
                          <a:cs typeface="Times New Roman" pitchFamily="18" charset="0"/>
                        </a:rPr>
                        <a:t> </a:t>
                      </a:r>
                      <a:r>
                        <a:rPr lang="en-US" sz="1800" dirty="0">
                          <a:latin typeface="Times New Roman" pitchFamily="18" charset="0"/>
                          <a:cs typeface="Times New Roman" pitchFamily="18" charset="0"/>
                        </a:rPr>
                        <a:t>2017</a:t>
                      </a:r>
                    </a:p>
                    <a:p>
                      <a:endParaRPr lang="en-US" sz="1800" dirty="0">
                        <a:latin typeface="Times New Roman" pitchFamily="18" charset="0"/>
                        <a:cs typeface="Times New Roman" pitchFamily="18" charset="0"/>
                      </a:endParaRPr>
                    </a:p>
                    <a:p>
                      <a:r>
                        <a:rPr lang="en-US" sz="1800" b="1" dirty="0">
                          <a:latin typeface="Times New Roman" pitchFamily="18" charset="0"/>
                          <a:cs typeface="Times New Roman" pitchFamily="18" charset="0"/>
                        </a:rPr>
                        <a:t>Journal</a:t>
                      </a:r>
                      <a:r>
                        <a:rPr lang="en-US" sz="1800" b="0" baseline="0" dirty="0">
                          <a:latin typeface="Times New Roman" pitchFamily="18" charset="0"/>
                          <a:cs typeface="Times New Roman" pitchFamily="18" charset="0"/>
                        </a:rPr>
                        <a:t>  -IEEE C</a:t>
                      </a:r>
                      <a:r>
                        <a:rPr lang="en-US" sz="1800" dirty="0">
                          <a:latin typeface="Times New Roman" pitchFamily="18" charset="0"/>
                          <a:cs typeface="Times New Roman" pitchFamily="18" charset="0"/>
                        </a:rPr>
                        <a:t>onference</a:t>
                      </a:r>
                    </a:p>
                    <a:p>
                      <a:endParaRPr lang="en-US" sz="1800" dirty="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It works based on Internet of Things. Track and detect the arrival of the train by using GPS-(Global Positioning System)</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Reduces the number of accidents and the manpower in the railway crossing.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This Android application can’t be used by the third party</a:t>
                      </a: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xmlns="" val="649048137"/>
                  </a:ext>
                </a:extLst>
              </a:tr>
            </a:tbl>
          </a:graphicData>
        </a:graphic>
      </p:graphicFrame>
    </p:spTree>
    <p:extLst>
      <p:ext uri="{BB962C8B-B14F-4D97-AF65-F5344CB8AC3E}">
        <p14:creationId xmlns:p14="http://schemas.microsoft.com/office/powerpoint/2010/main" val="25853794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787759544"/>
              </p:ext>
            </p:extLst>
          </p:nvPr>
        </p:nvGraphicFramePr>
        <p:xfrm>
          <a:off x="1044054" y="341195"/>
          <a:ext cx="10597486" cy="5800298"/>
        </p:xfrm>
        <a:graphic>
          <a:graphicData uri="http://schemas.openxmlformats.org/drawingml/2006/table">
            <a:tbl>
              <a:tblPr firstRow="1" bandRow="1">
                <a:tableStyleId>{5C22544A-7EE6-4342-B048-85BDC9FD1C3A}</a:tableStyleId>
              </a:tblPr>
              <a:tblGrid>
                <a:gridCol w="730155">
                  <a:extLst>
                    <a:ext uri="{9D8B030D-6E8A-4147-A177-3AD203B41FA5}">
                      <a16:colId xmlns:a16="http://schemas.microsoft.com/office/drawing/2014/main" xmlns="" val="20000"/>
                    </a:ext>
                  </a:extLst>
                </a:gridCol>
                <a:gridCol w="1692322">
                  <a:extLst>
                    <a:ext uri="{9D8B030D-6E8A-4147-A177-3AD203B41FA5}">
                      <a16:colId xmlns:a16="http://schemas.microsoft.com/office/drawing/2014/main" xmlns="" val="20001"/>
                    </a:ext>
                  </a:extLst>
                </a:gridCol>
                <a:gridCol w="2661314">
                  <a:extLst>
                    <a:ext uri="{9D8B030D-6E8A-4147-A177-3AD203B41FA5}">
                      <a16:colId xmlns:a16="http://schemas.microsoft.com/office/drawing/2014/main" xmlns="" val="20002"/>
                    </a:ext>
                  </a:extLst>
                </a:gridCol>
                <a:gridCol w="1733266">
                  <a:extLst>
                    <a:ext uri="{9D8B030D-6E8A-4147-A177-3AD203B41FA5}">
                      <a16:colId xmlns:a16="http://schemas.microsoft.com/office/drawing/2014/main" xmlns="" val="20003"/>
                    </a:ext>
                  </a:extLst>
                </a:gridCol>
                <a:gridCol w="2006221">
                  <a:extLst>
                    <a:ext uri="{9D8B030D-6E8A-4147-A177-3AD203B41FA5}">
                      <a16:colId xmlns:a16="http://schemas.microsoft.com/office/drawing/2014/main" xmlns="" val="20004"/>
                    </a:ext>
                  </a:extLst>
                </a:gridCol>
                <a:gridCol w="1774208">
                  <a:extLst>
                    <a:ext uri="{9D8B030D-6E8A-4147-A177-3AD203B41FA5}">
                      <a16:colId xmlns:a16="http://schemas.microsoft.com/office/drawing/2014/main" xmlns="" val="20005"/>
                    </a:ext>
                  </a:extLst>
                </a:gridCol>
              </a:tblGrid>
              <a:tr h="518615">
                <a:tc>
                  <a:txBody>
                    <a:bodyPr/>
                    <a:lstStyle/>
                    <a:p>
                      <a:r>
                        <a:rPr lang="en-US" sz="1800" dirty="0">
                          <a:latin typeface="Times New Roman" pitchFamily="18" charset="0"/>
                          <a:cs typeface="Times New Roman" pitchFamily="18" charset="0"/>
                        </a:rPr>
                        <a:t>Year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  Author Name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      Paper Title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Methodology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      Merits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Demerits</a:t>
                      </a: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xmlns="" val="10000"/>
                  </a:ext>
                </a:extLst>
              </a:tr>
              <a:tr h="5281683">
                <a:tc>
                  <a:txBody>
                    <a:bodyPr/>
                    <a:lstStyle/>
                    <a:p>
                      <a:r>
                        <a:rPr lang="en-US" dirty="0">
                          <a:latin typeface="Times New Roman" pitchFamily="18" charset="0"/>
                          <a:cs typeface="Times New Roman" pitchFamily="18" charset="0"/>
                        </a:rPr>
                        <a:t>2017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itchFamily="18" charset="0"/>
                          <a:ea typeface="+mn-ea"/>
                          <a:cs typeface="Times New Roman" pitchFamily="18" charset="0"/>
                        </a:rPr>
                        <a:t>Dr. F. </a:t>
                      </a:r>
                      <a:r>
                        <a:rPr lang="en-US" sz="1800" b="0" i="0" kern="1200" dirty="0" err="1">
                          <a:solidFill>
                            <a:schemeClr val="dk1"/>
                          </a:solidFill>
                          <a:effectLst/>
                          <a:latin typeface="Times New Roman" pitchFamily="18" charset="0"/>
                          <a:ea typeface="+mn-ea"/>
                          <a:cs typeface="Times New Roman" pitchFamily="18" charset="0"/>
                        </a:rPr>
                        <a:t>Balouchi</a:t>
                      </a:r>
                      <a:r>
                        <a:rPr lang="en-US" sz="1800" b="0" i="0" kern="1200" dirty="0">
                          <a:solidFill>
                            <a:schemeClr val="dk1"/>
                          </a:solidFill>
                          <a:effectLst/>
                          <a:latin typeface="Times New Roman" pitchFamily="18" charset="0"/>
                          <a:ea typeface="+mn-ea"/>
                          <a:cs typeface="Times New Roman" pitchFamily="18"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itchFamily="18" charset="0"/>
                          <a:ea typeface="+mn-ea"/>
                          <a:cs typeface="Times New Roman" pitchFamily="18" charset="0"/>
                        </a:rPr>
                        <a:t>Dr. A. Bevan,</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itchFamily="18" charset="0"/>
                          <a:ea typeface="+mn-ea"/>
                          <a:cs typeface="Times New Roman" pitchFamily="18" charset="0"/>
                        </a:rPr>
                        <a:t>R. </a:t>
                      </a:r>
                      <a:r>
                        <a:rPr lang="en-US" sz="1800" b="0" i="0" kern="1200" dirty="0" err="1">
                          <a:solidFill>
                            <a:schemeClr val="dk1"/>
                          </a:solidFill>
                          <a:effectLst/>
                          <a:latin typeface="Times New Roman" pitchFamily="18" charset="0"/>
                          <a:ea typeface="+mn-ea"/>
                          <a:cs typeface="Times New Roman" pitchFamily="18" charset="0"/>
                        </a:rPr>
                        <a:t>Formston</a:t>
                      </a:r>
                      <a:endParaRPr lang="en-US" sz="1800" b="0" i="0" kern="1200" dirty="0">
                        <a:solidFill>
                          <a:schemeClr val="dk1"/>
                        </a:solidFill>
                        <a:effectLst/>
                        <a:latin typeface="Times New Roman" pitchFamily="18" charset="0"/>
                        <a:ea typeface="+mn-ea"/>
                        <a:cs typeface="Times New Roman" pitchFamily="18" charset="0"/>
                      </a:endParaRPr>
                    </a:p>
                    <a:p>
                      <a:endParaRPr lang="en-US" sz="1800" b="0" i="0" kern="1200" dirty="0">
                        <a:solidFill>
                          <a:schemeClr val="dk1"/>
                        </a:solidFill>
                        <a:effectLst/>
                        <a:latin typeface="Times New Roman" pitchFamily="18" charset="0"/>
                        <a:ea typeface="+mn-ea"/>
                        <a:cs typeface="Times New Roman" pitchFamily="18" charset="0"/>
                      </a:endParaRPr>
                    </a:p>
                    <a:p>
                      <a:endParaRPr lang="en-US" dirty="0">
                        <a:latin typeface="Times New Roman" pitchFamily="18" charset="0"/>
                        <a:cs typeface="Times New Roman" pitchFamily="18" charset="0"/>
                      </a:endParaRPr>
                    </a:p>
                  </a:txBody>
                  <a:tcPr/>
                </a:tc>
                <a:tc>
                  <a:txBody>
                    <a:bodyPr/>
                    <a:lstStyle/>
                    <a:p>
                      <a:r>
                        <a:rPr lang="en-US" sz="1800" b="0" i="0" kern="1200" dirty="0">
                          <a:solidFill>
                            <a:schemeClr val="dk1"/>
                          </a:solidFill>
                          <a:effectLst/>
                          <a:latin typeface="Times New Roman" pitchFamily="18" charset="0"/>
                          <a:ea typeface="+mn-ea"/>
                          <a:cs typeface="Times New Roman" pitchFamily="18" charset="0"/>
                        </a:rPr>
                        <a:t>Detecting Railway Under-track Voids Using </a:t>
                      </a:r>
                      <a:r>
                        <a:rPr lang="en-US" sz="1800" b="0" i="0" kern="1200" dirty="0" err="1">
                          <a:solidFill>
                            <a:schemeClr val="dk1"/>
                          </a:solidFill>
                          <a:effectLst/>
                          <a:latin typeface="Times New Roman" pitchFamily="18" charset="0"/>
                          <a:ea typeface="+mn-ea"/>
                          <a:cs typeface="Times New Roman" pitchFamily="18" charset="0"/>
                        </a:rPr>
                        <a:t>Multitrain</a:t>
                      </a:r>
                      <a:r>
                        <a:rPr lang="en-US" sz="1800" b="0" i="0" kern="1200" dirty="0">
                          <a:solidFill>
                            <a:schemeClr val="dk1"/>
                          </a:solidFill>
                          <a:effectLst/>
                          <a:latin typeface="Times New Roman" pitchFamily="18" charset="0"/>
                          <a:ea typeface="+mn-ea"/>
                          <a:cs typeface="Times New Roman" pitchFamily="18" charset="0"/>
                        </a:rPr>
                        <a:t> In-service Vehicle Accelerometer</a:t>
                      </a:r>
                    </a:p>
                    <a:p>
                      <a:r>
                        <a:rPr lang="en-US" sz="1800" b="0" i="0" kern="1200" dirty="0">
                          <a:solidFill>
                            <a:schemeClr val="dk1"/>
                          </a:solidFill>
                          <a:effectLst/>
                          <a:latin typeface="Times New Roman" pitchFamily="18" charset="0"/>
                          <a:ea typeface="+mn-ea"/>
                          <a:cs typeface="Times New Roman" pitchFamily="18" charset="0"/>
                        </a:rPr>
                        <a:t> </a:t>
                      </a:r>
                    </a:p>
                    <a:p>
                      <a:endParaRPr lang="en-US" sz="1800" kern="1200" dirty="0">
                        <a:solidFill>
                          <a:srgbClr val="000000"/>
                        </a:solidFill>
                        <a:effectLst/>
                        <a:latin typeface="Times New Roman" pitchFamily="18" charset="0"/>
                        <a:ea typeface="Calibri" panose="020F0502020204030204" pitchFamily="34" charset="0"/>
                        <a:cs typeface="Times New Roman" pitchFamily="18" charset="0"/>
                      </a:endParaRPr>
                    </a:p>
                    <a:p>
                      <a:pPr>
                        <a:lnSpc>
                          <a:spcPct val="107000"/>
                        </a:lnSpc>
                        <a:spcAft>
                          <a:spcPts val="800"/>
                        </a:spcAft>
                      </a:pPr>
                      <a:r>
                        <a:rPr lang="en-US" sz="1800" b="1" kern="1200" dirty="0">
                          <a:solidFill>
                            <a:srgbClr val="000000"/>
                          </a:solidFill>
                          <a:effectLst/>
                          <a:latin typeface="Times New Roman" pitchFamily="18" charset="0"/>
                          <a:ea typeface="Calibri" panose="020F0502020204030204" pitchFamily="34" charset="0"/>
                          <a:cs typeface="Times New Roman" pitchFamily="18" charset="0"/>
                        </a:rPr>
                        <a:t>Is</a:t>
                      </a:r>
                      <a:r>
                        <a:rPr lang="en-US" sz="1800" b="0" kern="1200" dirty="0">
                          <a:solidFill>
                            <a:srgbClr val="000000"/>
                          </a:solidFill>
                          <a:effectLst/>
                          <a:latin typeface="Times New Roman" pitchFamily="18" charset="0"/>
                          <a:ea typeface="Calibri" panose="020F0502020204030204" pitchFamily="34" charset="0"/>
                          <a:cs typeface="Times New Roman" pitchFamily="18" charset="0"/>
                        </a:rPr>
                        <a:t>s</a:t>
                      </a:r>
                      <a:r>
                        <a:rPr lang="en-US" sz="1800" b="1" kern="1200" dirty="0">
                          <a:solidFill>
                            <a:srgbClr val="000000"/>
                          </a:solidFill>
                          <a:effectLst/>
                          <a:latin typeface="Times New Roman" pitchFamily="18" charset="0"/>
                          <a:ea typeface="Calibri" panose="020F0502020204030204" pitchFamily="34" charset="0"/>
                          <a:cs typeface="Times New Roman" pitchFamily="18" charset="0"/>
                        </a:rPr>
                        <a:t>ued On</a:t>
                      </a:r>
                      <a:r>
                        <a:rPr lang="en-US" sz="1800" b="0" kern="1200" dirty="0">
                          <a:solidFill>
                            <a:srgbClr val="000000"/>
                          </a:solidFill>
                          <a:effectLst/>
                          <a:latin typeface="Times New Roman" pitchFamily="18" charset="0"/>
                          <a:ea typeface="Calibri" panose="020F0502020204030204" pitchFamily="34" charset="0"/>
                          <a:cs typeface="Times New Roman" pitchFamily="18" charset="0"/>
                        </a:rPr>
                        <a:t>-</a:t>
                      </a:r>
                      <a:r>
                        <a:rPr lang="en-US" sz="1800" b="0" kern="1200" baseline="0" dirty="0">
                          <a:solidFill>
                            <a:srgbClr val="000000"/>
                          </a:solidFill>
                          <a:effectLst/>
                          <a:latin typeface="Times New Roman" pitchFamily="18" charset="0"/>
                          <a:ea typeface="Calibri" panose="020F0502020204030204" pitchFamily="34" charset="0"/>
                          <a:cs typeface="Times New Roman" pitchFamily="18" charset="0"/>
                        </a:rPr>
                        <a:t> </a:t>
                      </a:r>
                      <a:r>
                        <a:rPr lang="en-US" sz="1800" b="1" i="0" kern="1200" baseline="0" dirty="0">
                          <a:solidFill>
                            <a:schemeClr val="dk1"/>
                          </a:solidFill>
                          <a:effectLst/>
                          <a:latin typeface="Times New Roman" pitchFamily="18" charset="0"/>
                          <a:ea typeface="+mn-ea"/>
                          <a:cs typeface="Times New Roman" pitchFamily="18" charset="0"/>
                        </a:rPr>
                        <a:t> </a:t>
                      </a:r>
                      <a:r>
                        <a:rPr lang="en-US" sz="1800" b="0" i="0" kern="1200" dirty="0">
                          <a:solidFill>
                            <a:schemeClr val="dk1"/>
                          </a:solidFill>
                          <a:effectLst/>
                          <a:latin typeface="Times New Roman" pitchFamily="18" charset="0"/>
                          <a:ea typeface="+mn-ea"/>
                          <a:cs typeface="Times New Roman" pitchFamily="18" charset="0"/>
                        </a:rPr>
                        <a:t>08  May 2017</a:t>
                      </a:r>
                      <a:endParaRPr lang="en-US" sz="1800" kern="1200" dirty="0">
                        <a:solidFill>
                          <a:srgbClr val="000000"/>
                        </a:solidFill>
                        <a:effectLst/>
                        <a:latin typeface="Times New Roman" pitchFamily="18" charset="0"/>
                        <a:ea typeface="Calibri" panose="020F0502020204030204" pitchFamily="34" charset="0"/>
                        <a:cs typeface="Times New Roman" pitchFamily="18" charset="0"/>
                      </a:endParaRPr>
                    </a:p>
                    <a:p>
                      <a:pPr>
                        <a:lnSpc>
                          <a:spcPct val="107000"/>
                        </a:lnSpc>
                        <a:spcAft>
                          <a:spcPts val="800"/>
                        </a:spcAft>
                      </a:pPr>
                      <a:r>
                        <a:rPr lang="en-IN" sz="1800" b="1" dirty="0">
                          <a:effectLst/>
                          <a:latin typeface="Times New Roman" pitchFamily="18" charset="0"/>
                          <a:ea typeface="Calibri" panose="020F0502020204030204" pitchFamily="34" charset="0"/>
                          <a:cs typeface="Times New Roman" pitchFamily="18" charset="0"/>
                        </a:rPr>
                        <a:t>Journal- </a:t>
                      </a:r>
                      <a:r>
                        <a:rPr lang="en-IN" sz="1800" b="0" i="0" dirty="0">
                          <a:effectLst/>
                          <a:latin typeface="Times New Roman" pitchFamily="18" charset="0"/>
                          <a:ea typeface="Calibri" panose="020F0502020204030204" pitchFamily="34" charset="0"/>
                          <a:cs typeface="Times New Roman" pitchFamily="18" charset="0"/>
                        </a:rPr>
                        <a:t>IEEE     </a:t>
                      </a:r>
                      <a:r>
                        <a:rPr lang="en-IN" sz="1800" b="0" dirty="0">
                          <a:effectLst/>
                          <a:latin typeface="Times New Roman" pitchFamily="18" charset="0"/>
                          <a:ea typeface="Calibri" panose="020F0502020204030204" pitchFamily="34" charset="0"/>
                          <a:cs typeface="Times New Roman" pitchFamily="18" charset="0"/>
                        </a:rPr>
                        <a:t>Conference</a:t>
                      </a:r>
                      <a:endParaRPr lang="en-IN" sz="1800" b="1" dirty="0">
                        <a:effectLst/>
                        <a:latin typeface="Times New Roman" pitchFamily="18" charset="0"/>
                        <a:ea typeface="Calibri" panose="020F0502020204030204" pitchFamily="34" charset="0"/>
                        <a:cs typeface="Times New Roman" pitchFamily="18" charset="0"/>
                      </a:endParaRPr>
                    </a:p>
                    <a:p>
                      <a:endParaRPr lang="en-US"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Signal</a:t>
                      </a:r>
                      <a:r>
                        <a:rPr lang="en-US" baseline="0" dirty="0">
                          <a:latin typeface="Times New Roman" pitchFamily="18" charset="0"/>
                          <a:cs typeface="Times New Roman" pitchFamily="18" charset="0"/>
                        </a:rPr>
                        <a:t> Processing,</a:t>
                      </a:r>
                    </a:p>
                    <a:p>
                      <a:r>
                        <a:rPr lang="en-US" dirty="0">
                          <a:latin typeface="Times New Roman" pitchFamily="18" charset="0"/>
                          <a:cs typeface="Times New Roman" pitchFamily="18" charset="0"/>
                        </a:rPr>
                        <a:t>Multi-Source Data Analysis </a:t>
                      </a:r>
                    </a:p>
                  </a:txBody>
                  <a:tcPr/>
                </a:tc>
                <a:tc>
                  <a:txBody>
                    <a:bodyPr/>
                    <a:lstStyle/>
                    <a:p>
                      <a:r>
                        <a:rPr lang="en-US" dirty="0">
                          <a:latin typeface="Times New Roman" pitchFamily="18" charset="0"/>
                          <a:cs typeface="Times New Roman" pitchFamily="18" charset="0"/>
                        </a:rPr>
                        <a:t>• Improving train safety, network reliability and passenger comfort.</a:t>
                      </a:r>
                    </a:p>
                    <a:p>
                      <a:r>
                        <a:rPr lang="en-US" dirty="0">
                          <a:latin typeface="Times New Roman" pitchFamily="18" charset="0"/>
                          <a:cs typeface="Times New Roman" pitchFamily="18" charset="0"/>
                        </a:rPr>
                        <a:t>• Algorithms are used to predict with more accuracy the condition of</a:t>
                      </a:r>
                    </a:p>
                    <a:p>
                      <a:r>
                        <a:rPr lang="en-US" dirty="0">
                          <a:latin typeface="Times New Roman" pitchFamily="18" charset="0"/>
                          <a:cs typeface="Times New Roman" pitchFamily="18" charset="0"/>
                        </a:rPr>
                        <a:t>large portions of the network at a high rate and with very low cost.</a:t>
                      </a:r>
                    </a:p>
                  </a:txBody>
                  <a:tcPr/>
                </a:tc>
                <a:tc>
                  <a:txBody>
                    <a:bodyPr/>
                    <a:lstStyle/>
                    <a:p>
                      <a:pPr marL="0" indent="0">
                        <a:buFont typeface="Arial" pitchFamily="34" charset="0"/>
                        <a:buNone/>
                      </a:pPr>
                      <a:r>
                        <a:rPr lang="en-US" dirty="0">
                          <a:latin typeface="Times New Roman" pitchFamily="18" charset="0"/>
                          <a:cs typeface="Times New Roman" pitchFamily="18" charset="0"/>
                        </a:rPr>
                        <a:t>• A voided sleeper is not able to support the vehicle axle load and does</a:t>
                      </a:r>
                    </a:p>
                    <a:p>
                      <a:pPr marL="0" indent="0">
                        <a:buFont typeface="Arial" pitchFamily="34" charset="0"/>
                        <a:buNone/>
                      </a:pPr>
                      <a:r>
                        <a:rPr lang="en-US" dirty="0">
                          <a:latin typeface="Times New Roman" pitchFamily="18" charset="0"/>
                          <a:cs typeface="Times New Roman" pitchFamily="18" charset="0"/>
                        </a:rPr>
                        <a:t>not transfer any force to the ballast layer.</a:t>
                      </a:r>
                    </a:p>
                    <a:p>
                      <a:pPr marL="0" indent="0">
                        <a:buFont typeface="Arial" pitchFamily="34" charset="0"/>
                        <a:buNone/>
                      </a:pPr>
                      <a:r>
                        <a:rPr lang="en-US" dirty="0">
                          <a:latin typeface="Times New Roman" pitchFamily="18" charset="0"/>
                          <a:cs typeface="Times New Roman" pitchFamily="18" charset="0"/>
                        </a:rPr>
                        <a:t>• Road crossing do not appear clearly in the data.</a:t>
                      </a: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4525653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0E8D0103-9A43-4434-76A8-0CCB0B702EBF}"/>
              </a:ext>
            </a:extLst>
          </p:cNvPr>
          <p:cNvGraphicFramePr>
            <a:graphicFrameLocks noGrp="1"/>
          </p:cNvGraphicFramePr>
          <p:nvPr>
            <p:ph idx="1"/>
            <p:extLst>
              <p:ext uri="{D42A27DB-BD31-4B8C-83A1-F6EECF244321}">
                <p14:modId xmlns:p14="http://schemas.microsoft.com/office/powerpoint/2010/main" val="841727379"/>
              </p:ext>
            </p:extLst>
          </p:nvPr>
        </p:nvGraphicFramePr>
        <p:xfrm>
          <a:off x="1010357" y="468527"/>
          <a:ext cx="10767662" cy="5086112"/>
        </p:xfrm>
        <a:graphic>
          <a:graphicData uri="http://schemas.openxmlformats.org/drawingml/2006/table">
            <a:tbl>
              <a:tblPr firstRow="1" bandRow="1">
                <a:tableStyleId>{5C22544A-7EE6-4342-B048-85BDC9FD1C3A}</a:tableStyleId>
              </a:tblPr>
              <a:tblGrid>
                <a:gridCol w="736557">
                  <a:extLst>
                    <a:ext uri="{9D8B030D-6E8A-4147-A177-3AD203B41FA5}">
                      <a16:colId xmlns:a16="http://schemas.microsoft.com/office/drawing/2014/main" xmlns="" val="2589839166"/>
                    </a:ext>
                  </a:extLst>
                </a:gridCol>
                <a:gridCol w="1637731">
                  <a:extLst>
                    <a:ext uri="{9D8B030D-6E8A-4147-A177-3AD203B41FA5}">
                      <a16:colId xmlns:a16="http://schemas.microsoft.com/office/drawing/2014/main" xmlns="" val="124572952"/>
                    </a:ext>
                  </a:extLst>
                </a:gridCol>
                <a:gridCol w="2115403">
                  <a:extLst>
                    <a:ext uri="{9D8B030D-6E8A-4147-A177-3AD203B41FA5}">
                      <a16:colId xmlns:a16="http://schemas.microsoft.com/office/drawing/2014/main" xmlns="" val="1247184505"/>
                    </a:ext>
                  </a:extLst>
                </a:gridCol>
                <a:gridCol w="1937983">
                  <a:extLst>
                    <a:ext uri="{9D8B030D-6E8A-4147-A177-3AD203B41FA5}">
                      <a16:colId xmlns:a16="http://schemas.microsoft.com/office/drawing/2014/main" xmlns="" val="3821895004"/>
                    </a:ext>
                  </a:extLst>
                </a:gridCol>
                <a:gridCol w="2019868">
                  <a:extLst>
                    <a:ext uri="{9D8B030D-6E8A-4147-A177-3AD203B41FA5}">
                      <a16:colId xmlns:a16="http://schemas.microsoft.com/office/drawing/2014/main" xmlns="" val="3964803962"/>
                    </a:ext>
                  </a:extLst>
                </a:gridCol>
                <a:gridCol w="2320120">
                  <a:extLst>
                    <a:ext uri="{9D8B030D-6E8A-4147-A177-3AD203B41FA5}">
                      <a16:colId xmlns:a16="http://schemas.microsoft.com/office/drawing/2014/main" xmlns="" val="527274219"/>
                    </a:ext>
                  </a:extLst>
                </a:gridCol>
              </a:tblGrid>
              <a:tr h="556181">
                <a:tc>
                  <a:txBody>
                    <a:bodyPr/>
                    <a:lstStyle/>
                    <a:p>
                      <a:r>
                        <a:rPr lang="en-US" sz="1800" dirty="0">
                          <a:latin typeface="Times New Roman" pitchFamily="18" charset="0"/>
                          <a:cs typeface="Times New Roman" pitchFamily="18" charset="0"/>
                        </a:rPr>
                        <a:t>Year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Author  Name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       Paper title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  Methodology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       Merits</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     Demerits</a:t>
                      </a: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xmlns="" val="1401037441"/>
                  </a:ext>
                </a:extLst>
              </a:tr>
              <a:tr h="4529931">
                <a:tc>
                  <a:txBody>
                    <a:bodyPr/>
                    <a:lstStyle/>
                    <a:p>
                      <a:r>
                        <a:rPr lang="en-IN" dirty="0">
                          <a:latin typeface="Times New Roman" pitchFamily="18" charset="0"/>
                          <a:cs typeface="Times New Roman" pitchFamily="18" charset="0"/>
                        </a:rPr>
                        <a:t>2016</a:t>
                      </a:r>
                    </a:p>
                  </a:txBody>
                  <a:tcPr/>
                </a:tc>
                <a:tc>
                  <a:txBody>
                    <a:bodyPr/>
                    <a:lstStyle/>
                    <a:p>
                      <a:r>
                        <a:rPr lang="en-IN" dirty="0" err="1">
                          <a:latin typeface="Times New Roman" pitchFamily="18" charset="0"/>
                          <a:cs typeface="Times New Roman" pitchFamily="18" charset="0"/>
                        </a:rPr>
                        <a:t>Sarngadi</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Palgunadi</a:t>
                      </a:r>
                      <a:r>
                        <a:rPr lang="en-IN" dirty="0">
                          <a:latin typeface="Times New Roman" pitchFamily="18" charset="0"/>
                          <a:cs typeface="Times New Roman" pitchFamily="18" charset="0"/>
                        </a:rPr>
                        <a:t>,</a:t>
                      </a:r>
                    </a:p>
                    <a:p>
                      <a:r>
                        <a:rPr lang="en-IN" dirty="0">
                          <a:latin typeface="Times New Roman" pitchFamily="18" charset="0"/>
                          <a:cs typeface="Times New Roman" pitchFamily="18" charset="0"/>
                        </a:rPr>
                        <a:t> Dian </a:t>
                      </a:r>
                      <a:r>
                        <a:rPr lang="en-IN" dirty="0" err="1">
                          <a:latin typeface="Times New Roman" pitchFamily="18" charset="0"/>
                          <a:cs typeface="Times New Roman" pitchFamily="18" charset="0"/>
                        </a:rPr>
                        <a:t>Supraba</a:t>
                      </a:r>
                      <a:r>
                        <a:rPr lang="en-IN" dirty="0">
                          <a:latin typeface="Times New Roman" pitchFamily="18" charset="0"/>
                          <a:cs typeface="Times New Roman" pitchFamily="18" charset="0"/>
                        </a:rPr>
                        <a:t> , </a:t>
                      </a:r>
                      <a:r>
                        <a:rPr lang="en-IN" dirty="0" err="1">
                          <a:latin typeface="Times New Roman" pitchFamily="18" charset="0"/>
                          <a:cs typeface="Times New Roman" pitchFamily="18" charset="0"/>
                        </a:rPr>
                        <a:t>Bambang</a:t>
                      </a:r>
                      <a:endParaRPr lang="en-IN" dirty="0">
                        <a:latin typeface="Times New Roman" pitchFamily="18" charset="0"/>
                        <a:cs typeface="Times New Roman" pitchFamily="18" charset="0"/>
                      </a:endParaRPr>
                    </a:p>
                    <a:p>
                      <a:r>
                        <a:rPr lang="en-IN" dirty="0" err="1">
                          <a:latin typeface="Times New Roman" pitchFamily="18" charset="0"/>
                          <a:cs typeface="Times New Roman" pitchFamily="18" charset="0"/>
                        </a:rPr>
                        <a:t>Harijito</a:t>
                      </a:r>
                      <a:endParaRPr lang="en-IN"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Job-shop Scheduling Model For Optimization Of The</a:t>
                      </a:r>
                    </a:p>
                    <a:p>
                      <a:r>
                        <a:rPr lang="en-US" dirty="0">
                          <a:latin typeface="Times New Roman" pitchFamily="18" charset="0"/>
                          <a:cs typeface="Times New Roman" pitchFamily="18" charset="0"/>
                        </a:rPr>
                        <a:t>Double Track Railway Scheduling</a:t>
                      </a:r>
                    </a:p>
                    <a:p>
                      <a:pPr>
                        <a:lnSpc>
                          <a:spcPct val="107000"/>
                        </a:lnSpc>
                        <a:spcAft>
                          <a:spcPts val="800"/>
                        </a:spcAft>
                      </a:pPr>
                      <a:endParaRPr lang="en-US" sz="18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p>
                      <a:pPr>
                        <a:lnSpc>
                          <a:spcPct val="107000"/>
                        </a:lnSpc>
                        <a:spcAft>
                          <a:spcPts val="800"/>
                        </a:spcAft>
                      </a:pPr>
                      <a:r>
                        <a:rPr lang="en-US" sz="18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Issued </a:t>
                      </a:r>
                      <a:r>
                        <a:rPr lang="en-US" sz="1800" b="1" kern="1200" baseline="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 On</a:t>
                      </a:r>
                      <a:r>
                        <a:rPr lang="en-US" sz="18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 -</a:t>
                      </a:r>
                      <a:r>
                        <a:rPr lang="en-US" sz="1800" b="0" i="0" kern="1200" dirty="0">
                          <a:solidFill>
                            <a:schemeClr val="dk1"/>
                          </a:solidFill>
                          <a:effectLst/>
                          <a:latin typeface="Times New Roman" pitchFamily="18" charset="0"/>
                          <a:ea typeface="+mn-ea"/>
                          <a:cs typeface="Times New Roman" pitchFamily="18" charset="0"/>
                        </a:rPr>
                        <a:t>12 Oct 2016</a:t>
                      </a:r>
                      <a:endParaRPr lang="en-US" sz="18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p>
                      <a:pPr>
                        <a:lnSpc>
                          <a:spcPct val="107000"/>
                        </a:lnSpc>
                        <a:spcAft>
                          <a:spcPts val="800"/>
                        </a:spcAft>
                      </a:pPr>
                      <a:r>
                        <a:rPr lang="en-US" sz="18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Journal –</a:t>
                      </a:r>
                      <a:r>
                        <a:rPr lang="en-US" sz="18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IEEE Conference</a:t>
                      </a:r>
                      <a:endParaRPr lang="en-IN" sz="1800" b="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p>
                      <a:endParaRPr lang="en-IN"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Genetic Algorithm, Neural Network , Ant Colony Optimization (ACO), Simulation Annealing, Greedy Job-shop , FCFC, priority queue.</a:t>
                      </a:r>
                    </a:p>
                    <a:p>
                      <a:endParaRPr lang="en-IN" dirty="0">
                        <a:latin typeface="Times New Roman" pitchFamily="18" charset="0"/>
                        <a:cs typeface="Times New Roman" pitchFamily="18" charset="0"/>
                      </a:endParaRPr>
                    </a:p>
                  </a:txBody>
                  <a:tcPr/>
                </a:tc>
                <a:tc>
                  <a:txBody>
                    <a:bodyPr/>
                    <a:lstStyle/>
                    <a:p>
                      <a:pPr marL="285750" indent="-285750">
                        <a:buFont typeface="Arial" pitchFamily="34" charset="0"/>
                        <a:buChar char="•"/>
                      </a:pPr>
                      <a:r>
                        <a:rPr lang="en-US" dirty="0">
                          <a:latin typeface="Times New Roman" pitchFamily="18" charset="0"/>
                          <a:cs typeface="Times New Roman" pitchFamily="18" charset="0"/>
                        </a:rPr>
                        <a:t>Scheduling trains in order to minimize the delay time. </a:t>
                      </a:r>
                    </a:p>
                    <a:p>
                      <a:pPr marL="285750" indent="-285750">
                        <a:buFont typeface="Arial" pitchFamily="34" charset="0"/>
                        <a:buChar char="•"/>
                      </a:pPr>
                      <a:r>
                        <a:rPr lang="en-US" dirty="0">
                          <a:latin typeface="Times New Roman" pitchFamily="18" charset="0"/>
                          <a:cs typeface="Times New Roman" pitchFamily="18" charset="0"/>
                        </a:rPr>
                        <a:t>Used to solve secondary delays to other trains in the network.</a:t>
                      </a:r>
                      <a:endParaRPr lang="en-IN" dirty="0">
                        <a:latin typeface="Times New Roman" pitchFamily="18" charset="0"/>
                        <a:cs typeface="Times New Roman" pitchFamily="18" charset="0"/>
                      </a:endParaRPr>
                    </a:p>
                  </a:txBody>
                  <a:tcPr/>
                </a:tc>
                <a:tc>
                  <a:txBody>
                    <a:bodyPr/>
                    <a:lstStyle/>
                    <a:p>
                      <a:pPr marL="285750" indent="-285750">
                        <a:buFont typeface="Arial" pitchFamily="34" charset="0"/>
                        <a:buChar char="•"/>
                      </a:pPr>
                      <a:r>
                        <a:rPr lang="en-US" dirty="0">
                          <a:latin typeface="Times New Roman" pitchFamily="18" charset="0"/>
                          <a:cs typeface="Times New Roman" pitchFamily="18" charset="0"/>
                        </a:rPr>
                        <a:t>The proposed scheduling model is not promising to solve the problem because the average delays are greater than the actual schedule although the number of delayed train are less.</a:t>
                      </a:r>
                    </a:p>
                    <a:p>
                      <a:endParaRPr lang="en-US"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Conflict among trains.</a:t>
                      </a:r>
                      <a:endParaRPr lang="en-IN" dirty="0">
                        <a:latin typeface="Times New Roman" pitchFamily="18" charset="0"/>
                        <a:cs typeface="Times New Roman" pitchFamily="18" charset="0"/>
                      </a:endParaRPr>
                    </a:p>
                  </a:txBody>
                  <a:tcPr/>
                </a:tc>
                <a:extLst>
                  <a:ext uri="{0D108BD9-81ED-4DB2-BD59-A6C34878D82A}">
                    <a16:rowId xmlns:a16="http://schemas.microsoft.com/office/drawing/2014/main" xmlns="" val="155031002"/>
                  </a:ext>
                </a:extLst>
              </a:tr>
            </a:tbl>
          </a:graphicData>
        </a:graphic>
      </p:graphicFrame>
    </p:spTree>
    <p:extLst>
      <p:ext uri="{BB962C8B-B14F-4D97-AF65-F5344CB8AC3E}">
        <p14:creationId xmlns:p14="http://schemas.microsoft.com/office/powerpoint/2010/main" val="22392640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30563E48-ECA2-95A6-6ABE-F4C4926BAE1F}"/>
              </a:ext>
            </a:extLst>
          </p:cNvPr>
          <p:cNvGraphicFramePr>
            <a:graphicFrameLocks noGrp="1"/>
          </p:cNvGraphicFramePr>
          <p:nvPr>
            <p:extLst>
              <p:ext uri="{D42A27DB-BD31-4B8C-83A1-F6EECF244321}">
                <p14:modId xmlns:p14="http://schemas.microsoft.com/office/powerpoint/2010/main" val="3628143864"/>
              </p:ext>
            </p:extLst>
          </p:nvPr>
        </p:nvGraphicFramePr>
        <p:xfrm>
          <a:off x="833195" y="786208"/>
          <a:ext cx="11067653" cy="5469151"/>
        </p:xfrm>
        <a:graphic>
          <a:graphicData uri="http://schemas.openxmlformats.org/drawingml/2006/table">
            <a:tbl>
              <a:tblPr firstRow="1" bandRow="1">
                <a:tableStyleId>{5C22544A-7EE6-4342-B048-85BDC9FD1C3A}</a:tableStyleId>
              </a:tblPr>
              <a:tblGrid>
                <a:gridCol w="736298">
                  <a:extLst>
                    <a:ext uri="{9D8B030D-6E8A-4147-A177-3AD203B41FA5}">
                      <a16:colId xmlns:a16="http://schemas.microsoft.com/office/drawing/2014/main" xmlns="" val="1526376812"/>
                    </a:ext>
                  </a:extLst>
                </a:gridCol>
                <a:gridCol w="1351128">
                  <a:extLst>
                    <a:ext uri="{9D8B030D-6E8A-4147-A177-3AD203B41FA5}">
                      <a16:colId xmlns:a16="http://schemas.microsoft.com/office/drawing/2014/main" xmlns="" val="2391550799"/>
                    </a:ext>
                  </a:extLst>
                </a:gridCol>
                <a:gridCol w="2797791">
                  <a:extLst>
                    <a:ext uri="{9D8B030D-6E8A-4147-A177-3AD203B41FA5}">
                      <a16:colId xmlns:a16="http://schemas.microsoft.com/office/drawing/2014/main" xmlns="" val="776737818"/>
                    </a:ext>
                  </a:extLst>
                </a:gridCol>
                <a:gridCol w="1774209">
                  <a:extLst>
                    <a:ext uri="{9D8B030D-6E8A-4147-A177-3AD203B41FA5}">
                      <a16:colId xmlns:a16="http://schemas.microsoft.com/office/drawing/2014/main" xmlns="" val="3255448160"/>
                    </a:ext>
                  </a:extLst>
                </a:gridCol>
                <a:gridCol w="2361063">
                  <a:extLst>
                    <a:ext uri="{9D8B030D-6E8A-4147-A177-3AD203B41FA5}">
                      <a16:colId xmlns:a16="http://schemas.microsoft.com/office/drawing/2014/main" xmlns="" val="451116935"/>
                    </a:ext>
                  </a:extLst>
                </a:gridCol>
                <a:gridCol w="2047164">
                  <a:extLst>
                    <a:ext uri="{9D8B030D-6E8A-4147-A177-3AD203B41FA5}">
                      <a16:colId xmlns:a16="http://schemas.microsoft.com/office/drawing/2014/main" xmlns="" val="1516195389"/>
                    </a:ext>
                  </a:extLst>
                </a:gridCol>
              </a:tblGrid>
              <a:tr h="487646">
                <a:tc>
                  <a:txBody>
                    <a:bodyPr/>
                    <a:lstStyle/>
                    <a:p>
                      <a:r>
                        <a:rPr lang="en-US" sz="1800" dirty="0">
                          <a:latin typeface="Times New Roman" pitchFamily="18" charset="0"/>
                          <a:cs typeface="Times New Roman" pitchFamily="18" charset="0"/>
                        </a:rPr>
                        <a:t>Year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Author  Name</a:t>
                      </a:r>
                    </a:p>
                  </a:txBody>
                  <a:tcPr/>
                </a:tc>
                <a:tc>
                  <a:txBody>
                    <a:bodyPr/>
                    <a:lstStyle/>
                    <a:p>
                      <a:r>
                        <a:rPr lang="en-US" sz="1800" dirty="0">
                          <a:latin typeface="Times New Roman" pitchFamily="18" charset="0"/>
                          <a:cs typeface="Times New Roman" pitchFamily="18" charset="0"/>
                        </a:rPr>
                        <a:t>Paper  Title</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Methodology</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       Merits</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Demerits</a:t>
                      </a: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xmlns="" val="1036053019"/>
                  </a:ext>
                </a:extLst>
              </a:tr>
              <a:tr h="4829071">
                <a:tc>
                  <a:txBody>
                    <a:bodyPr/>
                    <a:lstStyle/>
                    <a:p>
                      <a:r>
                        <a:rPr lang="en-US" sz="1800" dirty="0">
                          <a:latin typeface="Times New Roman" pitchFamily="18" charset="0"/>
                          <a:cs typeface="Times New Roman" pitchFamily="18" charset="0"/>
                        </a:rPr>
                        <a:t>2014</a:t>
                      </a:r>
                      <a:endParaRPr lang="en-IN" sz="1800" dirty="0">
                        <a:latin typeface="Times New Roman" pitchFamily="18" charset="0"/>
                        <a:cs typeface="Times New Roman" pitchFamily="18" charset="0"/>
                      </a:endParaRPr>
                    </a:p>
                  </a:txBody>
                  <a:tcPr/>
                </a:tc>
                <a:tc>
                  <a:txBody>
                    <a:bodyPr/>
                    <a:lstStyle/>
                    <a:p>
                      <a:pPr>
                        <a:lnSpc>
                          <a:spcPct val="107000"/>
                        </a:lnSpc>
                        <a:spcAft>
                          <a:spcPts val="800"/>
                        </a:spcAft>
                      </a:pPr>
                      <a:r>
                        <a:rPr lang="en-US" sz="1800" b="0" kern="1200" dirty="0" err="1">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J.Guo</a:t>
                      </a:r>
                      <a:r>
                        <a:rPr lang="en-US" sz="1800" b="0"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a:t>
                      </a:r>
                      <a:endParaRPr lang="en-IN" sz="1800" b="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p>
                      <a:pPr>
                        <a:lnSpc>
                          <a:spcPct val="107000"/>
                        </a:lnSpc>
                        <a:spcAft>
                          <a:spcPts val="800"/>
                        </a:spcAft>
                      </a:pPr>
                      <a:r>
                        <a:rPr lang="en-US" sz="1800" b="0" kern="1200" dirty="0" err="1">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X.Wang</a:t>
                      </a:r>
                      <a:r>
                        <a:rPr lang="en-US" sz="1800" b="0"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a:t>
                      </a:r>
                      <a:endParaRPr lang="en-IN" sz="1800" b="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p>
                      <a:pPr>
                        <a:lnSpc>
                          <a:spcPct val="107000"/>
                        </a:lnSpc>
                        <a:spcAft>
                          <a:spcPts val="800"/>
                        </a:spcAft>
                      </a:pPr>
                      <a:r>
                        <a:rPr lang="en-US" sz="1800" b="0" kern="1200" dirty="0" err="1">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Y.Zhang</a:t>
                      </a:r>
                      <a:r>
                        <a:rPr lang="en-US" sz="1800" b="0"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a:t>
                      </a:r>
                      <a:endParaRPr lang="en-IN" sz="1800" b="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p>
                      <a:pPr>
                        <a:lnSpc>
                          <a:spcPct val="107000"/>
                        </a:lnSpc>
                        <a:spcAft>
                          <a:spcPts val="800"/>
                        </a:spcAft>
                      </a:pPr>
                      <a:r>
                        <a:rPr lang="en-US" sz="1800" b="0" kern="1200" dirty="0" err="1">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Y.Yang</a:t>
                      </a:r>
                      <a:r>
                        <a:rPr lang="en-US" sz="1800" b="0"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a:t>
                      </a:r>
                      <a:endParaRPr lang="en-IN" sz="1800" b="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txBody>
                  <a:tcPr/>
                </a:tc>
                <a:tc>
                  <a:txBody>
                    <a:bodyPr/>
                    <a:lstStyle/>
                    <a:p>
                      <a:pPr algn="l">
                        <a:lnSpc>
                          <a:spcPct val="107000"/>
                        </a:lnSpc>
                        <a:spcAft>
                          <a:spcPts val="800"/>
                        </a:spcAft>
                      </a:pPr>
                      <a:r>
                        <a:rPr lang="en-US" sz="1800" b="0"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Future  prospects on the intelligent monitoring technologies for Railway </a:t>
                      </a:r>
                      <a:r>
                        <a:rPr lang="en-US" sz="1800" b="0" kern="1200" dirty="0" err="1">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Signalling</a:t>
                      </a:r>
                      <a:r>
                        <a:rPr lang="en-US" sz="1800" b="0"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 system</a:t>
                      </a:r>
                    </a:p>
                    <a:p>
                      <a:pPr algn="l">
                        <a:lnSpc>
                          <a:spcPct val="107000"/>
                        </a:lnSpc>
                        <a:spcAft>
                          <a:spcPts val="800"/>
                        </a:spcAft>
                      </a:pPr>
                      <a:endParaRPr lang="en-US" sz="18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p>
                      <a:pPr>
                        <a:lnSpc>
                          <a:spcPct val="107000"/>
                        </a:lnSpc>
                        <a:spcAft>
                          <a:spcPts val="800"/>
                        </a:spcAft>
                      </a:pPr>
                      <a:r>
                        <a:rPr lang="en-US" sz="18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Issued </a:t>
                      </a:r>
                      <a:r>
                        <a:rPr lang="en-US" sz="1800" b="1" kern="1200" baseline="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 On</a:t>
                      </a:r>
                      <a:r>
                        <a:rPr lang="en-US" sz="18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-18</a:t>
                      </a:r>
                      <a:r>
                        <a:rPr lang="en-US" sz="1800" b="0" kern="1200" baseline="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 </a:t>
                      </a:r>
                      <a:r>
                        <a:rPr lang="en-US" sz="18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 SEP 2014</a:t>
                      </a:r>
                    </a:p>
                    <a:p>
                      <a:pPr algn="just">
                        <a:lnSpc>
                          <a:spcPct val="107000"/>
                        </a:lnSpc>
                        <a:spcAft>
                          <a:spcPts val="800"/>
                        </a:spcAft>
                      </a:pPr>
                      <a:r>
                        <a:rPr lang="en-US" sz="18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Journal-I</a:t>
                      </a:r>
                      <a:r>
                        <a:rPr lang="en-US" sz="18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EEE Conference</a:t>
                      </a:r>
                    </a:p>
                    <a:p>
                      <a:pPr>
                        <a:lnSpc>
                          <a:spcPct val="107000"/>
                        </a:lnSpc>
                        <a:spcAft>
                          <a:spcPts val="800"/>
                        </a:spcAft>
                      </a:pPr>
                      <a:endParaRPr lang="en-IN" sz="18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txBody>
                  <a:tcPr/>
                </a:tc>
                <a:tc>
                  <a:txBody>
                    <a:bodyPr/>
                    <a:lstStyle/>
                    <a:p>
                      <a:r>
                        <a:rPr lang="en-IN" sz="1800" dirty="0">
                          <a:latin typeface="Times New Roman" pitchFamily="18" charset="0"/>
                          <a:cs typeface="Times New Roman" pitchFamily="18" charset="0"/>
                        </a:rPr>
                        <a:t>Centralized signalling monitoring system (CSM)</a:t>
                      </a:r>
                    </a:p>
                  </a:txBody>
                  <a:tcPr/>
                </a:tc>
                <a:tc>
                  <a:txBody>
                    <a:bodyPr/>
                    <a:lstStyle/>
                    <a:p>
                      <a:pPr algn="l"/>
                      <a:r>
                        <a:rPr lang="en-US" sz="1800" dirty="0">
                          <a:latin typeface="Times New Roman" pitchFamily="18" charset="0"/>
                          <a:cs typeface="Times New Roman" pitchFamily="18" charset="0"/>
                        </a:rPr>
                        <a:t>Used</a:t>
                      </a:r>
                      <a:r>
                        <a:rPr lang="en-US" sz="1800" baseline="0" dirty="0">
                          <a:latin typeface="Times New Roman" pitchFamily="18" charset="0"/>
                          <a:cs typeface="Times New Roman" pitchFamily="18" charset="0"/>
                        </a:rPr>
                        <a:t> to</a:t>
                      </a:r>
                      <a:r>
                        <a:rPr lang="en-US" sz="1800" dirty="0">
                          <a:latin typeface="Times New Roman" pitchFamily="18" charset="0"/>
                          <a:cs typeface="Times New Roman" pitchFamily="18" charset="0"/>
                        </a:rPr>
                        <a:t> overcome the problems involved such as</a:t>
                      </a:r>
                      <a:r>
                        <a:rPr lang="en-US" sz="1800" baseline="0" dirty="0">
                          <a:latin typeface="Times New Roman" pitchFamily="18" charset="0"/>
                          <a:cs typeface="Times New Roman" pitchFamily="18" charset="0"/>
                        </a:rPr>
                        <a:t> </a:t>
                      </a:r>
                      <a:r>
                        <a:rPr lang="en-US" sz="1800" dirty="0">
                          <a:latin typeface="Times New Roman" pitchFamily="18" charset="0"/>
                          <a:cs typeface="Times New Roman" pitchFamily="18" charset="0"/>
                        </a:rPr>
                        <a:t>interconnection, data </a:t>
                      </a:r>
                    </a:p>
                    <a:p>
                      <a:pPr algn="l"/>
                      <a:r>
                        <a:rPr lang="en-US" sz="1800" dirty="0">
                          <a:latin typeface="Times New Roman" pitchFamily="18" charset="0"/>
                          <a:cs typeface="Times New Roman" pitchFamily="18" charset="0"/>
                        </a:rPr>
                        <a:t>sharing and</a:t>
                      </a:r>
                      <a:r>
                        <a:rPr lang="en-US" sz="1800" baseline="0" dirty="0">
                          <a:latin typeface="Times New Roman" pitchFamily="18" charset="0"/>
                          <a:cs typeface="Times New Roman" pitchFamily="18" charset="0"/>
                        </a:rPr>
                        <a:t> </a:t>
                      </a:r>
                      <a:r>
                        <a:rPr lang="en-US" sz="1800" dirty="0">
                          <a:latin typeface="Times New Roman" pitchFamily="18" charset="0"/>
                          <a:cs typeface="Times New Roman" pitchFamily="18" charset="0"/>
                        </a:rPr>
                        <a:t>intelligent analysis, an integrated scheme of the </a:t>
                      </a:r>
                    </a:p>
                    <a:p>
                      <a:pPr algn="l"/>
                      <a:r>
                        <a:rPr lang="en-US" sz="1800" dirty="0">
                          <a:latin typeface="Times New Roman" pitchFamily="18" charset="0"/>
                          <a:cs typeface="Times New Roman" pitchFamily="18" charset="0"/>
                        </a:rPr>
                        <a:t>intelligent monitoring and maintenance system for railway </a:t>
                      </a:r>
                    </a:p>
                    <a:p>
                      <a:pPr algn="l"/>
                      <a:r>
                        <a:rPr lang="en-US" sz="1800" dirty="0">
                          <a:latin typeface="Times New Roman" pitchFamily="18" charset="0"/>
                          <a:cs typeface="Times New Roman" pitchFamily="18" charset="0"/>
                        </a:rPr>
                        <a:t>signaling systems.</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 Need to pay attention to monitoring and maintenance of the management network security, •Strictly implement the safety protecting measures to prevent the invasion of the hackers and virus.</a:t>
                      </a: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xmlns="" val="455739267"/>
                  </a:ext>
                </a:extLst>
              </a:tr>
            </a:tbl>
          </a:graphicData>
        </a:graphic>
      </p:graphicFrame>
    </p:spTree>
    <p:extLst>
      <p:ext uri="{BB962C8B-B14F-4D97-AF65-F5344CB8AC3E}">
        <p14:creationId xmlns:p14="http://schemas.microsoft.com/office/powerpoint/2010/main" val="2588931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52990BD-3BE8-7DD0-112A-EAE17E9D9342}"/>
              </a:ext>
            </a:extLst>
          </p:cNvPr>
          <p:cNvSpPr>
            <a:spLocks noGrp="1"/>
          </p:cNvSpPr>
          <p:nvPr>
            <p:ph idx="1"/>
          </p:nvPr>
        </p:nvSpPr>
        <p:spPr>
          <a:xfrm>
            <a:off x="1692322" y="1128890"/>
            <a:ext cx="9771797" cy="4835181"/>
          </a:xfrm>
        </p:spPr>
        <p:txBody>
          <a:bodyPr>
            <a:normAutofit/>
          </a:bodyPr>
          <a:lstStyle/>
          <a:p>
            <a:pPr marL="0" indent="0" algn="just">
              <a:lnSpc>
                <a:spcPct val="150000"/>
              </a:lnSpc>
              <a:buNone/>
            </a:pPr>
            <a:r>
              <a:rPr lang="en-US" dirty="0">
                <a:effectLst/>
                <a:latin typeface="Times New Roman" panose="02020603050405020304" pitchFamily="18" charset="0"/>
                <a:ea typeface="Times New Roman" panose="02020603050405020304" pitchFamily="18" charset="0"/>
              </a:rPr>
              <a:t>In general,</a:t>
            </a:r>
            <a:r>
              <a:rPr lang="en-US" dirty="0">
                <a:solidFill>
                  <a:srgbClr val="333333"/>
                </a:solidFill>
                <a:effectLst/>
                <a:latin typeface="Arial" panose="020B0604020202020204" pitchFamily="34"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Railway system is the most commonly used transportation system especially in India. But due to miscommunication about the railway schedules and lack of coordination, accidents happen. And there is no exact communication between Indian railways and passengers. In this system, we get the train arrived time of the station and update the information to the webpage with the train id. </a:t>
            </a:r>
            <a:endParaRPr lang="en-IN" dirty="0">
              <a:effectLst/>
              <a:latin typeface="Times New Roman" panose="02020603050405020304" pitchFamily="18" charset="0"/>
              <a:ea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xmlns="" id="{03C35E51-B445-A36A-FB4A-32023EBB2BCE}"/>
              </a:ext>
            </a:extLst>
          </p:cNvPr>
          <p:cNvSpPr txBox="1"/>
          <p:nvPr/>
        </p:nvSpPr>
        <p:spPr>
          <a:xfrm>
            <a:off x="1164212" y="424206"/>
            <a:ext cx="4727542" cy="800219"/>
          </a:xfrm>
          <a:prstGeom prst="rect">
            <a:avLst/>
          </a:prstGeom>
          <a:noFill/>
        </p:spPr>
        <p:txBody>
          <a:bodyPr wrap="square">
            <a:spAutoFit/>
          </a:bodyPr>
          <a:lstStyle/>
          <a:p>
            <a:r>
              <a:rPr lang="en-US" sz="2800" b="1" dirty="0">
                <a:solidFill>
                  <a:srgbClr val="C00000"/>
                </a:solidFill>
                <a:latin typeface="Times New Roman" pitchFamily="18" charset="0"/>
                <a:cs typeface="Times New Roman" pitchFamily="18" charset="0"/>
              </a:rPr>
              <a:t>PROBLEM STATEMENT </a:t>
            </a:r>
            <a:r>
              <a:rPr lang="en-US" sz="1800" b="1" dirty="0">
                <a:solidFill>
                  <a:srgbClr val="C00000"/>
                </a:solidFill>
                <a:latin typeface="Times New Roman" pitchFamily="18" charset="0"/>
                <a:cs typeface="Times New Roman" pitchFamily="18" charset="0"/>
              </a:rPr>
              <a:t>:</a:t>
            </a:r>
            <a:br>
              <a:rPr lang="en-US" sz="1800" b="1" dirty="0">
                <a:solidFill>
                  <a:srgbClr val="C00000"/>
                </a:solidFill>
                <a:latin typeface="Times New Roman" pitchFamily="18" charset="0"/>
                <a:cs typeface="Times New Roman" pitchFamily="18" charset="0"/>
              </a:rPr>
            </a:br>
            <a:endParaRPr lang="en-IN" dirty="0"/>
          </a:p>
        </p:txBody>
      </p:sp>
    </p:spTree>
    <p:extLst>
      <p:ext uri="{BB962C8B-B14F-4D97-AF65-F5344CB8AC3E}">
        <p14:creationId xmlns:p14="http://schemas.microsoft.com/office/powerpoint/2010/main" val="41884324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50E9C9BC-E34A-F426-1DA5-91C09C9DD800}"/>
              </a:ext>
            </a:extLst>
          </p:cNvPr>
          <p:cNvSpPr txBox="1"/>
          <p:nvPr/>
        </p:nvSpPr>
        <p:spPr>
          <a:xfrm>
            <a:off x="2703768" y="98734"/>
            <a:ext cx="6094428" cy="461665"/>
          </a:xfrm>
          <a:prstGeom prst="rect">
            <a:avLst/>
          </a:prstGeom>
          <a:noFill/>
        </p:spPr>
        <p:txBody>
          <a:bodyPr wrap="square">
            <a:spAutoFit/>
          </a:bodyPr>
          <a:lstStyle/>
          <a:p>
            <a:r>
              <a:rPr lang="en-US" sz="2400" b="1" dirty="0">
                <a:solidFill>
                  <a:srgbClr val="C00000"/>
                </a:solidFill>
                <a:latin typeface="Times New Roman" pitchFamily="18" charset="0"/>
                <a:cs typeface="Times New Roman" pitchFamily="18" charset="0"/>
              </a:rPr>
              <a:t>                          </a:t>
            </a:r>
            <a:r>
              <a:rPr lang="en-US" sz="2400" b="1" dirty="0" smtClean="0">
                <a:solidFill>
                  <a:srgbClr val="C00000"/>
                </a:solidFill>
                <a:latin typeface="Times New Roman" pitchFamily="18" charset="0"/>
                <a:cs typeface="Times New Roman" pitchFamily="18" charset="0"/>
              </a:rPr>
              <a:t>TECHNOLOGY </a:t>
            </a:r>
            <a:r>
              <a:rPr lang="en-US" sz="2400" b="1" dirty="0">
                <a:solidFill>
                  <a:srgbClr val="C00000"/>
                </a:solidFill>
                <a:latin typeface="Times New Roman" pitchFamily="18" charset="0"/>
                <a:cs typeface="Times New Roman" pitchFamily="18" charset="0"/>
              </a:rPr>
              <a:t>STACK </a:t>
            </a:r>
            <a:endParaRPr lang="en-IN" sz="2400"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4200526155"/>
              </p:ext>
            </p:extLst>
          </p:nvPr>
        </p:nvGraphicFramePr>
        <p:xfrm>
          <a:off x="2703768" y="737809"/>
          <a:ext cx="7616166" cy="5954860"/>
        </p:xfrm>
        <a:graphic>
          <a:graphicData uri="http://schemas.openxmlformats.org/drawingml/2006/table">
            <a:tbl>
              <a:tblPr firstRow="1" bandRow="1">
                <a:tableStyleId>{5C22544A-7EE6-4342-B048-85BDC9FD1C3A}</a:tableStyleId>
              </a:tblPr>
              <a:tblGrid>
                <a:gridCol w="3661644"/>
                <a:gridCol w="3954522"/>
              </a:tblGrid>
              <a:tr h="396118">
                <a:tc>
                  <a:txBody>
                    <a:bodyPr/>
                    <a:lstStyle/>
                    <a:p>
                      <a:pPr marL="0" marR="0" algn="just">
                        <a:lnSpc>
                          <a:spcPct val="150000"/>
                        </a:lnSpc>
                        <a:spcBef>
                          <a:spcPts val="0"/>
                        </a:spcBef>
                        <a:spcAft>
                          <a:spcPts val="1000"/>
                        </a:spcAft>
                      </a:pPr>
                      <a:r>
                        <a:rPr lang="en-US" sz="1500" dirty="0">
                          <a:effectLst/>
                          <a:latin typeface="Times New Roman" pitchFamily="18" charset="0"/>
                          <a:cs typeface="Times New Roman" pitchFamily="18" charset="0"/>
                        </a:rPr>
                        <a:t>   HARDWARE REQUIREMENTS</a:t>
                      </a:r>
                      <a:endParaRPr lang="en-US" sz="1500" dirty="0">
                        <a:effectLst/>
                        <a:latin typeface="Times New Roman" pitchFamily="18" charset="0"/>
                        <a:ea typeface="Calibri"/>
                        <a:cs typeface="Times New Roman" pitchFamily="18" charset="0"/>
                      </a:endParaRPr>
                    </a:p>
                  </a:txBody>
                  <a:tcPr marL="88026" marR="88026" marT="44013" marB="44013"/>
                </a:tc>
                <a:tc>
                  <a:txBody>
                    <a:bodyPr/>
                    <a:lstStyle/>
                    <a:p>
                      <a:pPr marL="0" marR="0" algn="just">
                        <a:lnSpc>
                          <a:spcPct val="150000"/>
                        </a:lnSpc>
                        <a:spcBef>
                          <a:spcPts val="0"/>
                        </a:spcBef>
                        <a:spcAft>
                          <a:spcPts val="1000"/>
                        </a:spcAft>
                      </a:pPr>
                      <a:r>
                        <a:rPr lang="en-US" sz="1500">
                          <a:effectLst/>
                          <a:latin typeface="Times New Roman" pitchFamily="18" charset="0"/>
                          <a:cs typeface="Times New Roman" pitchFamily="18" charset="0"/>
                        </a:rPr>
                        <a:t>  SOFTWARE REQUIREMENTS</a:t>
                      </a:r>
                      <a:endParaRPr lang="en-US" sz="1500">
                        <a:effectLst/>
                        <a:latin typeface="Times New Roman" pitchFamily="18" charset="0"/>
                        <a:ea typeface="Calibri"/>
                        <a:cs typeface="Times New Roman" pitchFamily="18" charset="0"/>
                      </a:endParaRPr>
                    </a:p>
                  </a:txBody>
                  <a:tcPr marL="88026" marR="88026" marT="44013" marB="44013"/>
                </a:tc>
              </a:tr>
              <a:tr h="5129969">
                <a:tc>
                  <a:txBody>
                    <a:bodyPr/>
                    <a:lstStyle/>
                    <a:p>
                      <a:pPr marL="342900" marR="0" lvl="0" indent="-342900" algn="just">
                        <a:lnSpc>
                          <a:spcPct val="150000"/>
                        </a:lnSpc>
                        <a:spcBef>
                          <a:spcPts val="0"/>
                        </a:spcBef>
                        <a:spcAft>
                          <a:spcPts val="1000"/>
                        </a:spcAft>
                        <a:buFont typeface="Wingdings"/>
                        <a:buChar char=""/>
                        <a:tabLst>
                          <a:tab pos="457200" algn="l"/>
                        </a:tabLst>
                      </a:pPr>
                      <a:r>
                        <a:rPr lang="en-US" sz="1500" dirty="0">
                          <a:effectLst/>
                          <a:latin typeface="Times New Roman" pitchFamily="18" charset="0"/>
                          <a:cs typeface="Times New Roman" pitchFamily="18" charset="0"/>
                        </a:rPr>
                        <a:t>ARDUINO UNO</a:t>
                      </a:r>
                    </a:p>
                    <a:p>
                      <a:pPr marL="342900" marR="0" lvl="0" indent="-342900" algn="just">
                        <a:lnSpc>
                          <a:spcPct val="150000"/>
                        </a:lnSpc>
                        <a:spcBef>
                          <a:spcPts val="0"/>
                        </a:spcBef>
                        <a:spcAft>
                          <a:spcPts val="1000"/>
                        </a:spcAft>
                        <a:buFont typeface="Wingdings"/>
                        <a:buChar char=""/>
                        <a:tabLst>
                          <a:tab pos="457200" algn="l"/>
                        </a:tabLst>
                      </a:pPr>
                      <a:r>
                        <a:rPr lang="en-US" sz="1500" dirty="0">
                          <a:effectLst/>
                          <a:latin typeface="Times New Roman" pitchFamily="18" charset="0"/>
                          <a:cs typeface="Times New Roman" pitchFamily="18" charset="0"/>
                        </a:rPr>
                        <a:t>ARDUINO MEGA</a:t>
                      </a:r>
                    </a:p>
                    <a:p>
                      <a:pPr marL="342900" marR="0" lvl="0" indent="-342900" algn="just">
                        <a:lnSpc>
                          <a:spcPct val="150000"/>
                        </a:lnSpc>
                        <a:spcBef>
                          <a:spcPts val="0"/>
                        </a:spcBef>
                        <a:spcAft>
                          <a:spcPts val="1000"/>
                        </a:spcAft>
                        <a:buFont typeface="Wingdings"/>
                        <a:buChar char=""/>
                        <a:tabLst>
                          <a:tab pos="457200" algn="l"/>
                        </a:tabLst>
                      </a:pPr>
                      <a:r>
                        <a:rPr lang="en-US" sz="1500" dirty="0">
                          <a:effectLst/>
                          <a:latin typeface="Times New Roman" pitchFamily="18" charset="0"/>
                          <a:cs typeface="Times New Roman" pitchFamily="18" charset="0"/>
                        </a:rPr>
                        <a:t>POWER SUPPLY</a:t>
                      </a:r>
                    </a:p>
                    <a:p>
                      <a:pPr marL="342900" marR="0" lvl="0" indent="-342900" algn="just">
                        <a:lnSpc>
                          <a:spcPct val="150000"/>
                        </a:lnSpc>
                        <a:spcBef>
                          <a:spcPts val="0"/>
                        </a:spcBef>
                        <a:spcAft>
                          <a:spcPts val="1000"/>
                        </a:spcAft>
                        <a:buFont typeface="Wingdings"/>
                        <a:buChar char=""/>
                        <a:tabLst>
                          <a:tab pos="457200" algn="l"/>
                        </a:tabLst>
                      </a:pPr>
                      <a:r>
                        <a:rPr lang="en-US" sz="1500" dirty="0">
                          <a:effectLst/>
                          <a:latin typeface="Times New Roman" pitchFamily="18" charset="0"/>
                          <a:cs typeface="Times New Roman" pitchFamily="18" charset="0"/>
                        </a:rPr>
                        <a:t>LCD DISPLAY</a:t>
                      </a:r>
                    </a:p>
                    <a:p>
                      <a:pPr marL="342900" marR="0" lvl="0" indent="-342900" algn="just">
                        <a:lnSpc>
                          <a:spcPct val="150000"/>
                        </a:lnSpc>
                        <a:spcBef>
                          <a:spcPts val="0"/>
                        </a:spcBef>
                        <a:spcAft>
                          <a:spcPts val="1000"/>
                        </a:spcAft>
                        <a:buFont typeface="Wingdings"/>
                        <a:buChar char=""/>
                        <a:tabLst>
                          <a:tab pos="457200" algn="l"/>
                        </a:tabLst>
                      </a:pPr>
                      <a:r>
                        <a:rPr lang="en-US" sz="1500" dirty="0">
                          <a:effectLst/>
                          <a:latin typeface="Times New Roman" pitchFamily="18" charset="0"/>
                          <a:cs typeface="Times New Roman" pitchFamily="18" charset="0"/>
                        </a:rPr>
                        <a:t>PROXIMITY SENSOR</a:t>
                      </a:r>
                    </a:p>
                    <a:p>
                      <a:pPr marL="342900" marR="0" lvl="0" indent="-342900" algn="just">
                        <a:lnSpc>
                          <a:spcPct val="150000"/>
                        </a:lnSpc>
                        <a:spcBef>
                          <a:spcPts val="0"/>
                        </a:spcBef>
                        <a:spcAft>
                          <a:spcPts val="1000"/>
                        </a:spcAft>
                        <a:buFont typeface="Wingdings"/>
                        <a:buChar char=""/>
                        <a:tabLst>
                          <a:tab pos="457200" algn="l"/>
                        </a:tabLst>
                      </a:pPr>
                      <a:r>
                        <a:rPr lang="en-US" sz="1500" dirty="0">
                          <a:effectLst/>
                          <a:latin typeface="Times New Roman" pitchFamily="18" charset="0"/>
                          <a:cs typeface="Times New Roman" pitchFamily="18" charset="0"/>
                        </a:rPr>
                        <a:t>RFID READER</a:t>
                      </a:r>
                    </a:p>
                    <a:p>
                      <a:pPr marL="342900" marR="0" lvl="0" indent="-342900" algn="just">
                        <a:lnSpc>
                          <a:spcPct val="150000"/>
                        </a:lnSpc>
                        <a:spcBef>
                          <a:spcPts val="0"/>
                        </a:spcBef>
                        <a:spcAft>
                          <a:spcPts val="1000"/>
                        </a:spcAft>
                        <a:buFont typeface="Wingdings"/>
                        <a:buChar char=""/>
                        <a:tabLst>
                          <a:tab pos="457200" algn="l"/>
                        </a:tabLst>
                      </a:pPr>
                      <a:r>
                        <a:rPr lang="en-US" sz="1500" dirty="0">
                          <a:effectLst/>
                          <a:latin typeface="Times New Roman" pitchFamily="18" charset="0"/>
                          <a:cs typeface="Times New Roman" pitchFamily="18" charset="0"/>
                        </a:rPr>
                        <a:t>RFID TAG (5)</a:t>
                      </a:r>
                    </a:p>
                    <a:p>
                      <a:pPr marL="342900" marR="0" lvl="0" indent="-342900" algn="just">
                        <a:lnSpc>
                          <a:spcPct val="150000"/>
                        </a:lnSpc>
                        <a:spcBef>
                          <a:spcPts val="0"/>
                        </a:spcBef>
                        <a:spcAft>
                          <a:spcPts val="1000"/>
                        </a:spcAft>
                        <a:buFont typeface="Wingdings"/>
                        <a:buChar char=""/>
                        <a:tabLst>
                          <a:tab pos="457200" algn="l"/>
                        </a:tabLst>
                      </a:pPr>
                      <a:r>
                        <a:rPr lang="en-US" sz="1500" dirty="0">
                          <a:effectLst/>
                          <a:latin typeface="Times New Roman" pitchFamily="18" charset="0"/>
                          <a:cs typeface="Times New Roman" pitchFamily="18" charset="0"/>
                        </a:rPr>
                        <a:t>BUZZER</a:t>
                      </a:r>
                    </a:p>
                    <a:p>
                      <a:pPr marL="342900" marR="0" lvl="0" indent="-342900" algn="just">
                        <a:lnSpc>
                          <a:spcPct val="150000"/>
                        </a:lnSpc>
                        <a:spcBef>
                          <a:spcPts val="0"/>
                        </a:spcBef>
                        <a:spcAft>
                          <a:spcPts val="1000"/>
                        </a:spcAft>
                        <a:buFont typeface="Wingdings"/>
                        <a:buChar char=""/>
                        <a:tabLst>
                          <a:tab pos="457200" algn="l"/>
                        </a:tabLst>
                      </a:pPr>
                      <a:r>
                        <a:rPr lang="en-US" sz="1500" dirty="0">
                          <a:effectLst/>
                          <a:latin typeface="Times New Roman" pitchFamily="18" charset="0"/>
                          <a:cs typeface="Times New Roman" pitchFamily="18" charset="0"/>
                        </a:rPr>
                        <a:t>SERVO MOTOR</a:t>
                      </a:r>
                    </a:p>
                    <a:p>
                      <a:pPr marL="342900" marR="0" lvl="0" indent="-342900" algn="just">
                        <a:lnSpc>
                          <a:spcPct val="150000"/>
                        </a:lnSpc>
                        <a:spcBef>
                          <a:spcPts val="0"/>
                        </a:spcBef>
                        <a:spcAft>
                          <a:spcPts val="1000"/>
                        </a:spcAft>
                        <a:buFont typeface="Wingdings"/>
                        <a:buChar char=""/>
                        <a:tabLst>
                          <a:tab pos="457200" algn="l"/>
                        </a:tabLst>
                      </a:pPr>
                      <a:r>
                        <a:rPr lang="en-US" sz="1500" dirty="0">
                          <a:effectLst/>
                          <a:latin typeface="Times New Roman" pitchFamily="18" charset="0"/>
                          <a:cs typeface="Times New Roman" pitchFamily="18" charset="0"/>
                        </a:rPr>
                        <a:t>RS232</a:t>
                      </a:r>
                    </a:p>
                    <a:p>
                      <a:pPr marL="342900" marR="0" lvl="0" indent="-342900" algn="just">
                        <a:lnSpc>
                          <a:spcPct val="150000"/>
                        </a:lnSpc>
                        <a:spcBef>
                          <a:spcPts val="0"/>
                        </a:spcBef>
                        <a:spcAft>
                          <a:spcPts val="1000"/>
                        </a:spcAft>
                        <a:buFont typeface="Wingdings"/>
                        <a:buChar char=""/>
                        <a:tabLst>
                          <a:tab pos="457200" algn="l"/>
                        </a:tabLst>
                      </a:pPr>
                      <a:r>
                        <a:rPr lang="en-US" sz="1500" dirty="0">
                          <a:effectLst/>
                          <a:latin typeface="Times New Roman" pitchFamily="18" charset="0"/>
                          <a:cs typeface="Times New Roman" pitchFamily="18" charset="0"/>
                        </a:rPr>
                        <a:t>RTC</a:t>
                      </a:r>
                    </a:p>
                    <a:p>
                      <a:pPr marL="342900" marR="0" lvl="0" indent="-342900" algn="just">
                        <a:lnSpc>
                          <a:spcPct val="150000"/>
                        </a:lnSpc>
                        <a:spcBef>
                          <a:spcPts val="0"/>
                        </a:spcBef>
                        <a:spcAft>
                          <a:spcPts val="1000"/>
                        </a:spcAft>
                        <a:buFont typeface="Wingdings"/>
                        <a:buChar char=""/>
                        <a:tabLst>
                          <a:tab pos="457200" algn="l"/>
                        </a:tabLst>
                      </a:pPr>
                      <a:r>
                        <a:rPr lang="en-US" sz="1500" dirty="0">
                          <a:effectLst/>
                          <a:latin typeface="Times New Roman" pitchFamily="18" charset="0"/>
                          <a:cs typeface="Times New Roman" pitchFamily="18" charset="0"/>
                        </a:rPr>
                        <a:t>ZIGBEE PAIR</a:t>
                      </a:r>
                      <a:endParaRPr lang="en-US" sz="1500" dirty="0">
                        <a:effectLst/>
                        <a:latin typeface="Times New Roman" pitchFamily="18" charset="0"/>
                        <a:ea typeface="Calibri"/>
                        <a:cs typeface="Times New Roman" pitchFamily="18" charset="0"/>
                      </a:endParaRPr>
                    </a:p>
                  </a:txBody>
                  <a:tcPr marL="88026" marR="88026" marT="44013" marB="44013"/>
                </a:tc>
                <a:tc>
                  <a:txBody>
                    <a:bodyPr/>
                    <a:lstStyle/>
                    <a:p>
                      <a:pPr marL="342900" marR="0" lvl="0" indent="-342900" algn="just">
                        <a:lnSpc>
                          <a:spcPct val="150000"/>
                        </a:lnSpc>
                        <a:spcBef>
                          <a:spcPts val="0"/>
                        </a:spcBef>
                        <a:spcAft>
                          <a:spcPts val="1000"/>
                        </a:spcAft>
                        <a:buFont typeface="Wingdings"/>
                        <a:buChar char=""/>
                        <a:tabLst>
                          <a:tab pos="457200" algn="l"/>
                        </a:tabLst>
                      </a:pPr>
                      <a:r>
                        <a:rPr lang="en-US" sz="1500" dirty="0">
                          <a:effectLst/>
                          <a:latin typeface="Times New Roman" pitchFamily="18" charset="0"/>
                          <a:cs typeface="Times New Roman" pitchFamily="18" charset="0"/>
                        </a:rPr>
                        <a:t>EMBEDDED C</a:t>
                      </a:r>
                    </a:p>
                    <a:p>
                      <a:pPr marL="342900" marR="0" lvl="0" indent="-342900" algn="just">
                        <a:lnSpc>
                          <a:spcPct val="150000"/>
                        </a:lnSpc>
                        <a:spcBef>
                          <a:spcPts val="0"/>
                        </a:spcBef>
                        <a:spcAft>
                          <a:spcPts val="1000"/>
                        </a:spcAft>
                        <a:buFont typeface="Wingdings"/>
                        <a:buChar char=""/>
                        <a:tabLst>
                          <a:tab pos="457200" algn="l"/>
                        </a:tabLst>
                      </a:pPr>
                      <a:r>
                        <a:rPr lang="en-US" sz="1500" dirty="0">
                          <a:effectLst/>
                          <a:latin typeface="Times New Roman" pitchFamily="18" charset="0"/>
                          <a:cs typeface="Times New Roman" pitchFamily="18" charset="0"/>
                        </a:rPr>
                        <a:t>ARDUINO IDE</a:t>
                      </a:r>
                    </a:p>
                    <a:p>
                      <a:pPr marL="342900" marR="0" lvl="0" indent="-342900" algn="just">
                        <a:lnSpc>
                          <a:spcPct val="150000"/>
                        </a:lnSpc>
                        <a:spcBef>
                          <a:spcPts val="0"/>
                        </a:spcBef>
                        <a:spcAft>
                          <a:spcPts val="1000"/>
                        </a:spcAft>
                        <a:buFont typeface="Wingdings"/>
                        <a:buChar char=""/>
                        <a:tabLst>
                          <a:tab pos="457200" algn="l"/>
                        </a:tabLst>
                      </a:pPr>
                      <a:r>
                        <a:rPr lang="en-US" sz="1500" dirty="0">
                          <a:effectLst/>
                          <a:latin typeface="Times New Roman" pitchFamily="18" charset="0"/>
                          <a:cs typeface="Times New Roman" pitchFamily="18" charset="0"/>
                        </a:rPr>
                        <a:t>JAVA</a:t>
                      </a:r>
                    </a:p>
                    <a:p>
                      <a:pPr marL="342900" marR="0" lvl="0" indent="-342900" algn="just">
                        <a:lnSpc>
                          <a:spcPct val="150000"/>
                        </a:lnSpc>
                        <a:spcBef>
                          <a:spcPts val="0"/>
                        </a:spcBef>
                        <a:spcAft>
                          <a:spcPts val="1000"/>
                        </a:spcAft>
                        <a:buFont typeface="Wingdings"/>
                        <a:buChar char=""/>
                        <a:tabLst>
                          <a:tab pos="457200" algn="l"/>
                        </a:tabLst>
                      </a:pPr>
                      <a:r>
                        <a:rPr lang="en-US" sz="1500" dirty="0">
                          <a:effectLst/>
                          <a:latin typeface="Times New Roman" pitchFamily="18" charset="0"/>
                          <a:cs typeface="Times New Roman" pitchFamily="18" charset="0"/>
                        </a:rPr>
                        <a:t>ECLIPSE</a:t>
                      </a:r>
                      <a:endParaRPr lang="en-US" sz="1500" dirty="0">
                        <a:effectLst/>
                        <a:latin typeface="Times New Roman" pitchFamily="18" charset="0"/>
                        <a:ea typeface="Calibri"/>
                        <a:cs typeface="Times New Roman" pitchFamily="18" charset="0"/>
                      </a:endParaRPr>
                    </a:p>
                  </a:txBody>
                  <a:tcPr marL="88026" marR="88026" marT="44013" marB="44013"/>
                </a:tc>
              </a:tr>
            </a:tbl>
          </a:graphicData>
        </a:graphic>
      </p:graphicFrame>
    </p:spTree>
    <p:extLst>
      <p:ext uri="{BB962C8B-B14F-4D97-AF65-F5344CB8AC3E}">
        <p14:creationId xmlns:p14="http://schemas.microsoft.com/office/powerpoint/2010/main" val="3383582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6191" y="249071"/>
            <a:ext cx="9601200" cy="678977"/>
          </a:xfrm>
        </p:spPr>
        <p:txBody>
          <a:bodyPr>
            <a:noAutofit/>
          </a:bodyPr>
          <a:lstStyle/>
          <a:p>
            <a:r>
              <a:rPr lang="en-US" sz="3200" b="1" dirty="0">
                <a:solidFill>
                  <a:srgbClr val="C00000"/>
                </a:solidFill>
                <a:latin typeface="Times New Roman" pitchFamily="18" charset="0"/>
                <a:cs typeface="Times New Roman" pitchFamily="18" charset="0"/>
              </a:rPr>
              <a:t> </a:t>
            </a:r>
            <a:r>
              <a:rPr lang="en-US" sz="3200" b="1" dirty="0" smtClean="0">
                <a:solidFill>
                  <a:srgbClr val="C00000"/>
                </a:solidFill>
                <a:latin typeface="Times New Roman" pitchFamily="18" charset="0"/>
                <a:cs typeface="Times New Roman" pitchFamily="18" charset="0"/>
              </a:rPr>
              <a:t>                    SYSTEM    ARCHITECTURE</a:t>
            </a:r>
            <a:r>
              <a:rPr lang="en-US" sz="3200" b="1" dirty="0">
                <a:latin typeface="Times New Roman" pitchFamily="18" charset="0"/>
                <a:cs typeface="Times New Roman" pitchFamily="18" charset="0"/>
              </a:rPr>
              <a:t/>
            </a:r>
            <a:br>
              <a:rPr lang="en-US" sz="3200" b="1" dirty="0">
                <a:latin typeface="Times New Roman" pitchFamily="18" charset="0"/>
                <a:cs typeface="Times New Roman" pitchFamily="18" charset="0"/>
              </a:rPr>
            </a:br>
            <a:r>
              <a:rPr lang="en-US" sz="3200" b="1" dirty="0">
                <a:latin typeface="Times New Roman" pitchFamily="18" charset="0"/>
                <a:cs typeface="Times New Roman" pitchFamily="18" charset="0"/>
              </a:rPr>
              <a:t/>
            </a:r>
            <a:br>
              <a:rPr lang="en-US" sz="3200" b="1" dirty="0">
                <a:latin typeface="Times New Roman" pitchFamily="18" charset="0"/>
                <a:cs typeface="Times New Roman" pitchFamily="18" charset="0"/>
              </a:rPr>
            </a:br>
            <a:r>
              <a:rPr lang="en-US" sz="3200" b="1" dirty="0">
                <a:latin typeface="Times New Roman" pitchFamily="18" charset="0"/>
                <a:cs typeface="Times New Roman" pitchFamily="18" charset="0"/>
              </a:rPr>
              <a:t/>
            </a:r>
            <a:br>
              <a:rPr lang="en-US" sz="3200" b="1" dirty="0">
                <a:latin typeface="Times New Roman" pitchFamily="18" charset="0"/>
                <a:cs typeface="Times New Roman" pitchFamily="18" charset="0"/>
              </a:rPr>
            </a:br>
            <a:endParaRPr lang="en-US" sz="3200" b="1" dirty="0"/>
          </a:p>
        </p:txBody>
      </p:sp>
      <p:pic>
        <p:nvPicPr>
          <p:cNvPr id="4" name="Content Placeholder 3">
            <a:extLst>
              <a:ext uri="{FF2B5EF4-FFF2-40B4-BE49-F238E27FC236}">
                <a16:creationId xmlns="" xmlns:a16="http://schemas.microsoft.com/office/drawing/2014/main" id="{4FA54B76-0B24-5817-6A44-9B57D0F281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8484" y="1125537"/>
            <a:ext cx="8352429" cy="5141247"/>
          </a:xfrm>
          <a:prstGeom prst="rect">
            <a:avLst/>
          </a:prstGeom>
        </p:spPr>
      </p:pic>
    </p:spTree>
    <p:extLst>
      <p:ext uri="{BB962C8B-B14F-4D97-AF65-F5344CB8AC3E}">
        <p14:creationId xmlns:p14="http://schemas.microsoft.com/office/powerpoint/2010/main" val="4201299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156" y="164423"/>
            <a:ext cx="9709519" cy="449726"/>
          </a:xfrm>
        </p:spPr>
        <p:txBody>
          <a:bodyPr>
            <a:normAutofit fontScale="90000"/>
          </a:bodyPr>
          <a:lstStyle/>
          <a:p>
            <a:r>
              <a:rPr lang="en-US" sz="3100" b="1" dirty="0">
                <a:solidFill>
                  <a:srgbClr val="C00000"/>
                </a:solidFill>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337481" y="692623"/>
            <a:ext cx="9719624" cy="5895831"/>
          </a:xfrm>
        </p:spPr>
        <p:txBody>
          <a:bodyPr>
            <a:normAutofit/>
          </a:bodyPr>
          <a:lstStyle/>
          <a:p>
            <a:r>
              <a:rPr lang="en-US" sz="2800" b="1" dirty="0">
                <a:solidFill>
                  <a:schemeClr val="bg2">
                    <a:lumMod val="25000"/>
                  </a:schemeClr>
                </a:solidFill>
                <a:latin typeface="Times New Roman" pitchFamily="18" charset="0"/>
                <a:cs typeface="Times New Roman" pitchFamily="18" charset="0"/>
              </a:rPr>
              <a:t>HARDWARE ARCHITECTURE:</a:t>
            </a:r>
          </a:p>
          <a:p>
            <a:endParaRPr lang="en-US" sz="2600" b="1" dirty="0">
              <a:solidFill>
                <a:schemeClr val="bg2">
                  <a:lumMod val="25000"/>
                </a:schemeClr>
              </a:solidFill>
              <a:latin typeface="Times New Roman" pitchFamily="18" charset="0"/>
              <a:cs typeface="Times New Roman" pitchFamily="18" charset="0"/>
            </a:endParaRPr>
          </a:p>
          <a:p>
            <a:pPr marL="0" indent="0">
              <a:buNone/>
            </a:pPr>
            <a:endParaRPr lang="en-US" sz="2600" b="1" dirty="0">
              <a:solidFill>
                <a:schemeClr val="bg2">
                  <a:lumMod val="25000"/>
                </a:schemeClr>
              </a:solidFill>
              <a:latin typeface="Times New Roman" pitchFamily="18" charset="0"/>
              <a:cs typeface="Times New Roman" pitchFamily="18" charset="0"/>
            </a:endParaRPr>
          </a:p>
          <a:p>
            <a:pPr marL="0" indent="0">
              <a:buNone/>
            </a:pPr>
            <a:endParaRPr lang="en-US" sz="2600" b="1" dirty="0">
              <a:solidFill>
                <a:schemeClr val="bg2">
                  <a:lumMod val="25000"/>
                </a:schemeClr>
              </a:solidFill>
              <a:latin typeface="Times New Roman" pitchFamily="18" charset="0"/>
              <a:cs typeface="Times New Roman" pitchFamily="18" charset="0"/>
            </a:endParaRPr>
          </a:p>
          <a:p>
            <a:pPr marL="0" indent="0">
              <a:buNone/>
            </a:pPr>
            <a:endParaRPr lang="en-US" sz="2600" b="1" dirty="0">
              <a:solidFill>
                <a:schemeClr val="bg2">
                  <a:lumMod val="25000"/>
                </a:schemeClr>
              </a:solidFill>
              <a:latin typeface="Times New Roman" pitchFamily="18" charset="0"/>
              <a:cs typeface="Times New Roman" pitchFamily="18" charset="0"/>
            </a:endParaRPr>
          </a:p>
          <a:p>
            <a:pPr marL="0" indent="0">
              <a:buNone/>
            </a:pPr>
            <a:endParaRPr lang="en-US" sz="2600" b="1" dirty="0">
              <a:solidFill>
                <a:schemeClr val="bg2">
                  <a:lumMod val="25000"/>
                </a:schemeClr>
              </a:solidFill>
              <a:latin typeface="Times New Roman" pitchFamily="18" charset="0"/>
              <a:cs typeface="Times New Roman" pitchFamily="18" charset="0"/>
            </a:endParaRPr>
          </a:p>
          <a:p>
            <a:pPr marL="0" indent="0">
              <a:buNone/>
            </a:pPr>
            <a:endParaRPr lang="en-US" sz="2600" b="1" dirty="0">
              <a:solidFill>
                <a:schemeClr val="bg2">
                  <a:lumMod val="25000"/>
                </a:schemeClr>
              </a:solidFill>
              <a:latin typeface="Times New Roman" pitchFamily="18" charset="0"/>
              <a:cs typeface="Times New Roman" pitchFamily="18" charset="0"/>
            </a:endParaRPr>
          </a:p>
          <a:p>
            <a:pPr marL="0" indent="0">
              <a:buNone/>
            </a:pPr>
            <a:endParaRPr lang="en-US" sz="2600" b="1" dirty="0">
              <a:solidFill>
                <a:schemeClr val="bg2">
                  <a:lumMod val="25000"/>
                </a:schemeClr>
              </a:solidFill>
              <a:latin typeface="Times New Roman" pitchFamily="18" charset="0"/>
              <a:cs typeface="Times New Roman" pitchFamily="18" charset="0"/>
            </a:endParaRPr>
          </a:p>
          <a:p>
            <a:pPr marL="0" indent="0">
              <a:buNone/>
            </a:pPr>
            <a:endParaRPr lang="en-US" sz="2600" b="1" dirty="0">
              <a:solidFill>
                <a:schemeClr val="bg2">
                  <a:lumMod val="25000"/>
                </a:schemeClr>
              </a:solidFill>
              <a:latin typeface="Times New Roman" pitchFamily="18" charset="0"/>
              <a:cs typeface="Times New Roman" pitchFamily="18" charset="0"/>
            </a:endParaRPr>
          </a:p>
          <a:p>
            <a:pPr marL="0" indent="0">
              <a:buNone/>
            </a:pPr>
            <a:endParaRPr lang="en-US" sz="2600" b="1" dirty="0">
              <a:solidFill>
                <a:schemeClr val="bg2">
                  <a:lumMod val="25000"/>
                </a:schemeClr>
              </a:solidFill>
              <a:latin typeface="Times New Roman" pitchFamily="18" charset="0"/>
              <a:cs typeface="Times New Roman" pitchFamily="18" charset="0"/>
            </a:endParaRPr>
          </a:p>
          <a:p>
            <a:pPr marL="0" indent="0">
              <a:buNone/>
            </a:pPr>
            <a:r>
              <a:rPr lang="en-US" b="1" dirty="0">
                <a:solidFill>
                  <a:schemeClr val="bg2">
                    <a:lumMod val="25000"/>
                  </a:schemeClr>
                </a:solidFill>
                <a:latin typeface="Times New Roman" pitchFamily="18" charset="0"/>
                <a:cs typeface="Times New Roman" pitchFamily="18" charset="0"/>
              </a:rPr>
              <a:t>                                                                       </a:t>
            </a:r>
          </a:p>
        </p:txBody>
      </p:sp>
      <p:sp>
        <p:nvSpPr>
          <p:cNvPr id="4" name="TextBox 3"/>
          <p:cNvSpPr txBox="1"/>
          <p:nvPr/>
        </p:nvSpPr>
        <p:spPr>
          <a:xfrm>
            <a:off x="2442946" y="6086059"/>
            <a:ext cx="3043451" cy="369332"/>
          </a:xfrm>
          <a:prstGeom prst="rect">
            <a:avLst/>
          </a:prstGeom>
          <a:noFill/>
        </p:spPr>
        <p:txBody>
          <a:bodyPr wrap="square" rtlCol="0">
            <a:spAutoFit/>
          </a:bodyPr>
          <a:lstStyle/>
          <a:p>
            <a:pPr marL="285750" indent="-285750">
              <a:buFont typeface="Wingdings" pitchFamily="2" charset="2"/>
              <a:buChar char="q"/>
            </a:pPr>
            <a:r>
              <a:rPr lang="en-US" b="1" dirty="0">
                <a:solidFill>
                  <a:srgbClr val="C00000"/>
                </a:solidFill>
                <a:latin typeface="Times New Roman" pitchFamily="18" charset="0"/>
                <a:cs typeface="Times New Roman" pitchFamily="18" charset="0"/>
              </a:rPr>
              <a:t>TRANSMITTER</a:t>
            </a:r>
          </a:p>
        </p:txBody>
      </p:sp>
      <p:sp>
        <p:nvSpPr>
          <p:cNvPr id="8" name="TextBox 7"/>
          <p:cNvSpPr txBox="1"/>
          <p:nvPr/>
        </p:nvSpPr>
        <p:spPr>
          <a:xfrm>
            <a:off x="8557147" y="6058763"/>
            <a:ext cx="2156346" cy="369332"/>
          </a:xfrm>
          <a:prstGeom prst="rect">
            <a:avLst/>
          </a:prstGeom>
          <a:noFill/>
        </p:spPr>
        <p:txBody>
          <a:bodyPr wrap="square" rtlCol="0">
            <a:spAutoFit/>
          </a:bodyPr>
          <a:lstStyle/>
          <a:p>
            <a:pPr marL="285750" indent="-285750">
              <a:buFont typeface="Wingdings" pitchFamily="2" charset="2"/>
              <a:buChar char="q"/>
            </a:pPr>
            <a:r>
              <a:rPr lang="en-US" b="1" dirty="0">
                <a:solidFill>
                  <a:srgbClr val="C00000"/>
                </a:solidFill>
                <a:latin typeface="Times New Roman" pitchFamily="18" charset="0"/>
                <a:cs typeface="Times New Roman" pitchFamily="18" charset="0"/>
              </a:rPr>
              <a:t>RECEIVER</a:t>
            </a:r>
          </a:p>
        </p:txBody>
      </p:sp>
      <p:pic>
        <p:nvPicPr>
          <p:cNvPr id="9" name="Content Placeholder 5" descr="C:\Users\welcome\Downloads\Screenshot (25) (1).png"/>
          <p:cNvPicPr>
            <a:picLocks/>
          </p:cNvPicPr>
          <p:nvPr/>
        </p:nvPicPr>
        <p:blipFill rotWithShape="1">
          <a:blip r:embed="rId2" cstate="print">
            <a:extLst>
              <a:ext uri="{28A0092B-C50C-407E-A947-70E740481C1C}">
                <a14:useLocalDpi xmlns:a14="http://schemas.microsoft.com/office/drawing/2010/main" val="0"/>
              </a:ext>
            </a:extLst>
          </a:blip>
          <a:srcRect l="6660" r="43273"/>
          <a:stretch/>
        </p:blipFill>
        <p:spPr bwMode="auto">
          <a:xfrm>
            <a:off x="1451138" y="1367226"/>
            <a:ext cx="5027065" cy="4691537"/>
          </a:xfrm>
          <a:prstGeom prst="rect">
            <a:avLst/>
          </a:prstGeom>
          <a:noFill/>
          <a:ln>
            <a:noFill/>
          </a:ln>
          <a:extLst>
            <a:ext uri="{53640926-AAD7-44D8-BBD7-CCE9431645EC}">
              <a14:shadowObscured xmlns:a14="http://schemas.microsoft.com/office/drawing/2010/main"/>
            </a:ext>
          </a:extLst>
        </p:spPr>
      </p:pic>
      <p:pic>
        <p:nvPicPr>
          <p:cNvPr id="10" name="Picture 9" descr="C:\Users\welcome\Downloads\Screenshot (25).png"/>
          <p:cNvPicPr/>
          <p:nvPr/>
        </p:nvPicPr>
        <p:blipFill rotWithShape="1">
          <a:blip r:embed="rId3">
            <a:extLst>
              <a:ext uri="{28A0092B-C50C-407E-A947-70E740481C1C}">
                <a14:useLocalDpi xmlns:a14="http://schemas.microsoft.com/office/drawing/2010/main" val="0"/>
              </a:ext>
            </a:extLst>
          </a:blip>
          <a:srcRect l="59339" t="36391" r="1616" b="25567"/>
          <a:stretch/>
        </p:blipFill>
        <p:spPr bwMode="auto">
          <a:xfrm>
            <a:off x="7107661" y="2392046"/>
            <a:ext cx="4370106" cy="284869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625221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9839" y="303663"/>
            <a:ext cx="9191767" cy="965579"/>
          </a:xfrm>
        </p:spPr>
        <p:txBody>
          <a:bodyPr>
            <a:normAutofit/>
          </a:bodyPr>
          <a:lstStyle/>
          <a:p>
            <a:r>
              <a:rPr lang="en-US" sz="3600" b="1" dirty="0">
                <a:solidFill>
                  <a:srgbClr val="C00000"/>
                </a:solidFill>
                <a:latin typeface="Times New Roman" pitchFamily="18" charset="0"/>
                <a:cs typeface="Times New Roman" pitchFamily="18" charset="0"/>
              </a:rPr>
              <a:t>INTRODUCTION:</a:t>
            </a:r>
          </a:p>
        </p:txBody>
      </p:sp>
      <p:sp>
        <p:nvSpPr>
          <p:cNvPr id="3" name="Content Placeholder 2"/>
          <p:cNvSpPr>
            <a:spLocks noGrp="1"/>
          </p:cNvSpPr>
          <p:nvPr>
            <p:ph idx="1"/>
          </p:nvPr>
        </p:nvSpPr>
        <p:spPr>
          <a:xfrm>
            <a:off x="1371600" y="1112293"/>
            <a:ext cx="10160757" cy="5029200"/>
          </a:xfrm>
        </p:spPr>
        <p:txBody>
          <a:bodyPr>
            <a:normAutofit lnSpcReduction="10000"/>
          </a:bodyPr>
          <a:lstStyle/>
          <a:p>
            <a:pPr algn="just">
              <a:lnSpc>
                <a:spcPct val="100000"/>
              </a:lnSpc>
            </a:pPr>
            <a:r>
              <a:rPr lang="en-US" dirty="0">
                <a:latin typeface="Times New Roman" pitchFamily="18" charset="0"/>
                <a:cs typeface="Times New Roman" pitchFamily="18" charset="0"/>
              </a:rPr>
              <a:t>Railways constitute a major portion of transport infrastructure in most countries. It is essential to employ good strategies for the maintenance of railway networks to avoid a disruption to services and ensure the safety of the system. For example, the railway track condition needs to be regularly monitored to detect faults at an early stage before they become major issues. </a:t>
            </a:r>
          </a:p>
          <a:p>
            <a:pPr algn="just">
              <a:lnSpc>
                <a:spcPct val="100000"/>
              </a:lnSpc>
            </a:pPr>
            <a:r>
              <a:rPr lang="en-US" dirty="0">
                <a:latin typeface="Times New Roman" pitchFamily="18" charset="0"/>
                <a:cs typeface="Times New Roman" pitchFamily="18" charset="0"/>
              </a:rPr>
              <a:t>The Indian Railways is among the world's biggest rail systems. The Indian Railways course length arrange is spread more than 115,550 km, with 12,617 passenger trains and 7,421 goods prepares every day from 7,439 stations handling 26 million travelers and 3.5million tons (MT) of cargo day by day.</a:t>
            </a:r>
          </a:p>
          <a:p>
            <a:pPr algn="just">
              <a:lnSpc>
                <a:spcPct val="100000"/>
              </a:lnSpc>
            </a:pPr>
            <a:r>
              <a:rPr lang="en-US" dirty="0">
                <a:latin typeface="Times New Roman" pitchFamily="18" charset="0"/>
                <a:cs typeface="Times New Roman" pitchFamily="18" charset="0"/>
              </a:rPr>
              <a:t>India's railroad organize is perceived as one of the biggest railroad frameworks on the planet under single administration. The rail road arranges is likewise perfect for long travel and development of mass products, aside from being a vitality effective and financial method of movement and transport.</a:t>
            </a:r>
          </a:p>
          <a:p>
            <a:pPr algn="just">
              <a:lnSpc>
                <a:spcPct val="100000"/>
              </a:lnSpc>
            </a:pPr>
            <a:r>
              <a:rPr lang="en-US" dirty="0">
                <a:latin typeface="Times New Roman" pitchFamily="18" charset="0"/>
                <a:cs typeface="Times New Roman" pitchFamily="18" charset="0"/>
              </a:rPr>
              <a:t> In this system, the development of a low-cost sensor node that focuses on the concept of train arrival time detection and updating is Key. We get the train arrival time at the station and update the information on the webpage with the train id.</a:t>
            </a:r>
          </a:p>
          <a:p>
            <a:pPr algn="just">
              <a:lnSpc>
                <a:spcPct val="100000"/>
              </a:lnSpc>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7130892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82637" y="175117"/>
            <a:ext cx="7069541" cy="523220"/>
          </a:xfrm>
          <a:prstGeom prst="rect">
            <a:avLst/>
          </a:prstGeom>
          <a:noFill/>
        </p:spPr>
        <p:txBody>
          <a:bodyPr wrap="square" rtlCol="0">
            <a:spAutoFit/>
          </a:bodyPr>
          <a:lstStyle/>
          <a:p>
            <a:pPr marL="457200" indent="-457200">
              <a:buFont typeface="Wingdings" pitchFamily="2" charset="2"/>
              <a:buChar char="§"/>
            </a:pPr>
            <a:r>
              <a:rPr lang="en-US" sz="2800" b="1" dirty="0">
                <a:solidFill>
                  <a:schemeClr val="bg2">
                    <a:lumMod val="25000"/>
                  </a:schemeClr>
                </a:solidFill>
                <a:latin typeface="Times New Roman" pitchFamily="18" charset="0"/>
                <a:cs typeface="Times New Roman" pitchFamily="18" charset="0"/>
              </a:rPr>
              <a:t>SOFTWARE ARCHITECTURE:</a:t>
            </a:r>
          </a:p>
        </p:txBody>
      </p:sp>
      <p:pic>
        <p:nvPicPr>
          <p:cNvPr id="6" name="Content Placeholder 5" descr="C:\Users\SPIRO-EMBEDDED\Downloads\Untitled Diagram-Page-41.drawio.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29803" y="1023582"/>
            <a:ext cx="6892119" cy="5406815"/>
          </a:xfrm>
          <a:prstGeom prst="rect">
            <a:avLst/>
          </a:prstGeom>
          <a:noFill/>
          <a:ln>
            <a:noFill/>
          </a:ln>
        </p:spPr>
      </p:pic>
    </p:spTree>
    <p:extLst>
      <p:ext uri="{BB962C8B-B14F-4D97-AF65-F5344CB8AC3E}">
        <p14:creationId xmlns:p14="http://schemas.microsoft.com/office/powerpoint/2010/main" val="7271692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7428" y="0"/>
            <a:ext cx="9601200" cy="5797953"/>
          </a:xfrm>
        </p:spPr>
        <p:txBody>
          <a:bodyPr/>
          <a:lstStyle/>
          <a:p>
            <a:pPr>
              <a:buFont typeface="Wingdings" pitchFamily="2" charset="2"/>
              <a:buChar char="§"/>
            </a:pPr>
            <a:r>
              <a:rPr lang="en-US" sz="2800" b="1" dirty="0">
                <a:latin typeface="Times New Roman" pitchFamily="18" charset="0"/>
                <a:cs typeface="Times New Roman" pitchFamily="18" charset="0"/>
              </a:rPr>
              <a:t>USE CASE DIAGRAM:</a:t>
            </a:r>
          </a:p>
          <a:p>
            <a:pPr>
              <a:buFont typeface="Wingdings" pitchFamily="2" charset="2"/>
              <a:buChar char="§"/>
            </a:pPr>
            <a:endParaRPr lang="en-US" sz="2800" b="1"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pic>
        <p:nvPicPr>
          <p:cNvPr id="5" name="Picture 4" descr="C:\Users\SPIRO-EMBEDDED\Downloads\Untitled Diagram-Page-1.drawio (15).png"/>
          <p:cNvPicPr/>
          <p:nvPr/>
        </p:nvPicPr>
        <p:blipFill>
          <a:blip r:embed="rId2">
            <a:extLst>
              <a:ext uri="{28A0092B-C50C-407E-A947-70E740481C1C}">
                <a14:useLocalDpi xmlns:a14="http://schemas.microsoft.com/office/drawing/2010/main" val="0"/>
              </a:ext>
            </a:extLst>
          </a:blip>
          <a:srcRect/>
          <a:stretch>
            <a:fillRect/>
          </a:stretch>
        </p:blipFill>
        <p:spPr bwMode="auto">
          <a:xfrm>
            <a:off x="3289110" y="423080"/>
            <a:ext cx="6250675" cy="6216555"/>
          </a:xfrm>
          <a:prstGeom prst="rect">
            <a:avLst/>
          </a:prstGeom>
          <a:noFill/>
          <a:ln>
            <a:noFill/>
          </a:ln>
        </p:spPr>
      </p:pic>
    </p:spTree>
    <p:extLst>
      <p:ext uri="{BB962C8B-B14F-4D97-AF65-F5344CB8AC3E}">
        <p14:creationId xmlns:p14="http://schemas.microsoft.com/office/powerpoint/2010/main" val="32925334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678" y="381923"/>
            <a:ext cx="9508604" cy="471668"/>
          </a:xfrm>
        </p:spPr>
        <p:txBody>
          <a:bodyPr>
            <a:normAutofit fontScale="90000"/>
          </a:bodyPr>
          <a:lstStyle/>
          <a:p>
            <a:pPr marL="457200" indent="-457200">
              <a:buFont typeface="Wingdings" pitchFamily="2" charset="2"/>
              <a:buChar char="§"/>
            </a:pPr>
            <a:r>
              <a:rPr lang="en-US" sz="3200" b="1" dirty="0">
                <a:latin typeface="Times New Roman" pitchFamily="18" charset="0"/>
                <a:cs typeface="Times New Roman" pitchFamily="18" charset="0"/>
              </a:rPr>
              <a:t>STATE DIAGRAM:</a:t>
            </a:r>
          </a:p>
        </p:txBody>
      </p:sp>
      <p:pic>
        <p:nvPicPr>
          <p:cNvPr id="6" name="Content Placeholder 5" descr="C:\Users\SPIRO24\Downloads\Untitled Diagram-Page-3.drawio (5).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08979" y="750627"/>
            <a:ext cx="2511189" cy="5486400"/>
          </a:xfrm>
          <a:prstGeom prst="rect">
            <a:avLst/>
          </a:prstGeom>
          <a:noFill/>
          <a:ln>
            <a:noFill/>
          </a:ln>
        </p:spPr>
      </p:pic>
    </p:spTree>
    <p:extLst>
      <p:ext uri="{BB962C8B-B14F-4D97-AF65-F5344CB8AC3E}">
        <p14:creationId xmlns:p14="http://schemas.microsoft.com/office/powerpoint/2010/main" val="5923999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91" y="431158"/>
            <a:ext cx="9057190" cy="460093"/>
          </a:xfrm>
        </p:spPr>
        <p:txBody>
          <a:bodyPr>
            <a:normAutofit fontScale="90000"/>
          </a:bodyPr>
          <a:lstStyle/>
          <a:p>
            <a:pPr marL="457200" indent="-457200">
              <a:buFont typeface="Wingdings" pitchFamily="2" charset="2"/>
              <a:buChar char="§"/>
            </a:pPr>
            <a:r>
              <a:rPr lang="en-US" sz="3200" b="1" dirty="0">
                <a:latin typeface="Times New Roman" pitchFamily="18" charset="0"/>
                <a:cs typeface="Times New Roman" pitchFamily="18" charset="0"/>
              </a:rPr>
              <a:t>ACTIVITY DIAGRAM:</a:t>
            </a:r>
          </a:p>
        </p:txBody>
      </p:sp>
      <p:pic>
        <p:nvPicPr>
          <p:cNvPr id="4" name="Content Placeholder 6">
            <a:extLst>
              <a:ext uri="{FF2B5EF4-FFF2-40B4-BE49-F238E27FC236}">
                <a16:creationId xmlns="" xmlns:a16="http://schemas.microsoft.com/office/drawing/2014/main" id="{5AB146C5-415A-3EF0-DEBC-4009372B02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5337" y="1064525"/>
            <a:ext cx="5841242" cy="5527343"/>
          </a:xfrm>
        </p:spPr>
      </p:pic>
    </p:spTree>
    <p:extLst>
      <p:ext uri="{BB962C8B-B14F-4D97-AF65-F5344CB8AC3E}">
        <p14:creationId xmlns:p14="http://schemas.microsoft.com/office/powerpoint/2010/main" val="17308554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758" y="139890"/>
            <a:ext cx="10147111" cy="924637"/>
          </a:xfrm>
        </p:spPr>
        <p:txBody>
          <a:bodyPr>
            <a:normAutofit/>
          </a:bodyPr>
          <a:lstStyle/>
          <a:p>
            <a:r>
              <a:rPr lang="en-US" sz="3600" b="1" dirty="0">
                <a:latin typeface="Times New Roman" pitchFamily="18" charset="0"/>
                <a:cs typeface="Times New Roman" pitchFamily="18" charset="0"/>
              </a:rPr>
              <a:t>CLASS DIAGRAM:</a:t>
            </a:r>
          </a:p>
        </p:txBody>
      </p:sp>
      <p:pic>
        <p:nvPicPr>
          <p:cNvPr id="4" name="Content Placeholder 3" descr="C:\Users\SPIRO24\Downloads\Untitled Diagram-Page-4.drawio (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61565" y="1214650"/>
            <a:ext cx="7874758" cy="5076968"/>
          </a:xfrm>
          <a:prstGeom prst="rect">
            <a:avLst/>
          </a:prstGeom>
          <a:noFill/>
          <a:ln>
            <a:noFill/>
          </a:ln>
        </p:spPr>
      </p:pic>
    </p:spTree>
    <p:extLst>
      <p:ext uri="{BB962C8B-B14F-4D97-AF65-F5344CB8AC3E}">
        <p14:creationId xmlns:p14="http://schemas.microsoft.com/office/powerpoint/2010/main" val="306383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812" y="427357"/>
            <a:ext cx="8918294" cy="506393"/>
          </a:xfrm>
        </p:spPr>
        <p:txBody>
          <a:bodyPr>
            <a:normAutofit fontScale="90000"/>
          </a:bodyPr>
          <a:lstStyle/>
          <a:p>
            <a:pPr marL="457200" indent="-457200">
              <a:buFont typeface="Wingdings" pitchFamily="2" charset="2"/>
              <a:buChar char="§"/>
            </a:pPr>
            <a:r>
              <a:rPr lang="en-US" sz="3200" b="1" dirty="0">
                <a:latin typeface="Times New Roman" pitchFamily="18" charset="0"/>
                <a:cs typeface="Times New Roman" pitchFamily="18" charset="0"/>
              </a:rPr>
              <a:t>SEQUENCE DIAGRAM:</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03261" y="1323833"/>
            <a:ext cx="5647952" cy="4735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19253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2224" y="737971"/>
            <a:ext cx="9566476" cy="726311"/>
          </a:xfrm>
        </p:spPr>
        <p:txBody>
          <a:bodyPr>
            <a:normAutofit/>
          </a:bodyPr>
          <a:lstStyle/>
          <a:p>
            <a:r>
              <a:rPr lang="en-US" sz="3200" b="1" dirty="0">
                <a:solidFill>
                  <a:srgbClr val="C00000"/>
                </a:solidFill>
                <a:latin typeface="Times New Roman" pitchFamily="18" charset="0"/>
                <a:cs typeface="Times New Roman" pitchFamily="18" charset="0"/>
              </a:rPr>
              <a:t>MODULE  DESCRIPTION:</a:t>
            </a:r>
            <a:endParaRPr lang="en-US" sz="3200"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3916767" y="1913924"/>
            <a:ext cx="7151567" cy="2794554"/>
          </a:xfrm>
        </p:spPr>
        <p:txBody>
          <a:bodyPr>
            <a:normAutofit/>
          </a:bodyPr>
          <a:lstStyle/>
          <a:p>
            <a:pPr lvl="0"/>
            <a:r>
              <a:rPr lang="en-US" sz="2800" b="1" dirty="0">
                <a:latin typeface="Times New Roman" pitchFamily="18" charset="0"/>
                <a:cs typeface="Times New Roman" pitchFamily="18" charset="0"/>
              </a:rPr>
              <a:t>DETECTING THE TRAIN</a:t>
            </a:r>
            <a:endParaRPr lang="en-US" sz="2800" dirty="0">
              <a:latin typeface="Times New Roman" pitchFamily="18" charset="0"/>
              <a:cs typeface="Times New Roman" pitchFamily="18" charset="0"/>
            </a:endParaRPr>
          </a:p>
          <a:p>
            <a:pPr lvl="0"/>
            <a:r>
              <a:rPr lang="en-US" sz="2800" b="1" dirty="0">
                <a:latin typeface="Times New Roman" pitchFamily="18" charset="0"/>
                <a:cs typeface="Times New Roman" pitchFamily="18" charset="0"/>
              </a:rPr>
              <a:t>TIME DETECTING</a:t>
            </a:r>
            <a:endParaRPr lang="en-US" sz="2800" dirty="0">
              <a:latin typeface="Times New Roman" pitchFamily="18" charset="0"/>
              <a:cs typeface="Times New Roman" pitchFamily="18" charset="0"/>
            </a:endParaRPr>
          </a:p>
          <a:p>
            <a:pPr lvl="0"/>
            <a:r>
              <a:rPr lang="en-US" sz="2800" b="1" dirty="0">
                <a:latin typeface="Times New Roman" pitchFamily="18" charset="0"/>
                <a:cs typeface="Times New Roman" pitchFamily="18" charset="0"/>
              </a:rPr>
              <a:t>UPDATING</a:t>
            </a:r>
          </a:p>
          <a:p>
            <a:pPr lvl="0"/>
            <a:r>
              <a:rPr lang="en-US" sz="2800" b="1" dirty="0">
                <a:latin typeface="Times New Roman" pitchFamily="18" charset="0"/>
                <a:cs typeface="Times New Roman" pitchFamily="18" charset="0"/>
              </a:rPr>
              <a:t>RECEIVER</a:t>
            </a:r>
          </a:p>
          <a:p>
            <a:pPr lvl="0"/>
            <a:endParaRPr lang="en-US" sz="2800" b="1" dirty="0">
              <a:latin typeface="Times New Roman" pitchFamily="18" charset="0"/>
              <a:cs typeface="Times New Roman" pitchFamily="18" charset="0"/>
            </a:endParaRPr>
          </a:p>
          <a:p>
            <a:pPr lvl="0"/>
            <a:endParaRPr lang="en-US" sz="2800" b="1" dirty="0">
              <a:latin typeface="Times New Roman" pitchFamily="18" charset="0"/>
              <a:cs typeface="Times New Roman" pitchFamily="18" charset="0"/>
            </a:endParaRPr>
          </a:p>
          <a:p>
            <a:pPr lvl="0"/>
            <a:endParaRPr lang="en-US" sz="2800" b="1" dirty="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lvl="0"/>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9362852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287" y="232014"/>
            <a:ext cx="8188656" cy="559558"/>
          </a:xfrm>
        </p:spPr>
        <p:txBody>
          <a:bodyPr>
            <a:normAutofit fontScale="90000"/>
          </a:bodyPr>
          <a:lstStyle/>
          <a:p>
            <a:pPr marL="571500" indent="-571500">
              <a:buFont typeface="Wingdings" pitchFamily="2" charset="2"/>
              <a:buChar char="§"/>
            </a:pPr>
            <a:r>
              <a:rPr lang="en-US" sz="3600" b="1" dirty="0">
                <a:solidFill>
                  <a:schemeClr val="accent6">
                    <a:lumMod val="75000"/>
                  </a:schemeClr>
                </a:solidFill>
                <a:latin typeface="Times New Roman" pitchFamily="18" charset="0"/>
                <a:cs typeface="Times New Roman" pitchFamily="18" charset="0"/>
              </a:rPr>
              <a:t>DETECTING THE TRAIN:</a:t>
            </a:r>
          </a:p>
        </p:txBody>
      </p:sp>
      <p:sp>
        <p:nvSpPr>
          <p:cNvPr id="5" name="Content Placeholder 4"/>
          <p:cNvSpPr>
            <a:spLocks noGrp="1"/>
          </p:cNvSpPr>
          <p:nvPr>
            <p:ph idx="1"/>
          </p:nvPr>
        </p:nvSpPr>
        <p:spPr>
          <a:xfrm>
            <a:off x="1371599" y="968991"/>
            <a:ext cx="9860507" cy="5759355"/>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pPr>
              <a:buFont typeface="Wingdings" pitchFamily="2" charset="2"/>
              <a:buChar char="Ø"/>
            </a:pP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In this module detecting of the Train is happen. In this we use IR sensor, RFID reader and RFID tag.</a:t>
            </a:r>
          </a:p>
          <a:p>
            <a:pPr>
              <a:buFont typeface="Wingdings" pitchFamily="2" charset="2"/>
              <a:buChar char="Ø"/>
            </a:pPr>
            <a:r>
              <a:rPr lang="en-US" dirty="0">
                <a:latin typeface="Times New Roman" pitchFamily="18" charset="0"/>
                <a:cs typeface="Times New Roman" pitchFamily="18" charset="0"/>
              </a:rPr>
              <a:t> We use IR sensors to detect the train that arrives on the platform.  The RFID tag is placed in the train to identify which train is coming. </a:t>
            </a:r>
          </a:p>
          <a:p>
            <a:pPr>
              <a:buFont typeface="Wingdings" pitchFamily="2" charset="2"/>
              <a:buChar char="Ø"/>
            </a:pPr>
            <a:r>
              <a:rPr lang="en-US" dirty="0">
                <a:latin typeface="Times New Roman" pitchFamily="18" charset="0"/>
                <a:cs typeface="Times New Roman" pitchFamily="18" charset="0"/>
              </a:rPr>
              <a:t>The RFID reader is placed in the station to read the RFID tag. This module helps to detect which train is coming. </a:t>
            </a:r>
          </a:p>
          <a:p>
            <a:pPr>
              <a:buFont typeface="Wingdings" pitchFamily="2" charset="2"/>
              <a:buChar char="Ø"/>
            </a:pPr>
            <a:endParaRPr lang="en-US" dirty="0"/>
          </a:p>
        </p:txBody>
      </p:sp>
      <p:pic>
        <p:nvPicPr>
          <p:cNvPr id="7" name="Picture 6" descr="C:\Users\welcome\Downloads\Screenshot (26).png"/>
          <p:cNvPicPr/>
          <p:nvPr/>
        </p:nvPicPr>
        <p:blipFill rotWithShape="1">
          <a:blip r:embed="rId2">
            <a:extLst>
              <a:ext uri="{28A0092B-C50C-407E-A947-70E740481C1C}">
                <a14:useLocalDpi xmlns:a14="http://schemas.microsoft.com/office/drawing/2010/main" val="0"/>
              </a:ext>
            </a:extLst>
          </a:blip>
          <a:srcRect l="46227" t="24199" r="33762" b="24911"/>
          <a:stretch/>
        </p:blipFill>
        <p:spPr bwMode="auto">
          <a:xfrm>
            <a:off x="4144503" y="1233076"/>
            <a:ext cx="3582482" cy="321245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762499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122" y="208128"/>
            <a:ext cx="9300949" cy="515203"/>
          </a:xfrm>
        </p:spPr>
        <p:txBody>
          <a:bodyPr>
            <a:noAutofit/>
          </a:bodyPr>
          <a:lstStyle/>
          <a:p>
            <a:pPr marL="571500" indent="-571500">
              <a:buFont typeface="Wingdings" pitchFamily="2" charset="2"/>
              <a:buChar char="§"/>
            </a:pPr>
            <a:r>
              <a:rPr lang="en-US" sz="3200" b="1" dirty="0">
                <a:solidFill>
                  <a:schemeClr val="accent6">
                    <a:lumMod val="75000"/>
                  </a:schemeClr>
                </a:solidFill>
                <a:latin typeface="Times New Roman" pitchFamily="18" charset="0"/>
                <a:cs typeface="Times New Roman" pitchFamily="18" charset="0"/>
              </a:rPr>
              <a:t>TIME DETECTING:</a:t>
            </a:r>
          </a:p>
        </p:txBody>
      </p:sp>
      <p:sp>
        <p:nvSpPr>
          <p:cNvPr id="5" name="Rectangle 4"/>
          <p:cNvSpPr/>
          <p:nvPr/>
        </p:nvSpPr>
        <p:spPr>
          <a:xfrm>
            <a:off x="1924334" y="4340577"/>
            <a:ext cx="9512490" cy="1631216"/>
          </a:xfrm>
          <a:prstGeom prst="rect">
            <a:avLst/>
          </a:prstGeom>
        </p:spPr>
        <p:txBody>
          <a:bodyPr wrap="square">
            <a:spAutoFit/>
          </a:bodyPr>
          <a:lstStyle/>
          <a:p>
            <a:pPr marL="285750" indent="-285750">
              <a:buFont typeface="Wingdings" pitchFamily="2" charset="2"/>
              <a:buChar char="Ø"/>
            </a:pPr>
            <a:r>
              <a:rPr lang="en-US" sz="2000" dirty="0">
                <a:latin typeface="Times New Roman" pitchFamily="18" charset="0"/>
                <a:cs typeface="Times New Roman" pitchFamily="18" charset="0"/>
              </a:rPr>
              <a:t> In this module, time detecting process is happen. </a:t>
            </a:r>
          </a:p>
          <a:p>
            <a:pPr marL="285750" indent="-285750">
              <a:buFont typeface="Wingdings" pitchFamily="2" charset="2"/>
              <a:buChar char="Ø"/>
            </a:pPr>
            <a:r>
              <a:rPr lang="en-US" sz="2000" dirty="0">
                <a:latin typeface="Times New Roman" pitchFamily="18" charset="0"/>
                <a:cs typeface="Times New Roman" pitchFamily="18" charset="0"/>
              </a:rPr>
              <a:t>This includes RFID reader, RFID tag, LCD and RTC. </a:t>
            </a:r>
          </a:p>
          <a:p>
            <a:pPr marL="285750" indent="-285750">
              <a:buFont typeface="Wingdings" pitchFamily="2" charset="2"/>
              <a:buChar char="Ø"/>
            </a:pPr>
            <a:r>
              <a:rPr lang="en-US" sz="2000" dirty="0">
                <a:latin typeface="Times New Roman" pitchFamily="18" charset="0"/>
                <a:cs typeface="Times New Roman" pitchFamily="18" charset="0"/>
              </a:rPr>
              <a:t>When the IR sensor detects train and gets the ID with RFID tag it then checks the RTC (Real Time Clock) to calculate the arrived time of the train.</a:t>
            </a:r>
          </a:p>
          <a:p>
            <a:pPr marL="285750" indent="-285750">
              <a:buFont typeface="Wingdings" pitchFamily="2" charset="2"/>
              <a:buChar char="Ø"/>
            </a:pPr>
            <a:r>
              <a:rPr lang="en-US" sz="2000" dirty="0">
                <a:latin typeface="Times New Roman" pitchFamily="18" charset="0"/>
                <a:cs typeface="Times New Roman" pitchFamily="18" charset="0"/>
              </a:rPr>
              <a:t> It also used to get the real time. The RTC is updated visual with the help of LCD </a:t>
            </a:r>
          </a:p>
        </p:txBody>
      </p:sp>
      <p:pic>
        <p:nvPicPr>
          <p:cNvPr id="6" name="Content Placeholder 5" descr="C:\Users\welcome\Downloads\1234 (1).png"/>
          <p:cNvPicPr>
            <a:picLocks noGrp="1"/>
          </p:cNvPicPr>
          <p:nvPr>
            <p:ph idx="1"/>
          </p:nvPr>
        </p:nvPicPr>
        <p:blipFill rotWithShape="1">
          <a:blip r:embed="rId2">
            <a:extLst>
              <a:ext uri="{28A0092B-C50C-407E-A947-70E740481C1C}">
                <a14:useLocalDpi xmlns:a14="http://schemas.microsoft.com/office/drawing/2010/main" val="0"/>
              </a:ext>
            </a:extLst>
          </a:blip>
          <a:srcRect l="4154" t="6431" r="3181" b="5859"/>
          <a:stretch/>
        </p:blipFill>
        <p:spPr bwMode="auto">
          <a:xfrm>
            <a:off x="4429713" y="750628"/>
            <a:ext cx="3840830" cy="3411940"/>
          </a:xfrm>
          <a:prstGeom prst="rect">
            <a:avLst/>
          </a:prstGeom>
          <a:noFill/>
          <a:ln>
            <a:noFill/>
          </a:ln>
        </p:spPr>
      </p:pic>
    </p:spTree>
    <p:extLst>
      <p:ext uri="{BB962C8B-B14F-4D97-AF65-F5344CB8AC3E}">
        <p14:creationId xmlns:p14="http://schemas.microsoft.com/office/powerpoint/2010/main" val="32200041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7009" y="235424"/>
            <a:ext cx="9587552" cy="624385"/>
          </a:xfrm>
        </p:spPr>
        <p:txBody>
          <a:bodyPr>
            <a:normAutofit/>
          </a:bodyPr>
          <a:lstStyle/>
          <a:p>
            <a:pPr marL="457200" indent="-457200">
              <a:buFont typeface="Wingdings" pitchFamily="2" charset="2"/>
              <a:buChar char="§"/>
            </a:pPr>
            <a:r>
              <a:rPr lang="en-US" sz="3200" b="1" dirty="0">
                <a:solidFill>
                  <a:schemeClr val="accent6">
                    <a:lumMod val="75000"/>
                  </a:schemeClr>
                </a:solidFill>
                <a:latin typeface="Times New Roman" pitchFamily="18" charset="0"/>
                <a:cs typeface="Times New Roman" pitchFamily="18" charset="0"/>
              </a:rPr>
              <a:t>UPDATING:</a:t>
            </a:r>
          </a:p>
        </p:txBody>
      </p:sp>
      <p:sp>
        <p:nvSpPr>
          <p:cNvPr id="3" name="Content Placeholder 2"/>
          <p:cNvSpPr>
            <a:spLocks noGrp="1"/>
          </p:cNvSpPr>
          <p:nvPr>
            <p:ph idx="1"/>
          </p:nvPr>
        </p:nvSpPr>
        <p:spPr>
          <a:xfrm>
            <a:off x="1398896" y="818866"/>
            <a:ext cx="9601200" cy="5882185"/>
          </a:xfrm>
        </p:spPr>
        <p:txBody>
          <a:bodyPr>
            <a:normAutofit/>
          </a:bodyPr>
          <a:lstStyle/>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marL="0" indent="0">
              <a:buNone/>
            </a:pPr>
            <a:endParaRPr lang="en-US" dirty="0"/>
          </a:p>
          <a:p>
            <a:pPr marL="0" indent="0">
              <a:buNone/>
            </a:pPr>
            <a:endParaRPr lang="en-US" dirty="0"/>
          </a:p>
          <a:p>
            <a:pPr>
              <a:buFont typeface="Wingdings" pitchFamily="2" charset="2"/>
              <a:buChar char="Ø"/>
            </a:pPr>
            <a:r>
              <a:rPr lang="en-US" dirty="0">
                <a:latin typeface="Times New Roman" pitchFamily="18" charset="0"/>
                <a:cs typeface="Times New Roman" pitchFamily="18" charset="0"/>
              </a:rPr>
              <a:t>This module is used to update the information to the web application. </a:t>
            </a:r>
          </a:p>
          <a:p>
            <a:pPr>
              <a:buFont typeface="Wingdings" pitchFamily="2" charset="2"/>
              <a:buChar char="Ø"/>
            </a:pPr>
            <a:r>
              <a:rPr lang="en-US" dirty="0">
                <a:latin typeface="Times New Roman" pitchFamily="18" charset="0"/>
                <a:cs typeface="Times New Roman" pitchFamily="18" charset="0"/>
              </a:rPr>
              <a:t>This module gets the RTC time when the IR detects train and also gets the id of the trains RFID tag value and updates both in the web page. </a:t>
            </a:r>
          </a:p>
          <a:p>
            <a:pPr>
              <a:buFont typeface="Wingdings" pitchFamily="2" charset="2"/>
              <a:buChar char="Ø"/>
            </a:pPr>
            <a:r>
              <a:rPr lang="en-US" dirty="0">
                <a:latin typeface="Times New Roman" pitchFamily="18" charset="0"/>
                <a:cs typeface="Times New Roman" pitchFamily="18" charset="0"/>
              </a:rPr>
              <a:t>This module works on the internet connectivity. The process is like it gets the values and sends it to the pc that contains web application through internet.</a:t>
            </a:r>
          </a:p>
          <a:p>
            <a:pPr>
              <a:buFont typeface="Wingdings" pitchFamily="2" charset="2"/>
              <a:buChar char="Ø"/>
            </a:pPr>
            <a:endParaRPr lang="en-US" dirty="0"/>
          </a:p>
        </p:txBody>
      </p:sp>
      <p:pic>
        <p:nvPicPr>
          <p:cNvPr id="5" name="Picture 4"/>
          <p:cNvPicPr/>
          <p:nvPr/>
        </p:nvPicPr>
        <p:blipFill rotWithShape="1">
          <a:blip r:embed="rId2">
            <a:extLst>
              <a:ext uri="{28A0092B-C50C-407E-A947-70E740481C1C}">
                <a14:useLocalDpi xmlns:a14="http://schemas.microsoft.com/office/drawing/2010/main" val="0"/>
              </a:ext>
            </a:extLst>
          </a:blip>
          <a:srcRect l="10452" b="11429"/>
          <a:stretch/>
        </p:blipFill>
        <p:spPr bwMode="auto">
          <a:xfrm>
            <a:off x="3817399" y="750627"/>
            <a:ext cx="4926461" cy="372092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677932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109" y="124519"/>
            <a:ext cx="7627718" cy="612743"/>
          </a:xfrm>
        </p:spPr>
        <p:txBody>
          <a:bodyPr>
            <a:normAutofit/>
          </a:bodyPr>
          <a:lstStyle/>
          <a:p>
            <a:r>
              <a:rPr lang="en-US" sz="3200" b="1" dirty="0">
                <a:solidFill>
                  <a:srgbClr val="C00000"/>
                </a:solidFill>
                <a:latin typeface="Times New Roman" pitchFamily="18" charset="0"/>
                <a:cs typeface="Times New Roman" pitchFamily="18" charset="0"/>
              </a:rPr>
              <a:t>ABSTRACT:</a:t>
            </a:r>
          </a:p>
        </p:txBody>
      </p:sp>
      <p:sp>
        <p:nvSpPr>
          <p:cNvPr id="3" name="Content Placeholder 2"/>
          <p:cNvSpPr>
            <a:spLocks noGrp="1"/>
          </p:cNvSpPr>
          <p:nvPr>
            <p:ph idx="1"/>
          </p:nvPr>
        </p:nvSpPr>
        <p:spPr>
          <a:xfrm>
            <a:off x="1416689" y="846160"/>
            <a:ext cx="9936866" cy="5732059"/>
          </a:xfrm>
        </p:spPr>
        <p:txBody>
          <a:bodyPr>
            <a:noAutofit/>
          </a:bodyPr>
          <a:lstStyle/>
          <a:p>
            <a:r>
              <a:rPr lang="en-US" sz="1800" dirty="0">
                <a:solidFill>
                  <a:srgbClr val="000000"/>
                </a:solidFill>
                <a:effectLst/>
                <a:latin typeface="Times New Roman" panose="02020603050405020304" pitchFamily="18" charset="0"/>
                <a:ea typeface="Times New Roman" panose="02020603050405020304" pitchFamily="18" charset="0"/>
              </a:rPr>
              <a:t>Human development is directly related to the transport facility. India has been starting its transport through railways since 19th century.</a:t>
            </a:r>
          </a:p>
          <a:p>
            <a:r>
              <a:rPr lang="en-US" sz="1800" dirty="0">
                <a:solidFill>
                  <a:srgbClr val="000000"/>
                </a:solidFill>
                <a:effectLst/>
                <a:latin typeface="Times New Roman" panose="02020603050405020304" pitchFamily="18" charset="0"/>
                <a:ea typeface="Times New Roman" panose="02020603050405020304" pitchFamily="18" charset="0"/>
              </a:rPr>
              <a:t> The Indian railway system is very big and very complicated. When generation moves forward, the technology and complexity are also moves to its higher levels. Now days, there is no exact communication between Indian railways and passengers</a:t>
            </a:r>
          </a:p>
          <a:p>
            <a:r>
              <a:rPr lang="en-US" sz="1800" dirty="0">
                <a:solidFill>
                  <a:srgbClr val="000000"/>
                </a:solidFill>
                <a:effectLst/>
                <a:latin typeface="Times New Roman" panose="02020603050405020304" pitchFamily="18" charset="0"/>
                <a:ea typeface="Times New Roman" panose="02020603050405020304" pitchFamily="18" charset="0"/>
              </a:rPr>
              <a:t>So we introduce</a:t>
            </a:r>
            <a:r>
              <a:rPr lang="en-US" sz="1800" dirty="0">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Automated Railway Signaling  System (ARSS) which automatically collect the information about  the </a:t>
            </a:r>
            <a:r>
              <a:rPr lang="en-US" sz="1800" dirty="0">
                <a:solidFill>
                  <a:srgbClr val="000000"/>
                </a:solidFill>
                <a:latin typeface="Times New Roman" panose="02020603050405020304" pitchFamily="18" charset="0"/>
                <a:ea typeface="Times New Roman" panose="02020603050405020304" pitchFamily="18" charset="0"/>
              </a:rPr>
              <a:t>Train</a:t>
            </a:r>
            <a:r>
              <a:rPr lang="en-US" sz="1800" dirty="0">
                <a:solidFill>
                  <a:srgbClr val="000000"/>
                </a:solidFill>
                <a:effectLst/>
                <a:latin typeface="Times New Roman" panose="02020603050405020304" pitchFamily="18" charset="0"/>
                <a:ea typeface="Times New Roman" panose="02020603050405020304" pitchFamily="18" charset="0"/>
              </a:rPr>
              <a:t>. The movements of the train can be controlled based upon the signal which will be automatically generated by the system.</a:t>
            </a:r>
          </a:p>
          <a:p>
            <a:r>
              <a:rPr lang="en-US" sz="1800" dirty="0">
                <a:latin typeface="Times New Roman" pitchFamily="18" charset="0"/>
                <a:cs typeface="Times New Roman" pitchFamily="18" charset="0"/>
              </a:rPr>
              <a:t>In this system, we get the train's arrival time at the station with the help of an RTC and proximity sensor, update the information in the Java web application with the train's ID with the help of an RFID module.</a:t>
            </a:r>
          </a:p>
          <a:p>
            <a:r>
              <a:rPr lang="en-US" sz="1800" dirty="0">
                <a:latin typeface="Times New Roman" pitchFamily="18" charset="0"/>
                <a:cs typeface="Times New Roman" pitchFamily="18" charset="0"/>
              </a:rPr>
              <a:t>If another train arrives in the same track, it will automatically intimate the co-driver to allocate the track according to their availability in order to send to their respective platform, and also send updates to the co-driver with the help of a ZIGBEE transmitter. Then the Java web application will send Gmail to the persons who are logged into the web application.</a:t>
            </a:r>
          </a:p>
          <a:p>
            <a:r>
              <a:rPr lang="en-US" sz="1800" dirty="0">
                <a:solidFill>
                  <a:srgbClr val="000000"/>
                </a:solidFill>
                <a:effectLst/>
                <a:latin typeface="Times New Roman" panose="02020603050405020304" pitchFamily="18" charset="0"/>
                <a:ea typeface="Times New Roman" panose="02020603050405020304" pitchFamily="18" charset="0"/>
              </a:rPr>
              <a:t>We are planning to provide a system to automatically collect the information about trains and make the schedule based on track availability.</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0939202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3766" y="4517409"/>
            <a:ext cx="9846860" cy="2053989"/>
          </a:xfrm>
        </p:spPr>
        <p:txBody>
          <a:bodyPr>
            <a:normAutofit/>
          </a:bodyPr>
          <a:lstStyle/>
          <a:p>
            <a:r>
              <a:rPr lang="en-US" dirty="0">
                <a:latin typeface="Times New Roman" pitchFamily="18" charset="0"/>
                <a:cs typeface="Times New Roman" pitchFamily="18" charset="0"/>
              </a:rPr>
              <a:t>In this module, the </a:t>
            </a:r>
            <a:r>
              <a:rPr lang="en-US" dirty="0" smtClean="0">
                <a:latin typeface="Times New Roman" pitchFamily="18" charset="0"/>
                <a:cs typeface="Times New Roman" pitchFamily="18" charset="0"/>
              </a:rPr>
              <a:t>ZIGBEE</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receiver side is happen. </a:t>
            </a:r>
          </a:p>
          <a:p>
            <a:r>
              <a:rPr lang="en-US" dirty="0">
                <a:latin typeface="Times New Roman" pitchFamily="18" charset="0"/>
                <a:cs typeface="Times New Roman" pitchFamily="18" charset="0"/>
              </a:rPr>
              <a:t>This module is present in train for updating the information to the co-driver. This module sends time through the </a:t>
            </a:r>
            <a:r>
              <a:rPr lang="en-US" dirty="0" smtClean="0">
                <a:latin typeface="Times New Roman" pitchFamily="18" charset="0"/>
                <a:cs typeface="Times New Roman" pitchFamily="18" charset="0"/>
              </a:rPr>
              <a:t>ZIGBEE</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module and the train time is updated to the LCD for co-driver.</a:t>
            </a:r>
          </a:p>
          <a:p>
            <a:endParaRPr lang="en-US" dirty="0"/>
          </a:p>
          <a:p>
            <a:endParaRPr lang="en-US" dirty="0"/>
          </a:p>
        </p:txBody>
      </p:sp>
      <p:sp>
        <p:nvSpPr>
          <p:cNvPr id="4" name="Title 3"/>
          <p:cNvSpPr>
            <a:spLocks noGrp="1"/>
          </p:cNvSpPr>
          <p:nvPr>
            <p:ph type="title"/>
          </p:nvPr>
        </p:nvSpPr>
        <p:spPr>
          <a:xfrm>
            <a:off x="1398896" y="259308"/>
            <a:ext cx="9601200" cy="3903259"/>
          </a:xfrm>
        </p:spPr>
        <p:txBody>
          <a:bodyPr>
            <a:normAutofit/>
          </a:bodyPr>
          <a:lstStyle/>
          <a:p>
            <a:r>
              <a:rPr lang="en-US" sz="3200" b="1" dirty="0">
                <a:solidFill>
                  <a:srgbClr val="C00000"/>
                </a:solidFill>
                <a:latin typeface="Times New Roman" pitchFamily="18" charset="0"/>
                <a:cs typeface="Times New Roman" pitchFamily="18" charset="0"/>
              </a:rPr>
              <a:t>RECEIVER</a:t>
            </a:r>
            <a:r>
              <a:rPr lang="en-US" sz="2800" b="1" dirty="0">
                <a:solidFill>
                  <a:srgbClr val="C00000"/>
                </a:solidFill>
              </a:rPr>
              <a:t>:</a:t>
            </a:r>
          </a:p>
        </p:txBody>
      </p:sp>
      <p:pic>
        <p:nvPicPr>
          <p:cNvPr id="6" name="Picture 5" descr="C:\Users\welcome\Downloads\IMG-20230405-WA0002.jpg"/>
          <p:cNvPicPr/>
          <p:nvPr/>
        </p:nvPicPr>
        <p:blipFill rotWithShape="1">
          <a:blip r:embed="rId2">
            <a:extLst>
              <a:ext uri="{28A0092B-C50C-407E-A947-70E740481C1C}">
                <a14:useLocalDpi xmlns:a14="http://schemas.microsoft.com/office/drawing/2010/main" val="0"/>
              </a:ext>
            </a:extLst>
          </a:blip>
          <a:srcRect t="43146" b="33189"/>
          <a:stretch/>
        </p:blipFill>
        <p:spPr bwMode="auto">
          <a:xfrm>
            <a:off x="3665023" y="890029"/>
            <a:ext cx="5352889" cy="300075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117144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145" y="112594"/>
            <a:ext cx="9628495" cy="542499"/>
          </a:xfrm>
        </p:spPr>
        <p:txBody>
          <a:bodyPr>
            <a:noAutofit/>
          </a:bodyPr>
          <a:lstStyle/>
          <a:p>
            <a:r>
              <a:rPr lang="en-US" sz="2800" b="1" dirty="0">
                <a:solidFill>
                  <a:srgbClr val="C00000"/>
                </a:solidFill>
                <a:latin typeface="Times New Roman" pitchFamily="18" charset="0"/>
                <a:cs typeface="Times New Roman" pitchFamily="18" charset="0"/>
              </a:rPr>
              <a:t>                      </a:t>
            </a:r>
            <a:r>
              <a:rPr lang="en-US" sz="2800" b="1" dirty="0" smtClean="0">
                <a:solidFill>
                  <a:srgbClr val="C00000"/>
                </a:solidFill>
                <a:latin typeface="Times New Roman" pitchFamily="18" charset="0"/>
                <a:cs typeface="Times New Roman" pitchFamily="18" charset="0"/>
              </a:rPr>
              <a:t>     ALGORITHM</a:t>
            </a:r>
            <a:r>
              <a:rPr lang="en-US" sz="2800" b="1" dirty="0" smtClean="0">
                <a:latin typeface="Times New Roman" pitchFamily="18" charset="0"/>
                <a:cs typeface="Times New Roman" pitchFamily="18" charset="0"/>
              </a:rPr>
              <a:t> </a:t>
            </a:r>
            <a:r>
              <a:rPr lang="en-US" sz="2800" b="1" dirty="0">
                <a:solidFill>
                  <a:srgbClr val="C00000"/>
                </a:solidFill>
                <a:latin typeface="Times New Roman" pitchFamily="18" charset="0"/>
                <a:cs typeface="Times New Roman" pitchFamily="18" charset="0"/>
              </a:rPr>
              <a:t>DESCRIPTION</a:t>
            </a:r>
            <a:r>
              <a:rPr lang="en-US" sz="2800" b="1" dirty="0">
                <a:latin typeface="Times New Roman" pitchFamily="18" charset="0"/>
                <a:cs typeface="Times New Roman" pitchFamily="18" charset="0"/>
              </a:rPr>
              <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1534732" y="1194179"/>
            <a:ext cx="9799094" cy="3869141"/>
          </a:xfrm>
        </p:spPr>
        <p:txBody>
          <a:bodyPr>
            <a:normAutofit lnSpcReduction="10000"/>
          </a:bodyPr>
          <a:lstStyle/>
          <a:p>
            <a:pPr>
              <a:buFont typeface="Wingdings" panose="05000000000000000000" pitchFamily="2" charset="2"/>
              <a:buChar char="Ø"/>
            </a:pPr>
            <a:r>
              <a:rPr lang="en-US" dirty="0">
                <a:latin typeface="Times New Roman" pitchFamily="18" charset="0"/>
                <a:cs typeface="Times New Roman" pitchFamily="18" charset="0"/>
              </a:rPr>
              <a:t>SHA 256 is a part of the SHA 2 family of algorithms, where SHA stands for Secure Hash Algorithm. Published in 2001, it was a joint effort between the NSA and NIST to introduce a successor to the SHA 1 family, which was slowly losing strength against brute force attacks.</a:t>
            </a:r>
          </a:p>
          <a:p>
            <a:pPr>
              <a:buFont typeface="Wingdings" panose="05000000000000000000" pitchFamily="2" charset="2"/>
              <a:buChar char="Ø"/>
            </a:pPr>
            <a:r>
              <a:rPr lang="en-US" dirty="0">
                <a:latin typeface="Times New Roman" pitchFamily="18" charset="0"/>
                <a:cs typeface="Times New Roman" pitchFamily="18" charset="0"/>
              </a:rPr>
              <a:t>The significance of the 256 in the name stands for the final hash digest value, i.e. irrespective of the size of plaintext/clear text, the hash value will always be 256 bits.</a:t>
            </a:r>
          </a:p>
          <a:p>
            <a:pPr>
              <a:buFont typeface="Wingdings" panose="05000000000000000000" pitchFamily="2" charset="2"/>
              <a:buChar char="Ø"/>
            </a:pPr>
            <a:r>
              <a:rPr lang="en-US" dirty="0">
                <a:latin typeface="Times New Roman" pitchFamily="18" charset="0"/>
                <a:cs typeface="Times New Roman" pitchFamily="18" charset="0"/>
              </a:rPr>
              <a:t>SHA-256 algorithm works by taking a piece of information and passes it through a function that performs mathematical operations on the plaintext. This function is called the hash function, and the output is called the hash value/digest.</a:t>
            </a:r>
          </a:p>
          <a:p>
            <a:pPr>
              <a:buFont typeface="Wingdings" panose="05000000000000000000" pitchFamily="2" charset="2"/>
              <a:buChar char="Ø"/>
            </a:pPr>
            <a:r>
              <a:rPr lang="en-US" dirty="0">
                <a:latin typeface="Times New Roman" pitchFamily="18" charset="0"/>
                <a:cs typeface="Times New Roman" pitchFamily="18" charset="0"/>
              </a:rPr>
              <a:t>The main reason technology use  SHA-256 is that it doesn’t have any known vulnerabilities that make it insecure and it has not been “broken” unlike some other popular hashing algorithms.</a:t>
            </a:r>
            <a:r>
              <a:rPr lang="en-US" dirty="0"/>
              <a:t> </a:t>
            </a:r>
            <a:endParaRPr lang="en-IN"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TextBox 3"/>
          <p:cNvSpPr txBox="1"/>
          <p:nvPr/>
        </p:nvSpPr>
        <p:spPr>
          <a:xfrm>
            <a:off x="1542197" y="539620"/>
            <a:ext cx="2374710" cy="523220"/>
          </a:xfrm>
          <a:prstGeom prst="rect">
            <a:avLst/>
          </a:prstGeom>
          <a:noFill/>
        </p:spPr>
        <p:txBody>
          <a:bodyPr wrap="square" rtlCol="0">
            <a:spAutoFit/>
          </a:bodyPr>
          <a:lstStyle/>
          <a:p>
            <a:pPr marL="457200" indent="-457200">
              <a:buFont typeface="Wingdings" pitchFamily="2" charset="2"/>
              <a:buChar char="q"/>
            </a:pPr>
            <a:r>
              <a:rPr lang="en-US" sz="2800" b="1" dirty="0">
                <a:solidFill>
                  <a:srgbClr val="C00000"/>
                </a:solidFill>
                <a:latin typeface="Times New Roman" pitchFamily="18" charset="0"/>
                <a:cs typeface="Times New Roman" pitchFamily="18" charset="0"/>
              </a:rPr>
              <a:t>SHA-256:</a:t>
            </a:r>
          </a:p>
        </p:txBody>
      </p:sp>
      <p:pic>
        <p:nvPicPr>
          <p:cNvPr id="6" name="Picture 5" descr="sha_chars."/>
          <p:cNvPicPr/>
          <p:nvPr/>
        </p:nvPicPr>
        <p:blipFill rotWithShape="1">
          <a:blip r:embed="rId2">
            <a:extLst>
              <a:ext uri="{28A0092B-C50C-407E-A947-70E740481C1C}">
                <a14:useLocalDpi xmlns:a14="http://schemas.microsoft.com/office/drawing/2010/main" val="0"/>
              </a:ext>
            </a:extLst>
          </a:blip>
          <a:srcRect t="20544" r="4820" b="20544"/>
          <a:stretch/>
        </p:blipFill>
        <p:spPr bwMode="auto">
          <a:xfrm>
            <a:off x="3478899" y="4920017"/>
            <a:ext cx="5719691" cy="1692322"/>
          </a:xfrm>
          <a:prstGeom prst="rect">
            <a:avLst/>
          </a:prstGeom>
          <a:noFill/>
        </p:spPr>
      </p:pic>
    </p:spTree>
    <p:extLst>
      <p:ext uri="{BB962C8B-B14F-4D97-AF65-F5344CB8AC3E}">
        <p14:creationId xmlns:p14="http://schemas.microsoft.com/office/powerpoint/2010/main" val="36754493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3014" y="194480"/>
            <a:ext cx="9526138" cy="719920"/>
          </a:xfrm>
        </p:spPr>
        <p:txBody>
          <a:bodyPr>
            <a:normAutofit/>
          </a:bodyPr>
          <a:lstStyle/>
          <a:p>
            <a:pPr marL="571500" indent="-571500">
              <a:buFont typeface="Wingdings" pitchFamily="2" charset="2"/>
              <a:buChar char="q"/>
            </a:pPr>
            <a:r>
              <a:rPr lang="en-US" sz="3100" b="1" dirty="0">
                <a:solidFill>
                  <a:srgbClr val="C00000"/>
                </a:solidFill>
                <a:latin typeface="Times New Roman" pitchFamily="18" charset="0"/>
                <a:cs typeface="Times New Roman" pitchFamily="18" charset="0"/>
              </a:rPr>
              <a:t>HASHING:</a:t>
            </a:r>
          </a:p>
        </p:txBody>
      </p:sp>
      <p:sp>
        <p:nvSpPr>
          <p:cNvPr id="3" name="Content Placeholder 2"/>
          <p:cNvSpPr>
            <a:spLocks noGrp="1"/>
          </p:cNvSpPr>
          <p:nvPr>
            <p:ph idx="1"/>
          </p:nvPr>
        </p:nvSpPr>
        <p:spPr>
          <a:xfrm>
            <a:off x="1467135" y="852984"/>
            <a:ext cx="9669438" cy="4469642"/>
          </a:xfrm>
        </p:spPr>
        <p:txBody>
          <a:bodyPr>
            <a:normAutofit/>
          </a:bodyPr>
          <a:lstStyle/>
          <a:p>
            <a:pPr>
              <a:buFont typeface="Wingdings" pitchFamily="2" charset="2"/>
              <a:buChar char="Ø"/>
            </a:pPr>
            <a:r>
              <a:rPr lang="en-US" sz="2200" dirty="0">
                <a:latin typeface="Times New Roman" pitchFamily="18" charset="0"/>
                <a:cs typeface="Times New Roman" pitchFamily="18" charset="0"/>
              </a:rPr>
              <a:t>Hashing is the process of scrambling raw information to the extent that it cannot reproduce it back to its original form.</a:t>
            </a:r>
          </a:p>
          <a:p>
            <a:pPr>
              <a:buFont typeface="Wingdings" pitchFamily="2" charset="2"/>
              <a:buChar char="Ø"/>
            </a:pPr>
            <a:r>
              <a:rPr lang="en-US" sz="2200" dirty="0">
                <a:latin typeface="Times New Roman" pitchFamily="18" charset="0"/>
                <a:cs typeface="Times New Roman" pitchFamily="18" charset="0"/>
              </a:rPr>
              <a:t> It takes a piece of information and passes it through a function that performs mathematical operations on the plaintext. </a:t>
            </a:r>
          </a:p>
          <a:p>
            <a:pPr>
              <a:buFont typeface="Wingdings" pitchFamily="2" charset="2"/>
              <a:buChar char="Ø"/>
            </a:pPr>
            <a:r>
              <a:rPr lang="en-US" sz="2200" dirty="0">
                <a:latin typeface="Times New Roman" pitchFamily="18" charset="0"/>
                <a:cs typeface="Times New Roman" pitchFamily="18" charset="0"/>
              </a:rPr>
              <a:t>This function is called the hash function, and the output is called the hash value/digest.</a:t>
            </a:r>
          </a:p>
          <a:p>
            <a:pPr>
              <a:buFont typeface="Wingdings" pitchFamily="2" charset="2"/>
              <a:buChar char="Ø"/>
            </a:pPr>
            <a:r>
              <a:rPr lang="en-US" sz="2200" dirty="0">
                <a:latin typeface="Times New Roman" pitchFamily="18" charset="0"/>
                <a:cs typeface="Times New Roman" pitchFamily="18" charset="0"/>
              </a:rPr>
              <a:t>Cryptographic hash algorithms produce irreversible and unique hashes. The larger the number of possible hashes, the smaller the chance that two values will create the same hash.</a:t>
            </a:r>
          </a:p>
        </p:txBody>
      </p:sp>
      <p:pic>
        <p:nvPicPr>
          <p:cNvPr id="4" name="Picture 3" descr="C:\Users\SPIRO - EMBEDDED\Desktop\Saved Pictures\sha1.PNG"/>
          <p:cNvPicPr/>
          <p:nvPr/>
        </p:nvPicPr>
        <p:blipFill>
          <a:blip r:embed="rId2">
            <a:extLst>
              <a:ext uri="{28A0092B-C50C-407E-A947-70E740481C1C}">
                <a14:useLocalDpi xmlns:a14="http://schemas.microsoft.com/office/drawing/2010/main" val="0"/>
              </a:ext>
            </a:extLst>
          </a:blip>
          <a:srcRect/>
          <a:stretch>
            <a:fillRect/>
          </a:stretch>
        </p:blipFill>
        <p:spPr bwMode="auto">
          <a:xfrm>
            <a:off x="2943367" y="4209054"/>
            <a:ext cx="6937612" cy="2457877"/>
          </a:xfrm>
          <a:prstGeom prst="rect">
            <a:avLst/>
          </a:prstGeom>
          <a:noFill/>
          <a:ln>
            <a:noFill/>
          </a:ln>
        </p:spPr>
      </p:pic>
    </p:spTree>
    <p:extLst>
      <p:ext uri="{BB962C8B-B14F-4D97-AF65-F5344CB8AC3E}">
        <p14:creationId xmlns:p14="http://schemas.microsoft.com/office/powerpoint/2010/main" val="39476879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247" y="139890"/>
            <a:ext cx="9683087" cy="583442"/>
          </a:xfrm>
        </p:spPr>
        <p:txBody>
          <a:bodyPr>
            <a:normAutofit/>
          </a:bodyPr>
          <a:lstStyle/>
          <a:p>
            <a:pPr marL="457200" indent="-457200">
              <a:buFont typeface="Wingdings" pitchFamily="2" charset="2"/>
              <a:buChar char="q"/>
            </a:pPr>
            <a:r>
              <a:rPr lang="en-US" sz="2600" b="1" dirty="0">
                <a:solidFill>
                  <a:srgbClr val="C00000"/>
                </a:solidFill>
                <a:latin typeface="Times New Roman" pitchFamily="18" charset="0"/>
                <a:cs typeface="Times New Roman" pitchFamily="18" charset="0"/>
              </a:rPr>
              <a:t>CHARACTERISTICS OF THE SHA-256 ALGORITHM:</a:t>
            </a:r>
            <a:endParaRPr lang="en-US" sz="2600"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1303361" y="832513"/>
            <a:ext cx="9764973" cy="2934269"/>
          </a:xfrm>
        </p:spPr>
        <p:txBody>
          <a:bodyPr>
            <a:normAutofit/>
          </a:bodyPr>
          <a:lstStyle/>
          <a:p>
            <a:pPr lvl="0" algn="just">
              <a:buFont typeface="Wingdings" pitchFamily="2" charset="2"/>
              <a:buChar char="§"/>
            </a:pPr>
            <a:r>
              <a:rPr lang="en-US" dirty="0">
                <a:latin typeface="Times New Roman" pitchFamily="18" charset="0"/>
                <a:cs typeface="Times New Roman" pitchFamily="18" charset="0"/>
              </a:rPr>
              <a:t>Message Length: The length of the clear text should be less than 264 bits. The size needs to be in the comparison area to keep the digest as random as possible.</a:t>
            </a:r>
          </a:p>
          <a:p>
            <a:pPr lvl="0" algn="just">
              <a:buFont typeface="Wingdings" pitchFamily="2" charset="2"/>
              <a:buChar char="§"/>
            </a:pPr>
            <a:r>
              <a:rPr lang="en-US" dirty="0">
                <a:latin typeface="Times New Roman" pitchFamily="18" charset="0"/>
                <a:cs typeface="Times New Roman" pitchFamily="18" charset="0"/>
              </a:rPr>
              <a:t>Digest Length: The length of the hash digest should be 256 bits for the SHA-256 algorithm, 512 bits for SHA-512, and so on. Bigger digests usually suggest significantly more calculations at the cost of speed and space.</a:t>
            </a:r>
          </a:p>
          <a:p>
            <a:pPr lvl="0" algn="just">
              <a:buFont typeface="Wingdings" pitchFamily="2" charset="2"/>
              <a:buChar char="§"/>
            </a:pPr>
            <a:r>
              <a:rPr lang="en-US" dirty="0">
                <a:latin typeface="Times New Roman" pitchFamily="18" charset="0"/>
                <a:cs typeface="Times New Roman" pitchFamily="18" charset="0"/>
              </a:rPr>
              <a:t>Irreversible: By design, all hash functions such as SHA-256 are irreversible. You should neither get the plaintext when you have the digest beforehand nor should the digest provide its original value when you pass it through the hash function again.</a:t>
            </a:r>
          </a:p>
          <a:p>
            <a:pPr algn="just"/>
            <a:endParaRPr lang="en-US" dirty="0">
              <a:latin typeface="Times New Roman" pitchFamily="18" charset="0"/>
              <a:cs typeface="Times New Roman" pitchFamily="18" charset="0"/>
            </a:endParaRPr>
          </a:p>
        </p:txBody>
      </p:sp>
      <p:pic>
        <p:nvPicPr>
          <p:cNvPr id="4" name="Picture 3" descr="sha1step"/>
          <p:cNvPicPr/>
          <p:nvPr/>
        </p:nvPicPr>
        <p:blipFill>
          <a:blip r:embed="rId2">
            <a:extLst>
              <a:ext uri="{28A0092B-C50C-407E-A947-70E740481C1C}">
                <a14:useLocalDpi xmlns:a14="http://schemas.microsoft.com/office/drawing/2010/main" val="0"/>
              </a:ext>
            </a:extLst>
          </a:blip>
          <a:srcRect/>
          <a:stretch>
            <a:fillRect/>
          </a:stretch>
        </p:blipFill>
        <p:spPr bwMode="auto">
          <a:xfrm>
            <a:off x="1587239" y="3682904"/>
            <a:ext cx="4172115" cy="2716900"/>
          </a:xfrm>
          <a:prstGeom prst="rect">
            <a:avLst/>
          </a:prstGeom>
          <a:noFill/>
        </p:spPr>
      </p:pic>
      <p:pic>
        <p:nvPicPr>
          <p:cNvPr id="5" name="Picture 4" descr="sha2step"/>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82490" y="3785760"/>
            <a:ext cx="4917853" cy="2511188"/>
          </a:xfrm>
          <a:prstGeom prst="rect">
            <a:avLst/>
          </a:prstGeom>
          <a:noFill/>
        </p:spPr>
      </p:pic>
    </p:spTree>
    <p:extLst>
      <p:ext uri="{BB962C8B-B14F-4D97-AF65-F5344CB8AC3E}">
        <p14:creationId xmlns:p14="http://schemas.microsoft.com/office/powerpoint/2010/main" val="9027208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1725" y="126241"/>
            <a:ext cx="9601200" cy="692624"/>
          </a:xfrm>
        </p:spPr>
        <p:txBody>
          <a:bodyPr>
            <a:normAutofit/>
          </a:bodyPr>
          <a:lstStyle/>
          <a:p>
            <a:r>
              <a:rPr lang="en-US" sz="3200" b="1" dirty="0" smtClean="0">
                <a:solidFill>
                  <a:srgbClr val="C00000"/>
                </a:solidFill>
                <a:latin typeface="Times New Roman" pitchFamily="18" charset="0"/>
                <a:cs typeface="Times New Roman" pitchFamily="18" charset="0"/>
              </a:rPr>
              <a:t>                     PERFORMANCE</a:t>
            </a:r>
            <a:r>
              <a:rPr lang="en-US" sz="3200" b="1" dirty="0" smtClean="0">
                <a:solidFill>
                  <a:srgbClr val="FF0000"/>
                </a:solidFill>
                <a:latin typeface="Times New Roman" pitchFamily="18" charset="0"/>
                <a:cs typeface="Times New Roman" pitchFamily="18" charset="0"/>
              </a:rPr>
              <a:t>  </a:t>
            </a:r>
            <a:r>
              <a:rPr lang="en-US" sz="3200" b="1" dirty="0" smtClean="0">
                <a:solidFill>
                  <a:srgbClr val="C00000"/>
                </a:solidFill>
                <a:latin typeface="Times New Roman" pitchFamily="18" charset="0"/>
                <a:cs typeface="Times New Roman" pitchFamily="18" charset="0"/>
              </a:rPr>
              <a:t>EVALUATION</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221473" y="696037"/>
            <a:ext cx="10447363" cy="5677468"/>
          </a:xfrm>
        </p:spPr>
        <p:txBody>
          <a:bodyPr>
            <a:normAutofit/>
          </a:bodyPr>
          <a:lstStyle/>
          <a:p>
            <a:pPr marL="0" indent="0">
              <a:buNone/>
            </a:pPr>
            <a:r>
              <a:rPr lang="en-US" sz="2200" b="1" dirty="0" smtClean="0">
                <a:latin typeface="Times New Roman" pitchFamily="18" charset="0"/>
                <a:cs typeface="Times New Roman" pitchFamily="18" charset="0"/>
              </a:rPr>
              <a:t>MODULE  NAME</a:t>
            </a:r>
            <a:r>
              <a:rPr lang="en-US" sz="2200" dirty="0" smtClean="0">
                <a:latin typeface="Times New Roman" pitchFamily="18" charset="0"/>
                <a:cs typeface="Times New Roman" pitchFamily="18" charset="0"/>
              </a:rPr>
              <a:t>: Detecting The Train</a:t>
            </a:r>
          </a:p>
          <a:p>
            <a:pPr marL="0" indent="0">
              <a:buNone/>
            </a:pPr>
            <a:endParaRPr lang="en-US" sz="2200" dirty="0">
              <a:latin typeface="Times New Roman" pitchFamily="18" charset="0"/>
              <a:cs typeface="Times New Roman" pitchFamily="18" charset="0"/>
            </a:endParaRPr>
          </a:p>
          <a:p>
            <a:pPr marL="0" indent="0">
              <a:buNone/>
            </a:pPr>
            <a:endParaRPr lang="en-US" sz="2200" dirty="0" smtClean="0">
              <a:latin typeface="Times New Roman" pitchFamily="18" charset="0"/>
              <a:cs typeface="Times New Roman" pitchFamily="18" charset="0"/>
            </a:endParaRPr>
          </a:p>
          <a:p>
            <a:pPr marL="0" indent="0">
              <a:buNone/>
            </a:pPr>
            <a:endParaRPr lang="en-US" sz="2200" dirty="0">
              <a:latin typeface="Times New Roman" pitchFamily="18" charset="0"/>
              <a:cs typeface="Times New Roman" pitchFamily="18" charset="0"/>
            </a:endParaRPr>
          </a:p>
          <a:p>
            <a:pPr marL="0" indent="0">
              <a:buNone/>
            </a:pPr>
            <a:endParaRPr lang="en-US" sz="2200" dirty="0" smtClean="0">
              <a:latin typeface="Times New Roman" pitchFamily="18" charset="0"/>
              <a:cs typeface="Times New Roman" pitchFamily="18" charset="0"/>
            </a:endParaRPr>
          </a:p>
          <a:p>
            <a:pPr marL="0" indent="0">
              <a:buNone/>
            </a:pPr>
            <a:endParaRPr lang="en-US" sz="2200" b="1" dirty="0" smtClean="0">
              <a:latin typeface="Times New Roman" pitchFamily="18" charset="0"/>
              <a:cs typeface="Times New Roman" pitchFamily="18" charset="0"/>
            </a:endParaRPr>
          </a:p>
          <a:p>
            <a:pPr marL="0" indent="0">
              <a:buNone/>
            </a:pPr>
            <a:r>
              <a:rPr lang="en-US" sz="2200" b="1" dirty="0" smtClean="0">
                <a:latin typeface="Times New Roman" pitchFamily="18" charset="0"/>
                <a:cs typeface="Times New Roman" pitchFamily="18" charset="0"/>
              </a:rPr>
              <a:t>MODULE  </a:t>
            </a:r>
            <a:r>
              <a:rPr lang="en-US" sz="2200" b="1" dirty="0">
                <a:latin typeface="Times New Roman" pitchFamily="18" charset="0"/>
                <a:cs typeface="Times New Roman" pitchFamily="18" charset="0"/>
              </a:rPr>
              <a:t>NAME</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Time Detecting</a:t>
            </a:r>
          </a:p>
          <a:p>
            <a:pPr marL="0" indent="0">
              <a:buNone/>
            </a:pPr>
            <a:endParaRPr lang="en-US" sz="2200" dirty="0" smtClean="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190529067"/>
              </p:ext>
            </p:extLst>
          </p:nvPr>
        </p:nvGraphicFramePr>
        <p:xfrm>
          <a:off x="1740345" y="1323834"/>
          <a:ext cx="9136920" cy="2088107"/>
        </p:xfrm>
        <a:graphic>
          <a:graphicData uri="http://schemas.openxmlformats.org/drawingml/2006/table">
            <a:tbl>
              <a:tblPr firstRow="1" firstCol="1" bandRow="1">
                <a:tableStyleId>{5C22544A-7EE6-4342-B048-85BDC9FD1C3A}</a:tableStyleId>
              </a:tblPr>
              <a:tblGrid>
                <a:gridCol w="1396609"/>
                <a:gridCol w="1569804"/>
                <a:gridCol w="1414113"/>
                <a:gridCol w="1627842"/>
                <a:gridCol w="1636133"/>
                <a:gridCol w="1492419"/>
              </a:tblGrid>
              <a:tr h="870546">
                <a:tc>
                  <a:txBody>
                    <a:bodyPr/>
                    <a:lstStyle/>
                    <a:p>
                      <a:pPr marL="0" marR="0" algn="ctr">
                        <a:lnSpc>
                          <a:spcPct val="150000"/>
                        </a:lnSpc>
                        <a:spcBef>
                          <a:spcPts val="0"/>
                        </a:spcBef>
                        <a:spcAft>
                          <a:spcPts val="0"/>
                        </a:spcAft>
                      </a:pPr>
                      <a:r>
                        <a:rPr lang="en-US" sz="1200" dirty="0">
                          <a:effectLst/>
                          <a:latin typeface="Times New Roman" pitchFamily="18" charset="0"/>
                          <a:cs typeface="Times New Roman" pitchFamily="18" charset="0"/>
                        </a:rPr>
                        <a:t> </a:t>
                      </a:r>
                    </a:p>
                    <a:p>
                      <a:pPr marL="0" marR="0" algn="ctr">
                        <a:lnSpc>
                          <a:spcPct val="150000"/>
                        </a:lnSpc>
                        <a:spcBef>
                          <a:spcPts val="0"/>
                        </a:spcBef>
                        <a:spcAft>
                          <a:spcPts val="0"/>
                        </a:spcAft>
                      </a:pPr>
                      <a:r>
                        <a:rPr lang="en-US" sz="1200" dirty="0">
                          <a:effectLst/>
                          <a:latin typeface="Times New Roman" pitchFamily="18" charset="0"/>
                          <a:cs typeface="Times New Roman" pitchFamily="18" charset="0"/>
                        </a:rPr>
                        <a:t>TEST CASE ID</a:t>
                      </a:r>
                      <a:endParaRPr lang="en-US" sz="12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1200" dirty="0">
                          <a:effectLst/>
                          <a:latin typeface="Times New Roman" pitchFamily="18" charset="0"/>
                          <a:cs typeface="Times New Roman" pitchFamily="18" charset="0"/>
                        </a:rPr>
                        <a:t> </a:t>
                      </a:r>
                    </a:p>
                    <a:p>
                      <a:pPr marL="0" marR="0" algn="ctr">
                        <a:lnSpc>
                          <a:spcPct val="150000"/>
                        </a:lnSpc>
                        <a:spcBef>
                          <a:spcPts val="0"/>
                        </a:spcBef>
                        <a:spcAft>
                          <a:spcPts val="0"/>
                        </a:spcAft>
                      </a:pPr>
                      <a:r>
                        <a:rPr lang="en-US" sz="1200" dirty="0">
                          <a:effectLst/>
                          <a:latin typeface="Times New Roman" pitchFamily="18" charset="0"/>
                          <a:cs typeface="Times New Roman" pitchFamily="18" charset="0"/>
                        </a:rPr>
                        <a:t>TESTCASE</a:t>
                      </a:r>
                    </a:p>
                    <a:p>
                      <a:pPr marL="0" marR="0" algn="ctr">
                        <a:lnSpc>
                          <a:spcPct val="150000"/>
                        </a:lnSpc>
                        <a:spcBef>
                          <a:spcPts val="0"/>
                        </a:spcBef>
                        <a:spcAft>
                          <a:spcPts val="0"/>
                        </a:spcAft>
                      </a:pPr>
                      <a:r>
                        <a:rPr lang="en-US" sz="1200" dirty="0">
                          <a:effectLst/>
                          <a:latin typeface="Times New Roman" pitchFamily="18" charset="0"/>
                          <a:cs typeface="Times New Roman" pitchFamily="18" charset="0"/>
                        </a:rPr>
                        <a:t>NAME</a:t>
                      </a:r>
                      <a:endParaRPr lang="en-US" sz="12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1200" dirty="0">
                          <a:effectLst/>
                          <a:latin typeface="Times New Roman" pitchFamily="18" charset="0"/>
                          <a:cs typeface="Times New Roman" pitchFamily="18" charset="0"/>
                        </a:rPr>
                        <a:t> </a:t>
                      </a:r>
                    </a:p>
                    <a:p>
                      <a:pPr marL="0" marR="0" algn="ctr">
                        <a:lnSpc>
                          <a:spcPct val="150000"/>
                        </a:lnSpc>
                        <a:spcBef>
                          <a:spcPts val="0"/>
                        </a:spcBef>
                        <a:spcAft>
                          <a:spcPts val="0"/>
                        </a:spcAft>
                      </a:pPr>
                      <a:r>
                        <a:rPr lang="en-US" sz="1200" dirty="0">
                          <a:effectLst/>
                          <a:latin typeface="Times New Roman" pitchFamily="18" charset="0"/>
                          <a:cs typeface="Times New Roman" pitchFamily="18" charset="0"/>
                        </a:rPr>
                        <a:t>INPUT</a:t>
                      </a:r>
                      <a:endParaRPr lang="en-US" sz="12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itchFamily="18" charset="0"/>
                          <a:cs typeface="Times New Roman" pitchFamily="18" charset="0"/>
                        </a:rPr>
                        <a:t> </a:t>
                      </a:r>
                    </a:p>
                    <a:p>
                      <a:pPr marL="0" marR="0">
                        <a:lnSpc>
                          <a:spcPct val="150000"/>
                        </a:lnSpc>
                        <a:spcBef>
                          <a:spcPts val="0"/>
                        </a:spcBef>
                        <a:spcAft>
                          <a:spcPts val="0"/>
                        </a:spcAft>
                      </a:pPr>
                      <a:r>
                        <a:rPr lang="en-US" sz="1200">
                          <a:effectLst/>
                          <a:latin typeface="Times New Roman" pitchFamily="18" charset="0"/>
                          <a:cs typeface="Times New Roman" pitchFamily="18" charset="0"/>
                        </a:rPr>
                        <a:t>EXPECTED</a:t>
                      </a:r>
                    </a:p>
                    <a:p>
                      <a:pPr marL="0" marR="0" algn="ctr">
                        <a:lnSpc>
                          <a:spcPct val="150000"/>
                        </a:lnSpc>
                        <a:spcBef>
                          <a:spcPts val="0"/>
                        </a:spcBef>
                        <a:spcAft>
                          <a:spcPts val="0"/>
                        </a:spcAft>
                      </a:pPr>
                      <a:r>
                        <a:rPr lang="en-US" sz="1200">
                          <a:effectLst/>
                          <a:latin typeface="Times New Roman" pitchFamily="18" charset="0"/>
                          <a:cs typeface="Times New Roman" pitchFamily="18" charset="0"/>
                        </a:rPr>
                        <a:t>OUTPUT</a:t>
                      </a:r>
                      <a:endParaRPr lang="en-US" sz="12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1200">
                          <a:effectLst/>
                          <a:latin typeface="Times New Roman" pitchFamily="18" charset="0"/>
                          <a:cs typeface="Times New Roman" pitchFamily="18" charset="0"/>
                        </a:rPr>
                        <a:t> </a:t>
                      </a:r>
                    </a:p>
                    <a:p>
                      <a:pPr marL="0" marR="0" algn="ctr">
                        <a:lnSpc>
                          <a:spcPct val="150000"/>
                        </a:lnSpc>
                        <a:spcBef>
                          <a:spcPts val="0"/>
                        </a:spcBef>
                        <a:spcAft>
                          <a:spcPts val="0"/>
                        </a:spcAft>
                      </a:pPr>
                      <a:r>
                        <a:rPr lang="en-US" sz="1200">
                          <a:effectLst/>
                          <a:latin typeface="Times New Roman" pitchFamily="18" charset="0"/>
                          <a:cs typeface="Times New Roman" pitchFamily="18" charset="0"/>
                        </a:rPr>
                        <a:t>ACTUAL</a:t>
                      </a:r>
                    </a:p>
                    <a:p>
                      <a:pPr marL="0" marR="0" algn="ctr">
                        <a:lnSpc>
                          <a:spcPct val="150000"/>
                        </a:lnSpc>
                        <a:spcBef>
                          <a:spcPts val="0"/>
                        </a:spcBef>
                        <a:spcAft>
                          <a:spcPts val="0"/>
                        </a:spcAft>
                      </a:pPr>
                      <a:r>
                        <a:rPr lang="en-US" sz="1200">
                          <a:effectLst/>
                          <a:latin typeface="Times New Roman" pitchFamily="18" charset="0"/>
                          <a:cs typeface="Times New Roman" pitchFamily="18" charset="0"/>
                        </a:rPr>
                        <a:t>OUTPUT</a:t>
                      </a:r>
                      <a:endParaRPr lang="en-US" sz="12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1200">
                          <a:effectLst/>
                          <a:latin typeface="Times New Roman" pitchFamily="18" charset="0"/>
                          <a:cs typeface="Times New Roman" pitchFamily="18" charset="0"/>
                        </a:rPr>
                        <a:t> </a:t>
                      </a:r>
                    </a:p>
                    <a:p>
                      <a:pPr marL="0" marR="0" algn="ctr">
                        <a:lnSpc>
                          <a:spcPct val="150000"/>
                        </a:lnSpc>
                        <a:spcBef>
                          <a:spcPts val="0"/>
                        </a:spcBef>
                        <a:spcAft>
                          <a:spcPts val="0"/>
                        </a:spcAft>
                      </a:pPr>
                      <a:r>
                        <a:rPr lang="en-US" sz="1200">
                          <a:effectLst/>
                          <a:latin typeface="Times New Roman" pitchFamily="18" charset="0"/>
                          <a:cs typeface="Times New Roman" pitchFamily="18" charset="0"/>
                        </a:rPr>
                        <a:t>RESULT</a:t>
                      </a:r>
                      <a:endParaRPr lang="en-US" sz="1200">
                        <a:effectLst/>
                        <a:latin typeface="Times New Roman" pitchFamily="18" charset="0"/>
                        <a:ea typeface="Calibri"/>
                        <a:cs typeface="Times New Roman" pitchFamily="18" charset="0"/>
                      </a:endParaRPr>
                    </a:p>
                  </a:txBody>
                  <a:tcPr marL="68580" marR="68580" marT="0" marB="0"/>
                </a:tc>
              </a:tr>
              <a:tr h="1217561">
                <a:tc>
                  <a:txBody>
                    <a:bodyPr/>
                    <a:lstStyle/>
                    <a:p>
                      <a:pPr marL="0" marR="0" algn="ctr">
                        <a:lnSpc>
                          <a:spcPct val="150000"/>
                        </a:lnSpc>
                        <a:spcBef>
                          <a:spcPts val="0"/>
                        </a:spcBef>
                        <a:spcAft>
                          <a:spcPts val="0"/>
                        </a:spcAft>
                      </a:pPr>
                      <a:r>
                        <a:rPr lang="en-US" sz="1200" dirty="0" smtClean="0">
                          <a:effectLst/>
                          <a:latin typeface="Times New Roman" pitchFamily="18" charset="0"/>
                          <a:cs typeface="Times New Roman" pitchFamily="18" charset="0"/>
                        </a:rPr>
                        <a:t>  TC01</a:t>
                      </a:r>
                      <a:endParaRPr lang="en-US" sz="12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1200" dirty="0">
                          <a:effectLst/>
                          <a:latin typeface="Times New Roman" pitchFamily="18" charset="0"/>
                          <a:cs typeface="Times New Roman" pitchFamily="18" charset="0"/>
                        </a:rPr>
                        <a:t> </a:t>
                      </a:r>
                      <a:r>
                        <a:rPr lang="en-US" sz="1200" dirty="0" smtClean="0">
                          <a:effectLst/>
                          <a:latin typeface="Times New Roman" pitchFamily="18" charset="0"/>
                          <a:cs typeface="Times New Roman" pitchFamily="18" charset="0"/>
                        </a:rPr>
                        <a:t>Train </a:t>
                      </a:r>
                      <a:r>
                        <a:rPr lang="en-US" sz="1200" dirty="0">
                          <a:effectLst/>
                          <a:latin typeface="Times New Roman" pitchFamily="18" charset="0"/>
                          <a:cs typeface="Times New Roman" pitchFamily="18" charset="0"/>
                        </a:rPr>
                        <a:t>Detection</a:t>
                      </a:r>
                      <a:endParaRPr lang="en-US" sz="12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50000"/>
                        </a:lnSpc>
                        <a:spcBef>
                          <a:spcPts val="0"/>
                        </a:spcBef>
                        <a:spcAft>
                          <a:spcPts val="0"/>
                        </a:spcAft>
                      </a:pPr>
                      <a:r>
                        <a:rPr lang="en-US" sz="1200" dirty="0" smtClean="0">
                          <a:effectLst/>
                          <a:latin typeface="Times New Roman" pitchFamily="18" charset="0"/>
                          <a:cs typeface="Times New Roman" pitchFamily="18" charset="0"/>
                        </a:rPr>
                        <a:t>     IR </a:t>
                      </a:r>
                      <a:r>
                        <a:rPr lang="en-US" sz="1200" dirty="0">
                          <a:effectLst/>
                          <a:latin typeface="Times New Roman" pitchFamily="18" charset="0"/>
                          <a:cs typeface="Times New Roman" pitchFamily="18" charset="0"/>
                        </a:rPr>
                        <a:t>sensor,</a:t>
                      </a:r>
                    </a:p>
                    <a:p>
                      <a:pPr marL="0" marR="0" algn="ctr">
                        <a:lnSpc>
                          <a:spcPct val="150000"/>
                        </a:lnSpc>
                        <a:spcBef>
                          <a:spcPts val="0"/>
                        </a:spcBef>
                        <a:spcAft>
                          <a:spcPts val="0"/>
                        </a:spcAft>
                      </a:pPr>
                      <a:r>
                        <a:rPr lang="en-US" sz="1200" dirty="0">
                          <a:effectLst/>
                          <a:latin typeface="Times New Roman" pitchFamily="18" charset="0"/>
                          <a:cs typeface="Times New Roman" pitchFamily="18" charset="0"/>
                        </a:rPr>
                        <a:t>RFID reader, RFID Tag</a:t>
                      </a:r>
                      <a:endParaRPr lang="en-US" sz="12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1200" dirty="0">
                          <a:effectLst/>
                          <a:latin typeface="Times New Roman" pitchFamily="18" charset="0"/>
                          <a:cs typeface="Times New Roman" pitchFamily="18" charset="0"/>
                        </a:rPr>
                        <a:t>IR sensors should detect the train that arrives on the platform.</a:t>
                      </a:r>
                    </a:p>
                    <a:p>
                      <a:pPr marL="0" marR="0">
                        <a:lnSpc>
                          <a:spcPct val="150000"/>
                        </a:lnSpc>
                        <a:spcBef>
                          <a:spcPts val="0"/>
                        </a:spcBef>
                        <a:spcAft>
                          <a:spcPts val="0"/>
                        </a:spcAft>
                      </a:pPr>
                      <a:r>
                        <a:rPr lang="en-US" sz="1200" dirty="0">
                          <a:effectLst/>
                          <a:latin typeface="Times New Roman" pitchFamily="18" charset="0"/>
                          <a:cs typeface="Times New Roman" pitchFamily="18" charset="0"/>
                        </a:rPr>
                        <a:t>    </a:t>
                      </a:r>
                      <a:r>
                        <a:rPr lang="en-US" sz="1200" dirty="0" smtClean="0">
                          <a:effectLst/>
                          <a:latin typeface="Times New Roman" pitchFamily="18" charset="0"/>
                          <a:cs typeface="Times New Roman" pitchFamily="18" charset="0"/>
                        </a:rPr>
                        <a:t>      (</a:t>
                      </a:r>
                      <a:r>
                        <a:rPr lang="en-US" sz="1200" dirty="0" err="1">
                          <a:effectLst/>
                          <a:latin typeface="Times New Roman" pitchFamily="18" charset="0"/>
                          <a:cs typeface="Times New Roman" pitchFamily="18" charset="0"/>
                        </a:rPr>
                        <a:t>Scr</a:t>
                      </a:r>
                      <a:r>
                        <a:rPr lang="en-US" sz="1200" dirty="0">
                          <a:effectLst/>
                          <a:latin typeface="Times New Roman" pitchFamily="18" charset="0"/>
                          <a:cs typeface="Times New Roman" pitchFamily="18" charset="0"/>
                        </a:rPr>
                        <a:t> </a:t>
                      </a:r>
                      <a:r>
                        <a:rPr lang="en-US" sz="1200" dirty="0" smtClean="0">
                          <a:effectLst/>
                          <a:latin typeface="Times New Roman" pitchFamily="18" charset="0"/>
                          <a:cs typeface="Times New Roman" pitchFamily="18" charset="0"/>
                        </a:rPr>
                        <a:t>1</a:t>
                      </a:r>
                      <a:r>
                        <a:rPr lang="en-US" sz="1200" dirty="0">
                          <a:effectLst/>
                          <a:latin typeface="Times New Roman" pitchFamily="18" charset="0"/>
                          <a:cs typeface="Times New Roman" pitchFamily="18" charset="0"/>
                        </a:rPr>
                        <a:t>)</a:t>
                      </a:r>
                      <a:endParaRPr lang="en-US" sz="12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1200" dirty="0">
                          <a:effectLst/>
                          <a:latin typeface="Times New Roman" pitchFamily="18" charset="0"/>
                          <a:cs typeface="Times New Roman" pitchFamily="18" charset="0"/>
                        </a:rPr>
                        <a:t>IR sensor  detects the train that arrives on the platform.</a:t>
                      </a:r>
                    </a:p>
                    <a:p>
                      <a:pPr marL="0" marR="0">
                        <a:lnSpc>
                          <a:spcPct val="150000"/>
                        </a:lnSpc>
                        <a:spcBef>
                          <a:spcPts val="0"/>
                        </a:spcBef>
                        <a:spcAft>
                          <a:spcPts val="0"/>
                        </a:spcAft>
                      </a:pPr>
                      <a:r>
                        <a:rPr lang="en-US" sz="1200" dirty="0">
                          <a:effectLst/>
                          <a:latin typeface="Times New Roman" pitchFamily="18" charset="0"/>
                          <a:cs typeface="Times New Roman" pitchFamily="18" charset="0"/>
                        </a:rPr>
                        <a:t>  </a:t>
                      </a:r>
                      <a:r>
                        <a:rPr lang="en-US" sz="1200" dirty="0" smtClean="0">
                          <a:effectLst/>
                          <a:latin typeface="Times New Roman" pitchFamily="18" charset="0"/>
                          <a:cs typeface="Times New Roman" pitchFamily="18" charset="0"/>
                        </a:rPr>
                        <a:t>           (</a:t>
                      </a:r>
                      <a:r>
                        <a:rPr lang="en-US" sz="1200" dirty="0" err="1">
                          <a:effectLst/>
                          <a:latin typeface="Times New Roman" pitchFamily="18" charset="0"/>
                          <a:cs typeface="Times New Roman" pitchFamily="18" charset="0"/>
                        </a:rPr>
                        <a:t>Scr</a:t>
                      </a:r>
                      <a:r>
                        <a:rPr lang="en-US" sz="1200" dirty="0">
                          <a:effectLst/>
                          <a:latin typeface="Times New Roman" pitchFamily="18" charset="0"/>
                          <a:cs typeface="Times New Roman" pitchFamily="18" charset="0"/>
                        </a:rPr>
                        <a:t> </a:t>
                      </a:r>
                      <a:r>
                        <a:rPr lang="en-US" sz="1200" dirty="0" smtClean="0">
                          <a:effectLst/>
                          <a:latin typeface="Times New Roman" pitchFamily="18" charset="0"/>
                          <a:cs typeface="Times New Roman" pitchFamily="18" charset="0"/>
                        </a:rPr>
                        <a:t>1</a:t>
                      </a:r>
                      <a:r>
                        <a:rPr lang="en-US" sz="1200" dirty="0">
                          <a:effectLst/>
                          <a:latin typeface="Times New Roman" pitchFamily="18" charset="0"/>
                          <a:cs typeface="Times New Roman" pitchFamily="18" charset="0"/>
                        </a:rPr>
                        <a:t>)</a:t>
                      </a:r>
                      <a:endParaRPr lang="en-US" sz="12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50000"/>
                        </a:lnSpc>
                        <a:spcBef>
                          <a:spcPts val="0"/>
                        </a:spcBef>
                        <a:spcAft>
                          <a:spcPts val="0"/>
                        </a:spcAft>
                      </a:pPr>
                      <a:r>
                        <a:rPr lang="en-US" sz="1200" dirty="0">
                          <a:effectLst/>
                          <a:latin typeface="Times New Roman" pitchFamily="18" charset="0"/>
                          <a:cs typeface="Times New Roman" pitchFamily="18" charset="0"/>
                        </a:rPr>
                        <a:t> </a:t>
                      </a:r>
                      <a:r>
                        <a:rPr lang="en-US" sz="1200" baseline="0" dirty="0" smtClean="0">
                          <a:effectLst/>
                          <a:latin typeface="Times New Roman" pitchFamily="18" charset="0"/>
                          <a:cs typeface="Times New Roman" pitchFamily="18" charset="0"/>
                        </a:rPr>
                        <a:t>      </a:t>
                      </a:r>
                      <a:r>
                        <a:rPr lang="en-US" sz="1200" dirty="0" smtClean="0">
                          <a:effectLst/>
                          <a:latin typeface="Times New Roman" pitchFamily="18" charset="0"/>
                          <a:cs typeface="Times New Roman" pitchFamily="18" charset="0"/>
                        </a:rPr>
                        <a:t> </a:t>
                      </a:r>
                      <a:r>
                        <a:rPr lang="en-US" sz="1200" dirty="0">
                          <a:effectLst/>
                          <a:latin typeface="Times New Roman" pitchFamily="18" charset="0"/>
                          <a:cs typeface="Times New Roman" pitchFamily="18" charset="0"/>
                        </a:rPr>
                        <a:t>Pass</a:t>
                      </a:r>
                      <a:endParaRPr lang="en-US" sz="1200" dirty="0">
                        <a:effectLst/>
                        <a:latin typeface="Times New Roman" pitchFamily="18" charset="0"/>
                        <a:ea typeface="Calibri"/>
                        <a:cs typeface="Times New Roman" pitchFamily="18" charset="0"/>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65858906"/>
              </p:ext>
            </p:extLst>
          </p:nvPr>
        </p:nvGraphicFramePr>
        <p:xfrm>
          <a:off x="1818298" y="4012441"/>
          <a:ext cx="9045320" cy="2539218"/>
        </p:xfrm>
        <a:graphic>
          <a:graphicData uri="http://schemas.openxmlformats.org/drawingml/2006/table">
            <a:tbl>
              <a:tblPr firstRow="1" firstCol="1" bandRow="1">
                <a:tableStyleId>{5C22544A-7EE6-4342-B048-85BDC9FD1C3A}</a:tableStyleId>
              </a:tblPr>
              <a:tblGrid>
                <a:gridCol w="1375278"/>
                <a:gridCol w="1624084"/>
                <a:gridCol w="1392071"/>
                <a:gridCol w="1651379"/>
                <a:gridCol w="1665027"/>
                <a:gridCol w="1337481"/>
              </a:tblGrid>
              <a:tr h="655092">
                <a:tc>
                  <a:txBody>
                    <a:bodyPr/>
                    <a:lstStyle/>
                    <a:p>
                      <a:pPr marL="0" marR="0" algn="just">
                        <a:lnSpc>
                          <a:spcPct val="150000"/>
                        </a:lnSpc>
                        <a:spcBef>
                          <a:spcPts val="0"/>
                        </a:spcBef>
                        <a:spcAft>
                          <a:spcPts val="0"/>
                        </a:spcAft>
                      </a:pPr>
                      <a:r>
                        <a:rPr lang="en-US" sz="1200" dirty="0">
                          <a:effectLst/>
                          <a:latin typeface="Times New Roman" pitchFamily="18" charset="0"/>
                          <a:cs typeface="Times New Roman" pitchFamily="18" charset="0"/>
                        </a:rPr>
                        <a:t>  </a:t>
                      </a:r>
                    </a:p>
                    <a:p>
                      <a:pPr marL="0" marR="0" algn="just">
                        <a:lnSpc>
                          <a:spcPct val="150000"/>
                        </a:lnSpc>
                        <a:spcBef>
                          <a:spcPts val="0"/>
                        </a:spcBef>
                        <a:spcAft>
                          <a:spcPts val="0"/>
                        </a:spcAft>
                      </a:pPr>
                      <a:r>
                        <a:rPr lang="en-US" sz="1200" dirty="0">
                          <a:effectLst/>
                          <a:latin typeface="Times New Roman" pitchFamily="18" charset="0"/>
                          <a:cs typeface="Times New Roman" pitchFamily="18" charset="0"/>
                        </a:rPr>
                        <a:t>  TEST </a:t>
                      </a:r>
                      <a:r>
                        <a:rPr lang="en-US" sz="1200" dirty="0" smtClean="0">
                          <a:effectLst/>
                          <a:latin typeface="Times New Roman" pitchFamily="18" charset="0"/>
                          <a:cs typeface="Times New Roman" pitchFamily="18" charset="0"/>
                        </a:rPr>
                        <a:t>CASE ID</a:t>
                      </a:r>
                      <a:endParaRPr lang="en-US" sz="1200" dirty="0">
                        <a:effectLst/>
                        <a:latin typeface="Times New Roman" pitchFamily="18" charset="0"/>
                        <a:ea typeface="Calibri"/>
                        <a:cs typeface="Times New Roman" pitchFamily="18" charset="0"/>
                      </a:endParaRPr>
                    </a:p>
                  </a:txBody>
                  <a:tcPr marL="67479" marR="67479" marT="0" marB="0"/>
                </a:tc>
                <a:tc>
                  <a:txBody>
                    <a:bodyPr/>
                    <a:lstStyle/>
                    <a:p>
                      <a:pPr marL="0" marR="0" algn="just">
                        <a:lnSpc>
                          <a:spcPct val="150000"/>
                        </a:lnSpc>
                        <a:spcBef>
                          <a:spcPts val="0"/>
                        </a:spcBef>
                        <a:spcAft>
                          <a:spcPts val="0"/>
                        </a:spcAft>
                      </a:pPr>
                      <a:r>
                        <a:rPr lang="en-US" sz="1200" dirty="0">
                          <a:effectLst/>
                          <a:latin typeface="Times New Roman" pitchFamily="18" charset="0"/>
                          <a:cs typeface="Times New Roman" pitchFamily="18" charset="0"/>
                        </a:rPr>
                        <a:t> </a:t>
                      </a:r>
                    </a:p>
                    <a:p>
                      <a:pPr marL="0" marR="0" algn="just">
                        <a:lnSpc>
                          <a:spcPct val="150000"/>
                        </a:lnSpc>
                        <a:spcBef>
                          <a:spcPts val="0"/>
                        </a:spcBef>
                        <a:spcAft>
                          <a:spcPts val="0"/>
                        </a:spcAft>
                      </a:pPr>
                      <a:r>
                        <a:rPr lang="en-US" sz="1200" dirty="0">
                          <a:effectLst/>
                          <a:latin typeface="Times New Roman" pitchFamily="18" charset="0"/>
                          <a:cs typeface="Times New Roman" pitchFamily="18" charset="0"/>
                        </a:rPr>
                        <a:t> TEST CASES</a:t>
                      </a:r>
                    </a:p>
                    <a:p>
                      <a:pPr marL="0" marR="0" algn="just">
                        <a:lnSpc>
                          <a:spcPct val="150000"/>
                        </a:lnSpc>
                        <a:spcBef>
                          <a:spcPts val="0"/>
                        </a:spcBef>
                        <a:spcAft>
                          <a:spcPts val="0"/>
                        </a:spcAft>
                      </a:pPr>
                      <a:r>
                        <a:rPr lang="en-US" sz="1200" dirty="0">
                          <a:effectLst/>
                          <a:latin typeface="Times New Roman" pitchFamily="18" charset="0"/>
                          <a:cs typeface="Times New Roman" pitchFamily="18" charset="0"/>
                        </a:rPr>
                        <a:t>      NAME</a:t>
                      </a:r>
                      <a:endParaRPr lang="en-US" sz="1200" dirty="0">
                        <a:effectLst/>
                        <a:latin typeface="Times New Roman" pitchFamily="18" charset="0"/>
                        <a:ea typeface="Calibri"/>
                        <a:cs typeface="Times New Roman" pitchFamily="18" charset="0"/>
                      </a:endParaRPr>
                    </a:p>
                  </a:txBody>
                  <a:tcPr marL="67479" marR="67479" marT="0" marB="0"/>
                </a:tc>
                <a:tc>
                  <a:txBody>
                    <a:bodyPr/>
                    <a:lstStyle/>
                    <a:p>
                      <a:pPr marL="0" marR="0" algn="just">
                        <a:lnSpc>
                          <a:spcPct val="150000"/>
                        </a:lnSpc>
                        <a:spcBef>
                          <a:spcPts val="0"/>
                        </a:spcBef>
                        <a:spcAft>
                          <a:spcPts val="0"/>
                        </a:spcAft>
                      </a:pPr>
                      <a:r>
                        <a:rPr lang="en-US" sz="1200" dirty="0">
                          <a:effectLst/>
                          <a:latin typeface="Times New Roman" pitchFamily="18" charset="0"/>
                          <a:cs typeface="Times New Roman" pitchFamily="18" charset="0"/>
                        </a:rPr>
                        <a:t>  </a:t>
                      </a:r>
                    </a:p>
                    <a:p>
                      <a:pPr marL="0" marR="0" algn="just">
                        <a:lnSpc>
                          <a:spcPct val="150000"/>
                        </a:lnSpc>
                        <a:spcBef>
                          <a:spcPts val="0"/>
                        </a:spcBef>
                        <a:spcAft>
                          <a:spcPts val="0"/>
                        </a:spcAft>
                      </a:pPr>
                      <a:r>
                        <a:rPr lang="en-US" sz="1200" dirty="0">
                          <a:effectLst/>
                          <a:latin typeface="Times New Roman" pitchFamily="18" charset="0"/>
                          <a:cs typeface="Times New Roman" pitchFamily="18" charset="0"/>
                        </a:rPr>
                        <a:t>   INPUT</a:t>
                      </a:r>
                    </a:p>
                    <a:p>
                      <a:pPr marL="0" marR="0" algn="just">
                        <a:lnSpc>
                          <a:spcPct val="150000"/>
                        </a:lnSpc>
                        <a:spcBef>
                          <a:spcPts val="0"/>
                        </a:spcBef>
                        <a:spcAft>
                          <a:spcPts val="0"/>
                        </a:spcAft>
                      </a:pPr>
                      <a:r>
                        <a:rPr lang="en-US" sz="1200" dirty="0">
                          <a:effectLst/>
                          <a:latin typeface="Times New Roman" pitchFamily="18" charset="0"/>
                          <a:cs typeface="Times New Roman" pitchFamily="18" charset="0"/>
                        </a:rPr>
                        <a:t> </a:t>
                      </a:r>
                      <a:endParaRPr lang="en-US" sz="1200" dirty="0">
                        <a:effectLst/>
                        <a:latin typeface="Times New Roman" pitchFamily="18" charset="0"/>
                        <a:ea typeface="Calibri"/>
                        <a:cs typeface="Times New Roman" pitchFamily="18" charset="0"/>
                      </a:endParaRPr>
                    </a:p>
                  </a:txBody>
                  <a:tcPr marL="67479" marR="67479" marT="0" marB="0"/>
                </a:tc>
                <a:tc>
                  <a:txBody>
                    <a:bodyPr/>
                    <a:lstStyle/>
                    <a:p>
                      <a:pPr marL="0" marR="0" algn="just">
                        <a:lnSpc>
                          <a:spcPct val="150000"/>
                        </a:lnSpc>
                        <a:spcBef>
                          <a:spcPts val="0"/>
                        </a:spcBef>
                        <a:spcAft>
                          <a:spcPts val="0"/>
                        </a:spcAft>
                      </a:pPr>
                      <a:r>
                        <a:rPr lang="en-US" sz="1200" dirty="0">
                          <a:effectLst/>
                          <a:latin typeface="Times New Roman" pitchFamily="18" charset="0"/>
                          <a:cs typeface="Times New Roman" pitchFamily="18" charset="0"/>
                        </a:rPr>
                        <a:t> </a:t>
                      </a:r>
                    </a:p>
                    <a:p>
                      <a:pPr marL="0" marR="0" algn="just">
                        <a:lnSpc>
                          <a:spcPct val="150000"/>
                        </a:lnSpc>
                        <a:spcBef>
                          <a:spcPts val="0"/>
                        </a:spcBef>
                        <a:spcAft>
                          <a:spcPts val="0"/>
                        </a:spcAft>
                      </a:pPr>
                      <a:r>
                        <a:rPr lang="en-US" sz="1200" dirty="0">
                          <a:effectLst/>
                          <a:latin typeface="Times New Roman" pitchFamily="18" charset="0"/>
                          <a:cs typeface="Times New Roman" pitchFamily="18" charset="0"/>
                        </a:rPr>
                        <a:t>    EXPECTED</a:t>
                      </a:r>
                    </a:p>
                    <a:p>
                      <a:pPr marL="0" marR="0" algn="just">
                        <a:lnSpc>
                          <a:spcPct val="150000"/>
                        </a:lnSpc>
                        <a:spcBef>
                          <a:spcPts val="0"/>
                        </a:spcBef>
                        <a:spcAft>
                          <a:spcPts val="0"/>
                        </a:spcAft>
                      </a:pPr>
                      <a:r>
                        <a:rPr lang="en-US" sz="1200" dirty="0">
                          <a:effectLst/>
                          <a:latin typeface="Times New Roman" pitchFamily="18" charset="0"/>
                          <a:cs typeface="Times New Roman" pitchFamily="18" charset="0"/>
                        </a:rPr>
                        <a:t>      OUTPUT</a:t>
                      </a:r>
                      <a:endParaRPr lang="en-US" sz="1200" dirty="0">
                        <a:effectLst/>
                        <a:latin typeface="Times New Roman" pitchFamily="18" charset="0"/>
                        <a:ea typeface="Calibri"/>
                        <a:cs typeface="Times New Roman" pitchFamily="18" charset="0"/>
                      </a:endParaRPr>
                    </a:p>
                  </a:txBody>
                  <a:tcPr marL="67479" marR="67479" marT="0" marB="0"/>
                </a:tc>
                <a:tc>
                  <a:txBody>
                    <a:bodyPr/>
                    <a:lstStyle/>
                    <a:p>
                      <a:pPr marL="0" marR="0" algn="just">
                        <a:lnSpc>
                          <a:spcPct val="150000"/>
                        </a:lnSpc>
                        <a:spcBef>
                          <a:spcPts val="0"/>
                        </a:spcBef>
                        <a:spcAft>
                          <a:spcPts val="0"/>
                        </a:spcAft>
                      </a:pPr>
                      <a:r>
                        <a:rPr lang="en-US" sz="1200" dirty="0">
                          <a:effectLst/>
                          <a:latin typeface="Times New Roman" pitchFamily="18" charset="0"/>
                          <a:cs typeface="Times New Roman" pitchFamily="18" charset="0"/>
                        </a:rPr>
                        <a:t> </a:t>
                      </a:r>
                    </a:p>
                    <a:p>
                      <a:pPr marL="0" marR="0" algn="just">
                        <a:lnSpc>
                          <a:spcPct val="150000"/>
                        </a:lnSpc>
                        <a:spcBef>
                          <a:spcPts val="0"/>
                        </a:spcBef>
                        <a:spcAft>
                          <a:spcPts val="0"/>
                        </a:spcAft>
                      </a:pPr>
                      <a:r>
                        <a:rPr lang="en-US" sz="1200" dirty="0">
                          <a:effectLst/>
                          <a:latin typeface="Times New Roman" pitchFamily="18" charset="0"/>
                          <a:cs typeface="Times New Roman" pitchFamily="18" charset="0"/>
                        </a:rPr>
                        <a:t> ACTUAL</a:t>
                      </a:r>
                    </a:p>
                    <a:p>
                      <a:pPr marL="0" marR="0" algn="just">
                        <a:lnSpc>
                          <a:spcPct val="150000"/>
                        </a:lnSpc>
                        <a:spcBef>
                          <a:spcPts val="0"/>
                        </a:spcBef>
                        <a:spcAft>
                          <a:spcPts val="0"/>
                        </a:spcAft>
                      </a:pPr>
                      <a:r>
                        <a:rPr lang="en-US" sz="1200" dirty="0">
                          <a:effectLst/>
                          <a:latin typeface="Times New Roman" pitchFamily="18" charset="0"/>
                          <a:cs typeface="Times New Roman" pitchFamily="18" charset="0"/>
                        </a:rPr>
                        <a:t> OUTPUT</a:t>
                      </a:r>
                      <a:endParaRPr lang="en-US" sz="1200" dirty="0">
                        <a:effectLst/>
                        <a:latin typeface="Times New Roman" pitchFamily="18" charset="0"/>
                        <a:ea typeface="Calibri"/>
                        <a:cs typeface="Times New Roman" pitchFamily="18" charset="0"/>
                      </a:endParaRPr>
                    </a:p>
                  </a:txBody>
                  <a:tcPr marL="67479" marR="67479" marT="0" marB="0"/>
                </a:tc>
                <a:tc>
                  <a:txBody>
                    <a:bodyPr/>
                    <a:lstStyle/>
                    <a:p>
                      <a:pPr marL="0" marR="0" algn="just">
                        <a:lnSpc>
                          <a:spcPct val="150000"/>
                        </a:lnSpc>
                        <a:spcBef>
                          <a:spcPts val="0"/>
                        </a:spcBef>
                        <a:spcAft>
                          <a:spcPts val="0"/>
                        </a:spcAft>
                      </a:pPr>
                      <a:r>
                        <a:rPr lang="en-US" sz="1200">
                          <a:effectLst/>
                          <a:latin typeface="Times New Roman" pitchFamily="18" charset="0"/>
                          <a:cs typeface="Times New Roman" pitchFamily="18" charset="0"/>
                        </a:rPr>
                        <a:t> </a:t>
                      </a:r>
                    </a:p>
                    <a:p>
                      <a:pPr marL="0" marR="0" algn="just">
                        <a:lnSpc>
                          <a:spcPct val="150000"/>
                        </a:lnSpc>
                        <a:spcBef>
                          <a:spcPts val="0"/>
                        </a:spcBef>
                        <a:spcAft>
                          <a:spcPts val="0"/>
                        </a:spcAft>
                      </a:pPr>
                      <a:r>
                        <a:rPr lang="en-US" sz="1200">
                          <a:effectLst/>
                          <a:latin typeface="Times New Roman" pitchFamily="18" charset="0"/>
                          <a:cs typeface="Times New Roman" pitchFamily="18" charset="0"/>
                        </a:rPr>
                        <a:t>RESULT</a:t>
                      </a:r>
                      <a:endParaRPr lang="en-US" sz="1200">
                        <a:effectLst/>
                        <a:latin typeface="Times New Roman" pitchFamily="18" charset="0"/>
                        <a:ea typeface="Calibri"/>
                        <a:cs typeface="Times New Roman" pitchFamily="18" charset="0"/>
                      </a:endParaRPr>
                    </a:p>
                  </a:txBody>
                  <a:tcPr marL="67479" marR="67479" marT="0" marB="0"/>
                </a:tc>
              </a:tr>
              <a:tr h="1749151">
                <a:tc>
                  <a:txBody>
                    <a:bodyPr/>
                    <a:lstStyle/>
                    <a:p>
                      <a:pPr marL="0" marR="0" algn="ctr">
                        <a:lnSpc>
                          <a:spcPct val="150000"/>
                        </a:lnSpc>
                        <a:spcBef>
                          <a:spcPts val="0"/>
                        </a:spcBef>
                        <a:spcAft>
                          <a:spcPts val="0"/>
                        </a:spcAft>
                      </a:pPr>
                      <a:r>
                        <a:rPr lang="en-US" sz="1200">
                          <a:effectLst/>
                          <a:latin typeface="Times New Roman" pitchFamily="18" charset="0"/>
                          <a:cs typeface="Times New Roman" pitchFamily="18" charset="0"/>
                        </a:rPr>
                        <a:t> </a:t>
                      </a:r>
                    </a:p>
                    <a:p>
                      <a:pPr marL="0" marR="0" algn="ctr">
                        <a:lnSpc>
                          <a:spcPct val="150000"/>
                        </a:lnSpc>
                        <a:spcBef>
                          <a:spcPts val="0"/>
                        </a:spcBef>
                        <a:spcAft>
                          <a:spcPts val="0"/>
                        </a:spcAft>
                      </a:pPr>
                      <a:r>
                        <a:rPr lang="en-US" sz="1200">
                          <a:effectLst/>
                          <a:latin typeface="Times New Roman" pitchFamily="18" charset="0"/>
                          <a:cs typeface="Times New Roman" pitchFamily="18" charset="0"/>
                        </a:rPr>
                        <a:t> </a:t>
                      </a:r>
                    </a:p>
                    <a:p>
                      <a:pPr marL="0" marR="0" algn="ctr">
                        <a:lnSpc>
                          <a:spcPct val="150000"/>
                        </a:lnSpc>
                        <a:spcBef>
                          <a:spcPts val="0"/>
                        </a:spcBef>
                        <a:spcAft>
                          <a:spcPts val="0"/>
                        </a:spcAft>
                      </a:pPr>
                      <a:r>
                        <a:rPr lang="en-US" sz="1200">
                          <a:effectLst/>
                          <a:latin typeface="Times New Roman" pitchFamily="18" charset="0"/>
                          <a:cs typeface="Times New Roman" pitchFamily="18" charset="0"/>
                        </a:rPr>
                        <a:t> </a:t>
                      </a:r>
                    </a:p>
                    <a:p>
                      <a:pPr marL="0" marR="0" algn="ctr">
                        <a:lnSpc>
                          <a:spcPct val="150000"/>
                        </a:lnSpc>
                        <a:spcBef>
                          <a:spcPts val="0"/>
                        </a:spcBef>
                        <a:spcAft>
                          <a:spcPts val="0"/>
                        </a:spcAft>
                      </a:pPr>
                      <a:r>
                        <a:rPr lang="en-US" sz="1200">
                          <a:effectLst/>
                          <a:latin typeface="Times New Roman" pitchFamily="18" charset="0"/>
                          <a:cs typeface="Times New Roman" pitchFamily="18" charset="0"/>
                        </a:rPr>
                        <a:t>TC01</a:t>
                      </a:r>
                      <a:endParaRPr lang="en-US" sz="1200">
                        <a:effectLst/>
                        <a:latin typeface="Times New Roman" pitchFamily="18" charset="0"/>
                        <a:ea typeface="Calibri"/>
                        <a:cs typeface="Times New Roman" pitchFamily="18" charset="0"/>
                      </a:endParaRPr>
                    </a:p>
                  </a:txBody>
                  <a:tcPr marL="67479" marR="67479" marT="0" marB="0"/>
                </a:tc>
                <a:tc>
                  <a:txBody>
                    <a:bodyPr/>
                    <a:lstStyle/>
                    <a:p>
                      <a:pPr marL="0" marR="0" algn="ctr">
                        <a:lnSpc>
                          <a:spcPct val="150000"/>
                        </a:lnSpc>
                        <a:spcBef>
                          <a:spcPts val="0"/>
                        </a:spcBef>
                        <a:spcAft>
                          <a:spcPts val="0"/>
                        </a:spcAft>
                      </a:pPr>
                      <a:r>
                        <a:rPr lang="en-US" sz="1200" dirty="0">
                          <a:effectLst/>
                          <a:latin typeface="Times New Roman" pitchFamily="18" charset="0"/>
                          <a:cs typeface="Times New Roman" pitchFamily="18" charset="0"/>
                        </a:rPr>
                        <a:t> </a:t>
                      </a:r>
                    </a:p>
                    <a:p>
                      <a:pPr marL="0" marR="0" algn="ctr">
                        <a:lnSpc>
                          <a:spcPct val="150000"/>
                        </a:lnSpc>
                        <a:spcBef>
                          <a:spcPts val="0"/>
                        </a:spcBef>
                        <a:spcAft>
                          <a:spcPts val="0"/>
                        </a:spcAft>
                      </a:pPr>
                      <a:r>
                        <a:rPr lang="en-US" sz="1200" dirty="0">
                          <a:effectLst/>
                          <a:latin typeface="Times New Roman" pitchFamily="18" charset="0"/>
                          <a:cs typeface="Times New Roman" pitchFamily="18" charset="0"/>
                        </a:rPr>
                        <a:t>To detect the train and mail the passengers about the early arrival of train</a:t>
                      </a:r>
                      <a:endParaRPr lang="en-US" sz="1200" dirty="0">
                        <a:effectLst/>
                        <a:latin typeface="Times New Roman" pitchFamily="18" charset="0"/>
                        <a:ea typeface="Calibri"/>
                        <a:cs typeface="Times New Roman" pitchFamily="18" charset="0"/>
                      </a:endParaRPr>
                    </a:p>
                  </a:txBody>
                  <a:tcPr marL="67479" marR="67479" marT="0" marB="0"/>
                </a:tc>
                <a:tc>
                  <a:txBody>
                    <a:bodyPr/>
                    <a:lstStyle/>
                    <a:p>
                      <a:pPr marL="0" marR="0" algn="ctr">
                        <a:lnSpc>
                          <a:spcPct val="150000"/>
                        </a:lnSpc>
                        <a:spcBef>
                          <a:spcPts val="0"/>
                        </a:spcBef>
                        <a:spcAft>
                          <a:spcPts val="0"/>
                        </a:spcAft>
                      </a:pPr>
                      <a:r>
                        <a:rPr lang="en-US" sz="1200" dirty="0">
                          <a:effectLst/>
                          <a:latin typeface="Times New Roman" pitchFamily="18" charset="0"/>
                          <a:cs typeface="Times New Roman" pitchFamily="18" charset="0"/>
                        </a:rPr>
                        <a:t> </a:t>
                      </a:r>
                    </a:p>
                    <a:p>
                      <a:pPr marL="0" marR="0" algn="ctr">
                        <a:lnSpc>
                          <a:spcPct val="150000"/>
                        </a:lnSpc>
                        <a:spcBef>
                          <a:spcPts val="0"/>
                        </a:spcBef>
                        <a:spcAft>
                          <a:spcPts val="0"/>
                        </a:spcAft>
                      </a:pPr>
                      <a:r>
                        <a:rPr lang="en-US" sz="1200" dirty="0">
                          <a:effectLst/>
                          <a:latin typeface="Times New Roman" pitchFamily="18" charset="0"/>
                          <a:cs typeface="Times New Roman" pitchFamily="18" charset="0"/>
                        </a:rPr>
                        <a:t>RFID Tag, RFID reader, RTC, LCD</a:t>
                      </a:r>
                      <a:endParaRPr lang="en-US" sz="1200" dirty="0">
                        <a:effectLst/>
                        <a:latin typeface="Times New Roman" pitchFamily="18" charset="0"/>
                        <a:ea typeface="Calibri"/>
                        <a:cs typeface="Times New Roman" pitchFamily="18" charset="0"/>
                      </a:endParaRPr>
                    </a:p>
                  </a:txBody>
                  <a:tcPr marL="67479" marR="67479" marT="0" marB="0"/>
                </a:tc>
                <a:tc>
                  <a:txBody>
                    <a:bodyPr/>
                    <a:lstStyle/>
                    <a:p>
                      <a:pPr marL="0" marR="0" algn="ctr">
                        <a:lnSpc>
                          <a:spcPct val="150000"/>
                        </a:lnSpc>
                        <a:spcBef>
                          <a:spcPts val="0"/>
                        </a:spcBef>
                        <a:spcAft>
                          <a:spcPts val="0"/>
                        </a:spcAft>
                      </a:pPr>
                      <a:r>
                        <a:rPr lang="en-US" sz="1200" dirty="0">
                          <a:effectLst/>
                          <a:latin typeface="Times New Roman" pitchFamily="18" charset="0"/>
                          <a:cs typeface="Times New Roman" pitchFamily="18" charset="0"/>
                        </a:rPr>
                        <a:t> </a:t>
                      </a:r>
                    </a:p>
                    <a:p>
                      <a:pPr marL="0" marR="0" algn="ctr">
                        <a:lnSpc>
                          <a:spcPct val="150000"/>
                        </a:lnSpc>
                        <a:spcBef>
                          <a:spcPts val="0"/>
                        </a:spcBef>
                        <a:spcAft>
                          <a:spcPts val="0"/>
                        </a:spcAft>
                      </a:pPr>
                      <a:r>
                        <a:rPr lang="en-US" sz="1200" dirty="0">
                          <a:effectLst/>
                          <a:latin typeface="Times New Roman" pitchFamily="18" charset="0"/>
                          <a:cs typeface="Times New Roman" pitchFamily="18" charset="0"/>
                        </a:rPr>
                        <a:t>Train along with time should be detected and passengers should receive mail from admin</a:t>
                      </a:r>
                    </a:p>
                    <a:p>
                      <a:pPr marL="0" marR="0">
                        <a:lnSpc>
                          <a:spcPct val="150000"/>
                        </a:lnSpc>
                        <a:spcBef>
                          <a:spcPts val="0"/>
                        </a:spcBef>
                        <a:spcAft>
                          <a:spcPts val="0"/>
                        </a:spcAft>
                      </a:pPr>
                      <a:r>
                        <a:rPr lang="en-US" sz="1200" dirty="0">
                          <a:effectLst/>
                          <a:latin typeface="Times New Roman" pitchFamily="18" charset="0"/>
                          <a:cs typeface="Times New Roman" pitchFamily="18" charset="0"/>
                        </a:rPr>
                        <a:t>   </a:t>
                      </a:r>
                      <a:r>
                        <a:rPr lang="en-US" sz="1200" dirty="0" smtClean="0">
                          <a:effectLst/>
                          <a:latin typeface="Times New Roman" pitchFamily="18" charset="0"/>
                          <a:cs typeface="Times New Roman" pitchFamily="18" charset="0"/>
                        </a:rPr>
                        <a:t>       (</a:t>
                      </a:r>
                      <a:r>
                        <a:rPr lang="en-US" sz="1200" dirty="0" err="1">
                          <a:effectLst/>
                          <a:latin typeface="Times New Roman" pitchFamily="18" charset="0"/>
                          <a:cs typeface="Times New Roman" pitchFamily="18" charset="0"/>
                        </a:rPr>
                        <a:t>Scr</a:t>
                      </a:r>
                      <a:r>
                        <a:rPr lang="en-US" sz="1200" dirty="0">
                          <a:effectLst/>
                          <a:latin typeface="Times New Roman" pitchFamily="18" charset="0"/>
                          <a:cs typeface="Times New Roman" pitchFamily="18" charset="0"/>
                        </a:rPr>
                        <a:t> </a:t>
                      </a:r>
                      <a:r>
                        <a:rPr lang="en-US" sz="1200" dirty="0" smtClean="0">
                          <a:effectLst/>
                          <a:latin typeface="Times New Roman" pitchFamily="18" charset="0"/>
                          <a:cs typeface="Times New Roman" pitchFamily="18" charset="0"/>
                        </a:rPr>
                        <a:t>5)</a:t>
                      </a:r>
                      <a:endParaRPr lang="en-US" sz="1200" dirty="0">
                        <a:effectLst/>
                        <a:latin typeface="Times New Roman" pitchFamily="18" charset="0"/>
                        <a:ea typeface="Calibri"/>
                        <a:cs typeface="Times New Roman" pitchFamily="18" charset="0"/>
                      </a:endParaRPr>
                    </a:p>
                  </a:txBody>
                  <a:tcPr marL="67479" marR="67479" marT="0" marB="0"/>
                </a:tc>
                <a:tc>
                  <a:txBody>
                    <a:bodyPr/>
                    <a:lstStyle/>
                    <a:p>
                      <a:pPr marL="0" marR="0" algn="ctr">
                        <a:lnSpc>
                          <a:spcPct val="150000"/>
                        </a:lnSpc>
                        <a:spcBef>
                          <a:spcPts val="0"/>
                        </a:spcBef>
                        <a:spcAft>
                          <a:spcPts val="0"/>
                        </a:spcAft>
                      </a:pPr>
                      <a:r>
                        <a:rPr lang="en-US" sz="1200" dirty="0">
                          <a:effectLst/>
                          <a:latin typeface="Times New Roman" pitchFamily="18" charset="0"/>
                          <a:cs typeface="Times New Roman" pitchFamily="18" charset="0"/>
                        </a:rPr>
                        <a:t> </a:t>
                      </a:r>
                    </a:p>
                    <a:p>
                      <a:pPr marL="0" marR="0" algn="ctr">
                        <a:lnSpc>
                          <a:spcPct val="150000"/>
                        </a:lnSpc>
                        <a:spcBef>
                          <a:spcPts val="0"/>
                        </a:spcBef>
                        <a:spcAft>
                          <a:spcPts val="0"/>
                        </a:spcAft>
                      </a:pPr>
                      <a:r>
                        <a:rPr lang="en-US" sz="1200" dirty="0">
                          <a:effectLst/>
                          <a:latin typeface="Times New Roman" pitchFamily="18" charset="0"/>
                          <a:cs typeface="Times New Roman" pitchFamily="18" charset="0"/>
                        </a:rPr>
                        <a:t>Train along with time is detected and passengers received mail from admin</a:t>
                      </a:r>
                    </a:p>
                    <a:p>
                      <a:pPr marL="0" marR="0" algn="ctr">
                        <a:lnSpc>
                          <a:spcPct val="150000"/>
                        </a:lnSpc>
                        <a:spcBef>
                          <a:spcPts val="0"/>
                        </a:spcBef>
                        <a:spcAft>
                          <a:spcPts val="0"/>
                        </a:spcAft>
                      </a:pPr>
                      <a:r>
                        <a:rPr lang="en-US" sz="1200" dirty="0">
                          <a:effectLst/>
                          <a:latin typeface="Times New Roman" pitchFamily="18" charset="0"/>
                          <a:cs typeface="Times New Roman" pitchFamily="18" charset="0"/>
                        </a:rPr>
                        <a:t>(</a:t>
                      </a:r>
                      <a:r>
                        <a:rPr lang="en-US" sz="1200" dirty="0" err="1">
                          <a:effectLst/>
                          <a:latin typeface="Times New Roman" pitchFamily="18" charset="0"/>
                          <a:cs typeface="Times New Roman" pitchFamily="18" charset="0"/>
                        </a:rPr>
                        <a:t>Scr</a:t>
                      </a:r>
                      <a:r>
                        <a:rPr lang="en-US" sz="1200" dirty="0">
                          <a:effectLst/>
                          <a:latin typeface="Times New Roman" pitchFamily="18" charset="0"/>
                          <a:cs typeface="Times New Roman" pitchFamily="18" charset="0"/>
                        </a:rPr>
                        <a:t> </a:t>
                      </a:r>
                      <a:r>
                        <a:rPr lang="en-US" sz="1200" dirty="0" smtClean="0">
                          <a:effectLst/>
                          <a:latin typeface="Times New Roman" pitchFamily="18" charset="0"/>
                          <a:cs typeface="Times New Roman" pitchFamily="18" charset="0"/>
                        </a:rPr>
                        <a:t>5)</a:t>
                      </a:r>
                      <a:endParaRPr lang="en-US" sz="1200" dirty="0">
                        <a:effectLst/>
                        <a:latin typeface="Times New Roman" pitchFamily="18" charset="0"/>
                        <a:ea typeface="Calibri"/>
                        <a:cs typeface="Times New Roman" pitchFamily="18" charset="0"/>
                      </a:endParaRPr>
                    </a:p>
                  </a:txBody>
                  <a:tcPr marL="67479" marR="67479" marT="0" marB="0"/>
                </a:tc>
                <a:tc>
                  <a:txBody>
                    <a:bodyPr/>
                    <a:lstStyle/>
                    <a:p>
                      <a:pPr marL="0" marR="0" algn="ctr">
                        <a:lnSpc>
                          <a:spcPct val="150000"/>
                        </a:lnSpc>
                        <a:spcBef>
                          <a:spcPts val="0"/>
                        </a:spcBef>
                        <a:spcAft>
                          <a:spcPts val="0"/>
                        </a:spcAft>
                      </a:pPr>
                      <a:r>
                        <a:rPr lang="en-US" sz="1200" dirty="0">
                          <a:effectLst/>
                          <a:latin typeface="Times New Roman" pitchFamily="18" charset="0"/>
                          <a:cs typeface="Times New Roman" pitchFamily="18" charset="0"/>
                        </a:rPr>
                        <a:t> </a:t>
                      </a:r>
                    </a:p>
                    <a:p>
                      <a:pPr marL="0" marR="0" algn="ctr">
                        <a:lnSpc>
                          <a:spcPct val="150000"/>
                        </a:lnSpc>
                        <a:spcBef>
                          <a:spcPts val="0"/>
                        </a:spcBef>
                        <a:spcAft>
                          <a:spcPts val="0"/>
                        </a:spcAft>
                      </a:pPr>
                      <a:r>
                        <a:rPr lang="en-US" sz="1200" dirty="0">
                          <a:effectLst/>
                          <a:latin typeface="Times New Roman" pitchFamily="18" charset="0"/>
                          <a:cs typeface="Times New Roman" pitchFamily="18" charset="0"/>
                        </a:rPr>
                        <a:t> </a:t>
                      </a:r>
                    </a:p>
                    <a:p>
                      <a:pPr marL="0" marR="0" algn="ctr">
                        <a:lnSpc>
                          <a:spcPct val="150000"/>
                        </a:lnSpc>
                        <a:spcBef>
                          <a:spcPts val="0"/>
                        </a:spcBef>
                        <a:spcAft>
                          <a:spcPts val="0"/>
                        </a:spcAft>
                      </a:pPr>
                      <a:r>
                        <a:rPr lang="en-US" sz="1200" dirty="0">
                          <a:effectLst/>
                          <a:latin typeface="Times New Roman" pitchFamily="18" charset="0"/>
                          <a:cs typeface="Times New Roman" pitchFamily="18" charset="0"/>
                        </a:rPr>
                        <a:t> </a:t>
                      </a:r>
                    </a:p>
                    <a:p>
                      <a:pPr marL="0" marR="0" algn="ctr">
                        <a:lnSpc>
                          <a:spcPct val="150000"/>
                        </a:lnSpc>
                        <a:spcBef>
                          <a:spcPts val="0"/>
                        </a:spcBef>
                        <a:spcAft>
                          <a:spcPts val="0"/>
                        </a:spcAft>
                      </a:pPr>
                      <a:r>
                        <a:rPr lang="en-US" sz="1200" dirty="0">
                          <a:effectLst/>
                          <a:latin typeface="Times New Roman" pitchFamily="18" charset="0"/>
                          <a:cs typeface="Times New Roman" pitchFamily="18" charset="0"/>
                        </a:rPr>
                        <a:t>Pass</a:t>
                      </a:r>
                      <a:endParaRPr lang="en-US" sz="1200" dirty="0">
                        <a:effectLst/>
                        <a:latin typeface="Times New Roman" pitchFamily="18" charset="0"/>
                        <a:ea typeface="Calibri"/>
                        <a:cs typeface="Times New Roman" pitchFamily="18" charset="0"/>
                      </a:endParaRPr>
                    </a:p>
                  </a:txBody>
                  <a:tcPr marL="67479" marR="67479" marT="0" marB="0"/>
                </a:tc>
              </a:tr>
            </a:tbl>
          </a:graphicData>
        </a:graphic>
      </p:graphicFrame>
    </p:spTree>
    <p:extLst>
      <p:ext uri="{BB962C8B-B14F-4D97-AF65-F5344CB8AC3E}">
        <p14:creationId xmlns:p14="http://schemas.microsoft.com/office/powerpoint/2010/main" val="20199823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521679513"/>
              </p:ext>
            </p:extLst>
          </p:nvPr>
        </p:nvGraphicFramePr>
        <p:xfrm>
          <a:off x="1774210" y="374722"/>
          <a:ext cx="9416955" cy="5657850"/>
        </p:xfrm>
        <a:graphic>
          <a:graphicData uri="http://schemas.openxmlformats.org/drawingml/2006/table">
            <a:tbl>
              <a:tblPr firstRow="1" firstCol="1" bandRow="1">
                <a:tableStyleId>{5C22544A-7EE6-4342-B048-85BDC9FD1C3A}</a:tableStyleId>
              </a:tblPr>
              <a:tblGrid>
                <a:gridCol w="1002565"/>
                <a:gridCol w="1969325"/>
                <a:gridCol w="1521751"/>
                <a:gridCol w="1855940"/>
                <a:gridCol w="2082712"/>
                <a:gridCol w="984662"/>
              </a:tblGrid>
              <a:tr h="2974453">
                <a:tc>
                  <a:txBody>
                    <a:bodyPr/>
                    <a:lstStyle/>
                    <a:p>
                      <a:pPr marL="0" marR="0" algn="ctr">
                        <a:lnSpc>
                          <a:spcPct val="150000"/>
                        </a:lnSpc>
                        <a:spcBef>
                          <a:spcPts val="0"/>
                        </a:spcBef>
                        <a:spcAft>
                          <a:spcPts val="0"/>
                        </a:spcAft>
                      </a:pPr>
                      <a:r>
                        <a:rPr lang="en-US" sz="1400" dirty="0">
                          <a:effectLst/>
                          <a:latin typeface="Times New Roman" pitchFamily="18" charset="0"/>
                          <a:cs typeface="Times New Roman" pitchFamily="18" charset="0"/>
                        </a:rPr>
                        <a:t> </a:t>
                      </a:r>
                    </a:p>
                    <a:p>
                      <a:pPr marL="0" marR="0" algn="l">
                        <a:lnSpc>
                          <a:spcPct val="150000"/>
                        </a:lnSpc>
                        <a:spcBef>
                          <a:spcPts val="0"/>
                        </a:spcBef>
                        <a:spcAft>
                          <a:spcPts val="0"/>
                        </a:spcAft>
                      </a:pPr>
                      <a:r>
                        <a:rPr lang="en-US" sz="1400" dirty="0">
                          <a:effectLst/>
                          <a:latin typeface="Times New Roman" pitchFamily="18" charset="0"/>
                          <a:cs typeface="Times New Roman" pitchFamily="18" charset="0"/>
                        </a:rPr>
                        <a:t> </a:t>
                      </a:r>
                      <a:r>
                        <a:rPr lang="en-US" sz="1400" baseline="0" dirty="0" smtClean="0">
                          <a:effectLst/>
                          <a:latin typeface="Times New Roman" pitchFamily="18" charset="0"/>
                          <a:cs typeface="Times New Roman" pitchFamily="18" charset="0"/>
                        </a:rPr>
                        <a:t>    </a:t>
                      </a:r>
                      <a:r>
                        <a:rPr lang="en-US" sz="1400" dirty="0" smtClean="0">
                          <a:effectLst/>
                          <a:latin typeface="Times New Roman" pitchFamily="18" charset="0"/>
                          <a:cs typeface="Times New Roman" pitchFamily="18" charset="0"/>
                        </a:rPr>
                        <a:t>TC02</a:t>
                      </a:r>
                      <a:endParaRPr lang="en-US" sz="1400" dirty="0">
                        <a:effectLst/>
                        <a:latin typeface="Times New Roman" pitchFamily="18" charset="0"/>
                        <a:ea typeface="Calibri"/>
                        <a:cs typeface="Times New Roman" pitchFamily="18" charset="0"/>
                      </a:endParaRPr>
                    </a:p>
                  </a:txBody>
                  <a:tcPr marL="63890" marR="63890" marT="0" marB="0"/>
                </a:tc>
                <a:tc>
                  <a:txBody>
                    <a:bodyPr/>
                    <a:lstStyle/>
                    <a:p>
                      <a:pPr marL="0" marR="0" algn="ctr">
                        <a:lnSpc>
                          <a:spcPct val="150000"/>
                        </a:lnSpc>
                        <a:spcBef>
                          <a:spcPts val="0"/>
                        </a:spcBef>
                        <a:spcAft>
                          <a:spcPts val="0"/>
                        </a:spcAft>
                      </a:pPr>
                      <a:r>
                        <a:rPr lang="en-US" sz="1400">
                          <a:effectLst/>
                          <a:latin typeface="Times New Roman" pitchFamily="18" charset="0"/>
                          <a:cs typeface="Times New Roman" pitchFamily="18" charset="0"/>
                        </a:rPr>
                        <a:t> </a:t>
                      </a:r>
                    </a:p>
                    <a:p>
                      <a:pPr marL="0" marR="0" algn="ctr">
                        <a:lnSpc>
                          <a:spcPct val="150000"/>
                        </a:lnSpc>
                        <a:spcBef>
                          <a:spcPts val="0"/>
                        </a:spcBef>
                        <a:spcAft>
                          <a:spcPts val="0"/>
                        </a:spcAft>
                      </a:pPr>
                      <a:r>
                        <a:rPr lang="en-US" sz="1400">
                          <a:effectLst/>
                          <a:latin typeface="Times New Roman" pitchFamily="18" charset="0"/>
                          <a:cs typeface="Times New Roman" pitchFamily="18" charset="0"/>
                        </a:rPr>
                        <a:t>To detect the train and mail the passengers about the  delay arrival of train</a:t>
                      </a:r>
                      <a:endParaRPr lang="en-US" sz="1400">
                        <a:effectLst/>
                        <a:latin typeface="Times New Roman" pitchFamily="18" charset="0"/>
                        <a:ea typeface="Calibri"/>
                        <a:cs typeface="Times New Roman" pitchFamily="18" charset="0"/>
                      </a:endParaRPr>
                    </a:p>
                  </a:txBody>
                  <a:tcPr marL="63890" marR="63890" marT="0" marB="0"/>
                </a:tc>
                <a:tc>
                  <a:txBody>
                    <a:bodyPr/>
                    <a:lstStyle/>
                    <a:p>
                      <a:pPr marL="0" marR="0" algn="l">
                        <a:lnSpc>
                          <a:spcPct val="150000"/>
                        </a:lnSpc>
                        <a:spcBef>
                          <a:spcPts val="0"/>
                        </a:spcBef>
                        <a:spcAft>
                          <a:spcPts val="0"/>
                        </a:spcAft>
                      </a:pPr>
                      <a:r>
                        <a:rPr lang="en-US" sz="1400">
                          <a:effectLst/>
                          <a:latin typeface="Times New Roman" pitchFamily="18" charset="0"/>
                          <a:cs typeface="Times New Roman" pitchFamily="18" charset="0"/>
                        </a:rPr>
                        <a:t> </a:t>
                      </a:r>
                    </a:p>
                    <a:p>
                      <a:pPr marL="0" marR="0" algn="ctr">
                        <a:lnSpc>
                          <a:spcPct val="150000"/>
                        </a:lnSpc>
                        <a:spcBef>
                          <a:spcPts val="0"/>
                        </a:spcBef>
                        <a:spcAft>
                          <a:spcPts val="0"/>
                        </a:spcAft>
                      </a:pPr>
                      <a:r>
                        <a:rPr lang="en-US" sz="1400">
                          <a:effectLst/>
                          <a:latin typeface="Times New Roman" pitchFamily="18" charset="0"/>
                          <a:cs typeface="Times New Roman" pitchFamily="18" charset="0"/>
                        </a:rPr>
                        <a:t> RFID tag, RFID reader, RTC, LCD</a:t>
                      </a:r>
                      <a:endParaRPr lang="en-US" sz="1400">
                        <a:effectLst/>
                        <a:latin typeface="Times New Roman" pitchFamily="18" charset="0"/>
                        <a:ea typeface="Calibri"/>
                        <a:cs typeface="Times New Roman" pitchFamily="18" charset="0"/>
                      </a:endParaRPr>
                    </a:p>
                  </a:txBody>
                  <a:tcPr marL="63890" marR="63890" marT="0" marB="0"/>
                </a:tc>
                <a:tc>
                  <a:txBody>
                    <a:bodyPr/>
                    <a:lstStyle/>
                    <a:p>
                      <a:pPr marL="0" marR="0" algn="ctr">
                        <a:lnSpc>
                          <a:spcPct val="150000"/>
                        </a:lnSpc>
                        <a:spcBef>
                          <a:spcPts val="0"/>
                        </a:spcBef>
                        <a:spcAft>
                          <a:spcPts val="0"/>
                        </a:spcAft>
                      </a:pPr>
                      <a:endParaRPr lang="en-US" sz="1400" dirty="0" smtClean="0">
                        <a:effectLst/>
                        <a:latin typeface="Times New Roman" pitchFamily="18" charset="0"/>
                        <a:cs typeface="Times New Roman" pitchFamily="18" charset="0"/>
                      </a:endParaRPr>
                    </a:p>
                    <a:p>
                      <a:pPr marL="0" marR="0" algn="ctr">
                        <a:lnSpc>
                          <a:spcPct val="150000"/>
                        </a:lnSpc>
                        <a:spcBef>
                          <a:spcPts val="0"/>
                        </a:spcBef>
                        <a:spcAft>
                          <a:spcPts val="0"/>
                        </a:spcAft>
                      </a:pPr>
                      <a:r>
                        <a:rPr lang="en-US" sz="1400" dirty="0" smtClean="0">
                          <a:effectLst/>
                          <a:latin typeface="Times New Roman" pitchFamily="18" charset="0"/>
                          <a:cs typeface="Times New Roman" pitchFamily="18" charset="0"/>
                        </a:rPr>
                        <a:t>Train </a:t>
                      </a:r>
                      <a:r>
                        <a:rPr lang="en-US" sz="1400" dirty="0">
                          <a:effectLst/>
                          <a:latin typeface="Times New Roman" pitchFamily="18" charset="0"/>
                          <a:cs typeface="Times New Roman" pitchFamily="18" charset="0"/>
                        </a:rPr>
                        <a:t>along with  time should be detected and passengers should receive mail from admin</a:t>
                      </a:r>
                    </a:p>
                    <a:p>
                      <a:pPr marL="0" marR="0" algn="ctr">
                        <a:lnSpc>
                          <a:spcPct val="150000"/>
                        </a:lnSpc>
                        <a:spcBef>
                          <a:spcPts val="0"/>
                        </a:spcBef>
                        <a:spcAft>
                          <a:spcPts val="0"/>
                        </a:spcAft>
                      </a:pPr>
                      <a:r>
                        <a:rPr lang="en-US" sz="1400" dirty="0">
                          <a:effectLst/>
                          <a:latin typeface="Times New Roman" pitchFamily="18" charset="0"/>
                          <a:cs typeface="Times New Roman" pitchFamily="18" charset="0"/>
                        </a:rPr>
                        <a:t>(</a:t>
                      </a:r>
                      <a:r>
                        <a:rPr lang="en-US" sz="1400" dirty="0" err="1">
                          <a:effectLst/>
                          <a:latin typeface="Times New Roman" pitchFamily="18" charset="0"/>
                          <a:cs typeface="Times New Roman" pitchFamily="18" charset="0"/>
                        </a:rPr>
                        <a:t>Scr</a:t>
                      </a:r>
                      <a:r>
                        <a:rPr lang="en-US" sz="1400" dirty="0">
                          <a:effectLst/>
                          <a:latin typeface="Times New Roman" pitchFamily="18" charset="0"/>
                          <a:cs typeface="Times New Roman" pitchFamily="18" charset="0"/>
                        </a:rPr>
                        <a:t> </a:t>
                      </a:r>
                      <a:r>
                        <a:rPr lang="en-US" sz="1400" baseline="0" dirty="0" smtClean="0">
                          <a:effectLst/>
                          <a:latin typeface="Times New Roman" pitchFamily="18" charset="0"/>
                          <a:cs typeface="Times New Roman" pitchFamily="18" charset="0"/>
                        </a:rPr>
                        <a:t> 6</a:t>
                      </a:r>
                      <a:r>
                        <a:rPr lang="en-US" sz="1400" dirty="0" smtClean="0">
                          <a:effectLst/>
                          <a:latin typeface="Times New Roman" pitchFamily="18" charset="0"/>
                          <a:cs typeface="Times New Roman" pitchFamily="18" charset="0"/>
                        </a:rPr>
                        <a:t>)</a:t>
                      </a:r>
                      <a:endParaRPr lang="en-US" sz="1400" dirty="0">
                        <a:effectLst/>
                        <a:latin typeface="Times New Roman" pitchFamily="18" charset="0"/>
                        <a:ea typeface="Calibri"/>
                        <a:cs typeface="Times New Roman" pitchFamily="18" charset="0"/>
                      </a:endParaRPr>
                    </a:p>
                  </a:txBody>
                  <a:tcPr marL="63890" marR="63890" marT="0" marB="0"/>
                </a:tc>
                <a:tc>
                  <a:txBody>
                    <a:bodyPr/>
                    <a:lstStyle/>
                    <a:p>
                      <a:pPr marL="0" marR="0" algn="ctr">
                        <a:lnSpc>
                          <a:spcPct val="150000"/>
                        </a:lnSpc>
                        <a:spcBef>
                          <a:spcPts val="0"/>
                        </a:spcBef>
                        <a:spcAft>
                          <a:spcPts val="0"/>
                        </a:spcAft>
                      </a:pPr>
                      <a:r>
                        <a:rPr lang="en-US" sz="1400" dirty="0">
                          <a:effectLst/>
                          <a:latin typeface="Times New Roman" pitchFamily="18" charset="0"/>
                          <a:cs typeface="Times New Roman" pitchFamily="18" charset="0"/>
                        </a:rPr>
                        <a:t> </a:t>
                      </a:r>
                    </a:p>
                    <a:p>
                      <a:pPr marL="0" marR="0" algn="ctr">
                        <a:lnSpc>
                          <a:spcPct val="150000"/>
                        </a:lnSpc>
                        <a:spcBef>
                          <a:spcPts val="0"/>
                        </a:spcBef>
                        <a:spcAft>
                          <a:spcPts val="0"/>
                        </a:spcAft>
                      </a:pPr>
                      <a:r>
                        <a:rPr lang="en-US" sz="1400" dirty="0">
                          <a:effectLst/>
                          <a:latin typeface="Times New Roman" pitchFamily="18" charset="0"/>
                          <a:cs typeface="Times New Roman" pitchFamily="18" charset="0"/>
                        </a:rPr>
                        <a:t>Train along with time is detected and passengers received mail from admin</a:t>
                      </a:r>
                    </a:p>
                    <a:p>
                      <a:pPr marL="0" marR="0" algn="ctr">
                        <a:lnSpc>
                          <a:spcPct val="150000"/>
                        </a:lnSpc>
                        <a:spcBef>
                          <a:spcPts val="0"/>
                        </a:spcBef>
                        <a:spcAft>
                          <a:spcPts val="0"/>
                        </a:spcAft>
                      </a:pPr>
                      <a:r>
                        <a:rPr lang="en-US" sz="1400" dirty="0">
                          <a:effectLst/>
                          <a:latin typeface="Times New Roman" pitchFamily="18" charset="0"/>
                          <a:cs typeface="Times New Roman" pitchFamily="18" charset="0"/>
                        </a:rPr>
                        <a:t>(</a:t>
                      </a:r>
                      <a:r>
                        <a:rPr lang="en-US" sz="1400" dirty="0" err="1">
                          <a:effectLst/>
                          <a:latin typeface="Times New Roman" pitchFamily="18" charset="0"/>
                          <a:cs typeface="Times New Roman" pitchFamily="18" charset="0"/>
                        </a:rPr>
                        <a:t>Scr</a:t>
                      </a:r>
                      <a:r>
                        <a:rPr lang="en-US" sz="1400" dirty="0">
                          <a:effectLst/>
                          <a:latin typeface="Times New Roman" pitchFamily="18" charset="0"/>
                          <a:cs typeface="Times New Roman" pitchFamily="18" charset="0"/>
                        </a:rPr>
                        <a:t> </a:t>
                      </a:r>
                      <a:r>
                        <a:rPr lang="en-US" sz="1400" dirty="0" smtClean="0">
                          <a:effectLst/>
                          <a:latin typeface="Times New Roman" pitchFamily="18" charset="0"/>
                          <a:cs typeface="Times New Roman" pitchFamily="18" charset="0"/>
                        </a:rPr>
                        <a:t>6)</a:t>
                      </a:r>
                      <a:endParaRPr lang="en-US" sz="1400" dirty="0">
                        <a:effectLst/>
                        <a:latin typeface="Times New Roman" pitchFamily="18" charset="0"/>
                        <a:ea typeface="Calibri"/>
                        <a:cs typeface="Times New Roman" pitchFamily="18" charset="0"/>
                      </a:endParaRPr>
                    </a:p>
                  </a:txBody>
                  <a:tcPr marL="63890" marR="63890" marT="0" marB="0"/>
                </a:tc>
                <a:tc>
                  <a:txBody>
                    <a:bodyPr/>
                    <a:lstStyle/>
                    <a:p>
                      <a:pPr marL="0" marR="0" algn="just">
                        <a:lnSpc>
                          <a:spcPct val="150000"/>
                        </a:lnSpc>
                        <a:spcBef>
                          <a:spcPts val="0"/>
                        </a:spcBef>
                        <a:spcAft>
                          <a:spcPts val="0"/>
                        </a:spcAft>
                      </a:pPr>
                      <a:r>
                        <a:rPr lang="en-US" sz="1400" dirty="0">
                          <a:effectLst/>
                          <a:latin typeface="Times New Roman" pitchFamily="18" charset="0"/>
                          <a:cs typeface="Times New Roman" pitchFamily="18" charset="0"/>
                        </a:rPr>
                        <a:t> </a:t>
                      </a:r>
                    </a:p>
                    <a:p>
                      <a:pPr marL="0" marR="0" algn="just">
                        <a:lnSpc>
                          <a:spcPct val="150000"/>
                        </a:lnSpc>
                        <a:spcBef>
                          <a:spcPts val="0"/>
                        </a:spcBef>
                        <a:spcAft>
                          <a:spcPts val="0"/>
                        </a:spcAft>
                      </a:pPr>
                      <a:r>
                        <a:rPr lang="en-US" sz="1400" dirty="0">
                          <a:effectLst/>
                          <a:latin typeface="Times New Roman" pitchFamily="18" charset="0"/>
                          <a:cs typeface="Times New Roman" pitchFamily="18" charset="0"/>
                        </a:rPr>
                        <a:t> </a:t>
                      </a:r>
                      <a:r>
                        <a:rPr lang="en-US" sz="1400" baseline="0" dirty="0" smtClean="0">
                          <a:effectLst/>
                          <a:latin typeface="Times New Roman" pitchFamily="18" charset="0"/>
                          <a:cs typeface="Times New Roman" pitchFamily="18" charset="0"/>
                        </a:rPr>
                        <a:t>  </a:t>
                      </a:r>
                      <a:r>
                        <a:rPr lang="en-US" sz="1400" dirty="0" smtClean="0">
                          <a:effectLst/>
                          <a:latin typeface="Times New Roman" pitchFamily="18" charset="0"/>
                          <a:cs typeface="Times New Roman" pitchFamily="18" charset="0"/>
                        </a:rPr>
                        <a:t>Pass</a:t>
                      </a:r>
                      <a:endParaRPr lang="en-US" sz="1400" dirty="0">
                        <a:effectLst/>
                        <a:latin typeface="Times New Roman" pitchFamily="18" charset="0"/>
                        <a:ea typeface="Calibri"/>
                        <a:cs typeface="Times New Roman" pitchFamily="18" charset="0"/>
                      </a:endParaRPr>
                    </a:p>
                  </a:txBody>
                  <a:tcPr marL="63890" marR="63890" marT="0" marB="0"/>
                </a:tc>
              </a:tr>
              <a:tr h="2683397">
                <a:tc>
                  <a:txBody>
                    <a:bodyPr/>
                    <a:lstStyle/>
                    <a:p>
                      <a:pPr marL="0" marR="0" algn="ctr">
                        <a:lnSpc>
                          <a:spcPct val="150000"/>
                        </a:lnSpc>
                        <a:spcBef>
                          <a:spcPts val="0"/>
                        </a:spcBef>
                        <a:spcAft>
                          <a:spcPts val="0"/>
                        </a:spcAft>
                      </a:pPr>
                      <a:r>
                        <a:rPr lang="en-US" sz="1400" dirty="0">
                          <a:effectLst/>
                          <a:latin typeface="Times New Roman" pitchFamily="18" charset="0"/>
                          <a:cs typeface="Times New Roman" pitchFamily="18" charset="0"/>
                        </a:rPr>
                        <a:t> </a:t>
                      </a:r>
                    </a:p>
                    <a:p>
                      <a:pPr marL="0" marR="0" algn="l">
                        <a:lnSpc>
                          <a:spcPct val="150000"/>
                        </a:lnSpc>
                        <a:spcBef>
                          <a:spcPts val="0"/>
                        </a:spcBef>
                        <a:spcAft>
                          <a:spcPts val="0"/>
                        </a:spcAft>
                      </a:pPr>
                      <a:r>
                        <a:rPr lang="en-US" sz="1400" dirty="0">
                          <a:effectLst/>
                          <a:latin typeface="Times New Roman" pitchFamily="18" charset="0"/>
                          <a:cs typeface="Times New Roman" pitchFamily="18" charset="0"/>
                        </a:rPr>
                        <a:t> </a:t>
                      </a:r>
                      <a:r>
                        <a:rPr lang="en-US" sz="1400" baseline="0" dirty="0" smtClean="0">
                          <a:effectLst/>
                          <a:latin typeface="Times New Roman" pitchFamily="18" charset="0"/>
                          <a:cs typeface="Times New Roman" pitchFamily="18" charset="0"/>
                        </a:rPr>
                        <a:t>  </a:t>
                      </a:r>
                      <a:r>
                        <a:rPr lang="en-US" sz="1400" dirty="0" smtClean="0">
                          <a:effectLst/>
                          <a:latin typeface="Times New Roman" pitchFamily="18" charset="0"/>
                          <a:cs typeface="Times New Roman" pitchFamily="18" charset="0"/>
                        </a:rPr>
                        <a:t>TC03</a:t>
                      </a:r>
                      <a:endParaRPr lang="en-US" sz="1400" dirty="0">
                        <a:effectLst/>
                        <a:latin typeface="Times New Roman" pitchFamily="18" charset="0"/>
                        <a:ea typeface="Calibri"/>
                        <a:cs typeface="Times New Roman" pitchFamily="18" charset="0"/>
                      </a:endParaRPr>
                    </a:p>
                  </a:txBody>
                  <a:tcPr marL="63890" marR="63890" marT="0" marB="0"/>
                </a:tc>
                <a:tc>
                  <a:txBody>
                    <a:bodyPr/>
                    <a:lstStyle/>
                    <a:p>
                      <a:pPr marL="0" marR="0" algn="ctr">
                        <a:lnSpc>
                          <a:spcPct val="150000"/>
                        </a:lnSpc>
                        <a:spcBef>
                          <a:spcPts val="0"/>
                        </a:spcBef>
                        <a:spcAft>
                          <a:spcPts val="0"/>
                        </a:spcAft>
                      </a:pPr>
                      <a:r>
                        <a:rPr lang="en-US" sz="1400">
                          <a:effectLst/>
                          <a:latin typeface="Times New Roman" pitchFamily="18" charset="0"/>
                          <a:cs typeface="Times New Roman" pitchFamily="18" charset="0"/>
                        </a:rPr>
                        <a:t> </a:t>
                      </a:r>
                    </a:p>
                    <a:p>
                      <a:pPr marL="0" marR="0" algn="ctr">
                        <a:lnSpc>
                          <a:spcPct val="150000"/>
                        </a:lnSpc>
                        <a:spcBef>
                          <a:spcPts val="0"/>
                        </a:spcBef>
                        <a:spcAft>
                          <a:spcPts val="0"/>
                        </a:spcAft>
                      </a:pPr>
                      <a:r>
                        <a:rPr lang="en-US" sz="1400">
                          <a:effectLst/>
                          <a:latin typeface="Times New Roman" pitchFamily="18" charset="0"/>
                          <a:cs typeface="Times New Roman" pitchFamily="18" charset="0"/>
                        </a:rPr>
                        <a:t>To detect the train and mail the passengers about the On-Time  arrival of train</a:t>
                      </a:r>
                      <a:endParaRPr lang="en-US" sz="1400">
                        <a:effectLst/>
                        <a:latin typeface="Times New Roman" pitchFamily="18" charset="0"/>
                        <a:ea typeface="Calibri"/>
                        <a:cs typeface="Times New Roman" pitchFamily="18" charset="0"/>
                      </a:endParaRPr>
                    </a:p>
                  </a:txBody>
                  <a:tcPr marL="63890" marR="63890" marT="0" marB="0"/>
                </a:tc>
                <a:tc>
                  <a:txBody>
                    <a:bodyPr/>
                    <a:lstStyle/>
                    <a:p>
                      <a:pPr marL="0" marR="0" algn="l">
                        <a:lnSpc>
                          <a:spcPct val="150000"/>
                        </a:lnSpc>
                        <a:spcBef>
                          <a:spcPts val="0"/>
                        </a:spcBef>
                        <a:spcAft>
                          <a:spcPts val="0"/>
                        </a:spcAft>
                      </a:pPr>
                      <a:r>
                        <a:rPr lang="en-US" sz="1400">
                          <a:effectLst/>
                          <a:latin typeface="Times New Roman" pitchFamily="18" charset="0"/>
                          <a:cs typeface="Times New Roman" pitchFamily="18" charset="0"/>
                        </a:rPr>
                        <a:t> </a:t>
                      </a:r>
                    </a:p>
                    <a:p>
                      <a:pPr marL="0" marR="0" algn="ctr">
                        <a:lnSpc>
                          <a:spcPct val="150000"/>
                        </a:lnSpc>
                        <a:spcBef>
                          <a:spcPts val="0"/>
                        </a:spcBef>
                        <a:spcAft>
                          <a:spcPts val="0"/>
                        </a:spcAft>
                      </a:pPr>
                      <a:r>
                        <a:rPr lang="en-US" sz="1400">
                          <a:effectLst/>
                          <a:latin typeface="Times New Roman" pitchFamily="18" charset="0"/>
                          <a:cs typeface="Times New Roman" pitchFamily="18" charset="0"/>
                        </a:rPr>
                        <a:t> RFID tag, RFID reader, RTC, LCD</a:t>
                      </a:r>
                      <a:endParaRPr lang="en-US" sz="1400">
                        <a:effectLst/>
                        <a:latin typeface="Times New Roman" pitchFamily="18" charset="0"/>
                        <a:ea typeface="Calibri"/>
                        <a:cs typeface="Times New Roman" pitchFamily="18" charset="0"/>
                      </a:endParaRPr>
                    </a:p>
                  </a:txBody>
                  <a:tcPr marL="63890" marR="63890" marT="0" marB="0"/>
                </a:tc>
                <a:tc>
                  <a:txBody>
                    <a:bodyPr/>
                    <a:lstStyle/>
                    <a:p>
                      <a:pPr marL="0" marR="0" algn="ctr">
                        <a:lnSpc>
                          <a:spcPct val="150000"/>
                        </a:lnSpc>
                        <a:spcBef>
                          <a:spcPts val="0"/>
                        </a:spcBef>
                        <a:spcAft>
                          <a:spcPts val="0"/>
                        </a:spcAft>
                      </a:pPr>
                      <a:endParaRPr lang="en-US" sz="1400" dirty="0" smtClean="0">
                        <a:effectLst/>
                        <a:latin typeface="Times New Roman" pitchFamily="18" charset="0"/>
                        <a:cs typeface="Times New Roman" pitchFamily="18" charset="0"/>
                      </a:endParaRPr>
                    </a:p>
                    <a:p>
                      <a:pPr marL="0" marR="0" algn="ctr">
                        <a:lnSpc>
                          <a:spcPct val="150000"/>
                        </a:lnSpc>
                        <a:spcBef>
                          <a:spcPts val="0"/>
                        </a:spcBef>
                        <a:spcAft>
                          <a:spcPts val="0"/>
                        </a:spcAft>
                      </a:pPr>
                      <a:r>
                        <a:rPr lang="en-US" sz="1400" dirty="0" smtClean="0">
                          <a:effectLst/>
                          <a:latin typeface="Times New Roman" pitchFamily="18" charset="0"/>
                          <a:cs typeface="Times New Roman" pitchFamily="18" charset="0"/>
                        </a:rPr>
                        <a:t>Train </a:t>
                      </a:r>
                      <a:r>
                        <a:rPr lang="en-US" sz="1400" dirty="0">
                          <a:effectLst/>
                          <a:latin typeface="Times New Roman" pitchFamily="18" charset="0"/>
                          <a:cs typeface="Times New Roman" pitchFamily="18" charset="0"/>
                        </a:rPr>
                        <a:t>along with time should be detected and passengers should receive mail from admin</a:t>
                      </a:r>
                    </a:p>
                    <a:p>
                      <a:pPr marL="0" marR="0" algn="ctr">
                        <a:lnSpc>
                          <a:spcPct val="150000"/>
                        </a:lnSpc>
                        <a:spcBef>
                          <a:spcPts val="0"/>
                        </a:spcBef>
                        <a:spcAft>
                          <a:spcPts val="0"/>
                        </a:spcAft>
                      </a:pPr>
                      <a:r>
                        <a:rPr lang="en-US" sz="1400" dirty="0">
                          <a:effectLst/>
                          <a:latin typeface="Times New Roman" pitchFamily="18" charset="0"/>
                          <a:cs typeface="Times New Roman" pitchFamily="18" charset="0"/>
                        </a:rPr>
                        <a:t>(</a:t>
                      </a:r>
                      <a:r>
                        <a:rPr lang="en-US" sz="1400" dirty="0" err="1">
                          <a:effectLst/>
                          <a:latin typeface="Times New Roman" pitchFamily="18" charset="0"/>
                          <a:cs typeface="Times New Roman" pitchFamily="18" charset="0"/>
                        </a:rPr>
                        <a:t>Scr</a:t>
                      </a:r>
                      <a:r>
                        <a:rPr lang="en-US" sz="1400" dirty="0">
                          <a:effectLst/>
                          <a:latin typeface="Times New Roman" pitchFamily="18" charset="0"/>
                          <a:cs typeface="Times New Roman" pitchFamily="18" charset="0"/>
                        </a:rPr>
                        <a:t> </a:t>
                      </a:r>
                      <a:r>
                        <a:rPr lang="en-US" sz="1400" dirty="0" smtClean="0">
                          <a:effectLst/>
                          <a:latin typeface="Times New Roman" pitchFamily="18" charset="0"/>
                          <a:cs typeface="Times New Roman" pitchFamily="18" charset="0"/>
                        </a:rPr>
                        <a:t>7)</a:t>
                      </a:r>
                      <a:endParaRPr lang="en-US" sz="1400" dirty="0">
                        <a:effectLst/>
                        <a:latin typeface="Times New Roman" pitchFamily="18" charset="0"/>
                        <a:ea typeface="Calibri"/>
                        <a:cs typeface="Times New Roman" pitchFamily="18" charset="0"/>
                      </a:endParaRPr>
                    </a:p>
                  </a:txBody>
                  <a:tcPr marL="63890" marR="63890" marT="0" marB="0"/>
                </a:tc>
                <a:tc>
                  <a:txBody>
                    <a:bodyPr/>
                    <a:lstStyle/>
                    <a:p>
                      <a:pPr marL="0" marR="0" algn="l">
                        <a:lnSpc>
                          <a:spcPct val="150000"/>
                        </a:lnSpc>
                        <a:spcBef>
                          <a:spcPts val="0"/>
                        </a:spcBef>
                        <a:spcAft>
                          <a:spcPts val="0"/>
                        </a:spcAft>
                      </a:pPr>
                      <a:r>
                        <a:rPr lang="en-US" sz="1400" dirty="0">
                          <a:effectLst/>
                          <a:latin typeface="Times New Roman" pitchFamily="18" charset="0"/>
                          <a:cs typeface="Times New Roman" pitchFamily="18" charset="0"/>
                        </a:rPr>
                        <a:t>  </a:t>
                      </a:r>
                    </a:p>
                    <a:p>
                      <a:pPr marL="0" marR="0" algn="ctr">
                        <a:lnSpc>
                          <a:spcPct val="150000"/>
                        </a:lnSpc>
                        <a:spcBef>
                          <a:spcPts val="0"/>
                        </a:spcBef>
                        <a:spcAft>
                          <a:spcPts val="0"/>
                        </a:spcAft>
                      </a:pPr>
                      <a:r>
                        <a:rPr lang="en-US" sz="1400" dirty="0">
                          <a:effectLst/>
                          <a:latin typeface="Times New Roman" pitchFamily="18" charset="0"/>
                          <a:cs typeface="Times New Roman" pitchFamily="18" charset="0"/>
                        </a:rPr>
                        <a:t>Train along  with train is detected and passengers received mail from admin</a:t>
                      </a:r>
                    </a:p>
                    <a:p>
                      <a:pPr marL="0" marR="0" algn="ctr">
                        <a:lnSpc>
                          <a:spcPct val="150000"/>
                        </a:lnSpc>
                        <a:spcBef>
                          <a:spcPts val="0"/>
                        </a:spcBef>
                        <a:spcAft>
                          <a:spcPts val="0"/>
                        </a:spcAft>
                      </a:pPr>
                      <a:r>
                        <a:rPr lang="en-US" sz="1400" dirty="0">
                          <a:effectLst/>
                          <a:latin typeface="Times New Roman" pitchFamily="18" charset="0"/>
                          <a:cs typeface="Times New Roman" pitchFamily="18" charset="0"/>
                        </a:rPr>
                        <a:t>(</a:t>
                      </a:r>
                      <a:r>
                        <a:rPr lang="en-US" sz="1400" dirty="0" err="1">
                          <a:effectLst/>
                          <a:latin typeface="Times New Roman" pitchFamily="18" charset="0"/>
                          <a:cs typeface="Times New Roman" pitchFamily="18" charset="0"/>
                        </a:rPr>
                        <a:t>Scr</a:t>
                      </a:r>
                      <a:r>
                        <a:rPr lang="en-US" sz="1400" dirty="0">
                          <a:effectLst/>
                          <a:latin typeface="Times New Roman" pitchFamily="18" charset="0"/>
                          <a:cs typeface="Times New Roman" pitchFamily="18" charset="0"/>
                        </a:rPr>
                        <a:t> </a:t>
                      </a:r>
                      <a:r>
                        <a:rPr lang="en-US" sz="1400" dirty="0" smtClean="0">
                          <a:effectLst/>
                          <a:latin typeface="Times New Roman" pitchFamily="18" charset="0"/>
                          <a:cs typeface="Times New Roman" pitchFamily="18" charset="0"/>
                        </a:rPr>
                        <a:t>7)</a:t>
                      </a:r>
                      <a:endParaRPr lang="en-US" sz="1400" dirty="0">
                        <a:effectLst/>
                        <a:latin typeface="Times New Roman" pitchFamily="18" charset="0"/>
                        <a:ea typeface="Calibri"/>
                        <a:cs typeface="Times New Roman" pitchFamily="18" charset="0"/>
                      </a:endParaRPr>
                    </a:p>
                  </a:txBody>
                  <a:tcPr marL="63890" marR="63890" marT="0" marB="0"/>
                </a:tc>
                <a:tc>
                  <a:txBody>
                    <a:bodyPr/>
                    <a:lstStyle/>
                    <a:p>
                      <a:pPr marL="0" marR="0" algn="just">
                        <a:lnSpc>
                          <a:spcPct val="150000"/>
                        </a:lnSpc>
                        <a:spcBef>
                          <a:spcPts val="0"/>
                        </a:spcBef>
                        <a:spcAft>
                          <a:spcPts val="0"/>
                        </a:spcAft>
                      </a:pPr>
                      <a:r>
                        <a:rPr lang="en-US" sz="1400" dirty="0">
                          <a:effectLst/>
                          <a:latin typeface="Times New Roman" pitchFamily="18" charset="0"/>
                          <a:cs typeface="Times New Roman" pitchFamily="18" charset="0"/>
                        </a:rPr>
                        <a:t> </a:t>
                      </a:r>
                    </a:p>
                    <a:p>
                      <a:pPr marL="0" marR="0" algn="just">
                        <a:lnSpc>
                          <a:spcPct val="150000"/>
                        </a:lnSpc>
                        <a:spcBef>
                          <a:spcPts val="0"/>
                        </a:spcBef>
                        <a:spcAft>
                          <a:spcPts val="0"/>
                        </a:spcAft>
                      </a:pPr>
                      <a:r>
                        <a:rPr lang="en-US" sz="1400" baseline="0" dirty="0" smtClean="0">
                          <a:effectLst/>
                          <a:latin typeface="Times New Roman" pitchFamily="18" charset="0"/>
                          <a:cs typeface="Times New Roman" pitchFamily="18" charset="0"/>
                        </a:rPr>
                        <a:t>   </a:t>
                      </a:r>
                      <a:r>
                        <a:rPr lang="en-US" sz="1400" dirty="0" smtClean="0">
                          <a:effectLst/>
                          <a:latin typeface="Times New Roman" pitchFamily="18" charset="0"/>
                          <a:cs typeface="Times New Roman" pitchFamily="18" charset="0"/>
                        </a:rPr>
                        <a:t>Pass</a:t>
                      </a:r>
                      <a:endParaRPr lang="en-US" sz="1400" dirty="0">
                        <a:effectLst/>
                        <a:latin typeface="Times New Roman" pitchFamily="18" charset="0"/>
                        <a:ea typeface="Calibri"/>
                        <a:cs typeface="Times New Roman" pitchFamily="18" charset="0"/>
                      </a:endParaRPr>
                    </a:p>
                  </a:txBody>
                  <a:tcPr marL="63890" marR="63890" marT="0" marB="0"/>
                </a:tc>
              </a:tr>
            </a:tbl>
          </a:graphicData>
        </a:graphic>
      </p:graphicFrame>
    </p:spTree>
    <p:extLst>
      <p:ext uri="{BB962C8B-B14F-4D97-AF65-F5344CB8AC3E}">
        <p14:creationId xmlns:p14="http://schemas.microsoft.com/office/powerpoint/2010/main" val="10596721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36716708"/>
              </p:ext>
            </p:extLst>
          </p:nvPr>
        </p:nvGraphicFramePr>
        <p:xfrm>
          <a:off x="1682680" y="720340"/>
          <a:ext cx="9644961" cy="2347618"/>
        </p:xfrm>
        <a:graphic>
          <a:graphicData uri="http://schemas.openxmlformats.org/drawingml/2006/table">
            <a:tbl>
              <a:tblPr firstRow="1" firstCol="1" bandRow="1">
                <a:tableStyleId>{5C22544A-7EE6-4342-B048-85BDC9FD1C3A}</a:tableStyleId>
              </a:tblPr>
              <a:tblGrid>
                <a:gridCol w="1354929"/>
                <a:gridCol w="2050223"/>
                <a:gridCol w="1337102"/>
                <a:gridCol w="1961083"/>
                <a:gridCol w="1604522"/>
                <a:gridCol w="1337102"/>
              </a:tblGrid>
              <a:tr h="610677">
                <a:tc>
                  <a:txBody>
                    <a:bodyPr/>
                    <a:lstStyle/>
                    <a:p>
                      <a:pPr marL="0" marR="0" algn="just">
                        <a:lnSpc>
                          <a:spcPct val="150000"/>
                        </a:lnSpc>
                        <a:spcBef>
                          <a:spcPts val="0"/>
                        </a:spcBef>
                        <a:spcAft>
                          <a:spcPts val="0"/>
                        </a:spcAft>
                      </a:pPr>
                      <a:r>
                        <a:rPr lang="en-US" sz="1400" dirty="0">
                          <a:effectLst/>
                          <a:latin typeface="Times New Roman" pitchFamily="18" charset="0"/>
                          <a:cs typeface="Times New Roman" pitchFamily="18" charset="0"/>
                        </a:rPr>
                        <a:t> </a:t>
                      </a:r>
                      <a:r>
                        <a:rPr lang="en-US" sz="1400" dirty="0" smtClean="0">
                          <a:effectLst/>
                          <a:latin typeface="Times New Roman" pitchFamily="18" charset="0"/>
                          <a:cs typeface="Times New Roman" pitchFamily="18" charset="0"/>
                        </a:rPr>
                        <a:t>TEST </a:t>
                      </a:r>
                      <a:r>
                        <a:rPr lang="en-US" sz="1400" dirty="0">
                          <a:effectLst/>
                          <a:latin typeface="Times New Roman" pitchFamily="18" charset="0"/>
                          <a:cs typeface="Times New Roman" pitchFamily="18" charset="0"/>
                        </a:rPr>
                        <a:t>CASE </a:t>
                      </a:r>
                      <a:endParaRPr lang="en-US" sz="1400" dirty="0" smtClean="0">
                        <a:effectLst/>
                        <a:latin typeface="Times New Roman" pitchFamily="18" charset="0"/>
                        <a:cs typeface="Times New Roman" pitchFamily="18" charset="0"/>
                      </a:endParaRPr>
                    </a:p>
                    <a:p>
                      <a:pPr marL="0" marR="0" algn="just">
                        <a:lnSpc>
                          <a:spcPct val="150000"/>
                        </a:lnSpc>
                        <a:spcBef>
                          <a:spcPts val="0"/>
                        </a:spcBef>
                        <a:spcAft>
                          <a:spcPts val="0"/>
                        </a:spcAft>
                      </a:pPr>
                      <a:r>
                        <a:rPr lang="en-US" sz="1400" baseline="0" dirty="0" smtClean="0">
                          <a:effectLst/>
                          <a:latin typeface="Times New Roman" pitchFamily="18" charset="0"/>
                          <a:ea typeface="Calibri"/>
                          <a:cs typeface="Times New Roman" pitchFamily="18" charset="0"/>
                        </a:rPr>
                        <a:t>        ID</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gn="just">
                        <a:lnSpc>
                          <a:spcPct val="150000"/>
                        </a:lnSpc>
                        <a:spcBef>
                          <a:spcPts val="0"/>
                        </a:spcBef>
                        <a:spcAft>
                          <a:spcPts val="0"/>
                        </a:spcAft>
                      </a:pPr>
                      <a:r>
                        <a:rPr lang="en-US" sz="1400" dirty="0">
                          <a:effectLst/>
                          <a:latin typeface="Times New Roman" pitchFamily="18" charset="0"/>
                          <a:cs typeface="Times New Roman" pitchFamily="18" charset="0"/>
                        </a:rPr>
                        <a:t> </a:t>
                      </a:r>
                      <a:r>
                        <a:rPr lang="en-US" sz="1400" baseline="0" dirty="0" smtClean="0">
                          <a:effectLst/>
                          <a:latin typeface="Times New Roman" pitchFamily="18" charset="0"/>
                          <a:cs typeface="Times New Roman" pitchFamily="18" charset="0"/>
                        </a:rPr>
                        <a:t>        </a:t>
                      </a:r>
                      <a:r>
                        <a:rPr lang="en-US" sz="1400" dirty="0" smtClean="0">
                          <a:effectLst/>
                          <a:latin typeface="Times New Roman" pitchFamily="18" charset="0"/>
                          <a:cs typeface="Times New Roman" pitchFamily="18" charset="0"/>
                        </a:rPr>
                        <a:t>TEST </a:t>
                      </a:r>
                      <a:r>
                        <a:rPr lang="en-US" sz="1400" dirty="0">
                          <a:effectLst/>
                          <a:latin typeface="Times New Roman" pitchFamily="18" charset="0"/>
                          <a:cs typeface="Times New Roman" pitchFamily="18" charset="0"/>
                        </a:rPr>
                        <a:t>CASE</a:t>
                      </a:r>
                    </a:p>
                    <a:p>
                      <a:pPr marL="0" marR="0" algn="just">
                        <a:lnSpc>
                          <a:spcPct val="150000"/>
                        </a:lnSpc>
                        <a:spcBef>
                          <a:spcPts val="0"/>
                        </a:spcBef>
                        <a:spcAft>
                          <a:spcPts val="0"/>
                        </a:spcAft>
                      </a:pPr>
                      <a:r>
                        <a:rPr lang="en-US" sz="1400" dirty="0">
                          <a:effectLst/>
                          <a:latin typeface="Times New Roman" pitchFamily="18" charset="0"/>
                          <a:cs typeface="Times New Roman" pitchFamily="18" charset="0"/>
                        </a:rPr>
                        <a:t>      </a:t>
                      </a:r>
                      <a:r>
                        <a:rPr lang="en-US" sz="1400" dirty="0" smtClean="0">
                          <a:effectLst/>
                          <a:latin typeface="Times New Roman" pitchFamily="18" charset="0"/>
                          <a:cs typeface="Times New Roman" pitchFamily="18" charset="0"/>
                        </a:rPr>
                        <a:t>      NAME               </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gn="just">
                        <a:lnSpc>
                          <a:spcPct val="150000"/>
                        </a:lnSpc>
                        <a:spcBef>
                          <a:spcPts val="0"/>
                        </a:spcBef>
                        <a:spcAft>
                          <a:spcPts val="0"/>
                        </a:spcAft>
                      </a:pPr>
                      <a:r>
                        <a:rPr lang="en-US" sz="1400" dirty="0">
                          <a:effectLst/>
                          <a:latin typeface="Times New Roman" pitchFamily="18" charset="0"/>
                          <a:cs typeface="Times New Roman" pitchFamily="18" charset="0"/>
                        </a:rPr>
                        <a:t> </a:t>
                      </a:r>
                      <a:r>
                        <a:rPr lang="en-US" sz="1400" baseline="0" dirty="0" smtClean="0">
                          <a:effectLst/>
                          <a:latin typeface="Times New Roman" pitchFamily="18" charset="0"/>
                          <a:cs typeface="Times New Roman" pitchFamily="18" charset="0"/>
                        </a:rPr>
                        <a:t>      </a:t>
                      </a:r>
                      <a:r>
                        <a:rPr lang="en-US" sz="1400" dirty="0" smtClean="0">
                          <a:effectLst/>
                          <a:latin typeface="Times New Roman" pitchFamily="18" charset="0"/>
                          <a:cs typeface="Times New Roman" pitchFamily="18" charset="0"/>
                        </a:rPr>
                        <a:t>INPUT</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gn="just">
                        <a:lnSpc>
                          <a:spcPct val="150000"/>
                        </a:lnSpc>
                        <a:spcBef>
                          <a:spcPts val="0"/>
                        </a:spcBef>
                        <a:spcAft>
                          <a:spcPts val="0"/>
                        </a:spcAft>
                      </a:pPr>
                      <a:r>
                        <a:rPr lang="en-US" sz="1400" dirty="0">
                          <a:effectLst/>
                          <a:latin typeface="Times New Roman" pitchFamily="18" charset="0"/>
                          <a:cs typeface="Times New Roman" pitchFamily="18" charset="0"/>
                        </a:rPr>
                        <a:t> </a:t>
                      </a:r>
                      <a:r>
                        <a:rPr lang="en-US" sz="1400" baseline="0" dirty="0" smtClean="0">
                          <a:effectLst/>
                          <a:latin typeface="Times New Roman" pitchFamily="18" charset="0"/>
                          <a:cs typeface="Times New Roman" pitchFamily="18" charset="0"/>
                        </a:rPr>
                        <a:t>          </a:t>
                      </a:r>
                      <a:r>
                        <a:rPr lang="en-US" sz="1400" dirty="0" smtClean="0">
                          <a:effectLst/>
                          <a:latin typeface="Times New Roman" pitchFamily="18" charset="0"/>
                          <a:cs typeface="Times New Roman" pitchFamily="18" charset="0"/>
                        </a:rPr>
                        <a:t>EXPECTED</a:t>
                      </a:r>
                      <a:endParaRPr lang="en-US" sz="1400" dirty="0">
                        <a:effectLst/>
                        <a:latin typeface="Times New Roman" pitchFamily="18" charset="0"/>
                        <a:cs typeface="Times New Roman" pitchFamily="18" charset="0"/>
                      </a:endParaRPr>
                    </a:p>
                    <a:p>
                      <a:pPr marL="0" marR="0" algn="just">
                        <a:lnSpc>
                          <a:spcPct val="150000"/>
                        </a:lnSpc>
                        <a:spcBef>
                          <a:spcPts val="0"/>
                        </a:spcBef>
                        <a:spcAft>
                          <a:spcPts val="0"/>
                        </a:spcAft>
                      </a:pPr>
                      <a:r>
                        <a:rPr lang="en-US" sz="1400" dirty="0">
                          <a:effectLst/>
                          <a:latin typeface="Times New Roman" pitchFamily="18" charset="0"/>
                          <a:cs typeface="Times New Roman" pitchFamily="18" charset="0"/>
                        </a:rPr>
                        <a:t>    </a:t>
                      </a:r>
                      <a:r>
                        <a:rPr lang="en-US" sz="1400" dirty="0" smtClean="0">
                          <a:effectLst/>
                          <a:latin typeface="Times New Roman" pitchFamily="18" charset="0"/>
                          <a:cs typeface="Times New Roman" pitchFamily="18" charset="0"/>
                        </a:rPr>
                        <a:t>       OUTPUT</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gn="just">
                        <a:lnSpc>
                          <a:spcPct val="150000"/>
                        </a:lnSpc>
                        <a:spcBef>
                          <a:spcPts val="0"/>
                        </a:spcBef>
                        <a:spcAft>
                          <a:spcPts val="0"/>
                        </a:spcAft>
                      </a:pPr>
                      <a:r>
                        <a:rPr lang="en-US" sz="1400" dirty="0">
                          <a:effectLst/>
                          <a:latin typeface="Times New Roman" pitchFamily="18" charset="0"/>
                          <a:cs typeface="Times New Roman" pitchFamily="18" charset="0"/>
                        </a:rPr>
                        <a:t> </a:t>
                      </a:r>
                      <a:r>
                        <a:rPr lang="en-US" sz="1400" baseline="0" dirty="0" smtClean="0">
                          <a:effectLst/>
                          <a:latin typeface="Times New Roman" pitchFamily="18" charset="0"/>
                          <a:cs typeface="Times New Roman" pitchFamily="18" charset="0"/>
                        </a:rPr>
                        <a:t>       </a:t>
                      </a:r>
                      <a:r>
                        <a:rPr lang="en-US" sz="1400" dirty="0" smtClean="0">
                          <a:effectLst/>
                          <a:latin typeface="Times New Roman" pitchFamily="18" charset="0"/>
                          <a:cs typeface="Times New Roman" pitchFamily="18" charset="0"/>
                        </a:rPr>
                        <a:t>ACTUAL</a:t>
                      </a:r>
                      <a:endParaRPr lang="en-US" sz="1400" dirty="0">
                        <a:effectLst/>
                        <a:latin typeface="Times New Roman" pitchFamily="18" charset="0"/>
                        <a:cs typeface="Times New Roman" pitchFamily="18" charset="0"/>
                      </a:endParaRPr>
                    </a:p>
                    <a:p>
                      <a:pPr marL="0" marR="0" algn="just">
                        <a:lnSpc>
                          <a:spcPct val="150000"/>
                        </a:lnSpc>
                        <a:spcBef>
                          <a:spcPts val="0"/>
                        </a:spcBef>
                        <a:spcAft>
                          <a:spcPts val="0"/>
                        </a:spcAft>
                      </a:pPr>
                      <a:r>
                        <a:rPr lang="en-US" sz="1400" dirty="0">
                          <a:effectLst/>
                          <a:latin typeface="Times New Roman" pitchFamily="18" charset="0"/>
                          <a:cs typeface="Times New Roman" pitchFamily="18" charset="0"/>
                        </a:rPr>
                        <a:t> </a:t>
                      </a:r>
                      <a:r>
                        <a:rPr lang="en-US" sz="1400" dirty="0" smtClean="0">
                          <a:effectLst/>
                          <a:latin typeface="Times New Roman" pitchFamily="18" charset="0"/>
                          <a:cs typeface="Times New Roman" pitchFamily="18" charset="0"/>
                        </a:rPr>
                        <a:t>      OUTPUT</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gn="just">
                        <a:lnSpc>
                          <a:spcPct val="150000"/>
                        </a:lnSpc>
                        <a:spcBef>
                          <a:spcPts val="0"/>
                        </a:spcBef>
                        <a:spcAft>
                          <a:spcPts val="0"/>
                        </a:spcAft>
                      </a:pPr>
                      <a:r>
                        <a:rPr lang="en-US" sz="1400" dirty="0">
                          <a:effectLst/>
                          <a:latin typeface="Times New Roman" pitchFamily="18" charset="0"/>
                          <a:cs typeface="Times New Roman" pitchFamily="18" charset="0"/>
                        </a:rPr>
                        <a:t> </a:t>
                      </a:r>
                      <a:r>
                        <a:rPr lang="en-US" sz="1400" baseline="0" dirty="0" smtClean="0">
                          <a:effectLst/>
                          <a:latin typeface="Times New Roman" pitchFamily="18" charset="0"/>
                          <a:cs typeface="Times New Roman" pitchFamily="18" charset="0"/>
                        </a:rPr>
                        <a:t>  </a:t>
                      </a:r>
                      <a:r>
                        <a:rPr lang="en-US" sz="1400" dirty="0" smtClean="0">
                          <a:effectLst/>
                          <a:latin typeface="Times New Roman" pitchFamily="18" charset="0"/>
                          <a:cs typeface="Times New Roman" pitchFamily="18" charset="0"/>
                        </a:rPr>
                        <a:t>RESULT</a:t>
                      </a:r>
                      <a:endParaRPr lang="en-US" sz="1400" dirty="0">
                        <a:effectLst/>
                        <a:latin typeface="Times New Roman" pitchFamily="18" charset="0"/>
                        <a:ea typeface="Calibri"/>
                        <a:cs typeface="Times New Roman" pitchFamily="18" charset="0"/>
                      </a:endParaRPr>
                    </a:p>
                  </a:txBody>
                  <a:tcPr marL="68580" marR="68580" marT="0" marB="0"/>
                </a:tc>
              </a:tr>
              <a:tr h="1736941">
                <a:tc>
                  <a:txBody>
                    <a:bodyPr/>
                    <a:lstStyle/>
                    <a:p>
                      <a:pPr marL="0" marR="0" algn="ctr">
                        <a:lnSpc>
                          <a:spcPct val="150000"/>
                        </a:lnSpc>
                        <a:spcBef>
                          <a:spcPts val="0"/>
                        </a:spcBef>
                        <a:spcAft>
                          <a:spcPts val="0"/>
                        </a:spcAft>
                      </a:pPr>
                      <a:r>
                        <a:rPr lang="en-US" sz="1400">
                          <a:effectLst/>
                          <a:latin typeface="Times New Roman" pitchFamily="18" charset="0"/>
                          <a:cs typeface="Times New Roman" pitchFamily="18" charset="0"/>
                        </a:rPr>
                        <a:t> </a:t>
                      </a:r>
                    </a:p>
                    <a:p>
                      <a:pPr marL="0" marR="0" algn="ctr">
                        <a:lnSpc>
                          <a:spcPct val="150000"/>
                        </a:lnSpc>
                        <a:spcBef>
                          <a:spcPts val="0"/>
                        </a:spcBef>
                        <a:spcAft>
                          <a:spcPts val="0"/>
                        </a:spcAft>
                      </a:pPr>
                      <a:r>
                        <a:rPr lang="en-US" sz="1400">
                          <a:effectLst/>
                          <a:latin typeface="Times New Roman" pitchFamily="18" charset="0"/>
                          <a:cs typeface="Times New Roman" pitchFamily="18" charset="0"/>
                        </a:rPr>
                        <a:t> </a:t>
                      </a:r>
                    </a:p>
                    <a:p>
                      <a:pPr marL="0" marR="0">
                        <a:lnSpc>
                          <a:spcPct val="150000"/>
                        </a:lnSpc>
                        <a:spcBef>
                          <a:spcPts val="0"/>
                        </a:spcBef>
                        <a:spcAft>
                          <a:spcPts val="0"/>
                        </a:spcAft>
                      </a:pPr>
                      <a:r>
                        <a:rPr lang="en-US" sz="1400">
                          <a:effectLst/>
                          <a:latin typeface="Times New Roman" pitchFamily="18" charset="0"/>
                          <a:cs typeface="Times New Roman" pitchFamily="18" charset="0"/>
                        </a:rPr>
                        <a:t>  TC01</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Times New Roman" pitchFamily="18" charset="0"/>
                          <a:cs typeface="Times New Roman" pitchFamily="18" charset="0"/>
                        </a:rPr>
                        <a:t> </a:t>
                      </a:r>
                    </a:p>
                    <a:p>
                      <a:pPr marL="0" marR="0" algn="ctr">
                        <a:lnSpc>
                          <a:spcPct val="150000"/>
                        </a:lnSpc>
                        <a:spcBef>
                          <a:spcPts val="0"/>
                        </a:spcBef>
                        <a:spcAft>
                          <a:spcPts val="0"/>
                        </a:spcAft>
                      </a:pPr>
                      <a:r>
                        <a:rPr lang="en-US" sz="1400" dirty="0">
                          <a:effectLst/>
                          <a:latin typeface="Times New Roman" pitchFamily="18" charset="0"/>
                          <a:cs typeface="Times New Roman" pitchFamily="18" charset="0"/>
                        </a:rPr>
                        <a:t>To Update the information</a:t>
                      </a:r>
                    </a:p>
                    <a:p>
                      <a:pPr marL="0" marR="0" algn="ctr">
                        <a:lnSpc>
                          <a:spcPct val="150000"/>
                        </a:lnSpc>
                        <a:spcBef>
                          <a:spcPts val="0"/>
                        </a:spcBef>
                        <a:spcAft>
                          <a:spcPts val="0"/>
                        </a:spcAft>
                      </a:pPr>
                      <a:r>
                        <a:rPr lang="en-US" sz="1400" dirty="0">
                          <a:effectLst/>
                          <a:latin typeface="Times New Roman" pitchFamily="18" charset="0"/>
                          <a:cs typeface="Times New Roman" pitchFamily="18" charset="0"/>
                        </a:rPr>
                        <a:t>(Train Time, ID) TO THE WEB APP</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Times New Roman" pitchFamily="18" charset="0"/>
                          <a:cs typeface="Times New Roman" pitchFamily="18" charset="0"/>
                        </a:rPr>
                        <a:t> </a:t>
                      </a:r>
                    </a:p>
                    <a:p>
                      <a:pPr marL="0" marR="0" algn="ctr">
                        <a:lnSpc>
                          <a:spcPct val="150000"/>
                        </a:lnSpc>
                        <a:spcBef>
                          <a:spcPts val="0"/>
                        </a:spcBef>
                        <a:spcAft>
                          <a:spcPts val="0"/>
                        </a:spcAft>
                      </a:pPr>
                      <a:r>
                        <a:rPr lang="en-US" sz="1400" dirty="0">
                          <a:effectLst/>
                          <a:latin typeface="Times New Roman" pitchFamily="18" charset="0"/>
                          <a:cs typeface="Times New Roman" pitchFamily="18" charset="0"/>
                        </a:rPr>
                        <a:t>RTC,</a:t>
                      </a:r>
                    </a:p>
                    <a:p>
                      <a:pPr marL="0" marR="0" algn="ctr">
                        <a:lnSpc>
                          <a:spcPct val="150000"/>
                        </a:lnSpc>
                        <a:spcBef>
                          <a:spcPts val="0"/>
                        </a:spcBef>
                        <a:spcAft>
                          <a:spcPts val="0"/>
                        </a:spcAft>
                      </a:pPr>
                      <a:r>
                        <a:rPr lang="en-US" sz="1400" dirty="0">
                          <a:effectLst/>
                          <a:latin typeface="Times New Roman" pitchFamily="18" charset="0"/>
                          <a:cs typeface="Times New Roman" pitchFamily="18" charset="0"/>
                        </a:rPr>
                        <a:t>RFID Tag, RFID Reader</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Times New Roman" pitchFamily="18" charset="0"/>
                          <a:cs typeface="Times New Roman" pitchFamily="18" charset="0"/>
                        </a:rPr>
                        <a:t> </a:t>
                      </a:r>
                    </a:p>
                    <a:p>
                      <a:pPr marL="0" marR="0" algn="ctr">
                        <a:lnSpc>
                          <a:spcPct val="150000"/>
                        </a:lnSpc>
                        <a:spcBef>
                          <a:spcPts val="0"/>
                        </a:spcBef>
                        <a:spcAft>
                          <a:spcPts val="0"/>
                        </a:spcAft>
                      </a:pPr>
                      <a:r>
                        <a:rPr lang="en-US" sz="1400" dirty="0">
                          <a:effectLst/>
                          <a:latin typeface="Times New Roman" pitchFamily="18" charset="0"/>
                          <a:cs typeface="Times New Roman" pitchFamily="18" charset="0"/>
                        </a:rPr>
                        <a:t>Information should be updated to web application</a:t>
                      </a:r>
                    </a:p>
                    <a:p>
                      <a:pPr marL="0" marR="0" algn="ctr">
                        <a:lnSpc>
                          <a:spcPct val="150000"/>
                        </a:lnSpc>
                        <a:spcBef>
                          <a:spcPts val="0"/>
                        </a:spcBef>
                        <a:spcAft>
                          <a:spcPts val="0"/>
                        </a:spcAft>
                      </a:pPr>
                      <a:r>
                        <a:rPr lang="en-US" sz="1400" dirty="0">
                          <a:effectLst/>
                          <a:latin typeface="Times New Roman" pitchFamily="18" charset="0"/>
                          <a:cs typeface="Times New Roman" pitchFamily="18" charset="0"/>
                        </a:rPr>
                        <a:t>(</a:t>
                      </a:r>
                      <a:r>
                        <a:rPr lang="en-US" sz="1400" dirty="0" err="1">
                          <a:effectLst/>
                          <a:latin typeface="Times New Roman" pitchFamily="18" charset="0"/>
                          <a:cs typeface="Times New Roman" pitchFamily="18" charset="0"/>
                        </a:rPr>
                        <a:t>Scr</a:t>
                      </a:r>
                      <a:r>
                        <a:rPr lang="en-US" sz="1400" dirty="0">
                          <a:effectLst/>
                          <a:latin typeface="Times New Roman" pitchFamily="18" charset="0"/>
                          <a:cs typeface="Times New Roman" pitchFamily="18" charset="0"/>
                        </a:rPr>
                        <a:t> </a:t>
                      </a:r>
                      <a:r>
                        <a:rPr lang="en-US" sz="1400" dirty="0" smtClean="0">
                          <a:effectLst/>
                          <a:latin typeface="Times New Roman" pitchFamily="18" charset="0"/>
                          <a:cs typeface="Times New Roman" pitchFamily="18" charset="0"/>
                        </a:rPr>
                        <a:t>8)</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50000"/>
                        </a:lnSpc>
                        <a:spcBef>
                          <a:spcPts val="0"/>
                        </a:spcBef>
                        <a:spcAft>
                          <a:spcPts val="0"/>
                        </a:spcAft>
                      </a:pPr>
                      <a:r>
                        <a:rPr lang="en-US" sz="1400" dirty="0">
                          <a:effectLst/>
                          <a:latin typeface="Times New Roman" pitchFamily="18" charset="0"/>
                          <a:cs typeface="Times New Roman" pitchFamily="18" charset="0"/>
                        </a:rPr>
                        <a:t> </a:t>
                      </a:r>
                    </a:p>
                    <a:p>
                      <a:pPr marL="0" marR="0" algn="ctr">
                        <a:lnSpc>
                          <a:spcPct val="150000"/>
                        </a:lnSpc>
                        <a:spcBef>
                          <a:spcPts val="0"/>
                        </a:spcBef>
                        <a:spcAft>
                          <a:spcPts val="0"/>
                        </a:spcAft>
                      </a:pPr>
                      <a:r>
                        <a:rPr lang="en-US" sz="1400" dirty="0">
                          <a:effectLst/>
                          <a:latin typeface="Times New Roman" pitchFamily="18" charset="0"/>
                          <a:cs typeface="Times New Roman" pitchFamily="18" charset="0"/>
                        </a:rPr>
                        <a:t>Information Updated to Web App</a:t>
                      </a:r>
                    </a:p>
                    <a:p>
                      <a:pPr marL="0" marR="0" algn="ctr">
                        <a:lnSpc>
                          <a:spcPct val="150000"/>
                        </a:lnSpc>
                        <a:spcBef>
                          <a:spcPts val="0"/>
                        </a:spcBef>
                        <a:spcAft>
                          <a:spcPts val="0"/>
                        </a:spcAft>
                      </a:pPr>
                      <a:r>
                        <a:rPr lang="en-US" sz="1400" dirty="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Scr</a:t>
                      </a:r>
                      <a:r>
                        <a:rPr lang="en-US" sz="1400" dirty="0">
                          <a:effectLst/>
                          <a:latin typeface="Times New Roman" pitchFamily="18" charset="0"/>
                          <a:cs typeface="Times New Roman" pitchFamily="18" charset="0"/>
                        </a:rPr>
                        <a:t> </a:t>
                      </a:r>
                      <a:r>
                        <a:rPr lang="en-US" sz="1400" dirty="0" smtClean="0">
                          <a:effectLst/>
                          <a:latin typeface="Times New Roman" pitchFamily="18" charset="0"/>
                          <a:cs typeface="Times New Roman" pitchFamily="18" charset="0"/>
                        </a:rPr>
                        <a:t>8)</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Times New Roman" pitchFamily="18" charset="0"/>
                          <a:cs typeface="Times New Roman" pitchFamily="18" charset="0"/>
                        </a:rPr>
                        <a:t> </a:t>
                      </a:r>
                    </a:p>
                    <a:p>
                      <a:pPr marL="0" marR="0" algn="ctr">
                        <a:lnSpc>
                          <a:spcPct val="150000"/>
                        </a:lnSpc>
                        <a:spcBef>
                          <a:spcPts val="0"/>
                        </a:spcBef>
                        <a:spcAft>
                          <a:spcPts val="0"/>
                        </a:spcAft>
                      </a:pPr>
                      <a:r>
                        <a:rPr lang="en-US" sz="1400" dirty="0">
                          <a:effectLst/>
                          <a:latin typeface="Times New Roman" pitchFamily="18" charset="0"/>
                          <a:cs typeface="Times New Roman" pitchFamily="18" charset="0"/>
                        </a:rPr>
                        <a:t> </a:t>
                      </a:r>
                    </a:p>
                    <a:p>
                      <a:pPr marL="0" marR="0" algn="ctr">
                        <a:lnSpc>
                          <a:spcPct val="150000"/>
                        </a:lnSpc>
                        <a:spcBef>
                          <a:spcPts val="0"/>
                        </a:spcBef>
                        <a:spcAft>
                          <a:spcPts val="0"/>
                        </a:spcAft>
                      </a:pPr>
                      <a:r>
                        <a:rPr lang="en-US" sz="1400" dirty="0">
                          <a:effectLst/>
                          <a:latin typeface="Times New Roman" pitchFamily="18" charset="0"/>
                          <a:cs typeface="Times New Roman" pitchFamily="18" charset="0"/>
                        </a:rPr>
                        <a:t>Pass</a:t>
                      </a:r>
                      <a:endParaRPr lang="en-US" sz="1400" dirty="0">
                        <a:effectLst/>
                        <a:latin typeface="Times New Roman" pitchFamily="18" charset="0"/>
                        <a:ea typeface="Calibri"/>
                        <a:cs typeface="Times New Roman" pitchFamily="18" charset="0"/>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64141792"/>
              </p:ext>
            </p:extLst>
          </p:nvPr>
        </p:nvGraphicFramePr>
        <p:xfrm>
          <a:off x="1672617" y="3794076"/>
          <a:ext cx="9579304" cy="2483740"/>
        </p:xfrm>
        <a:graphic>
          <a:graphicData uri="http://schemas.openxmlformats.org/drawingml/2006/table">
            <a:tbl>
              <a:tblPr firstRow="1" firstCol="1" bandRow="1">
                <a:tableStyleId>{5C22544A-7EE6-4342-B048-85BDC9FD1C3A}</a:tableStyleId>
              </a:tblPr>
              <a:tblGrid>
                <a:gridCol w="1596551"/>
                <a:gridCol w="1752604"/>
                <a:gridCol w="1440496"/>
                <a:gridCol w="1596551"/>
                <a:gridCol w="1596551"/>
                <a:gridCol w="1596551"/>
              </a:tblGrid>
              <a:tr h="589413">
                <a:tc>
                  <a:txBody>
                    <a:bodyPr/>
                    <a:lstStyle/>
                    <a:p>
                      <a:pPr marL="0" marR="0" algn="just">
                        <a:lnSpc>
                          <a:spcPct val="150000"/>
                        </a:lnSpc>
                        <a:spcBef>
                          <a:spcPts val="0"/>
                        </a:spcBef>
                        <a:spcAft>
                          <a:spcPts val="0"/>
                        </a:spcAft>
                      </a:pPr>
                      <a:r>
                        <a:rPr lang="en-US" sz="1400" dirty="0">
                          <a:effectLst/>
                          <a:latin typeface="Times New Roman" pitchFamily="18" charset="0"/>
                          <a:cs typeface="Times New Roman" pitchFamily="18" charset="0"/>
                        </a:rPr>
                        <a:t>   TEST CASE ID</a:t>
                      </a:r>
                      <a:endParaRPr lang="en-US" sz="1400" dirty="0">
                        <a:effectLst/>
                        <a:latin typeface="Times New Roman" pitchFamily="18" charset="0"/>
                        <a:ea typeface="Calibri"/>
                        <a:cs typeface="Times New Roman" pitchFamily="18" charset="0"/>
                      </a:endParaRPr>
                    </a:p>
                  </a:txBody>
                  <a:tcPr marL="63954" marR="63954" marT="0" marB="0"/>
                </a:tc>
                <a:tc>
                  <a:txBody>
                    <a:bodyPr/>
                    <a:lstStyle/>
                    <a:p>
                      <a:pPr marL="0" marR="0" algn="just">
                        <a:lnSpc>
                          <a:spcPct val="150000"/>
                        </a:lnSpc>
                        <a:spcBef>
                          <a:spcPts val="0"/>
                        </a:spcBef>
                        <a:spcAft>
                          <a:spcPts val="0"/>
                        </a:spcAft>
                      </a:pPr>
                      <a:r>
                        <a:rPr lang="en-US" sz="1400">
                          <a:effectLst/>
                          <a:latin typeface="Times New Roman" pitchFamily="18" charset="0"/>
                          <a:cs typeface="Times New Roman" pitchFamily="18" charset="0"/>
                        </a:rPr>
                        <a:t>TESTCASE</a:t>
                      </a:r>
                    </a:p>
                    <a:p>
                      <a:pPr marL="0" marR="0" algn="just">
                        <a:lnSpc>
                          <a:spcPct val="150000"/>
                        </a:lnSpc>
                        <a:spcBef>
                          <a:spcPts val="0"/>
                        </a:spcBef>
                        <a:spcAft>
                          <a:spcPts val="0"/>
                        </a:spcAft>
                      </a:pPr>
                      <a:r>
                        <a:rPr lang="en-US" sz="1400">
                          <a:effectLst/>
                          <a:latin typeface="Times New Roman" pitchFamily="18" charset="0"/>
                          <a:cs typeface="Times New Roman" pitchFamily="18" charset="0"/>
                        </a:rPr>
                        <a:t>    NAME</a:t>
                      </a:r>
                      <a:endParaRPr lang="en-US" sz="1400">
                        <a:effectLst/>
                        <a:latin typeface="Times New Roman" pitchFamily="18" charset="0"/>
                        <a:ea typeface="Calibri"/>
                        <a:cs typeface="Times New Roman" pitchFamily="18" charset="0"/>
                      </a:endParaRPr>
                    </a:p>
                  </a:txBody>
                  <a:tcPr marL="63954" marR="63954" marT="0" marB="0"/>
                </a:tc>
                <a:tc>
                  <a:txBody>
                    <a:bodyPr/>
                    <a:lstStyle/>
                    <a:p>
                      <a:pPr marL="0" marR="0" algn="just">
                        <a:lnSpc>
                          <a:spcPct val="150000"/>
                        </a:lnSpc>
                        <a:spcBef>
                          <a:spcPts val="0"/>
                        </a:spcBef>
                        <a:spcAft>
                          <a:spcPts val="0"/>
                        </a:spcAft>
                      </a:pPr>
                      <a:r>
                        <a:rPr lang="en-US" sz="1400" dirty="0">
                          <a:effectLst/>
                          <a:latin typeface="Times New Roman" pitchFamily="18" charset="0"/>
                          <a:cs typeface="Times New Roman" pitchFamily="18" charset="0"/>
                        </a:rPr>
                        <a:t>INPUT</a:t>
                      </a:r>
                      <a:endParaRPr lang="en-US" sz="1400" dirty="0">
                        <a:effectLst/>
                        <a:latin typeface="Times New Roman" pitchFamily="18" charset="0"/>
                        <a:ea typeface="Calibri"/>
                        <a:cs typeface="Times New Roman" pitchFamily="18" charset="0"/>
                      </a:endParaRPr>
                    </a:p>
                  </a:txBody>
                  <a:tcPr marL="63954" marR="63954" marT="0" marB="0"/>
                </a:tc>
                <a:tc>
                  <a:txBody>
                    <a:bodyPr/>
                    <a:lstStyle/>
                    <a:p>
                      <a:pPr marL="0" marR="0" algn="just">
                        <a:lnSpc>
                          <a:spcPct val="150000"/>
                        </a:lnSpc>
                        <a:spcBef>
                          <a:spcPts val="0"/>
                        </a:spcBef>
                        <a:spcAft>
                          <a:spcPts val="0"/>
                        </a:spcAft>
                      </a:pPr>
                      <a:r>
                        <a:rPr lang="en-US" sz="1400" dirty="0">
                          <a:effectLst/>
                          <a:latin typeface="Times New Roman" pitchFamily="18" charset="0"/>
                          <a:cs typeface="Times New Roman" pitchFamily="18" charset="0"/>
                        </a:rPr>
                        <a:t>EXPECTED </a:t>
                      </a:r>
                    </a:p>
                    <a:p>
                      <a:pPr marL="0" marR="0" algn="just">
                        <a:lnSpc>
                          <a:spcPct val="150000"/>
                        </a:lnSpc>
                        <a:spcBef>
                          <a:spcPts val="0"/>
                        </a:spcBef>
                        <a:spcAft>
                          <a:spcPts val="0"/>
                        </a:spcAft>
                      </a:pPr>
                      <a:r>
                        <a:rPr lang="en-US" sz="1400" dirty="0">
                          <a:effectLst/>
                          <a:latin typeface="Times New Roman" pitchFamily="18" charset="0"/>
                          <a:cs typeface="Times New Roman" pitchFamily="18" charset="0"/>
                        </a:rPr>
                        <a:t>   OUTPUT</a:t>
                      </a:r>
                      <a:endParaRPr lang="en-US" sz="1400" dirty="0">
                        <a:effectLst/>
                        <a:latin typeface="Times New Roman" pitchFamily="18" charset="0"/>
                        <a:ea typeface="Calibri"/>
                        <a:cs typeface="Times New Roman" pitchFamily="18" charset="0"/>
                      </a:endParaRPr>
                    </a:p>
                  </a:txBody>
                  <a:tcPr marL="63954" marR="63954" marT="0" marB="0"/>
                </a:tc>
                <a:tc>
                  <a:txBody>
                    <a:bodyPr/>
                    <a:lstStyle/>
                    <a:p>
                      <a:pPr marL="0" marR="0" algn="just">
                        <a:lnSpc>
                          <a:spcPct val="150000"/>
                        </a:lnSpc>
                        <a:spcBef>
                          <a:spcPts val="0"/>
                        </a:spcBef>
                        <a:spcAft>
                          <a:spcPts val="0"/>
                        </a:spcAft>
                      </a:pPr>
                      <a:r>
                        <a:rPr lang="en-US" sz="1400">
                          <a:effectLst/>
                          <a:latin typeface="Times New Roman" pitchFamily="18" charset="0"/>
                          <a:cs typeface="Times New Roman" pitchFamily="18" charset="0"/>
                        </a:rPr>
                        <a:t>ACTUAL</a:t>
                      </a:r>
                    </a:p>
                    <a:p>
                      <a:pPr marL="0" marR="0" algn="just">
                        <a:lnSpc>
                          <a:spcPct val="150000"/>
                        </a:lnSpc>
                        <a:spcBef>
                          <a:spcPts val="0"/>
                        </a:spcBef>
                        <a:spcAft>
                          <a:spcPts val="0"/>
                        </a:spcAft>
                      </a:pPr>
                      <a:r>
                        <a:rPr lang="en-US" sz="1400">
                          <a:effectLst/>
                          <a:latin typeface="Times New Roman" pitchFamily="18" charset="0"/>
                          <a:cs typeface="Times New Roman" pitchFamily="18" charset="0"/>
                        </a:rPr>
                        <a:t> OUTPUT</a:t>
                      </a:r>
                      <a:endParaRPr lang="en-US" sz="1400">
                        <a:effectLst/>
                        <a:latin typeface="Times New Roman" pitchFamily="18" charset="0"/>
                        <a:ea typeface="Calibri"/>
                        <a:cs typeface="Times New Roman" pitchFamily="18" charset="0"/>
                      </a:endParaRPr>
                    </a:p>
                  </a:txBody>
                  <a:tcPr marL="63954" marR="63954" marT="0" marB="0"/>
                </a:tc>
                <a:tc>
                  <a:txBody>
                    <a:bodyPr/>
                    <a:lstStyle/>
                    <a:p>
                      <a:pPr marL="0" marR="0" algn="just">
                        <a:lnSpc>
                          <a:spcPct val="150000"/>
                        </a:lnSpc>
                        <a:spcBef>
                          <a:spcPts val="0"/>
                        </a:spcBef>
                        <a:spcAft>
                          <a:spcPts val="0"/>
                        </a:spcAft>
                      </a:pPr>
                      <a:r>
                        <a:rPr lang="en-US" sz="1400">
                          <a:effectLst/>
                          <a:latin typeface="Times New Roman" pitchFamily="18" charset="0"/>
                          <a:cs typeface="Times New Roman" pitchFamily="18" charset="0"/>
                        </a:rPr>
                        <a:t>RESULT</a:t>
                      </a:r>
                      <a:endParaRPr lang="en-US" sz="1400">
                        <a:effectLst/>
                        <a:latin typeface="Times New Roman" pitchFamily="18" charset="0"/>
                        <a:ea typeface="Calibri"/>
                        <a:cs typeface="Times New Roman" pitchFamily="18" charset="0"/>
                      </a:endParaRPr>
                    </a:p>
                  </a:txBody>
                  <a:tcPr marL="63954" marR="63954" marT="0" marB="0"/>
                </a:tc>
              </a:tr>
              <a:tr h="1839890">
                <a:tc>
                  <a:txBody>
                    <a:bodyPr/>
                    <a:lstStyle/>
                    <a:p>
                      <a:pPr marL="0" marR="0" algn="ctr">
                        <a:lnSpc>
                          <a:spcPct val="150000"/>
                        </a:lnSpc>
                        <a:spcBef>
                          <a:spcPts val="0"/>
                        </a:spcBef>
                        <a:spcAft>
                          <a:spcPts val="0"/>
                        </a:spcAft>
                      </a:pPr>
                      <a:r>
                        <a:rPr lang="en-US" sz="1400">
                          <a:effectLst/>
                          <a:latin typeface="Times New Roman" pitchFamily="18" charset="0"/>
                          <a:cs typeface="Times New Roman" pitchFamily="18" charset="0"/>
                        </a:rPr>
                        <a:t>TC01</a:t>
                      </a:r>
                      <a:endParaRPr lang="en-US" sz="1400">
                        <a:effectLst/>
                        <a:latin typeface="Times New Roman" pitchFamily="18" charset="0"/>
                        <a:ea typeface="Calibri"/>
                        <a:cs typeface="Times New Roman" pitchFamily="18" charset="0"/>
                      </a:endParaRPr>
                    </a:p>
                  </a:txBody>
                  <a:tcPr marL="63954" marR="63954" marT="0" marB="0"/>
                </a:tc>
                <a:tc>
                  <a:txBody>
                    <a:bodyPr/>
                    <a:lstStyle/>
                    <a:p>
                      <a:pPr marL="0" marR="0" algn="ctr">
                        <a:lnSpc>
                          <a:spcPct val="150000"/>
                        </a:lnSpc>
                        <a:spcBef>
                          <a:spcPts val="0"/>
                        </a:spcBef>
                        <a:spcAft>
                          <a:spcPts val="0"/>
                        </a:spcAft>
                      </a:pPr>
                      <a:r>
                        <a:rPr lang="en-US" sz="1400">
                          <a:effectLst/>
                          <a:latin typeface="Times New Roman" pitchFamily="18" charset="0"/>
                          <a:cs typeface="Times New Roman" pitchFamily="18" charset="0"/>
                        </a:rPr>
                        <a:t>Updating the Train information  (Unexpected train arrives in same track) to the co-driver through mail</a:t>
                      </a:r>
                      <a:endParaRPr lang="en-US" sz="1400">
                        <a:effectLst/>
                        <a:latin typeface="Times New Roman" pitchFamily="18" charset="0"/>
                        <a:ea typeface="Calibri"/>
                        <a:cs typeface="Times New Roman" pitchFamily="18" charset="0"/>
                      </a:endParaRPr>
                    </a:p>
                  </a:txBody>
                  <a:tcPr marL="63954" marR="63954" marT="0" marB="0"/>
                </a:tc>
                <a:tc>
                  <a:txBody>
                    <a:bodyPr/>
                    <a:lstStyle/>
                    <a:p>
                      <a:pPr marL="0" marR="0" algn="ctr">
                        <a:lnSpc>
                          <a:spcPct val="150000"/>
                        </a:lnSpc>
                        <a:spcBef>
                          <a:spcPts val="0"/>
                        </a:spcBef>
                        <a:spcAft>
                          <a:spcPts val="0"/>
                        </a:spcAft>
                      </a:pPr>
                      <a:r>
                        <a:rPr lang="en-US" sz="1400">
                          <a:effectLst/>
                          <a:latin typeface="Times New Roman" pitchFamily="18" charset="0"/>
                          <a:cs typeface="Times New Roman" pitchFamily="18" charset="0"/>
                        </a:rPr>
                        <a:t>ZIGBEE RX,RFID Tag, RFID reader</a:t>
                      </a:r>
                      <a:endParaRPr lang="en-US" sz="1400">
                        <a:effectLst/>
                        <a:latin typeface="Times New Roman" pitchFamily="18" charset="0"/>
                        <a:ea typeface="Calibri"/>
                        <a:cs typeface="Times New Roman" pitchFamily="18" charset="0"/>
                      </a:endParaRPr>
                    </a:p>
                  </a:txBody>
                  <a:tcPr marL="63954" marR="63954" marT="0" marB="0"/>
                </a:tc>
                <a:tc>
                  <a:txBody>
                    <a:bodyPr/>
                    <a:lstStyle/>
                    <a:p>
                      <a:pPr marL="0" marR="0" algn="ctr">
                        <a:lnSpc>
                          <a:spcPct val="150000"/>
                        </a:lnSpc>
                        <a:spcBef>
                          <a:spcPts val="0"/>
                        </a:spcBef>
                        <a:spcAft>
                          <a:spcPts val="0"/>
                        </a:spcAft>
                      </a:pPr>
                      <a:r>
                        <a:rPr lang="en-US" sz="1400" dirty="0">
                          <a:effectLst/>
                          <a:latin typeface="Times New Roman" pitchFamily="18" charset="0"/>
                          <a:cs typeface="Times New Roman" pitchFamily="18" charset="0"/>
                        </a:rPr>
                        <a:t>Loco Pilot should receive mail from admin</a:t>
                      </a:r>
                    </a:p>
                    <a:p>
                      <a:pPr marL="0" marR="0">
                        <a:lnSpc>
                          <a:spcPct val="150000"/>
                        </a:lnSpc>
                        <a:spcBef>
                          <a:spcPts val="0"/>
                        </a:spcBef>
                        <a:spcAft>
                          <a:spcPts val="0"/>
                        </a:spcAft>
                      </a:pPr>
                      <a:r>
                        <a:rPr lang="en-US" sz="1400" dirty="0">
                          <a:effectLst/>
                          <a:latin typeface="Times New Roman" pitchFamily="18" charset="0"/>
                          <a:cs typeface="Times New Roman" pitchFamily="18" charset="0"/>
                        </a:rPr>
                        <a:t>  </a:t>
                      </a:r>
                      <a:r>
                        <a:rPr lang="en-US" sz="1400" dirty="0" smtClean="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Scr</a:t>
                      </a:r>
                      <a:r>
                        <a:rPr lang="en-US" sz="1400" dirty="0">
                          <a:effectLst/>
                          <a:latin typeface="Times New Roman" pitchFamily="18" charset="0"/>
                          <a:cs typeface="Times New Roman" pitchFamily="18" charset="0"/>
                        </a:rPr>
                        <a:t> </a:t>
                      </a:r>
                      <a:r>
                        <a:rPr lang="en-US" sz="1400" dirty="0" smtClean="0">
                          <a:effectLst/>
                          <a:latin typeface="Times New Roman" pitchFamily="18" charset="0"/>
                          <a:cs typeface="Times New Roman" pitchFamily="18" charset="0"/>
                        </a:rPr>
                        <a:t>9)</a:t>
                      </a:r>
                      <a:endParaRPr lang="en-US" sz="1400" dirty="0">
                        <a:effectLst/>
                        <a:latin typeface="Times New Roman" pitchFamily="18" charset="0"/>
                        <a:ea typeface="Calibri"/>
                        <a:cs typeface="Times New Roman" pitchFamily="18" charset="0"/>
                      </a:endParaRPr>
                    </a:p>
                  </a:txBody>
                  <a:tcPr marL="63954" marR="63954" marT="0" marB="0"/>
                </a:tc>
                <a:tc>
                  <a:txBody>
                    <a:bodyPr/>
                    <a:lstStyle/>
                    <a:p>
                      <a:pPr marL="0" marR="0" algn="ctr">
                        <a:lnSpc>
                          <a:spcPct val="150000"/>
                        </a:lnSpc>
                        <a:spcBef>
                          <a:spcPts val="0"/>
                        </a:spcBef>
                        <a:spcAft>
                          <a:spcPts val="0"/>
                        </a:spcAft>
                      </a:pPr>
                      <a:r>
                        <a:rPr lang="en-US" sz="1400" dirty="0">
                          <a:effectLst/>
                          <a:latin typeface="Times New Roman" pitchFamily="18" charset="0"/>
                          <a:cs typeface="Times New Roman" pitchFamily="18" charset="0"/>
                        </a:rPr>
                        <a:t>Loco Pilot  received mail from admin</a:t>
                      </a:r>
                    </a:p>
                    <a:p>
                      <a:pPr marL="0" marR="0">
                        <a:lnSpc>
                          <a:spcPct val="150000"/>
                        </a:lnSpc>
                        <a:spcBef>
                          <a:spcPts val="0"/>
                        </a:spcBef>
                        <a:spcAft>
                          <a:spcPts val="0"/>
                        </a:spcAft>
                      </a:pPr>
                      <a:r>
                        <a:rPr lang="en-US" sz="1400" dirty="0" smtClean="0">
                          <a:effectLst/>
                          <a:latin typeface="Times New Roman" pitchFamily="18" charset="0"/>
                          <a:cs typeface="Times New Roman" pitchFamily="18" charset="0"/>
                        </a:rPr>
                        <a:t>          (</a:t>
                      </a:r>
                      <a:r>
                        <a:rPr lang="en-US" sz="1400" dirty="0" err="1">
                          <a:effectLst/>
                          <a:latin typeface="Times New Roman" pitchFamily="18" charset="0"/>
                          <a:cs typeface="Times New Roman" pitchFamily="18" charset="0"/>
                        </a:rPr>
                        <a:t>Scr</a:t>
                      </a:r>
                      <a:r>
                        <a:rPr lang="en-US" sz="1400" dirty="0">
                          <a:effectLst/>
                          <a:latin typeface="Times New Roman" pitchFamily="18" charset="0"/>
                          <a:cs typeface="Times New Roman" pitchFamily="18" charset="0"/>
                        </a:rPr>
                        <a:t> </a:t>
                      </a:r>
                      <a:r>
                        <a:rPr lang="en-US" sz="1400" dirty="0" smtClean="0">
                          <a:effectLst/>
                          <a:latin typeface="Times New Roman" pitchFamily="18" charset="0"/>
                          <a:cs typeface="Times New Roman" pitchFamily="18" charset="0"/>
                        </a:rPr>
                        <a:t>9)</a:t>
                      </a:r>
                      <a:endParaRPr lang="en-US" sz="1400" dirty="0">
                        <a:effectLst/>
                        <a:latin typeface="Times New Roman" pitchFamily="18" charset="0"/>
                        <a:ea typeface="Calibri"/>
                        <a:cs typeface="Times New Roman" pitchFamily="18" charset="0"/>
                      </a:endParaRPr>
                    </a:p>
                  </a:txBody>
                  <a:tcPr marL="63954" marR="63954" marT="0" marB="0"/>
                </a:tc>
                <a:tc>
                  <a:txBody>
                    <a:bodyPr/>
                    <a:lstStyle/>
                    <a:p>
                      <a:pPr marL="0" marR="0" algn="ctr">
                        <a:lnSpc>
                          <a:spcPct val="150000"/>
                        </a:lnSpc>
                        <a:spcBef>
                          <a:spcPts val="0"/>
                        </a:spcBef>
                        <a:spcAft>
                          <a:spcPts val="0"/>
                        </a:spcAft>
                      </a:pPr>
                      <a:r>
                        <a:rPr lang="en-US" sz="1400" dirty="0">
                          <a:effectLst/>
                          <a:latin typeface="Times New Roman" pitchFamily="18" charset="0"/>
                          <a:cs typeface="Times New Roman" pitchFamily="18" charset="0"/>
                        </a:rPr>
                        <a:t>Pass</a:t>
                      </a:r>
                      <a:endParaRPr lang="en-US" sz="1400" dirty="0">
                        <a:effectLst/>
                        <a:latin typeface="Times New Roman" pitchFamily="18" charset="0"/>
                        <a:ea typeface="Calibri"/>
                        <a:cs typeface="Times New Roman" pitchFamily="18" charset="0"/>
                      </a:endParaRPr>
                    </a:p>
                  </a:txBody>
                  <a:tcPr marL="63954" marR="63954" marT="0" marB="0"/>
                </a:tc>
              </a:tr>
            </a:tbl>
          </a:graphicData>
        </a:graphic>
      </p:graphicFrame>
      <p:sp>
        <p:nvSpPr>
          <p:cNvPr id="7" name="Rectangle 6"/>
          <p:cNvSpPr/>
          <p:nvPr/>
        </p:nvSpPr>
        <p:spPr>
          <a:xfrm>
            <a:off x="1419752" y="203451"/>
            <a:ext cx="3292889" cy="400110"/>
          </a:xfrm>
          <a:prstGeom prst="rect">
            <a:avLst/>
          </a:prstGeom>
        </p:spPr>
        <p:txBody>
          <a:bodyPr wrap="none">
            <a:spAutoFit/>
          </a:bodyPr>
          <a:lstStyle/>
          <a:p>
            <a:pPr lvl="0" algn="just" defTabSz="914400" fontAlgn="base">
              <a:spcBef>
                <a:spcPct val="0"/>
              </a:spcBef>
              <a:spcAft>
                <a:spcPct val="0"/>
              </a:spcAft>
            </a:pPr>
            <a:r>
              <a:rPr lang="en-US" sz="2000" b="1" dirty="0">
                <a:latin typeface="Times New Roman" pitchFamily="18" charset="0"/>
                <a:ea typeface="Calibri" pitchFamily="34" charset="0"/>
                <a:cs typeface="Times New Roman" pitchFamily="18" charset="0"/>
              </a:rPr>
              <a:t>MODULE NAME: </a:t>
            </a:r>
            <a:r>
              <a:rPr lang="en-US" sz="2000" dirty="0" smtClean="0">
                <a:latin typeface="Times New Roman" pitchFamily="18" charset="0"/>
                <a:ea typeface="Calibri" pitchFamily="34" charset="0"/>
                <a:cs typeface="Times New Roman" pitchFamily="18" charset="0"/>
              </a:rPr>
              <a:t>Updating</a:t>
            </a:r>
            <a:endParaRPr lang="en-US" sz="2000" dirty="0">
              <a:latin typeface="Arial" pitchFamily="34" charset="0"/>
              <a:cs typeface="Arial" pitchFamily="34" charset="0"/>
            </a:endParaRPr>
          </a:p>
        </p:txBody>
      </p:sp>
      <p:sp>
        <p:nvSpPr>
          <p:cNvPr id="8" name="Rectangle 7"/>
          <p:cNvSpPr/>
          <p:nvPr/>
        </p:nvSpPr>
        <p:spPr>
          <a:xfrm>
            <a:off x="1518729" y="3267796"/>
            <a:ext cx="3249608" cy="400110"/>
          </a:xfrm>
          <a:prstGeom prst="rect">
            <a:avLst/>
          </a:prstGeom>
        </p:spPr>
        <p:txBody>
          <a:bodyPr wrap="none">
            <a:spAutoFit/>
          </a:bodyPr>
          <a:lstStyle/>
          <a:p>
            <a:pPr lvl="0" algn="just" defTabSz="914400" fontAlgn="base">
              <a:spcBef>
                <a:spcPct val="0"/>
              </a:spcBef>
              <a:spcAft>
                <a:spcPct val="0"/>
              </a:spcAft>
            </a:pPr>
            <a:r>
              <a:rPr lang="en-US" sz="2000" b="1" dirty="0">
                <a:latin typeface="Times New Roman" pitchFamily="18" charset="0"/>
                <a:ea typeface="Calibri" pitchFamily="34" charset="0"/>
                <a:cs typeface="Times New Roman" pitchFamily="18" charset="0"/>
              </a:rPr>
              <a:t>MODULE NAME: </a:t>
            </a:r>
            <a:r>
              <a:rPr lang="en-US" sz="2000" dirty="0" smtClean="0">
                <a:latin typeface="Times New Roman" pitchFamily="18" charset="0"/>
                <a:ea typeface="Calibri" pitchFamily="34" charset="0"/>
                <a:cs typeface="Times New Roman" pitchFamily="18" charset="0"/>
              </a:rPr>
              <a:t>Receiver</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42256794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80833"/>
            <a:ext cx="9601200" cy="542499"/>
          </a:xfrm>
        </p:spPr>
        <p:txBody>
          <a:bodyPr>
            <a:noAutofit/>
          </a:bodyPr>
          <a:lstStyle/>
          <a:p>
            <a:r>
              <a:rPr lang="en-US" sz="3600" b="1" dirty="0" smtClean="0">
                <a:solidFill>
                  <a:srgbClr val="C00000"/>
                </a:solidFill>
                <a:latin typeface="Times New Roman" pitchFamily="18" charset="0"/>
                <a:cs typeface="Times New Roman" pitchFamily="18" charset="0"/>
              </a:rPr>
              <a:t>                             </a:t>
            </a:r>
            <a:r>
              <a:rPr lang="en-US" sz="3200" b="1" dirty="0" smtClean="0">
                <a:solidFill>
                  <a:srgbClr val="C00000"/>
                </a:solidFill>
                <a:latin typeface="Times New Roman" pitchFamily="18" charset="0"/>
                <a:cs typeface="Times New Roman" pitchFamily="18" charset="0"/>
              </a:rPr>
              <a:t>SCREENSHOTS</a:t>
            </a:r>
            <a:endParaRPr lang="en-US" sz="3200" b="1" dirty="0">
              <a:solidFill>
                <a:srgbClr val="C00000"/>
              </a:solidFill>
              <a:latin typeface="Times New Roman" pitchFamily="18" charset="0"/>
              <a:cs typeface="Times New Roman" pitchFamily="18" charset="0"/>
            </a:endParaRPr>
          </a:p>
        </p:txBody>
      </p:sp>
      <p:pic>
        <p:nvPicPr>
          <p:cNvPr id="4" name="Content Placeholder 3" descr="C:\Users\welcome\Downloads\IMG-20230406-WA0001.jpg"/>
          <p:cNvPicPr>
            <a:picLocks noGrp="1"/>
          </p:cNvPicPr>
          <p:nvPr>
            <p:ph idx="1"/>
          </p:nvPr>
        </p:nvPicPr>
        <p:blipFill rotWithShape="1">
          <a:blip r:embed="rId2">
            <a:extLst>
              <a:ext uri="{28A0092B-C50C-407E-A947-70E740481C1C}">
                <a14:useLocalDpi xmlns:a14="http://schemas.microsoft.com/office/drawing/2010/main" val="0"/>
              </a:ext>
            </a:extLst>
          </a:blip>
          <a:srcRect r="7371" b="13220"/>
          <a:stretch/>
        </p:blipFill>
        <p:spPr bwMode="auto">
          <a:xfrm>
            <a:off x="3766782" y="935039"/>
            <a:ext cx="4858603" cy="2272186"/>
          </a:xfrm>
          <a:prstGeom prst="rect">
            <a:avLst/>
          </a:prstGeom>
          <a:noFill/>
          <a:ln>
            <a:noFill/>
          </a:ln>
          <a:extLst>
            <a:ext uri="{53640926-AAD7-44D8-BBD7-CCE9431645EC}">
              <a14:shadowObscured xmlns:a14="http://schemas.microsoft.com/office/drawing/2010/main"/>
            </a:ext>
          </a:extLst>
        </p:spPr>
      </p:pic>
      <p:pic>
        <p:nvPicPr>
          <p:cNvPr id="5" name="Picture 4" descr="C:\Users\welcome\Downloads\IMG-20230401-WA0005.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8449" y="3611044"/>
            <a:ext cx="4862027" cy="2527031"/>
          </a:xfrm>
          <a:prstGeom prst="rect">
            <a:avLst/>
          </a:prstGeom>
          <a:noFill/>
          <a:ln>
            <a:noFill/>
          </a:ln>
        </p:spPr>
      </p:pic>
      <p:sp>
        <p:nvSpPr>
          <p:cNvPr id="6" name="Rectangle 5"/>
          <p:cNvSpPr/>
          <p:nvPr/>
        </p:nvSpPr>
        <p:spPr>
          <a:xfrm>
            <a:off x="5004419" y="3244334"/>
            <a:ext cx="2183162" cy="369332"/>
          </a:xfrm>
          <a:prstGeom prst="rect">
            <a:avLst/>
          </a:prstGeom>
        </p:spPr>
        <p:txBody>
          <a:bodyPr wrap="none">
            <a:spAutoFit/>
          </a:bodyPr>
          <a:lstStyle/>
          <a:p>
            <a:r>
              <a:rPr lang="en-US" b="1" dirty="0">
                <a:latin typeface="Times New Roman" pitchFamily="18" charset="0"/>
                <a:cs typeface="Times New Roman" pitchFamily="18" charset="0"/>
              </a:rPr>
              <a:t> 1.   Train  Detection</a:t>
            </a:r>
            <a:endParaRPr lang="en-US" dirty="0"/>
          </a:p>
        </p:txBody>
      </p:sp>
      <p:sp>
        <p:nvSpPr>
          <p:cNvPr id="7" name="Rectangle 6"/>
          <p:cNvSpPr/>
          <p:nvPr/>
        </p:nvSpPr>
        <p:spPr>
          <a:xfrm>
            <a:off x="4908061" y="6260490"/>
            <a:ext cx="2157514" cy="369332"/>
          </a:xfrm>
          <a:prstGeom prst="rect">
            <a:avLst/>
          </a:prstGeom>
        </p:spPr>
        <p:txBody>
          <a:bodyPr wrap="none">
            <a:spAutoFit/>
          </a:bodyPr>
          <a:lstStyle/>
          <a:p>
            <a:r>
              <a:rPr lang="en-US" b="1" dirty="0">
                <a:latin typeface="Times New Roman" pitchFamily="18" charset="0"/>
                <a:cs typeface="Times New Roman" pitchFamily="18" charset="0"/>
              </a:rPr>
              <a:t> 2.   Train  Database</a:t>
            </a:r>
            <a:endParaRPr lang="en-US" dirty="0"/>
          </a:p>
        </p:txBody>
      </p:sp>
    </p:spTree>
    <p:extLst>
      <p:ext uri="{BB962C8B-B14F-4D97-AF65-F5344CB8AC3E}">
        <p14:creationId xmlns:p14="http://schemas.microsoft.com/office/powerpoint/2010/main" val="17848106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2">
            <a:extLst>
              <a:ext uri="{FF2B5EF4-FFF2-40B4-BE49-F238E27FC236}">
                <a16:creationId xmlns="" xmlns:a16="http://schemas.microsoft.com/office/drawing/2014/main" id="{90F0A957-C112-EF6D-C238-451630D247C7}"/>
              </a:ext>
            </a:extLst>
          </p:cNvPr>
          <p:cNvSpPr>
            <a:spLocks noGrp="1"/>
          </p:cNvSpPr>
          <p:nvPr>
            <p:ph type="dt" sz="half" idx="10"/>
          </p:nvPr>
        </p:nvSpPr>
        <p:spPr>
          <a:xfrm>
            <a:off x="628650" y="6356351"/>
            <a:ext cx="2057400" cy="365125"/>
          </a:xfrm>
        </p:spPr>
        <p:txBody>
          <a:bodyPr/>
          <a:lstStyle/>
          <a:p>
            <a:fld id="{50F60316-87E1-449B-9D2E-2F9BFC05FE3D}" type="datetime1">
              <a:rPr lang="en-IN" smtClean="0"/>
              <a:t>08-04-2023</a:t>
            </a:fld>
            <a:endParaRPr lang="en-IN" dirty="0"/>
          </a:p>
        </p:txBody>
      </p:sp>
      <p:sp>
        <p:nvSpPr>
          <p:cNvPr id="6" name="Slide Number Placeholder 4">
            <a:extLst>
              <a:ext uri="{FF2B5EF4-FFF2-40B4-BE49-F238E27FC236}">
                <a16:creationId xmlns="" xmlns:a16="http://schemas.microsoft.com/office/drawing/2014/main" id="{97198833-85FA-C44B-804E-1CCDC213431C}"/>
              </a:ext>
            </a:extLst>
          </p:cNvPr>
          <p:cNvSpPr>
            <a:spLocks noGrp="1"/>
          </p:cNvSpPr>
          <p:nvPr>
            <p:ph type="sldNum" sz="quarter" idx="12"/>
          </p:nvPr>
        </p:nvSpPr>
        <p:spPr>
          <a:xfrm>
            <a:off x="6457950" y="6356351"/>
            <a:ext cx="2057400" cy="365125"/>
          </a:xfrm>
        </p:spPr>
        <p:txBody>
          <a:bodyPr/>
          <a:lstStyle/>
          <a:p>
            <a:fld id="{9D3FF152-60F5-4862-82F9-1190556AA56F}" type="slidenum">
              <a:rPr lang="en-IN" smtClean="0"/>
              <a:t>38</a:t>
            </a:fld>
            <a:endParaRPr lang="en-IN" dirty="0"/>
          </a:p>
        </p:txBody>
      </p:sp>
      <p:sp>
        <p:nvSpPr>
          <p:cNvPr id="9" name="TextBox 8"/>
          <p:cNvSpPr txBox="1"/>
          <p:nvPr/>
        </p:nvSpPr>
        <p:spPr>
          <a:xfrm>
            <a:off x="3538848" y="3247697"/>
            <a:ext cx="2446316"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pic>
        <p:nvPicPr>
          <p:cNvPr id="11" name="Picture 10" descr="C:\Users\welcome\Downloads\IMG-20230401-WA0006.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39440" y="103238"/>
            <a:ext cx="4726888" cy="2784942"/>
          </a:xfrm>
          <a:prstGeom prst="rect">
            <a:avLst/>
          </a:prstGeom>
          <a:noFill/>
          <a:ln>
            <a:noFill/>
          </a:ln>
        </p:spPr>
      </p:pic>
      <p:pic>
        <p:nvPicPr>
          <p:cNvPr id="12" name="Picture 11" descr="C:\Users\welcome\Downloads\IMG-20230401-WA0010 (1).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9395" y="3432363"/>
            <a:ext cx="4586933" cy="2432342"/>
          </a:xfrm>
          <a:prstGeom prst="rect">
            <a:avLst/>
          </a:prstGeom>
          <a:noFill/>
          <a:ln>
            <a:noFill/>
          </a:ln>
        </p:spPr>
      </p:pic>
      <p:sp>
        <p:nvSpPr>
          <p:cNvPr id="13" name="Rectangle 12"/>
          <p:cNvSpPr/>
          <p:nvPr/>
        </p:nvSpPr>
        <p:spPr>
          <a:xfrm>
            <a:off x="5294581" y="2888180"/>
            <a:ext cx="1672317" cy="369332"/>
          </a:xfrm>
          <a:prstGeom prst="rect">
            <a:avLst/>
          </a:prstGeom>
        </p:spPr>
        <p:txBody>
          <a:bodyPr wrap="none">
            <a:spAutoFit/>
          </a:bodyPr>
          <a:lstStyle/>
          <a:p>
            <a:r>
              <a:rPr lang="en-US" b="1" dirty="0">
                <a:latin typeface="Times New Roman" pitchFamily="18" charset="0"/>
                <a:cs typeface="Times New Roman" pitchFamily="18" charset="0"/>
              </a:rPr>
              <a:t> 3. Admin Page</a:t>
            </a:r>
            <a:endParaRPr lang="en-US" dirty="0"/>
          </a:p>
        </p:txBody>
      </p:sp>
      <p:sp>
        <p:nvSpPr>
          <p:cNvPr id="14" name="Rectangle 13"/>
          <p:cNvSpPr/>
          <p:nvPr/>
        </p:nvSpPr>
        <p:spPr>
          <a:xfrm>
            <a:off x="4730240" y="5864705"/>
            <a:ext cx="3145285" cy="369332"/>
          </a:xfrm>
          <a:prstGeom prst="rect">
            <a:avLst/>
          </a:prstGeom>
        </p:spPr>
        <p:txBody>
          <a:bodyPr wrap="none">
            <a:spAutoFit/>
          </a:bodyPr>
          <a:lstStyle/>
          <a:p>
            <a:r>
              <a:rPr lang="en-US" b="1" dirty="0">
                <a:latin typeface="Times New Roman" pitchFamily="18" charset="0"/>
                <a:cs typeface="Times New Roman" pitchFamily="18" charset="0"/>
              </a:rPr>
              <a:t> 4.  User Booking Train Ticket</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7390071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 xmlns:a16="http://schemas.microsoft.com/office/drawing/2014/main" id="{90F0A957-C112-EF6D-C238-451630D247C7}"/>
              </a:ext>
            </a:extLst>
          </p:cNvPr>
          <p:cNvSpPr>
            <a:spLocks noGrp="1"/>
          </p:cNvSpPr>
          <p:nvPr>
            <p:ph type="dt" sz="half" idx="10"/>
          </p:nvPr>
        </p:nvSpPr>
        <p:spPr>
          <a:xfrm>
            <a:off x="628650" y="6356351"/>
            <a:ext cx="2057400" cy="365125"/>
          </a:xfrm>
        </p:spPr>
        <p:txBody>
          <a:bodyPr/>
          <a:lstStyle/>
          <a:p>
            <a:endParaRPr lang="en-IN" dirty="0"/>
          </a:p>
        </p:txBody>
      </p:sp>
      <p:sp>
        <p:nvSpPr>
          <p:cNvPr id="6" name="Slide Number Placeholder 4">
            <a:extLst>
              <a:ext uri="{FF2B5EF4-FFF2-40B4-BE49-F238E27FC236}">
                <a16:creationId xmlns="" xmlns:a16="http://schemas.microsoft.com/office/drawing/2014/main" id="{97198833-85FA-C44B-804E-1CCDC213431C}"/>
              </a:ext>
            </a:extLst>
          </p:cNvPr>
          <p:cNvSpPr>
            <a:spLocks noGrp="1"/>
          </p:cNvSpPr>
          <p:nvPr>
            <p:ph type="sldNum" sz="quarter" idx="12"/>
          </p:nvPr>
        </p:nvSpPr>
        <p:spPr>
          <a:xfrm>
            <a:off x="6457950" y="6356351"/>
            <a:ext cx="2057400" cy="365125"/>
          </a:xfrm>
        </p:spPr>
        <p:txBody>
          <a:bodyPr/>
          <a:lstStyle/>
          <a:p>
            <a:endParaRPr lang="en-IN" dirty="0"/>
          </a:p>
        </p:txBody>
      </p:sp>
      <p:pic>
        <p:nvPicPr>
          <p:cNvPr id="7" name="Picture 6" descr="C:\Users\welcome\Downloads\Screenshot_2023-04-05-22-31-39-10_e307a3f9df9f380ebaf106e1dc980bb6.jpg"/>
          <p:cNvPicPr/>
          <p:nvPr/>
        </p:nvPicPr>
        <p:blipFill rotWithShape="1">
          <a:blip r:embed="rId2">
            <a:extLst>
              <a:ext uri="{28A0092B-C50C-407E-A947-70E740481C1C}">
                <a14:useLocalDpi xmlns:a14="http://schemas.microsoft.com/office/drawing/2010/main" val="0"/>
              </a:ext>
            </a:extLst>
          </a:blip>
          <a:srcRect t="39316" b="35043"/>
          <a:stretch/>
        </p:blipFill>
        <p:spPr bwMode="auto">
          <a:xfrm>
            <a:off x="3584420" y="292165"/>
            <a:ext cx="5152312" cy="2620290"/>
          </a:xfrm>
          <a:prstGeom prst="rect">
            <a:avLst/>
          </a:prstGeom>
          <a:noFill/>
          <a:ln>
            <a:noFill/>
          </a:ln>
          <a:extLst>
            <a:ext uri="{53640926-AAD7-44D8-BBD7-CCE9431645EC}">
              <a14:shadowObscured xmlns:a14="http://schemas.microsoft.com/office/drawing/2010/main"/>
            </a:ext>
          </a:extLst>
        </p:spPr>
      </p:pic>
      <p:pic>
        <p:nvPicPr>
          <p:cNvPr id="8" name="Picture 7" descr="C:\Users\welcome\Pictures\Screenshots\Screenshot (23).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3324" y="3512955"/>
            <a:ext cx="4963408" cy="2568449"/>
          </a:xfrm>
          <a:prstGeom prst="rect">
            <a:avLst/>
          </a:prstGeom>
          <a:noFill/>
          <a:ln>
            <a:noFill/>
          </a:ln>
        </p:spPr>
      </p:pic>
      <p:sp>
        <p:nvSpPr>
          <p:cNvPr id="9" name="TextBox 8"/>
          <p:cNvSpPr txBox="1"/>
          <p:nvPr/>
        </p:nvSpPr>
        <p:spPr>
          <a:xfrm>
            <a:off x="3584420" y="3072630"/>
            <a:ext cx="4926725" cy="307777"/>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                  </a:t>
            </a:r>
            <a:r>
              <a:rPr lang="en-US" sz="1400" b="1" dirty="0">
                <a:latin typeface="Times New Roman" pitchFamily="18" charset="0"/>
                <a:cs typeface="Times New Roman" pitchFamily="18" charset="0"/>
              </a:rPr>
              <a:t>5</a:t>
            </a:r>
            <a:r>
              <a:rPr lang="en-US" sz="1400" b="1"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Message For  Early Arrival Of Train</a:t>
            </a:r>
            <a:endParaRPr lang="en-US" sz="1400" b="1" dirty="0">
              <a:latin typeface="Times New Roman" pitchFamily="18" charset="0"/>
              <a:cs typeface="Times New Roman" pitchFamily="18" charset="0"/>
            </a:endParaRPr>
          </a:p>
        </p:txBody>
      </p:sp>
      <p:sp>
        <p:nvSpPr>
          <p:cNvPr id="10" name="TextBox 9"/>
          <p:cNvSpPr txBox="1"/>
          <p:nvPr/>
        </p:nvSpPr>
        <p:spPr>
          <a:xfrm>
            <a:off x="3893025" y="6081405"/>
            <a:ext cx="4508938" cy="307777"/>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           </a:t>
            </a:r>
            <a:r>
              <a:rPr lang="en-US" sz="1400" b="1" dirty="0">
                <a:latin typeface="Times New Roman" pitchFamily="18" charset="0"/>
                <a:cs typeface="Times New Roman" pitchFamily="18" charset="0"/>
              </a:rPr>
              <a:t>6</a:t>
            </a:r>
            <a:r>
              <a:rPr lang="en-US" sz="1400" b="1" dirty="0" smtClean="0">
                <a:latin typeface="Times New Roman" pitchFamily="18" charset="0"/>
                <a:cs typeface="Times New Roman" pitchFamily="18" charset="0"/>
              </a:rPr>
              <a:t>.    Message </a:t>
            </a:r>
            <a:r>
              <a:rPr lang="en-US" sz="1400" b="1" dirty="0" smtClean="0">
                <a:latin typeface="Times New Roman" pitchFamily="18" charset="0"/>
                <a:cs typeface="Times New Roman" pitchFamily="18" charset="0"/>
              </a:rPr>
              <a:t>For  Delay Arrival Of Train</a:t>
            </a:r>
            <a:endParaRPr lang="en-US" sz="1400" b="1" dirty="0">
              <a:latin typeface="Times New Roman" pitchFamily="18" charset="0"/>
              <a:cs typeface="Times New Roman" pitchFamily="18" charset="0"/>
            </a:endParaRPr>
          </a:p>
        </p:txBody>
      </p:sp>
    </p:spTree>
    <p:extLst>
      <p:ext uri="{BB962C8B-B14F-4D97-AF65-F5344CB8AC3E}">
        <p14:creationId xmlns:p14="http://schemas.microsoft.com/office/powerpoint/2010/main" val="1814845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0878" y="245660"/>
            <a:ext cx="9058323" cy="587460"/>
          </a:xfrm>
          <a:noFill/>
        </p:spPr>
        <p:txBody>
          <a:bodyPr>
            <a:normAutofit/>
          </a:bodyPr>
          <a:lstStyle/>
          <a:p>
            <a:r>
              <a:rPr lang="en-US" sz="3200" b="1" dirty="0">
                <a:solidFill>
                  <a:srgbClr val="C00000"/>
                </a:solidFill>
                <a:latin typeface="Times New Roman" pitchFamily="18" charset="0"/>
                <a:cs typeface="Times New Roman" pitchFamily="18" charset="0"/>
              </a:rPr>
              <a:t>   EXISTING SYSTEM:</a:t>
            </a:r>
          </a:p>
        </p:txBody>
      </p:sp>
      <p:sp>
        <p:nvSpPr>
          <p:cNvPr id="3" name="Content Placeholder 2"/>
          <p:cNvSpPr>
            <a:spLocks noGrp="1"/>
          </p:cNvSpPr>
          <p:nvPr>
            <p:ph idx="1"/>
          </p:nvPr>
        </p:nvSpPr>
        <p:spPr>
          <a:xfrm>
            <a:off x="1310184" y="996286"/>
            <a:ext cx="10540045" cy="5861714"/>
          </a:xfrm>
        </p:spPr>
        <p:txBody>
          <a:bodyPr>
            <a:normAutofit/>
          </a:bodyPr>
          <a:lstStyle/>
          <a:p>
            <a:r>
              <a:rPr lang="en-US" sz="1800" dirty="0">
                <a:latin typeface="Times New Roman" pitchFamily="18" charset="0"/>
                <a:cs typeface="Times New Roman" pitchFamily="18" charset="0"/>
              </a:rPr>
              <a:t>Railway track monitoring and maintenance is essential for an effective and safe railway operation. Absence of agreed, stable and effective track fault detection methods, results in safety alerts, accidents and losses in terms of assets, time, and lives.</a:t>
            </a:r>
          </a:p>
          <a:p>
            <a:r>
              <a:rPr lang="en-US" sz="1800" dirty="0">
                <a:latin typeface="Times New Roman" pitchFamily="18" charset="0"/>
                <a:cs typeface="Times New Roman" pitchFamily="18" charset="0"/>
              </a:rPr>
              <a:t> Thus, satisfactory and timely track maintenance and fault prevention should be conducted as a matter of fact. In many developing nations, the present typical railway cart for track inspection involves manual inspection, heavily relying on human action and judgement for track defect identification. </a:t>
            </a:r>
          </a:p>
          <a:p>
            <a:r>
              <a:rPr lang="en-US" sz="1800" dirty="0">
                <a:latin typeface="Times New Roman" pitchFamily="18" charset="0"/>
                <a:cs typeface="Times New Roman" pitchFamily="18" charset="0"/>
              </a:rPr>
              <a:t>A smart IoT based railway cart is proposed to autonomously identify railway track faults using acoustic analysis and localization. The microphone and GPS sensor mounted on RPi positioned near the wheels of the cart was used to record the sound and send acoustic signal and a GPS location every five seconds to a remote cloud. </a:t>
            </a:r>
          </a:p>
          <a:p>
            <a:r>
              <a:rPr lang="en-US" sz="1800" dirty="0">
                <a:latin typeface="Times New Roman" pitchFamily="18" charset="0"/>
                <a:cs typeface="Times New Roman" pitchFamily="18" charset="0"/>
              </a:rPr>
              <a:t>A dataset was maintained by deriving forty MFCC features from the collected fault sounds. Different machine learning models were trained and evaluated on this data. Amongst them, MLP achieved 98.4% accuracy. </a:t>
            </a:r>
          </a:p>
          <a:p>
            <a:r>
              <a:rPr lang="en-US" sz="1800" dirty="0">
                <a:latin typeface="Times New Roman" pitchFamily="18" charset="0"/>
                <a:cs typeface="Times New Roman" pitchFamily="18" charset="0"/>
              </a:rPr>
              <a:t>The authors are now preparing for a IoT system for the train rather than railway carts to gather more fault types or data from other typical railway terrains through international collaboration. </a:t>
            </a:r>
          </a:p>
        </p:txBody>
      </p:sp>
    </p:spTree>
    <p:extLst>
      <p:ext uri="{BB962C8B-B14F-4D97-AF65-F5344CB8AC3E}">
        <p14:creationId xmlns:p14="http://schemas.microsoft.com/office/powerpoint/2010/main" val="22662347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628650" y="6356351"/>
            <a:ext cx="2057400" cy="365125"/>
          </a:xfrm>
        </p:spPr>
        <p:txBody>
          <a:bodyPr/>
          <a:lstStyle/>
          <a:p>
            <a:endParaRPr lang="en-IN" dirty="0"/>
          </a:p>
        </p:txBody>
      </p:sp>
      <p:sp>
        <p:nvSpPr>
          <p:cNvPr id="6" name="Slide Number Placeholder 4"/>
          <p:cNvSpPr>
            <a:spLocks noGrp="1"/>
          </p:cNvSpPr>
          <p:nvPr>
            <p:ph type="sldNum" sz="quarter" idx="12"/>
          </p:nvPr>
        </p:nvSpPr>
        <p:spPr>
          <a:xfrm>
            <a:off x="6457950" y="6356351"/>
            <a:ext cx="2057400" cy="365125"/>
          </a:xfrm>
        </p:spPr>
        <p:txBody>
          <a:bodyPr/>
          <a:lstStyle/>
          <a:p>
            <a:endParaRPr lang="en-IN" dirty="0"/>
          </a:p>
        </p:txBody>
      </p:sp>
      <p:pic>
        <p:nvPicPr>
          <p:cNvPr id="7" name="Content Placeholder 5" descr="C:\Users\welcome\Downloads\IMG-20230401-WA0007 (1).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21979" y="395785"/>
            <a:ext cx="4792752" cy="2590867"/>
          </a:xfrm>
          <a:prstGeom prst="rect">
            <a:avLst/>
          </a:prstGeom>
          <a:noFill/>
          <a:ln>
            <a:noFill/>
          </a:ln>
        </p:spPr>
      </p:pic>
      <p:pic>
        <p:nvPicPr>
          <p:cNvPr id="8" name="Picture 7" descr="C:\Users\welcome\Downloads\Screenshot (33).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8722" y="341194"/>
            <a:ext cx="4612944" cy="2711271"/>
          </a:xfrm>
          <a:prstGeom prst="rect">
            <a:avLst/>
          </a:prstGeom>
          <a:noFill/>
          <a:ln>
            <a:noFill/>
          </a:ln>
        </p:spPr>
      </p:pic>
      <p:pic>
        <p:nvPicPr>
          <p:cNvPr id="9" name="Picture 8" descr="C:\Users\welcome\Downloads\Screenshot_2023-04-05-22-31-39-10_e307a3f9df9f380ebaf106e1dc980bb6.jpg"/>
          <p:cNvPicPr/>
          <p:nvPr/>
        </p:nvPicPr>
        <p:blipFill rotWithShape="1">
          <a:blip r:embed="rId4">
            <a:extLst>
              <a:ext uri="{28A0092B-C50C-407E-A947-70E740481C1C}">
                <a14:useLocalDpi xmlns:a14="http://schemas.microsoft.com/office/drawing/2010/main" val="0"/>
              </a:ext>
            </a:extLst>
          </a:blip>
          <a:srcRect t="39316" b="35043"/>
          <a:stretch/>
        </p:blipFill>
        <p:spPr bwMode="auto">
          <a:xfrm>
            <a:off x="4119099" y="3544257"/>
            <a:ext cx="4501296" cy="2556764"/>
          </a:xfrm>
          <a:prstGeom prst="rect">
            <a:avLst/>
          </a:prstGeom>
          <a:noFill/>
          <a:ln>
            <a:noFill/>
          </a:ln>
          <a:extLst>
            <a:ext uri="{53640926-AAD7-44D8-BBD7-CCE9431645EC}">
              <a14:shadowObscured xmlns:a14="http://schemas.microsoft.com/office/drawing/2010/main"/>
            </a:ext>
          </a:extLst>
        </p:spPr>
      </p:pic>
      <p:sp>
        <p:nvSpPr>
          <p:cNvPr id="10" name="TextBox 9"/>
          <p:cNvSpPr txBox="1"/>
          <p:nvPr/>
        </p:nvSpPr>
        <p:spPr>
          <a:xfrm>
            <a:off x="1783789" y="3165579"/>
            <a:ext cx="3481722" cy="292388"/>
          </a:xfrm>
          <a:prstGeom prst="rect">
            <a:avLst/>
          </a:prstGeom>
          <a:noFill/>
        </p:spPr>
        <p:txBody>
          <a:bodyPr wrap="none" rtlCol="0">
            <a:spAutoFit/>
          </a:bodyPr>
          <a:lstStyle/>
          <a:p>
            <a:r>
              <a:rPr lang="en-US" sz="1300" b="1" dirty="0" smtClean="0">
                <a:latin typeface="Times New Roman" pitchFamily="18" charset="0"/>
                <a:cs typeface="Times New Roman" pitchFamily="18" charset="0"/>
              </a:rPr>
              <a:t>      </a:t>
            </a:r>
            <a:r>
              <a:rPr lang="en-US" sz="1300" b="1" dirty="0">
                <a:latin typeface="Times New Roman" pitchFamily="18" charset="0"/>
                <a:cs typeface="Times New Roman" pitchFamily="18" charset="0"/>
              </a:rPr>
              <a:t>7</a:t>
            </a:r>
            <a:r>
              <a:rPr lang="en-US" sz="1300" b="1" dirty="0" smtClean="0">
                <a:latin typeface="Times New Roman" pitchFamily="18" charset="0"/>
                <a:cs typeface="Times New Roman" pitchFamily="18" charset="0"/>
              </a:rPr>
              <a:t>.    </a:t>
            </a:r>
            <a:r>
              <a:rPr lang="en-US" sz="1300" b="1" dirty="0" smtClean="0">
                <a:latin typeface="Times New Roman" pitchFamily="18" charset="0"/>
                <a:cs typeface="Times New Roman" pitchFamily="18" charset="0"/>
              </a:rPr>
              <a:t>Message For On-time Arrival Of Train</a:t>
            </a:r>
            <a:endParaRPr lang="en-US" sz="1300" b="1" dirty="0">
              <a:latin typeface="Times New Roman" pitchFamily="18" charset="0"/>
              <a:cs typeface="Times New Roman" pitchFamily="18" charset="0"/>
            </a:endParaRPr>
          </a:p>
        </p:txBody>
      </p:sp>
      <p:sp>
        <p:nvSpPr>
          <p:cNvPr id="11" name="TextBox 10"/>
          <p:cNvSpPr txBox="1"/>
          <p:nvPr/>
        </p:nvSpPr>
        <p:spPr>
          <a:xfrm>
            <a:off x="7485780" y="3174594"/>
            <a:ext cx="4036105" cy="292388"/>
          </a:xfrm>
          <a:prstGeom prst="rect">
            <a:avLst/>
          </a:prstGeom>
          <a:noFill/>
        </p:spPr>
        <p:txBody>
          <a:bodyPr wrap="none" rtlCol="0">
            <a:spAutoFit/>
          </a:bodyPr>
          <a:lstStyle/>
          <a:p>
            <a:r>
              <a:rPr lang="en-US" sz="1300" b="1" dirty="0" smtClean="0">
                <a:latin typeface="Times New Roman" pitchFamily="18" charset="0"/>
                <a:cs typeface="Times New Roman" pitchFamily="18" charset="0"/>
              </a:rPr>
              <a:t>            </a:t>
            </a:r>
            <a:r>
              <a:rPr lang="en-US" sz="1300" b="1" dirty="0" smtClean="0">
                <a:latin typeface="Times New Roman" pitchFamily="18" charset="0"/>
                <a:cs typeface="Times New Roman" pitchFamily="18" charset="0"/>
              </a:rPr>
              <a:t> 8.    Updating </a:t>
            </a:r>
            <a:r>
              <a:rPr lang="en-US" sz="1300" b="1" dirty="0" smtClean="0">
                <a:latin typeface="Times New Roman" pitchFamily="18" charset="0"/>
                <a:cs typeface="Times New Roman" pitchFamily="18" charset="0"/>
              </a:rPr>
              <a:t>Train Information  To Web App </a:t>
            </a:r>
            <a:endParaRPr lang="en-US" sz="1300" b="1" dirty="0">
              <a:latin typeface="Times New Roman" pitchFamily="18" charset="0"/>
              <a:cs typeface="Times New Roman" pitchFamily="18" charset="0"/>
            </a:endParaRPr>
          </a:p>
        </p:txBody>
      </p:sp>
      <p:sp>
        <p:nvSpPr>
          <p:cNvPr id="12" name="TextBox 11"/>
          <p:cNvSpPr txBox="1"/>
          <p:nvPr/>
        </p:nvSpPr>
        <p:spPr>
          <a:xfrm>
            <a:off x="4009068" y="6101021"/>
            <a:ext cx="4611327" cy="292388"/>
          </a:xfrm>
          <a:prstGeom prst="rect">
            <a:avLst/>
          </a:prstGeom>
          <a:noFill/>
        </p:spPr>
        <p:txBody>
          <a:bodyPr wrap="none" rtlCol="0">
            <a:spAutoFit/>
          </a:bodyPr>
          <a:lstStyle/>
          <a:p>
            <a:r>
              <a:rPr lang="en-US" sz="1300" b="1" dirty="0" smtClean="0">
                <a:latin typeface="Times New Roman" pitchFamily="18" charset="0"/>
                <a:cs typeface="Times New Roman" pitchFamily="18" charset="0"/>
              </a:rPr>
              <a:t>               </a:t>
            </a:r>
            <a:r>
              <a:rPr lang="en-US" sz="1300" b="1" dirty="0" smtClean="0">
                <a:latin typeface="Times New Roman" pitchFamily="18" charset="0"/>
                <a:cs typeface="Times New Roman" pitchFamily="18" charset="0"/>
              </a:rPr>
              <a:t> 9.    Message </a:t>
            </a:r>
            <a:r>
              <a:rPr lang="en-US" sz="1300" b="1" dirty="0" smtClean="0">
                <a:latin typeface="Times New Roman" pitchFamily="18" charset="0"/>
                <a:cs typeface="Times New Roman" pitchFamily="18" charset="0"/>
              </a:rPr>
              <a:t>For Track Allocation To The Loco Pilot</a:t>
            </a:r>
            <a:endParaRPr lang="en-US" sz="1300" b="1" dirty="0">
              <a:latin typeface="Times New Roman" pitchFamily="18" charset="0"/>
              <a:cs typeface="Times New Roman" pitchFamily="18" charset="0"/>
            </a:endParaRPr>
          </a:p>
        </p:txBody>
      </p:sp>
    </p:spTree>
    <p:extLst>
      <p:ext uri="{BB962C8B-B14F-4D97-AF65-F5344CB8AC3E}">
        <p14:creationId xmlns:p14="http://schemas.microsoft.com/office/powerpoint/2010/main" val="12828718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6191" y="385549"/>
            <a:ext cx="9601200" cy="801806"/>
          </a:xfrm>
        </p:spPr>
        <p:txBody>
          <a:bodyPr>
            <a:normAutofit/>
          </a:bodyPr>
          <a:lstStyle/>
          <a:p>
            <a:r>
              <a:rPr lang="en-US" sz="3600" b="1" dirty="0" smtClean="0">
                <a:solidFill>
                  <a:srgbClr val="C00000"/>
                </a:solidFill>
                <a:latin typeface="Times New Roman" pitchFamily="18" charset="0"/>
                <a:cs typeface="Times New Roman" pitchFamily="18" charset="0"/>
              </a:rPr>
              <a:t>                           CONCLUSION</a:t>
            </a:r>
            <a:endParaRPr lang="en-US" sz="36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1603611" y="1241947"/>
            <a:ext cx="10024281" cy="4940488"/>
          </a:xfrm>
        </p:spPr>
        <p:txBody>
          <a:bodyPr>
            <a:normAutofit/>
          </a:bodyPr>
          <a:lstStyle/>
          <a:p>
            <a:pPr marL="0" indent="0" algn="just">
              <a:lnSpc>
                <a:spcPct val="150000"/>
              </a:lnSpc>
              <a:buNone/>
            </a:pPr>
            <a:r>
              <a:rPr lang="en-US" sz="1800" dirty="0">
                <a:latin typeface="Times New Roman" pitchFamily="18" charset="0"/>
                <a:cs typeface="Times New Roman" pitchFamily="18" charset="0"/>
              </a:rPr>
              <a:t>Rail transportation is acknowledged as an energy-efficient (though capital-intensive) and environmentally friendly mode of transportation. This project focuses on improving train schedules on railway networks. We attain our goal with the aid of an embedded system. The sensor approach is used to create this paradigm. This device detects the arrival time of the train using sensors ,RTC , RFID reader ,Tag. Railways may be made more appealing to travellers by lowering waiting times, accidents, and increasing the number of services and timeliness i.e punctuality. It is helpful to intimate to the passengers whether the train arrives to the station on time , if another train arrives in same track it will intimate Loco Pilot through mail.  And also helps to update the information with respected id’s. In future we can add alert if the train is delay. And also we can make the whole system is controlled by AI.</a:t>
            </a:r>
          </a:p>
          <a:p>
            <a:pPr marL="0" indent="0" algn="just">
              <a:lnSpc>
                <a:spcPct val="150000"/>
              </a:lnSpc>
              <a:buNone/>
            </a:pPr>
            <a:endParaRPr lang="en-US" sz="1800" dirty="0">
              <a:latin typeface="Times New Roman" pitchFamily="18" charset="0"/>
              <a:cs typeface="Times New Roman" pitchFamily="18" charset="0"/>
            </a:endParaRPr>
          </a:p>
          <a:p>
            <a:pPr marL="0" indent="0" algn="just">
              <a:lnSpc>
                <a:spcPct val="150000"/>
              </a:lnSpc>
              <a:buNone/>
            </a:pPr>
            <a:endParaRPr lang="en-US" sz="1900" dirty="0">
              <a:latin typeface="Times New Roman" pitchFamily="18" charset="0"/>
              <a:cs typeface="Times New Roman" pitchFamily="18" charset="0"/>
            </a:endParaRPr>
          </a:p>
        </p:txBody>
      </p:sp>
    </p:spTree>
    <p:extLst>
      <p:ext uri="{BB962C8B-B14F-4D97-AF65-F5344CB8AC3E}">
        <p14:creationId xmlns:p14="http://schemas.microsoft.com/office/powerpoint/2010/main" val="38891095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3">
            <a:extLst>
              <a:ext uri="{FF2B5EF4-FFF2-40B4-BE49-F238E27FC236}">
                <a16:creationId xmlns:a16="http://schemas.microsoft.com/office/drawing/2014/main" xmlns="" id="{BC8826FC-CEEB-2FCA-A6A5-BD96F6A61CA5}"/>
              </a:ext>
            </a:extLst>
          </p:cNvPr>
          <p:cNvSpPr txBox="1">
            <a:spLocks/>
          </p:cNvSpPr>
          <p:nvPr/>
        </p:nvSpPr>
        <p:spPr>
          <a:xfrm>
            <a:off x="1583140" y="1267636"/>
            <a:ext cx="10413242" cy="5348077"/>
          </a:xfrm>
          <a:prstGeom prst="rect">
            <a:avLst/>
          </a:prstGeom>
        </p:spPr>
        <p:txBody>
          <a:bodyPr>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lnSpc>
                <a:spcPct val="150000"/>
              </a:lnSpc>
              <a:spcBef>
                <a:spcPts val="600"/>
              </a:spcBef>
              <a:buFont typeface="Wingdings" panose="05000000000000000000" pitchFamily="2" charset="2"/>
              <a:buChar char="Ø"/>
            </a:pPr>
            <a:r>
              <a:rPr lang="en-US" sz="1800" dirty="0" err="1">
                <a:latin typeface="Times New Roman" pitchFamily="18" charset="0"/>
                <a:cs typeface="Times New Roman" pitchFamily="18" charset="0"/>
              </a:rPr>
              <a:t>Hafeez</a:t>
            </a:r>
            <a:r>
              <a:rPr lang="en-US" sz="1800" dirty="0">
                <a:latin typeface="Times New Roman" pitchFamily="18" charset="0"/>
                <a:cs typeface="Times New Roman" pitchFamily="18" charset="0"/>
              </a:rPr>
              <a:t> Ur </a:t>
            </a:r>
            <a:r>
              <a:rPr lang="en-US" sz="1800" dirty="0" err="1">
                <a:latin typeface="Times New Roman" pitchFamily="18" charset="0"/>
                <a:cs typeface="Times New Roman" pitchFamily="18" charset="0"/>
              </a:rPr>
              <a:t>Rehman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Siddiqui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Adil</a:t>
            </a:r>
            <a:r>
              <a:rPr lang="en-US" sz="1800" dirty="0">
                <a:latin typeface="Times New Roman" pitchFamily="18" charset="0"/>
                <a:cs typeface="Times New Roman" pitchFamily="18" charset="0"/>
              </a:rPr>
              <a:t> Ali </a:t>
            </a:r>
            <a:r>
              <a:rPr lang="en-US" sz="1800" dirty="0" err="1">
                <a:latin typeface="Times New Roman" pitchFamily="18" charset="0"/>
                <a:cs typeface="Times New Roman" pitchFamily="18" charset="0"/>
              </a:rPr>
              <a:t>Saleem</a:t>
            </a:r>
            <a:r>
              <a:rPr lang="en-US" sz="1800" dirty="0">
                <a:latin typeface="Times New Roman" pitchFamily="18" charset="0"/>
                <a:cs typeface="Times New Roman" pitchFamily="18" charset="0"/>
              </a:rPr>
              <a:t>, Muhammad </a:t>
            </a:r>
            <a:r>
              <a:rPr lang="en-US" sz="1800" dirty="0" err="1">
                <a:latin typeface="Times New Roman" pitchFamily="18" charset="0"/>
                <a:cs typeface="Times New Roman" pitchFamily="18" charset="0"/>
              </a:rPr>
              <a:t>Amjad</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Raza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Kainat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Zafar,Kashif</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Munir,Sandra</a:t>
            </a:r>
            <a:r>
              <a:rPr lang="en-US" sz="1800" dirty="0">
                <a:latin typeface="Times New Roman" pitchFamily="18" charset="0"/>
                <a:cs typeface="Times New Roman" pitchFamily="18" charset="0"/>
              </a:rPr>
              <a:t> Dudley,” </a:t>
            </a:r>
            <a:r>
              <a:rPr lang="en-US" sz="1800" dirty="0" err="1">
                <a:latin typeface="Times New Roman" pitchFamily="18" charset="0"/>
                <a:cs typeface="Times New Roman" pitchFamily="18" charset="0"/>
              </a:rPr>
              <a:t>Iot</a:t>
            </a:r>
            <a:r>
              <a:rPr lang="en-US" sz="1800" dirty="0">
                <a:latin typeface="Times New Roman" pitchFamily="18" charset="0"/>
                <a:cs typeface="Times New Roman" pitchFamily="18" charset="0"/>
              </a:rPr>
              <a:t> Based Railway Track Faults Detection And Localization Using Acoustic Analysis”,2022</a:t>
            </a:r>
          </a:p>
          <a:p>
            <a:pPr algn="just">
              <a:lnSpc>
                <a:spcPct val="150000"/>
              </a:lnSpc>
              <a:spcBef>
                <a:spcPts val="600"/>
              </a:spcBef>
              <a:buFont typeface="Wingdings" panose="05000000000000000000" pitchFamily="2" charset="2"/>
              <a:buChar char="Ø"/>
            </a:pPr>
            <a:r>
              <a:rPr lang="en-US" sz="1800" dirty="0">
                <a:latin typeface="Times New Roman" pitchFamily="18" charset="0"/>
                <a:cs typeface="Times New Roman" pitchFamily="18" charset="0"/>
              </a:rPr>
              <a:t>Alan </a:t>
            </a:r>
            <a:r>
              <a:rPr lang="en-US" sz="1800" dirty="0" err="1">
                <a:latin typeface="Times New Roman" panose="02020603050405020304" pitchFamily="18" charset="0"/>
                <a:cs typeface="Times New Roman" panose="02020603050405020304" pitchFamily="18" charset="0"/>
              </a:rPr>
              <a:t>Shaju,Aravind</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Madhu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Doel</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Sam,“Automated</a:t>
            </a:r>
            <a:r>
              <a:rPr lang="en-US" sz="1800" dirty="0">
                <a:latin typeface="Times New Roman" panose="02020603050405020304" pitchFamily="18" charset="0"/>
                <a:cs typeface="Times New Roman" panose="02020603050405020304" pitchFamily="18" charset="0"/>
              </a:rPr>
              <a:t> railway track crack detection system”2022</a:t>
            </a:r>
          </a:p>
          <a:p>
            <a:pPr algn="just">
              <a:lnSpc>
                <a:spcPct val="150000"/>
              </a:lnSpc>
              <a:spcBef>
                <a:spcPts val="600"/>
              </a:spcBef>
              <a:buFont typeface="Wingdings" panose="05000000000000000000" pitchFamily="2" charset="2"/>
              <a:buChar char="Ø"/>
            </a:pPr>
            <a:r>
              <a:rPr lang="en-US" sz="1800" dirty="0" err="1">
                <a:latin typeface="Times New Roman" pitchFamily="18" charset="0"/>
                <a:cs typeface="Times New Roman" pitchFamily="18" charset="0"/>
              </a:rPr>
              <a:t>Yanqiu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Li,Xinyue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Xu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Jianmin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Li,Rui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Shi,“A</a:t>
            </a:r>
            <a:r>
              <a:rPr lang="en-US" sz="1800" dirty="0">
                <a:latin typeface="Times New Roman" pitchFamily="18" charset="0"/>
                <a:cs typeface="Times New Roman" pitchFamily="18" charset="0"/>
              </a:rPr>
              <a:t> Delay Prediction Model For High-Speed Railway”2020</a:t>
            </a:r>
          </a:p>
          <a:p>
            <a:pPr>
              <a:lnSpc>
                <a:spcPct val="150000"/>
              </a:lnSpc>
              <a:spcBef>
                <a:spcPts val="600"/>
              </a:spcBef>
              <a:buFont typeface="Wingdings" panose="05000000000000000000" pitchFamily="2" charset="2"/>
              <a:buChar char="Ø"/>
            </a:pPr>
            <a:r>
              <a:rPr lang="en-US" sz="1800" dirty="0" err="1">
                <a:latin typeface="Times New Roman" pitchFamily="18" charset="0"/>
                <a:cs typeface="Times New Roman" pitchFamily="18" charset="0"/>
              </a:rPr>
              <a:t>Hamad</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Alawad</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Sakdirat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Kaewunruen</a:t>
            </a:r>
            <a:r>
              <a:rPr lang="en-US" sz="1800" dirty="0">
                <a:latin typeface="Times New Roman" pitchFamily="18" charset="0"/>
                <a:cs typeface="Times New Roman" pitchFamily="18" charset="0"/>
              </a:rPr>
              <a:t>, Min An, “A Deep Learning Approach Towards RailwayAssessment”2020</a:t>
            </a:r>
          </a:p>
          <a:p>
            <a:pPr>
              <a:lnSpc>
                <a:spcPct val="150000"/>
              </a:lnSpc>
              <a:spcBef>
                <a:spcPts val="600"/>
              </a:spcBef>
              <a:buFont typeface="Wingdings" panose="05000000000000000000" pitchFamily="2" charset="2"/>
              <a:buChar char="Ø"/>
            </a:pPr>
            <a:r>
              <a:rPr lang="en-US" sz="1800" dirty="0">
                <a:latin typeface="Times New Roman" pitchFamily="18" charset="0"/>
                <a:cs typeface="Times New Roman" pitchFamily="18" charset="0"/>
              </a:rPr>
              <a:t>Qi Zhang, </a:t>
            </a:r>
            <a:r>
              <a:rPr lang="en-US" sz="1800" dirty="0" err="1">
                <a:latin typeface="Times New Roman" pitchFamily="18" charset="0"/>
                <a:cs typeface="Times New Roman" pitchFamily="18" charset="0"/>
              </a:rPr>
              <a:t>Zhiming</a:t>
            </a:r>
            <a:r>
              <a:rPr lang="en-US" sz="1800" dirty="0">
                <a:latin typeface="Times New Roman" pitchFamily="18" charset="0"/>
                <a:cs typeface="Times New Roman" pitchFamily="18" charset="0"/>
              </a:rPr>
              <a:t> Yuan, Lu Yan, Tao Zhang, </a:t>
            </a:r>
            <a:r>
              <a:rPr lang="en-US" sz="1800" dirty="0" err="1">
                <a:latin typeface="Times New Roman" pitchFamily="18" charset="0"/>
                <a:cs typeface="Times New Roman" pitchFamily="18" charset="0"/>
              </a:rPr>
              <a:t>Yifeng</a:t>
            </a:r>
            <a:r>
              <a:rPr lang="en-US" sz="1800" dirty="0">
                <a:latin typeface="Times New Roman" pitchFamily="18" charset="0"/>
                <a:cs typeface="Times New Roman" pitchFamily="18" charset="0"/>
              </a:rPr>
              <a:t> Miao, </a:t>
            </a:r>
            <a:r>
              <a:rPr lang="en-US" sz="1800" dirty="0" err="1">
                <a:latin typeface="Times New Roman" pitchFamily="18" charset="0"/>
                <a:cs typeface="Times New Roman" pitchFamily="18" charset="0"/>
              </a:rPr>
              <a:t>Shuxin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Ding"A</a:t>
            </a:r>
            <a:r>
              <a:rPr lang="en-US" sz="1800" dirty="0">
                <a:latin typeface="Times New Roman" pitchFamily="18" charset="0"/>
                <a:cs typeface="Times New Roman" pitchFamily="18" charset="0"/>
              </a:rPr>
              <a:t> Railway Train Number Tracking Method Using A Prediction Approach",2019</a:t>
            </a:r>
            <a:br>
              <a:rPr lang="en-US" sz="1800" dirty="0">
                <a:latin typeface="Times New Roman" pitchFamily="18" charset="0"/>
                <a:cs typeface="Times New Roman" pitchFamily="18" charset="0"/>
              </a:rPr>
            </a:br>
            <a:endParaRPr lang="en-US" sz="1800" dirty="0">
              <a:latin typeface="Times New Roman" pitchFamily="18" charset="0"/>
              <a:cs typeface="Times New Roman" pitchFamily="18" charset="0"/>
            </a:endParaRPr>
          </a:p>
          <a:p>
            <a:pPr algn="just">
              <a:lnSpc>
                <a:spcPct val="200000"/>
              </a:lnSpc>
              <a:spcBef>
                <a:spcPts val="600"/>
              </a:spcBef>
              <a:buFont typeface="Wingdings" panose="05000000000000000000" pitchFamily="2" charset="2"/>
              <a:buChar char="Ø"/>
            </a:pPr>
            <a:endParaRPr lang="en-US" sz="1800" dirty="0">
              <a:latin typeface="Times New Roman" pitchFamily="18" charset="0"/>
              <a:cs typeface="Times New Roman" pitchFamily="18" charset="0"/>
            </a:endParaRPr>
          </a:p>
          <a:p>
            <a:pPr algn="just">
              <a:lnSpc>
                <a:spcPct val="200000"/>
              </a:lnSpc>
              <a:spcBef>
                <a:spcPts val="600"/>
              </a:spcBef>
              <a:buFont typeface="Wingdings" panose="05000000000000000000" pitchFamily="2" charset="2"/>
              <a:buChar char="Ø"/>
            </a:pPr>
            <a:endParaRPr lang="en-US" sz="1800" dirty="0">
              <a:latin typeface="Times New Roman" pitchFamily="18" charset="0"/>
              <a:cs typeface="Times New Roman" pitchFamily="18" charset="0"/>
            </a:endParaRPr>
          </a:p>
          <a:p>
            <a:pPr marL="0" indent="0" algn="just">
              <a:lnSpc>
                <a:spcPct val="200000"/>
              </a:lnSpc>
              <a:spcBef>
                <a:spcPts val="600"/>
              </a:spcBef>
              <a:buNone/>
            </a:pPr>
            <a:endParaRPr lang="en-US" dirty="0">
              <a:latin typeface="Times New Roman" panose="02020603050405020304" pitchFamily="18" charset="0"/>
              <a:cs typeface="Times New Roman" panose="02020603050405020304" pitchFamily="18" charset="0"/>
            </a:endParaRPr>
          </a:p>
          <a:p>
            <a:pPr marL="0" indent="0" algn="just">
              <a:lnSpc>
                <a:spcPct val="200000"/>
              </a:lnSpc>
              <a:spcBef>
                <a:spcPts val="600"/>
              </a:spcBef>
              <a:buNone/>
            </a:pPr>
            <a:endParaRPr lang="en-US" sz="3200" dirty="0">
              <a:latin typeface="Times New Roman" pitchFamily="18" charset="0"/>
              <a:cs typeface="Times New Roman" pitchFamily="18" charset="0"/>
            </a:endParaRPr>
          </a:p>
          <a:p>
            <a:pPr marL="0" indent="0" algn="just">
              <a:lnSpc>
                <a:spcPct val="200000"/>
              </a:lnSpc>
              <a:spcBef>
                <a:spcPts val="600"/>
              </a:spcBef>
              <a:buNone/>
            </a:pPr>
            <a:endParaRPr lang="en-US" sz="2400" b="1" dirty="0">
              <a:latin typeface="Times New Roman" panose="02020603050405020304" pitchFamily="18" charset="0"/>
              <a:cs typeface="Times New Roman" panose="02020603050405020304" pitchFamily="18" charset="0"/>
            </a:endParaRPr>
          </a:p>
          <a:p>
            <a:pPr marL="0" indent="0" algn="just">
              <a:lnSpc>
                <a:spcPct val="200000"/>
              </a:lnSpc>
              <a:spcBef>
                <a:spcPts val="600"/>
              </a:spcBef>
              <a:buNone/>
            </a:pPr>
            <a:endParaRPr lang="en-US" sz="2400" dirty="0">
              <a:latin typeface="Times New Roman" panose="02020603050405020304" pitchFamily="18" charset="0"/>
              <a:cs typeface="Times New Roman" panose="02020603050405020304" pitchFamily="18" charset="0"/>
            </a:endParaRPr>
          </a:p>
          <a:p>
            <a:pPr marL="0" indent="0" algn="just">
              <a:lnSpc>
                <a:spcPct val="200000"/>
              </a:lnSpc>
              <a:spcBef>
                <a:spcPts val="600"/>
              </a:spcBef>
              <a:buNone/>
            </a:pPr>
            <a:r>
              <a:rPr lang="en-US" sz="2400" dirty="0">
                <a:latin typeface="Times New Roman" panose="02020603050405020304" pitchFamily="18" charset="0"/>
                <a:cs typeface="Times New Roman" panose="02020603050405020304" pitchFamily="18" charset="0"/>
              </a:rPr>
              <a:t> </a:t>
            </a:r>
          </a:p>
          <a:p>
            <a:pPr marL="0" indent="0" algn="just">
              <a:lnSpc>
                <a:spcPct val="200000"/>
              </a:lnSpc>
              <a:spcBef>
                <a:spcPts val="600"/>
              </a:spcBef>
              <a:buFont typeface="Franklin Gothic Book" panose="020B0503020102020204" pitchFamily="34" charset="0"/>
              <a:buNone/>
            </a:pPr>
            <a:endParaRPr lang="en-US" sz="1800" dirty="0">
              <a:latin typeface="Times New Roman" panose="02020603050405020304" pitchFamily="18" charset="0"/>
              <a:cs typeface="Times New Roman" panose="02020603050405020304" pitchFamily="18" charset="0"/>
            </a:endParaRPr>
          </a:p>
        </p:txBody>
      </p:sp>
      <p:sp>
        <p:nvSpPr>
          <p:cNvPr id="3" name="Scroll: Horizontal 3">
            <a:extLst>
              <a:ext uri="{FF2B5EF4-FFF2-40B4-BE49-F238E27FC236}">
                <a16:creationId xmlns:a16="http://schemas.microsoft.com/office/drawing/2014/main" xmlns="" id="{15492612-60A6-D049-98C3-CA896DF3FB48}"/>
              </a:ext>
            </a:extLst>
          </p:cNvPr>
          <p:cNvSpPr/>
          <p:nvPr/>
        </p:nvSpPr>
        <p:spPr>
          <a:xfrm>
            <a:off x="1073102" y="0"/>
            <a:ext cx="2612212" cy="1021976"/>
          </a:xfrm>
          <a:prstGeom prst="horizontalScroll">
            <a:avLst/>
          </a:prstGeom>
          <a:solidFill>
            <a:schemeClr val="accent5">
              <a:lumMod val="60000"/>
              <a:lumOff val="4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C00000"/>
                </a:solidFill>
                <a:latin typeface="Times New Roman" panose="02020603050405020304" pitchFamily="18" charset="0"/>
                <a:cs typeface="Times New Roman" panose="02020603050405020304" pitchFamily="18" charset="0"/>
              </a:rPr>
              <a:t>REFERENCE</a:t>
            </a:r>
            <a:endParaRPr lang="en-IN" sz="2800" b="1" dirty="0"/>
          </a:p>
        </p:txBody>
      </p:sp>
    </p:spTree>
    <p:extLst>
      <p:ext uri="{BB962C8B-B14F-4D97-AF65-F5344CB8AC3E}">
        <p14:creationId xmlns:p14="http://schemas.microsoft.com/office/powerpoint/2010/main" val="13862022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235122" y="423081"/>
            <a:ext cx="10174406" cy="6127843"/>
          </a:xfrm>
        </p:spPr>
        <p:txBody>
          <a:bodyPr>
            <a:noAutofit/>
          </a:bodyPr>
          <a:lstStyle/>
          <a:p>
            <a:pPr>
              <a:lnSpc>
                <a:spcPct val="150000"/>
              </a:lnSpc>
              <a:buFont typeface="Wingdings" pitchFamily="2" charset="2"/>
              <a:buChar char="Ø"/>
            </a:pPr>
            <a:r>
              <a:rPr lang="en-US" sz="1800" dirty="0">
                <a:latin typeface="Times New Roman" pitchFamily="18" charset="0"/>
                <a:cs typeface="Times New Roman" pitchFamily="18" charset="0"/>
              </a:rPr>
              <a:t>Y. </a:t>
            </a:r>
            <a:r>
              <a:rPr lang="en-US" sz="1800" dirty="0" err="1">
                <a:latin typeface="Times New Roman" pitchFamily="18" charset="0"/>
                <a:cs typeface="Times New Roman" pitchFamily="18" charset="0"/>
              </a:rPr>
              <a:t>Baviskar</a:t>
            </a:r>
            <a:r>
              <a:rPr lang="en-US" sz="1800" dirty="0">
                <a:latin typeface="Times New Roman" pitchFamily="18" charset="0"/>
                <a:cs typeface="Times New Roman" pitchFamily="18" charset="0"/>
              </a:rPr>
              <a:t>, U. </a:t>
            </a:r>
            <a:r>
              <a:rPr lang="en-US" sz="1800" dirty="0" err="1">
                <a:latin typeface="Times New Roman" pitchFamily="18" charset="0"/>
                <a:cs typeface="Times New Roman" pitchFamily="18" charset="0"/>
              </a:rPr>
              <a:t>Suryawanshi</a:t>
            </a:r>
            <a:r>
              <a:rPr lang="en-US" sz="1800" dirty="0">
                <a:latin typeface="Times New Roman" pitchFamily="18" charset="0"/>
                <a:cs typeface="Times New Roman" pitchFamily="18" charset="0"/>
              </a:rPr>
              <a:t>, A. Sheikh ,” </a:t>
            </a:r>
            <a:r>
              <a:rPr lang="en-US" sz="1800" dirty="0" err="1">
                <a:latin typeface="Times New Roman" pitchFamily="18" charset="0"/>
                <a:cs typeface="Times New Roman" pitchFamily="18" charset="0"/>
              </a:rPr>
              <a:t>Modelling</a:t>
            </a:r>
            <a:r>
              <a:rPr lang="en-US" sz="1800" dirty="0">
                <a:latin typeface="Times New Roman" pitchFamily="18" charset="0"/>
                <a:cs typeface="Times New Roman" pitchFamily="18" charset="0"/>
              </a:rPr>
              <a:t> of Track Layout for Intelligent Railway </a:t>
            </a:r>
            <a:r>
              <a:rPr lang="en-US" sz="1800" dirty="0" err="1">
                <a:latin typeface="Times New Roman" pitchFamily="18" charset="0"/>
                <a:cs typeface="Times New Roman" pitchFamily="18" charset="0"/>
              </a:rPr>
              <a:t>Signalling</a:t>
            </a:r>
            <a:r>
              <a:rPr lang="en-US" sz="1800" dirty="0">
                <a:latin typeface="Times New Roman" pitchFamily="18" charset="0"/>
                <a:cs typeface="Times New Roman" pitchFamily="18" charset="0"/>
              </a:rPr>
              <a:t> System: A Machine Learning Application”2018</a:t>
            </a:r>
          </a:p>
          <a:p>
            <a:pPr>
              <a:lnSpc>
                <a:spcPct val="150000"/>
              </a:lnSpc>
              <a:buFont typeface="Wingdings" pitchFamily="2" charset="2"/>
              <a:buChar char="Ø"/>
            </a:pPr>
            <a:r>
              <a:rPr lang="en-US" sz="1800" dirty="0" err="1">
                <a:latin typeface="Times New Roman" pitchFamily="18" charset="0"/>
                <a:cs typeface="Times New Roman" pitchFamily="18" charset="0"/>
              </a:rPr>
              <a:t>DR.R.Velayutham,T.Sangeetharani,K.Sundaralakshmi”Controlling</a:t>
            </a:r>
            <a:r>
              <a:rPr lang="en-US" sz="1800" dirty="0">
                <a:latin typeface="Times New Roman" pitchFamily="18" charset="0"/>
                <a:cs typeface="Times New Roman" pitchFamily="18" charset="0"/>
              </a:rPr>
              <a:t> Railway gates using smart phones by tracking trains with GPS”2017</a:t>
            </a:r>
          </a:p>
          <a:p>
            <a:pPr>
              <a:lnSpc>
                <a:spcPct val="150000"/>
              </a:lnSpc>
              <a:buFont typeface="Wingdings" pitchFamily="2" charset="2"/>
              <a:buChar char="Ø"/>
            </a:pPr>
            <a:r>
              <a:rPr lang="en-US" sz="1800" dirty="0">
                <a:latin typeface="Times New Roman" pitchFamily="18" charset="0"/>
                <a:cs typeface="Times New Roman" pitchFamily="18" charset="0"/>
              </a:rPr>
              <a:t>Dr. F. </a:t>
            </a:r>
            <a:r>
              <a:rPr lang="en-US" sz="1800" dirty="0" err="1">
                <a:latin typeface="Times New Roman" pitchFamily="18" charset="0"/>
                <a:cs typeface="Times New Roman" pitchFamily="18" charset="0"/>
              </a:rPr>
              <a:t>Balouchi,Dr</a:t>
            </a:r>
            <a:r>
              <a:rPr lang="en-US" sz="1800" dirty="0">
                <a:latin typeface="Times New Roman" pitchFamily="18" charset="0"/>
                <a:cs typeface="Times New Roman" pitchFamily="18" charset="0"/>
              </a:rPr>
              <a:t>. A. </a:t>
            </a:r>
            <a:r>
              <a:rPr lang="en-US" sz="1800" dirty="0" err="1">
                <a:latin typeface="Times New Roman" pitchFamily="18" charset="0"/>
                <a:cs typeface="Times New Roman" pitchFamily="18" charset="0"/>
              </a:rPr>
              <a:t>Bevan,R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Formston</a:t>
            </a:r>
            <a:r>
              <a:rPr lang="en-US" sz="1800" dirty="0">
                <a:latin typeface="Times New Roman" pitchFamily="18" charset="0"/>
                <a:cs typeface="Times New Roman" pitchFamily="18" charset="0"/>
              </a:rPr>
              <a:t>,"Detecting Railway Under-track Voids Using </a:t>
            </a:r>
            <a:r>
              <a:rPr lang="en-US" sz="1800" dirty="0" err="1">
                <a:latin typeface="Times New Roman" pitchFamily="18" charset="0"/>
                <a:cs typeface="Times New Roman" pitchFamily="18" charset="0"/>
              </a:rPr>
              <a:t>Multitrain</a:t>
            </a:r>
            <a:r>
              <a:rPr lang="en-US" sz="1800" dirty="0">
                <a:latin typeface="Times New Roman" pitchFamily="18" charset="0"/>
                <a:cs typeface="Times New Roman" pitchFamily="18" charset="0"/>
              </a:rPr>
              <a:t> In-service Vehicle Accelerometer",2017</a:t>
            </a:r>
          </a:p>
          <a:p>
            <a:pPr>
              <a:lnSpc>
                <a:spcPct val="150000"/>
              </a:lnSpc>
              <a:buFont typeface="Wingdings" pitchFamily="2" charset="2"/>
              <a:buChar char="Ø"/>
            </a:pPr>
            <a:r>
              <a:rPr lang="en-US" sz="1800" dirty="0" err="1">
                <a:latin typeface="Times New Roman" pitchFamily="18" charset="0"/>
                <a:cs typeface="Times New Roman" pitchFamily="18" charset="0"/>
              </a:rPr>
              <a:t>Sarngadi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Palgunadi,Dian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Supraba</a:t>
            </a:r>
            <a:r>
              <a:rPr lang="en-US" sz="1800" dirty="0">
                <a:latin typeface="Times New Roman" pitchFamily="18" charset="0"/>
                <a:cs typeface="Times New Roman" pitchFamily="18" charset="0"/>
              </a:rPr>
              <a:t> , </a:t>
            </a:r>
            <a:r>
              <a:rPr lang="en-US" sz="1800" dirty="0" err="1">
                <a:latin typeface="Times New Roman" pitchFamily="18" charset="0"/>
                <a:cs typeface="Times New Roman" pitchFamily="18" charset="0"/>
              </a:rPr>
              <a:t>Bambang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Harijito"Job</a:t>
            </a:r>
            <a:r>
              <a:rPr lang="en-US" sz="1800" dirty="0">
                <a:latin typeface="Times New Roman" pitchFamily="18" charset="0"/>
                <a:cs typeface="Times New Roman" pitchFamily="18" charset="0"/>
              </a:rPr>
              <a:t>-shop Scheduling Model For Optimization Of The Double Track Railway Scheduling"2016</a:t>
            </a:r>
          </a:p>
          <a:p>
            <a:pPr>
              <a:lnSpc>
                <a:spcPct val="150000"/>
              </a:lnSpc>
              <a:buFont typeface="Wingdings" pitchFamily="2" charset="2"/>
              <a:buChar char="Ø"/>
            </a:pPr>
            <a:r>
              <a:rPr lang="en-US" sz="1800" dirty="0" err="1">
                <a:solidFill>
                  <a:schemeClr val="tx1">
                    <a:lumMod val="95000"/>
                    <a:lumOff val="5000"/>
                  </a:schemeClr>
                </a:solidFill>
                <a:latin typeface="Times New Roman" pitchFamily="18" charset="0"/>
                <a:ea typeface="Times New Roman" panose="02020603050405020304" pitchFamily="18" charset="0"/>
                <a:cs typeface="Times New Roman" pitchFamily="18" charset="0"/>
              </a:rPr>
              <a:t>J.Guo,X.Wang,Y.Zhang,Y.Yang</a:t>
            </a:r>
            <a:r>
              <a:rPr lang="en-US" sz="1800" dirty="0">
                <a:solidFill>
                  <a:schemeClr val="tx1">
                    <a:lumMod val="95000"/>
                    <a:lumOff val="5000"/>
                  </a:schemeClr>
                </a:solidFill>
                <a:latin typeface="Times New Roman" pitchFamily="18" charset="0"/>
                <a:ea typeface="Times New Roman" panose="02020603050405020304" pitchFamily="18" charset="0"/>
                <a:cs typeface="Times New Roman" pitchFamily="18" charset="0"/>
              </a:rPr>
              <a:t>,” Future  prospects on the intelligent monitoring technologies for Railway </a:t>
            </a:r>
            <a:r>
              <a:rPr lang="en-US" sz="1800" dirty="0" err="1">
                <a:solidFill>
                  <a:schemeClr val="tx1">
                    <a:lumMod val="95000"/>
                    <a:lumOff val="5000"/>
                  </a:schemeClr>
                </a:solidFill>
                <a:latin typeface="Times New Roman" pitchFamily="18" charset="0"/>
                <a:ea typeface="Times New Roman" panose="02020603050405020304" pitchFamily="18" charset="0"/>
                <a:cs typeface="Times New Roman" pitchFamily="18" charset="0"/>
              </a:rPr>
              <a:t>Signalling</a:t>
            </a:r>
            <a:r>
              <a:rPr lang="en-US" sz="1800" dirty="0">
                <a:solidFill>
                  <a:schemeClr val="tx1">
                    <a:lumMod val="95000"/>
                    <a:lumOff val="5000"/>
                  </a:schemeClr>
                </a:solidFill>
                <a:latin typeface="Times New Roman" pitchFamily="18" charset="0"/>
                <a:ea typeface="Times New Roman" panose="02020603050405020304" pitchFamily="18" charset="0"/>
                <a:cs typeface="Times New Roman" pitchFamily="18" charset="0"/>
              </a:rPr>
              <a:t> system”2014</a:t>
            </a:r>
            <a:br>
              <a:rPr lang="en-US" sz="1800" dirty="0">
                <a:solidFill>
                  <a:schemeClr val="tx1">
                    <a:lumMod val="95000"/>
                    <a:lumOff val="5000"/>
                  </a:schemeClr>
                </a:solidFill>
                <a:latin typeface="Times New Roman" pitchFamily="18" charset="0"/>
                <a:ea typeface="Times New Roman" panose="02020603050405020304" pitchFamily="18" charset="0"/>
                <a:cs typeface="Times New Roman" pitchFamily="18" charset="0"/>
              </a:rPr>
            </a:b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3213153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390,754 Thank You Images, Stock Photos &amp; Vectors | Shutterstock">
            <a:extLst>
              <a:ext uri="{FF2B5EF4-FFF2-40B4-BE49-F238E27FC236}">
                <a16:creationId xmlns:a16="http://schemas.microsoft.com/office/drawing/2014/main" xmlns="" id="{0101E822-C98A-666A-1C2E-2E7DFAA14C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59" b="8542"/>
          <a:stretch/>
        </p:blipFill>
        <p:spPr bwMode="auto">
          <a:xfrm>
            <a:off x="2052735" y="1810139"/>
            <a:ext cx="8210938" cy="308843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346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672" y="382136"/>
            <a:ext cx="9155574" cy="699319"/>
          </a:xfrm>
        </p:spPr>
        <p:txBody>
          <a:bodyPr>
            <a:normAutofit/>
          </a:bodyPr>
          <a:lstStyle/>
          <a:p>
            <a:r>
              <a:rPr lang="en-US" sz="3200" b="1" dirty="0">
                <a:solidFill>
                  <a:srgbClr val="C00000"/>
                </a:solidFill>
                <a:latin typeface="Times New Roman" pitchFamily="18" charset="0"/>
                <a:cs typeface="Times New Roman" pitchFamily="18" charset="0"/>
              </a:rPr>
              <a:t>  PROPOSED SYSTEM:</a:t>
            </a:r>
          </a:p>
        </p:txBody>
      </p:sp>
      <p:sp>
        <p:nvSpPr>
          <p:cNvPr id="3" name="Content Placeholder 2"/>
          <p:cNvSpPr>
            <a:spLocks noGrp="1"/>
          </p:cNvSpPr>
          <p:nvPr>
            <p:ph idx="1"/>
          </p:nvPr>
        </p:nvSpPr>
        <p:spPr>
          <a:xfrm>
            <a:off x="1383175" y="1174917"/>
            <a:ext cx="9948441" cy="5062110"/>
          </a:xfrm>
        </p:spPr>
        <p:txBody>
          <a:bodyPr>
            <a:noAutofit/>
          </a:bodyPr>
          <a:lstStyle/>
          <a:p>
            <a:r>
              <a:rPr lang="en-US" dirty="0">
                <a:latin typeface="Times New Roman" pitchFamily="18" charset="0"/>
                <a:cs typeface="Times New Roman" pitchFamily="18" charset="0"/>
              </a:rPr>
              <a:t>Here we choose RFID ,every train have a separate tag, reader is placed on a separate signal lamp post which is placed before a railway station in particular distance. </a:t>
            </a:r>
          </a:p>
          <a:p>
            <a:r>
              <a:rPr lang="en-US" dirty="0">
                <a:latin typeface="Times New Roman" pitchFamily="18" charset="0"/>
                <a:cs typeface="Times New Roman" pitchFamily="18" charset="0"/>
              </a:rPr>
              <a:t>Inductive proximity sensor which placed nearly same location where reader placed, but our proximity sensor placed in track.</a:t>
            </a:r>
          </a:p>
          <a:p>
            <a:r>
              <a:rPr lang="en-US" dirty="0">
                <a:latin typeface="Times New Roman" pitchFamily="18" charset="0"/>
                <a:cs typeface="Times New Roman" pitchFamily="18" charset="0"/>
              </a:rPr>
              <a:t>The reason we used this sensor  is ,it only identifies the metal object so it avoids the false trigger.</a:t>
            </a:r>
          </a:p>
          <a:p>
            <a:pPr fontAlgn="t"/>
            <a:r>
              <a:rPr lang="en-US" dirty="0">
                <a:latin typeface="Times New Roman" pitchFamily="18" charset="0"/>
                <a:cs typeface="Times New Roman" pitchFamily="18" charset="0"/>
              </a:rPr>
              <a:t>Moreover, the message should be passed to respective Station </a:t>
            </a:r>
            <a:r>
              <a:rPr lang="en-US" dirty="0" err="1">
                <a:latin typeface="Times New Roman" pitchFamily="18" charset="0"/>
                <a:cs typeface="Times New Roman" pitchFamily="18" charset="0"/>
              </a:rPr>
              <a:t>Signalling</a:t>
            </a:r>
            <a:r>
              <a:rPr lang="en-US" dirty="0">
                <a:latin typeface="Times New Roman" pitchFamily="18" charset="0"/>
                <a:cs typeface="Times New Roman" pitchFamily="18" charset="0"/>
              </a:rPr>
              <a:t> Authority Portal or the </a:t>
            </a:r>
            <a:r>
              <a:rPr lang="en-US" dirty="0" err="1">
                <a:latin typeface="Times New Roman" pitchFamily="18" charset="0"/>
                <a:cs typeface="Times New Roman" pitchFamily="18" charset="0"/>
              </a:rPr>
              <a:t>Signalling</a:t>
            </a:r>
            <a:r>
              <a:rPr lang="en-US" dirty="0">
                <a:latin typeface="Times New Roman" pitchFamily="18" charset="0"/>
                <a:cs typeface="Times New Roman" pitchFamily="18" charset="0"/>
              </a:rPr>
              <a:t> Expertise as acknowledgement of the allocation.</a:t>
            </a:r>
          </a:p>
          <a:p>
            <a:pPr fontAlgn="t"/>
            <a:r>
              <a:rPr lang="en-US" dirty="0">
                <a:solidFill>
                  <a:schemeClr val="tx1"/>
                </a:solidFill>
                <a:latin typeface="Times New Roman" pitchFamily="18" charset="0"/>
                <a:cs typeface="Times New Roman" pitchFamily="18" charset="0"/>
              </a:rPr>
              <a:t>we can update the arrived time of the train with train id.</a:t>
            </a:r>
          </a:p>
          <a:p>
            <a:pPr fontAlgn="t"/>
            <a:r>
              <a:rPr lang="en-US" dirty="0">
                <a:solidFill>
                  <a:schemeClr val="tx1"/>
                </a:solidFill>
                <a:latin typeface="Times New Roman" pitchFamily="18" charset="0"/>
                <a:cs typeface="Times New Roman" pitchFamily="18" charset="0"/>
              </a:rPr>
              <a:t>This system updates the time with respected id of the train to the cloud.</a:t>
            </a:r>
          </a:p>
          <a:p>
            <a:pPr marL="0" indent="0" fontAlgn="t">
              <a:buNone/>
            </a:pPr>
            <a:endParaRPr lang="en-US" dirty="0">
              <a:solidFill>
                <a:schemeClr val="bg2">
                  <a:lumMod val="25000"/>
                </a:schemeClr>
              </a:solidFill>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88347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055" y="139890"/>
            <a:ext cx="9601200" cy="446964"/>
          </a:xfrm>
        </p:spPr>
        <p:txBody>
          <a:bodyPr>
            <a:normAutofit fontScale="90000"/>
          </a:bodyPr>
          <a:lstStyle/>
          <a:p>
            <a:r>
              <a:rPr lang="en-US" sz="3600" b="1" dirty="0">
                <a:solidFill>
                  <a:srgbClr val="C00000"/>
                </a:solidFill>
                <a:latin typeface="Times New Roman" pitchFamily="18" charset="0"/>
                <a:cs typeface="Times New Roman" pitchFamily="18" charset="0"/>
              </a:rPr>
              <a:t>LITERATURE SURVEY:</a:t>
            </a:r>
            <a:r>
              <a:rPr lang="en-IN" dirty="0"/>
              <a:t/>
            </a:r>
            <a:br>
              <a:rPr lang="en-IN"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9674975"/>
              </p:ext>
            </p:extLst>
          </p:nvPr>
        </p:nvGraphicFramePr>
        <p:xfrm>
          <a:off x="1153518" y="859808"/>
          <a:ext cx="10324249" cy="5445457"/>
        </p:xfrm>
        <a:graphic>
          <a:graphicData uri="http://schemas.openxmlformats.org/drawingml/2006/table">
            <a:tbl>
              <a:tblPr firstRow="1" bandRow="1">
                <a:tableStyleId>{5C22544A-7EE6-4342-B048-85BDC9FD1C3A}</a:tableStyleId>
              </a:tblPr>
              <a:tblGrid>
                <a:gridCol w="743521">
                  <a:extLst>
                    <a:ext uri="{9D8B030D-6E8A-4147-A177-3AD203B41FA5}">
                      <a16:colId xmlns:a16="http://schemas.microsoft.com/office/drawing/2014/main" xmlns="" val="20000"/>
                    </a:ext>
                  </a:extLst>
                </a:gridCol>
                <a:gridCol w="2838735">
                  <a:extLst>
                    <a:ext uri="{9D8B030D-6E8A-4147-A177-3AD203B41FA5}">
                      <a16:colId xmlns:a16="http://schemas.microsoft.com/office/drawing/2014/main" xmlns="" val="20001"/>
                    </a:ext>
                  </a:extLst>
                </a:gridCol>
                <a:gridCol w="1897038">
                  <a:extLst>
                    <a:ext uri="{9D8B030D-6E8A-4147-A177-3AD203B41FA5}">
                      <a16:colId xmlns:a16="http://schemas.microsoft.com/office/drawing/2014/main" xmlns="" val="20002"/>
                    </a:ext>
                  </a:extLst>
                </a:gridCol>
                <a:gridCol w="1645380">
                  <a:extLst>
                    <a:ext uri="{9D8B030D-6E8A-4147-A177-3AD203B41FA5}">
                      <a16:colId xmlns:a16="http://schemas.microsoft.com/office/drawing/2014/main" xmlns="" val="20003"/>
                    </a:ext>
                  </a:extLst>
                </a:gridCol>
                <a:gridCol w="1478867">
                  <a:extLst>
                    <a:ext uri="{9D8B030D-6E8A-4147-A177-3AD203B41FA5}">
                      <a16:colId xmlns:a16="http://schemas.microsoft.com/office/drawing/2014/main" xmlns="" val="20004"/>
                    </a:ext>
                  </a:extLst>
                </a:gridCol>
                <a:gridCol w="1720708">
                  <a:extLst>
                    <a:ext uri="{9D8B030D-6E8A-4147-A177-3AD203B41FA5}">
                      <a16:colId xmlns:a16="http://schemas.microsoft.com/office/drawing/2014/main" xmlns="" val="20005"/>
                    </a:ext>
                  </a:extLst>
                </a:gridCol>
              </a:tblGrid>
              <a:tr h="621492">
                <a:tc>
                  <a:txBody>
                    <a:bodyPr/>
                    <a:lstStyle/>
                    <a:p>
                      <a:r>
                        <a:rPr lang="en-US" dirty="0">
                          <a:latin typeface="Times New Roman" pitchFamily="18" charset="0"/>
                          <a:cs typeface="Times New Roman" pitchFamily="18" charset="0"/>
                        </a:rPr>
                        <a:t> Year</a:t>
                      </a:r>
                    </a:p>
                  </a:txBody>
                  <a:tcPr/>
                </a:tc>
                <a:tc>
                  <a:txBody>
                    <a:bodyPr/>
                    <a:lstStyle/>
                    <a:p>
                      <a:r>
                        <a:rPr lang="en-US" dirty="0">
                          <a:latin typeface="Times New Roman" pitchFamily="18" charset="0"/>
                          <a:cs typeface="Times New Roman" pitchFamily="18" charset="0"/>
                        </a:rPr>
                        <a:t>      Author  Name</a:t>
                      </a:r>
                    </a:p>
                  </a:txBody>
                  <a:tcPr/>
                </a:tc>
                <a:tc>
                  <a:txBody>
                    <a:bodyPr/>
                    <a:lstStyle/>
                    <a:p>
                      <a:r>
                        <a:rPr lang="en-US" dirty="0">
                          <a:latin typeface="Times New Roman" pitchFamily="18" charset="0"/>
                          <a:cs typeface="Times New Roman" pitchFamily="18" charset="0"/>
                        </a:rPr>
                        <a:t>  Paper Title</a:t>
                      </a:r>
                    </a:p>
                  </a:txBody>
                  <a:tcPr/>
                </a:tc>
                <a:tc>
                  <a:txBody>
                    <a:bodyPr/>
                    <a:lstStyle/>
                    <a:p>
                      <a:r>
                        <a:rPr lang="en-US" dirty="0">
                          <a:latin typeface="Times New Roman" pitchFamily="18" charset="0"/>
                          <a:cs typeface="Times New Roman" pitchFamily="18" charset="0"/>
                        </a:rPr>
                        <a:t>Methodology</a:t>
                      </a:r>
                    </a:p>
                  </a:txBody>
                  <a:tcPr/>
                </a:tc>
                <a:tc>
                  <a:txBody>
                    <a:bodyPr/>
                    <a:lstStyle/>
                    <a:p>
                      <a:r>
                        <a:rPr lang="en-US" dirty="0">
                          <a:latin typeface="Times New Roman" pitchFamily="18" charset="0"/>
                          <a:cs typeface="Times New Roman" pitchFamily="18" charset="0"/>
                        </a:rPr>
                        <a:t>    Merits</a:t>
                      </a:r>
                    </a:p>
                  </a:txBody>
                  <a:tcPr/>
                </a:tc>
                <a:tc>
                  <a:txBody>
                    <a:bodyPr/>
                    <a:lstStyle/>
                    <a:p>
                      <a:r>
                        <a:rPr lang="en-US" dirty="0">
                          <a:latin typeface="Times New Roman" pitchFamily="18" charset="0"/>
                          <a:cs typeface="Times New Roman" pitchFamily="18" charset="0"/>
                        </a:rPr>
                        <a:t>Demerits</a:t>
                      </a:r>
                    </a:p>
                  </a:txBody>
                  <a:tcPr/>
                </a:tc>
                <a:extLst>
                  <a:ext uri="{0D108BD9-81ED-4DB2-BD59-A6C34878D82A}">
                    <a16:rowId xmlns:a16="http://schemas.microsoft.com/office/drawing/2014/main" xmlns="" val="10000"/>
                  </a:ext>
                </a:extLst>
              </a:tr>
              <a:tr h="4823965">
                <a:tc>
                  <a:txBody>
                    <a:bodyPr/>
                    <a:lstStyle/>
                    <a:p>
                      <a:r>
                        <a:rPr lang="en-US" dirty="0">
                          <a:latin typeface="Times New Roman" pitchFamily="18" charset="0"/>
                          <a:cs typeface="Times New Roman" pitchFamily="18" charset="0"/>
                        </a:rPr>
                        <a:t>2022</a:t>
                      </a:r>
                    </a:p>
                  </a:txBody>
                  <a:tcPr/>
                </a:tc>
                <a:tc>
                  <a:txBody>
                    <a:bodyPr/>
                    <a:lstStyle/>
                    <a:p>
                      <a:r>
                        <a:rPr lang="en-US" sz="1800" b="0" i="0" kern="1200" dirty="0" err="1">
                          <a:solidFill>
                            <a:schemeClr val="dk1"/>
                          </a:solidFill>
                          <a:effectLst/>
                          <a:latin typeface="Times New Roman" pitchFamily="18" charset="0"/>
                          <a:ea typeface="+mn-ea"/>
                          <a:cs typeface="Times New Roman" pitchFamily="18" charset="0"/>
                        </a:rPr>
                        <a:t>Hafeez</a:t>
                      </a:r>
                      <a:r>
                        <a:rPr lang="en-US" sz="1800" b="0" i="0" kern="1200" dirty="0">
                          <a:solidFill>
                            <a:schemeClr val="dk1"/>
                          </a:solidFill>
                          <a:effectLst/>
                          <a:latin typeface="Times New Roman" pitchFamily="18" charset="0"/>
                          <a:ea typeface="+mn-ea"/>
                          <a:cs typeface="Times New Roman" pitchFamily="18" charset="0"/>
                        </a:rPr>
                        <a:t> Ur </a:t>
                      </a:r>
                      <a:r>
                        <a:rPr lang="en-US" sz="1800" b="0" i="0" kern="1200" dirty="0" err="1">
                          <a:solidFill>
                            <a:schemeClr val="dk1"/>
                          </a:solidFill>
                          <a:effectLst/>
                          <a:latin typeface="Times New Roman" pitchFamily="18" charset="0"/>
                          <a:ea typeface="+mn-ea"/>
                          <a:cs typeface="Times New Roman" pitchFamily="18" charset="0"/>
                        </a:rPr>
                        <a:t>Rehman</a:t>
                      </a:r>
                      <a:r>
                        <a:rPr lang="en-US" sz="1800" b="0" i="0" kern="1200" dirty="0">
                          <a:solidFill>
                            <a:schemeClr val="dk1"/>
                          </a:solidFill>
                          <a:effectLst/>
                          <a:latin typeface="Times New Roman" pitchFamily="18" charset="0"/>
                          <a:ea typeface="+mn-ea"/>
                          <a:cs typeface="Times New Roman" pitchFamily="18" charset="0"/>
                        </a:rPr>
                        <a:t> </a:t>
                      </a:r>
                      <a:r>
                        <a:rPr lang="en-US" sz="1800" b="0" i="0" kern="1200" dirty="0" err="1">
                          <a:solidFill>
                            <a:schemeClr val="dk1"/>
                          </a:solidFill>
                          <a:effectLst/>
                          <a:latin typeface="Times New Roman" pitchFamily="18" charset="0"/>
                          <a:ea typeface="+mn-ea"/>
                          <a:cs typeface="Times New Roman" pitchFamily="18" charset="0"/>
                        </a:rPr>
                        <a:t>Siddiqui</a:t>
                      </a:r>
                      <a:r>
                        <a:rPr lang="en-US" sz="1800" b="0" i="0" kern="1200" dirty="0">
                          <a:solidFill>
                            <a:schemeClr val="dk1"/>
                          </a:solidFill>
                          <a:effectLst/>
                          <a:latin typeface="Times New Roman" pitchFamily="18" charset="0"/>
                          <a:ea typeface="+mn-ea"/>
                          <a:cs typeface="Times New Roman" pitchFamily="18" charset="0"/>
                        </a:rPr>
                        <a:t>,</a:t>
                      </a:r>
                    </a:p>
                    <a:p>
                      <a:r>
                        <a:rPr lang="en-US" sz="1800" b="0" i="0" kern="1200" dirty="0">
                          <a:solidFill>
                            <a:schemeClr val="dk1"/>
                          </a:solidFill>
                          <a:effectLst/>
                          <a:latin typeface="Times New Roman" pitchFamily="18" charset="0"/>
                          <a:ea typeface="+mn-ea"/>
                          <a:cs typeface="Times New Roman" pitchFamily="18" charset="0"/>
                        </a:rPr>
                        <a:t> </a:t>
                      </a:r>
                      <a:r>
                        <a:rPr lang="en-US" sz="1800" b="0" i="0" kern="1200" dirty="0" err="1">
                          <a:solidFill>
                            <a:schemeClr val="dk1"/>
                          </a:solidFill>
                          <a:effectLst/>
                          <a:latin typeface="Times New Roman" pitchFamily="18" charset="0"/>
                          <a:ea typeface="+mn-ea"/>
                          <a:cs typeface="Times New Roman" pitchFamily="18" charset="0"/>
                        </a:rPr>
                        <a:t>Adil</a:t>
                      </a:r>
                      <a:r>
                        <a:rPr lang="en-US" sz="1800" b="0" i="0" kern="1200" dirty="0">
                          <a:solidFill>
                            <a:schemeClr val="dk1"/>
                          </a:solidFill>
                          <a:effectLst/>
                          <a:latin typeface="Times New Roman" pitchFamily="18" charset="0"/>
                          <a:ea typeface="+mn-ea"/>
                          <a:cs typeface="Times New Roman" pitchFamily="18" charset="0"/>
                        </a:rPr>
                        <a:t> Ali </a:t>
                      </a:r>
                      <a:r>
                        <a:rPr lang="en-US" sz="1800" b="0" i="0" kern="1200" dirty="0" err="1">
                          <a:solidFill>
                            <a:schemeClr val="dk1"/>
                          </a:solidFill>
                          <a:effectLst/>
                          <a:latin typeface="Times New Roman" pitchFamily="18" charset="0"/>
                          <a:ea typeface="+mn-ea"/>
                          <a:cs typeface="Times New Roman" pitchFamily="18" charset="0"/>
                        </a:rPr>
                        <a:t>Saleem</a:t>
                      </a:r>
                      <a:r>
                        <a:rPr lang="en-US" sz="1800" b="0" i="0" kern="1200" dirty="0">
                          <a:solidFill>
                            <a:schemeClr val="dk1"/>
                          </a:solidFill>
                          <a:effectLst/>
                          <a:latin typeface="Times New Roman" pitchFamily="18" charset="0"/>
                          <a:ea typeface="+mn-ea"/>
                          <a:cs typeface="Times New Roman" pitchFamily="18" charset="0"/>
                        </a:rPr>
                        <a:t>,</a:t>
                      </a:r>
                    </a:p>
                    <a:p>
                      <a:r>
                        <a:rPr lang="en-US" sz="1800" b="0" i="0" kern="1200" dirty="0">
                          <a:solidFill>
                            <a:schemeClr val="dk1"/>
                          </a:solidFill>
                          <a:effectLst/>
                          <a:latin typeface="Times New Roman" pitchFamily="18" charset="0"/>
                          <a:ea typeface="+mn-ea"/>
                          <a:cs typeface="Times New Roman" pitchFamily="18" charset="0"/>
                        </a:rPr>
                        <a:t>Muhammad </a:t>
                      </a:r>
                      <a:r>
                        <a:rPr lang="en-US" sz="1800" b="0" i="0" kern="1200" dirty="0" err="1">
                          <a:solidFill>
                            <a:schemeClr val="dk1"/>
                          </a:solidFill>
                          <a:effectLst/>
                          <a:latin typeface="Times New Roman" pitchFamily="18" charset="0"/>
                          <a:ea typeface="+mn-ea"/>
                          <a:cs typeface="Times New Roman" pitchFamily="18" charset="0"/>
                        </a:rPr>
                        <a:t>Amjad</a:t>
                      </a:r>
                      <a:r>
                        <a:rPr lang="en-US" sz="1800" b="0" i="0" kern="1200" dirty="0">
                          <a:solidFill>
                            <a:schemeClr val="dk1"/>
                          </a:solidFill>
                          <a:effectLst/>
                          <a:latin typeface="Times New Roman" pitchFamily="18" charset="0"/>
                          <a:ea typeface="+mn-ea"/>
                          <a:cs typeface="Times New Roman" pitchFamily="18" charset="0"/>
                        </a:rPr>
                        <a:t> </a:t>
                      </a:r>
                      <a:r>
                        <a:rPr lang="en-US" sz="1800" b="0" i="0" kern="1200" dirty="0" err="1">
                          <a:solidFill>
                            <a:schemeClr val="dk1"/>
                          </a:solidFill>
                          <a:effectLst/>
                          <a:latin typeface="Times New Roman" pitchFamily="18" charset="0"/>
                          <a:ea typeface="+mn-ea"/>
                          <a:cs typeface="Times New Roman" pitchFamily="18" charset="0"/>
                        </a:rPr>
                        <a:t>Raza</a:t>
                      </a:r>
                      <a:r>
                        <a:rPr lang="en-US" sz="1800" b="0" i="0" kern="1200" dirty="0">
                          <a:solidFill>
                            <a:schemeClr val="dk1"/>
                          </a:solidFill>
                          <a:effectLst/>
                          <a:latin typeface="Times New Roman" pitchFamily="18" charset="0"/>
                          <a:ea typeface="+mn-ea"/>
                          <a:cs typeface="Times New Roman" pitchFamily="18" charset="0"/>
                        </a:rPr>
                        <a:t>, </a:t>
                      </a:r>
                    </a:p>
                    <a:p>
                      <a:r>
                        <a:rPr lang="en-US" sz="1800" b="0" i="0" kern="1200" dirty="0" err="1">
                          <a:solidFill>
                            <a:schemeClr val="dk1"/>
                          </a:solidFill>
                          <a:effectLst/>
                          <a:latin typeface="Times New Roman" pitchFamily="18" charset="0"/>
                          <a:ea typeface="+mn-ea"/>
                          <a:cs typeface="Times New Roman" pitchFamily="18" charset="0"/>
                        </a:rPr>
                        <a:t>Kainat</a:t>
                      </a:r>
                      <a:r>
                        <a:rPr lang="en-US" sz="1800" b="0" i="0" kern="1200" dirty="0">
                          <a:solidFill>
                            <a:schemeClr val="dk1"/>
                          </a:solidFill>
                          <a:effectLst/>
                          <a:latin typeface="Times New Roman" pitchFamily="18" charset="0"/>
                          <a:ea typeface="+mn-ea"/>
                          <a:cs typeface="Times New Roman" pitchFamily="18" charset="0"/>
                        </a:rPr>
                        <a:t> </a:t>
                      </a:r>
                      <a:r>
                        <a:rPr lang="en-US" sz="1800" b="0" i="0" kern="1200" dirty="0" err="1">
                          <a:solidFill>
                            <a:schemeClr val="dk1"/>
                          </a:solidFill>
                          <a:effectLst/>
                          <a:latin typeface="Times New Roman" pitchFamily="18" charset="0"/>
                          <a:ea typeface="+mn-ea"/>
                          <a:cs typeface="Times New Roman" pitchFamily="18" charset="0"/>
                        </a:rPr>
                        <a:t>Zafar</a:t>
                      </a:r>
                      <a:r>
                        <a:rPr lang="en-US" sz="1800" b="0" i="0" kern="1200" dirty="0">
                          <a:solidFill>
                            <a:schemeClr val="dk1"/>
                          </a:solidFill>
                          <a:effectLst/>
                          <a:latin typeface="Times New Roman" pitchFamily="18" charset="0"/>
                          <a:ea typeface="+mn-ea"/>
                          <a:cs typeface="Times New Roman" pitchFamily="18" charset="0"/>
                        </a:rPr>
                        <a:t>,</a:t>
                      </a:r>
                    </a:p>
                    <a:p>
                      <a:r>
                        <a:rPr lang="en-US" sz="1800" b="0" i="0" kern="1200" dirty="0">
                          <a:solidFill>
                            <a:schemeClr val="dk1"/>
                          </a:solidFill>
                          <a:effectLst/>
                          <a:latin typeface="Times New Roman" pitchFamily="18" charset="0"/>
                          <a:ea typeface="+mn-ea"/>
                          <a:cs typeface="Times New Roman" pitchFamily="18" charset="0"/>
                        </a:rPr>
                        <a:t> </a:t>
                      </a:r>
                      <a:r>
                        <a:rPr lang="en-US" sz="1800" b="0" i="0" kern="1200" dirty="0" err="1">
                          <a:solidFill>
                            <a:schemeClr val="dk1"/>
                          </a:solidFill>
                          <a:effectLst/>
                          <a:latin typeface="Times New Roman" pitchFamily="18" charset="0"/>
                          <a:ea typeface="+mn-ea"/>
                          <a:cs typeface="Times New Roman" pitchFamily="18" charset="0"/>
                        </a:rPr>
                        <a:t>Kashif</a:t>
                      </a:r>
                      <a:r>
                        <a:rPr lang="en-US" sz="1800" b="0" i="0" kern="1200" dirty="0">
                          <a:solidFill>
                            <a:schemeClr val="dk1"/>
                          </a:solidFill>
                          <a:effectLst/>
                          <a:latin typeface="Times New Roman" pitchFamily="18" charset="0"/>
                          <a:ea typeface="+mn-ea"/>
                          <a:cs typeface="Times New Roman" pitchFamily="18" charset="0"/>
                        </a:rPr>
                        <a:t> </a:t>
                      </a:r>
                      <a:r>
                        <a:rPr lang="en-US" sz="1800" b="0" i="0" kern="1200" dirty="0" err="1">
                          <a:solidFill>
                            <a:schemeClr val="dk1"/>
                          </a:solidFill>
                          <a:effectLst/>
                          <a:latin typeface="Times New Roman" pitchFamily="18" charset="0"/>
                          <a:ea typeface="+mn-ea"/>
                          <a:cs typeface="Times New Roman" pitchFamily="18" charset="0"/>
                        </a:rPr>
                        <a:t>Munir</a:t>
                      </a:r>
                      <a:r>
                        <a:rPr lang="en-US" sz="1800" b="0" i="0" kern="1200" dirty="0">
                          <a:solidFill>
                            <a:schemeClr val="dk1"/>
                          </a:solidFill>
                          <a:effectLst/>
                          <a:latin typeface="Times New Roman" pitchFamily="18" charset="0"/>
                          <a:ea typeface="+mn-ea"/>
                          <a:cs typeface="Times New Roman" pitchFamily="18" charset="0"/>
                        </a:rPr>
                        <a:t>,</a:t>
                      </a:r>
                    </a:p>
                    <a:p>
                      <a:r>
                        <a:rPr lang="en-US" sz="1800" b="0" i="0" kern="1200" dirty="0">
                          <a:solidFill>
                            <a:schemeClr val="dk1"/>
                          </a:solidFill>
                          <a:effectLst/>
                          <a:latin typeface="Times New Roman" pitchFamily="18" charset="0"/>
                          <a:ea typeface="+mn-ea"/>
                          <a:cs typeface="Times New Roman" pitchFamily="18" charset="0"/>
                        </a:rPr>
                        <a:t>Sandra Dudley</a:t>
                      </a:r>
                    </a:p>
                    <a:p>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dk1"/>
                          </a:solidFill>
                          <a:effectLst/>
                          <a:latin typeface="Times New Roman" pitchFamily="18" charset="0"/>
                          <a:ea typeface="+mn-ea"/>
                          <a:cs typeface="Times New Roman" pitchFamily="18" charset="0"/>
                        </a:rPr>
                        <a:t>Iot</a:t>
                      </a:r>
                      <a:r>
                        <a:rPr lang="en-US" sz="1800" b="0" i="0" kern="1200" dirty="0">
                          <a:solidFill>
                            <a:schemeClr val="dk1"/>
                          </a:solidFill>
                          <a:effectLst/>
                          <a:latin typeface="Times New Roman" pitchFamily="18" charset="0"/>
                          <a:ea typeface="+mn-ea"/>
                          <a:cs typeface="Times New Roman" pitchFamily="18" charset="0"/>
                        </a:rPr>
                        <a:t> Based Railway Track Faults Detection And Localization Using Acoustic Analysis</a:t>
                      </a:r>
                    </a:p>
                    <a:p>
                      <a:endParaRPr lang="en-US" dirty="0">
                        <a:latin typeface="Times New Roman" pitchFamily="18" charset="0"/>
                        <a:cs typeface="Times New Roman" pitchFamily="18" charset="0"/>
                      </a:endParaRPr>
                    </a:p>
                    <a:p>
                      <a:pPr>
                        <a:lnSpc>
                          <a:spcPct val="107000"/>
                        </a:lnSpc>
                        <a:spcAft>
                          <a:spcPts val="800"/>
                        </a:spcAft>
                      </a:pPr>
                      <a:r>
                        <a:rPr lang="en-US" sz="18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Volume-</a:t>
                      </a:r>
                      <a:r>
                        <a:rPr lang="en-US" sz="18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10</a:t>
                      </a:r>
                    </a:p>
                    <a:p>
                      <a:pPr>
                        <a:lnSpc>
                          <a:spcPct val="107000"/>
                        </a:lnSpc>
                        <a:spcAft>
                          <a:spcPts val="800"/>
                        </a:spcAft>
                      </a:pPr>
                      <a:r>
                        <a:rPr lang="en-US" sz="18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Issued</a:t>
                      </a:r>
                      <a:r>
                        <a:rPr lang="en-US" sz="1800" b="1" kern="1200" baseline="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 </a:t>
                      </a:r>
                      <a:r>
                        <a:rPr lang="en-US" sz="18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On-</a:t>
                      </a:r>
                      <a:r>
                        <a:rPr lang="en-US" sz="1800" b="0" i="0" kern="1200" dirty="0">
                          <a:solidFill>
                            <a:schemeClr val="dk1"/>
                          </a:solidFill>
                          <a:effectLst/>
                          <a:latin typeface="Times New Roman" pitchFamily="18" charset="0"/>
                          <a:ea typeface="+mn-ea"/>
                          <a:cs typeface="Times New Roman" pitchFamily="18" charset="0"/>
                        </a:rPr>
                        <a:t> 27 Sep</a:t>
                      </a:r>
                      <a:r>
                        <a:rPr lang="en-US" sz="1800" b="0" i="0" kern="1200" baseline="0" dirty="0">
                          <a:solidFill>
                            <a:schemeClr val="dk1"/>
                          </a:solidFill>
                          <a:effectLst/>
                          <a:latin typeface="Times New Roman" pitchFamily="18" charset="0"/>
                          <a:ea typeface="+mn-ea"/>
                          <a:cs typeface="Times New Roman" pitchFamily="18" charset="0"/>
                        </a:rPr>
                        <a:t> </a:t>
                      </a:r>
                      <a:r>
                        <a:rPr lang="en-US" sz="1800" b="0" i="0" kern="1200" dirty="0">
                          <a:solidFill>
                            <a:schemeClr val="dk1"/>
                          </a:solidFill>
                          <a:effectLst/>
                          <a:latin typeface="Times New Roman" pitchFamily="18" charset="0"/>
                          <a:ea typeface="+mn-ea"/>
                          <a:cs typeface="Times New Roman" pitchFamily="18" charset="0"/>
                        </a:rPr>
                        <a:t>2022</a:t>
                      </a:r>
                      <a:endParaRPr lang="en-US" sz="18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p>
                      <a:pPr>
                        <a:lnSpc>
                          <a:spcPct val="107000"/>
                        </a:lnSpc>
                        <a:spcAft>
                          <a:spcPts val="800"/>
                        </a:spcAft>
                      </a:pPr>
                      <a:r>
                        <a:rPr lang="en-US" sz="18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Journal -</a:t>
                      </a:r>
                      <a:r>
                        <a:rPr lang="en-US" sz="18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IEEE</a:t>
                      </a:r>
                    </a:p>
                    <a:p>
                      <a:endParaRPr lang="en-US" dirty="0">
                        <a:latin typeface="Times New Roman" pitchFamily="18" charset="0"/>
                        <a:cs typeface="Times New Roman" pitchFamily="18" charset="0"/>
                      </a:endParaRPr>
                    </a:p>
                  </a:txBody>
                  <a:tcPr/>
                </a:tc>
                <a:tc>
                  <a:txBody>
                    <a:bodyPr/>
                    <a:lstStyle/>
                    <a:p>
                      <a:r>
                        <a:rPr lang="en-US" sz="1800" b="0" i="0" kern="1200" dirty="0">
                          <a:solidFill>
                            <a:schemeClr val="dk1"/>
                          </a:solidFill>
                          <a:effectLst/>
                          <a:latin typeface="Times New Roman" pitchFamily="18" charset="0"/>
                          <a:ea typeface="+mn-ea"/>
                          <a:cs typeface="Times New Roman" pitchFamily="18" charset="0"/>
                        </a:rPr>
                        <a:t>Acoustic Analysis and Localization Machine Learning Algorithms</a:t>
                      </a:r>
                      <a:endParaRPr lang="en-US" dirty="0">
                        <a:latin typeface="Times New Roman" pitchFamily="18" charset="0"/>
                        <a:cs typeface="Times New Roman" pitchFamily="18" charset="0"/>
                      </a:endParaRPr>
                    </a:p>
                  </a:txBody>
                  <a:tcPr/>
                </a:tc>
                <a:tc>
                  <a:txBody>
                    <a:bodyPr/>
                    <a:lstStyle/>
                    <a:p>
                      <a:r>
                        <a:rPr lang="en-US" sz="1800" b="0" i="0" kern="1200" dirty="0">
                          <a:solidFill>
                            <a:schemeClr val="dk1"/>
                          </a:solidFill>
                          <a:effectLst/>
                          <a:latin typeface="Times New Roman" pitchFamily="18" charset="0"/>
                          <a:ea typeface="+mn-ea"/>
                          <a:cs typeface="Times New Roman" pitchFamily="18" charset="0"/>
                        </a:rPr>
                        <a:t>This system</a:t>
                      </a:r>
                    </a:p>
                    <a:p>
                      <a:r>
                        <a:rPr lang="en-US" sz="1800" b="0" i="0" kern="1200" dirty="0">
                          <a:solidFill>
                            <a:schemeClr val="dk1"/>
                          </a:solidFill>
                          <a:effectLst/>
                          <a:latin typeface="Times New Roman" pitchFamily="18" charset="0"/>
                          <a:ea typeface="+mn-ea"/>
                          <a:cs typeface="Times New Roman" pitchFamily="18" charset="0"/>
                        </a:rPr>
                        <a:t>would reduce human error, provide greater inspection ranges</a:t>
                      </a:r>
                    </a:p>
                    <a:p>
                      <a:r>
                        <a:rPr lang="en-US" sz="1800" b="0" i="0" kern="1200" dirty="0">
                          <a:solidFill>
                            <a:schemeClr val="dk1"/>
                          </a:solidFill>
                          <a:effectLst/>
                          <a:latin typeface="Times New Roman" pitchFamily="18" charset="0"/>
                          <a:ea typeface="+mn-ea"/>
                          <a:cs typeface="Times New Roman" pitchFamily="18" charset="0"/>
                        </a:rPr>
                        <a:t>and accuracy and reduce overall labor costs.</a:t>
                      </a:r>
                    </a:p>
                    <a:p>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It</a:t>
                      </a:r>
                      <a:r>
                        <a:rPr lang="en-US" sz="1800" baseline="0" dirty="0">
                          <a:latin typeface="Times New Roman" pitchFamily="18" charset="0"/>
                          <a:cs typeface="Times New Roman" pitchFamily="18" charset="0"/>
                        </a:rPr>
                        <a:t> </a:t>
                      </a:r>
                      <a:r>
                        <a:rPr lang="en-US" sz="1800" dirty="0">
                          <a:latin typeface="Times New Roman" pitchFamily="18" charset="0"/>
                          <a:cs typeface="Times New Roman" pitchFamily="18" charset="0"/>
                        </a:rPr>
                        <a:t>detects</a:t>
                      </a:r>
                      <a:r>
                        <a:rPr lang="en-US" sz="1800" baseline="0" dirty="0">
                          <a:latin typeface="Times New Roman" pitchFamily="18" charset="0"/>
                          <a:cs typeface="Times New Roman" pitchFamily="18" charset="0"/>
                        </a:rPr>
                        <a:t> only few fault types that are mentioned.</a:t>
                      </a:r>
                      <a:endParaRPr lang="en-US" sz="18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320923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CAC56C4F-7EB3-8C47-1BB0-D93E810C1699}"/>
              </a:ext>
            </a:extLst>
          </p:cNvPr>
          <p:cNvGraphicFramePr>
            <a:graphicFrameLocks noGrp="1"/>
          </p:cNvGraphicFramePr>
          <p:nvPr>
            <p:extLst>
              <p:ext uri="{D42A27DB-BD31-4B8C-83A1-F6EECF244321}">
                <p14:modId xmlns:p14="http://schemas.microsoft.com/office/powerpoint/2010/main" val="790167457"/>
              </p:ext>
            </p:extLst>
          </p:nvPr>
        </p:nvGraphicFramePr>
        <p:xfrm>
          <a:off x="942680" y="320511"/>
          <a:ext cx="10616974" cy="5829060"/>
        </p:xfrm>
        <a:graphic>
          <a:graphicData uri="http://schemas.openxmlformats.org/drawingml/2006/table">
            <a:tbl>
              <a:tblPr firstRow="1" bandRow="1">
                <a:tableStyleId>{5C22544A-7EE6-4342-B048-85BDC9FD1C3A}</a:tableStyleId>
              </a:tblPr>
              <a:tblGrid>
                <a:gridCol w="749642">
                  <a:extLst>
                    <a:ext uri="{9D8B030D-6E8A-4147-A177-3AD203B41FA5}">
                      <a16:colId xmlns:a16="http://schemas.microsoft.com/office/drawing/2014/main" xmlns="" val="91240411"/>
                    </a:ext>
                  </a:extLst>
                </a:gridCol>
                <a:gridCol w="1774209">
                  <a:extLst>
                    <a:ext uri="{9D8B030D-6E8A-4147-A177-3AD203B41FA5}">
                      <a16:colId xmlns:a16="http://schemas.microsoft.com/office/drawing/2014/main" xmlns="" val="928127949"/>
                    </a:ext>
                  </a:extLst>
                </a:gridCol>
                <a:gridCol w="2460728">
                  <a:extLst>
                    <a:ext uri="{9D8B030D-6E8A-4147-A177-3AD203B41FA5}">
                      <a16:colId xmlns:a16="http://schemas.microsoft.com/office/drawing/2014/main" xmlns="" val="3453450179"/>
                    </a:ext>
                  </a:extLst>
                </a:gridCol>
                <a:gridCol w="1661526">
                  <a:extLst>
                    <a:ext uri="{9D8B030D-6E8A-4147-A177-3AD203B41FA5}">
                      <a16:colId xmlns:a16="http://schemas.microsoft.com/office/drawing/2014/main" xmlns="" val="105160577"/>
                    </a:ext>
                  </a:extLst>
                </a:gridCol>
                <a:gridCol w="1841818">
                  <a:extLst>
                    <a:ext uri="{9D8B030D-6E8A-4147-A177-3AD203B41FA5}">
                      <a16:colId xmlns:a16="http://schemas.microsoft.com/office/drawing/2014/main" xmlns="" val="2275295459"/>
                    </a:ext>
                  </a:extLst>
                </a:gridCol>
                <a:gridCol w="2129051">
                  <a:extLst>
                    <a:ext uri="{9D8B030D-6E8A-4147-A177-3AD203B41FA5}">
                      <a16:colId xmlns:a16="http://schemas.microsoft.com/office/drawing/2014/main" xmlns="" val="1125109705"/>
                    </a:ext>
                  </a:extLst>
                </a:gridCol>
              </a:tblGrid>
              <a:tr h="312189">
                <a:tc>
                  <a:txBody>
                    <a:bodyPr/>
                    <a:lstStyle/>
                    <a:p>
                      <a:r>
                        <a:rPr lang="en-US" sz="1800" dirty="0">
                          <a:latin typeface="Times New Roman" pitchFamily="18" charset="0"/>
                          <a:cs typeface="Times New Roman" pitchFamily="18" charset="0"/>
                        </a:rPr>
                        <a:t>Year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Author name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Paper title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Methodology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Merits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Demerits</a:t>
                      </a: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xmlns="" val="65407109"/>
                  </a:ext>
                </a:extLst>
              </a:tr>
              <a:tr h="5463300">
                <a:tc>
                  <a:txBody>
                    <a:bodyPr/>
                    <a:lstStyle/>
                    <a:p>
                      <a:pPr>
                        <a:lnSpc>
                          <a:spcPct val="107000"/>
                        </a:lnSpc>
                        <a:spcAft>
                          <a:spcPts val="800"/>
                        </a:spcAft>
                      </a:pPr>
                      <a:r>
                        <a:rPr lang="en-US" sz="1800" kern="1200" dirty="0">
                          <a:solidFill>
                            <a:srgbClr val="000000"/>
                          </a:solidFill>
                          <a:effectLst/>
                          <a:latin typeface="Times New Roman" pitchFamily="18" charset="0"/>
                          <a:ea typeface="Times New Roman" panose="02020603050405020304" pitchFamily="18" charset="0"/>
                          <a:cs typeface="Times New Roman" pitchFamily="18" charset="0"/>
                        </a:rPr>
                        <a:t>2022</a:t>
                      </a:r>
                      <a:endParaRPr lang="en-IN" sz="1800" dirty="0">
                        <a:effectLst/>
                        <a:latin typeface="Times New Roman" pitchFamily="18" charset="0"/>
                        <a:ea typeface="Calibri" panose="020F0502020204030204" pitchFamily="34" charset="0"/>
                        <a:cs typeface="Times New Roman" pitchFamily="18" charset="0"/>
                      </a:endParaRPr>
                    </a:p>
                  </a:txBody>
                  <a:tcPr/>
                </a:tc>
                <a:tc>
                  <a:txBody>
                    <a:bodyPr/>
                    <a:lstStyle/>
                    <a:p>
                      <a:pPr>
                        <a:lnSpc>
                          <a:spcPct val="107000"/>
                        </a:lnSpc>
                        <a:spcAft>
                          <a:spcPts val="800"/>
                        </a:spcAft>
                      </a:pPr>
                      <a:r>
                        <a:rPr lang="en-US" sz="1800" kern="1200" dirty="0">
                          <a:solidFill>
                            <a:srgbClr val="000000"/>
                          </a:solidFill>
                          <a:effectLst/>
                          <a:latin typeface="Times New Roman" pitchFamily="18" charset="0"/>
                          <a:ea typeface="Times New Roman" panose="02020603050405020304" pitchFamily="18" charset="0"/>
                          <a:cs typeface="Times New Roman" pitchFamily="18" charset="0"/>
                        </a:rPr>
                        <a:t>Alan </a:t>
                      </a:r>
                      <a:r>
                        <a:rPr lang="en-US" sz="1800" kern="1200" dirty="0" err="1">
                          <a:solidFill>
                            <a:srgbClr val="000000"/>
                          </a:solidFill>
                          <a:effectLst/>
                          <a:latin typeface="Times New Roman" pitchFamily="18" charset="0"/>
                          <a:ea typeface="Times New Roman" panose="02020603050405020304" pitchFamily="18" charset="0"/>
                          <a:cs typeface="Times New Roman" pitchFamily="18" charset="0"/>
                        </a:rPr>
                        <a:t>Shaju</a:t>
                      </a:r>
                      <a:r>
                        <a:rPr lang="en-US" sz="1800" kern="1200" dirty="0">
                          <a:solidFill>
                            <a:srgbClr val="000000"/>
                          </a:solidFill>
                          <a:effectLst/>
                          <a:latin typeface="Times New Roman" pitchFamily="18" charset="0"/>
                          <a:ea typeface="Times New Roman" panose="02020603050405020304" pitchFamily="18" charset="0"/>
                          <a:cs typeface="Times New Roman" pitchFamily="18" charset="0"/>
                        </a:rPr>
                        <a:t>,</a:t>
                      </a:r>
                    </a:p>
                    <a:p>
                      <a:pPr>
                        <a:lnSpc>
                          <a:spcPct val="107000"/>
                        </a:lnSpc>
                        <a:spcAft>
                          <a:spcPts val="800"/>
                        </a:spcAft>
                      </a:pPr>
                      <a:r>
                        <a:rPr lang="en-US" sz="1800" kern="1200" dirty="0" err="1">
                          <a:solidFill>
                            <a:srgbClr val="000000"/>
                          </a:solidFill>
                          <a:effectLst/>
                          <a:latin typeface="Times New Roman" pitchFamily="18" charset="0"/>
                          <a:ea typeface="Times New Roman" panose="02020603050405020304" pitchFamily="18" charset="0"/>
                          <a:cs typeface="Times New Roman" pitchFamily="18" charset="0"/>
                        </a:rPr>
                        <a:t>Aravind</a:t>
                      </a:r>
                      <a:r>
                        <a:rPr lang="en-US" sz="1800" kern="1200" dirty="0">
                          <a:solidFill>
                            <a:srgbClr val="000000"/>
                          </a:solidFill>
                          <a:effectLst/>
                          <a:latin typeface="Times New Roman" pitchFamily="18" charset="0"/>
                          <a:ea typeface="Times New Roman" panose="02020603050405020304" pitchFamily="18" charset="0"/>
                          <a:cs typeface="Times New Roman" pitchFamily="18" charset="0"/>
                        </a:rPr>
                        <a:t> </a:t>
                      </a:r>
                      <a:r>
                        <a:rPr lang="en-US" sz="1800" kern="1200" dirty="0" err="1">
                          <a:solidFill>
                            <a:srgbClr val="000000"/>
                          </a:solidFill>
                          <a:effectLst/>
                          <a:latin typeface="Times New Roman" pitchFamily="18" charset="0"/>
                          <a:ea typeface="Times New Roman" panose="02020603050405020304" pitchFamily="18" charset="0"/>
                          <a:cs typeface="Times New Roman" pitchFamily="18" charset="0"/>
                        </a:rPr>
                        <a:t>Madhu</a:t>
                      </a:r>
                      <a:r>
                        <a:rPr lang="en-US" sz="1800" kern="1200" dirty="0">
                          <a:solidFill>
                            <a:srgbClr val="000000"/>
                          </a:solidFill>
                          <a:effectLst/>
                          <a:latin typeface="Times New Roman" pitchFamily="18" charset="0"/>
                          <a:ea typeface="Times New Roman" panose="02020603050405020304" pitchFamily="18" charset="0"/>
                          <a:cs typeface="Times New Roman" pitchFamily="18" charset="0"/>
                        </a:rPr>
                        <a:t> ,</a:t>
                      </a:r>
                    </a:p>
                    <a:p>
                      <a:pPr>
                        <a:lnSpc>
                          <a:spcPct val="107000"/>
                        </a:lnSpc>
                        <a:spcAft>
                          <a:spcPts val="800"/>
                        </a:spcAft>
                      </a:pPr>
                      <a:r>
                        <a:rPr lang="en-US" sz="1800" kern="1200" dirty="0" err="1">
                          <a:solidFill>
                            <a:srgbClr val="000000"/>
                          </a:solidFill>
                          <a:effectLst/>
                          <a:latin typeface="Times New Roman" pitchFamily="18" charset="0"/>
                          <a:ea typeface="Times New Roman" panose="02020603050405020304" pitchFamily="18" charset="0"/>
                          <a:cs typeface="Times New Roman" pitchFamily="18" charset="0"/>
                        </a:rPr>
                        <a:t>Doel</a:t>
                      </a:r>
                      <a:r>
                        <a:rPr lang="en-US" sz="1800" kern="1200" dirty="0">
                          <a:solidFill>
                            <a:srgbClr val="000000"/>
                          </a:solidFill>
                          <a:effectLst/>
                          <a:latin typeface="Times New Roman" pitchFamily="18" charset="0"/>
                          <a:ea typeface="Times New Roman" panose="02020603050405020304" pitchFamily="18" charset="0"/>
                          <a:cs typeface="Times New Roman" pitchFamily="18" charset="0"/>
                        </a:rPr>
                        <a:t> Sam</a:t>
                      </a:r>
                      <a:endParaRPr lang="en-IN" sz="1800" dirty="0">
                        <a:effectLst/>
                        <a:latin typeface="Times New Roman" pitchFamily="18" charset="0"/>
                        <a:ea typeface="Calibri" panose="020F0502020204030204" pitchFamily="34" charset="0"/>
                        <a:cs typeface="Times New Roman" pitchFamily="18" charset="0"/>
                      </a:endParaRPr>
                    </a:p>
                  </a:txBody>
                  <a:tcPr/>
                </a:tc>
                <a:tc>
                  <a:txBody>
                    <a:bodyPr/>
                    <a:lstStyle/>
                    <a:p>
                      <a:pPr>
                        <a:lnSpc>
                          <a:spcPct val="107000"/>
                        </a:lnSpc>
                        <a:spcAft>
                          <a:spcPts val="800"/>
                        </a:spcAft>
                      </a:pPr>
                      <a:r>
                        <a:rPr lang="en-US" sz="1800" kern="1200" dirty="0">
                          <a:solidFill>
                            <a:srgbClr val="000000"/>
                          </a:solidFill>
                          <a:effectLst/>
                          <a:latin typeface="Times New Roman" pitchFamily="18" charset="0"/>
                          <a:ea typeface="Times New Roman" panose="02020603050405020304" pitchFamily="18" charset="0"/>
                          <a:cs typeface="Times New Roman" pitchFamily="18" charset="0"/>
                        </a:rPr>
                        <a:t>Automated railway track crack detection system</a:t>
                      </a:r>
                    </a:p>
                    <a:p>
                      <a:pPr>
                        <a:lnSpc>
                          <a:spcPct val="107000"/>
                        </a:lnSpc>
                        <a:spcAft>
                          <a:spcPts val="800"/>
                        </a:spcAft>
                      </a:pPr>
                      <a:endParaRPr lang="en-US" sz="1800" kern="1200" dirty="0">
                        <a:solidFill>
                          <a:srgbClr val="000000"/>
                        </a:solidFill>
                        <a:effectLst/>
                        <a:latin typeface="Times New Roman" pitchFamily="18" charset="0"/>
                        <a:ea typeface="Times New Roman" panose="02020603050405020304" pitchFamily="18" charset="0"/>
                        <a:cs typeface="Times New Roman" pitchFamily="18" charset="0"/>
                      </a:endParaRPr>
                    </a:p>
                    <a:p>
                      <a:pPr>
                        <a:lnSpc>
                          <a:spcPct val="107000"/>
                        </a:lnSpc>
                        <a:spcAft>
                          <a:spcPts val="800"/>
                        </a:spcAft>
                      </a:pPr>
                      <a:r>
                        <a:rPr lang="en-US" sz="1800" b="1" kern="1200" dirty="0">
                          <a:solidFill>
                            <a:srgbClr val="000000"/>
                          </a:solidFill>
                          <a:effectLst/>
                          <a:latin typeface="Times New Roman" pitchFamily="18" charset="0"/>
                          <a:ea typeface="Calibri" panose="020F0502020204030204" pitchFamily="34" charset="0"/>
                          <a:cs typeface="Times New Roman" pitchFamily="18" charset="0"/>
                        </a:rPr>
                        <a:t>Volume</a:t>
                      </a:r>
                      <a:r>
                        <a:rPr lang="en-US" sz="1800" kern="1200" dirty="0">
                          <a:solidFill>
                            <a:srgbClr val="000000"/>
                          </a:solidFill>
                          <a:effectLst/>
                          <a:latin typeface="Times New Roman" pitchFamily="18" charset="0"/>
                          <a:ea typeface="Calibri" panose="020F0502020204030204" pitchFamily="34" charset="0"/>
                          <a:cs typeface="Times New Roman" pitchFamily="18" charset="0"/>
                        </a:rPr>
                        <a:t> -7</a:t>
                      </a:r>
                    </a:p>
                    <a:p>
                      <a:pPr>
                        <a:lnSpc>
                          <a:spcPct val="107000"/>
                        </a:lnSpc>
                        <a:spcAft>
                          <a:spcPts val="800"/>
                        </a:spcAft>
                      </a:pPr>
                      <a:r>
                        <a:rPr lang="en-US" sz="1800" b="1" kern="1200" dirty="0">
                          <a:solidFill>
                            <a:srgbClr val="000000"/>
                          </a:solidFill>
                          <a:effectLst/>
                          <a:latin typeface="Times New Roman" pitchFamily="18" charset="0"/>
                          <a:ea typeface="Calibri" panose="020F0502020204030204" pitchFamily="34" charset="0"/>
                          <a:cs typeface="Times New Roman" pitchFamily="18" charset="0"/>
                        </a:rPr>
                        <a:t>Is</a:t>
                      </a:r>
                      <a:r>
                        <a:rPr lang="en-US" sz="1800" b="0" kern="1200" dirty="0">
                          <a:solidFill>
                            <a:srgbClr val="000000"/>
                          </a:solidFill>
                          <a:effectLst/>
                          <a:latin typeface="Times New Roman" pitchFamily="18" charset="0"/>
                          <a:ea typeface="Calibri" panose="020F0502020204030204" pitchFamily="34" charset="0"/>
                          <a:cs typeface="Times New Roman" pitchFamily="18" charset="0"/>
                        </a:rPr>
                        <a:t>s</a:t>
                      </a:r>
                      <a:r>
                        <a:rPr lang="en-US" sz="1800" b="1" kern="1200" dirty="0">
                          <a:solidFill>
                            <a:srgbClr val="000000"/>
                          </a:solidFill>
                          <a:effectLst/>
                          <a:latin typeface="Times New Roman" pitchFamily="18" charset="0"/>
                          <a:ea typeface="Calibri" panose="020F0502020204030204" pitchFamily="34" charset="0"/>
                          <a:cs typeface="Times New Roman" pitchFamily="18" charset="0"/>
                        </a:rPr>
                        <a:t>ued On</a:t>
                      </a:r>
                      <a:r>
                        <a:rPr lang="en-US" sz="1800" b="0" kern="1200" dirty="0">
                          <a:solidFill>
                            <a:srgbClr val="000000"/>
                          </a:solidFill>
                          <a:effectLst/>
                          <a:latin typeface="Times New Roman" pitchFamily="18" charset="0"/>
                          <a:ea typeface="Calibri" panose="020F0502020204030204" pitchFamily="34" charset="0"/>
                          <a:cs typeface="Times New Roman" pitchFamily="18" charset="0"/>
                        </a:rPr>
                        <a:t>-</a:t>
                      </a:r>
                      <a:r>
                        <a:rPr lang="en-US" sz="1800" b="0" kern="1200" baseline="0" dirty="0">
                          <a:solidFill>
                            <a:srgbClr val="000000"/>
                          </a:solidFill>
                          <a:effectLst/>
                          <a:latin typeface="Times New Roman" pitchFamily="18" charset="0"/>
                          <a:ea typeface="Calibri" panose="020F0502020204030204" pitchFamily="34" charset="0"/>
                          <a:cs typeface="Times New Roman" pitchFamily="18" charset="0"/>
                        </a:rPr>
                        <a:t> </a:t>
                      </a:r>
                      <a:r>
                        <a:rPr lang="en-US" sz="1800" kern="1200" dirty="0">
                          <a:solidFill>
                            <a:srgbClr val="000000"/>
                          </a:solidFill>
                          <a:effectLst/>
                          <a:latin typeface="Times New Roman" pitchFamily="18" charset="0"/>
                          <a:ea typeface="Calibri" panose="020F0502020204030204" pitchFamily="34" charset="0"/>
                          <a:cs typeface="Times New Roman" pitchFamily="18" charset="0"/>
                        </a:rPr>
                        <a:t>4 April 2022</a:t>
                      </a:r>
                    </a:p>
                    <a:p>
                      <a:pPr>
                        <a:lnSpc>
                          <a:spcPct val="107000"/>
                        </a:lnSpc>
                        <a:spcAft>
                          <a:spcPts val="800"/>
                        </a:spcAft>
                      </a:pPr>
                      <a:r>
                        <a:rPr lang="en-IN" sz="1800" b="1" dirty="0">
                          <a:effectLst/>
                          <a:latin typeface="Times New Roman" pitchFamily="18" charset="0"/>
                          <a:ea typeface="Calibri" panose="020F0502020204030204" pitchFamily="34" charset="0"/>
                          <a:cs typeface="Times New Roman" pitchFamily="18" charset="0"/>
                        </a:rPr>
                        <a:t>Journal-</a:t>
                      </a:r>
                      <a:r>
                        <a:rPr lang="en-IN" sz="1800" b="0" dirty="0">
                          <a:effectLst/>
                          <a:latin typeface="Times New Roman" pitchFamily="18" charset="0"/>
                          <a:ea typeface="Calibri" panose="020F0502020204030204" pitchFamily="34" charset="0"/>
                          <a:cs typeface="Times New Roman" pitchFamily="18" charset="0"/>
                        </a:rPr>
                        <a:t>IEEE</a:t>
                      </a:r>
                      <a:endParaRPr lang="en-IN" sz="1800" b="1" dirty="0">
                        <a:effectLst/>
                        <a:latin typeface="Times New Roman" pitchFamily="18" charset="0"/>
                        <a:ea typeface="Calibri" panose="020F0502020204030204" pitchFamily="34" charset="0"/>
                        <a:cs typeface="Times New Roman" pitchFamily="18" charset="0"/>
                      </a:endParaRPr>
                    </a:p>
                  </a:txBody>
                  <a:tcPr/>
                </a:tc>
                <a:tc>
                  <a:txBody>
                    <a:bodyPr/>
                    <a:lstStyle/>
                    <a:p>
                      <a:r>
                        <a:rPr lang="en-US" sz="1800" dirty="0">
                          <a:latin typeface="Times New Roman" pitchFamily="18" charset="0"/>
                          <a:cs typeface="Times New Roman" pitchFamily="18" charset="0"/>
                        </a:rPr>
                        <a:t>Crack Detection Using LED-LDR</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The idea can be implemented in large scale to facilitate better safety standards for railway tracks in future. This autonomous vehicle will have a great impact on the safety and maintenance of tracks. This vehicle will help in preventing train accidents.</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The system is designed in such a manner that the vehicle should not engage the train routine and should work on empty tracks. In case of train arrival, such mechanisms should be developed so that the vehicle should get fold between the tracks without disturbing the train’s routine</a:t>
                      </a: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xmlns="" val="206376531"/>
                  </a:ext>
                </a:extLst>
              </a:tr>
            </a:tbl>
          </a:graphicData>
        </a:graphic>
      </p:graphicFrame>
    </p:spTree>
    <p:extLst>
      <p:ext uri="{BB962C8B-B14F-4D97-AF65-F5344CB8AC3E}">
        <p14:creationId xmlns:p14="http://schemas.microsoft.com/office/powerpoint/2010/main" val="3262649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55719513"/>
              </p:ext>
            </p:extLst>
          </p:nvPr>
        </p:nvGraphicFramePr>
        <p:xfrm>
          <a:off x="1208110" y="375952"/>
          <a:ext cx="10378838" cy="5533528"/>
        </p:xfrm>
        <a:graphic>
          <a:graphicData uri="http://schemas.openxmlformats.org/drawingml/2006/table">
            <a:tbl>
              <a:tblPr firstRow="1" bandRow="1">
                <a:tableStyleId>{5C22544A-7EE6-4342-B048-85BDC9FD1C3A}</a:tableStyleId>
              </a:tblPr>
              <a:tblGrid>
                <a:gridCol w="912349">
                  <a:extLst>
                    <a:ext uri="{9D8B030D-6E8A-4147-A177-3AD203B41FA5}">
                      <a16:colId xmlns:a16="http://schemas.microsoft.com/office/drawing/2014/main" xmlns="" val="20000"/>
                    </a:ext>
                  </a:extLst>
                </a:gridCol>
                <a:gridCol w="1712095">
                  <a:extLst>
                    <a:ext uri="{9D8B030D-6E8A-4147-A177-3AD203B41FA5}">
                      <a16:colId xmlns:a16="http://schemas.microsoft.com/office/drawing/2014/main" xmlns="" val="20001"/>
                    </a:ext>
                  </a:extLst>
                </a:gridCol>
                <a:gridCol w="2009235">
                  <a:extLst>
                    <a:ext uri="{9D8B030D-6E8A-4147-A177-3AD203B41FA5}">
                      <a16:colId xmlns:a16="http://schemas.microsoft.com/office/drawing/2014/main" xmlns="" val="20002"/>
                    </a:ext>
                  </a:extLst>
                </a:gridCol>
                <a:gridCol w="1796991">
                  <a:extLst>
                    <a:ext uri="{9D8B030D-6E8A-4147-A177-3AD203B41FA5}">
                      <a16:colId xmlns:a16="http://schemas.microsoft.com/office/drawing/2014/main" xmlns="" val="20003"/>
                    </a:ext>
                  </a:extLst>
                </a:gridCol>
                <a:gridCol w="1980936">
                  <a:extLst>
                    <a:ext uri="{9D8B030D-6E8A-4147-A177-3AD203B41FA5}">
                      <a16:colId xmlns:a16="http://schemas.microsoft.com/office/drawing/2014/main" xmlns="" val="20004"/>
                    </a:ext>
                  </a:extLst>
                </a:gridCol>
                <a:gridCol w="1967232">
                  <a:extLst>
                    <a:ext uri="{9D8B030D-6E8A-4147-A177-3AD203B41FA5}">
                      <a16:colId xmlns:a16="http://schemas.microsoft.com/office/drawing/2014/main" xmlns="" val="20005"/>
                    </a:ext>
                  </a:extLst>
                </a:gridCol>
              </a:tblGrid>
              <a:tr h="691469">
                <a:tc>
                  <a:txBody>
                    <a:bodyPr/>
                    <a:lstStyle/>
                    <a:p>
                      <a:r>
                        <a:rPr lang="en-US" sz="1800" dirty="0">
                          <a:latin typeface="Times New Roman" pitchFamily="18" charset="0"/>
                          <a:cs typeface="Times New Roman" pitchFamily="18" charset="0"/>
                        </a:rPr>
                        <a:t>  Year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  Author Name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    Paper Title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Methodology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      Merits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Demerits</a:t>
                      </a: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xmlns="" val="10000"/>
                  </a:ext>
                </a:extLst>
              </a:tr>
              <a:tr h="4842059">
                <a:tc>
                  <a:txBody>
                    <a:bodyPr/>
                    <a:lstStyle/>
                    <a:p>
                      <a:r>
                        <a:rPr lang="en-US" dirty="0">
                          <a:latin typeface="Times New Roman" pitchFamily="18" charset="0"/>
                          <a:cs typeface="Times New Roman" pitchFamily="18" charset="0"/>
                        </a:rPr>
                        <a:t>  2020</a:t>
                      </a:r>
                    </a:p>
                  </a:txBody>
                  <a:tcPr/>
                </a:tc>
                <a:tc>
                  <a:txBody>
                    <a:bodyPr/>
                    <a:lstStyle/>
                    <a:p>
                      <a:r>
                        <a:rPr lang="en-US" dirty="0" err="1">
                          <a:latin typeface="Times New Roman" pitchFamily="18" charset="0"/>
                          <a:cs typeface="Times New Roman" pitchFamily="18" charset="0"/>
                        </a:rPr>
                        <a:t>Yanqiu</a:t>
                      </a:r>
                      <a:r>
                        <a:rPr lang="en-US" dirty="0">
                          <a:latin typeface="Times New Roman" pitchFamily="18" charset="0"/>
                          <a:cs typeface="Times New Roman" pitchFamily="18" charset="0"/>
                        </a:rPr>
                        <a:t> Li,</a:t>
                      </a:r>
                    </a:p>
                    <a:p>
                      <a:r>
                        <a:rPr lang="en-US" dirty="0" err="1">
                          <a:latin typeface="Times New Roman" pitchFamily="18" charset="0"/>
                          <a:cs typeface="Times New Roman" pitchFamily="18" charset="0"/>
                        </a:rPr>
                        <a:t>Xinyue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Jianmin</a:t>
                      </a:r>
                      <a:r>
                        <a:rPr lang="en-US" dirty="0">
                          <a:latin typeface="Times New Roman" pitchFamily="18" charset="0"/>
                          <a:cs typeface="Times New Roman" pitchFamily="18" charset="0"/>
                        </a:rPr>
                        <a:t> Li,</a:t>
                      </a:r>
                    </a:p>
                    <a:p>
                      <a:r>
                        <a:rPr lang="en-US" dirty="0" err="1">
                          <a:latin typeface="Times New Roman" pitchFamily="18" charset="0"/>
                          <a:cs typeface="Times New Roman" pitchFamily="18" charset="0"/>
                        </a:rPr>
                        <a:t>Rui</a:t>
                      </a:r>
                      <a:r>
                        <a:rPr lang="en-US" dirty="0">
                          <a:latin typeface="Times New Roman" pitchFamily="18" charset="0"/>
                          <a:cs typeface="Times New Roman" pitchFamily="18" charset="0"/>
                        </a:rPr>
                        <a:t> Shi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itchFamily="18" charset="0"/>
                          <a:ea typeface="+mn-ea"/>
                          <a:cs typeface="Times New Roman" pitchFamily="18" charset="0"/>
                        </a:rPr>
                        <a:t>A Delay Prediction Model For High-Speed Railway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0" i="0" kern="1200" dirty="0">
                        <a:solidFill>
                          <a:schemeClr val="dk1"/>
                        </a:solidFill>
                        <a:effectLst/>
                        <a:latin typeface="Times New Roman" pitchFamily="18" charset="0"/>
                        <a:ea typeface="+mn-ea"/>
                        <a:cs typeface="Times New Roman" pitchFamily="18" charset="0"/>
                      </a:endParaRPr>
                    </a:p>
                    <a:p>
                      <a:pPr>
                        <a:lnSpc>
                          <a:spcPct val="107000"/>
                        </a:lnSpc>
                        <a:spcAft>
                          <a:spcPts val="800"/>
                        </a:spcAft>
                      </a:pPr>
                      <a:r>
                        <a:rPr lang="en-US" sz="1800" b="1" kern="1200" dirty="0">
                          <a:solidFill>
                            <a:srgbClr val="000000"/>
                          </a:solidFill>
                          <a:effectLst/>
                          <a:latin typeface="Times New Roman" pitchFamily="18" charset="0"/>
                          <a:ea typeface="Calibri" panose="020F0502020204030204" pitchFamily="34" charset="0"/>
                          <a:cs typeface="Times New Roman" pitchFamily="18" charset="0"/>
                        </a:rPr>
                        <a:t>Is</a:t>
                      </a:r>
                      <a:r>
                        <a:rPr lang="en-US" sz="1800" b="0" kern="1200" dirty="0">
                          <a:solidFill>
                            <a:srgbClr val="000000"/>
                          </a:solidFill>
                          <a:effectLst/>
                          <a:latin typeface="Times New Roman" pitchFamily="18" charset="0"/>
                          <a:ea typeface="Calibri" panose="020F0502020204030204" pitchFamily="34" charset="0"/>
                          <a:cs typeface="Times New Roman" pitchFamily="18" charset="0"/>
                        </a:rPr>
                        <a:t>s</a:t>
                      </a:r>
                      <a:r>
                        <a:rPr lang="en-US" sz="1800" b="1" kern="1200" dirty="0">
                          <a:solidFill>
                            <a:srgbClr val="000000"/>
                          </a:solidFill>
                          <a:effectLst/>
                          <a:latin typeface="Times New Roman" pitchFamily="18" charset="0"/>
                          <a:ea typeface="Calibri" panose="020F0502020204030204" pitchFamily="34" charset="0"/>
                          <a:cs typeface="Times New Roman" pitchFamily="18" charset="0"/>
                        </a:rPr>
                        <a:t>ued On</a:t>
                      </a:r>
                      <a:r>
                        <a:rPr lang="en-US" sz="1800" b="0" kern="1200" dirty="0">
                          <a:solidFill>
                            <a:srgbClr val="000000"/>
                          </a:solidFill>
                          <a:effectLst/>
                          <a:latin typeface="Times New Roman" pitchFamily="18" charset="0"/>
                          <a:ea typeface="Calibri" panose="020F0502020204030204" pitchFamily="34" charset="0"/>
                          <a:cs typeface="Times New Roman" pitchFamily="18" charset="0"/>
                        </a:rPr>
                        <a:t>-</a:t>
                      </a:r>
                      <a:r>
                        <a:rPr lang="en-US" sz="1800" b="0" i="0" kern="1200" dirty="0">
                          <a:solidFill>
                            <a:schemeClr val="dk1"/>
                          </a:solidFill>
                          <a:effectLst/>
                          <a:latin typeface="Times New Roman" pitchFamily="18" charset="0"/>
                          <a:ea typeface="+mn-ea"/>
                          <a:cs typeface="Times New Roman" pitchFamily="18" charset="0"/>
                        </a:rPr>
                        <a:t>24 December 2020</a:t>
                      </a:r>
                      <a:endParaRPr lang="en-US" sz="1800" kern="1200" dirty="0">
                        <a:solidFill>
                          <a:srgbClr val="000000"/>
                        </a:solidFill>
                        <a:effectLst/>
                        <a:latin typeface="Times New Roman" pitchFamily="18" charset="0"/>
                        <a:ea typeface="Calibri" panose="020F0502020204030204" pitchFamily="34" charset="0"/>
                        <a:cs typeface="Times New Roman" pitchFamily="18" charset="0"/>
                      </a:endParaRPr>
                    </a:p>
                    <a:p>
                      <a:pPr>
                        <a:lnSpc>
                          <a:spcPct val="107000"/>
                        </a:lnSpc>
                        <a:spcAft>
                          <a:spcPts val="800"/>
                        </a:spcAft>
                      </a:pPr>
                      <a:r>
                        <a:rPr lang="en-IN" sz="1800" b="1" dirty="0">
                          <a:effectLst/>
                          <a:latin typeface="Times New Roman" pitchFamily="18" charset="0"/>
                          <a:ea typeface="Calibri" panose="020F0502020204030204" pitchFamily="34" charset="0"/>
                          <a:cs typeface="Times New Roman" pitchFamily="18" charset="0"/>
                        </a:rPr>
                        <a:t>Journal- </a:t>
                      </a:r>
                      <a:r>
                        <a:rPr lang="en-IN" sz="1800" b="0" i="0" dirty="0">
                          <a:effectLst/>
                          <a:latin typeface="Times New Roman" pitchFamily="18" charset="0"/>
                          <a:ea typeface="Calibri" panose="020F0502020204030204" pitchFamily="34" charset="0"/>
                          <a:cs typeface="Times New Roman" pitchFamily="18" charset="0"/>
                        </a:rPr>
                        <a:t>IEEE     </a:t>
                      </a:r>
                      <a:r>
                        <a:rPr lang="en-IN" sz="1800" b="0" dirty="0">
                          <a:effectLst/>
                          <a:latin typeface="Times New Roman" pitchFamily="18" charset="0"/>
                          <a:ea typeface="Calibri" panose="020F0502020204030204" pitchFamily="34" charset="0"/>
                          <a:cs typeface="Times New Roman" pitchFamily="18" charset="0"/>
                        </a:rPr>
                        <a:t>Conference</a:t>
                      </a:r>
                      <a:endParaRPr lang="en-IN" sz="1800" b="1" dirty="0">
                        <a:effectLst/>
                        <a:latin typeface="Times New Roman" pitchFamily="18" charset="0"/>
                        <a:ea typeface="Calibri" panose="020F0502020204030204" pitchFamily="34"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0" i="0" kern="1200" dirty="0">
                        <a:solidFill>
                          <a:schemeClr val="dk1"/>
                        </a:solidFill>
                        <a:effectLst/>
                        <a:latin typeface="Times New Roman" pitchFamily="18" charset="0"/>
                        <a:ea typeface="+mn-ea"/>
                        <a:cs typeface="Times New Roman" pitchFamily="18" charset="0"/>
                      </a:endParaRPr>
                    </a:p>
                    <a:p>
                      <a:endParaRPr lang="en-US" dirty="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endParaRPr lang="en-US" b="1"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An extreme learning machine (ELM) tuned via particle swarm optimization (PSO) is proposed to predict train arrival delays of HSR lines.</a:t>
                      </a:r>
                    </a:p>
                  </a:txBody>
                  <a:tcPr/>
                </a:tc>
                <a:tc>
                  <a:txBody>
                    <a:bodyPr/>
                    <a:lstStyle/>
                    <a:p>
                      <a:r>
                        <a:rPr lang="en-US" dirty="0">
                          <a:latin typeface="Times New Roman" pitchFamily="18" charset="0"/>
                          <a:cs typeface="Times New Roman" pitchFamily="18" charset="0"/>
                        </a:rPr>
                        <a:t>It can be used to guide the dispatchers to arrange the train transportation organization in case of delay problem. </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Less</a:t>
                      </a:r>
                      <a:r>
                        <a:rPr lang="en-US" baseline="0" dirty="0">
                          <a:latin typeface="Times New Roman" pitchFamily="18" charset="0"/>
                          <a:cs typeface="Times New Roman" pitchFamily="18" charset="0"/>
                        </a:rPr>
                        <a:t> accuracy in predicting train arrival delay.</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7419850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5613E6E4-D17D-2D11-F1E2-8422AB3262E4}"/>
              </a:ext>
            </a:extLst>
          </p:cNvPr>
          <p:cNvGraphicFramePr>
            <a:graphicFrameLocks noGrp="1"/>
          </p:cNvGraphicFramePr>
          <p:nvPr>
            <p:extLst>
              <p:ext uri="{D42A27DB-BD31-4B8C-83A1-F6EECF244321}">
                <p14:modId xmlns:p14="http://schemas.microsoft.com/office/powerpoint/2010/main" val="607609733"/>
              </p:ext>
            </p:extLst>
          </p:nvPr>
        </p:nvGraphicFramePr>
        <p:xfrm>
          <a:off x="967443" y="341523"/>
          <a:ext cx="10796927" cy="5386494"/>
        </p:xfrm>
        <a:graphic>
          <a:graphicData uri="http://schemas.openxmlformats.org/drawingml/2006/table">
            <a:tbl>
              <a:tblPr firstRow="1" bandRow="1">
                <a:tableStyleId>{5C22544A-7EE6-4342-B048-85BDC9FD1C3A}</a:tableStyleId>
              </a:tblPr>
              <a:tblGrid>
                <a:gridCol w="820414">
                  <a:extLst>
                    <a:ext uri="{9D8B030D-6E8A-4147-A177-3AD203B41FA5}">
                      <a16:colId xmlns:a16="http://schemas.microsoft.com/office/drawing/2014/main" xmlns="" val="1362731686"/>
                    </a:ext>
                  </a:extLst>
                </a:gridCol>
                <a:gridCol w="1705970">
                  <a:extLst>
                    <a:ext uri="{9D8B030D-6E8A-4147-A177-3AD203B41FA5}">
                      <a16:colId xmlns:a16="http://schemas.microsoft.com/office/drawing/2014/main" xmlns="" val="1838743314"/>
                    </a:ext>
                  </a:extLst>
                </a:gridCol>
                <a:gridCol w="2538483">
                  <a:extLst>
                    <a:ext uri="{9D8B030D-6E8A-4147-A177-3AD203B41FA5}">
                      <a16:colId xmlns:a16="http://schemas.microsoft.com/office/drawing/2014/main" xmlns="" val="1579678965"/>
                    </a:ext>
                  </a:extLst>
                </a:gridCol>
                <a:gridCol w="1842448">
                  <a:extLst>
                    <a:ext uri="{9D8B030D-6E8A-4147-A177-3AD203B41FA5}">
                      <a16:colId xmlns:a16="http://schemas.microsoft.com/office/drawing/2014/main" xmlns="" val="4082587245"/>
                    </a:ext>
                  </a:extLst>
                </a:gridCol>
                <a:gridCol w="2060812">
                  <a:extLst>
                    <a:ext uri="{9D8B030D-6E8A-4147-A177-3AD203B41FA5}">
                      <a16:colId xmlns:a16="http://schemas.microsoft.com/office/drawing/2014/main" xmlns="" val="821073636"/>
                    </a:ext>
                  </a:extLst>
                </a:gridCol>
                <a:gridCol w="1828800">
                  <a:extLst>
                    <a:ext uri="{9D8B030D-6E8A-4147-A177-3AD203B41FA5}">
                      <a16:colId xmlns:a16="http://schemas.microsoft.com/office/drawing/2014/main" xmlns="" val="3092518045"/>
                    </a:ext>
                  </a:extLst>
                </a:gridCol>
              </a:tblGrid>
              <a:tr h="523104">
                <a:tc>
                  <a:txBody>
                    <a:bodyPr/>
                    <a:lstStyle/>
                    <a:p>
                      <a:r>
                        <a:rPr lang="en-US" sz="1800" dirty="0">
                          <a:latin typeface="Times New Roman" pitchFamily="18" charset="0"/>
                          <a:cs typeface="Times New Roman" pitchFamily="18" charset="0"/>
                        </a:rPr>
                        <a:t>Year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Author  Name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       Paper title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Methodology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       Merits</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     Demerits</a:t>
                      </a: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xmlns="" val="3104084255"/>
                  </a:ext>
                </a:extLst>
              </a:tr>
              <a:tr h="4863390">
                <a:tc>
                  <a:txBody>
                    <a:bodyPr/>
                    <a:lstStyle/>
                    <a:p>
                      <a:pPr>
                        <a:lnSpc>
                          <a:spcPct val="107000"/>
                        </a:lnSpc>
                        <a:spcAft>
                          <a:spcPts val="800"/>
                        </a:spcAft>
                      </a:pPr>
                      <a:r>
                        <a:rPr lang="en-US" sz="1800" b="0"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2020</a:t>
                      </a:r>
                      <a:endParaRPr lang="en-IN" sz="1800" b="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txBody>
                  <a:tcPr/>
                </a:tc>
                <a:tc>
                  <a:txBody>
                    <a:bodyPr/>
                    <a:lstStyle/>
                    <a:p>
                      <a:pPr>
                        <a:lnSpc>
                          <a:spcPct val="107000"/>
                        </a:lnSpc>
                        <a:spcAft>
                          <a:spcPts val="800"/>
                        </a:spcAft>
                      </a:pPr>
                      <a:r>
                        <a:rPr lang="en-US" sz="1800" b="0" kern="1200" dirty="0" err="1">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Hamad</a:t>
                      </a:r>
                      <a:r>
                        <a:rPr lang="en-US" sz="1800" b="0"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 </a:t>
                      </a:r>
                      <a:r>
                        <a:rPr lang="en-US" sz="1800" b="0" kern="1200" dirty="0" err="1">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Alawad</a:t>
                      </a:r>
                      <a:r>
                        <a:rPr lang="en-US" sz="1800" b="0"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a:t>
                      </a:r>
                    </a:p>
                    <a:p>
                      <a:pPr>
                        <a:lnSpc>
                          <a:spcPct val="107000"/>
                        </a:lnSpc>
                        <a:spcAft>
                          <a:spcPts val="800"/>
                        </a:spcAft>
                      </a:pPr>
                      <a:r>
                        <a:rPr lang="en-US" sz="1800" b="0" kern="1200" dirty="0" err="1">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Sakdirat</a:t>
                      </a:r>
                      <a:r>
                        <a:rPr lang="en-US" sz="1800" b="0"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a:t>
                      </a:r>
                    </a:p>
                    <a:p>
                      <a:pPr>
                        <a:lnSpc>
                          <a:spcPct val="107000"/>
                        </a:lnSpc>
                        <a:spcAft>
                          <a:spcPts val="800"/>
                        </a:spcAft>
                      </a:pPr>
                      <a:r>
                        <a:rPr lang="en-US" sz="1800" b="0" kern="1200" dirty="0" err="1">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Kaewunruen</a:t>
                      </a:r>
                      <a:r>
                        <a:rPr lang="en-US" sz="1800" b="0"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a:t>
                      </a:r>
                      <a:endParaRPr lang="en-IN" sz="1800" b="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txBody>
                  <a:tcPr/>
                </a:tc>
                <a:tc>
                  <a:txBody>
                    <a:bodyPr/>
                    <a:lstStyle/>
                    <a:p>
                      <a:pPr>
                        <a:lnSpc>
                          <a:spcPct val="107000"/>
                        </a:lnSpc>
                        <a:spcAft>
                          <a:spcPts val="800"/>
                        </a:spcAft>
                      </a:pPr>
                      <a:r>
                        <a:rPr lang="en-US" sz="1800" dirty="0">
                          <a:latin typeface="Times New Roman" pitchFamily="18" charset="0"/>
                          <a:cs typeface="Times New Roman" pitchFamily="18" charset="0"/>
                        </a:rPr>
                        <a:t>A Deep Learning Approach Towards Railway Safety Risk Assessment</a:t>
                      </a:r>
                      <a:endParaRPr lang="en-US" sz="1800" b="1"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endParaRPr>
                    </a:p>
                    <a:p>
                      <a:pPr>
                        <a:lnSpc>
                          <a:spcPct val="107000"/>
                        </a:lnSpc>
                        <a:spcAft>
                          <a:spcPts val="800"/>
                        </a:spcAft>
                      </a:pPr>
                      <a:r>
                        <a:rPr lang="en-US" sz="18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Volume –</a:t>
                      </a:r>
                      <a:r>
                        <a:rPr lang="en-US" sz="18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8</a:t>
                      </a:r>
                    </a:p>
                    <a:p>
                      <a:pPr>
                        <a:lnSpc>
                          <a:spcPct val="107000"/>
                        </a:lnSpc>
                        <a:spcAft>
                          <a:spcPts val="800"/>
                        </a:spcAft>
                      </a:pPr>
                      <a:r>
                        <a:rPr lang="en-US" sz="18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Issued </a:t>
                      </a:r>
                      <a:r>
                        <a:rPr lang="en-US" sz="1800" b="1" kern="1200" baseline="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 On</a:t>
                      </a:r>
                      <a:r>
                        <a:rPr lang="en-US" sz="18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 –</a:t>
                      </a:r>
                      <a:r>
                        <a:rPr lang="en-US" sz="18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27 May 2020</a:t>
                      </a:r>
                    </a:p>
                    <a:p>
                      <a:pPr>
                        <a:lnSpc>
                          <a:spcPct val="107000"/>
                        </a:lnSpc>
                        <a:spcAft>
                          <a:spcPts val="800"/>
                        </a:spcAft>
                      </a:pPr>
                      <a:r>
                        <a:rPr lang="en-US" sz="18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Journal -</a:t>
                      </a:r>
                      <a:r>
                        <a:rPr lang="en-US" sz="18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IEEE</a:t>
                      </a:r>
                      <a:endParaRPr lang="en-IN" sz="1800" b="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txBody>
                  <a:tcPr/>
                </a:tc>
                <a:tc>
                  <a:txBody>
                    <a:bodyPr/>
                    <a:lstStyle/>
                    <a:p>
                      <a:r>
                        <a:rPr lang="en-US" sz="1800" dirty="0">
                          <a:latin typeface="Times New Roman" pitchFamily="18" charset="0"/>
                          <a:cs typeface="Times New Roman" pitchFamily="18" charset="0"/>
                        </a:rPr>
                        <a:t>Proposed an efficient railway system technique framework based on a CNN and applied DL algorithms to foster detection of unwanted events in railway stations</a:t>
                      </a:r>
                      <a:endParaRPr lang="en-IN" sz="1800" dirty="0">
                        <a:latin typeface="Times New Roman" pitchFamily="18" charset="0"/>
                        <a:cs typeface="Times New Roman" pitchFamily="18" charset="0"/>
                      </a:endParaRPr>
                    </a:p>
                  </a:txBody>
                  <a:tcPr/>
                </a:tc>
                <a:tc>
                  <a:txBody>
                    <a:bodyPr/>
                    <a:lstStyle/>
                    <a:p>
                      <a:r>
                        <a:rPr lang="en-US" sz="1800" dirty="0">
                          <a:solidFill>
                            <a:schemeClr val="tx1"/>
                          </a:solidFill>
                          <a:latin typeface="Times New Roman" pitchFamily="18" charset="0"/>
                          <a:cs typeface="Times New Roman" pitchFamily="18" charset="0"/>
                        </a:rPr>
                        <a:t>Improves safety and security throughout the entire railway industry paradigm.</a:t>
                      </a:r>
                    </a:p>
                    <a:p>
                      <a:endParaRPr lang="en-IN" sz="1800" dirty="0">
                        <a:solidFill>
                          <a:schemeClr val="tx1"/>
                        </a:solidFill>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The data availability and quality remain a challenge because this technology depend heavily on large amounts of high-quality data</a:t>
                      </a:r>
                      <a:r>
                        <a:rPr lang="en-US" sz="1800" dirty="0">
                          <a:latin typeface="Times New Roman" pitchFamily="18" charset="0"/>
                          <a:cs typeface="Times New Roman" pitchFamily="18" charset="0"/>
                        </a:rPr>
                        <a:t>. </a:t>
                      </a: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xmlns="" val="199816337"/>
                  </a:ext>
                </a:extLst>
              </a:tr>
            </a:tbl>
          </a:graphicData>
        </a:graphic>
      </p:graphicFrame>
    </p:spTree>
    <p:extLst>
      <p:ext uri="{BB962C8B-B14F-4D97-AF65-F5344CB8AC3E}">
        <p14:creationId xmlns:p14="http://schemas.microsoft.com/office/powerpoint/2010/main" val="1122344586"/>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{4219C09A-C0F6-4E98-8105-7E776C2D6F84}tf10001105</Template>
  <TotalTime>5890</TotalTime>
  <Words>3264</Words>
  <Application>Microsoft Office PowerPoint</Application>
  <PresentationFormat>Custom</PresentationFormat>
  <Paragraphs>509</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Crop</vt:lpstr>
      <vt:lpstr>PowerPoint Presentation</vt:lpstr>
      <vt:lpstr>INTRODUCTION:</vt:lpstr>
      <vt:lpstr>ABSTRACT:</vt:lpstr>
      <vt:lpstr>   EXISTING SYSTEM:</vt:lpstr>
      <vt:lpstr>  PROPOSED SYSTEM:</vt:lpstr>
      <vt:lpstr>LITERATURE SURVEY: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SYSTEM    ARCHITECTURE   </vt:lpstr>
      <vt:lpstr>                                 </vt:lpstr>
      <vt:lpstr>PowerPoint Presentation</vt:lpstr>
      <vt:lpstr>PowerPoint Presentation</vt:lpstr>
      <vt:lpstr>STATE DIAGRAM:</vt:lpstr>
      <vt:lpstr>ACTIVITY DIAGRAM:</vt:lpstr>
      <vt:lpstr>CLASS DIAGRAM:</vt:lpstr>
      <vt:lpstr>SEQUENCE DIAGRAM:</vt:lpstr>
      <vt:lpstr>MODULE  DESCRIPTION:</vt:lpstr>
      <vt:lpstr>DETECTING THE TRAIN:</vt:lpstr>
      <vt:lpstr>TIME DETECTING:</vt:lpstr>
      <vt:lpstr>UPDATING:</vt:lpstr>
      <vt:lpstr>RECEIVER:</vt:lpstr>
      <vt:lpstr>                           ALGORITHM DESCRIPTION </vt:lpstr>
      <vt:lpstr>HASHING:</vt:lpstr>
      <vt:lpstr>CHARACTERISTICS OF THE SHA-256 ALGORITHM:</vt:lpstr>
      <vt:lpstr>                     PERFORMANCE  EVALUATION</vt:lpstr>
      <vt:lpstr>PowerPoint Presentation</vt:lpstr>
      <vt:lpstr>PowerPoint Presentation</vt:lpstr>
      <vt:lpstr>                             SCREENSHOTS</vt:lpstr>
      <vt:lpstr> </vt:lpstr>
      <vt:lpstr>PowerPoint Presentation</vt:lpstr>
      <vt:lpstr>PowerPoint Presentation</vt:lpstr>
      <vt:lpstr>                           CONCLUSION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 sneha</dc:creator>
  <cp:lastModifiedBy>welcome</cp:lastModifiedBy>
  <cp:revision>105</cp:revision>
  <dcterms:created xsi:type="dcterms:W3CDTF">2023-01-10T13:37:21Z</dcterms:created>
  <dcterms:modified xsi:type="dcterms:W3CDTF">2023-04-07T22:48:27Z</dcterms:modified>
</cp:coreProperties>
</file>