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8" r:id="rId3"/>
    <p:sldId id="263" r:id="rId4"/>
    <p:sldId id="273" r:id="rId5"/>
    <p:sldId id="287" r:id="rId6"/>
    <p:sldId id="288" r:id="rId7"/>
    <p:sldId id="272" r:id="rId8"/>
    <p:sldId id="262" r:id="rId9"/>
    <p:sldId id="261" r:id="rId10"/>
    <p:sldId id="260" r:id="rId11"/>
    <p:sldId id="296" r:id="rId12"/>
    <p:sldId id="259" r:id="rId13"/>
    <p:sldId id="289" r:id="rId14"/>
    <p:sldId id="290" r:id="rId15"/>
    <p:sldId id="266" r:id="rId16"/>
    <p:sldId id="275" r:id="rId17"/>
    <p:sldId id="274" r:id="rId18"/>
    <p:sldId id="282" r:id="rId19"/>
    <p:sldId id="285" r:id="rId20"/>
    <p:sldId id="267" r:id="rId21"/>
    <p:sldId id="278" r:id="rId22"/>
    <p:sldId id="276" r:id="rId23"/>
    <p:sldId id="286" r:id="rId24"/>
    <p:sldId id="292" r:id="rId25"/>
    <p:sldId id="293" r:id="rId26"/>
    <p:sldId id="294" r:id="rId27"/>
    <p:sldId id="269" r:id="rId28"/>
    <p:sldId id="281" r:id="rId29"/>
    <p:sldId id="280" r:id="rId30"/>
    <p:sldId id="291" r:id="rId31"/>
    <p:sldId id="270" r:id="rId32"/>
    <p:sldId id="265" r:id="rId33"/>
    <p:sldId id="295"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883" autoAdjust="0"/>
  </p:normalViewPr>
  <p:slideViewPr>
    <p:cSldViewPr snapToGrid="0">
      <p:cViewPr>
        <p:scale>
          <a:sx n="70" d="100"/>
          <a:sy n="70" d="100"/>
        </p:scale>
        <p:origin x="-139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08-04-2023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08-04-2023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08-04-2023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08-04-2023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xmlns=""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xmlns=""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smtClean="0">
                <a:solidFill>
                  <a:srgbClr val="C00000"/>
                </a:solidFill>
                <a:latin typeface="Times New Roman" panose="02020603050405020304" pitchFamily="18" charset="0"/>
              </a:rPr>
              <a:t>   Department </a:t>
            </a:r>
            <a:r>
              <a:rPr lang="en-US" sz="2200" b="1" dirty="0">
                <a:solidFill>
                  <a:srgbClr val="C00000"/>
                </a:solidFill>
                <a:latin typeface="Times New Roman" panose="02020603050405020304" pitchFamily="18" charset="0"/>
              </a:rPr>
              <a:t>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xmlns="" id="{E2AB4079-B959-438A-8887-B4E86C814C3D}"/>
              </a:ext>
            </a:extLst>
          </p:cNvPr>
          <p:cNvSpPr txBox="1"/>
          <p:nvPr/>
        </p:nvSpPr>
        <p:spPr>
          <a:xfrm>
            <a:off x="834564" y="2415615"/>
            <a:ext cx="7680667"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AUTOMATED RAILWAY SIGNALLING SYSTEM </a:t>
            </a:r>
            <a:endParaRPr lang="en-US" sz="2000" b="1" dirty="0" smtClean="0">
              <a:latin typeface="Times New Roman" panose="02020603050405020304" pitchFamily="18" charset="0"/>
              <a:cs typeface="Times New Roman" panose="02020603050405020304" pitchFamily="18" charset="0"/>
            </a:endParaRPr>
          </a:p>
          <a:p>
            <a:pPr algn="ctr"/>
            <a:r>
              <a:rPr lang="en-US" sz="2000" b="1" dirty="0" smtClean="0">
                <a:latin typeface="Times New Roman" panose="02020603050405020304" pitchFamily="18" charset="0"/>
                <a:cs typeface="Times New Roman" panose="02020603050405020304" pitchFamily="18" charset="0"/>
              </a:rPr>
              <a:t>USING </a:t>
            </a:r>
            <a:r>
              <a:rPr lang="en-US" sz="2000" b="1" dirty="0">
                <a:latin typeface="Times New Roman" panose="02020603050405020304" pitchFamily="18" charset="0"/>
                <a:cs typeface="Times New Roman" panose="02020603050405020304" pitchFamily="18" charset="0"/>
              </a:rPr>
              <a:t>HASH ALGORITHM </a:t>
            </a:r>
            <a:endParaRPr lang="en-IN" sz="20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xmlns="" id="{1330EC8A-088B-458F-9182-920EE3139846}"/>
              </a:ext>
            </a:extLst>
          </p:cNvPr>
          <p:cNvSpPr txBox="1"/>
          <p:nvPr/>
        </p:nvSpPr>
        <p:spPr>
          <a:xfrm>
            <a:off x="877407" y="5463912"/>
            <a:ext cx="3938725"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S.T </a:t>
            </a:r>
            <a:r>
              <a:rPr lang="en-US" b="1" dirty="0" err="1" smtClean="0">
                <a:latin typeface="Times New Roman" panose="02020603050405020304" pitchFamily="18" charset="0"/>
                <a:cs typeface="Times New Roman" panose="02020603050405020304" pitchFamily="18" charset="0"/>
              </a:rPr>
              <a:t>Santhanalakshmi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M.Tech</a:t>
            </a:r>
            <a:r>
              <a:rPr lang="en-US"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8DA7E15F-5577-E472-5EEB-C46481EAA666}"/>
              </a:ext>
            </a:extLst>
          </p:cNvPr>
          <p:cNvSpPr txBox="1"/>
          <p:nvPr/>
        </p:nvSpPr>
        <p:spPr>
          <a:xfrm>
            <a:off x="5015884" y="5452962"/>
            <a:ext cx="3783732"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Dr. </a:t>
            </a:r>
            <a:r>
              <a:rPr lang="en-US" b="1" dirty="0" err="1" smtClean="0">
                <a:latin typeface="Times New Roman" panose="02020603050405020304" pitchFamily="18" charset="0"/>
                <a:cs typeface="Times New Roman" panose="02020603050405020304" pitchFamily="18" charset="0"/>
              </a:rPr>
              <a:t>Kavitha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Subramani</a:t>
            </a:r>
            <a:r>
              <a:rPr lang="en-US" b="1" dirty="0" smtClean="0">
                <a:latin typeface="Times New Roman" panose="02020603050405020304" pitchFamily="18" charset="0"/>
                <a:cs typeface="Times New Roman" panose="02020603050405020304" pitchFamily="18" charset="0"/>
              </a:rPr>
              <a:t>  M.E., PhD.,</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17ACA5B2-7494-70D8-175E-1A0009147C93}"/>
              </a:ext>
            </a:extLst>
          </p:cNvPr>
          <p:cNvPicPr>
            <a:picLocks noChangeAspect="1"/>
          </p:cNvPicPr>
          <p:nvPr/>
        </p:nvPicPr>
        <p:blipFill>
          <a:blip r:embed="rId4"/>
          <a:stretch>
            <a:fillRect/>
          </a:stretch>
        </p:blipFill>
        <p:spPr>
          <a:xfrm>
            <a:off x="1297351" y="128368"/>
            <a:ext cx="6285765" cy="1522578"/>
          </a:xfrm>
          <a:prstGeom prst="rect">
            <a:avLst/>
          </a:prstGeom>
        </p:spPr>
      </p:pic>
      <p:sp>
        <p:nvSpPr>
          <p:cNvPr id="6" name="Date Placeholder 5">
            <a:extLst>
              <a:ext uri="{FF2B5EF4-FFF2-40B4-BE49-F238E27FC236}">
                <a16:creationId xmlns:a16="http://schemas.microsoft.com/office/drawing/2014/main" xmlns="" id="{EB3F79D1-0796-072A-CD75-B8086F0F9250}"/>
              </a:ext>
            </a:extLst>
          </p:cNvPr>
          <p:cNvSpPr>
            <a:spLocks noGrp="1"/>
          </p:cNvSpPr>
          <p:nvPr>
            <p:ph type="dt" sz="half" idx="10"/>
          </p:nvPr>
        </p:nvSpPr>
        <p:spPr/>
        <p:txBody>
          <a:bodyPr/>
          <a:lstStyle/>
          <a:p>
            <a:fld id="{8CB503F5-DB0E-4E11-9D2A-893EDB84D48F}" type="datetime1">
              <a:rPr lang="en-IN" smtClean="0"/>
              <a:t>08-04-2023</a:t>
            </a:fld>
            <a:endParaRPr lang="en-IN"/>
          </a:p>
        </p:txBody>
      </p:sp>
      <p:sp>
        <p:nvSpPr>
          <p:cNvPr id="10" name="Slide Number Placeholder 9">
            <a:extLst>
              <a:ext uri="{FF2B5EF4-FFF2-40B4-BE49-F238E27FC236}">
                <a16:creationId xmlns:a16="http://schemas.microsoft.com/office/drawing/2014/main" xmlns=""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800" b="1" smtClean="0">
                <a:solidFill>
                  <a:schemeClr val="tx1"/>
                </a:solidFill>
              </a:rPr>
              <a:t>1</a:t>
            </a:fld>
            <a:endParaRPr lang="en-IN" sz="1800" b="1" dirty="0">
              <a:solidFill>
                <a:schemeClr val="tx1"/>
              </a:solidFill>
            </a:endParaRPr>
          </a:p>
        </p:txBody>
      </p:sp>
      <p:sp>
        <p:nvSpPr>
          <p:cNvPr id="11" name="TextBox 10"/>
          <p:cNvSpPr txBox="1"/>
          <p:nvPr/>
        </p:nvSpPr>
        <p:spPr>
          <a:xfrm>
            <a:off x="1951871" y="3504039"/>
            <a:ext cx="6128026" cy="877163"/>
          </a:xfrm>
          <a:prstGeom prst="rect">
            <a:avLst/>
          </a:prstGeom>
          <a:noFill/>
        </p:spPr>
        <p:txBody>
          <a:bodyPr wrap="square" rtlCol="0">
            <a:spAutoFit/>
          </a:bodyPr>
          <a:lstStyle/>
          <a:p>
            <a:r>
              <a:rPr lang="en-US" sz="1700" b="1" dirty="0" smtClean="0"/>
              <a:t>                            </a:t>
            </a:r>
            <a:r>
              <a:rPr lang="en-US" sz="1700" b="1" dirty="0" err="1" smtClean="0">
                <a:latin typeface="Times New Roman" pitchFamily="18" charset="0"/>
                <a:cs typeface="Times New Roman" pitchFamily="18" charset="0"/>
              </a:rPr>
              <a:t>Girija</a:t>
            </a:r>
            <a:r>
              <a:rPr lang="en-US" sz="1700" b="1" dirty="0" smtClean="0">
                <a:latin typeface="Times New Roman" pitchFamily="18" charset="0"/>
                <a:cs typeface="Times New Roman" pitchFamily="18" charset="0"/>
              </a:rPr>
              <a:t> A        [211419101078]</a:t>
            </a:r>
          </a:p>
          <a:p>
            <a:r>
              <a:rPr lang="en-US" sz="1700" b="1" dirty="0" smtClean="0">
                <a:latin typeface="Times New Roman" pitchFamily="18" charset="0"/>
                <a:cs typeface="Times New Roman" pitchFamily="18" charset="0"/>
              </a:rPr>
              <a:t>           </a:t>
            </a:r>
            <a:r>
              <a:rPr lang="en-US" sz="1700" b="1" dirty="0" err="1" smtClean="0">
                <a:latin typeface="Times New Roman" pitchFamily="18" charset="0"/>
                <a:cs typeface="Times New Roman" pitchFamily="18" charset="0"/>
              </a:rPr>
              <a:t>Isnehashankar</a:t>
            </a:r>
            <a:r>
              <a:rPr lang="en-US" sz="1700" b="1" dirty="0" smtClean="0">
                <a:latin typeface="Times New Roman" pitchFamily="18" charset="0"/>
                <a:cs typeface="Times New Roman" pitchFamily="18" charset="0"/>
              </a:rPr>
              <a:t> S        [211419104108]</a:t>
            </a:r>
          </a:p>
          <a:p>
            <a:r>
              <a:rPr lang="en-US" sz="1700" b="1" dirty="0" smtClean="0">
                <a:latin typeface="Times New Roman" pitchFamily="18" charset="0"/>
                <a:cs typeface="Times New Roman" pitchFamily="18" charset="0"/>
              </a:rPr>
              <a:t>            Linnet Blessy M        [211419104147]</a:t>
            </a:r>
            <a:endParaRPr lang="en-US" sz="1700" b="1" dirty="0"/>
          </a:p>
        </p:txBody>
      </p:sp>
      <p:sp>
        <p:nvSpPr>
          <p:cNvPr id="12" name="TextBox 11"/>
          <p:cNvSpPr txBox="1"/>
          <p:nvPr/>
        </p:nvSpPr>
        <p:spPr>
          <a:xfrm>
            <a:off x="877407" y="5136499"/>
            <a:ext cx="2768707" cy="369332"/>
          </a:xfrm>
          <a:prstGeom prst="rect">
            <a:avLst/>
          </a:prstGeom>
          <a:noFill/>
        </p:spPr>
        <p:txBody>
          <a:bodyPr wrap="none" rtlCol="0">
            <a:spAutoFit/>
          </a:bodyPr>
          <a:lstStyle/>
          <a:p>
            <a:r>
              <a:rPr lang="en-US" dirty="0" smtClean="0">
                <a:latin typeface="Times New Roman" pitchFamily="18" charset="0"/>
                <a:cs typeface="Times New Roman" pitchFamily="18" charset="0"/>
              </a:rPr>
              <a:t>Guide Name &amp; Designation</a:t>
            </a:r>
            <a:endParaRPr lang="en-US" dirty="0">
              <a:latin typeface="Times New Roman" pitchFamily="18" charset="0"/>
              <a:cs typeface="Times New Roman" pitchFamily="18" charset="0"/>
            </a:endParaRPr>
          </a:p>
        </p:txBody>
      </p:sp>
      <p:sp>
        <p:nvSpPr>
          <p:cNvPr id="14" name="TextBox 13"/>
          <p:cNvSpPr txBox="1"/>
          <p:nvPr/>
        </p:nvSpPr>
        <p:spPr>
          <a:xfrm>
            <a:off x="5015884" y="5136499"/>
            <a:ext cx="3299301" cy="369332"/>
          </a:xfrm>
          <a:prstGeom prst="rect">
            <a:avLst/>
          </a:prstGeom>
          <a:noFill/>
        </p:spPr>
        <p:txBody>
          <a:bodyPr wrap="none" rtlCol="0">
            <a:spAutoFit/>
          </a:bodyPr>
          <a:lstStyle/>
          <a:p>
            <a:r>
              <a:rPr lang="en-US" dirty="0" smtClean="0">
                <a:latin typeface="Times New Roman" pitchFamily="18" charset="0"/>
                <a:cs typeface="Times New Roman" pitchFamily="18" charset="0"/>
              </a:rPr>
              <a:t>Coordinator Name &amp; Designation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89993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865132" y="152289"/>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a:t>
            </a:r>
            <a:r>
              <a:rPr lang="en-US" sz="3600" b="1" dirty="0" smtClean="0">
                <a:solidFill>
                  <a:srgbClr val="7030A0"/>
                </a:solidFill>
                <a:latin typeface="Times New Roman" panose="02020603050405020304" pitchFamily="18" charset="0"/>
                <a:cs typeface="Times New Roman" panose="02020603050405020304" pitchFamily="18" charset="0"/>
              </a:rPr>
              <a:t>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76E8B922-F211-8D88-DCF1-70B86E5B87CE}"/>
              </a:ext>
            </a:extLst>
          </p:cNvPr>
          <p:cNvSpPr>
            <a:spLocks noGrp="1"/>
          </p:cNvSpPr>
          <p:nvPr>
            <p:ph type="dt" sz="half" idx="10"/>
          </p:nvPr>
        </p:nvSpPr>
        <p:spPr/>
        <p:txBody>
          <a:bodyPr/>
          <a:lstStyle/>
          <a:p>
            <a:fld id="{E8DB6051-EE13-42E6-98E9-4DCFCECF34A5}" type="datetime1">
              <a:rPr lang="en-IN" smtClean="0"/>
              <a:t>08-04-2023</a:t>
            </a:fld>
            <a:endParaRPr lang="en-IN"/>
          </a:p>
        </p:txBody>
      </p:sp>
      <p:sp>
        <p:nvSpPr>
          <p:cNvPr id="4" name="Slide Number Placeholder 3">
            <a:extLst>
              <a:ext uri="{FF2B5EF4-FFF2-40B4-BE49-F238E27FC236}">
                <a16:creationId xmlns:a16="http://schemas.microsoft.com/office/drawing/2014/main" xmlns="" id="{2894247B-9CF2-A38D-3B41-D90F4E4CF4C0}"/>
              </a:ext>
            </a:extLst>
          </p:cNvPr>
          <p:cNvSpPr>
            <a:spLocks noGrp="1"/>
          </p:cNvSpPr>
          <p:nvPr>
            <p:ph type="sldNum" sz="quarter" idx="12"/>
          </p:nvPr>
        </p:nvSpPr>
        <p:spPr/>
        <p:txBody>
          <a:bodyPr/>
          <a:lstStyle/>
          <a:p>
            <a:fld id="{9D3FF152-60F5-4862-82F9-1190556AA56F}" type="slidenum">
              <a:rPr lang="en-IN" smtClean="0"/>
              <a:t>10</a:t>
            </a:fld>
            <a:endParaRPr lang="en-IN"/>
          </a:p>
        </p:txBody>
      </p:sp>
      <p:graphicFrame>
        <p:nvGraphicFramePr>
          <p:cNvPr id="9" name="Table 8"/>
          <p:cNvGraphicFramePr>
            <a:graphicFrameLocks noGrp="1"/>
          </p:cNvGraphicFramePr>
          <p:nvPr>
            <p:extLst>
              <p:ext uri="{D42A27DB-BD31-4B8C-83A1-F6EECF244321}">
                <p14:modId xmlns:p14="http://schemas.microsoft.com/office/powerpoint/2010/main" val="1387469936"/>
              </p:ext>
            </p:extLst>
          </p:nvPr>
        </p:nvGraphicFramePr>
        <p:xfrm>
          <a:off x="901606" y="829338"/>
          <a:ext cx="7608556" cy="5042764"/>
        </p:xfrm>
        <a:graphic>
          <a:graphicData uri="http://schemas.openxmlformats.org/drawingml/2006/table">
            <a:tbl>
              <a:tblPr firstRow="1" bandRow="1">
                <a:tableStyleId>{F5AB1C69-6EDB-4FF4-983F-18BD219EF322}</a:tableStyleId>
              </a:tblPr>
              <a:tblGrid>
                <a:gridCol w="3804278"/>
                <a:gridCol w="3804278"/>
              </a:tblGrid>
              <a:tr h="359770">
                <a:tc>
                  <a:txBody>
                    <a:bodyPr/>
                    <a:lstStyle/>
                    <a:p>
                      <a:r>
                        <a:rPr lang="en-US" dirty="0" smtClean="0">
                          <a:latin typeface="Times New Roman" pitchFamily="18" charset="0"/>
                          <a:cs typeface="Times New Roman" pitchFamily="18" charset="0"/>
                        </a:rPr>
                        <a:t>   HARDWARE REQUIREMENTS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  SOFTWARE REQUIREMENTS</a:t>
                      </a:r>
                      <a:endParaRPr lang="en-US" dirty="0">
                        <a:latin typeface="Times New Roman" pitchFamily="18" charset="0"/>
                        <a:cs typeface="Times New Roman" pitchFamily="18" charset="0"/>
                      </a:endParaRPr>
                    </a:p>
                  </a:txBody>
                  <a:tcPr/>
                </a:tc>
              </a:tr>
              <a:tr h="4677004">
                <a:tc>
                  <a:txBody>
                    <a:bodyPr/>
                    <a:lstStyle/>
                    <a:p>
                      <a:pPr lvl="0">
                        <a:lnSpc>
                          <a:spcPct val="150000"/>
                        </a:lnSpc>
                        <a:buFont typeface="Wingdings" pitchFamily="2" charset="2"/>
                        <a:buChar char="§"/>
                      </a:pPr>
                      <a:r>
                        <a:rPr lang="en-US" sz="1600" dirty="0" smtClean="0">
                          <a:latin typeface="Times New Roman" pitchFamily="18" charset="0"/>
                          <a:cs typeface="Times New Roman" pitchFamily="18" charset="0"/>
                        </a:rPr>
                        <a:t>ARDUINO UNO</a:t>
                      </a:r>
                    </a:p>
                    <a:p>
                      <a:pPr lvl="0">
                        <a:lnSpc>
                          <a:spcPct val="150000"/>
                        </a:lnSpc>
                        <a:buFont typeface="Wingdings" pitchFamily="2" charset="2"/>
                        <a:buChar char="§"/>
                      </a:pPr>
                      <a:r>
                        <a:rPr lang="en-US" sz="1600" dirty="0" smtClean="0">
                          <a:latin typeface="Times New Roman" pitchFamily="18" charset="0"/>
                          <a:cs typeface="Times New Roman" pitchFamily="18" charset="0"/>
                        </a:rPr>
                        <a:t>ARDUINO MEGA</a:t>
                      </a:r>
                    </a:p>
                    <a:p>
                      <a:pPr lvl="0">
                        <a:lnSpc>
                          <a:spcPct val="150000"/>
                        </a:lnSpc>
                        <a:buFont typeface="Wingdings" pitchFamily="2" charset="2"/>
                        <a:buChar char="§"/>
                      </a:pPr>
                      <a:r>
                        <a:rPr lang="en-US" sz="1600" dirty="0" smtClean="0">
                          <a:latin typeface="Times New Roman" pitchFamily="18" charset="0"/>
                          <a:cs typeface="Times New Roman" pitchFamily="18" charset="0"/>
                        </a:rPr>
                        <a:t>POWER SUPPLY</a:t>
                      </a:r>
                    </a:p>
                    <a:p>
                      <a:pPr lvl="0">
                        <a:lnSpc>
                          <a:spcPct val="150000"/>
                        </a:lnSpc>
                        <a:buFont typeface="Wingdings" pitchFamily="2" charset="2"/>
                        <a:buChar char="§"/>
                      </a:pPr>
                      <a:r>
                        <a:rPr lang="en-US" sz="1600" dirty="0" smtClean="0">
                          <a:latin typeface="Times New Roman" pitchFamily="18" charset="0"/>
                          <a:cs typeface="Times New Roman" pitchFamily="18" charset="0"/>
                        </a:rPr>
                        <a:t>LCD DISPLAY</a:t>
                      </a:r>
                    </a:p>
                    <a:p>
                      <a:pPr lvl="0">
                        <a:lnSpc>
                          <a:spcPct val="150000"/>
                        </a:lnSpc>
                        <a:buFont typeface="Wingdings" pitchFamily="2" charset="2"/>
                        <a:buChar char="§"/>
                      </a:pPr>
                      <a:r>
                        <a:rPr lang="en-US" sz="1600" dirty="0" smtClean="0">
                          <a:latin typeface="Times New Roman" pitchFamily="18" charset="0"/>
                          <a:cs typeface="Times New Roman" pitchFamily="18" charset="0"/>
                        </a:rPr>
                        <a:t>PROXIMITY SENSOR</a:t>
                      </a:r>
                    </a:p>
                    <a:p>
                      <a:pPr lvl="0">
                        <a:lnSpc>
                          <a:spcPct val="150000"/>
                        </a:lnSpc>
                        <a:buFont typeface="Wingdings" pitchFamily="2" charset="2"/>
                        <a:buChar char="§"/>
                      </a:pPr>
                      <a:r>
                        <a:rPr lang="en-US" sz="1600" dirty="0" smtClean="0">
                          <a:latin typeface="Times New Roman" pitchFamily="18" charset="0"/>
                          <a:cs typeface="Times New Roman" pitchFamily="18" charset="0"/>
                        </a:rPr>
                        <a:t>RFID READER</a:t>
                      </a:r>
                    </a:p>
                    <a:p>
                      <a:pPr lvl="0">
                        <a:lnSpc>
                          <a:spcPct val="150000"/>
                        </a:lnSpc>
                        <a:buFont typeface="Wingdings" pitchFamily="2" charset="2"/>
                        <a:buChar char="§"/>
                      </a:pPr>
                      <a:r>
                        <a:rPr lang="en-US" sz="1600" dirty="0" smtClean="0">
                          <a:latin typeface="Times New Roman" pitchFamily="18" charset="0"/>
                          <a:cs typeface="Times New Roman" pitchFamily="18" charset="0"/>
                        </a:rPr>
                        <a:t>RFID TAG (5)</a:t>
                      </a:r>
                    </a:p>
                    <a:p>
                      <a:pPr lvl="0">
                        <a:lnSpc>
                          <a:spcPct val="150000"/>
                        </a:lnSpc>
                        <a:buFont typeface="Wingdings" pitchFamily="2" charset="2"/>
                        <a:buChar char="§"/>
                      </a:pPr>
                      <a:r>
                        <a:rPr lang="en-US" sz="1600" dirty="0" smtClean="0">
                          <a:latin typeface="Times New Roman" pitchFamily="18" charset="0"/>
                          <a:cs typeface="Times New Roman" pitchFamily="18" charset="0"/>
                        </a:rPr>
                        <a:t>BUZZER</a:t>
                      </a:r>
                    </a:p>
                    <a:p>
                      <a:pPr lvl="0">
                        <a:lnSpc>
                          <a:spcPct val="150000"/>
                        </a:lnSpc>
                        <a:buFont typeface="Wingdings" pitchFamily="2" charset="2"/>
                        <a:buChar char="§"/>
                      </a:pPr>
                      <a:r>
                        <a:rPr lang="en-US" sz="1600" dirty="0" smtClean="0">
                          <a:latin typeface="Times New Roman" pitchFamily="18" charset="0"/>
                          <a:cs typeface="Times New Roman" pitchFamily="18" charset="0"/>
                        </a:rPr>
                        <a:t>SERVO MOTOR</a:t>
                      </a:r>
                    </a:p>
                    <a:p>
                      <a:pPr lvl="0">
                        <a:lnSpc>
                          <a:spcPct val="150000"/>
                        </a:lnSpc>
                        <a:buFont typeface="Wingdings" pitchFamily="2" charset="2"/>
                        <a:buChar char="§"/>
                      </a:pPr>
                      <a:r>
                        <a:rPr lang="en-US" sz="1600" dirty="0" smtClean="0">
                          <a:latin typeface="Times New Roman" pitchFamily="18" charset="0"/>
                          <a:cs typeface="Times New Roman" pitchFamily="18" charset="0"/>
                        </a:rPr>
                        <a:t>RS232</a:t>
                      </a:r>
                    </a:p>
                    <a:p>
                      <a:pPr lvl="0">
                        <a:lnSpc>
                          <a:spcPct val="150000"/>
                        </a:lnSpc>
                        <a:buFont typeface="Wingdings" pitchFamily="2" charset="2"/>
                        <a:buChar char="§"/>
                      </a:pPr>
                      <a:r>
                        <a:rPr lang="en-US" sz="1600" dirty="0" smtClean="0">
                          <a:latin typeface="Times New Roman" pitchFamily="18" charset="0"/>
                          <a:cs typeface="Times New Roman" pitchFamily="18" charset="0"/>
                        </a:rPr>
                        <a:t>RTC</a:t>
                      </a:r>
                    </a:p>
                    <a:p>
                      <a:pPr lvl="0">
                        <a:lnSpc>
                          <a:spcPct val="150000"/>
                        </a:lnSpc>
                        <a:buFont typeface="Wingdings" pitchFamily="2" charset="2"/>
                        <a:buChar char="§"/>
                      </a:pPr>
                      <a:r>
                        <a:rPr lang="en-US" sz="1600" dirty="0" smtClean="0">
                          <a:latin typeface="Times New Roman" pitchFamily="18" charset="0"/>
                          <a:cs typeface="Times New Roman" pitchFamily="18" charset="0"/>
                        </a:rPr>
                        <a:t>ZIGBEE PAIR</a:t>
                      </a:r>
                    </a:p>
                  </a:txBody>
                  <a:tcPr/>
                </a:tc>
                <a:tc>
                  <a:txBody>
                    <a:bodyPr/>
                    <a:lstStyle/>
                    <a:p>
                      <a:pPr lvl="0">
                        <a:lnSpc>
                          <a:spcPct val="150000"/>
                        </a:lnSpc>
                        <a:buFont typeface="Wingdings" pitchFamily="2" charset="2"/>
                        <a:buChar char="§"/>
                      </a:pPr>
                      <a:r>
                        <a:rPr lang="en-US" sz="1600" dirty="0" smtClean="0">
                          <a:latin typeface="Times New Roman" pitchFamily="18" charset="0"/>
                          <a:cs typeface="Times New Roman" pitchFamily="18" charset="0"/>
                        </a:rPr>
                        <a:t>EMBEDDED C</a:t>
                      </a:r>
                    </a:p>
                    <a:p>
                      <a:pPr lvl="0">
                        <a:lnSpc>
                          <a:spcPct val="150000"/>
                        </a:lnSpc>
                        <a:buFont typeface="Wingdings" pitchFamily="2" charset="2"/>
                        <a:buChar char="§"/>
                      </a:pPr>
                      <a:r>
                        <a:rPr lang="en-US" sz="1600" dirty="0" smtClean="0">
                          <a:latin typeface="Times New Roman" pitchFamily="18" charset="0"/>
                          <a:cs typeface="Times New Roman" pitchFamily="18" charset="0"/>
                        </a:rPr>
                        <a:t>ARDUINO IDE</a:t>
                      </a:r>
                    </a:p>
                    <a:p>
                      <a:pPr lvl="0">
                        <a:lnSpc>
                          <a:spcPct val="150000"/>
                        </a:lnSpc>
                        <a:buFont typeface="Wingdings" pitchFamily="2" charset="2"/>
                        <a:buChar char="§"/>
                      </a:pPr>
                      <a:r>
                        <a:rPr lang="en-US" sz="1600" dirty="0" smtClean="0">
                          <a:latin typeface="Times New Roman" pitchFamily="18" charset="0"/>
                          <a:cs typeface="Times New Roman" pitchFamily="18" charset="0"/>
                        </a:rPr>
                        <a:t>JAVA</a:t>
                      </a:r>
                    </a:p>
                    <a:p>
                      <a:pPr lvl="0">
                        <a:lnSpc>
                          <a:spcPct val="150000"/>
                        </a:lnSpc>
                        <a:buFont typeface="Wingdings" pitchFamily="2" charset="2"/>
                        <a:buChar char="§"/>
                      </a:pPr>
                      <a:r>
                        <a:rPr lang="en-US" sz="1600" dirty="0" smtClean="0">
                          <a:latin typeface="Times New Roman" pitchFamily="18" charset="0"/>
                          <a:cs typeface="Times New Roman" pitchFamily="18" charset="0"/>
                        </a:rPr>
                        <a:t>ECLIPSE</a:t>
                      </a:r>
                    </a:p>
                  </a:txBody>
                  <a:tcPr/>
                </a:tc>
              </a:tr>
            </a:tbl>
          </a:graphicData>
        </a:graphic>
      </p:graphicFrame>
    </p:spTree>
    <p:extLst>
      <p:ext uri="{BB962C8B-B14F-4D97-AF65-F5344CB8AC3E}">
        <p14:creationId xmlns:p14="http://schemas.microsoft.com/office/powerpoint/2010/main" val="2070265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528" y="175121"/>
            <a:ext cx="7886700" cy="668027"/>
          </a:xfrm>
        </p:spPr>
        <p:txBody>
          <a:bodyPr>
            <a:normAutofit/>
          </a:bodyPr>
          <a:lstStyle/>
          <a:p>
            <a:r>
              <a:rPr lang="en-US" sz="3600" b="1" dirty="0" smtClean="0">
                <a:solidFill>
                  <a:srgbClr val="7030A0"/>
                </a:solidFill>
                <a:latin typeface="Times New Roman" pitchFamily="18" charset="0"/>
                <a:cs typeface="Times New Roman" pitchFamily="18" charset="0"/>
              </a:rPr>
              <a:t>                    Methodology Used</a:t>
            </a:r>
            <a:endParaRPr lang="en-US" sz="3600" b="1"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573206" y="859809"/>
            <a:ext cx="8270543" cy="5581934"/>
          </a:xfrm>
        </p:spPr>
        <p:txBody>
          <a:bodyPr>
            <a:normAutofit lnSpcReduction="10000"/>
          </a:bodyPr>
          <a:lstStyle/>
          <a:p>
            <a:pPr marL="0" indent="0">
              <a:buNone/>
            </a:pPr>
            <a:r>
              <a:rPr lang="en-US" sz="2200" dirty="0" smtClean="0">
                <a:latin typeface="Times New Roman" pitchFamily="18" charset="0"/>
                <a:cs typeface="Times New Roman" pitchFamily="18" charset="0"/>
              </a:rPr>
              <a:t>ALGORITHM USED</a:t>
            </a:r>
            <a:r>
              <a:rPr lang="en-US" sz="2200" dirty="0" smtClean="0">
                <a:latin typeface="Times New Roman" pitchFamily="18" charset="0"/>
                <a:cs typeface="Times New Roman" pitchFamily="18" charset="0"/>
              </a:rPr>
              <a:t>:</a:t>
            </a:r>
          </a:p>
          <a:p>
            <a:pPr marL="0" indent="0">
              <a:buNone/>
            </a:pPr>
            <a:r>
              <a:rPr lang="en-US" sz="2400" dirty="0">
                <a:solidFill>
                  <a:srgbClr val="7030A0"/>
                </a:solidFill>
                <a:latin typeface="Times New Roman" pitchFamily="18" charset="0"/>
                <a:cs typeface="Times New Roman" pitchFamily="18" charset="0"/>
              </a:rPr>
              <a:t>Hashing:</a:t>
            </a:r>
          </a:p>
          <a:p>
            <a:pPr>
              <a:buFont typeface="Wingdings" pitchFamily="2" charset="2"/>
              <a:buChar char="Ø"/>
            </a:pPr>
            <a:r>
              <a:rPr lang="en-US" sz="1900" dirty="0">
                <a:latin typeface="Times New Roman" pitchFamily="18" charset="0"/>
                <a:cs typeface="Times New Roman" pitchFamily="18" charset="0"/>
              </a:rPr>
              <a:t>It takes a piece of information and passes it through a function that performs mathematical operations on the plaintext. </a:t>
            </a:r>
          </a:p>
          <a:p>
            <a:pPr>
              <a:buFont typeface="Wingdings" pitchFamily="2" charset="2"/>
              <a:buChar char="Ø"/>
            </a:pPr>
            <a:r>
              <a:rPr lang="en-US" sz="1900" dirty="0">
                <a:latin typeface="Times New Roman" pitchFamily="18" charset="0"/>
                <a:cs typeface="Times New Roman" pitchFamily="18" charset="0"/>
              </a:rPr>
              <a:t>This function is called the hash function, and the output is called the hash value/digest</a:t>
            </a:r>
            <a:r>
              <a:rPr lang="en-US" sz="2400" dirty="0">
                <a:latin typeface="Times New Roman" pitchFamily="18" charset="0"/>
                <a:cs typeface="Times New Roman" pitchFamily="18" charset="0"/>
              </a:rPr>
              <a:t>.</a:t>
            </a:r>
          </a:p>
          <a:p>
            <a:pPr marL="0" indent="0">
              <a:buNone/>
            </a:pPr>
            <a:endParaRPr lang="en-US" sz="2200" dirty="0" smtClean="0">
              <a:latin typeface="Times New Roman" pitchFamily="18" charset="0"/>
              <a:cs typeface="Times New Roman" pitchFamily="18" charset="0"/>
            </a:endParaRPr>
          </a:p>
          <a:p>
            <a:pPr marL="0" indent="0" algn="just">
              <a:buNone/>
            </a:pPr>
            <a:r>
              <a:rPr lang="en-US" sz="2400" dirty="0" smtClean="0">
                <a:solidFill>
                  <a:srgbClr val="7030A0"/>
                </a:solidFill>
                <a:latin typeface="Times New Roman" pitchFamily="18" charset="0"/>
                <a:cs typeface="Times New Roman" pitchFamily="18" charset="0"/>
              </a:rPr>
              <a:t>S</a:t>
            </a:r>
            <a:r>
              <a:rPr lang="en-US" sz="2200" dirty="0" smtClean="0">
                <a:solidFill>
                  <a:srgbClr val="7030A0"/>
                </a:solidFill>
                <a:latin typeface="Times New Roman" pitchFamily="18" charset="0"/>
                <a:cs typeface="Times New Roman" pitchFamily="18" charset="0"/>
              </a:rPr>
              <a:t>ecure Hash Algorithm (SHA-256):  </a:t>
            </a:r>
            <a:endParaRPr lang="en-US" sz="2200" dirty="0" smtClean="0">
              <a:solidFill>
                <a:srgbClr val="7030A0"/>
              </a:solidFill>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SHA </a:t>
            </a:r>
            <a:r>
              <a:rPr lang="en-US" sz="1900" dirty="0">
                <a:latin typeface="Times New Roman" pitchFamily="18" charset="0"/>
                <a:cs typeface="Times New Roman" pitchFamily="18" charset="0"/>
              </a:rPr>
              <a:t>256 is a part of the SHA 2 family of algorithms, where SHA stands for Secure Hash Algorithm. </a:t>
            </a:r>
            <a:endParaRPr lang="en-US" sz="1900" dirty="0" smtClean="0">
              <a:latin typeface="Times New Roman" pitchFamily="18" charset="0"/>
              <a:cs typeface="Times New Roman" pitchFamily="18" charset="0"/>
            </a:endParaRPr>
          </a:p>
          <a:p>
            <a:pPr>
              <a:buFont typeface="Wingdings" pitchFamily="2" charset="2"/>
              <a:buChar char="Ø"/>
            </a:pPr>
            <a:r>
              <a:rPr lang="en-US" sz="1900" dirty="0" smtClean="0">
                <a:latin typeface="Times New Roman" pitchFamily="18" charset="0"/>
                <a:cs typeface="Times New Roman" pitchFamily="18" charset="0"/>
              </a:rPr>
              <a:t>Published </a:t>
            </a:r>
            <a:r>
              <a:rPr lang="en-US" sz="1900" dirty="0">
                <a:latin typeface="Times New Roman" pitchFamily="18" charset="0"/>
                <a:cs typeface="Times New Roman" pitchFamily="18" charset="0"/>
              </a:rPr>
              <a:t>in 2001, it was a joint effort between the NSA and NIST to introduce a successor to the SHA 1 family, which was slowly losing strength against brute force attacks</a:t>
            </a:r>
            <a:r>
              <a:rPr lang="en-US" sz="1900" dirty="0" smtClean="0">
                <a:latin typeface="Times New Roman" pitchFamily="18" charset="0"/>
                <a:cs typeface="Times New Roman" pitchFamily="18" charset="0"/>
              </a:rPr>
              <a:t>.</a:t>
            </a:r>
          </a:p>
          <a:p>
            <a:pPr>
              <a:buFont typeface="Wingdings" pitchFamily="2" charset="2"/>
              <a:buChar char="Ø"/>
            </a:pPr>
            <a:r>
              <a:rPr lang="en-US" sz="1900" dirty="0">
                <a:latin typeface="Times New Roman" pitchFamily="18" charset="0"/>
                <a:cs typeface="Times New Roman" pitchFamily="18" charset="0"/>
              </a:rPr>
              <a:t>The significance of the 256 in the name stands for the final hash digest value, i.e. irrespective of the size of plaintext/clear text, the hash value will always be 256 </a:t>
            </a:r>
            <a:r>
              <a:rPr lang="en-US" sz="1900" dirty="0" smtClean="0">
                <a:latin typeface="Times New Roman" pitchFamily="18" charset="0"/>
                <a:cs typeface="Times New Roman" pitchFamily="18" charset="0"/>
              </a:rPr>
              <a:t>bits.</a:t>
            </a:r>
            <a:endParaRPr lang="en-US" sz="1900" dirty="0">
              <a:latin typeface="Times New Roman" pitchFamily="18" charset="0"/>
              <a:cs typeface="Times New Roman" pitchFamily="18" charset="0"/>
            </a:endParaRPr>
          </a:p>
          <a:p>
            <a:pPr marL="0" indent="0">
              <a:buNone/>
            </a:pPr>
            <a:r>
              <a:rPr lang="en-US" sz="1900" b="1" dirty="0" smtClean="0">
                <a:latin typeface="Times New Roman" pitchFamily="18" charset="0"/>
                <a:cs typeface="Times New Roman" pitchFamily="18" charset="0"/>
              </a:rPr>
              <a:t>               </a:t>
            </a:r>
            <a:endParaRPr lang="en-US" sz="1900" b="1" dirty="0" smtClean="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11</a:t>
            </a:fld>
            <a:endParaRPr lang="en-IN"/>
          </a:p>
        </p:txBody>
      </p:sp>
    </p:spTree>
    <p:extLst>
      <p:ext uri="{BB962C8B-B14F-4D97-AF65-F5344CB8AC3E}">
        <p14:creationId xmlns:p14="http://schemas.microsoft.com/office/powerpoint/2010/main" val="3433866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851221" y="244818"/>
            <a:ext cx="7886700" cy="530258"/>
          </a:xfrm>
        </p:spPr>
        <p:txBody>
          <a:bodyPr>
            <a:noAutofit/>
          </a:bodyPr>
          <a:lstStyle/>
          <a:p>
            <a:pPr algn="ctr"/>
            <a:r>
              <a:rPr lang="en-US" sz="3600" b="1" dirty="0" smtClean="0">
                <a:solidFill>
                  <a:srgbClr val="7030A0"/>
                </a:solidFill>
                <a:latin typeface="Times New Roman" panose="02020603050405020304" pitchFamily="18" charset="0"/>
                <a:cs typeface="Times New Roman" panose="02020603050405020304" pitchFamily="18" charset="0"/>
              </a:rPr>
              <a:t>System Architecture </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94A57625-FE0C-C9D0-9B64-51C30486E5E1}"/>
              </a:ext>
            </a:extLst>
          </p:cNvPr>
          <p:cNvSpPr>
            <a:spLocks noGrp="1"/>
          </p:cNvSpPr>
          <p:nvPr>
            <p:ph type="dt" sz="half" idx="10"/>
          </p:nvPr>
        </p:nvSpPr>
        <p:spPr/>
        <p:txBody>
          <a:bodyPr/>
          <a:lstStyle/>
          <a:p>
            <a:fld id="{62C8375E-572C-4231-AFAD-B0A78AF670A8}" type="datetime1">
              <a:rPr lang="en-IN" smtClean="0"/>
              <a:t>08-04-2023</a:t>
            </a:fld>
            <a:endParaRPr lang="en-IN"/>
          </a:p>
        </p:txBody>
      </p:sp>
      <p:sp>
        <p:nvSpPr>
          <p:cNvPr id="4" name="Slide Number Placeholder 3">
            <a:extLst>
              <a:ext uri="{FF2B5EF4-FFF2-40B4-BE49-F238E27FC236}">
                <a16:creationId xmlns:a16="http://schemas.microsoft.com/office/drawing/2014/main" xmlns="" id="{2C207A7E-3D82-3EF5-FA41-02841985E0D6}"/>
              </a:ext>
            </a:extLst>
          </p:cNvPr>
          <p:cNvSpPr>
            <a:spLocks noGrp="1"/>
          </p:cNvSpPr>
          <p:nvPr>
            <p:ph type="sldNum" sz="quarter" idx="12"/>
          </p:nvPr>
        </p:nvSpPr>
        <p:spPr/>
        <p:txBody>
          <a:bodyPr/>
          <a:lstStyle/>
          <a:p>
            <a:fld id="{9D3FF152-60F5-4862-82F9-1190556AA56F}" type="slidenum">
              <a:rPr lang="en-IN" smtClean="0"/>
              <a:t>12</a:t>
            </a:fld>
            <a:endParaRPr lang="en-IN"/>
          </a:p>
        </p:txBody>
      </p:sp>
      <p:pic>
        <p:nvPicPr>
          <p:cNvPr id="8" name="Picture 7">
            <a:extLst>
              <a:ext uri="{FF2B5EF4-FFF2-40B4-BE49-F238E27FC236}">
                <a16:creationId xmlns:a16="http://schemas.microsoft.com/office/drawing/2014/main" xmlns="" id="{4FA54B76-0B24-5817-6A44-9B57D0F28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304" y="898636"/>
            <a:ext cx="7169602" cy="5544373"/>
          </a:xfrm>
          <a:prstGeom prst="rect">
            <a:avLst/>
          </a:prstGeom>
        </p:spPr>
      </p:pic>
    </p:spTree>
    <p:extLst>
      <p:ext uri="{BB962C8B-B14F-4D97-AF65-F5344CB8AC3E}">
        <p14:creationId xmlns:p14="http://schemas.microsoft.com/office/powerpoint/2010/main" val="3264071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884" y="365127"/>
            <a:ext cx="7679778" cy="470445"/>
          </a:xfrm>
        </p:spPr>
        <p:txBody>
          <a:bodyPr>
            <a:normAutofit fontScale="90000"/>
          </a:bodyPr>
          <a:lstStyle/>
          <a:p>
            <a:r>
              <a:rPr lang="en-US" sz="4000" b="1" dirty="0" smtClean="0">
                <a:solidFill>
                  <a:srgbClr val="7030A0"/>
                </a:solidFill>
                <a:latin typeface="Times New Roman" pitchFamily="18" charset="0"/>
                <a:cs typeface="Times New Roman" pitchFamily="18" charset="0"/>
              </a:rPr>
              <a:t>                Hardware</a:t>
            </a:r>
            <a:r>
              <a:rPr lang="en-US" b="1" dirty="0" smtClean="0">
                <a:solidFill>
                  <a:srgbClr val="7030A0"/>
                </a:solidFill>
                <a:latin typeface="Times New Roman" pitchFamily="18" charset="0"/>
                <a:cs typeface="Times New Roman" pitchFamily="18" charset="0"/>
              </a:rPr>
              <a:t> Architecture</a:t>
            </a:r>
            <a:endParaRPr lang="en-US" b="1" dirty="0">
              <a:solidFill>
                <a:srgbClr val="7030A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13</a:t>
            </a:fld>
            <a:endParaRPr lang="en-IN"/>
          </a:p>
        </p:txBody>
      </p:sp>
      <p:pic>
        <p:nvPicPr>
          <p:cNvPr id="6" name="Content Placeholder 5" descr="C:\Users\welcome\Downloads\Screenshot (25) (1).png"/>
          <p:cNvPicPr>
            <a:picLocks noGrp="1"/>
          </p:cNvPicPr>
          <p:nvPr>
            <p:ph idx="1"/>
          </p:nvPr>
        </p:nvPicPr>
        <p:blipFill rotWithShape="1">
          <a:blip r:embed="rId2" cstate="print">
            <a:extLst>
              <a:ext uri="{28A0092B-C50C-407E-A947-70E740481C1C}">
                <a14:useLocalDpi xmlns:a14="http://schemas.microsoft.com/office/drawing/2010/main" val="0"/>
              </a:ext>
            </a:extLst>
          </a:blip>
          <a:srcRect l="6660" r="43273"/>
          <a:stretch/>
        </p:blipFill>
        <p:spPr bwMode="auto">
          <a:xfrm>
            <a:off x="472968" y="1040523"/>
            <a:ext cx="4934604" cy="4596807"/>
          </a:xfrm>
          <a:prstGeom prst="rect">
            <a:avLst/>
          </a:prstGeom>
          <a:noFill/>
          <a:ln>
            <a:noFill/>
          </a:ln>
          <a:extLst>
            <a:ext uri="{53640926-AAD7-44D8-BBD7-CCE9431645EC}">
              <a14:shadowObscured xmlns:a14="http://schemas.microsoft.com/office/drawing/2010/main"/>
            </a:ext>
          </a:extLst>
        </p:spPr>
      </p:pic>
      <p:pic>
        <p:nvPicPr>
          <p:cNvPr id="7" name="Picture 6" descr="C:\Users\welcome\Downloads\Screenshot (25).png"/>
          <p:cNvPicPr/>
          <p:nvPr/>
        </p:nvPicPr>
        <p:blipFill rotWithShape="1">
          <a:blip r:embed="rId3">
            <a:extLst>
              <a:ext uri="{28A0092B-C50C-407E-A947-70E740481C1C}">
                <a14:useLocalDpi xmlns:a14="http://schemas.microsoft.com/office/drawing/2010/main" val="0"/>
              </a:ext>
            </a:extLst>
          </a:blip>
          <a:srcRect l="59339" t="36391" r="1616" b="25567"/>
          <a:stretch/>
        </p:blipFill>
        <p:spPr bwMode="auto">
          <a:xfrm>
            <a:off x="5221447" y="2392046"/>
            <a:ext cx="3772429" cy="2400672"/>
          </a:xfrm>
          <a:prstGeom prst="rect">
            <a:avLst/>
          </a:prstGeom>
          <a:noFill/>
          <a:ln>
            <a:noFill/>
          </a:ln>
          <a:extLst>
            <a:ext uri="{53640926-AAD7-44D8-BBD7-CCE9431645EC}">
              <a14:shadowObscured xmlns:a14="http://schemas.microsoft.com/office/drawing/2010/main"/>
            </a:ext>
          </a:extLst>
        </p:spPr>
      </p:pic>
      <p:sp>
        <p:nvSpPr>
          <p:cNvPr id="8" name="Rectangle 7"/>
          <p:cNvSpPr/>
          <p:nvPr/>
        </p:nvSpPr>
        <p:spPr>
          <a:xfrm>
            <a:off x="1710449" y="5637330"/>
            <a:ext cx="2056589" cy="461665"/>
          </a:xfrm>
          <a:prstGeom prst="rect">
            <a:avLst/>
          </a:prstGeom>
        </p:spPr>
        <p:txBody>
          <a:bodyPr wrap="none">
            <a:spAutoFit/>
          </a:bodyPr>
          <a:lstStyle/>
          <a:p>
            <a:pPr marL="285750" indent="-285750">
              <a:buFont typeface="Wingdings" pitchFamily="2" charset="2"/>
              <a:buChar char="q"/>
            </a:pPr>
            <a:r>
              <a:rPr lang="en-US" sz="2400" b="1" dirty="0" smtClean="0">
                <a:solidFill>
                  <a:srgbClr val="7030A0"/>
                </a:solidFill>
                <a:latin typeface="Times New Roman" pitchFamily="18" charset="0"/>
                <a:cs typeface="Times New Roman" pitchFamily="18" charset="0"/>
              </a:rPr>
              <a:t>Transmitter</a:t>
            </a:r>
            <a:endParaRPr lang="en-US" sz="2400" b="1" dirty="0">
              <a:solidFill>
                <a:srgbClr val="7030A0"/>
              </a:solidFill>
              <a:latin typeface="Times New Roman" pitchFamily="18" charset="0"/>
              <a:cs typeface="Times New Roman" pitchFamily="18" charset="0"/>
            </a:endParaRPr>
          </a:p>
        </p:txBody>
      </p:sp>
      <p:sp>
        <p:nvSpPr>
          <p:cNvPr id="9" name="Rectangle 8"/>
          <p:cNvSpPr/>
          <p:nvPr/>
        </p:nvSpPr>
        <p:spPr>
          <a:xfrm>
            <a:off x="6296034" y="5629474"/>
            <a:ext cx="1616148" cy="461665"/>
          </a:xfrm>
          <a:prstGeom prst="rect">
            <a:avLst/>
          </a:prstGeom>
        </p:spPr>
        <p:txBody>
          <a:bodyPr wrap="none">
            <a:spAutoFit/>
          </a:bodyPr>
          <a:lstStyle/>
          <a:p>
            <a:pPr marL="285750" indent="-285750">
              <a:buFont typeface="Wingdings" pitchFamily="2" charset="2"/>
              <a:buChar char="q"/>
            </a:pPr>
            <a:r>
              <a:rPr lang="en-US" sz="2400" b="1" dirty="0" smtClean="0">
                <a:solidFill>
                  <a:srgbClr val="7030A0"/>
                </a:solidFill>
                <a:latin typeface="Times New Roman" pitchFamily="18" charset="0"/>
                <a:cs typeface="Times New Roman" pitchFamily="18" charset="0"/>
              </a:rPr>
              <a:t>Receiver</a:t>
            </a:r>
            <a:endParaRPr lang="en-US" sz="24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99716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477" y="239002"/>
            <a:ext cx="7886700" cy="706929"/>
          </a:xfrm>
        </p:spPr>
        <p:txBody>
          <a:bodyPr>
            <a:normAutofit/>
          </a:bodyPr>
          <a:lstStyle/>
          <a:p>
            <a:r>
              <a:rPr lang="en-US" sz="3600" b="1" dirty="0" smtClean="0">
                <a:solidFill>
                  <a:srgbClr val="7030A0"/>
                </a:solidFill>
                <a:latin typeface="Times New Roman" pitchFamily="18" charset="0"/>
                <a:cs typeface="Times New Roman" pitchFamily="18" charset="0"/>
              </a:rPr>
              <a:t>                Software Architecture</a:t>
            </a:r>
            <a:endParaRPr lang="en-US" sz="3600" b="1" dirty="0">
              <a:solidFill>
                <a:srgbClr val="7030A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14</a:t>
            </a:fld>
            <a:endParaRPr lang="en-IN"/>
          </a:p>
        </p:txBody>
      </p:sp>
      <p:pic>
        <p:nvPicPr>
          <p:cNvPr id="6" name="Content Placeholder 5" descr="C:\Users\SPIRO-EMBEDDED\Downloads\Untitled Diagram-Page-41.drawi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7286" y="1256943"/>
            <a:ext cx="7091857" cy="5049264"/>
          </a:xfrm>
          <a:prstGeom prst="rect">
            <a:avLst/>
          </a:prstGeom>
          <a:noFill/>
          <a:ln>
            <a:noFill/>
          </a:ln>
        </p:spPr>
      </p:pic>
    </p:spTree>
    <p:extLst>
      <p:ext uri="{BB962C8B-B14F-4D97-AF65-F5344CB8AC3E}">
        <p14:creationId xmlns:p14="http://schemas.microsoft.com/office/powerpoint/2010/main" val="1624495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549822" y="118695"/>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U</a:t>
            </a:r>
            <a:r>
              <a:rPr lang="en-US" sz="3600" b="1"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se </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a:t>
            </a:r>
            <a:r>
              <a:rPr lang="en-US" sz="3600" b="1"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ase</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xmlns="" id="{C882CF49-C6EE-11A2-A9CF-6435ECACEAA7}"/>
              </a:ext>
            </a:extLst>
          </p:cNvPr>
          <p:cNvSpPr>
            <a:spLocks noGrp="1"/>
          </p:cNvSpPr>
          <p:nvPr>
            <p:ph type="dt" sz="half" idx="10"/>
          </p:nvPr>
        </p:nvSpPr>
        <p:spPr/>
        <p:txBody>
          <a:bodyPr/>
          <a:lstStyle/>
          <a:p>
            <a:fld id="{493FDF61-49BB-4FF7-AC3A-83455FBCA969}" type="datetime1">
              <a:rPr lang="en-IN" smtClean="0"/>
              <a:t>08-04-2023</a:t>
            </a:fld>
            <a:endParaRPr lang="en-IN"/>
          </a:p>
        </p:txBody>
      </p:sp>
      <p:sp>
        <p:nvSpPr>
          <p:cNvPr id="8" name="Slide Number Placeholder 7">
            <a:extLst>
              <a:ext uri="{FF2B5EF4-FFF2-40B4-BE49-F238E27FC236}">
                <a16:creationId xmlns:a16="http://schemas.microsoft.com/office/drawing/2014/main" xmlns="" id="{49F084E4-6470-6E54-01D5-51470D9D3D05}"/>
              </a:ext>
            </a:extLst>
          </p:cNvPr>
          <p:cNvSpPr>
            <a:spLocks noGrp="1"/>
          </p:cNvSpPr>
          <p:nvPr>
            <p:ph type="sldNum" sz="quarter" idx="12"/>
          </p:nvPr>
        </p:nvSpPr>
        <p:spPr/>
        <p:txBody>
          <a:bodyPr/>
          <a:lstStyle/>
          <a:p>
            <a:fld id="{9D3FF152-60F5-4862-82F9-1190556AA56F}" type="slidenum">
              <a:rPr lang="en-IN" smtClean="0"/>
              <a:t>15</a:t>
            </a:fld>
            <a:endParaRPr lang="en-IN"/>
          </a:p>
        </p:txBody>
      </p:sp>
      <p:pic>
        <p:nvPicPr>
          <p:cNvPr id="3" name="Picture 2" descr="C:\Users\SPIRO-EMBEDDED\Downloads\Untitled Diagram-Page-1.drawio (15).png">
            <a:extLst>
              <a:ext uri="{FF2B5EF4-FFF2-40B4-BE49-F238E27FC236}">
                <a16:creationId xmlns:a16="http://schemas.microsoft.com/office/drawing/2014/main" xmlns="" id="{15B1F114-D6A5-6F2A-D26A-BA406E4D936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91239" y="887506"/>
            <a:ext cx="5473836" cy="5472351"/>
          </a:xfrm>
          <a:prstGeom prst="rect">
            <a:avLst/>
          </a:prstGeom>
          <a:noFill/>
          <a:ln>
            <a:noFill/>
          </a:ln>
        </p:spPr>
      </p:pic>
    </p:spTree>
    <p:extLst>
      <p:ext uri="{BB962C8B-B14F-4D97-AF65-F5344CB8AC3E}">
        <p14:creationId xmlns:p14="http://schemas.microsoft.com/office/powerpoint/2010/main" val="1665330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a:t>
            </a:r>
            <a:r>
              <a:rPr lang="en-US" sz="3600" b="1"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tate </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a:t>
            </a:r>
            <a:r>
              <a:rPr lang="en-US" sz="3600" b="1"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iagram</a:t>
            </a:r>
            <a:r>
              <a:rPr lang="en-US" sz="36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xmlns="" id="{C882CF49-C6EE-11A2-A9CF-6435ECACEAA7}"/>
              </a:ext>
            </a:extLst>
          </p:cNvPr>
          <p:cNvSpPr>
            <a:spLocks noGrp="1"/>
          </p:cNvSpPr>
          <p:nvPr>
            <p:ph type="dt" sz="half" idx="10"/>
          </p:nvPr>
        </p:nvSpPr>
        <p:spPr/>
        <p:txBody>
          <a:bodyPr/>
          <a:lstStyle/>
          <a:p>
            <a:fld id="{493FDF61-49BB-4FF7-AC3A-83455FBCA969}" type="datetime1">
              <a:rPr lang="en-IN" smtClean="0"/>
              <a:t>08-04-2023</a:t>
            </a:fld>
            <a:endParaRPr lang="en-IN"/>
          </a:p>
        </p:txBody>
      </p:sp>
      <p:sp>
        <p:nvSpPr>
          <p:cNvPr id="8" name="Slide Number Placeholder 7">
            <a:extLst>
              <a:ext uri="{FF2B5EF4-FFF2-40B4-BE49-F238E27FC236}">
                <a16:creationId xmlns:a16="http://schemas.microsoft.com/office/drawing/2014/main" xmlns="" id="{49F084E4-6470-6E54-01D5-51470D9D3D05}"/>
              </a:ext>
            </a:extLst>
          </p:cNvPr>
          <p:cNvSpPr>
            <a:spLocks noGrp="1"/>
          </p:cNvSpPr>
          <p:nvPr>
            <p:ph type="sldNum" sz="quarter" idx="12"/>
          </p:nvPr>
        </p:nvSpPr>
        <p:spPr/>
        <p:txBody>
          <a:bodyPr/>
          <a:lstStyle/>
          <a:p>
            <a:fld id="{9D3FF152-60F5-4862-82F9-1190556AA56F}" type="slidenum">
              <a:rPr lang="en-IN" smtClean="0"/>
              <a:t>16</a:t>
            </a:fld>
            <a:endParaRPr lang="en-IN"/>
          </a:p>
        </p:txBody>
      </p:sp>
      <p:pic>
        <p:nvPicPr>
          <p:cNvPr id="3" name="Content Placeholder 5" descr="C:\Users\SPIRO24\Downloads\Untitled Diagram-Page-3.drawio (5).png">
            <a:extLst>
              <a:ext uri="{FF2B5EF4-FFF2-40B4-BE49-F238E27FC236}">
                <a16:creationId xmlns:a16="http://schemas.microsoft.com/office/drawing/2014/main" xmlns="" id="{F8C32D9A-D61C-D5B8-F37D-5E35CFE34D5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9959" y="932330"/>
            <a:ext cx="2644238" cy="5400232"/>
          </a:xfrm>
          <a:prstGeom prst="rect">
            <a:avLst/>
          </a:prstGeom>
          <a:noFill/>
          <a:ln>
            <a:noFill/>
          </a:ln>
        </p:spPr>
      </p:pic>
    </p:spTree>
    <p:extLst>
      <p:ext uri="{BB962C8B-B14F-4D97-AF65-F5344CB8AC3E}">
        <p14:creationId xmlns:p14="http://schemas.microsoft.com/office/powerpoint/2010/main" val="3627095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37615"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a:t>
            </a:r>
            <a:r>
              <a:rPr lang="en-US" sz="3600" b="1"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lass </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a:t>
            </a:r>
            <a:r>
              <a:rPr lang="en-US" sz="3600" b="1"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iagram </a:t>
            </a:r>
            <a:r>
              <a:rPr lang="en-US" sz="36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xmlns="" id="{C882CF49-C6EE-11A2-A9CF-6435ECACEAA7}"/>
              </a:ext>
            </a:extLst>
          </p:cNvPr>
          <p:cNvSpPr>
            <a:spLocks noGrp="1"/>
          </p:cNvSpPr>
          <p:nvPr>
            <p:ph type="dt" sz="half" idx="10"/>
          </p:nvPr>
        </p:nvSpPr>
        <p:spPr/>
        <p:txBody>
          <a:bodyPr/>
          <a:lstStyle/>
          <a:p>
            <a:fld id="{493FDF61-49BB-4FF7-AC3A-83455FBCA969}" type="datetime1">
              <a:rPr lang="en-IN" smtClean="0"/>
              <a:t>08-04-2023</a:t>
            </a:fld>
            <a:endParaRPr lang="en-IN"/>
          </a:p>
        </p:txBody>
      </p:sp>
      <p:sp>
        <p:nvSpPr>
          <p:cNvPr id="8" name="Slide Number Placeholder 7">
            <a:extLst>
              <a:ext uri="{FF2B5EF4-FFF2-40B4-BE49-F238E27FC236}">
                <a16:creationId xmlns:a16="http://schemas.microsoft.com/office/drawing/2014/main" xmlns="" id="{49F084E4-6470-6E54-01D5-51470D9D3D05}"/>
              </a:ext>
            </a:extLst>
          </p:cNvPr>
          <p:cNvSpPr>
            <a:spLocks noGrp="1"/>
          </p:cNvSpPr>
          <p:nvPr>
            <p:ph type="sldNum" sz="quarter" idx="12"/>
          </p:nvPr>
        </p:nvSpPr>
        <p:spPr/>
        <p:txBody>
          <a:bodyPr/>
          <a:lstStyle/>
          <a:p>
            <a:fld id="{9D3FF152-60F5-4862-82F9-1190556AA56F}" type="slidenum">
              <a:rPr lang="en-IN" smtClean="0"/>
              <a:t>17</a:t>
            </a:fld>
            <a:endParaRPr lang="en-IN"/>
          </a:p>
        </p:txBody>
      </p:sp>
      <p:pic>
        <p:nvPicPr>
          <p:cNvPr id="3" name="Content Placeholder 3" descr="C:\Users\SPIRO24\Downloads\Untitled Diagram-Page-4.drawio (2).png">
            <a:extLst>
              <a:ext uri="{FF2B5EF4-FFF2-40B4-BE49-F238E27FC236}">
                <a16:creationId xmlns:a16="http://schemas.microsoft.com/office/drawing/2014/main" xmlns="" id="{5886405A-EADE-E7CC-F91B-93662F58CDB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7743" y="1072760"/>
            <a:ext cx="7404848" cy="5076968"/>
          </a:xfrm>
          <a:prstGeom prst="rect">
            <a:avLst/>
          </a:prstGeom>
          <a:noFill/>
          <a:ln>
            <a:noFill/>
          </a:ln>
        </p:spPr>
      </p:pic>
    </p:spTree>
    <p:extLst>
      <p:ext uri="{BB962C8B-B14F-4D97-AF65-F5344CB8AC3E}">
        <p14:creationId xmlns:p14="http://schemas.microsoft.com/office/powerpoint/2010/main" val="972360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BB4B1D-8762-63B8-B757-2E8FE9D01DA0}"/>
              </a:ext>
            </a:extLst>
          </p:cNvPr>
          <p:cNvSpPr>
            <a:spLocks noGrp="1"/>
          </p:cNvSpPr>
          <p:nvPr>
            <p:ph type="title"/>
          </p:nvPr>
        </p:nvSpPr>
        <p:spPr>
          <a:xfrm>
            <a:off x="1099645" y="141890"/>
            <a:ext cx="7886700" cy="898635"/>
          </a:xfrm>
        </p:spPr>
        <p:txBody>
          <a:bodyPr>
            <a:normAutofit/>
          </a:bodyPr>
          <a:lstStyle/>
          <a:p>
            <a:r>
              <a:rPr lang="en-US" sz="3600" b="1" dirty="0" smtClean="0">
                <a:solidFill>
                  <a:srgbClr val="7030A0"/>
                </a:solidFill>
                <a:latin typeface="Times New Roman" pitchFamily="18" charset="0"/>
                <a:cs typeface="Times New Roman" pitchFamily="18" charset="0"/>
              </a:rPr>
              <a:t>System Design - Sequence </a:t>
            </a:r>
            <a:r>
              <a:rPr lang="en-US" sz="3600" b="1" dirty="0">
                <a:solidFill>
                  <a:srgbClr val="7030A0"/>
                </a:solidFill>
                <a:latin typeface="Times New Roman" pitchFamily="18" charset="0"/>
                <a:cs typeface="Times New Roman" pitchFamily="18" charset="0"/>
              </a:rPr>
              <a:t>D</a:t>
            </a:r>
            <a:r>
              <a:rPr lang="en-US" sz="3600" b="1" dirty="0" smtClean="0">
                <a:solidFill>
                  <a:srgbClr val="7030A0"/>
                </a:solidFill>
                <a:latin typeface="Times New Roman" pitchFamily="18" charset="0"/>
                <a:cs typeface="Times New Roman" pitchFamily="18" charset="0"/>
              </a:rPr>
              <a:t>iagram</a:t>
            </a:r>
            <a:endParaRPr lang="en-IN" sz="3600" b="1" dirty="0">
              <a:solidFill>
                <a:srgbClr val="7030A0"/>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B3B1C4E1-8F33-0D02-EE2A-C685281D9B6A}"/>
              </a:ext>
            </a:extLst>
          </p:cNvPr>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a:extLst>
              <a:ext uri="{FF2B5EF4-FFF2-40B4-BE49-F238E27FC236}">
                <a16:creationId xmlns:a16="http://schemas.microsoft.com/office/drawing/2014/main" xmlns="" id="{9CAC3C46-A859-4C81-1E54-531FAF484A3B}"/>
              </a:ext>
            </a:extLst>
          </p:cNvPr>
          <p:cNvSpPr>
            <a:spLocks noGrp="1"/>
          </p:cNvSpPr>
          <p:nvPr>
            <p:ph type="sldNum" sz="quarter" idx="12"/>
          </p:nvPr>
        </p:nvSpPr>
        <p:spPr/>
        <p:txBody>
          <a:bodyPr/>
          <a:lstStyle/>
          <a:p>
            <a:fld id="{9D3FF152-60F5-4862-82F9-1190556AA56F}" type="slidenum">
              <a:rPr lang="en-IN" smtClean="0"/>
              <a:t>18</a:t>
            </a:fld>
            <a:endParaRPr lang="en-IN"/>
          </a:p>
        </p:txBody>
      </p:sp>
      <p:pic>
        <p:nvPicPr>
          <p:cNvPr id="6" name="Picture 2">
            <a:extLst>
              <a:ext uri="{FF2B5EF4-FFF2-40B4-BE49-F238E27FC236}">
                <a16:creationId xmlns:a16="http://schemas.microsoft.com/office/drawing/2014/main" xmlns="" id="{0CEF4332-B583-2950-EEBD-04C33AB62B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9233" y="1680110"/>
            <a:ext cx="6689450" cy="3885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1836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B0C02E-DC3D-A00F-707C-5D1996A1685B}"/>
              </a:ext>
            </a:extLst>
          </p:cNvPr>
          <p:cNvSpPr>
            <a:spLocks noGrp="1"/>
          </p:cNvSpPr>
          <p:nvPr>
            <p:ph type="title"/>
          </p:nvPr>
        </p:nvSpPr>
        <p:spPr>
          <a:xfrm>
            <a:off x="1511519" y="15766"/>
            <a:ext cx="7886700" cy="930166"/>
          </a:xfrm>
        </p:spPr>
        <p:txBody>
          <a:bodyPr>
            <a:normAutofit/>
          </a:bodyPr>
          <a:lstStyle/>
          <a:p>
            <a:r>
              <a:rPr lang="en-US" sz="3600" b="1" dirty="0" smtClean="0">
                <a:solidFill>
                  <a:srgbClr val="7030A0"/>
                </a:solidFill>
                <a:latin typeface="Times New Roman" pitchFamily="18" charset="0"/>
                <a:cs typeface="Times New Roman" pitchFamily="18" charset="0"/>
              </a:rPr>
              <a:t>System Design - Activity </a:t>
            </a:r>
            <a:r>
              <a:rPr lang="en-US" sz="3600" b="1" dirty="0">
                <a:solidFill>
                  <a:srgbClr val="7030A0"/>
                </a:solidFill>
                <a:latin typeface="Times New Roman" pitchFamily="18" charset="0"/>
                <a:cs typeface="Times New Roman" pitchFamily="18" charset="0"/>
              </a:rPr>
              <a:t>diagram</a:t>
            </a:r>
            <a:endParaRPr lang="en-IN" sz="3600" b="1" dirty="0">
              <a:solidFill>
                <a:srgbClr val="7030A0"/>
              </a:solidFill>
              <a:latin typeface="Times New Roman" pitchFamily="18" charset="0"/>
              <a:cs typeface="Times New Roman" pitchFamily="18" charset="0"/>
            </a:endParaRPr>
          </a:p>
        </p:txBody>
      </p:sp>
      <p:pic>
        <p:nvPicPr>
          <p:cNvPr id="7" name="Content Placeholder 6">
            <a:extLst>
              <a:ext uri="{FF2B5EF4-FFF2-40B4-BE49-F238E27FC236}">
                <a16:creationId xmlns:a16="http://schemas.microsoft.com/office/drawing/2014/main" xmlns="" id="{5AB146C5-415A-3EF0-DEBC-4009372B02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3753" y="832396"/>
            <a:ext cx="5612523" cy="5732105"/>
          </a:xfrm>
        </p:spPr>
      </p:pic>
      <p:sp>
        <p:nvSpPr>
          <p:cNvPr id="4" name="Date Placeholder 3">
            <a:extLst>
              <a:ext uri="{FF2B5EF4-FFF2-40B4-BE49-F238E27FC236}">
                <a16:creationId xmlns:a16="http://schemas.microsoft.com/office/drawing/2014/main" xmlns="" id="{3B8AA923-48C9-08F6-9307-56CE70694F52}"/>
              </a:ext>
            </a:extLst>
          </p:cNvPr>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a:extLst>
              <a:ext uri="{FF2B5EF4-FFF2-40B4-BE49-F238E27FC236}">
                <a16:creationId xmlns:a16="http://schemas.microsoft.com/office/drawing/2014/main" xmlns="" id="{3F5EE186-EDAA-9C5B-917D-AF8B66F164F4}"/>
              </a:ext>
            </a:extLst>
          </p:cNvPr>
          <p:cNvSpPr>
            <a:spLocks noGrp="1"/>
          </p:cNvSpPr>
          <p:nvPr>
            <p:ph type="sldNum" sz="quarter" idx="12"/>
          </p:nvPr>
        </p:nvSpPr>
        <p:spPr/>
        <p:txBody>
          <a:bodyPr/>
          <a:lstStyle/>
          <a:p>
            <a:fld id="{9D3FF152-60F5-4862-82F9-1190556AA56F}" type="slidenum">
              <a:rPr lang="en-IN" smtClean="0"/>
              <a:t>19</a:t>
            </a:fld>
            <a:endParaRPr lang="en-IN"/>
          </a:p>
        </p:txBody>
      </p:sp>
    </p:spTree>
    <p:extLst>
      <p:ext uri="{BB962C8B-B14F-4D97-AF65-F5344CB8AC3E}">
        <p14:creationId xmlns:p14="http://schemas.microsoft.com/office/powerpoint/2010/main" val="1728659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31613" y="322378"/>
            <a:ext cx="7886700" cy="530258"/>
          </a:xfrm>
        </p:spPr>
        <p:txBody>
          <a:bodyPr>
            <a:noAutofit/>
          </a:bodyPr>
          <a:lstStyle/>
          <a:p>
            <a:pPr algn="ctr"/>
            <a:r>
              <a:rPr lang="en-US" sz="3600" b="1" dirty="0" smtClean="0">
                <a:solidFill>
                  <a:srgbClr val="7030A0"/>
                </a:solidFill>
                <a:latin typeface="Times New Roman" panose="02020603050405020304" pitchFamily="18" charset="0"/>
                <a:cs typeface="Times New Roman" panose="02020603050405020304" pitchFamily="18" charset="0"/>
              </a:rPr>
              <a:t>Abstract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12222777-92ED-54BE-C685-6C231F278C74}"/>
              </a:ext>
            </a:extLst>
          </p:cNvPr>
          <p:cNvSpPr>
            <a:spLocks noGrp="1"/>
          </p:cNvSpPr>
          <p:nvPr>
            <p:ph type="dt" sz="half" idx="10"/>
          </p:nvPr>
        </p:nvSpPr>
        <p:spPr/>
        <p:txBody>
          <a:bodyPr/>
          <a:lstStyle/>
          <a:p>
            <a:fld id="{7993C1BB-792E-4C92-9F5F-EE1024995E79}" type="datetime1">
              <a:rPr lang="en-IN" smtClean="0"/>
              <a:t>08-04-2023</a:t>
            </a:fld>
            <a:endParaRPr lang="en-IN"/>
          </a:p>
        </p:txBody>
      </p:sp>
      <p:sp>
        <p:nvSpPr>
          <p:cNvPr id="4" name="Slide Number Placeholder 3">
            <a:extLst>
              <a:ext uri="{FF2B5EF4-FFF2-40B4-BE49-F238E27FC236}">
                <a16:creationId xmlns:a16="http://schemas.microsoft.com/office/drawing/2014/main" xmlns=""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a:p>
        </p:txBody>
      </p:sp>
      <p:sp>
        <p:nvSpPr>
          <p:cNvPr id="6" name="TextBox 5">
            <a:extLst>
              <a:ext uri="{FF2B5EF4-FFF2-40B4-BE49-F238E27FC236}">
                <a16:creationId xmlns:a16="http://schemas.microsoft.com/office/drawing/2014/main" xmlns="" id="{57B4D49A-DCD8-AF61-5ED8-759C89B00077}"/>
              </a:ext>
            </a:extLst>
          </p:cNvPr>
          <p:cNvSpPr txBox="1"/>
          <p:nvPr/>
        </p:nvSpPr>
        <p:spPr>
          <a:xfrm>
            <a:off x="631613" y="1181360"/>
            <a:ext cx="8096366" cy="4539704"/>
          </a:xfrm>
          <a:prstGeom prst="rect">
            <a:avLst/>
          </a:prstGeom>
          <a:noFill/>
        </p:spPr>
        <p:txBody>
          <a:bodyPr wrap="square">
            <a:spAutoFit/>
          </a:bodyPr>
          <a:lstStyle/>
          <a:p>
            <a:pPr algn="just"/>
            <a:r>
              <a:rPr lang="en-US" sz="1700" dirty="0">
                <a:solidFill>
                  <a:srgbClr val="000000"/>
                </a:solidFill>
                <a:latin typeface="Times New Roman" pitchFamily="18" charset="0"/>
                <a:ea typeface="Times New Roman" pitchFamily="18" charset="0"/>
                <a:cs typeface="Times New Roman" pitchFamily="18" charset="0"/>
              </a:rPr>
              <a:t>Human development is directly related to the transport </a:t>
            </a:r>
            <a:r>
              <a:rPr lang="en-US" sz="1700" dirty="0" smtClean="0">
                <a:solidFill>
                  <a:srgbClr val="000000"/>
                </a:solidFill>
                <a:latin typeface="Times New Roman" panose="02020603050405020304" pitchFamily="18" charset="0"/>
                <a:ea typeface="Times New Roman" panose="02020603050405020304" pitchFamily="18" charset="0"/>
                <a:cs typeface="Times New Roman" pitchFamily="18" charset="0"/>
              </a:rPr>
              <a:t>facility. India has been starting its transport through railways since 19th </a:t>
            </a:r>
            <a:r>
              <a:rPr lang="en-US" sz="1700" dirty="0">
                <a:solidFill>
                  <a:srgbClr val="000000"/>
                </a:solidFill>
                <a:latin typeface="Times New Roman" panose="02020603050405020304" pitchFamily="18" charset="0"/>
                <a:ea typeface="Times New Roman" panose="02020603050405020304" pitchFamily="18" charset="0"/>
                <a:cs typeface="Times New Roman" pitchFamily="18" charset="0"/>
              </a:rPr>
              <a:t>c</a:t>
            </a:r>
            <a:r>
              <a:rPr lang="en-US" sz="1700" dirty="0" smtClean="0">
                <a:solidFill>
                  <a:srgbClr val="000000"/>
                </a:solidFill>
                <a:latin typeface="Times New Roman" panose="02020603050405020304" pitchFamily="18" charset="0"/>
                <a:ea typeface="Times New Roman" panose="02020603050405020304" pitchFamily="18" charset="0"/>
                <a:cs typeface="Times New Roman" pitchFamily="18" charset="0"/>
              </a:rPr>
              <a:t>entury. The </a:t>
            </a:r>
            <a:r>
              <a:rPr lang="en-US" sz="1700" dirty="0">
                <a:solidFill>
                  <a:srgbClr val="000000"/>
                </a:solidFill>
                <a:latin typeface="Times New Roman" pitchFamily="18" charset="0"/>
                <a:ea typeface="Times New Roman" pitchFamily="18" charset="0"/>
                <a:cs typeface="Times New Roman" pitchFamily="18" charset="0"/>
              </a:rPr>
              <a:t>Indian railway system is very big and very complicated. When generation moves forward, the technology and complexity are also moves to its higher levels. Now days, there is no exact communication between Indian railways and </a:t>
            </a:r>
            <a:r>
              <a:rPr lang="en-US" sz="1700" dirty="0" smtClean="0">
                <a:solidFill>
                  <a:srgbClr val="000000"/>
                </a:solidFill>
                <a:latin typeface="Times New Roman" pitchFamily="18" charset="0"/>
                <a:ea typeface="Times New Roman" pitchFamily="18" charset="0"/>
                <a:cs typeface="Times New Roman" pitchFamily="18" charset="0"/>
              </a:rPr>
              <a:t>passengers. So </a:t>
            </a:r>
            <a:r>
              <a:rPr lang="en-US" sz="1700" dirty="0">
                <a:solidFill>
                  <a:srgbClr val="000000"/>
                </a:solidFill>
                <a:latin typeface="Times New Roman" pitchFamily="18" charset="0"/>
                <a:ea typeface="Times New Roman" pitchFamily="18" charset="0"/>
                <a:cs typeface="Times New Roman" pitchFamily="18" charset="0"/>
              </a:rPr>
              <a:t>we introduce</a:t>
            </a:r>
            <a:r>
              <a:rPr lang="en-US" sz="1700" dirty="0">
                <a:latin typeface="Times New Roman" pitchFamily="18" charset="0"/>
                <a:ea typeface="Times New Roman" pitchFamily="18" charset="0"/>
                <a:cs typeface="Times New Roman" pitchFamily="18" charset="0"/>
              </a:rPr>
              <a:t> </a:t>
            </a:r>
            <a:r>
              <a:rPr lang="en-US" sz="1700" dirty="0">
                <a:solidFill>
                  <a:srgbClr val="000000"/>
                </a:solidFill>
                <a:latin typeface="Times New Roman" pitchFamily="18" charset="0"/>
                <a:ea typeface="Times New Roman" pitchFamily="18" charset="0"/>
                <a:cs typeface="Times New Roman" pitchFamily="18" charset="0"/>
              </a:rPr>
              <a:t>Automated Railway Signaling  System (ARSS) which automatically collect the information about  the Train. The movements of the train can be controlled based upon the signal which will be automatically generated by the </a:t>
            </a:r>
            <a:r>
              <a:rPr lang="en-US" sz="1700" dirty="0" smtClean="0">
                <a:solidFill>
                  <a:srgbClr val="000000"/>
                </a:solidFill>
                <a:latin typeface="Times New Roman" pitchFamily="18" charset="0"/>
                <a:ea typeface="Times New Roman" pitchFamily="18" charset="0"/>
                <a:cs typeface="Times New Roman" pitchFamily="18" charset="0"/>
              </a:rPr>
              <a:t>system. </a:t>
            </a:r>
            <a:r>
              <a:rPr lang="en-US" sz="1700" dirty="0" smtClean="0">
                <a:latin typeface="Times New Roman" pitchFamily="18" charset="0"/>
                <a:cs typeface="Times New Roman" pitchFamily="18" charset="0"/>
              </a:rPr>
              <a:t>In </a:t>
            </a:r>
            <a:r>
              <a:rPr lang="en-US" sz="1700" dirty="0">
                <a:latin typeface="Times New Roman" pitchFamily="18" charset="0"/>
                <a:cs typeface="Times New Roman" pitchFamily="18" charset="0"/>
              </a:rPr>
              <a:t>this system, we get the train's arrival time at the station with the help of an RTC and proximity sensor, update the information in the Java web application with the train's ID with the help of an RFID </a:t>
            </a:r>
            <a:r>
              <a:rPr lang="en-US" sz="1700" dirty="0" smtClean="0">
                <a:latin typeface="Times New Roman" pitchFamily="18" charset="0"/>
                <a:cs typeface="Times New Roman" pitchFamily="18" charset="0"/>
              </a:rPr>
              <a:t>module. If </a:t>
            </a:r>
            <a:r>
              <a:rPr lang="en-US" sz="1700" dirty="0">
                <a:latin typeface="Times New Roman" pitchFamily="18" charset="0"/>
                <a:cs typeface="Times New Roman" pitchFamily="18" charset="0"/>
              </a:rPr>
              <a:t>another train arrives in the same track, it will automatically intimate the co-driver to allocate the track according to their availability in order to send to their respective platform, and also send updates to the co-driver with the help of a ZIGBEE transmitter. Then the Java web application will send Gmail to the persons who are logged into the web </a:t>
            </a:r>
            <a:r>
              <a:rPr lang="en-US" sz="1700" dirty="0" smtClean="0">
                <a:latin typeface="Times New Roman" pitchFamily="18" charset="0"/>
                <a:cs typeface="Times New Roman" pitchFamily="18" charset="0"/>
              </a:rPr>
              <a:t>application. </a:t>
            </a:r>
            <a:r>
              <a:rPr lang="en-US" sz="1700" dirty="0" smtClean="0">
                <a:solidFill>
                  <a:srgbClr val="000000"/>
                </a:solidFill>
                <a:latin typeface="Times New Roman" panose="02020603050405020304" pitchFamily="18" charset="0"/>
                <a:ea typeface="Times New Roman" panose="02020603050405020304" pitchFamily="18" charset="0"/>
                <a:cs typeface="Times New Roman" pitchFamily="18" charset="0"/>
              </a:rPr>
              <a:t>We </a:t>
            </a:r>
            <a:r>
              <a:rPr lang="en-US" sz="1700" dirty="0">
                <a:solidFill>
                  <a:srgbClr val="000000"/>
                </a:solidFill>
                <a:latin typeface="Times New Roman" panose="02020603050405020304" pitchFamily="18" charset="0"/>
                <a:ea typeface="Times New Roman" panose="02020603050405020304" pitchFamily="18" charset="0"/>
                <a:cs typeface="Times New Roman" pitchFamily="18" charset="0"/>
              </a:rPr>
              <a:t>are planning to provide a system to automatically collect the information about trains and make the schedule based on track availability.</a:t>
            </a:r>
            <a:endParaRPr lang="en-US" sz="1700" dirty="0">
              <a:latin typeface="Times New Roman" pitchFamily="18" charset="0"/>
              <a:cs typeface="Times New Roman" pitchFamily="18" charset="0"/>
            </a:endParaRPr>
          </a:p>
          <a:p>
            <a:pPr marL="285750" indent="-285750" algn="just">
              <a:lnSpc>
                <a:spcPct val="100000"/>
              </a:lnSpc>
              <a:buFont typeface="Wingdings" pitchFamily="2" charset="2"/>
              <a:buChar char="Ø"/>
            </a:pPr>
            <a:endParaRPr lang="en-US" sz="1700" dirty="0">
              <a:latin typeface="Times New Roman" pitchFamily="18" charset="0"/>
              <a:cs typeface="Times New Roman" pitchFamily="18" charset="0"/>
            </a:endParaRPr>
          </a:p>
        </p:txBody>
      </p:sp>
    </p:spTree>
    <p:extLst>
      <p:ext uri="{BB962C8B-B14F-4D97-AF65-F5344CB8AC3E}">
        <p14:creationId xmlns:p14="http://schemas.microsoft.com/office/powerpoint/2010/main" val="2944014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932026" cy="701112"/>
          </a:xfrm>
        </p:spPr>
        <p:txBody>
          <a:bodyPr>
            <a:noAutofit/>
          </a:bodyPr>
          <a:lstStyle/>
          <a:p>
            <a:pPr algn="ctr"/>
            <a:r>
              <a:rPr lang="en-US" sz="36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Module </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62E8DBB-8CAD-47AF-1F08-E5D854F507F6}"/>
              </a:ext>
            </a:extLst>
          </p:cNvPr>
          <p:cNvSpPr txBox="1"/>
          <p:nvPr/>
        </p:nvSpPr>
        <p:spPr>
          <a:xfrm>
            <a:off x="614857" y="945930"/>
            <a:ext cx="7930054" cy="461665"/>
          </a:xfrm>
          <a:prstGeom prst="rect">
            <a:avLst/>
          </a:prstGeom>
          <a:noFill/>
        </p:spPr>
        <p:txBody>
          <a:bodyPr wrap="square">
            <a:spAutoFit/>
          </a:bodyPr>
          <a:lstStyle/>
          <a:p>
            <a:pPr lvl="0"/>
            <a:r>
              <a:rPr lang="en-US" sz="2400" b="1" dirty="0" smtClean="0">
                <a:solidFill>
                  <a:schemeClr val="tx1">
                    <a:lumMod val="95000"/>
                    <a:lumOff val="5000"/>
                  </a:schemeClr>
                </a:solidFill>
                <a:latin typeface="Times New Roman" pitchFamily="18" charset="0"/>
                <a:cs typeface="Times New Roman" pitchFamily="18" charset="0"/>
              </a:rPr>
              <a:t>1. Detecting the Train:</a:t>
            </a:r>
            <a:endParaRPr lang="en-IN" sz="2400" dirty="0">
              <a:solidFill>
                <a:schemeClr val="tx1">
                  <a:lumMod val="95000"/>
                  <a:lumOff val="5000"/>
                </a:schemeClr>
              </a:solidFill>
            </a:endParaRPr>
          </a:p>
        </p:txBody>
      </p:sp>
      <p:sp>
        <p:nvSpPr>
          <p:cNvPr id="3" name="Date Placeholder 2">
            <a:extLst>
              <a:ext uri="{FF2B5EF4-FFF2-40B4-BE49-F238E27FC236}">
                <a16:creationId xmlns:a16="http://schemas.microsoft.com/office/drawing/2014/main" xmlns="" id="{F7C3E4E9-4199-339C-75CA-C1D0D0AF6F57}"/>
              </a:ext>
            </a:extLst>
          </p:cNvPr>
          <p:cNvSpPr>
            <a:spLocks noGrp="1"/>
          </p:cNvSpPr>
          <p:nvPr>
            <p:ph type="dt" sz="half" idx="10"/>
          </p:nvPr>
        </p:nvSpPr>
        <p:spPr/>
        <p:txBody>
          <a:bodyPr/>
          <a:lstStyle/>
          <a:p>
            <a:fld id="{CEF08785-BFEF-416C-BEFC-93BB22CC6308}" type="datetime1">
              <a:rPr lang="en-IN" smtClean="0"/>
              <a:t>08-04-2023</a:t>
            </a:fld>
            <a:endParaRPr lang="en-IN"/>
          </a:p>
        </p:txBody>
      </p:sp>
      <p:sp>
        <p:nvSpPr>
          <p:cNvPr id="5" name="Slide Number Placeholder 4">
            <a:extLst>
              <a:ext uri="{FF2B5EF4-FFF2-40B4-BE49-F238E27FC236}">
                <a16:creationId xmlns:a16="http://schemas.microsoft.com/office/drawing/2014/main" xmlns="" id="{8BBB847C-58FB-58C8-32C9-9A8BAF62EA4A}"/>
              </a:ext>
            </a:extLst>
          </p:cNvPr>
          <p:cNvSpPr>
            <a:spLocks noGrp="1"/>
          </p:cNvSpPr>
          <p:nvPr>
            <p:ph type="sldNum" sz="quarter" idx="12"/>
          </p:nvPr>
        </p:nvSpPr>
        <p:spPr/>
        <p:txBody>
          <a:bodyPr/>
          <a:lstStyle/>
          <a:p>
            <a:fld id="{9D3FF152-60F5-4862-82F9-1190556AA56F}" type="slidenum">
              <a:rPr lang="en-IN" smtClean="0"/>
              <a:t>20</a:t>
            </a:fld>
            <a:endParaRPr lang="en-IN"/>
          </a:p>
        </p:txBody>
      </p:sp>
      <p:pic>
        <p:nvPicPr>
          <p:cNvPr id="7" name="Picture 6" descr="C:\Users\welcome\Downloads\Screenshot (26).png"/>
          <p:cNvPicPr/>
          <p:nvPr/>
        </p:nvPicPr>
        <p:blipFill rotWithShape="1">
          <a:blip r:embed="rId2">
            <a:extLst>
              <a:ext uri="{28A0092B-C50C-407E-A947-70E740481C1C}">
                <a14:useLocalDpi xmlns:a14="http://schemas.microsoft.com/office/drawing/2010/main" val="0"/>
              </a:ext>
            </a:extLst>
          </a:blip>
          <a:srcRect l="46227" t="24199" r="33762" b="24911"/>
          <a:stretch/>
        </p:blipFill>
        <p:spPr bwMode="auto">
          <a:xfrm>
            <a:off x="3039035" y="1328610"/>
            <a:ext cx="3582482" cy="3212455"/>
          </a:xfrm>
          <a:prstGeom prst="rect">
            <a:avLst/>
          </a:prstGeom>
          <a:noFill/>
          <a:ln>
            <a:noFill/>
          </a:ln>
          <a:extLst>
            <a:ext uri="{53640926-AAD7-44D8-BBD7-CCE9431645EC}">
              <a14:shadowObscured xmlns:a14="http://schemas.microsoft.com/office/drawing/2010/main"/>
            </a:ext>
          </a:extLst>
        </p:spPr>
      </p:pic>
      <p:sp>
        <p:nvSpPr>
          <p:cNvPr id="8" name="Rectangle 7"/>
          <p:cNvSpPr/>
          <p:nvPr/>
        </p:nvSpPr>
        <p:spPr>
          <a:xfrm>
            <a:off x="754890" y="4502710"/>
            <a:ext cx="8150771" cy="1754326"/>
          </a:xfrm>
          <a:prstGeom prst="rect">
            <a:avLst/>
          </a:prstGeom>
        </p:spPr>
        <p:txBody>
          <a:bodyPr wrap="square">
            <a:spAutoFit/>
          </a:bodyPr>
          <a:lstStyle/>
          <a:p>
            <a:pPr marL="342900" indent="-342900">
              <a:buFont typeface="Wingdings" pitchFamily="2" charset="2"/>
              <a:buChar char="Ø"/>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this module </a:t>
            </a:r>
            <a:r>
              <a:rPr lang="en-US" dirty="0" smtClean="0">
                <a:latin typeface="Times New Roman" pitchFamily="18" charset="0"/>
                <a:cs typeface="Times New Roman" pitchFamily="18" charset="0"/>
              </a:rPr>
              <a:t>detection </a:t>
            </a:r>
            <a:r>
              <a:rPr lang="en-US" dirty="0">
                <a:latin typeface="Times New Roman" pitchFamily="18" charset="0"/>
                <a:cs typeface="Times New Roman" pitchFamily="18" charset="0"/>
              </a:rPr>
              <a:t>of the Train is </a:t>
            </a:r>
            <a:r>
              <a:rPr lang="en-US" dirty="0" smtClean="0">
                <a:latin typeface="Times New Roman" pitchFamily="18" charset="0"/>
                <a:cs typeface="Times New Roman" pitchFamily="18" charset="0"/>
              </a:rPr>
              <a:t>happening. </a:t>
            </a:r>
            <a:r>
              <a:rPr lang="en-US" dirty="0">
                <a:latin typeface="Times New Roman" pitchFamily="18" charset="0"/>
                <a:cs typeface="Times New Roman" pitchFamily="18" charset="0"/>
              </a:rPr>
              <a:t>In this we use IR sensor, </a:t>
            </a:r>
            <a:r>
              <a:rPr lang="en-US" dirty="0" smtClean="0">
                <a:latin typeface="Times New Roman" pitchFamily="18" charset="0"/>
                <a:cs typeface="Times New Roman" pitchFamily="18" charset="0"/>
              </a:rPr>
              <a:t>RFID </a:t>
            </a:r>
            <a:r>
              <a:rPr lang="en-US" dirty="0">
                <a:latin typeface="Times New Roman" pitchFamily="18" charset="0"/>
                <a:cs typeface="Times New Roman" pitchFamily="18" charset="0"/>
              </a:rPr>
              <a:t>reader and RFID tag.</a:t>
            </a:r>
          </a:p>
          <a:p>
            <a:pPr marL="342900" indent="-342900">
              <a:buFont typeface="Wingdings" pitchFamily="2" charset="2"/>
              <a:buChar char="Ø"/>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use IR sensors to detect the train that arrives on the platform.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RFID tag is placed in the train to identify which train is </a:t>
            </a:r>
            <a:r>
              <a:rPr lang="en-US" dirty="0" smtClean="0">
                <a:latin typeface="Times New Roman" pitchFamily="18" charset="0"/>
                <a:cs typeface="Times New Roman" pitchFamily="18" charset="0"/>
              </a:rPr>
              <a:t>arriving</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342900" indent="-342900">
              <a:buFont typeface="Wingdings" pitchFamily="2" charset="2"/>
              <a:buChar char="Ø"/>
            </a:pPr>
            <a:r>
              <a:rPr lang="en-US" dirty="0">
                <a:latin typeface="Times New Roman" pitchFamily="18" charset="0"/>
                <a:cs typeface="Times New Roman" pitchFamily="18" charset="0"/>
              </a:rPr>
              <a:t>The RFID reader is placed in the station to read the RFID tag. This module helps to detect which train is </a:t>
            </a:r>
            <a:r>
              <a:rPr lang="en-US" dirty="0" smtClean="0">
                <a:latin typeface="Times New Roman" pitchFamily="18" charset="0"/>
                <a:cs typeface="Times New Roman" pitchFamily="18" charset="0"/>
              </a:rPr>
              <a:t>Arriving</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25475205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49" y="326916"/>
            <a:ext cx="7560007" cy="634782"/>
          </a:xfrm>
        </p:spPr>
        <p:txBody>
          <a:bodyPr>
            <a:noAutofit/>
          </a:bodyPr>
          <a:lstStyle/>
          <a:p>
            <a:r>
              <a:rPr lang="en-US" sz="2500" b="1" dirty="0" smtClean="0">
                <a:solidFill>
                  <a:schemeClr val="tx1">
                    <a:lumMod val="95000"/>
                    <a:lumOff val="5000"/>
                  </a:schemeClr>
                </a:solidFill>
                <a:latin typeface="Times New Roman" pitchFamily="18" charset="0"/>
                <a:cs typeface="Times New Roman" pitchFamily="18" charset="0"/>
              </a:rPr>
              <a:t>2. Time Detecting:</a:t>
            </a:r>
            <a:r>
              <a:rPr lang="en-US" sz="2500" b="1" dirty="0">
                <a:solidFill>
                  <a:schemeClr val="tx1">
                    <a:lumMod val="95000"/>
                    <a:lumOff val="5000"/>
                  </a:schemeClr>
                </a:solidFill>
                <a:latin typeface="Times New Roman" pitchFamily="18" charset="0"/>
                <a:cs typeface="Times New Roman" pitchFamily="18" charset="0"/>
              </a:rPr>
              <a:t/>
            </a:r>
            <a:br>
              <a:rPr lang="en-US" sz="2500" b="1" dirty="0">
                <a:solidFill>
                  <a:schemeClr val="tx1">
                    <a:lumMod val="95000"/>
                    <a:lumOff val="5000"/>
                  </a:schemeClr>
                </a:solidFill>
                <a:latin typeface="Times New Roman" pitchFamily="18" charset="0"/>
                <a:cs typeface="Times New Roman" pitchFamily="18" charset="0"/>
              </a:rPr>
            </a:br>
            <a:endParaRPr lang="en-IN" sz="25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62E8DBB-8CAD-47AF-1F08-E5D854F507F6}"/>
              </a:ext>
            </a:extLst>
          </p:cNvPr>
          <p:cNvSpPr txBox="1"/>
          <p:nvPr/>
        </p:nvSpPr>
        <p:spPr>
          <a:xfrm>
            <a:off x="1950720" y="1948934"/>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   </a:t>
            </a:r>
            <a:endParaRPr lang="en-IN" dirty="0"/>
          </a:p>
        </p:txBody>
      </p:sp>
      <p:sp>
        <p:nvSpPr>
          <p:cNvPr id="3" name="Date Placeholder 2">
            <a:extLst>
              <a:ext uri="{FF2B5EF4-FFF2-40B4-BE49-F238E27FC236}">
                <a16:creationId xmlns:a16="http://schemas.microsoft.com/office/drawing/2014/main" xmlns="" id="{F7C3E4E9-4199-339C-75CA-C1D0D0AF6F57}"/>
              </a:ext>
            </a:extLst>
          </p:cNvPr>
          <p:cNvSpPr>
            <a:spLocks noGrp="1"/>
          </p:cNvSpPr>
          <p:nvPr>
            <p:ph type="dt" sz="half" idx="10"/>
          </p:nvPr>
        </p:nvSpPr>
        <p:spPr/>
        <p:txBody>
          <a:bodyPr/>
          <a:lstStyle/>
          <a:p>
            <a:fld id="{CEF08785-BFEF-416C-BEFC-93BB22CC6308}" type="datetime1">
              <a:rPr lang="en-IN" smtClean="0"/>
              <a:t>08-04-2023</a:t>
            </a:fld>
            <a:endParaRPr lang="en-IN"/>
          </a:p>
        </p:txBody>
      </p:sp>
      <p:sp>
        <p:nvSpPr>
          <p:cNvPr id="5" name="Slide Number Placeholder 4">
            <a:extLst>
              <a:ext uri="{FF2B5EF4-FFF2-40B4-BE49-F238E27FC236}">
                <a16:creationId xmlns:a16="http://schemas.microsoft.com/office/drawing/2014/main" xmlns="" id="{8BBB847C-58FB-58C8-32C9-9A8BAF62EA4A}"/>
              </a:ext>
            </a:extLst>
          </p:cNvPr>
          <p:cNvSpPr>
            <a:spLocks noGrp="1"/>
          </p:cNvSpPr>
          <p:nvPr>
            <p:ph type="sldNum" sz="quarter" idx="12"/>
          </p:nvPr>
        </p:nvSpPr>
        <p:spPr/>
        <p:txBody>
          <a:bodyPr/>
          <a:lstStyle/>
          <a:p>
            <a:fld id="{9D3FF152-60F5-4862-82F9-1190556AA56F}" type="slidenum">
              <a:rPr lang="en-IN" smtClean="0"/>
              <a:t>21</a:t>
            </a:fld>
            <a:endParaRPr lang="en-IN"/>
          </a:p>
        </p:txBody>
      </p:sp>
      <p:sp>
        <p:nvSpPr>
          <p:cNvPr id="8" name="TextBox 7">
            <a:extLst>
              <a:ext uri="{FF2B5EF4-FFF2-40B4-BE49-F238E27FC236}">
                <a16:creationId xmlns:a16="http://schemas.microsoft.com/office/drawing/2014/main" xmlns="" id="{DE913C0A-4958-952C-938C-7D27910E1DDA}"/>
              </a:ext>
            </a:extLst>
          </p:cNvPr>
          <p:cNvSpPr txBox="1"/>
          <p:nvPr/>
        </p:nvSpPr>
        <p:spPr>
          <a:xfrm>
            <a:off x="770038" y="4216194"/>
            <a:ext cx="7932528" cy="2031325"/>
          </a:xfrm>
          <a:prstGeom prst="rect">
            <a:avLst/>
          </a:prstGeom>
          <a:noFill/>
        </p:spPr>
        <p:txBody>
          <a:bodyPr wrap="square">
            <a:spAutoFit/>
          </a:bodyPr>
          <a:lstStyle/>
          <a:p>
            <a:pPr marL="285750" lvl="0" indent="-285750">
              <a:buFont typeface="Wingdings" pitchFamily="2" charset="2"/>
              <a:buChar char="Ø"/>
            </a:pPr>
            <a:r>
              <a:rPr lang="en-US" dirty="0">
                <a:latin typeface="Times New Roman" pitchFamily="18" charset="0"/>
                <a:cs typeface="Times New Roman" pitchFamily="18" charset="0"/>
              </a:rPr>
              <a:t>In this module, time detecting process is </a:t>
            </a:r>
            <a:r>
              <a:rPr lang="en-US" dirty="0" smtClean="0">
                <a:latin typeface="Times New Roman" pitchFamily="18" charset="0"/>
                <a:cs typeface="Times New Roman" pitchFamily="18" charset="0"/>
              </a:rPr>
              <a:t>happening. </a:t>
            </a:r>
            <a:endParaRPr lang="en-US" dirty="0">
              <a:latin typeface="Times New Roman" pitchFamily="18" charset="0"/>
              <a:cs typeface="Times New Roman" pitchFamily="18" charset="0"/>
            </a:endParaRPr>
          </a:p>
          <a:p>
            <a:pPr marL="285750" lvl="0" indent="-285750">
              <a:buFont typeface="Wingdings" pitchFamily="2" charset="2"/>
              <a:buChar char="Ø"/>
            </a:pPr>
            <a:r>
              <a:rPr lang="en-US" dirty="0">
                <a:latin typeface="Times New Roman" pitchFamily="18" charset="0"/>
                <a:cs typeface="Times New Roman" pitchFamily="18" charset="0"/>
              </a:rPr>
              <a:t>This includes RFID reader, RFID tag, LCD and RTC. </a:t>
            </a:r>
            <a:endParaRPr lang="en-US" dirty="0" smtClean="0">
              <a:latin typeface="Times New Roman" pitchFamily="18" charset="0"/>
              <a:cs typeface="Times New Roman" pitchFamily="18" charset="0"/>
            </a:endParaRPr>
          </a:p>
          <a:p>
            <a:pPr marL="285750" lvl="0" indent="-285750">
              <a:buFont typeface="Wingdings" pitchFamily="2" charset="2"/>
              <a:buChar char="Ø"/>
            </a:pPr>
            <a:r>
              <a:rPr lang="en-US" dirty="0" smtClean="0">
                <a:latin typeface="Times New Roman" pitchFamily="18" charset="0"/>
                <a:cs typeface="Times New Roman" pitchFamily="18" charset="0"/>
              </a:rPr>
              <a:t>IR </a:t>
            </a:r>
            <a:r>
              <a:rPr lang="en-US" dirty="0">
                <a:latin typeface="Times New Roman" pitchFamily="18" charset="0"/>
                <a:cs typeface="Times New Roman" pitchFamily="18" charset="0"/>
              </a:rPr>
              <a:t>sensor detects </a:t>
            </a:r>
            <a:r>
              <a:rPr lang="en-US" dirty="0" smtClean="0">
                <a:latin typeface="Times New Roman" pitchFamily="18" charset="0"/>
                <a:cs typeface="Times New Roman" pitchFamily="18" charset="0"/>
              </a:rPr>
              <a:t>the train </a:t>
            </a:r>
            <a:r>
              <a:rPr lang="en-US" dirty="0">
                <a:latin typeface="Times New Roman" pitchFamily="18" charset="0"/>
                <a:cs typeface="Times New Roman" pitchFamily="18" charset="0"/>
              </a:rPr>
              <a:t>and gets the ID with RFID </a:t>
            </a:r>
            <a:r>
              <a:rPr lang="en-US" dirty="0" smtClean="0">
                <a:latin typeface="Times New Roman" pitchFamily="18" charset="0"/>
                <a:cs typeface="Times New Roman" pitchFamily="18" charset="0"/>
              </a:rPr>
              <a:t>tag and then it checks </a:t>
            </a:r>
            <a:r>
              <a:rPr lang="en-US" dirty="0">
                <a:latin typeface="Times New Roman" pitchFamily="18" charset="0"/>
                <a:cs typeface="Times New Roman" pitchFamily="18" charset="0"/>
              </a:rPr>
              <a:t>the RTC (Real Time Clock) to calculate the </a:t>
            </a:r>
            <a:r>
              <a:rPr lang="en-US" dirty="0" smtClean="0">
                <a:latin typeface="Times New Roman" pitchFamily="18" charset="0"/>
                <a:cs typeface="Times New Roman" pitchFamily="18" charset="0"/>
              </a:rPr>
              <a:t>arrival </a:t>
            </a:r>
            <a:r>
              <a:rPr lang="en-US" dirty="0">
                <a:latin typeface="Times New Roman" pitchFamily="18" charset="0"/>
                <a:cs typeface="Times New Roman" pitchFamily="18" charset="0"/>
              </a:rPr>
              <a:t>time of the </a:t>
            </a:r>
            <a:r>
              <a:rPr lang="en-US" dirty="0" smtClean="0">
                <a:latin typeface="Times New Roman" pitchFamily="18" charset="0"/>
                <a:cs typeface="Times New Roman" pitchFamily="18" charset="0"/>
              </a:rPr>
              <a:t>train.</a:t>
            </a:r>
          </a:p>
          <a:p>
            <a:pPr marL="285750" lvl="0" indent="-285750">
              <a:buFont typeface="Wingdings" pitchFamily="2" charset="2"/>
              <a:buChar char="Ø"/>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also used to get the real time. The RTC is updated </a:t>
            </a:r>
            <a:r>
              <a:rPr lang="en-US" dirty="0" smtClean="0">
                <a:latin typeface="Times New Roman" pitchFamily="18" charset="0"/>
                <a:cs typeface="Times New Roman" pitchFamily="18" charset="0"/>
              </a:rPr>
              <a:t>visually </a:t>
            </a:r>
            <a:r>
              <a:rPr lang="en-US" dirty="0">
                <a:latin typeface="Times New Roman" pitchFamily="18" charset="0"/>
                <a:cs typeface="Times New Roman" pitchFamily="18" charset="0"/>
              </a:rPr>
              <a:t>with the help of LCD.</a:t>
            </a:r>
          </a:p>
          <a:p>
            <a:pPr marL="342900" indent="-342900" algn="just">
              <a:buFont typeface="Wingdings" pitchFamily="2" charset="2"/>
              <a:buChar char="Ø"/>
            </a:pPr>
            <a:endParaRPr lang="en-US" dirty="0">
              <a:latin typeface="Times New Roman" pitchFamily="18" charset="0"/>
              <a:cs typeface="Times New Roman" pitchFamily="18" charset="0"/>
            </a:endParaRPr>
          </a:p>
        </p:txBody>
      </p:sp>
      <p:pic>
        <p:nvPicPr>
          <p:cNvPr id="9" name="Picture 8" descr="C:\Users\welcome\Downloads\1234 (1).png"/>
          <p:cNvPicPr/>
          <p:nvPr/>
        </p:nvPicPr>
        <p:blipFill rotWithShape="1">
          <a:blip r:embed="rId2">
            <a:extLst>
              <a:ext uri="{28A0092B-C50C-407E-A947-70E740481C1C}">
                <a14:useLocalDpi xmlns:a14="http://schemas.microsoft.com/office/drawing/2010/main" val="0"/>
              </a:ext>
            </a:extLst>
          </a:blip>
          <a:srcRect l="4154" t="6431" r="3181" b="5859"/>
          <a:stretch/>
        </p:blipFill>
        <p:spPr bwMode="auto">
          <a:xfrm>
            <a:off x="2726199" y="673580"/>
            <a:ext cx="3911083" cy="3289371"/>
          </a:xfrm>
          <a:prstGeom prst="rect">
            <a:avLst/>
          </a:prstGeom>
          <a:noFill/>
          <a:ln>
            <a:noFill/>
          </a:ln>
        </p:spPr>
      </p:pic>
    </p:spTree>
    <p:extLst>
      <p:ext uri="{BB962C8B-B14F-4D97-AF65-F5344CB8AC3E}">
        <p14:creationId xmlns:p14="http://schemas.microsoft.com/office/powerpoint/2010/main" val="2154308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479927" y="244817"/>
            <a:ext cx="4149089" cy="669581"/>
          </a:xfrm>
        </p:spPr>
        <p:txBody>
          <a:bodyPr>
            <a:noAutofit/>
          </a:bodyPr>
          <a:lstStyle/>
          <a:p>
            <a:pPr algn="ctr"/>
            <a:r>
              <a:rPr lang="en-US" sz="2600" b="1" dirty="0" smtClean="0">
                <a:latin typeface="Times New Roman" pitchFamily="18" charset="0"/>
                <a:cs typeface="Times New Roman" pitchFamily="18" charset="0"/>
              </a:rPr>
              <a:t>3. Updating:</a:t>
            </a:r>
            <a:endParaRPr lang="en-IN" sz="2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62E8DBB-8CAD-47AF-1F08-E5D854F507F6}"/>
              </a:ext>
            </a:extLst>
          </p:cNvPr>
          <p:cNvSpPr txBox="1"/>
          <p:nvPr/>
        </p:nvSpPr>
        <p:spPr>
          <a:xfrm>
            <a:off x="1950720" y="1948934"/>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    </a:t>
            </a:r>
            <a:endParaRPr lang="en-IN" dirty="0"/>
          </a:p>
        </p:txBody>
      </p:sp>
      <p:sp>
        <p:nvSpPr>
          <p:cNvPr id="3" name="Date Placeholder 2">
            <a:extLst>
              <a:ext uri="{FF2B5EF4-FFF2-40B4-BE49-F238E27FC236}">
                <a16:creationId xmlns:a16="http://schemas.microsoft.com/office/drawing/2014/main" xmlns="" id="{F7C3E4E9-4199-339C-75CA-C1D0D0AF6F57}"/>
              </a:ext>
            </a:extLst>
          </p:cNvPr>
          <p:cNvSpPr>
            <a:spLocks noGrp="1"/>
          </p:cNvSpPr>
          <p:nvPr>
            <p:ph type="dt" sz="half" idx="10"/>
          </p:nvPr>
        </p:nvSpPr>
        <p:spPr/>
        <p:txBody>
          <a:bodyPr/>
          <a:lstStyle/>
          <a:p>
            <a:fld id="{CEF08785-BFEF-416C-BEFC-93BB22CC6308}" type="datetime1">
              <a:rPr lang="en-IN" smtClean="0"/>
              <a:t>08-04-2023</a:t>
            </a:fld>
            <a:endParaRPr lang="en-IN"/>
          </a:p>
        </p:txBody>
      </p:sp>
      <p:sp>
        <p:nvSpPr>
          <p:cNvPr id="5" name="Slide Number Placeholder 4">
            <a:extLst>
              <a:ext uri="{FF2B5EF4-FFF2-40B4-BE49-F238E27FC236}">
                <a16:creationId xmlns:a16="http://schemas.microsoft.com/office/drawing/2014/main" xmlns="" id="{8BBB847C-58FB-58C8-32C9-9A8BAF62EA4A}"/>
              </a:ext>
            </a:extLst>
          </p:cNvPr>
          <p:cNvSpPr>
            <a:spLocks noGrp="1"/>
          </p:cNvSpPr>
          <p:nvPr>
            <p:ph type="sldNum" sz="quarter" idx="12"/>
          </p:nvPr>
        </p:nvSpPr>
        <p:spPr/>
        <p:txBody>
          <a:bodyPr/>
          <a:lstStyle/>
          <a:p>
            <a:fld id="{9D3FF152-60F5-4862-82F9-1190556AA56F}" type="slidenum">
              <a:rPr lang="en-IN" smtClean="0"/>
              <a:t>22</a:t>
            </a:fld>
            <a:endParaRPr lang="en-IN"/>
          </a:p>
        </p:txBody>
      </p:sp>
      <p:sp>
        <p:nvSpPr>
          <p:cNvPr id="8" name="TextBox 7">
            <a:extLst>
              <a:ext uri="{FF2B5EF4-FFF2-40B4-BE49-F238E27FC236}">
                <a16:creationId xmlns:a16="http://schemas.microsoft.com/office/drawing/2014/main" xmlns="" id="{6A49EC30-D1C6-E72F-14D2-5B97AF8CA470}"/>
              </a:ext>
            </a:extLst>
          </p:cNvPr>
          <p:cNvSpPr txBox="1"/>
          <p:nvPr/>
        </p:nvSpPr>
        <p:spPr>
          <a:xfrm>
            <a:off x="666355" y="4395346"/>
            <a:ext cx="8222768" cy="1754326"/>
          </a:xfrm>
          <a:prstGeom prst="rect">
            <a:avLst/>
          </a:prstGeom>
          <a:noFill/>
        </p:spPr>
        <p:txBody>
          <a:bodyPr wrap="square">
            <a:spAutoFit/>
          </a:bodyPr>
          <a:lstStyle/>
          <a:p>
            <a:pPr marL="342900" indent="-342900">
              <a:buFont typeface="Wingdings" pitchFamily="2" charset="2"/>
              <a:buChar char="Ø"/>
            </a:pPr>
            <a:r>
              <a:rPr lang="en-US" dirty="0">
                <a:latin typeface="Times New Roman" pitchFamily="18" charset="0"/>
                <a:cs typeface="Times New Roman" pitchFamily="18" charset="0"/>
              </a:rPr>
              <a:t>This module is used to update the information to the web application. </a:t>
            </a:r>
          </a:p>
          <a:p>
            <a:pPr marL="342900" indent="-342900">
              <a:buFont typeface="Wingdings" pitchFamily="2" charset="2"/>
              <a:buChar char="Ø"/>
            </a:pPr>
            <a:r>
              <a:rPr lang="en-US" dirty="0">
                <a:latin typeface="Times New Roman" pitchFamily="18" charset="0"/>
                <a:cs typeface="Times New Roman" pitchFamily="18" charset="0"/>
              </a:rPr>
              <a:t>This module gets the RTC time when the IR detects train </a:t>
            </a:r>
            <a:r>
              <a:rPr lang="en-US" dirty="0" smtClean="0">
                <a:latin typeface="Times New Roman" pitchFamily="18" charset="0"/>
                <a:cs typeface="Times New Roman" pitchFamily="18" charset="0"/>
              </a:rPr>
              <a:t>. It also </a:t>
            </a:r>
            <a:r>
              <a:rPr lang="en-US" dirty="0">
                <a:latin typeface="Times New Roman" pitchFamily="18" charset="0"/>
                <a:cs typeface="Times New Roman" pitchFamily="18" charset="0"/>
              </a:rPr>
              <a:t>gets the id of </a:t>
            </a:r>
            <a:r>
              <a:rPr lang="en-US" dirty="0" smtClean="0">
                <a:latin typeface="Times New Roman" pitchFamily="18" charset="0"/>
                <a:cs typeface="Times New Roman" pitchFamily="18" charset="0"/>
              </a:rPr>
              <a:t>the train </a:t>
            </a:r>
            <a:r>
              <a:rPr lang="en-US" dirty="0" smtClean="0">
                <a:latin typeface="Times New Roman" pitchFamily="18" charset="0"/>
                <a:cs typeface="Times New Roman" pitchFamily="18" charset="0"/>
              </a:rPr>
              <a:t>with </a:t>
            </a:r>
            <a:r>
              <a:rPr lang="en-US" dirty="0" smtClean="0">
                <a:latin typeface="Times New Roman" pitchFamily="18" charset="0"/>
                <a:cs typeface="Times New Roman" pitchFamily="18" charset="0"/>
              </a:rPr>
              <a:t>RFID </a:t>
            </a:r>
            <a:r>
              <a:rPr lang="en-US" dirty="0">
                <a:latin typeface="Times New Roman" pitchFamily="18" charset="0"/>
                <a:cs typeface="Times New Roman" pitchFamily="18" charset="0"/>
              </a:rPr>
              <a:t>tag value and updates both in the web page. </a:t>
            </a:r>
          </a:p>
          <a:p>
            <a:pPr marL="342900" indent="-342900">
              <a:buFont typeface="Wingdings" pitchFamily="2" charset="2"/>
              <a:buChar char="Ø"/>
            </a:pPr>
            <a:r>
              <a:rPr lang="en-US" dirty="0">
                <a:latin typeface="Times New Roman" pitchFamily="18" charset="0"/>
                <a:cs typeface="Times New Roman" pitchFamily="18" charset="0"/>
              </a:rPr>
              <a:t>This module works on the internet connectivity. The process is like it gets the values and sends it to the pc that contains web application through internet.</a:t>
            </a:r>
          </a:p>
          <a:p>
            <a:pPr>
              <a:buFont typeface="Wingdings" pitchFamily="2" charset="2"/>
              <a:buChar char="Ø"/>
            </a:pP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707" y="856969"/>
            <a:ext cx="15954650" cy="1726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p:nvPr/>
        </p:nvPicPr>
        <p:blipFill rotWithShape="1">
          <a:blip r:embed="rId3">
            <a:extLst>
              <a:ext uri="{28A0092B-C50C-407E-A947-70E740481C1C}">
                <a14:useLocalDpi xmlns:a14="http://schemas.microsoft.com/office/drawing/2010/main" val="0"/>
              </a:ext>
            </a:extLst>
          </a:blip>
          <a:srcRect l="10452" b="11429"/>
          <a:stretch/>
        </p:blipFill>
        <p:spPr bwMode="auto">
          <a:xfrm>
            <a:off x="2793812" y="671407"/>
            <a:ext cx="4926461" cy="34506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32080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2A363-7E9F-3AEF-C2AC-5E01BF072D69}"/>
              </a:ext>
            </a:extLst>
          </p:cNvPr>
          <p:cNvSpPr>
            <a:spLocks noGrp="1"/>
          </p:cNvSpPr>
          <p:nvPr>
            <p:ph type="title"/>
          </p:nvPr>
        </p:nvSpPr>
        <p:spPr>
          <a:xfrm>
            <a:off x="502526" y="220718"/>
            <a:ext cx="7886700" cy="740980"/>
          </a:xfrm>
        </p:spPr>
        <p:txBody>
          <a:bodyPr>
            <a:normAutofit/>
          </a:bodyPr>
          <a:lstStyle/>
          <a:p>
            <a:r>
              <a:rPr lang="en-US" sz="2600" b="1" dirty="0" smtClean="0">
                <a:latin typeface="Times New Roman" pitchFamily="18" charset="0"/>
                <a:cs typeface="Times New Roman" pitchFamily="18" charset="0"/>
              </a:rPr>
              <a:t>4. Receiver</a:t>
            </a:r>
            <a:r>
              <a:rPr lang="en-US" sz="2600" b="1" dirty="0" smtClean="0"/>
              <a:t>:</a:t>
            </a:r>
            <a:endParaRPr lang="en-IN" sz="2600" dirty="0"/>
          </a:p>
        </p:txBody>
      </p:sp>
      <p:sp>
        <p:nvSpPr>
          <p:cNvPr id="4" name="Date Placeholder 3">
            <a:extLst>
              <a:ext uri="{FF2B5EF4-FFF2-40B4-BE49-F238E27FC236}">
                <a16:creationId xmlns:a16="http://schemas.microsoft.com/office/drawing/2014/main" xmlns="" id="{55A1477B-46E0-6D3D-7E63-6E2555545C4A}"/>
              </a:ext>
            </a:extLst>
          </p:cNvPr>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a:extLst>
              <a:ext uri="{FF2B5EF4-FFF2-40B4-BE49-F238E27FC236}">
                <a16:creationId xmlns:a16="http://schemas.microsoft.com/office/drawing/2014/main" xmlns="" id="{2B4F57A2-0D27-8F01-38FB-B1985B3AA4D0}"/>
              </a:ext>
            </a:extLst>
          </p:cNvPr>
          <p:cNvSpPr>
            <a:spLocks noGrp="1"/>
          </p:cNvSpPr>
          <p:nvPr>
            <p:ph type="sldNum" sz="quarter" idx="12"/>
          </p:nvPr>
        </p:nvSpPr>
        <p:spPr/>
        <p:txBody>
          <a:bodyPr/>
          <a:lstStyle/>
          <a:p>
            <a:fld id="{9D3FF152-60F5-4862-82F9-1190556AA56F}" type="slidenum">
              <a:rPr lang="en-IN" smtClean="0"/>
              <a:t>23</a:t>
            </a:fld>
            <a:endParaRPr lang="en-IN"/>
          </a:p>
        </p:txBody>
      </p:sp>
      <p:pic>
        <p:nvPicPr>
          <p:cNvPr id="7" name="Picture 6" descr="C:\Users\welcome\Downloads\IMG-20230405-WA0002.jpg"/>
          <p:cNvPicPr/>
          <p:nvPr/>
        </p:nvPicPr>
        <p:blipFill rotWithShape="1">
          <a:blip r:embed="rId2">
            <a:extLst>
              <a:ext uri="{28A0092B-C50C-407E-A947-70E740481C1C}">
                <a14:useLocalDpi xmlns:a14="http://schemas.microsoft.com/office/drawing/2010/main" val="0"/>
              </a:ext>
            </a:extLst>
          </a:blip>
          <a:srcRect t="43146" b="33189"/>
          <a:stretch/>
        </p:blipFill>
        <p:spPr bwMode="auto">
          <a:xfrm>
            <a:off x="2040945" y="767199"/>
            <a:ext cx="5352889" cy="3000759"/>
          </a:xfrm>
          <a:prstGeom prst="rect">
            <a:avLst/>
          </a:prstGeom>
          <a:noFill/>
          <a:ln>
            <a:noFill/>
          </a:ln>
          <a:extLst>
            <a:ext uri="{53640926-AAD7-44D8-BBD7-CCE9431645EC}">
              <a14:shadowObscured xmlns:a14="http://schemas.microsoft.com/office/drawing/2010/main"/>
            </a:ext>
          </a:extLst>
        </p:spPr>
      </p:pic>
      <p:sp>
        <p:nvSpPr>
          <p:cNvPr id="3" name="Rectangle 2"/>
          <p:cNvSpPr/>
          <p:nvPr/>
        </p:nvSpPr>
        <p:spPr>
          <a:xfrm>
            <a:off x="1008993" y="4171304"/>
            <a:ext cx="7819697" cy="2492990"/>
          </a:xfrm>
          <a:prstGeom prst="rect">
            <a:avLst/>
          </a:prstGeom>
        </p:spPr>
        <p:txBody>
          <a:bodyPr wrap="square">
            <a:spAutoFit/>
          </a:bodyPr>
          <a:lstStyle/>
          <a:p>
            <a:pPr marL="285750" indent="-285750">
              <a:buFont typeface="Wingdings" pitchFamily="2" charset="2"/>
              <a:buChar char="Ø"/>
            </a:pPr>
            <a:r>
              <a:rPr lang="en-US" dirty="0">
                <a:latin typeface="Times New Roman" pitchFamily="18" charset="0"/>
                <a:cs typeface="Times New Roman" pitchFamily="18" charset="0"/>
              </a:rPr>
              <a:t>In this module, the </a:t>
            </a:r>
            <a:r>
              <a:rPr lang="en-US" dirty="0" smtClean="0">
                <a:latin typeface="Times New Roman" pitchFamily="18" charset="0"/>
                <a:cs typeface="Times New Roman" pitchFamily="18" charset="0"/>
              </a:rPr>
              <a:t>ZIGBEE </a:t>
            </a:r>
            <a:r>
              <a:rPr lang="en-US" dirty="0">
                <a:latin typeface="Times New Roman" pitchFamily="18" charset="0"/>
                <a:cs typeface="Times New Roman" pitchFamily="18" charset="0"/>
              </a:rPr>
              <a:t>receiver </a:t>
            </a:r>
            <a:r>
              <a:rPr lang="en-US" dirty="0" smtClean="0">
                <a:latin typeface="Times New Roman" pitchFamily="18" charset="0"/>
                <a:cs typeface="Times New Roman" pitchFamily="18" charset="0"/>
              </a:rPr>
              <a:t>, power supply, LCD are connected with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UNO</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285750" indent="-285750">
              <a:lnSpc>
                <a:spcPct val="150000"/>
              </a:lnSpc>
              <a:buFont typeface="Wingdings" pitchFamily="2" charset="2"/>
              <a:buChar char="Ø"/>
            </a:pPr>
            <a:r>
              <a:rPr lang="en-US" dirty="0">
                <a:latin typeface="Times New Roman" pitchFamily="18" charset="0"/>
                <a:cs typeface="Times New Roman" pitchFamily="18" charset="0"/>
              </a:rPr>
              <a:t>This module is present in </a:t>
            </a:r>
            <a:r>
              <a:rPr lang="en-US"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train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for updating the information to the co-driver. This module sends time through the </a:t>
            </a:r>
            <a:r>
              <a:rPr lang="en-US" dirty="0" smtClean="0">
                <a:latin typeface="Times New Roman" pitchFamily="18" charset="0"/>
                <a:cs typeface="Times New Roman" pitchFamily="18" charset="0"/>
              </a:rPr>
              <a:t>ZIGBEE </a:t>
            </a:r>
            <a:r>
              <a:rPr lang="en-US" dirty="0">
                <a:latin typeface="Times New Roman" pitchFamily="18" charset="0"/>
                <a:cs typeface="Times New Roman" pitchFamily="18" charset="0"/>
              </a:rPr>
              <a:t>module and the train time is updated to the LCD for co-driver.</a:t>
            </a:r>
          </a:p>
          <a:p>
            <a:endParaRPr lang="en-US" dirty="0"/>
          </a:p>
          <a:p>
            <a:endParaRPr lang="en-US" dirty="0"/>
          </a:p>
        </p:txBody>
      </p:sp>
    </p:spTree>
    <p:extLst>
      <p:ext uri="{BB962C8B-B14F-4D97-AF65-F5344CB8AC3E}">
        <p14:creationId xmlns:p14="http://schemas.microsoft.com/office/powerpoint/2010/main" val="724039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584932449"/>
              </p:ext>
            </p:extLst>
          </p:nvPr>
        </p:nvGraphicFramePr>
        <p:xfrm>
          <a:off x="866671" y="3957144"/>
          <a:ext cx="7826953" cy="2435202"/>
        </p:xfrm>
        <a:graphic>
          <a:graphicData uri="http://schemas.openxmlformats.org/drawingml/2006/table">
            <a:tbl>
              <a:tblPr firstRow="1" firstCol="1" bandRow="1">
                <a:tableStyleId>{5C22544A-7EE6-4342-B048-85BDC9FD1C3A}</a:tableStyleId>
              </a:tblPr>
              <a:tblGrid>
                <a:gridCol w="969043"/>
                <a:gridCol w="1501334"/>
                <a:gridCol w="1091879"/>
                <a:gridCol w="1630237"/>
                <a:gridCol w="1597230"/>
                <a:gridCol w="1037230"/>
              </a:tblGrid>
              <a:tr h="507384">
                <a:tc>
                  <a:txBody>
                    <a:bodyPr/>
                    <a:lstStyle/>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 </a:t>
                      </a:r>
                      <a:r>
                        <a:rPr lang="en-US" sz="1200" dirty="0">
                          <a:effectLst/>
                          <a:latin typeface="Times New Roman" pitchFamily="18" charset="0"/>
                          <a:cs typeface="Times New Roman" pitchFamily="18" charset="0"/>
                        </a:rPr>
                        <a:t>TEST </a:t>
                      </a:r>
                      <a:r>
                        <a:rPr lang="en-US" sz="1200" dirty="0" smtClean="0">
                          <a:effectLst/>
                          <a:latin typeface="Times New Roman" pitchFamily="18" charset="0"/>
                          <a:cs typeface="Times New Roman" pitchFamily="18" charset="0"/>
                        </a:rPr>
                        <a:t>CASE  ID</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    TEST </a:t>
                      </a:r>
                      <a:r>
                        <a:rPr lang="en-US" sz="1200" dirty="0">
                          <a:effectLst/>
                          <a:latin typeface="Times New Roman" pitchFamily="18" charset="0"/>
                          <a:cs typeface="Times New Roman" pitchFamily="18" charset="0"/>
                        </a:rPr>
                        <a:t>CASES</a:t>
                      </a:r>
                    </a:p>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    </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    INPUT</a:t>
                      </a:r>
                      <a:endParaRPr lang="en-US" sz="1200" dirty="0">
                        <a:effectLst/>
                        <a:latin typeface="Times New Roman" pitchFamily="18" charset="0"/>
                        <a:cs typeface="Times New Roman" pitchFamily="18" charset="0"/>
                      </a:endParaRPr>
                    </a:p>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baseline="0" dirty="0" smtClean="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EXPECTED</a:t>
                      </a:r>
                      <a:endParaRPr lang="en-US" sz="1200" dirty="0">
                        <a:effectLst/>
                        <a:latin typeface="Times New Roman" pitchFamily="18" charset="0"/>
                        <a:cs typeface="Times New Roman" pitchFamily="18" charset="0"/>
                      </a:endParaRPr>
                    </a:p>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      </a:t>
                      </a:r>
                      <a:r>
                        <a:rPr lang="en-US" sz="1200" dirty="0">
                          <a:effectLst/>
                          <a:latin typeface="Times New Roman" pitchFamily="18" charset="0"/>
                          <a:cs typeface="Times New Roman" pitchFamily="18" charset="0"/>
                        </a:rPr>
                        <a:t>OUTPUT</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baseline="0" dirty="0" smtClean="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ACTUAL</a:t>
                      </a:r>
                      <a:endParaRPr lang="en-US" sz="1200" dirty="0">
                        <a:effectLst/>
                        <a:latin typeface="Times New Roman" pitchFamily="18" charset="0"/>
                        <a:cs typeface="Times New Roman" pitchFamily="18" charset="0"/>
                      </a:endParaRPr>
                    </a:p>
                    <a:p>
                      <a:pPr marL="0" marR="0" algn="just">
                        <a:lnSpc>
                          <a:spcPct val="150000"/>
                        </a:lnSpc>
                        <a:spcBef>
                          <a:spcPts val="0"/>
                        </a:spcBef>
                        <a:spcAft>
                          <a:spcPts val="0"/>
                        </a:spcAft>
                      </a:pPr>
                      <a:r>
                        <a:rPr lang="en-US" sz="1200" dirty="0" smtClean="0">
                          <a:effectLst/>
                          <a:latin typeface="Times New Roman" pitchFamily="18" charset="0"/>
                          <a:cs typeface="Times New Roman" pitchFamily="18" charset="0"/>
                        </a:rPr>
                        <a:t>      </a:t>
                      </a:r>
                      <a:r>
                        <a:rPr lang="en-US" sz="1200" dirty="0">
                          <a:effectLst/>
                          <a:latin typeface="Times New Roman" pitchFamily="18" charset="0"/>
                          <a:cs typeface="Times New Roman" pitchFamily="18" charset="0"/>
                        </a:rPr>
                        <a:t>OUTPUT</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RESULT</a:t>
                      </a:r>
                      <a:endParaRPr lang="en-US" sz="1200" dirty="0">
                        <a:effectLst/>
                        <a:latin typeface="Times New Roman" pitchFamily="18" charset="0"/>
                        <a:ea typeface="Calibri"/>
                        <a:cs typeface="Times New Roman" pitchFamily="18" charset="0"/>
                      </a:endParaRPr>
                    </a:p>
                  </a:txBody>
                  <a:tcPr marL="68580" marR="68580" marT="0" marB="0"/>
                </a:tc>
              </a:tr>
              <a:tr h="1886562">
                <a:tc>
                  <a:txBody>
                    <a:bodyPr/>
                    <a:lstStyle/>
                    <a:p>
                      <a:pPr marL="0" marR="0" algn="ctr">
                        <a:lnSpc>
                          <a:spcPct val="150000"/>
                        </a:lnSpc>
                        <a:spcBef>
                          <a:spcPts val="0"/>
                        </a:spcBef>
                        <a:spcAft>
                          <a:spcPts val="0"/>
                        </a:spcAft>
                      </a:pPr>
                      <a:r>
                        <a:rPr lang="en-US" sz="1200" dirty="0">
                          <a:effectLst/>
                          <a:latin typeface="Times New Roman" pitchFamily="18" charset="0"/>
                          <a:cs typeface="Times New Roman" pitchFamily="18" charset="0"/>
                        </a:rPr>
                        <a:t> </a:t>
                      </a:r>
                    </a:p>
                    <a:p>
                      <a:pPr marL="0" marR="0" algn="ctr">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TC01</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To </a:t>
                      </a:r>
                      <a:r>
                        <a:rPr lang="en-US" sz="1200" dirty="0">
                          <a:effectLst/>
                          <a:latin typeface="Times New Roman" pitchFamily="18" charset="0"/>
                          <a:cs typeface="Times New Roman" pitchFamily="18" charset="0"/>
                        </a:rPr>
                        <a:t>detect the train and mail the passengers about the early arrival of train</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RFID </a:t>
                      </a:r>
                      <a:r>
                        <a:rPr lang="en-US" sz="1200" dirty="0">
                          <a:effectLst/>
                          <a:latin typeface="Times New Roman" pitchFamily="18" charset="0"/>
                          <a:cs typeface="Times New Roman" pitchFamily="18" charset="0"/>
                        </a:rPr>
                        <a:t>Tag, RFID reader, RTC, LCD</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Train </a:t>
                      </a:r>
                      <a:r>
                        <a:rPr lang="en-US" sz="1200" dirty="0">
                          <a:effectLst/>
                          <a:latin typeface="Times New Roman" pitchFamily="18" charset="0"/>
                          <a:cs typeface="Times New Roman" pitchFamily="18" charset="0"/>
                        </a:rPr>
                        <a:t>along with time should be detected and passengers should receive mail from admin</a:t>
                      </a:r>
                    </a:p>
                    <a:p>
                      <a:pPr marL="0" marR="0">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            (</a:t>
                      </a:r>
                      <a:r>
                        <a:rPr lang="en-US" sz="1200" dirty="0" err="1" smtClean="0">
                          <a:effectLst/>
                          <a:latin typeface="Times New Roman" pitchFamily="18" charset="0"/>
                          <a:cs typeface="Times New Roman" pitchFamily="18" charset="0"/>
                        </a:rPr>
                        <a:t>Scr</a:t>
                      </a:r>
                      <a:r>
                        <a:rPr lang="en-US" sz="1200" dirty="0" smtClean="0">
                          <a:effectLst/>
                          <a:latin typeface="Times New Roman" pitchFamily="18" charset="0"/>
                          <a:cs typeface="Times New Roman" pitchFamily="18" charset="0"/>
                        </a:rPr>
                        <a:t> 5)</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Train </a:t>
                      </a:r>
                      <a:r>
                        <a:rPr lang="en-US" sz="1200" dirty="0">
                          <a:effectLst/>
                          <a:latin typeface="Times New Roman" pitchFamily="18" charset="0"/>
                          <a:cs typeface="Times New Roman" pitchFamily="18" charset="0"/>
                        </a:rPr>
                        <a:t>along with time is detected and passengers received mail from </a:t>
                      </a:r>
                      <a:r>
                        <a:rPr lang="en-US" sz="1200" dirty="0" smtClean="0">
                          <a:effectLst/>
                          <a:latin typeface="Times New Roman" pitchFamily="18" charset="0"/>
                          <a:cs typeface="Times New Roman" pitchFamily="18" charset="0"/>
                        </a:rPr>
                        <a:t>admin</a:t>
                      </a:r>
                    </a:p>
                    <a:p>
                      <a:pPr marL="0" marR="0" algn="ctr">
                        <a:lnSpc>
                          <a:spcPct val="150000"/>
                        </a:lnSpc>
                        <a:spcBef>
                          <a:spcPts val="0"/>
                        </a:spcBef>
                        <a:spcAft>
                          <a:spcPts val="0"/>
                        </a:spcAft>
                      </a:pPr>
                      <a:r>
                        <a:rPr lang="en-US" sz="1200" dirty="0" smtClean="0">
                          <a:effectLst/>
                          <a:latin typeface="Times New Roman" pitchFamily="18" charset="0"/>
                          <a:cs typeface="Times New Roman" pitchFamily="18" charset="0"/>
                        </a:rPr>
                        <a:t>(</a:t>
                      </a:r>
                      <a:r>
                        <a:rPr lang="en-US" sz="1200" dirty="0" err="1" smtClean="0">
                          <a:effectLst/>
                          <a:latin typeface="Times New Roman" pitchFamily="18" charset="0"/>
                          <a:cs typeface="Times New Roman" pitchFamily="18" charset="0"/>
                        </a:rPr>
                        <a:t>Scr</a:t>
                      </a:r>
                      <a:r>
                        <a:rPr lang="en-US" sz="1200" baseline="0" dirty="0" smtClean="0">
                          <a:effectLst/>
                          <a:latin typeface="Times New Roman" pitchFamily="18" charset="0"/>
                          <a:cs typeface="Times New Roman" pitchFamily="18" charset="0"/>
                        </a:rPr>
                        <a:t> 5)</a:t>
                      </a:r>
                      <a:endParaRPr lang="en-US" sz="1200" dirty="0" smtClean="0">
                        <a:effectLst/>
                        <a:latin typeface="Times New Roman" pitchFamily="18" charset="0"/>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latin typeface="Times New Roman" pitchFamily="18" charset="0"/>
                          <a:cs typeface="Times New Roman" pitchFamily="18" charset="0"/>
                        </a:rPr>
                        <a:t> </a:t>
                      </a:r>
                    </a:p>
                    <a:p>
                      <a:pPr marL="0" marR="0" algn="ctr">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Pass</a:t>
                      </a:r>
                      <a:endParaRPr lang="en-US" sz="1200" dirty="0">
                        <a:effectLst/>
                        <a:latin typeface="Times New Roman" pitchFamily="18" charset="0"/>
                        <a:ea typeface="Calibri"/>
                        <a:cs typeface="Times New Roman" pitchFamily="18" charset="0"/>
                      </a:endParaRPr>
                    </a:p>
                  </a:txBody>
                  <a:tcPr marL="68580" marR="68580" marT="0" marB="0"/>
                </a:tc>
              </a:tr>
            </a:tbl>
          </a:graphicData>
        </a:graphic>
      </p:graphicFrame>
      <p:sp>
        <p:nvSpPr>
          <p:cNvPr id="4" name="Date Placeholder 3"/>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24</a:t>
            </a:fld>
            <a:endParaRPr lang="en-IN"/>
          </a:p>
        </p:txBody>
      </p:sp>
      <p:sp>
        <p:nvSpPr>
          <p:cNvPr id="7" name="Rectangle 1"/>
          <p:cNvSpPr>
            <a:spLocks noChangeArrowheads="1"/>
          </p:cNvSpPr>
          <p:nvPr/>
        </p:nvSpPr>
        <p:spPr bwMode="auto">
          <a:xfrm>
            <a:off x="429126" y="3329977"/>
            <a:ext cx="32092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Module Name: Time Detecting</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362667742"/>
              </p:ext>
            </p:extLst>
          </p:nvPr>
        </p:nvGraphicFramePr>
        <p:xfrm>
          <a:off x="820251" y="1496567"/>
          <a:ext cx="7910559" cy="1695245"/>
        </p:xfrm>
        <a:graphic>
          <a:graphicData uri="http://schemas.openxmlformats.org/drawingml/2006/table">
            <a:tbl>
              <a:tblPr firstRow="1" firstCol="1" bandRow="1">
                <a:tableStyleId>{5C22544A-7EE6-4342-B048-85BDC9FD1C3A}</a:tableStyleId>
              </a:tblPr>
              <a:tblGrid>
                <a:gridCol w="1010161"/>
                <a:gridCol w="1565040"/>
                <a:gridCol w="1138210"/>
                <a:gridCol w="1699411"/>
                <a:gridCol w="1430666"/>
                <a:gridCol w="1067071"/>
              </a:tblGrid>
              <a:tr h="565526">
                <a:tc>
                  <a:txBody>
                    <a:bodyPr/>
                    <a:lstStyle/>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baseline="0" dirty="0" smtClean="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TEST     CASE ID</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baseline="0" dirty="0" smtClean="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TEST CASE</a:t>
                      </a:r>
                      <a:endParaRPr lang="en-US" sz="1200" dirty="0">
                        <a:effectLst/>
                        <a:latin typeface="Times New Roman" pitchFamily="18" charset="0"/>
                        <a:cs typeface="Times New Roman" pitchFamily="18" charset="0"/>
                      </a:endParaRPr>
                    </a:p>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    </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baseline="0" dirty="0" smtClean="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  </a:t>
                      </a:r>
                      <a:r>
                        <a:rPr lang="en-US" sz="1200" dirty="0">
                          <a:effectLst/>
                          <a:latin typeface="Times New Roman" pitchFamily="18" charset="0"/>
                          <a:cs typeface="Times New Roman" pitchFamily="18" charset="0"/>
                        </a:rPr>
                        <a:t>INPUT</a:t>
                      </a:r>
                    </a:p>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baseline="0" dirty="0" smtClean="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 </a:t>
                      </a:r>
                      <a:r>
                        <a:rPr lang="en-US" sz="1200" dirty="0">
                          <a:effectLst/>
                          <a:latin typeface="Times New Roman" pitchFamily="18" charset="0"/>
                          <a:cs typeface="Times New Roman" pitchFamily="18" charset="0"/>
                        </a:rPr>
                        <a:t>EXPECTED</a:t>
                      </a:r>
                    </a:p>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   </a:t>
                      </a:r>
                      <a:r>
                        <a:rPr lang="en-US" sz="1200" dirty="0">
                          <a:effectLst/>
                          <a:latin typeface="Times New Roman" pitchFamily="18" charset="0"/>
                          <a:cs typeface="Times New Roman" pitchFamily="18" charset="0"/>
                        </a:rPr>
                        <a:t>OUTPUT</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baseline="0" dirty="0" smtClean="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ACTUAL</a:t>
                      </a:r>
                      <a:endParaRPr lang="en-US" sz="1200" dirty="0">
                        <a:effectLst/>
                        <a:latin typeface="Times New Roman" pitchFamily="18" charset="0"/>
                        <a:cs typeface="Times New Roman" pitchFamily="18" charset="0"/>
                      </a:endParaRPr>
                    </a:p>
                    <a:p>
                      <a:pPr marL="0" marR="0" algn="just">
                        <a:lnSpc>
                          <a:spcPct val="150000"/>
                        </a:lnSpc>
                        <a:spcBef>
                          <a:spcPts val="0"/>
                        </a:spcBef>
                        <a:spcAft>
                          <a:spcPts val="0"/>
                        </a:spcAft>
                      </a:pPr>
                      <a:r>
                        <a:rPr lang="en-US" sz="1200" dirty="0" smtClean="0">
                          <a:effectLst/>
                          <a:latin typeface="Times New Roman" pitchFamily="18" charset="0"/>
                          <a:cs typeface="Times New Roman" pitchFamily="18" charset="0"/>
                        </a:rPr>
                        <a:t>     </a:t>
                      </a:r>
                      <a:r>
                        <a:rPr lang="en-US" sz="1200" dirty="0">
                          <a:effectLst/>
                          <a:latin typeface="Times New Roman" pitchFamily="18" charset="0"/>
                          <a:cs typeface="Times New Roman" pitchFamily="18" charset="0"/>
                        </a:rPr>
                        <a:t>OUTPUT</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    RESULT</a:t>
                      </a:r>
                      <a:endParaRPr lang="en-US" sz="1200" dirty="0">
                        <a:effectLst/>
                        <a:latin typeface="Times New Roman" pitchFamily="18" charset="0"/>
                        <a:ea typeface="Calibri"/>
                        <a:cs typeface="Times New Roman" pitchFamily="18" charset="0"/>
                      </a:endParaRPr>
                    </a:p>
                  </a:txBody>
                  <a:tcPr marL="68580" marR="68580" marT="0" marB="0"/>
                </a:tc>
              </a:tr>
              <a:tr h="1129719">
                <a:tc>
                  <a:txBody>
                    <a:bodyPr/>
                    <a:lstStyle/>
                    <a:p>
                      <a:pPr marL="0" marR="0" algn="ctr">
                        <a:lnSpc>
                          <a:spcPct val="150000"/>
                        </a:lnSpc>
                        <a:spcBef>
                          <a:spcPts val="0"/>
                        </a:spcBef>
                        <a:spcAft>
                          <a:spcPts val="0"/>
                        </a:spcAft>
                      </a:pPr>
                      <a:r>
                        <a:rPr lang="en-US" sz="1200" dirty="0">
                          <a:effectLst/>
                          <a:latin typeface="Times New Roman" pitchFamily="18" charset="0"/>
                          <a:cs typeface="Times New Roman" pitchFamily="18" charset="0"/>
                        </a:rPr>
                        <a:t> </a:t>
                      </a:r>
                    </a:p>
                    <a:p>
                      <a:pPr marL="0" marR="0" algn="ctr">
                        <a:lnSpc>
                          <a:spcPct val="150000"/>
                        </a:lnSpc>
                        <a:spcBef>
                          <a:spcPts val="0"/>
                        </a:spcBef>
                        <a:spcAft>
                          <a:spcPts val="0"/>
                        </a:spcAft>
                      </a:pPr>
                      <a:r>
                        <a:rPr lang="en-US" sz="1200" dirty="0">
                          <a:effectLst/>
                          <a:latin typeface="Times New Roman" pitchFamily="18" charset="0"/>
                          <a:cs typeface="Times New Roman" pitchFamily="18" charset="0"/>
                        </a:rPr>
                        <a:t> </a:t>
                      </a:r>
                      <a:r>
                        <a:rPr lang="en-US" sz="1200" dirty="0" smtClean="0">
                          <a:effectLst/>
                          <a:latin typeface="Times New Roman" pitchFamily="18" charset="0"/>
                          <a:cs typeface="Times New Roman" pitchFamily="18" charset="0"/>
                        </a:rPr>
                        <a:t>TC01</a:t>
                      </a:r>
                      <a:endParaRPr lang="en-US" sz="12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200" dirty="0">
                          <a:effectLst/>
                          <a:latin typeface="Times New Roman"/>
                          <a:ea typeface="Calibri"/>
                          <a:cs typeface="Times New Roman"/>
                        </a:rPr>
                        <a:t> </a:t>
                      </a:r>
                      <a:endParaRPr lang="en-US" sz="1200" dirty="0">
                        <a:effectLst/>
                        <a:latin typeface="Calibri"/>
                        <a:ea typeface="Calibri"/>
                        <a:cs typeface="Times New Roman"/>
                      </a:endParaRPr>
                    </a:p>
                    <a:p>
                      <a:pPr marL="0" marR="0">
                        <a:lnSpc>
                          <a:spcPct val="150000"/>
                        </a:lnSpc>
                        <a:spcBef>
                          <a:spcPts val="0"/>
                        </a:spcBef>
                        <a:spcAft>
                          <a:spcPts val="0"/>
                        </a:spcAft>
                      </a:pPr>
                      <a:r>
                        <a:rPr lang="en-US" sz="1200" dirty="0">
                          <a:effectLst/>
                          <a:latin typeface="Times New Roman"/>
                          <a:ea typeface="Calibri"/>
                          <a:cs typeface="Times New Roman"/>
                        </a:rPr>
                        <a:t>   Train Detection</a:t>
                      </a:r>
                      <a:endParaRPr lang="en-US" sz="12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dirty="0" smtClean="0">
                          <a:effectLst/>
                          <a:latin typeface="Times New Roman"/>
                          <a:ea typeface="Calibri"/>
                          <a:cs typeface="Times New Roman"/>
                        </a:rPr>
                        <a:t>    IR </a:t>
                      </a:r>
                      <a:r>
                        <a:rPr lang="en-US" sz="1200" dirty="0">
                          <a:effectLst/>
                          <a:latin typeface="Times New Roman"/>
                          <a:ea typeface="Calibri"/>
                          <a:cs typeface="Times New Roman"/>
                        </a:rPr>
                        <a:t>sensor,</a:t>
                      </a:r>
                      <a:endParaRPr lang="en-US" sz="1200" dirty="0">
                        <a:effectLst/>
                        <a:latin typeface="Calibri"/>
                        <a:ea typeface="Calibri"/>
                        <a:cs typeface="Times New Roman"/>
                      </a:endParaRPr>
                    </a:p>
                    <a:p>
                      <a:pPr marL="0" marR="0" algn="ctr">
                        <a:lnSpc>
                          <a:spcPct val="150000"/>
                        </a:lnSpc>
                        <a:spcBef>
                          <a:spcPts val="0"/>
                        </a:spcBef>
                        <a:spcAft>
                          <a:spcPts val="0"/>
                        </a:spcAft>
                      </a:pPr>
                      <a:r>
                        <a:rPr lang="en-US" sz="1200" dirty="0">
                          <a:effectLst/>
                          <a:latin typeface="Times New Roman"/>
                          <a:ea typeface="Calibri"/>
                          <a:cs typeface="Times New Roman"/>
                        </a:rPr>
                        <a:t>RFID reader, RFID Tag</a:t>
                      </a:r>
                      <a:endParaRPr lang="en-US" sz="12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200" dirty="0">
                          <a:effectLst/>
                          <a:latin typeface="Times New Roman"/>
                          <a:ea typeface="Calibri"/>
                          <a:cs typeface="Times New Roman"/>
                        </a:rPr>
                        <a:t>IR sensors should detect the train that arrives on the platform.</a:t>
                      </a:r>
                      <a:endParaRPr lang="en-US" sz="1200" dirty="0">
                        <a:effectLst/>
                        <a:latin typeface="Calibri"/>
                        <a:ea typeface="Calibri"/>
                        <a:cs typeface="Times New Roman"/>
                      </a:endParaRPr>
                    </a:p>
                    <a:p>
                      <a:pPr marL="0" marR="0">
                        <a:lnSpc>
                          <a:spcPct val="150000"/>
                        </a:lnSpc>
                        <a:spcBef>
                          <a:spcPts val="0"/>
                        </a:spcBef>
                        <a:spcAft>
                          <a:spcPts val="0"/>
                        </a:spcAft>
                      </a:pPr>
                      <a:r>
                        <a:rPr lang="en-US" sz="1200" dirty="0" smtClean="0">
                          <a:effectLst/>
                          <a:latin typeface="Calibri"/>
                          <a:ea typeface="Calibri"/>
                          <a:cs typeface="Times New Roman"/>
                        </a:rPr>
                        <a:t>          (</a:t>
                      </a:r>
                      <a:r>
                        <a:rPr lang="en-US" sz="1200" dirty="0" err="1" smtClean="0">
                          <a:effectLst/>
                          <a:latin typeface="Calibri"/>
                          <a:ea typeface="Calibri"/>
                          <a:cs typeface="Times New Roman"/>
                        </a:rPr>
                        <a:t>Scr</a:t>
                      </a:r>
                      <a:r>
                        <a:rPr lang="en-US" sz="1200" baseline="0" dirty="0" smtClean="0">
                          <a:effectLst/>
                          <a:latin typeface="Calibri"/>
                          <a:ea typeface="Calibri"/>
                          <a:cs typeface="Times New Roman"/>
                        </a:rPr>
                        <a:t> 1)</a:t>
                      </a:r>
                      <a:endParaRPr lang="en-US" sz="1200" dirty="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200" dirty="0">
                          <a:effectLst/>
                          <a:latin typeface="Times New Roman"/>
                          <a:ea typeface="Calibri"/>
                          <a:cs typeface="Times New Roman"/>
                        </a:rPr>
                        <a:t>IR sensor  detects the train that arrives on the platform.</a:t>
                      </a:r>
                      <a:endParaRPr lang="en-US" sz="1200" dirty="0">
                        <a:effectLst/>
                        <a:latin typeface="Calibri"/>
                        <a:ea typeface="Calibri"/>
                        <a:cs typeface="Times New Roman"/>
                      </a:endParaRPr>
                    </a:p>
                    <a:p>
                      <a:pPr marL="0" marR="0">
                        <a:lnSpc>
                          <a:spcPct val="150000"/>
                        </a:lnSpc>
                        <a:spcBef>
                          <a:spcPts val="0"/>
                        </a:spcBef>
                        <a:spcAft>
                          <a:spcPts val="0"/>
                        </a:spcAft>
                      </a:pPr>
                      <a:r>
                        <a:rPr lang="en-US" sz="1200" dirty="0">
                          <a:effectLst/>
                          <a:latin typeface="Times New Roman"/>
                          <a:ea typeface="Calibri"/>
                          <a:cs typeface="Times New Roman"/>
                        </a:rPr>
                        <a:t>  </a:t>
                      </a:r>
                      <a:r>
                        <a:rPr lang="en-US" sz="1200" dirty="0" smtClean="0">
                          <a:effectLst/>
                          <a:latin typeface="Times New Roman"/>
                          <a:ea typeface="Calibri"/>
                          <a:cs typeface="Times New Roman"/>
                        </a:rPr>
                        <a:t>     (</a:t>
                      </a:r>
                      <a:r>
                        <a:rPr lang="en-US" sz="1200" dirty="0" err="1">
                          <a:effectLst/>
                          <a:latin typeface="Times New Roman"/>
                          <a:ea typeface="Calibri"/>
                          <a:cs typeface="Times New Roman"/>
                        </a:rPr>
                        <a:t>Scr</a:t>
                      </a:r>
                      <a:r>
                        <a:rPr lang="en-US" sz="1200" dirty="0">
                          <a:effectLst/>
                          <a:latin typeface="Times New Roman"/>
                          <a:ea typeface="Calibri"/>
                          <a:cs typeface="Times New Roman"/>
                        </a:rPr>
                        <a:t> </a:t>
                      </a:r>
                      <a:r>
                        <a:rPr lang="en-US" sz="1200" dirty="0" smtClean="0">
                          <a:effectLst/>
                          <a:latin typeface="Times New Roman"/>
                          <a:ea typeface="Calibri"/>
                          <a:cs typeface="Times New Roman"/>
                        </a:rPr>
                        <a:t> 1)</a:t>
                      </a:r>
                      <a:endParaRPr lang="en-US" sz="1200" dirty="0">
                        <a:effectLst/>
                        <a:latin typeface="Calibri"/>
                        <a:ea typeface="Calibri"/>
                        <a:cs typeface="Times New Roman"/>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a:ea typeface="Calibri"/>
                          <a:cs typeface="Times New Roman"/>
                        </a:rPr>
                        <a:t> </a:t>
                      </a:r>
                      <a:endParaRPr lang="en-US" sz="1200" dirty="0">
                        <a:effectLst/>
                        <a:latin typeface="Calibri"/>
                        <a:ea typeface="Calibri"/>
                        <a:cs typeface="Times New Roman"/>
                      </a:endParaRPr>
                    </a:p>
                    <a:p>
                      <a:pPr marL="0" marR="0">
                        <a:lnSpc>
                          <a:spcPct val="150000"/>
                        </a:lnSpc>
                        <a:spcBef>
                          <a:spcPts val="0"/>
                        </a:spcBef>
                        <a:spcAft>
                          <a:spcPts val="0"/>
                        </a:spcAft>
                      </a:pPr>
                      <a:r>
                        <a:rPr lang="en-US" sz="1200" dirty="0">
                          <a:effectLst/>
                          <a:latin typeface="Times New Roman"/>
                          <a:ea typeface="Calibri"/>
                          <a:cs typeface="Times New Roman"/>
                        </a:rPr>
                        <a:t> </a:t>
                      </a:r>
                      <a:endParaRPr lang="en-US" sz="1200" dirty="0">
                        <a:effectLst/>
                        <a:latin typeface="Calibri"/>
                        <a:ea typeface="Calibri"/>
                        <a:cs typeface="Times New Roman"/>
                      </a:endParaRPr>
                    </a:p>
                    <a:p>
                      <a:pPr marL="0" marR="0">
                        <a:lnSpc>
                          <a:spcPct val="150000"/>
                        </a:lnSpc>
                        <a:spcBef>
                          <a:spcPts val="0"/>
                        </a:spcBef>
                        <a:spcAft>
                          <a:spcPts val="0"/>
                        </a:spcAft>
                      </a:pPr>
                      <a:r>
                        <a:rPr lang="en-US" sz="1200" dirty="0">
                          <a:effectLst/>
                          <a:latin typeface="Times New Roman"/>
                          <a:ea typeface="Calibri"/>
                          <a:cs typeface="Times New Roman"/>
                        </a:rPr>
                        <a:t>     Pass</a:t>
                      </a:r>
                      <a:endParaRPr lang="en-US" sz="1200" dirty="0">
                        <a:effectLst/>
                        <a:latin typeface="Calibri"/>
                        <a:ea typeface="Calibri"/>
                        <a:cs typeface="Times New Roman"/>
                      </a:endParaRPr>
                    </a:p>
                  </a:txBody>
                  <a:tcPr marL="68580" marR="68580" marT="0" marB="0"/>
                </a:tc>
              </a:tr>
            </a:tbl>
          </a:graphicData>
        </a:graphic>
      </p:graphicFrame>
      <p:sp>
        <p:nvSpPr>
          <p:cNvPr id="9" name="Rectangle 8"/>
          <p:cNvSpPr/>
          <p:nvPr/>
        </p:nvSpPr>
        <p:spPr>
          <a:xfrm>
            <a:off x="429126" y="950688"/>
            <a:ext cx="3685817" cy="369332"/>
          </a:xfrm>
          <a:prstGeom prst="rect">
            <a:avLst/>
          </a:prstGeom>
        </p:spPr>
        <p:txBody>
          <a:bodyPr wrap="none">
            <a:spAutoFit/>
          </a:bodyPr>
          <a:lstStyle/>
          <a:p>
            <a:r>
              <a:rPr lang="en-US" b="1" dirty="0" smtClean="0">
                <a:latin typeface="Times New Roman" pitchFamily="18" charset="0"/>
                <a:cs typeface="Times New Roman" pitchFamily="18" charset="0"/>
              </a:rPr>
              <a:t>Module Name: Detecting The Train</a:t>
            </a:r>
            <a:endParaRPr lang="en-US" dirty="0">
              <a:latin typeface="Times New Roman" pitchFamily="18" charset="0"/>
              <a:cs typeface="Times New Roman" pitchFamily="18" charset="0"/>
            </a:endParaRPr>
          </a:p>
        </p:txBody>
      </p:sp>
      <p:sp>
        <p:nvSpPr>
          <p:cNvPr id="10" name="TextBox 9"/>
          <p:cNvSpPr txBox="1"/>
          <p:nvPr/>
        </p:nvSpPr>
        <p:spPr>
          <a:xfrm>
            <a:off x="2839676" y="118498"/>
            <a:ext cx="3301817" cy="646331"/>
          </a:xfrm>
          <a:prstGeom prst="rect">
            <a:avLst/>
          </a:prstGeom>
          <a:noFill/>
        </p:spPr>
        <p:txBody>
          <a:bodyPr wrap="square" rtlCol="0">
            <a:spAutoFit/>
          </a:bodyPr>
          <a:lstStyle/>
          <a:p>
            <a:r>
              <a:rPr lang="en-US" sz="3200" b="1" dirty="0" smtClean="0">
                <a:solidFill>
                  <a:srgbClr val="7030A0"/>
                </a:solidFill>
                <a:latin typeface="Times New Roman" pitchFamily="18" charset="0"/>
                <a:cs typeface="Times New Roman" pitchFamily="18" charset="0"/>
              </a:rPr>
              <a:t>          </a:t>
            </a:r>
            <a:r>
              <a:rPr lang="en-US" sz="3600" b="1" dirty="0" smtClean="0">
                <a:solidFill>
                  <a:srgbClr val="7030A0"/>
                </a:solidFill>
                <a:latin typeface="Times New Roman" pitchFamily="18" charset="0"/>
                <a:cs typeface="Times New Roman" pitchFamily="18" charset="0"/>
              </a:rPr>
              <a:t>Testing</a:t>
            </a:r>
            <a:endParaRPr lang="en-US" sz="36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9729679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932701145"/>
              </p:ext>
            </p:extLst>
          </p:nvPr>
        </p:nvGraphicFramePr>
        <p:xfrm>
          <a:off x="963760" y="1116281"/>
          <a:ext cx="7517079" cy="5197173"/>
        </p:xfrm>
        <a:graphic>
          <a:graphicData uri="http://schemas.openxmlformats.org/drawingml/2006/table">
            <a:tbl>
              <a:tblPr firstRow="1" firstCol="1" bandRow="1">
                <a:tableStyleId>{5C22544A-7EE6-4342-B048-85BDC9FD1C3A}</a:tableStyleId>
              </a:tblPr>
              <a:tblGrid>
                <a:gridCol w="800297"/>
                <a:gridCol w="1572012"/>
                <a:gridCol w="1214738"/>
                <a:gridCol w="1481503"/>
                <a:gridCol w="1662522"/>
                <a:gridCol w="786007"/>
              </a:tblGrid>
              <a:tr h="2636853">
                <a:tc>
                  <a:txBody>
                    <a:bodyPr/>
                    <a:lstStyle/>
                    <a:p>
                      <a:pPr marL="0" marR="0" algn="ctr">
                        <a:lnSpc>
                          <a:spcPct val="150000"/>
                        </a:lnSpc>
                        <a:spcBef>
                          <a:spcPts val="0"/>
                        </a:spcBef>
                        <a:spcAft>
                          <a:spcPts val="0"/>
                        </a:spcAft>
                      </a:pPr>
                      <a:r>
                        <a:rPr lang="en-US" sz="1400" dirty="0">
                          <a:solidFill>
                            <a:schemeClr val="bg1">
                              <a:lumMod val="95000"/>
                            </a:schemeClr>
                          </a:solidFill>
                          <a:effectLst/>
                          <a:latin typeface="Times New Roman" pitchFamily="18" charset="0"/>
                          <a:cs typeface="Times New Roman" pitchFamily="18" charset="0"/>
                        </a:rPr>
                        <a:t> </a:t>
                      </a:r>
                    </a:p>
                    <a:p>
                      <a:pPr marL="0" marR="0" algn="l">
                        <a:lnSpc>
                          <a:spcPct val="150000"/>
                        </a:lnSpc>
                        <a:spcBef>
                          <a:spcPts val="0"/>
                        </a:spcBef>
                        <a:spcAft>
                          <a:spcPts val="0"/>
                        </a:spcAft>
                      </a:pPr>
                      <a:r>
                        <a:rPr lang="en-US" sz="1400" dirty="0">
                          <a:solidFill>
                            <a:schemeClr val="bg1">
                              <a:lumMod val="95000"/>
                            </a:schemeClr>
                          </a:solidFill>
                          <a:effectLst/>
                          <a:latin typeface="Times New Roman" pitchFamily="18" charset="0"/>
                          <a:cs typeface="Times New Roman" pitchFamily="18" charset="0"/>
                        </a:rPr>
                        <a:t> </a:t>
                      </a:r>
                      <a:r>
                        <a:rPr lang="en-US" sz="1400" baseline="0" dirty="0" smtClean="0">
                          <a:solidFill>
                            <a:schemeClr val="bg1">
                              <a:lumMod val="95000"/>
                            </a:schemeClr>
                          </a:solidFill>
                          <a:effectLst/>
                          <a:latin typeface="Times New Roman" pitchFamily="18" charset="0"/>
                          <a:cs typeface="Times New Roman" pitchFamily="18" charset="0"/>
                        </a:rPr>
                        <a:t>   </a:t>
                      </a:r>
                      <a:r>
                        <a:rPr lang="en-US" sz="1400" dirty="0" smtClean="0">
                          <a:solidFill>
                            <a:schemeClr val="bg1">
                              <a:lumMod val="95000"/>
                            </a:schemeClr>
                          </a:solidFill>
                          <a:effectLst/>
                          <a:latin typeface="Times New Roman" pitchFamily="18" charset="0"/>
                          <a:cs typeface="Times New Roman" pitchFamily="18" charset="0"/>
                        </a:rPr>
                        <a:t>TC02</a:t>
                      </a:r>
                      <a:endParaRPr lang="en-US" sz="1400" dirty="0">
                        <a:solidFill>
                          <a:schemeClr val="bg1">
                            <a:lumMod val="95000"/>
                          </a:schemeClr>
                        </a:solidFill>
                        <a:effectLst/>
                        <a:latin typeface="Times New Roman" pitchFamily="18" charset="0"/>
                        <a:ea typeface="Calibri"/>
                        <a:cs typeface="Times New Roman" pitchFamily="18" charset="0"/>
                      </a:endParaRPr>
                    </a:p>
                  </a:txBody>
                  <a:tcPr marL="49137" marR="49137" marT="0" marB="0"/>
                </a:tc>
                <a:tc>
                  <a:txBody>
                    <a:bodyPr/>
                    <a:lstStyle/>
                    <a:p>
                      <a:pPr marL="0" marR="0" algn="ctr">
                        <a:lnSpc>
                          <a:spcPct val="150000"/>
                        </a:lnSpc>
                        <a:spcBef>
                          <a:spcPts val="0"/>
                        </a:spcBef>
                        <a:spcAft>
                          <a:spcPts val="0"/>
                        </a:spcAft>
                      </a:pPr>
                      <a:r>
                        <a:rPr lang="en-US" sz="1400" b="0" dirty="0">
                          <a:solidFill>
                            <a:schemeClr val="tx1"/>
                          </a:solidFill>
                          <a:effectLst/>
                          <a:latin typeface="Times New Roman" pitchFamily="18" charset="0"/>
                          <a:cs typeface="Times New Roman" pitchFamily="18" charset="0"/>
                        </a:rPr>
                        <a:t> </a:t>
                      </a:r>
                      <a:endParaRPr lang="en-US" sz="1400" b="0" dirty="0" smtClean="0">
                        <a:solidFill>
                          <a:schemeClr val="tx1"/>
                        </a:solidFill>
                        <a:effectLst/>
                        <a:latin typeface="Times New Roman" pitchFamily="18" charset="0"/>
                        <a:cs typeface="Times New Roman" pitchFamily="18" charset="0"/>
                      </a:endParaRPr>
                    </a:p>
                    <a:p>
                      <a:pPr marL="0" marR="0" algn="ctr">
                        <a:lnSpc>
                          <a:spcPct val="150000"/>
                        </a:lnSpc>
                        <a:spcBef>
                          <a:spcPts val="0"/>
                        </a:spcBef>
                        <a:spcAft>
                          <a:spcPts val="0"/>
                        </a:spcAft>
                      </a:pPr>
                      <a:r>
                        <a:rPr lang="en-US" sz="1400" b="0" dirty="0" smtClean="0">
                          <a:solidFill>
                            <a:schemeClr val="tx1"/>
                          </a:solidFill>
                          <a:effectLst/>
                          <a:latin typeface="Times New Roman" pitchFamily="18" charset="0"/>
                          <a:cs typeface="Times New Roman" pitchFamily="18" charset="0"/>
                        </a:rPr>
                        <a:t>To </a:t>
                      </a:r>
                      <a:r>
                        <a:rPr lang="en-US" sz="1400" b="0" dirty="0">
                          <a:solidFill>
                            <a:schemeClr val="tx1"/>
                          </a:solidFill>
                          <a:effectLst/>
                          <a:latin typeface="Times New Roman" pitchFamily="18" charset="0"/>
                          <a:cs typeface="Times New Roman" pitchFamily="18" charset="0"/>
                        </a:rPr>
                        <a:t>detect the train and mail the passengers about the  delay arrival of train</a:t>
                      </a:r>
                      <a:endParaRPr lang="en-US" sz="1400" b="0" dirty="0">
                        <a:solidFill>
                          <a:schemeClr val="tx1"/>
                        </a:solidFill>
                        <a:effectLst/>
                        <a:latin typeface="Times New Roman" pitchFamily="18" charset="0"/>
                        <a:ea typeface="Calibri"/>
                        <a:cs typeface="Times New Roman" pitchFamily="18" charset="0"/>
                      </a:endParaRPr>
                    </a:p>
                  </a:txBody>
                  <a:tcPr marL="49137" marR="49137" marT="0" marB="0">
                    <a:solidFill>
                      <a:schemeClr val="accent1">
                        <a:lumMod val="40000"/>
                        <a:lumOff val="60000"/>
                      </a:schemeClr>
                    </a:solidFill>
                  </a:tcPr>
                </a:tc>
                <a:tc>
                  <a:txBody>
                    <a:bodyPr/>
                    <a:lstStyle/>
                    <a:p>
                      <a:pPr marL="0" marR="0" algn="ctr">
                        <a:lnSpc>
                          <a:spcPct val="150000"/>
                        </a:lnSpc>
                        <a:spcBef>
                          <a:spcPts val="0"/>
                        </a:spcBef>
                        <a:spcAft>
                          <a:spcPts val="0"/>
                        </a:spcAft>
                      </a:pPr>
                      <a:endParaRPr lang="en-US" sz="1400" b="0" dirty="0" smtClean="0">
                        <a:solidFill>
                          <a:schemeClr val="tx1"/>
                        </a:solidFill>
                        <a:effectLst/>
                        <a:latin typeface="Times New Roman" pitchFamily="18" charset="0"/>
                        <a:cs typeface="Times New Roman" pitchFamily="18" charset="0"/>
                      </a:endParaRPr>
                    </a:p>
                    <a:p>
                      <a:pPr marL="0" marR="0" algn="ctr">
                        <a:lnSpc>
                          <a:spcPct val="150000"/>
                        </a:lnSpc>
                        <a:spcBef>
                          <a:spcPts val="0"/>
                        </a:spcBef>
                        <a:spcAft>
                          <a:spcPts val="0"/>
                        </a:spcAft>
                      </a:pPr>
                      <a:r>
                        <a:rPr lang="en-US" sz="1400" b="0" dirty="0">
                          <a:solidFill>
                            <a:schemeClr val="tx1"/>
                          </a:solidFill>
                          <a:effectLst/>
                          <a:latin typeface="Times New Roman" pitchFamily="18" charset="0"/>
                          <a:cs typeface="Times New Roman" pitchFamily="18" charset="0"/>
                        </a:rPr>
                        <a:t> </a:t>
                      </a:r>
                      <a:r>
                        <a:rPr lang="en-US" sz="1400" b="0" dirty="0" smtClean="0">
                          <a:solidFill>
                            <a:schemeClr val="tx1"/>
                          </a:solidFill>
                          <a:effectLst/>
                          <a:latin typeface="Times New Roman" pitchFamily="18" charset="0"/>
                          <a:cs typeface="Times New Roman" pitchFamily="18" charset="0"/>
                        </a:rPr>
                        <a:t>RFID tag, RFID reader, RTC, LCD</a:t>
                      </a:r>
                      <a:endParaRPr lang="en-US" sz="1400" b="0" dirty="0">
                        <a:solidFill>
                          <a:schemeClr val="tx1"/>
                        </a:solidFill>
                        <a:effectLst/>
                        <a:latin typeface="Times New Roman" pitchFamily="18" charset="0"/>
                        <a:ea typeface="Calibri"/>
                        <a:cs typeface="Times New Roman" pitchFamily="18" charset="0"/>
                      </a:endParaRPr>
                    </a:p>
                  </a:txBody>
                  <a:tcPr marL="49137" marR="49137" marT="0" marB="0">
                    <a:solidFill>
                      <a:schemeClr val="accent1">
                        <a:lumMod val="40000"/>
                        <a:lumOff val="60000"/>
                      </a:schemeClr>
                    </a:solidFill>
                  </a:tcPr>
                </a:tc>
                <a:tc>
                  <a:txBody>
                    <a:bodyPr/>
                    <a:lstStyle/>
                    <a:p>
                      <a:pPr marL="0" marR="0" algn="ctr">
                        <a:lnSpc>
                          <a:spcPct val="150000"/>
                        </a:lnSpc>
                        <a:spcBef>
                          <a:spcPts val="0"/>
                        </a:spcBef>
                        <a:spcAft>
                          <a:spcPts val="0"/>
                        </a:spcAft>
                      </a:pPr>
                      <a:endParaRPr lang="en-US" sz="1400" b="0" dirty="0" smtClean="0">
                        <a:solidFill>
                          <a:schemeClr val="tx1"/>
                        </a:solidFill>
                        <a:effectLst/>
                        <a:latin typeface="Times New Roman" pitchFamily="18" charset="0"/>
                        <a:cs typeface="Times New Roman" pitchFamily="18" charset="0"/>
                      </a:endParaRPr>
                    </a:p>
                    <a:p>
                      <a:pPr marL="0" marR="0" algn="ctr">
                        <a:lnSpc>
                          <a:spcPct val="150000"/>
                        </a:lnSpc>
                        <a:spcBef>
                          <a:spcPts val="0"/>
                        </a:spcBef>
                        <a:spcAft>
                          <a:spcPts val="0"/>
                        </a:spcAft>
                      </a:pPr>
                      <a:r>
                        <a:rPr lang="en-US" sz="1400" b="0" dirty="0" smtClean="0">
                          <a:solidFill>
                            <a:schemeClr val="tx1"/>
                          </a:solidFill>
                          <a:effectLst/>
                          <a:latin typeface="Times New Roman" pitchFamily="18" charset="0"/>
                          <a:cs typeface="Times New Roman" pitchFamily="18" charset="0"/>
                        </a:rPr>
                        <a:t>Train </a:t>
                      </a:r>
                      <a:r>
                        <a:rPr lang="en-US" sz="1400" b="0" dirty="0">
                          <a:solidFill>
                            <a:schemeClr val="tx1"/>
                          </a:solidFill>
                          <a:effectLst/>
                          <a:latin typeface="Times New Roman" pitchFamily="18" charset="0"/>
                          <a:cs typeface="Times New Roman" pitchFamily="18" charset="0"/>
                        </a:rPr>
                        <a:t>along with  time should be detected and passengers should receive mail from admin</a:t>
                      </a:r>
                    </a:p>
                    <a:p>
                      <a:pPr marL="0" marR="0" algn="ctr">
                        <a:lnSpc>
                          <a:spcPct val="150000"/>
                        </a:lnSpc>
                        <a:spcBef>
                          <a:spcPts val="0"/>
                        </a:spcBef>
                        <a:spcAft>
                          <a:spcPts val="0"/>
                        </a:spcAft>
                      </a:pPr>
                      <a:r>
                        <a:rPr lang="en-US" sz="1400" b="0" dirty="0" smtClean="0">
                          <a:solidFill>
                            <a:schemeClr val="tx1"/>
                          </a:solidFill>
                          <a:effectLst/>
                          <a:latin typeface="Times New Roman" pitchFamily="18" charset="0"/>
                          <a:ea typeface="Calibri"/>
                          <a:cs typeface="Times New Roman" pitchFamily="18" charset="0"/>
                        </a:rPr>
                        <a:t>(</a:t>
                      </a:r>
                      <a:r>
                        <a:rPr lang="en-US" sz="1400" b="0" dirty="0" err="1" smtClean="0">
                          <a:solidFill>
                            <a:schemeClr val="tx1"/>
                          </a:solidFill>
                          <a:effectLst/>
                          <a:latin typeface="Times New Roman" pitchFamily="18" charset="0"/>
                          <a:ea typeface="Calibri"/>
                          <a:cs typeface="Times New Roman" pitchFamily="18" charset="0"/>
                        </a:rPr>
                        <a:t>Scr</a:t>
                      </a:r>
                      <a:r>
                        <a:rPr lang="en-US" sz="1400" b="0" dirty="0" smtClean="0">
                          <a:solidFill>
                            <a:schemeClr val="tx1"/>
                          </a:solidFill>
                          <a:effectLst/>
                          <a:latin typeface="Times New Roman" pitchFamily="18" charset="0"/>
                          <a:ea typeface="Calibri"/>
                          <a:cs typeface="Times New Roman" pitchFamily="18" charset="0"/>
                        </a:rPr>
                        <a:t> 6)</a:t>
                      </a:r>
                      <a:endParaRPr lang="en-US" sz="1400" b="0" dirty="0">
                        <a:solidFill>
                          <a:schemeClr val="tx1"/>
                        </a:solidFill>
                        <a:effectLst/>
                        <a:latin typeface="Times New Roman" pitchFamily="18" charset="0"/>
                        <a:ea typeface="Calibri"/>
                        <a:cs typeface="Times New Roman" pitchFamily="18" charset="0"/>
                      </a:endParaRPr>
                    </a:p>
                  </a:txBody>
                  <a:tcPr marL="49137" marR="49137" marT="0" marB="0">
                    <a:solidFill>
                      <a:schemeClr val="accent1">
                        <a:lumMod val="40000"/>
                        <a:lumOff val="60000"/>
                      </a:schemeClr>
                    </a:solidFill>
                  </a:tcPr>
                </a:tc>
                <a:tc>
                  <a:txBody>
                    <a:bodyPr/>
                    <a:lstStyle/>
                    <a:p>
                      <a:pPr marL="0" marR="0" algn="ctr">
                        <a:lnSpc>
                          <a:spcPct val="150000"/>
                        </a:lnSpc>
                        <a:spcBef>
                          <a:spcPts val="0"/>
                        </a:spcBef>
                        <a:spcAft>
                          <a:spcPts val="0"/>
                        </a:spcAft>
                      </a:pPr>
                      <a:endParaRPr lang="en-US" sz="1400" b="0" dirty="0" smtClean="0">
                        <a:solidFill>
                          <a:schemeClr val="tx1"/>
                        </a:solidFill>
                        <a:effectLst/>
                        <a:latin typeface="Times New Roman" pitchFamily="18" charset="0"/>
                        <a:cs typeface="Times New Roman" pitchFamily="18" charset="0"/>
                      </a:endParaRPr>
                    </a:p>
                    <a:p>
                      <a:pPr marL="0" marR="0" algn="ctr">
                        <a:lnSpc>
                          <a:spcPct val="150000"/>
                        </a:lnSpc>
                        <a:spcBef>
                          <a:spcPts val="0"/>
                        </a:spcBef>
                        <a:spcAft>
                          <a:spcPts val="0"/>
                        </a:spcAft>
                      </a:pPr>
                      <a:r>
                        <a:rPr lang="en-US" sz="1400" b="0" dirty="0">
                          <a:solidFill>
                            <a:schemeClr val="tx1"/>
                          </a:solidFill>
                          <a:effectLst/>
                          <a:latin typeface="Times New Roman" pitchFamily="18" charset="0"/>
                          <a:cs typeface="Times New Roman" pitchFamily="18" charset="0"/>
                        </a:rPr>
                        <a:t> </a:t>
                      </a:r>
                      <a:r>
                        <a:rPr lang="en-US" sz="1400" b="0" dirty="0" smtClean="0">
                          <a:solidFill>
                            <a:schemeClr val="tx1"/>
                          </a:solidFill>
                          <a:effectLst/>
                          <a:latin typeface="Times New Roman" pitchFamily="18" charset="0"/>
                          <a:cs typeface="Times New Roman" pitchFamily="18" charset="0"/>
                        </a:rPr>
                        <a:t>Train </a:t>
                      </a:r>
                      <a:r>
                        <a:rPr lang="en-US" sz="1400" b="0" dirty="0">
                          <a:solidFill>
                            <a:schemeClr val="tx1"/>
                          </a:solidFill>
                          <a:effectLst/>
                          <a:latin typeface="Times New Roman" pitchFamily="18" charset="0"/>
                          <a:cs typeface="Times New Roman" pitchFamily="18" charset="0"/>
                        </a:rPr>
                        <a:t>along with time is detected and passengers received mail from admin</a:t>
                      </a:r>
                    </a:p>
                    <a:p>
                      <a:pPr marL="0" marR="0" indent="0" algn="ctr" defTabSz="914400" rtl="0" eaLnBrk="1" fontAlgn="auto" latinLnBrk="0" hangingPunct="1">
                        <a:lnSpc>
                          <a:spcPct val="150000"/>
                        </a:lnSpc>
                        <a:spcBef>
                          <a:spcPts val="0"/>
                        </a:spcBef>
                        <a:spcAft>
                          <a:spcPts val="0"/>
                        </a:spcAft>
                        <a:buClrTx/>
                        <a:buSzTx/>
                        <a:buFontTx/>
                        <a:buNone/>
                        <a:tabLst/>
                        <a:defRPr/>
                      </a:pPr>
                      <a:r>
                        <a:rPr lang="en-US" sz="1400" b="0" dirty="0" smtClean="0">
                          <a:solidFill>
                            <a:schemeClr val="tx1"/>
                          </a:solidFill>
                          <a:effectLst/>
                          <a:latin typeface="Times New Roman" pitchFamily="18" charset="0"/>
                          <a:ea typeface="Calibri"/>
                          <a:cs typeface="Times New Roman" pitchFamily="18" charset="0"/>
                        </a:rPr>
                        <a:t>(</a:t>
                      </a:r>
                      <a:r>
                        <a:rPr lang="en-US" sz="1400" b="0" dirty="0" err="1" smtClean="0">
                          <a:solidFill>
                            <a:schemeClr val="tx1"/>
                          </a:solidFill>
                          <a:effectLst/>
                          <a:latin typeface="Times New Roman" pitchFamily="18" charset="0"/>
                          <a:ea typeface="Calibri"/>
                          <a:cs typeface="Times New Roman" pitchFamily="18" charset="0"/>
                        </a:rPr>
                        <a:t>Scr</a:t>
                      </a:r>
                      <a:r>
                        <a:rPr lang="en-US" sz="1400" b="0" dirty="0" smtClean="0">
                          <a:solidFill>
                            <a:schemeClr val="tx1"/>
                          </a:solidFill>
                          <a:effectLst/>
                          <a:latin typeface="Times New Roman" pitchFamily="18" charset="0"/>
                          <a:ea typeface="Calibri"/>
                          <a:cs typeface="Times New Roman" pitchFamily="18" charset="0"/>
                        </a:rPr>
                        <a:t> 6)</a:t>
                      </a:r>
                    </a:p>
                    <a:p>
                      <a:pPr marL="0" marR="0" algn="ctr">
                        <a:lnSpc>
                          <a:spcPct val="150000"/>
                        </a:lnSpc>
                        <a:spcBef>
                          <a:spcPts val="0"/>
                        </a:spcBef>
                        <a:spcAft>
                          <a:spcPts val="0"/>
                        </a:spcAft>
                      </a:pPr>
                      <a:endParaRPr lang="en-US" sz="1400" b="0" dirty="0">
                        <a:solidFill>
                          <a:schemeClr val="tx1"/>
                        </a:solidFill>
                        <a:effectLst/>
                        <a:latin typeface="Times New Roman" pitchFamily="18" charset="0"/>
                        <a:ea typeface="Calibri"/>
                        <a:cs typeface="Times New Roman" pitchFamily="18" charset="0"/>
                      </a:endParaRPr>
                    </a:p>
                  </a:txBody>
                  <a:tcPr marL="49137" marR="49137" marT="0" marB="0">
                    <a:solidFill>
                      <a:schemeClr val="accent1">
                        <a:lumMod val="40000"/>
                        <a:lumOff val="60000"/>
                      </a:schemeClr>
                    </a:solidFill>
                  </a:tcPr>
                </a:tc>
                <a:tc>
                  <a:txBody>
                    <a:bodyPr/>
                    <a:lstStyle/>
                    <a:p>
                      <a:pPr marL="0" marR="0" algn="just">
                        <a:lnSpc>
                          <a:spcPct val="150000"/>
                        </a:lnSpc>
                        <a:spcBef>
                          <a:spcPts val="0"/>
                        </a:spcBef>
                        <a:spcAft>
                          <a:spcPts val="0"/>
                        </a:spcAft>
                      </a:pPr>
                      <a:r>
                        <a:rPr lang="en-US" sz="1400" b="0" dirty="0">
                          <a:solidFill>
                            <a:schemeClr val="tx1"/>
                          </a:solidFill>
                          <a:effectLst/>
                          <a:latin typeface="Times New Roman" pitchFamily="18" charset="0"/>
                          <a:cs typeface="Times New Roman" pitchFamily="18" charset="0"/>
                        </a:rPr>
                        <a:t> </a:t>
                      </a:r>
                      <a:r>
                        <a:rPr lang="en-US" sz="1400" b="0" baseline="0" dirty="0" smtClean="0">
                          <a:solidFill>
                            <a:schemeClr val="tx1"/>
                          </a:solidFill>
                          <a:effectLst/>
                          <a:latin typeface="Times New Roman" pitchFamily="18" charset="0"/>
                          <a:cs typeface="Times New Roman" pitchFamily="18" charset="0"/>
                        </a:rPr>
                        <a:t> </a:t>
                      </a:r>
                    </a:p>
                    <a:p>
                      <a:pPr marL="0" marR="0" algn="just">
                        <a:lnSpc>
                          <a:spcPct val="150000"/>
                        </a:lnSpc>
                        <a:spcBef>
                          <a:spcPts val="0"/>
                        </a:spcBef>
                        <a:spcAft>
                          <a:spcPts val="0"/>
                        </a:spcAft>
                      </a:pPr>
                      <a:r>
                        <a:rPr lang="en-US" sz="1400" b="0" baseline="0" dirty="0" smtClean="0">
                          <a:solidFill>
                            <a:schemeClr val="tx1"/>
                          </a:solidFill>
                          <a:effectLst/>
                          <a:latin typeface="Times New Roman" pitchFamily="18" charset="0"/>
                          <a:cs typeface="Times New Roman" pitchFamily="18" charset="0"/>
                        </a:rPr>
                        <a:t>  </a:t>
                      </a:r>
                      <a:r>
                        <a:rPr lang="en-US" sz="1400" b="0" dirty="0" smtClean="0">
                          <a:solidFill>
                            <a:schemeClr val="tx1"/>
                          </a:solidFill>
                          <a:effectLst/>
                          <a:latin typeface="Times New Roman" pitchFamily="18" charset="0"/>
                          <a:cs typeface="Times New Roman" pitchFamily="18" charset="0"/>
                        </a:rPr>
                        <a:t>Pass</a:t>
                      </a:r>
                      <a:endParaRPr lang="en-US" sz="1400" b="0" dirty="0">
                        <a:solidFill>
                          <a:schemeClr val="tx1"/>
                        </a:solidFill>
                        <a:effectLst/>
                        <a:latin typeface="Times New Roman" pitchFamily="18" charset="0"/>
                        <a:ea typeface="Calibri"/>
                        <a:cs typeface="Times New Roman" pitchFamily="18" charset="0"/>
                      </a:endParaRPr>
                    </a:p>
                  </a:txBody>
                  <a:tcPr marL="49137" marR="49137" marT="0" marB="0">
                    <a:solidFill>
                      <a:schemeClr val="accent1">
                        <a:lumMod val="40000"/>
                        <a:lumOff val="60000"/>
                      </a:schemeClr>
                    </a:solidFill>
                  </a:tcPr>
                </a:tc>
              </a:tr>
              <a:tr h="1666570">
                <a:tc>
                  <a:txBody>
                    <a:bodyPr/>
                    <a:lstStyle/>
                    <a:p>
                      <a:pPr marL="0" marR="0" algn="ctr">
                        <a:lnSpc>
                          <a:spcPct val="150000"/>
                        </a:lnSpc>
                        <a:spcBef>
                          <a:spcPts val="0"/>
                        </a:spcBef>
                        <a:spcAft>
                          <a:spcPts val="0"/>
                        </a:spcAft>
                      </a:pPr>
                      <a:r>
                        <a:rPr lang="en-US" sz="1400" dirty="0">
                          <a:effectLst/>
                          <a:latin typeface="Times New Roman" pitchFamily="18" charset="0"/>
                          <a:cs typeface="Times New Roman" pitchFamily="18" charset="0"/>
                        </a:rPr>
                        <a:t> </a:t>
                      </a:r>
                      <a:endParaRPr lang="en-US" sz="1400" dirty="0" smtClean="0">
                        <a:effectLst/>
                        <a:latin typeface="Times New Roman" pitchFamily="18" charset="0"/>
                        <a:cs typeface="Times New Roman" pitchFamily="18" charset="0"/>
                      </a:endParaRPr>
                    </a:p>
                    <a:p>
                      <a:pPr marL="0" marR="0" algn="ctr">
                        <a:lnSpc>
                          <a:spcPct val="150000"/>
                        </a:lnSpc>
                        <a:spcBef>
                          <a:spcPts val="0"/>
                        </a:spcBef>
                        <a:spcAft>
                          <a:spcPts val="0"/>
                        </a:spcAft>
                      </a:pPr>
                      <a:endParaRPr lang="en-US" sz="1400" dirty="0" smtClean="0">
                        <a:effectLst/>
                        <a:latin typeface="Times New Roman" pitchFamily="18" charset="0"/>
                        <a:cs typeface="Times New Roman" pitchFamily="18" charset="0"/>
                      </a:endParaRPr>
                    </a:p>
                    <a:p>
                      <a:pPr marL="0" marR="0" algn="ctr">
                        <a:lnSpc>
                          <a:spcPct val="150000"/>
                        </a:lnSpc>
                        <a:spcBef>
                          <a:spcPts val="0"/>
                        </a:spcBef>
                        <a:spcAft>
                          <a:spcPts val="0"/>
                        </a:spcAft>
                      </a:pPr>
                      <a:r>
                        <a:rPr lang="en-US" sz="1400" dirty="0" smtClean="0">
                          <a:effectLst/>
                          <a:latin typeface="Times New Roman" pitchFamily="18" charset="0"/>
                          <a:cs typeface="Times New Roman" pitchFamily="18" charset="0"/>
                        </a:rPr>
                        <a:t>TC03</a:t>
                      </a:r>
                      <a:endParaRPr lang="en-US" sz="1400" dirty="0">
                        <a:effectLst/>
                        <a:latin typeface="Times New Roman" pitchFamily="18" charset="0"/>
                        <a:ea typeface="Calibri"/>
                        <a:cs typeface="Times New Roman" pitchFamily="18" charset="0"/>
                      </a:endParaRPr>
                    </a:p>
                  </a:txBody>
                  <a:tcPr marL="49137" marR="49137" marT="0" marB="0"/>
                </a:tc>
                <a:tc>
                  <a:txBody>
                    <a:bodyPr/>
                    <a:lstStyle/>
                    <a:p>
                      <a:pPr marL="0" marR="0" algn="ctr">
                        <a:lnSpc>
                          <a:spcPct val="150000"/>
                        </a:lnSpc>
                        <a:spcBef>
                          <a:spcPts val="0"/>
                        </a:spcBef>
                        <a:spcAft>
                          <a:spcPts val="0"/>
                        </a:spcAft>
                      </a:pPr>
                      <a:r>
                        <a:rPr lang="en-US" sz="1400" dirty="0">
                          <a:effectLst/>
                          <a:latin typeface="Times New Roman" pitchFamily="18" charset="0"/>
                          <a:cs typeface="Times New Roman" pitchFamily="18" charset="0"/>
                        </a:rPr>
                        <a:t> </a:t>
                      </a:r>
                      <a:endParaRPr lang="en-US" sz="1400" dirty="0" smtClean="0">
                        <a:effectLst/>
                        <a:latin typeface="Times New Roman" pitchFamily="18" charset="0"/>
                        <a:cs typeface="Times New Roman" pitchFamily="18" charset="0"/>
                      </a:endParaRPr>
                    </a:p>
                    <a:p>
                      <a:pPr marL="0" marR="0" algn="ctr">
                        <a:lnSpc>
                          <a:spcPct val="150000"/>
                        </a:lnSpc>
                        <a:spcBef>
                          <a:spcPts val="0"/>
                        </a:spcBef>
                        <a:spcAft>
                          <a:spcPts val="0"/>
                        </a:spcAft>
                      </a:pPr>
                      <a:r>
                        <a:rPr lang="en-US" sz="1400" dirty="0" smtClean="0">
                          <a:effectLst/>
                          <a:latin typeface="Times New Roman" pitchFamily="18" charset="0"/>
                          <a:cs typeface="Times New Roman" pitchFamily="18" charset="0"/>
                        </a:rPr>
                        <a:t>To </a:t>
                      </a:r>
                      <a:r>
                        <a:rPr lang="en-US" sz="1400" dirty="0">
                          <a:effectLst/>
                          <a:latin typeface="Times New Roman" pitchFamily="18" charset="0"/>
                          <a:cs typeface="Times New Roman" pitchFamily="18" charset="0"/>
                        </a:rPr>
                        <a:t>detect the train and mail the passengers about the On-Time  arrival of train</a:t>
                      </a:r>
                      <a:endParaRPr lang="en-US" sz="1400" dirty="0">
                        <a:effectLst/>
                        <a:latin typeface="Times New Roman" pitchFamily="18" charset="0"/>
                        <a:ea typeface="Calibri"/>
                        <a:cs typeface="Times New Roman" pitchFamily="18" charset="0"/>
                      </a:endParaRPr>
                    </a:p>
                  </a:txBody>
                  <a:tcPr marL="49137" marR="49137" marT="0" marB="0">
                    <a:solidFill>
                      <a:schemeClr val="accent1">
                        <a:lumMod val="40000"/>
                        <a:lumOff val="60000"/>
                      </a:schemeClr>
                    </a:solidFill>
                  </a:tcPr>
                </a:tc>
                <a:tc>
                  <a:txBody>
                    <a:bodyPr/>
                    <a:lstStyle/>
                    <a:p>
                      <a:pPr marL="0" marR="0" algn="ctr">
                        <a:lnSpc>
                          <a:spcPct val="150000"/>
                        </a:lnSpc>
                        <a:spcBef>
                          <a:spcPts val="0"/>
                        </a:spcBef>
                        <a:spcAft>
                          <a:spcPts val="0"/>
                        </a:spcAft>
                      </a:pPr>
                      <a:r>
                        <a:rPr lang="en-US" sz="1400" dirty="0">
                          <a:effectLst/>
                          <a:latin typeface="Times New Roman" pitchFamily="18" charset="0"/>
                          <a:cs typeface="Times New Roman" pitchFamily="18" charset="0"/>
                        </a:rPr>
                        <a:t> </a:t>
                      </a:r>
                      <a:endParaRPr lang="en-US" sz="1400" dirty="0" smtClean="0">
                        <a:effectLst/>
                        <a:latin typeface="Times New Roman" pitchFamily="18" charset="0"/>
                        <a:cs typeface="Times New Roman" pitchFamily="18" charset="0"/>
                      </a:endParaRPr>
                    </a:p>
                    <a:p>
                      <a:pPr marL="0" marR="0" algn="ctr">
                        <a:lnSpc>
                          <a:spcPct val="150000"/>
                        </a:lnSpc>
                        <a:spcBef>
                          <a:spcPts val="0"/>
                        </a:spcBef>
                        <a:spcAft>
                          <a:spcPts val="0"/>
                        </a:spcAft>
                      </a:pPr>
                      <a:r>
                        <a:rPr lang="en-US" sz="1400" dirty="0" smtClean="0">
                          <a:effectLst/>
                          <a:latin typeface="Times New Roman" pitchFamily="18" charset="0"/>
                          <a:cs typeface="Times New Roman" pitchFamily="18" charset="0"/>
                        </a:rPr>
                        <a:t>RFID </a:t>
                      </a:r>
                      <a:r>
                        <a:rPr lang="en-US" sz="1400" dirty="0">
                          <a:effectLst/>
                          <a:latin typeface="Times New Roman" pitchFamily="18" charset="0"/>
                          <a:cs typeface="Times New Roman" pitchFamily="18" charset="0"/>
                        </a:rPr>
                        <a:t>tag, RFID reader, RTC, LCD</a:t>
                      </a:r>
                      <a:endParaRPr lang="en-US" sz="1400" dirty="0">
                        <a:effectLst/>
                        <a:latin typeface="Times New Roman" pitchFamily="18" charset="0"/>
                        <a:ea typeface="Calibri"/>
                        <a:cs typeface="Times New Roman" pitchFamily="18" charset="0"/>
                      </a:endParaRPr>
                    </a:p>
                  </a:txBody>
                  <a:tcPr marL="49137" marR="49137" marT="0" marB="0">
                    <a:solidFill>
                      <a:schemeClr val="accent1">
                        <a:lumMod val="40000"/>
                        <a:lumOff val="60000"/>
                      </a:schemeClr>
                    </a:solidFill>
                  </a:tcPr>
                </a:tc>
                <a:tc>
                  <a:txBody>
                    <a:bodyPr/>
                    <a:lstStyle/>
                    <a:p>
                      <a:pPr marL="0" marR="0" algn="ctr">
                        <a:lnSpc>
                          <a:spcPct val="150000"/>
                        </a:lnSpc>
                        <a:spcBef>
                          <a:spcPts val="0"/>
                        </a:spcBef>
                        <a:spcAft>
                          <a:spcPts val="0"/>
                        </a:spcAft>
                      </a:pPr>
                      <a:endParaRPr lang="en-US" sz="1400" dirty="0" smtClean="0">
                        <a:effectLst/>
                        <a:latin typeface="Times New Roman" pitchFamily="18" charset="0"/>
                        <a:cs typeface="Times New Roman" pitchFamily="18" charset="0"/>
                      </a:endParaRPr>
                    </a:p>
                    <a:p>
                      <a:pPr marL="0" marR="0" algn="ctr">
                        <a:lnSpc>
                          <a:spcPct val="150000"/>
                        </a:lnSpc>
                        <a:spcBef>
                          <a:spcPts val="0"/>
                        </a:spcBef>
                        <a:spcAft>
                          <a:spcPts val="0"/>
                        </a:spcAft>
                      </a:pPr>
                      <a:r>
                        <a:rPr lang="en-US" sz="1400" dirty="0" smtClean="0">
                          <a:effectLst/>
                          <a:latin typeface="Times New Roman" pitchFamily="18" charset="0"/>
                          <a:cs typeface="Times New Roman" pitchFamily="18" charset="0"/>
                        </a:rPr>
                        <a:t>Train </a:t>
                      </a:r>
                      <a:r>
                        <a:rPr lang="en-US" sz="1400" dirty="0">
                          <a:effectLst/>
                          <a:latin typeface="Times New Roman" pitchFamily="18" charset="0"/>
                          <a:cs typeface="Times New Roman" pitchFamily="18" charset="0"/>
                        </a:rPr>
                        <a:t>along with time should be detected and passengers should receive mail from </a:t>
                      </a:r>
                      <a:r>
                        <a:rPr lang="en-US" sz="1400" dirty="0" smtClean="0">
                          <a:effectLst/>
                          <a:latin typeface="Times New Roman" pitchFamily="18" charset="0"/>
                          <a:cs typeface="Times New Roman" pitchFamily="18" charset="0"/>
                        </a:rPr>
                        <a:t>admin</a:t>
                      </a:r>
                      <a:endParaRPr lang="en-US" sz="1400" dirty="0">
                        <a:effectLst/>
                        <a:latin typeface="Times New Roman" pitchFamily="18" charset="0"/>
                        <a:cs typeface="Times New Roman" pitchFamily="18" charset="0"/>
                      </a:endParaRPr>
                    </a:p>
                    <a:p>
                      <a:pPr marL="0" marR="0" algn="ctr">
                        <a:lnSpc>
                          <a:spcPct val="150000"/>
                        </a:lnSpc>
                        <a:spcBef>
                          <a:spcPts val="0"/>
                        </a:spcBef>
                        <a:spcAft>
                          <a:spcPts val="0"/>
                        </a:spcAft>
                      </a:pPr>
                      <a:r>
                        <a:rPr lang="en-US" sz="1400" dirty="0" smtClean="0">
                          <a:effectLst/>
                          <a:latin typeface="Times New Roman" pitchFamily="18" charset="0"/>
                          <a:cs typeface="Times New Roman" pitchFamily="18" charset="0"/>
                        </a:rPr>
                        <a:t>(</a:t>
                      </a:r>
                      <a:r>
                        <a:rPr lang="en-US" sz="1400" dirty="0" err="1" smtClean="0">
                          <a:effectLst/>
                          <a:latin typeface="Times New Roman" pitchFamily="18" charset="0"/>
                          <a:cs typeface="Times New Roman" pitchFamily="18" charset="0"/>
                        </a:rPr>
                        <a:t>Scr</a:t>
                      </a:r>
                      <a:r>
                        <a:rPr lang="en-US" sz="1400" baseline="0" dirty="0" smtClean="0">
                          <a:effectLst/>
                          <a:latin typeface="Times New Roman" pitchFamily="18" charset="0"/>
                          <a:cs typeface="Times New Roman" pitchFamily="18" charset="0"/>
                        </a:rPr>
                        <a:t> 7)</a:t>
                      </a:r>
                      <a:endParaRPr lang="en-US" sz="1400" dirty="0">
                        <a:effectLst/>
                        <a:latin typeface="Times New Roman" pitchFamily="18" charset="0"/>
                        <a:cs typeface="Times New Roman" pitchFamily="18" charset="0"/>
                      </a:endParaRPr>
                    </a:p>
                  </a:txBody>
                  <a:tcPr marL="49137" marR="49137" marT="0" marB="0">
                    <a:solidFill>
                      <a:schemeClr val="accent1">
                        <a:lumMod val="40000"/>
                        <a:lumOff val="60000"/>
                      </a:schemeClr>
                    </a:solidFill>
                  </a:tcPr>
                </a:tc>
                <a:tc>
                  <a:txBody>
                    <a:bodyPr/>
                    <a:lstStyle/>
                    <a:p>
                      <a:pPr marL="0" marR="0" algn="ctr">
                        <a:lnSpc>
                          <a:spcPct val="150000"/>
                        </a:lnSpc>
                        <a:spcBef>
                          <a:spcPts val="0"/>
                        </a:spcBef>
                        <a:spcAft>
                          <a:spcPts val="0"/>
                        </a:spcAft>
                      </a:pPr>
                      <a:endParaRPr lang="en-US" sz="1400" dirty="0" smtClean="0">
                        <a:effectLst/>
                        <a:latin typeface="Times New Roman" pitchFamily="18" charset="0"/>
                        <a:cs typeface="Times New Roman" pitchFamily="18" charset="0"/>
                      </a:endParaRPr>
                    </a:p>
                    <a:p>
                      <a:pPr marL="0" marR="0" algn="ctr">
                        <a:lnSpc>
                          <a:spcPct val="150000"/>
                        </a:lnSpc>
                        <a:spcBef>
                          <a:spcPts val="0"/>
                        </a:spcBef>
                        <a:spcAft>
                          <a:spcPts val="0"/>
                        </a:spcAft>
                      </a:pPr>
                      <a:r>
                        <a:rPr lang="en-US" sz="1400" dirty="0" smtClean="0">
                          <a:effectLst/>
                          <a:latin typeface="Times New Roman" pitchFamily="18" charset="0"/>
                          <a:cs typeface="Times New Roman" pitchFamily="18" charset="0"/>
                        </a:rPr>
                        <a:t> Train </a:t>
                      </a:r>
                      <a:r>
                        <a:rPr lang="en-US" sz="1400" dirty="0">
                          <a:effectLst/>
                          <a:latin typeface="Times New Roman" pitchFamily="18" charset="0"/>
                          <a:cs typeface="Times New Roman" pitchFamily="18" charset="0"/>
                        </a:rPr>
                        <a:t>along  with </a:t>
                      </a:r>
                      <a:r>
                        <a:rPr lang="en-US" sz="1400" dirty="0" smtClean="0">
                          <a:effectLst/>
                          <a:latin typeface="Times New Roman" pitchFamily="18" charset="0"/>
                          <a:cs typeface="Times New Roman" pitchFamily="18" charset="0"/>
                        </a:rPr>
                        <a:t>time </a:t>
                      </a:r>
                      <a:r>
                        <a:rPr lang="en-US" sz="1400" dirty="0">
                          <a:effectLst/>
                          <a:latin typeface="Times New Roman" pitchFamily="18" charset="0"/>
                          <a:cs typeface="Times New Roman" pitchFamily="18" charset="0"/>
                        </a:rPr>
                        <a:t>is detected and passengers received mail from admin</a:t>
                      </a:r>
                    </a:p>
                    <a:p>
                      <a:pPr marL="0" marR="0" algn="ctr">
                        <a:lnSpc>
                          <a:spcPct val="150000"/>
                        </a:lnSpc>
                        <a:spcBef>
                          <a:spcPts val="0"/>
                        </a:spcBef>
                        <a:spcAft>
                          <a:spcPts val="0"/>
                        </a:spcAft>
                      </a:pPr>
                      <a:r>
                        <a:rPr lang="en-US" sz="1400" dirty="0" smtClean="0">
                          <a:effectLst/>
                          <a:latin typeface="Times New Roman" pitchFamily="18" charset="0"/>
                          <a:ea typeface="Calibri"/>
                          <a:cs typeface="Times New Roman" pitchFamily="18" charset="0"/>
                        </a:rPr>
                        <a:t>(</a:t>
                      </a:r>
                      <a:r>
                        <a:rPr lang="en-US" sz="1400" dirty="0" err="1" smtClean="0">
                          <a:effectLst/>
                          <a:latin typeface="Times New Roman" pitchFamily="18" charset="0"/>
                          <a:ea typeface="Calibri"/>
                          <a:cs typeface="Times New Roman" pitchFamily="18" charset="0"/>
                        </a:rPr>
                        <a:t>Scr</a:t>
                      </a:r>
                      <a:r>
                        <a:rPr lang="en-US" sz="1400" dirty="0" smtClean="0">
                          <a:effectLst/>
                          <a:latin typeface="Times New Roman" pitchFamily="18" charset="0"/>
                          <a:ea typeface="Calibri"/>
                          <a:cs typeface="Times New Roman" pitchFamily="18" charset="0"/>
                        </a:rPr>
                        <a:t> 7)</a:t>
                      </a:r>
                      <a:endParaRPr lang="en-US" sz="1400" dirty="0">
                        <a:effectLst/>
                        <a:latin typeface="Times New Roman" pitchFamily="18" charset="0"/>
                        <a:ea typeface="Calibri"/>
                        <a:cs typeface="Times New Roman" pitchFamily="18" charset="0"/>
                      </a:endParaRPr>
                    </a:p>
                  </a:txBody>
                  <a:tcPr marL="49137" marR="49137" marT="0" marB="0">
                    <a:solidFill>
                      <a:schemeClr val="accent1">
                        <a:lumMod val="40000"/>
                        <a:lumOff val="60000"/>
                      </a:schemeClr>
                    </a:solidFill>
                  </a:tcPr>
                </a:tc>
                <a:tc>
                  <a:txBody>
                    <a:bodyPr/>
                    <a:lstStyle/>
                    <a:p>
                      <a:pPr marL="0" marR="0" algn="just">
                        <a:lnSpc>
                          <a:spcPct val="150000"/>
                        </a:lnSpc>
                        <a:spcBef>
                          <a:spcPts val="0"/>
                        </a:spcBef>
                        <a:spcAft>
                          <a:spcPts val="0"/>
                        </a:spcAft>
                      </a:pPr>
                      <a:r>
                        <a:rPr lang="en-US" sz="1400" dirty="0">
                          <a:effectLst/>
                          <a:latin typeface="Times New Roman" pitchFamily="18" charset="0"/>
                          <a:cs typeface="Times New Roman" pitchFamily="18" charset="0"/>
                        </a:rPr>
                        <a:t> </a:t>
                      </a:r>
                    </a:p>
                    <a:p>
                      <a:pPr marL="0" marR="0" algn="just">
                        <a:lnSpc>
                          <a:spcPct val="150000"/>
                        </a:lnSpc>
                        <a:spcBef>
                          <a:spcPts val="0"/>
                        </a:spcBef>
                        <a:spcAft>
                          <a:spcPts val="0"/>
                        </a:spcAft>
                      </a:pPr>
                      <a:r>
                        <a:rPr lang="en-US" sz="1400" dirty="0">
                          <a:effectLst/>
                          <a:latin typeface="Times New Roman" pitchFamily="18" charset="0"/>
                          <a:cs typeface="Times New Roman" pitchFamily="18" charset="0"/>
                        </a:rPr>
                        <a:t> </a:t>
                      </a:r>
                      <a:r>
                        <a:rPr lang="en-US" sz="1400" baseline="0" dirty="0" smtClean="0">
                          <a:effectLst/>
                          <a:latin typeface="Times New Roman" pitchFamily="18" charset="0"/>
                          <a:cs typeface="Times New Roman" pitchFamily="18" charset="0"/>
                        </a:rPr>
                        <a:t>   </a:t>
                      </a:r>
                    </a:p>
                    <a:p>
                      <a:pPr marL="0" marR="0" algn="just">
                        <a:lnSpc>
                          <a:spcPct val="150000"/>
                        </a:lnSpc>
                        <a:spcBef>
                          <a:spcPts val="0"/>
                        </a:spcBef>
                        <a:spcAft>
                          <a:spcPts val="0"/>
                        </a:spcAft>
                      </a:pPr>
                      <a:r>
                        <a:rPr lang="en-US" sz="1400" baseline="0" dirty="0" smtClean="0">
                          <a:effectLst/>
                          <a:latin typeface="Times New Roman" pitchFamily="18" charset="0"/>
                          <a:cs typeface="Times New Roman" pitchFamily="18" charset="0"/>
                        </a:rPr>
                        <a:t>    </a:t>
                      </a:r>
                      <a:r>
                        <a:rPr lang="en-US" sz="1400" dirty="0" smtClean="0">
                          <a:effectLst/>
                          <a:latin typeface="Times New Roman" pitchFamily="18" charset="0"/>
                          <a:cs typeface="Times New Roman" pitchFamily="18" charset="0"/>
                        </a:rPr>
                        <a:t>Pass</a:t>
                      </a:r>
                      <a:endParaRPr lang="en-US" sz="1400" dirty="0">
                        <a:effectLst/>
                        <a:latin typeface="Times New Roman" pitchFamily="18" charset="0"/>
                        <a:ea typeface="Calibri"/>
                        <a:cs typeface="Times New Roman" pitchFamily="18" charset="0"/>
                      </a:endParaRPr>
                    </a:p>
                  </a:txBody>
                  <a:tcPr marL="49137" marR="49137" marT="0" marB="0">
                    <a:solidFill>
                      <a:schemeClr val="accent1">
                        <a:lumMod val="40000"/>
                        <a:lumOff val="60000"/>
                      </a:schemeClr>
                    </a:solidFill>
                  </a:tcPr>
                </a:tc>
              </a:tr>
            </a:tbl>
          </a:graphicData>
        </a:graphic>
      </p:graphicFrame>
      <p:sp>
        <p:nvSpPr>
          <p:cNvPr id="4" name="Date Placeholder 3"/>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25</a:t>
            </a:fld>
            <a:endParaRPr lang="en-IN"/>
          </a:p>
        </p:txBody>
      </p:sp>
      <p:sp>
        <p:nvSpPr>
          <p:cNvPr id="7" name="TextBox 6"/>
          <p:cNvSpPr txBox="1"/>
          <p:nvPr/>
        </p:nvSpPr>
        <p:spPr>
          <a:xfrm>
            <a:off x="3560116" y="65081"/>
            <a:ext cx="2867980" cy="584775"/>
          </a:xfrm>
          <a:prstGeom prst="rect">
            <a:avLst/>
          </a:prstGeom>
          <a:noFill/>
        </p:spPr>
        <p:txBody>
          <a:bodyPr wrap="square" rtlCol="0">
            <a:spAutoFit/>
          </a:bodyPr>
          <a:lstStyle/>
          <a:p>
            <a:r>
              <a:rPr lang="en-US" sz="3200" b="1" dirty="0" smtClean="0">
                <a:solidFill>
                  <a:srgbClr val="7030A0"/>
                </a:solidFill>
                <a:latin typeface="Times New Roman" pitchFamily="18" charset="0"/>
                <a:cs typeface="Times New Roman" pitchFamily="18" charset="0"/>
              </a:rPr>
              <a:t>   Testing</a:t>
            </a:r>
            <a:endParaRPr lang="en-US" sz="32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42380324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784400012"/>
              </p:ext>
            </p:extLst>
          </p:nvPr>
        </p:nvGraphicFramePr>
        <p:xfrm>
          <a:off x="927341" y="996286"/>
          <a:ext cx="7686161" cy="2152043"/>
        </p:xfrm>
        <a:graphic>
          <a:graphicData uri="http://schemas.openxmlformats.org/drawingml/2006/table">
            <a:tbl>
              <a:tblPr firstRow="1" firstCol="1" bandRow="1">
                <a:tableStyleId>{5C22544A-7EE6-4342-B048-85BDC9FD1C3A}</a:tableStyleId>
              </a:tblPr>
              <a:tblGrid>
                <a:gridCol w="1079756"/>
                <a:gridCol w="1633842"/>
                <a:gridCol w="1065549"/>
                <a:gridCol w="1562806"/>
                <a:gridCol w="1278659"/>
                <a:gridCol w="1065549"/>
              </a:tblGrid>
              <a:tr h="570364">
                <a:tc>
                  <a:txBody>
                    <a:bodyPr/>
                    <a:lstStyle/>
                    <a:p>
                      <a:pPr marL="0" marR="0" algn="just">
                        <a:lnSpc>
                          <a:spcPct val="150000"/>
                        </a:lnSpc>
                        <a:spcBef>
                          <a:spcPts val="0"/>
                        </a:spcBef>
                        <a:spcAft>
                          <a:spcPts val="0"/>
                        </a:spcAft>
                      </a:pPr>
                      <a:r>
                        <a:rPr lang="en-US" sz="1500" baseline="0" dirty="0" smtClean="0">
                          <a:effectLst/>
                          <a:latin typeface="Times New Roman" pitchFamily="18" charset="0"/>
                          <a:cs typeface="Times New Roman" pitchFamily="18" charset="0"/>
                        </a:rPr>
                        <a:t>   </a:t>
                      </a:r>
                      <a:r>
                        <a:rPr lang="en-US" sz="1500" dirty="0" smtClean="0">
                          <a:effectLst/>
                          <a:latin typeface="Times New Roman" pitchFamily="18" charset="0"/>
                          <a:cs typeface="Times New Roman" pitchFamily="18" charset="0"/>
                        </a:rPr>
                        <a:t>TEST CASE </a:t>
                      </a:r>
                      <a:r>
                        <a:rPr lang="en-US" sz="1500" dirty="0">
                          <a:effectLst/>
                          <a:latin typeface="Times New Roman" pitchFamily="18" charset="0"/>
                          <a:cs typeface="Times New Roman" pitchFamily="18" charset="0"/>
                        </a:rPr>
                        <a:t>ID</a:t>
                      </a:r>
                      <a:endParaRPr lang="en-US" sz="15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500" dirty="0">
                          <a:effectLst/>
                          <a:latin typeface="Times New Roman" pitchFamily="18" charset="0"/>
                          <a:cs typeface="Times New Roman" pitchFamily="18" charset="0"/>
                        </a:rPr>
                        <a:t> </a:t>
                      </a:r>
                      <a:r>
                        <a:rPr lang="en-US" sz="1500" dirty="0" smtClean="0">
                          <a:effectLst/>
                          <a:latin typeface="Times New Roman" pitchFamily="18" charset="0"/>
                          <a:cs typeface="Times New Roman" pitchFamily="18" charset="0"/>
                        </a:rPr>
                        <a:t> </a:t>
                      </a:r>
                      <a:r>
                        <a:rPr lang="en-US" sz="1500" dirty="0">
                          <a:effectLst/>
                          <a:latin typeface="Times New Roman" pitchFamily="18" charset="0"/>
                          <a:cs typeface="Times New Roman" pitchFamily="18" charset="0"/>
                        </a:rPr>
                        <a:t>TEST CASE</a:t>
                      </a:r>
                    </a:p>
                    <a:p>
                      <a:pPr marL="0" marR="0" algn="just">
                        <a:lnSpc>
                          <a:spcPct val="150000"/>
                        </a:lnSpc>
                        <a:spcBef>
                          <a:spcPts val="0"/>
                        </a:spcBef>
                        <a:spcAft>
                          <a:spcPts val="0"/>
                        </a:spcAft>
                      </a:pPr>
                      <a:r>
                        <a:rPr lang="en-US" sz="1500" dirty="0">
                          <a:effectLst/>
                          <a:latin typeface="Times New Roman" pitchFamily="18" charset="0"/>
                          <a:cs typeface="Times New Roman" pitchFamily="18" charset="0"/>
                        </a:rPr>
                        <a:t>      </a:t>
                      </a:r>
                      <a:r>
                        <a:rPr lang="en-US" sz="1500" dirty="0" smtClean="0">
                          <a:effectLst/>
                          <a:latin typeface="Times New Roman" pitchFamily="18" charset="0"/>
                          <a:cs typeface="Times New Roman" pitchFamily="18" charset="0"/>
                        </a:rPr>
                        <a:t>              </a:t>
                      </a:r>
                      <a:endParaRPr lang="en-US" sz="15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500" dirty="0">
                          <a:effectLst/>
                          <a:latin typeface="Times New Roman" pitchFamily="18" charset="0"/>
                          <a:cs typeface="Times New Roman" pitchFamily="18" charset="0"/>
                        </a:rPr>
                        <a:t> </a:t>
                      </a:r>
                      <a:r>
                        <a:rPr lang="en-US" sz="1500" baseline="0" dirty="0" smtClean="0">
                          <a:effectLst/>
                          <a:latin typeface="Times New Roman" pitchFamily="18" charset="0"/>
                          <a:cs typeface="Times New Roman" pitchFamily="18" charset="0"/>
                        </a:rPr>
                        <a:t>  </a:t>
                      </a:r>
                      <a:r>
                        <a:rPr lang="en-US" sz="1500" dirty="0" smtClean="0">
                          <a:effectLst/>
                          <a:latin typeface="Times New Roman" pitchFamily="18" charset="0"/>
                          <a:cs typeface="Times New Roman" pitchFamily="18" charset="0"/>
                        </a:rPr>
                        <a:t>INPUT</a:t>
                      </a:r>
                      <a:endParaRPr lang="en-US" sz="15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500" dirty="0">
                          <a:effectLst/>
                          <a:latin typeface="Times New Roman" pitchFamily="18" charset="0"/>
                          <a:cs typeface="Times New Roman" pitchFamily="18" charset="0"/>
                        </a:rPr>
                        <a:t> </a:t>
                      </a:r>
                      <a:r>
                        <a:rPr lang="en-US" sz="1500" baseline="0" dirty="0" smtClean="0">
                          <a:effectLst/>
                          <a:latin typeface="Times New Roman" pitchFamily="18" charset="0"/>
                          <a:cs typeface="Times New Roman" pitchFamily="18" charset="0"/>
                        </a:rPr>
                        <a:t>  </a:t>
                      </a:r>
                      <a:r>
                        <a:rPr lang="en-US" sz="1500" dirty="0" smtClean="0">
                          <a:effectLst/>
                          <a:latin typeface="Times New Roman" pitchFamily="18" charset="0"/>
                          <a:cs typeface="Times New Roman" pitchFamily="18" charset="0"/>
                        </a:rPr>
                        <a:t>EXPECTED</a:t>
                      </a:r>
                      <a:endParaRPr lang="en-US" sz="1500" dirty="0">
                        <a:effectLst/>
                        <a:latin typeface="Times New Roman" pitchFamily="18" charset="0"/>
                        <a:cs typeface="Times New Roman" pitchFamily="18" charset="0"/>
                      </a:endParaRPr>
                    </a:p>
                    <a:p>
                      <a:pPr marL="0" marR="0" algn="just">
                        <a:lnSpc>
                          <a:spcPct val="150000"/>
                        </a:lnSpc>
                        <a:spcBef>
                          <a:spcPts val="0"/>
                        </a:spcBef>
                        <a:spcAft>
                          <a:spcPts val="0"/>
                        </a:spcAft>
                      </a:pPr>
                      <a:r>
                        <a:rPr lang="en-US" sz="1500" dirty="0">
                          <a:effectLst/>
                          <a:latin typeface="Times New Roman" pitchFamily="18" charset="0"/>
                          <a:cs typeface="Times New Roman" pitchFamily="18" charset="0"/>
                        </a:rPr>
                        <a:t>    OUTPUT</a:t>
                      </a:r>
                      <a:endParaRPr lang="en-US" sz="15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500" dirty="0">
                          <a:effectLst/>
                          <a:latin typeface="Times New Roman" pitchFamily="18" charset="0"/>
                          <a:cs typeface="Times New Roman" pitchFamily="18" charset="0"/>
                        </a:rPr>
                        <a:t> </a:t>
                      </a:r>
                      <a:r>
                        <a:rPr lang="en-US" sz="1500" baseline="0" dirty="0" smtClean="0">
                          <a:effectLst/>
                          <a:latin typeface="Times New Roman" pitchFamily="18" charset="0"/>
                          <a:cs typeface="Times New Roman" pitchFamily="18" charset="0"/>
                        </a:rPr>
                        <a:t> </a:t>
                      </a:r>
                      <a:r>
                        <a:rPr lang="en-US" sz="1500" dirty="0" smtClean="0">
                          <a:effectLst/>
                          <a:latin typeface="Times New Roman" pitchFamily="18" charset="0"/>
                          <a:cs typeface="Times New Roman" pitchFamily="18" charset="0"/>
                        </a:rPr>
                        <a:t>ACTUAL</a:t>
                      </a:r>
                      <a:endParaRPr lang="en-US" sz="1500" dirty="0">
                        <a:effectLst/>
                        <a:latin typeface="Times New Roman" pitchFamily="18" charset="0"/>
                        <a:cs typeface="Times New Roman" pitchFamily="18" charset="0"/>
                      </a:endParaRPr>
                    </a:p>
                    <a:p>
                      <a:pPr marL="0" marR="0" algn="just">
                        <a:lnSpc>
                          <a:spcPct val="150000"/>
                        </a:lnSpc>
                        <a:spcBef>
                          <a:spcPts val="0"/>
                        </a:spcBef>
                        <a:spcAft>
                          <a:spcPts val="0"/>
                        </a:spcAft>
                      </a:pPr>
                      <a:r>
                        <a:rPr lang="en-US" sz="1500" dirty="0">
                          <a:effectLst/>
                          <a:latin typeface="Times New Roman" pitchFamily="18" charset="0"/>
                          <a:cs typeface="Times New Roman" pitchFamily="18" charset="0"/>
                        </a:rPr>
                        <a:t> OUTPUT</a:t>
                      </a:r>
                      <a:endParaRPr lang="en-US" sz="15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500" dirty="0">
                          <a:effectLst/>
                          <a:latin typeface="Times New Roman" pitchFamily="18" charset="0"/>
                          <a:cs typeface="Times New Roman" pitchFamily="18" charset="0"/>
                        </a:rPr>
                        <a:t> </a:t>
                      </a:r>
                      <a:r>
                        <a:rPr lang="en-US" sz="1500" dirty="0" smtClean="0">
                          <a:effectLst/>
                          <a:latin typeface="Times New Roman" pitchFamily="18" charset="0"/>
                          <a:cs typeface="Times New Roman" pitchFamily="18" charset="0"/>
                        </a:rPr>
                        <a:t>RESULT</a:t>
                      </a:r>
                      <a:endParaRPr lang="en-US" sz="1500" dirty="0">
                        <a:effectLst/>
                        <a:latin typeface="Times New Roman" pitchFamily="18" charset="0"/>
                        <a:ea typeface="Calibri"/>
                        <a:cs typeface="Times New Roman" pitchFamily="18" charset="0"/>
                      </a:endParaRPr>
                    </a:p>
                  </a:txBody>
                  <a:tcPr marL="68580" marR="68580" marT="0" marB="0"/>
                </a:tc>
              </a:tr>
              <a:tr h="1466243">
                <a:tc>
                  <a:txBody>
                    <a:bodyPr/>
                    <a:lstStyle/>
                    <a:p>
                      <a:pPr marL="0" marR="0" algn="ctr">
                        <a:lnSpc>
                          <a:spcPct val="150000"/>
                        </a:lnSpc>
                        <a:spcBef>
                          <a:spcPts val="0"/>
                        </a:spcBef>
                        <a:spcAft>
                          <a:spcPts val="0"/>
                        </a:spcAft>
                      </a:pPr>
                      <a:r>
                        <a:rPr lang="en-US" sz="1500" dirty="0" smtClean="0">
                          <a:effectLst/>
                          <a:latin typeface="Times New Roman" pitchFamily="18" charset="0"/>
                          <a:cs typeface="Times New Roman" pitchFamily="18" charset="0"/>
                        </a:rPr>
                        <a:t>TC01</a:t>
                      </a:r>
                      <a:endParaRPr lang="en-US" sz="15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500" dirty="0">
                          <a:effectLst/>
                          <a:latin typeface="Times New Roman" pitchFamily="18" charset="0"/>
                          <a:cs typeface="Times New Roman" pitchFamily="18" charset="0"/>
                        </a:rPr>
                        <a:t> </a:t>
                      </a:r>
                      <a:r>
                        <a:rPr lang="en-US" sz="1500" dirty="0" smtClean="0">
                          <a:effectLst/>
                          <a:latin typeface="Times New Roman" pitchFamily="18" charset="0"/>
                          <a:cs typeface="Times New Roman" pitchFamily="18" charset="0"/>
                        </a:rPr>
                        <a:t>To </a:t>
                      </a:r>
                      <a:r>
                        <a:rPr lang="en-US" sz="1500" dirty="0">
                          <a:effectLst/>
                          <a:latin typeface="Times New Roman" pitchFamily="18" charset="0"/>
                          <a:cs typeface="Times New Roman" pitchFamily="18" charset="0"/>
                        </a:rPr>
                        <a:t>Update the information</a:t>
                      </a:r>
                    </a:p>
                    <a:p>
                      <a:pPr marL="0" marR="0" algn="ctr">
                        <a:lnSpc>
                          <a:spcPct val="150000"/>
                        </a:lnSpc>
                        <a:spcBef>
                          <a:spcPts val="0"/>
                        </a:spcBef>
                        <a:spcAft>
                          <a:spcPts val="0"/>
                        </a:spcAft>
                      </a:pPr>
                      <a:r>
                        <a:rPr lang="en-US" sz="1500" dirty="0">
                          <a:effectLst/>
                          <a:latin typeface="Times New Roman" pitchFamily="18" charset="0"/>
                          <a:cs typeface="Times New Roman" pitchFamily="18" charset="0"/>
                        </a:rPr>
                        <a:t>(Train Time, ID) </a:t>
                      </a:r>
                      <a:r>
                        <a:rPr lang="en-US" sz="1500" dirty="0" smtClean="0">
                          <a:effectLst/>
                          <a:latin typeface="Times New Roman" pitchFamily="18" charset="0"/>
                          <a:cs typeface="Times New Roman" pitchFamily="18" charset="0"/>
                        </a:rPr>
                        <a:t>to the</a:t>
                      </a:r>
                      <a:r>
                        <a:rPr lang="en-US" sz="1500" baseline="0" dirty="0" smtClean="0">
                          <a:effectLst/>
                          <a:latin typeface="Times New Roman" pitchFamily="18" charset="0"/>
                          <a:cs typeface="Times New Roman" pitchFamily="18" charset="0"/>
                        </a:rPr>
                        <a:t> </a:t>
                      </a:r>
                      <a:r>
                        <a:rPr lang="en-US" sz="1500" dirty="0" smtClean="0">
                          <a:effectLst/>
                          <a:latin typeface="Times New Roman" pitchFamily="18" charset="0"/>
                          <a:cs typeface="Times New Roman" pitchFamily="18" charset="0"/>
                        </a:rPr>
                        <a:t>Web App</a:t>
                      </a:r>
                      <a:endParaRPr lang="en-US" sz="15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500" dirty="0">
                          <a:effectLst/>
                          <a:latin typeface="Times New Roman" pitchFamily="18" charset="0"/>
                          <a:cs typeface="Times New Roman" pitchFamily="18" charset="0"/>
                        </a:rPr>
                        <a:t> </a:t>
                      </a:r>
                      <a:r>
                        <a:rPr lang="en-US" sz="1500" dirty="0" smtClean="0">
                          <a:effectLst/>
                          <a:latin typeface="Times New Roman" pitchFamily="18" charset="0"/>
                          <a:cs typeface="Times New Roman" pitchFamily="18" charset="0"/>
                        </a:rPr>
                        <a:t>RTC</a:t>
                      </a:r>
                      <a:r>
                        <a:rPr lang="en-US" sz="1500" dirty="0">
                          <a:effectLst/>
                          <a:latin typeface="Times New Roman" pitchFamily="18" charset="0"/>
                          <a:cs typeface="Times New Roman" pitchFamily="18" charset="0"/>
                        </a:rPr>
                        <a:t>,</a:t>
                      </a:r>
                    </a:p>
                    <a:p>
                      <a:pPr marL="0" marR="0" algn="ctr">
                        <a:lnSpc>
                          <a:spcPct val="150000"/>
                        </a:lnSpc>
                        <a:spcBef>
                          <a:spcPts val="0"/>
                        </a:spcBef>
                        <a:spcAft>
                          <a:spcPts val="0"/>
                        </a:spcAft>
                      </a:pPr>
                      <a:r>
                        <a:rPr lang="en-US" sz="1500" dirty="0">
                          <a:effectLst/>
                          <a:latin typeface="Times New Roman" pitchFamily="18" charset="0"/>
                          <a:cs typeface="Times New Roman" pitchFamily="18" charset="0"/>
                        </a:rPr>
                        <a:t>RFID Tag, RFID Reader</a:t>
                      </a:r>
                      <a:endParaRPr lang="en-US" sz="15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500" dirty="0">
                          <a:effectLst/>
                          <a:latin typeface="Times New Roman" pitchFamily="18" charset="0"/>
                          <a:cs typeface="Times New Roman" pitchFamily="18" charset="0"/>
                        </a:rPr>
                        <a:t> </a:t>
                      </a:r>
                      <a:r>
                        <a:rPr lang="en-US" sz="1500" dirty="0" smtClean="0">
                          <a:effectLst/>
                          <a:latin typeface="Times New Roman" pitchFamily="18" charset="0"/>
                          <a:cs typeface="Times New Roman" pitchFamily="18" charset="0"/>
                        </a:rPr>
                        <a:t>Information </a:t>
                      </a:r>
                      <a:r>
                        <a:rPr lang="en-US" sz="1500" dirty="0">
                          <a:effectLst/>
                          <a:latin typeface="Times New Roman" pitchFamily="18" charset="0"/>
                          <a:cs typeface="Times New Roman" pitchFamily="18" charset="0"/>
                        </a:rPr>
                        <a:t>should be updated to web application</a:t>
                      </a:r>
                    </a:p>
                    <a:p>
                      <a:pPr marL="0" marR="0" algn="ctr">
                        <a:lnSpc>
                          <a:spcPct val="150000"/>
                        </a:lnSpc>
                        <a:spcBef>
                          <a:spcPts val="0"/>
                        </a:spcBef>
                        <a:spcAft>
                          <a:spcPts val="0"/>
                        </a:spcAft>
                      </a:pPr>
                      <a:r>
                        <a:rPr lang="en-US" sz="1500" dirty="0" smtClean="0">
                          <a:effectLst/>
                          <a:latin typeface="Times New Roman" pitchFamily="18" charset="0"/>
                          <a:ea typeface="Calibri"/>
                          <a:cs typeface="Times New Roman" pitchFamily="18" charset="0"/>
                        </a:rPr>
                        <a:t>(</a:t>
                      </a:r>
                      <a:r>
                        <a:rPr lang="en-US" sz="1500" dirty="0" err="1" smtClean="0">
                          <a:effectLst/>
                          <a:latin typeface="Times New Roman" pitchFamily="18" charset="0"/>
                          <a:ea typeface="Calibri"/>
                          <a:cs typeface="Times New Roman" pitchFamily="18" charset="0"/>
                        </a:rPr>
                        <a:t>Scr</a:t>
                      </a:r>
                      <a:r>
                        <a:rPr lang="en-US" sz="1500" dirty="0" smtClean="0">
                          <a:effectLst/>
                          <a:latin typeface="Times New Roman" pitchFamily="18" charset="0"/>
                          <a:ea typeface="Calibri"/>
                          <a:cs typeface="Times New Roman" pitchFamily="18" charset="0"/>
                        </a:rPr>
                        <a:t> 8)</a:t>
                      </a:r>
                      <a:endParaRPr lang="en-US" sz="15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500" dirty="0">
                          <a:effectLst/>
                          <a:latin typeface="Times New Roman" pitchFamily="18" charset="0"/>
                          <a:cs typeface="Times New Roman" pitchFamily="18" charset="0"/>
                        </a:rPr>
                        <a:t> </a:t>
                      </a:r>
                      <a:r>
                        <a:rPr lang="en-US" sz="1500" dirty="0" smtClean="0">
                          <a:effectLst/>
                          <a:latin typeface="Times New Roman" pitchFamily="18" charset="0"/>
                          <a:cs typeface="Times New Roman" pitchFamily="18" charset="0"/>
                        </a:rPr>
                        <a:t>Information </a:t>
                      </a:r>
                      <a:r>
                        <a:rPr lang="en-US" sz="1500" dirty="0">
                          <a:effectLst/>
                          <a:latin typeface="Times New Roman" pitchFamily="18" charset="0"/>
                          <a:cs typeface="Times New Roman" pitchFamily="18" charset="0"/>
                        </a:rPr>
                        <a:t>Updated to Web App</a:t>
                      </a:r>
                    </a:p>
                    <a:p>
                      <a:pPr marL="0" marR="0" algn="ctr">
                        <a:lnSpc>
                          <a:spcPct val="150000"/>
                        </a:lnSpc>
                        <a:spcBef>
                          <a:spcPts val="0"/>
                        </a:spcBef>
                        <a:spcAft>
                          <a:spcPts val="0"/>
                        </a:spcAft>
                      </a:pPr>
                      <a:r>
                        <a:rPr lang="en-US" sz="1500" dirty="0" smtClean="0">
                          <a:effectLst/>
                          <a:latin typeface="Times New Roman" pitchFamily="18" charset="0"/>
                          <a:cs typeface="Times New Roman" pitchFamily="18" charset="0"/>
                        </a:rPr>
                        <a:t> (</a:t>
                      </a:r>
                      <a:r>
                        <a:rPr lang="en-US" sz="1500" dirty="0" err="1" smtClean="0">
                          <a:effectLst/>
                          <a:latin typeface="Times New Roman" pitchFamily="18" charset="0"/>
                          <a:cs typeface="Times New Roman" pitchFamily="18" charset="0"/>
                        </a:rPr>
                        <a:t>Scr</a:t>
                      </a:r>
                      <a:r>
                        <a:rPr lang="en-US" sz="1500" dirty="0" smtClean="0">
                          <a:effectLst/>
                          <a:latin typeface="Times New Roman" pitchFamily="18" charset="0"/>
                          <a:cs typeface="Times New Roman" pitchFamily="18" charset="0"/>
                        </a:rPr>
                        <a:t> 8)</a:t>
                      </a:r>
                      <a:endParaRPr lang="en-US" sz="15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500" dirty="0">
                          <a:effectLst/>
                          <a:latin typeface="Times New Roman" pitchFamily="18" charset="0"/>
                          <a:cs typeface="Times New Roman" pitchFamily="18" charset="0"/>
                        </a:rPr>
                        <a:t> </a:t>
                      </a:r>
                      <a:r>
                        <a:rPr lang="en-US" sz="1500" dirty="0" smtClean="0">
                          <a:effectLst/>
                          <a:latin typeface="Times New Roman" pitchFamily="18" charset="0"/>
                          <a:cs typeface="Times New Roman" pitchFamily="18" charset="0"/>
                        </a:rPr>
                        <a:t>Pass</a:t>
                      </a:r>
                      <a:endParaRPr lang="en-US" sz="1500" dirty="0">
                        <a:effectLst/>
                        <a:latin typeface="Times New Roman" pitchFamily="18" charset="0"/>
                        <a:ea typeface="Calibri"/>
                        <a:cs typeface="Times New Roman" pitchFamily="18" charset="0"/>
                      </a:endParaRPr>
                    </a:p>
                  </a:txBody>
                  <a:tcPr marL="68580" marR="68580" marT="0" marB="0"/>
                </a:tc>
              </a:tr>
            </a:tbl>
          </a:graphicData>
        </a:graphic>
      </p:graphicFrame>
      <p:sp>
        <p:nvSpPr>
          <p:cNvPr id="4" name="Date Placeholder 3"/>
          <p:cNvSpPr>
            <a:spLocks noGrp="1"/>
          </p:cNvSpPr>
          <p:nvPr>
            <p:ph type="dt" sz="half" idx="10"/>
          </p:nvPr>
        </p:nvSpPr>
        <p:spPr/>
        <p:txBody>
          <a:bodyPr/>
          <a:lstStyle/>
          <a:p>
            <a:fld id="{88D22DAB-7094-45B8-85D5-D3661D95DC5B}" type="datetime1">
              <a:rPr lang="en-IN" sz="1100" smtClean="0"/>
              <a:t>08-04-2023</a:t>
            </a:fld>
            <a:endParaRPr lang="en-IN" sz="1100" dirty="0"/>
          </a:p>
        </p:txBody>
      </p:sp>
      <p:sp>
        <p:nvSpPr>
          <p:cNvPr id="5" name="Slide Number Placeholder 4"/>
          <p:cNvSpPr>
            <a:spLocks noGrp="1"/>
          </p:cNvSpPr>
          <p:nvPr>
            <p:ph type="sldNum" sz="quarter" idx="12"/>
          </p:nvPr>
        </p:nvSpPr>
        <p:spPr/>
        <p:txBody>
          <a:bodyPr/>
          <a:lstStyle/>
          <a:p>
            <a:fld id="{9D3FF152-60F5-4862-82F9-1190556AA56F}" type="slidenum">
              <a:rPr lang="en-IN" sz="1100" smtClean="0"/>
              <a:t>26</a:t>
            </a:fld>
            <a:endParaRPr lang="en-IN" sz="1100" dirty="0"/>
          </a:p>
        </p:txBody>
      </p:sp>
      <p:graphicFrame>
        <p:nvGraphicFramePr>
          <p:cNvPr id="7" name="Table 6"/>
          <p:cNvGraphicFramePr>
            <a:graphicFrameLocks noGrp="1"/>
          </p:cNvGraphicFramePr>
          <p:nvPr>
            <p:extLst>
              <p:ext uri="{D42A27DB-BD31-4B8C-83A1-F6EECF244321}">
                <p14:modId xmlns:p14="http://schemas.microsoft.com/office/powerpoint/2010/main" val="2854334258"/>
              </p:ext>
            </p:extLst>
          </p:nvPr>
        </p:nvGraphicFramePr>
        <p:xfrm>
          <a:off x="882162" y="3547242"/>
          <a:ext cx="7715928" cy="2829910"/>
        </p:xfrm>
        <a:graphic>
          <a:graphicData uri="http://schemas.openxmlformats.org/drawingml/2006/table">
            <a:tbl>
              <a:tblPr firstRow="1" firstCol="1" bandRow="1">
                <a:tableStyleId>{5C22544A-7EE6-4342-B048-85BDC9FD1C3A}</a:tableStyleId>
              </a:tblPr>
              <a:tblGrid>
                <a:gridCol w="1025466"/>
                <a:gridCol w="1735651"/>
                <a:gridCol w="1187577"/>
                <a:gridCol w="1316231"/>
                <a:gridCol w="1413773"/>
                <a:gridCol w="1037230"/>
              </a:tblGrid>
              <a:tr h="772510">
                <a:tc>
                  <a:txBody>
                    <a:bodyPr/>
                    <a:lstStyle/>
                    <a:p>
                      <a:pPr marL="0" marR="0" algn="just">
                        <a:lnSpc>
                          <a:spcPct val="150000"/>
                        </a:lnSpc>
                        <a:spcBef>
                          <a:spcPts val="0"/>
                        </a:spcBef>
                        <a:spcAft>
                          <a:spcPts val="0"/>
                        </a:spcAft>
                      </a:pPr>
                      <a:r>
                        <a:rPr lang="en-US" sz="1500" dirty="0">
                          <a:effectLst/>
                          <a:latin typeface="Times New Roman" pitchFamily="18" charset="0"/>
                          <a:cs typeface="Times New Roman" pitchFamily="18" charset="0"/>
                        </a:rPr>
                        <a:t>   TEST CASE ID</a:t>
                      </a:r>
                      <a:endParaRPr lang="en-US" sz="15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500" dirty="0" smtClean="0">
                          <a:effectLst/>
                          <a:latin typeface="Times New Roman" pitchFamily="18" charset="0"/>
                          <a:cs typeface="Times New Roman" pitchFamily="18" charset="0"/>
                        </a:rPr>
                        <a:t>    TEST CASE</a:t>
                      </a:r>
                      <a:endParaRPr lang="en-US" sz="15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500" dirty="0" smtClean="0">
                          <a:effectLst/>
                          <a:latin typeface="Times New Roman" pitchFamily="18" charset="0"/>
                          <a:cs typeface="Times New Roman" pitchFamily="18" charset="0"/>
                        </a:rPr>
                        <a:t>     INPUT</a:t>
                      </a:r>
                      <a:endParaRPr lang="en-US" sz="15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500" dirty="0" smtClean="0">
                          <a:effectLst/>
                          <a:latin typeface="Times New Roman" pitchFamily="18" charset="0"/>
                          <a:cs typeface="Times New Roman" pitchFamily="18" charset="0"/>
                        </a:rPr>
                        <a:t>  EXPECTED </a:t>
                      </a:r>
                      <a:endParaRPr lang="en-US" sz="1500" dirty="0">
                        <a:effectLst/>
                        <a:latin typeface="Times New Roman" pitchFamily="18" charset="0"/>
                        <a:cs typeface="Times New Roman" pitchFamily="18" charset="0"/>
                      </a:endParaRPr>
                    </a:p>
                    <a:p>
                      <a:pPr marL="0" marR="0" algn="just">
                        <a:lnSpc>
                          <a:spcPct val="150000"/>
                        </a:lnSpc>
                        <a:spcBef>
                          <a:spcPts val="0"/>
                        </a:spcBef>
                        <a:spcAft>
                          <a:spcPts val="0"/>
                        </a:spcAft>
                      </a:pPr>
                      <a:r>
                        <a:rPr lang="en-US" sz="1500" dirty="0">
                          <a:effectLst/>
                          <a:latin typeface="Times New Roman" pitchFamily="18" charset="0"/>
                          <a:cs typeface="Times New Roman" pitchFamily="18" charset="0"/>
                        </a:rPr>
                        <a:t>   </a:t>
                      </a:r>
                      <a:r>
                        <a:rPr lang="en-US" sz="1500" dirty="0" smtClean="0">
                          <a:effectLst/>
                          <a:latin typeface="Times New Roman" pitchFamily="18" charset="0"/>
                          <a:cs typeface="Times New Roman" pitchFamily="18" charset="0"/>
                        </a:rPr>
                        <a:t> OUTPUT</a:t>
                      </a:r>
                      <a:endParaRPr lang="en-US" sz="15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500" dirty="0" smtClean="0">
                          <a:effectLst/>
                          <a:latin typeface="Times New Roman" pitchFamily="18" charset="0"/>
                          <a:cs typeface="Times New Roman" pitchFamily="18" charset="0"/>
                        </a:rPr>
                        <a:t>    ACTUAL</a:t>
                      </a:r>
                      <a:r>
                        <a:rPr lang="en-US" sz="1500" baseline="0" dirty="0" smtClean="0">
                          <a:effectLst/>
                          <a:latin typeface="Times New Roman" pitchFamily="18" charset="0"/>
                          <a:cs typeface="Times New Roman" pitchFamily="18" charset="0"/>
                        </a:rPr>
                        <a:t>  </a:t>
                      </a:r>
                    </a:p>
                    <a:p>
                      <a:pPr marL="0" marR="0" algn="just">
                        <a:lnSpc>
                          <a:spcPct val="150000"/>
                        </a:lnSpc>
                        <a:spcBef>
                          <a:spcPts val="0"/>
                        </a:spcBef>
                        <a:spcAft>
                          <a:spcPts val="0"/>
                        </a:spcAft>
                      </a:pPr>
                      <a:r>
                        <a:rPr lang="en-US" sz="1500" baseline="0" dirty="0" smtClean="0">
                          <a:effectLst/>
                          <a:latin typeface="Times New Roman" pitchFamily="18" charset="0"/>
                          <a:cs typeface="Times New Roman" pitchFamily="18" charset="0"/>
                        </a:rPr>
                        <a:t>    </a:t>
                      </a:r>
                      <a:r>
                        <a:rPr lang="en-US" sz="1500" b="1" baseline="0" dirty="0" smtClean="0">
                          <a:effectLst/>
                          <a:latin typeface="Times New Roman" pitchFamily="18" charset="0"/>
                          <a:cs typeface="Times New Roman" pitchFamily="18" charset="0"/>
                        </a:rPr>
                        <a:t>OUTPUT</a:t>
                      </a:r>
                      <a:r>
                        <a:rPr lang="en-US" sz="1500" baseline="0" dirty="0" smtClean="0">
                          <a:effectLst/>
                          <a:latin typeface="Times New Roman" pitchFamily="18" charset="0"/>
                          <a:cs typeface="Times New Roman" pitchFamily="18" charset="0"/>
                        </a:rPr>
                        <a:t>    </a:t>
                      </a:r>
                      <a:endParaRPr lang="en-US" sz="1500" dirty="0">
                        <a:effectLst/>
                        <a:latin typeface="Times New Roman" pitchFamily="18" charset="0"/>
                        <a:ea typeface="Calibri"/>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500" dirty="0" smtClean="0">
                          <a:effectLst/>
                          <a:latin typeface="Times New Roman" pitchFamily="18" charset="0"/>
                          <a:cs typeface="Times New Roman" pitchFamily="18" charset="0"/>
                        </a:rPr>
                        <a:t>     RESULT</a:t>
                      </a:r>
                      <a:endParaRPr lang="en-US" sz="1500" dirty="0">
                        <a:effectLst/>
                        <a:latin typeface="Times New Roman" pitchFamily="18" charset="0"/>
                        <a:ea typeface="Calibri"/>
                        <a:cs typeface="Times New Roman" pitchFamily="18" charset="0"/>
                      </a:endParaRPr>
                    </a:p>
                  </a:txBody>
                  <a:tcPr marL="68580" marR="68580" marT="0" marB="0"/>
                </a:tc>
              </a:tr>
              <a:tr h="1942808">
                <a:tc>
                  <a:txBody>
                    <a:bodyPr/>
                    <a:lstStyle/>
                    <a:p>
                      <a:pPr marL="0" marR="0" algn="ctr">
                        <a:lnSpc>
                          <a:spcPct val="150000"/>
                        </a:lnSpc>
                        <a:spcBef>
                          <a:spcPts val="0"/>
                        </a:spcBef>
                        <a:spcAft>
                          <a:spcPts val="0"/>
                        </a:spcAft>
                      </a:pPr>
                      <a:r>
                        <a:rPr lang="en-US" sz="1500">
                          <a:effectLst/>
                          <a:latin typeface="Times New Roman" pitchFamily="18" charset="0"/>
                          <a:cs typeface="Times New Roman" pitchFamily="18" charset="0"/>
                        </a:rPr>
                        <a:t>TC01</a:t>
                      </a:r>
                      <a:endParaRPr lang="en-US" sz="15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500" dirty="0">
                          <a:effectLst/>
                          <a:latin typeface="Times New Roman" pitchFamily="18" charset="0"/>
                          <a:cs typeface="Times New Roman" pitchFamily="18" charset="0"/>
                        </a:rPr>
                        <a:t>Updating the Train information  (Unexpected train arrives in same track) to the </a:t>
                      </a:r>
                      <a:r>
                        <a:rPr lang="en-US" sz="1500" dirty="0" smtClean="0">
                          <a:effectLst/>
                          <a:latin typeface="Times New Roman" pitchFamily="18" charset="0"/>
                          <a:cs typeface="Times New Roman" pitchFamily="18" charset="0"/>
                        </a:rPr>
                        <a:t>Loco</a:t>
                      </a:r>
                    </a:p>
                    <a:p>
                      <a:pPr marL="0" marR="0" algn="ctr">
                        <a:lnSpc>
                          <a:spcPct val="150000"/>
                        </a:lnSpc>
                        <a:spcBef>
                          <a:spcPts val="0"/>
                        </a:spcBef>
                        <a:spcAft>
                          <a:spcPts val="0"/>
                        </a:spcAft>
                      </a:pPr>
                      <a:r>
                        <a:rPr lang="en-US" sz="1500" dirty="0" smtClean="0">
                          <a:effectLst/>
                          <a:latin typeface="Times New Roman" pitchFamily="18" charset="0"/>
                          <a:cs typeface="Times New Roman" pitchFamily="18" charset="0"/>
                        </a:rPr>
                        <a:t>-Pilot </a:t>
                      </a:r>
                      <a:r>
                        <a:rPr lang="en-US" sz="1500" dirty="0">
                          <a:effectLst/>
                          <a:latin typeface="Times New Roman" pitchFamily="18" charset="0"/>
                          <a:cs typeface="Times New Roman" pitchFamily="18" charset="0"/>
                        </a:rPr>
                        <a:t>through mail</a:t>
                      </a:r>
                      <a:endParaRPr lang="en-US" sz="15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500" dirty="0">
                          <a:effectLst/>
                          <a:latin typeface="Times New Roman" pitchFamily="18" charset="0"/>
                          <a:cs typeface="Times New Roman" pitchFamily="18" charset="0"/>
                        </a:rPr>
                        <a:t>ZIGBEE RX,RFID Tag, RFID reader</a:t>
                      </a:r>
                      <a:endParaRPr lang="en-US" sz="15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500" dirty="0">
                          <a:effectLst/>
                          <a:latin typeface="Times New Roman" pitchFamily="18" charset="0"/>
                          <a:cs typeface="Times New Roman" pitchFamily="18" charset="0"/>
                        </a:rPr>
                        <a:t>Loco Pilot should receive mail from admin</a:t>
                      </a:r>
                    </a:p>
                    <a:p>
                      <a:pPr marL="0" marR="0">
                        <a:lnSpc>
                          <a:spcPct val="150000"/>
                        </a:lnSpc>
                        <a:spcBef>
                          <a:spcPts val="0"/>
                        </a:spcBef>
                        <a:spcAft>
                          <a:spcPts val="0"/>
                        </a:spcAft>
                      </a:pPr>
                      <a:r>
                        <a:rPr lang="en-US" sz="1500" dirty="0">
                          <a:effectLst/>
                          <a:latin typeface="Times New Roman" pitchFamily="18" charset="0"/>
                          <a:cs typeface="Times New Roman" pitchFamily="18" charset="0"/>
                        </a:rPr>
                        <a:t>  </a:t>
                      </a:r>
                      <a:r>
                        <a:rPr lang="en-US" sz="1500" dirty="0" smtClean="0">
                          <a:effectLst/>
                          <a:latin typeface="Times New Roman" pitchFamily="18" charset="0"/>
                          <a:cs typeface="Times New Roman" pitchFamily="18" charset="0"/>
                        </a:rPr>
                        <a:t>    (</a:t>
                      </a:r>
                      <a:r>
                        <a:rPr lang="en-US" sz="1500" dirty="0" err="1" smtClean="0">
                          <a:effectLst/>
                          <a:latin typeface="Times New Roman" pitchFamily="18" charset="0"/>
                          <a:cs typeface="Times New Roman" pitchFamily="18" charset="0"/>
                        </a:rPr>
                        <a:t>Scr</a:t>
                      </a:r>
                      <a:r>
                        <a:rPr lang="en-US" sz="1500" dirty="0" smtClean="0">
                          <a:effectLst/>
                          <a:latin typeface="Times New Roman" pitchFamily="18" charset="0"/>
                          <a:cs typeface="Times New Roman" pitchFamily="18" charset="0"/>
                        </a:rPr>
                        <a:t> 9)</a:t>
                      </a:r>
                      <a:endParaRPr lang="en-US" sz="15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500" dirty="0">
                          <a:effectLst/>
                          <a:latin typeface="Times New Roman" pitchFamily="18" charset="0"/>
                          <a:cs typeface="Times New Roman" pitchFamily="18" charset="0"/>
                        </a:rPr>
                        <a:t>Loco Pilot  received mail from admin</a:t>
                      </a:r>
                    </a:p>
                    <a:p>
                      <a:pPr marL="0" marR="0">
                        <a:lnSpc>
                          <a:spcPct val="150000"/>
                        </a:lnSpc>
                        <a:spcBef>
                          <a:spcPts val="0"/>
                        </a:spcBef>
                        <a:spcAft>
                          <a:spcPts val="0"/>
                        </a:spcAft>
                      </a:pPr>
                      <a:r>
                        <a:rPr lang="en-US" sz="1500" dirty="0" smtClean="0">
                          <a:effectLst/>
                          <a:latin typeface="Times New Roman" pitchFamily="18" charset="0"/>
                          <a:cs typeface="Times New Roman" pitchFamily="18" charset="0"/>
                        </a:rPr>
                        <a:t>        (</a:t>
                      </a:r>
                      <a:r>
                        <a:rPr lang="en-US" sz="1500" dirty="0" err="1" smtClean="0">
                          <a:effectLst/>
                          <a:latin typeface="Times New Roman" pitchFamily="18" charset="0"/>
                          <a:cs typeface="Times New Roman" pitchFamily="18" charset="0"/>
                        </a:rPr>
                        <a:t>Scr</a:t>
                      </a:r>
                      <a:r>
                        <a:rPr lang="en-US" sz="1500" dirty="0" smtClean="0">
                          <a:effectLst/>
                          <a:latin typeface="Times New Roman" pitchFamily="18" charset="0"/>
                          <a:cs typeface="Times New Roman" pitchFamily="18" charset="0"/>
                        </a:rPr>
                        <a:t> 9)</a:t>
                      </a:r>
                      <a:endParaRPr lang="en-US" sz="15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50000"/>
                        </a:lnSpc>
                        <a:spcBef>
                          <a:spcPts val="0"/>
                        </a:spcBef>
                        <a:spcAft>
                          <a:spcPts val="0"/>
                        </a:spcAft>
                      </a:pPr>
                      <a:r>
                        <a:rPr lang="en-US" sz="1500" dirty="0">
                          <a:effectLst/>
                          <a:latin typeface="Times New Roman" pitchFamily="18" charset="0"/>
                          <a:cs typeface="Times New Roman" pitchFamily="18" charset="0"/>
                        </a:rPr>
                        <a:t>Pass</a:t>
                      </a:r>
                      <a:endParaRPr lang="en-US" sz="1500" dirty="0">
                        <a:effectLst/>
                        <a:latin typeface="Times New Roman" pitchFamily="18" charset="0"/>
                        <a:ea typeface="Calibri"/>
                        <a:cs typeface="Times New Roman" pitchFamily="18" charset="0"/>
                      </a:endParaRPr>
                    </a:p>
                  </a:txBody>
                  <a:tcPr marL="68580" marR="68580" marT="0" marB="0"/>
                </a:tc>
              </a:tr>
            </a:tbl>
          </a:graphicData>
        </a:graphic>
      </p:graphicFrame>
      <p:sp>
        <p:nvSpPr>
          <p:cNvPr id="8" name="Rectangle 1"/>
          <p:cNvSpPr>
            <a:spLocks noChangeArrowheads="1"/>
          </p:cNvSpPr>
          <p:nvPr/>
        </p:nvSpPr>
        <p:spPr bwMode="auto">
          <a:xfrm>
            <a:off x="375242" y="584775"/>
            <a:ext cx="295465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   Module Name: Updating</a:t>
            </a:r>
            <a:endParaRPr kumimoji="0" lang="en-US" b="0"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smtClean="0">
              <a:ln>
                <a:noFill/>
              </a:ln>
              <a:solidFill>
                <a:srgbClr val="002060"/>
              </a:solidFill>
              <a:effectLst/>
              <a:latin typeface="Times New Roman" pitchFamily="18" charset="0"/>
              <a:cs typeface="Times New Roman" pitchFamily="18" charset="0"/>
            </a:endParaRPr>
          </a:p>
        </p:txBody>
      </p:sp>
      <p:sp>
        <p:nvSpPr>
          <p:cNvPr id="9" name="TextBox 8"/>
          <p:cNvSpPr txBox="1"/>
          <p:nvPr/>
        </p:nvSpPr>
        <p:spPr>
          <a:xfrm>
            <a:off x="538748" y="3114847"/>
            <a:ext cx="262764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Module Name : Receiver</a:t>
            </a:r>
            <a:endParaRPr lang="en-US" b="1" dirty="0">
              <a:latin typeface="Times New Roman" pitchFamily="18" charset="0"/>
              <a:cs typeface="Times New Roman" pitchFamily="18" charset="0"/>
            </a:endParaRPr>
          </a:p>
        </p:txBody>
      </p:sp>
      <p:sp>
        <p:nvSpPr>
          <p:cNvPr id="10" name="TextBox 9"/>
          <p:cNvSpPr txBox="1"/>
          <p:nvPr/>
        </p:nvSpPr>
        <p:spPr>
          <a:xfrm>
            <a:off x="2885703" y="0"/>
            <a:ext cx="2568075" cy="584775"/>
          </a:xfrm>
          <a:prstGeom prst="rect">
            <a:avLst/>
          </a:prstGeom>
          <a:noFill/>
        </p:spPr>
        <p:txBody>
          <a:bodyPr wrap="none" rtlCol="0">
            <a:spAutoFit/>
          </a:bodyPr>
          <a:lstStyle/>
          <a:p>
            <a:r>
              <a:rPr lang="en-US" sz="3200" b="1" dirty="0">
                <a:solidFill>
                  <a:srgbClr val="7030A0"/>
                </a:solidFill>
                <a:latin typeface="Times New Roman" pitchFamily="18" charset="0"/>
                <a:cs typeface="Times New Roman" pitchFamily="18" charset="0"/>
              </a:rPr>
              <a:t> </a:t>
            </a:r>
            <a:r>
              <a:rPr lang="en-US" sz="3200" b="1" dirty="0" smtClean="0">
                <a:solidFill>
                  <a:srgbClr val="7030A0"/>
                </a:solidFill>
                <a:latin typeface="Times New Roman" pitchFamily="18" charset="0"/>
                <a:cs typeface="Times New Roman" pitchFamily="18" charset="0"/>
              </a:rPr>
              <a:t>          Testing</a:t>
            </a:r>
            <a:endParaRPr lang="en-US" sz="32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41775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90F0A957-C112-EF6D-C238-451630D247C7}"/>
              </a:ext>
            </a:extLst>
          </p:cNvPr>
          <p:cNvSpPr>
            <a:spLocks noGrp="1"/>
          </p:cNvSpPr>
          <p:nvPr>
            <p:ph type="dt" sz="half" idx="10"/>
          </p:nvPr>
        </p:nvSpPr>
        <p:spPr/>
        <p:txBody>
          <a:bodyPr/>
          <a:lstStyle/>
          <a:p>
            <a:fld id="{50F60316-87E1-449B-9D2E-2F9BFC05FE3D}" type="datetime1">
              <a:rPr lang="en-IN" smtClean="0"/>
              <a:t>08-04-2023</a:t>
            </a:fld>
            <a:endParaRPr lang="en-IN"/>
          </a:p>
        </p:txBody>
      </p:sp>
      <p:sp>
        <p:nvSpPr>
          <p:cNvPr id="5" name="Slide Number Placeholder 4">
            <a:extLst>
              <a:ext uri="{FF2B5EF4-FFF2-40B4-BE49-F238E27FC236}">
                <a16:creationId xmlns:a16="http://schemas.microsoft.com/office/drawing/2014/main" xmlns="" id="{97198833-85FA-C44B-804E-1CCDC213431C}"/>
              </a:ext>
            </a:extLst>
          </p:cNvPr>
          <p:cNvSpPr>
            <a:spLocks noGrp="1"/>
          </p:cNvSpPr>
          <p:nvPr>
            <p:ph type="sldNum" sz="quarter" idx="12"/>
          </p:nvPr>
        </p:nvSpPr>
        <p:spPr/>
        <p:txBody>
          <a:bodyPr/>
          <a:lstStyle/>
          <a:p>
            <a:fld id="{9D3FF152-60F5-4862-82F9-1190556AA56F}" type="slidenum">
              <a:rPr lang="en-IN" smtClean="0"/>
              <a:t>27</a:t>
            </a:fld>
            <a:endParaRPr lang="en-IN"/>
          </a:p>
        </p:txBody>
      </p:sp>
      <p:sp>
        <p:nvSpPr>
          <p:cNvPr id="10" name="TextBox 9">
            <a:extLst>
              <a:ext uri="{FF2B5EF4-FFF2-40B4-BE49-F238E27FC236}">
                <a16:creationId xmlns:a16="http://schemas.microsoft.com/office/drawing/2014/main" xmlns="" id="{357427B4-38ED-0289-3D58-BA3E771A7ACD}"/>
              </a:ext>
            </a:extLst>
          </p:cNvPr>
          <p:cNvSpPr txBox="1"/>
          <p:nvPr/>
        </p:nvSpPr>
        <p:spPr>
          <a:xfrm>
            <a:off x="436134" y="2893993"/>
            <a:ext cx="3678666" cy="369332"/>
          </a:xfrm>
          <a:prstGeom prst="rect">
            <a:avLst/>
          </a:prstGeom>
          <a:noFill/>
        </p:spPr>
        <p:txBody>
          <a:bodyPr wrap="square" rtlCol="0">
            <a:spAutoFit/>
          </a:bodyPr>
          <a:lstStyle/>
          <a:p>
            <a:r>
              <a:rPr lang="en-US" dirty="0"/>
              <a:t>           </a:t>
            </a:r>
            <a:endParaRPr lang="en-IN" dirty="0"/>
          </a:p>
        </p:txBody>
      </p:sp>
      <p:sp>
        <p:nvSpPr>
          <p:cNvPr id="19" name="TextBox 18">
            <a:extLst>
              <a:ext uri="{FF2B5EF4-FFF2-40B4-BE49-F238E27FC236}">
                <a16:creationId xmlns:a16="http://schemas.microsoft.com/office/drawing/2014/main" xmlns="" id="{691A5E75-54B1-0E4E-078B-AEC21D6D39F3}"/>
              </a:ext>
            </a:extLst>
          </p:cNvPr>
          <p:cNvSpPr txBox="1"/>
          <p:nvPr/>
        </p:nvSpPr>
        <p:spPr>
          <a:xfrm>
            <a:off x="6229350" y="3117133"/>
            <a:ext cx="4572000" cy="369332"/>
          </a:xfrm>
          <a:prstGeom prst="rect">
            <a:avLst/>
          </a:prstGeom>
          <a:noFill/>
        </p:spPr>
        <p:txBody>
          <a:bodyPr wrap="square">
            <a:spAutoFit/>
          </a:bodyPr>
          <a:lstStyle/>
          <a:p>
            <a:r>
              <a:rPr lang="en-US" dirty="0" smtClean="0"/>
              <a:t> </a:t>
            </a:r>
            <a:endParaRPr lang="en-IN" dirty="0"/>
          </a:p>
        </p:txBody>
      </p:sp>
      <p:pic>
        <p:nvPicPr>
          <p:cNvPr id="11" name="Picture 10" descr="C:\Users\welcome\Downloads\IMG-20230406-WA0001.jpg"/>
          <p:cNvPicPr/>
          <p:nvPr/>
        </p:nvPicPr>
        <p:blipFill rotWithShape="1">
          <a:blip r:embed="rId2">
            <a:extLst>
              <a:ext uri="{28A0092B-C50C-407E-A947-70E740481C1C}">
                <a14:useLocalDpi xmlns:a14="http://schemas.microsoft.com/office/drawing/2010/main" val="0"/>
              </a:ext>
            </a:extLst>
          </a:blip>
          <a:srcRect r="7371" b="13220"/>
          <a:stretch/>
        </p:blipFill>
        <p:spPr bwMode="auto">
          <a:xfrm>
            <a:off x="2335355" y="801008"/>
            <a:ext cx="4885251" cy="2214887"/>
          </a:xfrm>
          <a:prstGeom prst="rect">
            <a:avLst/>
          </a:prstGeom>
          <a:noFill/>
          <a:ln>
            <a:noFill/>
          </a:ln>
          <a:extLst>
            <a:ext uri="{53640926-AAD7-44D8-BBD7-CCE9431645EC}">
              <a14:shadowObscured xmlns:a14="http://schemas.microsoft.com/office/drawing/2010/main"/>
            </a:ext>
          </a:extLst>
        </p:spPr>
      </p:pic>
      <p:pic>
        <p:nvPicPr>
          <p:cNvPr id="12" name="Picture 11" descr="C:\Users\welcome\Downloads\IMG-20230401-WA0005.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7321" y="3392680"/>
            <a:ext cx="4862027" cy="2527031"/>
          </a:xfrm>
          <a:prstGeom prst="rect">
            <a:avLst/>
          </a:prstGeom>
          <a:noFill/>
          <a:ln>
            <a:noFill/>
          </a:ln>
        </p:spPr>
      </p:pic>
      <p:sp>
        <p:nvSpPr>
          <p:cNvPr id="8" name="TextBox 7"/>
          <p:cNvSpPr txBox="1"/>
          <p:nvPr/>
        </p:nvSpPr>
        <p:spPr>
          <a:xfrm>
            <a:off x="3132645" y="3015895"/>
            <a:ext cx="3290669"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       1.   Train  Detection</a:t>
            </a:r>
            <a:endParaRPr lang="en-US" b="1" dirty="0">
              <a:latin typeface="Times New Roman" pitchFamily="18" charset="0"/>
              <a:cs typeface="Times New Roman" pitchFamily="18" charset="0"/>
            </a:endParaRPr>
          </a:p>
        </p:txBody>
      </p:sp>
      <p:sp>
        <p:nvSpPr>
          <p:cNvPr id="9" name="TextBox 8"/>
          <p:cNvSpPr txBox="1"/>
          <p:nvPr/>
        </p:nvSpPr>
        <p:spPr>
          <a:xfrm>
            <a:off x="3407321" y="5869038"/>
            <a:ext cx="2822029"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  2.   Train  Database</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1265239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Screen </a:t>
            </a: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90F0A957-C112-EF6D-C238-451630D247C7}"/>
              </a:ext>
            </a:extLst>
          </p:cNvPr>
          <p:cNvSpPr>
            <a:spLocks noGrp="1"/>
          </p:cNvSpPr>
          <p:nvPr>
            <p:ph type="dt" sz="half" idx="10"/>
          </p:nvPr>
        </p:nvSpPr>
        <p:spPr/>
        <p:txBody>
          <a:bodyPr/>
          <a:lstStyle/>
          <a:p>
            <a:fld id="{50F60316-87E1-449B-9D2E-2F9BFC05FE3D}" type="datetime1">
              <a:rPr lang="en-IN" smtClean="0"/>
              <a:t>08-04-2023</a:t>
            </a:fld>
            <a:endParaRPr lang="en-IN"/>
          </a:p>
        </p:txBody>
      </p:sp>
      <p:sp>
        <p:nvSpPr>
          <p:cNvPr id="5" name="Slide Number Placeholder 4">
            <a:extLst>
              <a:ext uri="{FF2B5EF4-FFF2-40B4-BE49-F238E27FC236}">
                <a16:creationId xmlns:a16="http://schemas.microsoft.com/office/drawing/2014/main" xmlns="" id="{97198833-85FA-C44B-804E-1CCDC213431C}"/>
              </a:ext>
            </a:extLst>
          </p:cNvPr>
          <p:cNvSpPr>
            <a:spLocks noGrp="1"/>
          </p:cNvSpPr>
          <p:nvPr>
            <p:ph type="sldNum" sz="quarter" idx="12"/>
          </p:nvPr>
        </p:nvSpPr>
        <p:spPr/>
        <p:txBody>
          <a:bodyPr/>
          <a:lstStyle/>
          <a:p>
            <a:fld id="{9D3FF152-60F5-4862-82F9-1190556AA56F}" type="slidenum">
              <a:rPr lang="en-IN" smtClean="0"/>
              <a:t>28</a:t>
            </a:fld>
            <a:endParaRPr lang="en-IN"/>
          </a:p>
        </p:txBody>
      </p:sp>
      <p:pic>
        <p:nvPicPr>
          <p:cNvPr id="6" name="Picture 5" descr="C:\Users\welcome\Downloads\IMG-20230401-WA0006.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5607" y="758331"/>
            <a:ext cx="4446977" cy="2489366"/>
          </a:xfrm>
          <a:prstGeom prst="rect">
            <a:avLst/>
          </a:prstGeom>
          <a:noFill/>
          <a:ln>
            <a:noFill/>
          </a:ln>
        </p:spPr>
      </p:pic>
      <p:pic>
        <p:nvPicPr>
          <p:cNvPr id="8" name="Picture 7" descr="C:\Users\welcome\Downloads\IMG-20230401-WA0010 (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5607" y="3618252"/>
            <a:ext cx="4446977" cy="2319409"/>
          </a:xfrm>
          <a:prstGeom prst="rect">
            <a:avLst/>
          </a:prstGeom>
          <a:noFill/>
          <a:ln>
            <a:noFill/>
          </a:ln>
        </p:spPr>
      </p:pic>
      <p:sp>
        <p:nvSpPr>
          <p:cNvPr id="4" name="TextBox 3"/>
          <p:cNvSpPr txBox="1"/>
          <p:nvPr/>
        </p:nvSpPr>
        <p:spPr>
          <a:xfrm>
            <a:off x="3538848" y="3247697"/>
            <a:ext cx="2446316"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         3. Admin Page</a:t>
            </a:r>
            <a:endParaRPr lang="en-US" b="1" dirty="0">
              <a:latin typeface="Times New Roman" pitchFamily="18" charset="0"/>
              <a:cs typeface="Times New Roman" pitchFamily="18" charset="0"/>
            </a:endParaRPr>
          </a:p>
        </p:txBody>
      </p:sp>
      <p:sp>
        <p:nvSpPr>
          <p:cNvPr id="9" name="TextBox 8"/>
          <p:cNvSpPr txBox="1"/>
          <p:nvPr/>
        </p:nvSpPr>
        <p:spPr>
          <a:xfrm>
            <a:off x="3265715" y="5973287"/>
            <a:ext cx="3145285"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 4.  User Booking Train Ticket</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4792895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90F0A957-C112-EF6D-C238-451630D247C7}"/>
              </a:ext>
            </a:extLst>
          </p:cNvPr>
          <p:cNvSpPr>
            <a:spLocks noGrp="1"/>
          </p:cNvSpPr>
          <p:nvPr>
            <p:ph type="dt" sz="half" idx="10"/>
          </p:nvPr>
        </p:nvSpPr>
        <p:spPr/>
        <p:txBody>
          <a:bodyPr/>
          <a:lstStyle/>
          <a:p>
            <a:fld id="{50F60316-87E1-449B-9D2E-2F9BFC05FE3D}" type="datetime1">
              <a:rPr lang="en-IN" smtClean="0"/>
              <a:t>08-04-2023</a:t>
            </a:fld>
            <a:endParaRPr lang="en-IN"/>
          </a:p>
        </p:txBody>
      </p:sp>
      <p:sp>
        <p:nvSpPr>
          <p:cNvPr id="5" name="Slide Number Placeholder 4">
            <a:extLst>
              <a:ext uri="{FF2B5EF4-FFF2-40B4-BE49-F238E27FC236}">
                <a16:creationId xmlns:a16="http://schemas.microsoft.com/office/drawing/2014/main" xmlns="" id="{97198833-85FA-C44B-804E-1CCDC213431C}"/>
              </a:ext>
            </a:extLst>
          </p:cNvPr>
          <p:cNvSpPr>
            <a:spLocks noGrp="1"/>
          </p:cNvSpPr>
          <p:nvPr>
            <p:ph type="sldNum" sz="quarter" idx="12"/>
          </p:nvPr>
        </p:nvSpPr>
        <p:spPr/>
        <p:txBody>
          <a:bodyPr/>
          <a:lstStyle/>
          <a:p>
            <a:fld id="{9D3FF152-60F5-4862-82F9-1190556AA56F}" type="slidenum">
              <a:rPr lang="en-IN" smtClean="0"/>
              <a:t>29</a:t>
            </a:fld>
            <a:endParaRPr lang="en-IN"/>
          </a:p>
        </p:txBody>
      </p:sp>
      <p:pic>
        <p:nvPicPr>
          <p:cNvPr id="6" name="Picture 5" descr="C:\Users\welcome\Downloads\Screenshot_2023-04-05-22-31-39-10_e307a3f9df9f380ebaf106e1dc980bb6.jpg"/>
          <p:cNvPicPr/>
          <p:nvPr/>
        </p:nvPicPr>
        <p:blipFill rotWithShape="1">
          <a:blip r:embed="rId2">
            <a:extLst>
              <a:ext uri="{28A0092B-C50C-407E-A947-70E740481C1C}">
                <a14:useLocalDpi xmlns:a14="http://schemas.microsoft.com/office/drawing/2010/main" val="0"/>
              </a:ext>
            </a:extLst>
          </a:blip>
          <a:srcRect t="39316" b="35043"/>
          <a:stretch/>
        </p:blipFill>
        <p:spPr bwMode="auto">
          <a:xfrm>
            <a:off x="2285718" y="701763"/>
            <a:ext cx="4737821" cy="2419810"/>
          </a:xfrm>
          <a:prstGeom prst="rect">
            <a:avLst/>
          </a:prstGeom>
          <a:noFill/>
          <a:ln>
            <a:noFill/>
          </a:ln>
          <a:extLst>
            <a:ext uri="{53640926-AAD7-44D8-BBD7-CCE9431645EC}">
              <a14:shadowObscured xmlns:a14="http://schemas.microsoft.com/office/drawing/2010/main"/>
            </a:ext>
          </a:extLst>
        </p:spPr>
      </p:pic>
      <p:pic>
        <p:nvPicPr>
          <p:cNvPr id="7" name="Picture 6" descr="C:\Users\welcome\Pictures\Screenshots\Screenshot (23).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5718" y="3467799"/>
            <a:ext cx="4737821" cy="2537078"/>
          </a:xfrm>
          <a:prstGeom prst="rect">
            <a:avLst/>
          </a:prstGeom>
          <a:noFill/>
          <a:ln>
            <a:noFill/>
          </a:ln>
        </p:spPr>
      </p:pic>
      <p:sp>
        <p:nvSpPr>
          <p:cNvPr id="8" name="TextBox 7"/>
          <p:cNvSpPr txBox="1"/>
          <p:nvPr/>
        </p:nvSpPr>
        <p:spPr>
          <a:xfrm>
            <a:off x="2096814" y="3144634"/>
            <a:ext cx="4926725" cy="30777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                  </a:t>
            </a:r>
            <a:r>
              <a:rPr lang="en-US" sz="1400" b="1" dirty="0">
                <a:latin typeface="Times New Roman" pitchFamily="18" charset="0"/>
                <a:cs typeface="Times New Roman" pitchFamily="18" charset="0"/>
              </a:rPr>
              <a:t>5</a:t>
            </a:r>
            <a:r>
              <a:rPr lang="en-US" sz="1400" b="1" dirty="0" smtClean="0">
                <a:latin typeface="Times New Roman" pitchFamily="18" charset="0"/>
                <a:cs typeface="Times New Roman" pitchFamily="18" charset="0"/>
              </a:rPr>
              <a:t>.    Message For  Early Arrival Of Train</a:t>
            </a:r>
            <a:endParaRPr lang="en-US" sz="1400" b="1" dirty="0">
              <a:latin typeface="Times New Roman" pitchFamily="18" charset="0"/>
              <a:cs typeface="Times New Roman" pitchFamily="18" charset="0"/>
            </a:endParaRPr>
          </a:p>
        </p:txBody>
      </p:sp>
      <p:sp>
        <p:nvSpPr>
          <p:cNvPr id="9" name="TextBox 8"/>
          <p:cNvSpPr txBox="1"/>
          <p:nvPr/>
        </p:nvSpPr>
        <p:spPr>
          <a:xfrm>
            <a:off x="2514601" y="6050034"/>
            <a:ext cx="4508938" cy="30777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           </a:t>
            </a:r>
            <a:r>
              <a:rPr lang="en-US" sz="1400" b="1" dirty="0">
                <a:latin typeface="Times New Roman" pitchFamily="18" charset="0"/>
                <a:cs typeface="Times New Roman" pitchFamily="18" charset="0"/>
              </a:rPr>
              <a:t>6</a:t>
            </a:r>
            <a:r>
              <a:rPr lang="en-US" sz="1400" b="1" dirty="0" smtClean="0">
                <a:latin typeface="Times New Roman" pitchFamily="18" charset="0"/>
                <a:cs typeface="Times New Roman" pitchFamily="18" charset="0"/>
              </a:rPr>
              <a:t>.    Message For  Delay Arrival Of Train</a:t>
            </a:r>
            <a:endParaRPr lang="en-US" sz="1400" b="1" dirty="0">
              <a:latin typeface="Times New Roman" pitchFamily="18" charset="0"/>
              <a:cs typeface="Times New Roman" pitchFamily="18" charset="0"/>
            </a:endParaRPr>
          </a:p>
        </p:txBody>
      </p:sp>
    </p:spTree>
    <p:extLst>
      <p:ext uri="{BB962C8B-B14F-4D97-AF65-F5344CB8AC3E}">
        <p14:creationId xmlns:p14="http://schemas.microsoft.com/office/powerpoint/2010/main" val="2018087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344997"/>
          </a:xfrm>
        </p:spPr>
        <p:txBody>
          <a:bodyPr>
            <a:noAutofit/>
          </a:bodyPr>
          <a:lstStyle/>
          <a:p>
            <a:pPr algn="ctr"/>
            <a:r>
              <a:rPr lang="en-US" sz="2800" b="1" dirty="0">
                <a:solidFill>
                  <a:srgbClr val="7030A0"/>
                </a:solidFill>
                <a:latin typeface="Times New Roman" panose="02020603050405020304" pitchFamily="18" charset="0"/>
                <a:cs typeface="Times New Roman" panose="02020603050405020304" pitchFamily="18" charset="0"/>
              </a:rPr>
              <a:t>Literature Survey</a:t>
            </a:r>
            <a:endParaRPr lang="en-IN" sz="28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0FCACADF-1635-558B-04DA-FD992F91EEEC}"/>
              </a:ext>
            </a:extLst>
          </p:cNvPr>
          <p:cNvSpPr>
            <a:spLocks noGrp="1"/>
          </p:cNvSpPr>
          <p:nvPr>
            <p:ph type="dt" sz="half" idx="10"/>
          </p:nvPr>
        </p:nvSpPr>
        <p:spPr/>
        <p:txBody>
          <a:bodyPr/>
          <a:lstStyle/>
          <a:p>
            <a:fld id="{786EFE27-0395-4A36-8E9A-91462FF8D601}" type="datetime1">
              <a:rPr lang="en-IN" smtClean="0"/>
              <a:t>08-04-2023</a:t>
            </a:fld>
            <a:endParaRPr lang="en-IN"/>
          </a:p>
        </p:txBody>
      </p:sp>
      <p:sp>
        <p:nvSpPr>
          <p:cNvPr id="6" name="Slide Number Placeholder 5">
            <a:extLst>
              <a:ext uri="{FF2B5EF4-FFF2-40B4-BE49-F238E27FC236}">
                <a16:creationId xmlns:a16="http://schemas.microsoft.com/office/drawing/2014/main" xmlns="" id="{1F558AD7-1919-A8D4-08D5-EFFEF53BCAAA}"/>
              </a:ext>
            </a:extLst>
          </p:cNvPr>
          <p:cNvSpPr>
            <a:spLocks noGrp="1"/>
          </p:cNvSpPr>
          <p:nvPr>
            <p:ph type="sldNum" sz="quarter" idx="12"/>
          </p:nvPr>
        </p:nvSpPr>
        <p:spPr/>
        <p:txBody>
          <a:bodyPr/>
          <a:lstStyle/>
          <a:p>
            <a:fld id="{9D3FF152-60F5-4862-82F9-1190556AA56F}" type="slidenum">
              <a:rPr lang="en-IN" smtClean="0"/>
              <a:t>3</a:t>
            </a:fld>
            <a:endParaRPr lang="en-IN"/>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74449283"/>
              </p:ext>
            </p:extLst>
          </p:nvPr>
        </p:nvGraphicFramePr>
        <p:xfrm>
          <a:off x="366098" y="567185"/>
          <a:ext cx="8532243" cy="5871210"/>
        </p:xfrm>
        <a:graphic>
          <a:graphicData uri="http://schemas.openxmlformats.org/drawingml/2006/table">
            <a:tbl>
              <a:tblPr firstRow="1" bandRow="1">
                <a:tableStyleId>{F5AB1C69-6EDB-4FF4-983F-18BD219EF322}</a:tableStyleId>
              </a:tblPr>
              <a:tblGrid>
                <a:gridCol w="654648"/>
                <a:gridCol w="1613273"/>
                <a:gridCol w="1788256"/>
                <a:gridCol w="1384227"/>
                <a:gridCol w="1472541"/>
                <a:gridCol w="1619298"/>
              </a:tblGrid>
              <a:tr h="285425">
                <a:tc>
                  <a:txBody>
                    <a:bodyPr/>
                    <a:lstStyle/>
                    <a:p>
                      <a:r>
                        <a:rPr lang="en-US" sz="1400" dirty="0" smtClean="0">
                          <a:latin typeface="Times New Roman" pitchFamily="18" charset="0"/>
                          <a:cs typeface="Times New Roman" pitchFamily="18" charset="0"/>
                        </a:rPr>
                        <a:t>Year</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Author  </a:t>
                      </a:r>
                      <a:r>
                        <a:rPr lang="en-US" sz="1400" dirty="0">
                          <a:latin typeface="Times New Roman" pitchFamily="18" charset="0"/>
                          <a:cs typeface="Times New Roman" pitchFamily="18" charset="0"/>
                        </a:rPr>
                        <a:t>Name</a:t>
                      </a:r>
                    </a:p>
                  </a:txBody>
                  <a:tcPr/>
                </a:tc>
                <a:tc>
                  <a:txBody>
                    <a:bodyPr/>
                    <a:lstStyle/>
                    <a:p>
                      <a:r>
                        <a:rPr lang="en-US" sz="1400" dirty="0" smtClean="0">
                          <a:latin typeface="Times New Roman" pitchFamily="18" charset="0"/>
                          <a:cs typeface="Times New Roman" pitchFamily="18" charset="0"/>
                        </a:rPr>
                        <a:t>Paper </a:t>
                      </a:r>
                      <a:r>
                        <a:rPr lang="en-US" sz="1400" dirty="0">
                          <a:latin typeface="Times New Roman" pitchFamily="18" charset="0"/>
                          <a:cs typeface="Times New Roman" pitchFamily="18" charset="0"/>
                        </a:rPr>
                        <a:t>Title</a:t>
                      </a:r>
                    </a:p>
                  </a:txBody>
                  <a:tcPr/>
                </a:tc>
                <a:tc>
                  <a:txBody>
                    <a:bodyPr/>
                    <a:lstStyle/>
                    <a:p>
                      <a:r>
                        <a:rPr lang="en-US" sz="1400" dirty="0">
                          <a:latin typeface="Times New Roman" pitchFamily="18" charset="0"/>
                          <a:cs typeface="Times New Roman" pitchFamily="18" charset="0"/>
                        </a:rPr>
                        <a:t>Methodology</a:t>
                      </a:r>
                    </a:p>
                  </a:txBody>
                  <a:tcPr/>
                </a:tc>
                <a:tc>
                  <a:txBody>
                    <a:bodyPr/>
                    <a:lstStyle/>
                    <a:p>
                      <a:r>
                        <a:rPr lang="en-US" sz="1400" dirty="0" smtClean="0">
                          <a:latin typeface="Times New Roman" pitchFamily="18" charset="0"/>
                          <a:cs typeface="Times New Roman" pitchFamily="18" charset="0"/>
                        </a:rPr>
                        <a:t>Merits</a:t>
                      </a:r>
                      <a:endParaRPr lang="en-US"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Demerits</a:t>
                      </a:r>
                    </a:p>
                  </a:txBody>
                  <a:tcPr/>
                </a:tc>
              </a:tr>
              <a:tr h="1517286">
                <a:tc>
                  <a:txBody>
                    <a:bodyPr/>
                    <a:lstStyle/>
                    <a:p>
                      <a:r>
                        <a:rPr lang="en-US" sz="1400" dirty="0">
                          <a:latin typeface="Times New Roman" pitchFamily="18" charset="0"/>
                          <a:cs typeface="Times New Roman" pitchFamily="18" charset="0"/>
                        </a:rPr>
                        <a:t>2022</a:t>
                      </a:r>
                    </a:p>
                  </a:txBody>
                  <a:tcPr/>
                </a:tc>
                <a:tc>
                  <a:txBody>
                    <a:bodyPr/>
                    <a:lstStyle/>
                    <a:p>
                      <a:r>
                        <a:rPr lang="en-US" sz="1400" b="0" i="0" kern="1200" dirty="0" err="1">
                          <a:solidFill>
                            <a:schemeClr val="dk1"/>
                          </a:solidFill>
                          <a:effectLst/>
                          <a:latin typeface="Times New Roman" pitchFamily="18" charset="0"/>
                          <a:ea typeface="+mn-ea"/>
                          <a:cs typeface="Times New Roman" pitchFamily="18" charset="0"/>
                        </a:rPr>
                        <a:t>Hafeez</a:t>
                      </a:r>
                      <a:r>
                        <a:rPr lang="en-US" sz="1400" b="0" i="0" kern="1200" dirty="0">
                          <a:solidFill>
                            <a:schemeClr val="dk1"/>
                          </a:solidFill>
                          <a:effectLst/>
                          <a:latin typeface="Times New Roman" pitchFamily="18" charset="0"/>
                          <a:ea typeface="+mn-ea"/>
                          <a:cs typeface="Times New Roman" pitchFamily="18" charset="0"/>
                        </a:rPr>
                        <a:t> Ur </a:t>
                      </a:r>
                      <a:r>
                        <a:rPr lang="en-US" sz="1400" b="0" i="0" kern="1200" dirty="0" err="1">
                          <a:solidFill>
                            <a:schemeClr val="dk1"/>
                          </a:solidFill>
                          <a:effectLst/>
                          <a:latin typeface="Times New Roman" pitchFamily="18" charset="0"/>
                          <a:ea typeface="+mn-ea"/>
                          <a:cs typeface="Times New Roman" pitchFamily="18" charset="0"/>
                        </a:rPr>
                        <a:t>Rehman</a:t>
                      </a:r>
                      <a:r>
                        <a:rPr lang="en-US" sz="1400" b="0" i="0" kern="1200" dirty="0">
                          <a:solidFill>
                            <a:schemeClr val="dk1"/>
                          </a:solidFill>
                          <a:effectLst/>
                          <a:latin typeface="Times New Roman" pitchFamily="18" charset="0"/>
                          <a:ea typeface="+mn-ea"/>
                          <a:cs typeface="Times New Roman" pitchFamily="18" charset="0"/>
                        </a:rPr>
                        <a:t> </a:t>
                      </a:r>
                      <a:r>
                        <a:rPr lang="en-US" sz="1400" b="0" i="0" kern="1200" dirty="0" err="1">
                          <a:solidFill>
                            <a:schemeClr val="dk1"/>
                          </a:solidFill>
                          <a:effectLst/>
                          <a:latin typeface="Times New Roman" pitchFamily="18" charset="0"/>
                          <a:ea typeface="+mn-ea"/>
                          <a:cs typeface="Times New Roman" pitchFamily="18" charset="0"/>
                        </a:rPr>
                        <a:t>Siddiqui</a:t>
                      </a:r>
                      <a:r>
                        <a:rPr lang="en-US" sz="1400" b="0" i="0" kern="1200" dirty="0">
                          <a:solidFill>
                            <a:schemeClr val="dk1"/>
                          </a:solidFill>
                          <a:effectLst/>
                          <a:latin typeface="Times New Roman" pitchFamily="18" charset="0"/>
                          <a:ea typeface="+mn-ea"/>
                          <a:cs typeface="Times New Roman" pitchFamily="18" charset="0"/>
                        </a:rPr>
                        <a:t>,</a:t>
                      </a:r>
                    </a:p>
                    <a:p>
                      <a:r>
                        <a:rPr lang="en-US" sz="1400" b="0" i="0" kern="1200" dirty="0">
                          <a:solidFill>
                            <a:schemeClr val="dk1"/>
                          </a:solidFill>
                          <a:effectLst/>
                          <a:latin typeface="Times New Roman" pitchFamily="18" charset="0"/>
                          <a:ea typeface="+mn-ea"/>
                          <a:cs typeface="Times New Roman" pitchFamily="18" charset="0"/>
                        </a:rPr>
                        <a:t> </a:t>
                      </a:r>
                      <a:r>
                        <a:rPr lang="en-US" sz="1400" b="0" i="0" kern="1200" dirty="0" err="1">
                          <a:solidFill>
                            <a:schemeClr val="dk1"/>
                          </a:solidFill>
                          <a:effectLst/>
                          <a:latin typeface="Times New Roman" pitchFamily="18" charset="0"/>
                          <a:ea typeface="+mn-ea"/>
                          <a:cs typeface="Times New Roman" pitchFamily="18" charset="0"/>
                        </a:rPr>
                        <a:t>Adil</a:t>
                      </a:r>
                      <a:r>
                        <a:rPr lang="en-US" sz="1400" b="0" i="0" kern="1200" dirty="0">
                          <a:solidFill>
                            <a:schemeClr val="dk1"/>
                          </a:solidFill>
                          <a:effectLst/>
                          <a:latin typeface="Times New Roman" pitchFamily="18" charset="0"/>
                          <a:ea typeface="+mn-ea"/>
                          <a:cs typeface="Times New Roman" pitchFamily="18" charset="0"/>
                        </a:rPr>
                        <a:t> Ali </a:t>
                      </a:r>
                      <a:r>
                        <a:rPr lang="en-US" sz="1400" b="0" i="0" kern="1200" dirty="0" err="1">
                          <a:solidFill>
                            <a:schemeClr val="dk1"/>
                          </a:solidFill>
                          <a:effectLst/>
                          <a:latin typeface="Times New Roman" pitchFamily="18" charset="0"/>
                          <a:ea typeface="+mn-ea"/>
                          <a:cs typeface="Times New Roman" pitchFamily="18" charset="0"/>
                        </a:rPr>
                        <a:t>Saleem</a:t>
                      </a:r>
                      <a:r>
                        <a:rPr lang="en-US" sz="1400" b="0" i="0" kern="1200" dirty="0">
                          <a:solidFill>
                            <a:schemeClr val="dk1"/>
                          </a:solidFill>
                          <a:effectLst/>
                          <a:latin typeface="Times New Roman" pitchFamily="18" charset="0"/>
                          <a:ea typeface="+mn-ea"/>
                          <a:cs typeface="Times New Roman" pitchFamily="18" charset="0"/>
                        </a:rPr>
                        <a:t>,</a:t>
                      </a:r>
                    </a:p>
                    <a:p>
                      <a:r>
                        <a:rPr lang="en-US" sz="1400" b="0" i="0" kern="1200" dirty="0">
                          <a:solidFill>
                            <a:schemeClr val="dk1"/>
                          </a:solidFill>
                          <a:effectLst/>
                          <a:latin typeface="Times New Roman" pitchFamily="18" charset="0"/>
                          <a:ea typeface="+mn-ea"/>
                          <a:cs typeface="Times New Roman" pitchFamily="18" charset="0"/>
                        </a:rPr>
                        <a:t>Muhammad </a:t>
                      </a:r>
                      <a:r>
                        <a:rPr lang="en-US" sz="1400" b="0" i="0" kern="1200" dirty="0" err="1">
                          <a:solidFill>
                            <a:schemeClr val="dk1"/>
                          </a:solidFill>
                          <a:effectLst/>
                          <a:latin typeface="Times New Roman" pitchFamily="18" charset="0"/>
                          <a:ea typeface="+mn-ea"/>
                          <a:cs typeface="Times New Roman" pitchFamily="18" charset="0"/>
                        </a:rPr>
                        <a:t>Amjad</a:t>
                      </a:r>
                      <a:r>
                        <a:rPr lang="en-US" sz="1400" b="0" i="0" kern="1200" dirty="0">
                          <a:solidFill>
                            <a:schemeClr val="dk1"/>
                          </a:solidFill>
                          <a:effectLst/>
                          <a:latin typeface="Times New Roman" pitchFamily="18" charset="0"/>
                          <a:ea typeface="+mn-ea"/>
                          <a:cs typeface="Times New Roman" pitchFamily="18" charset="0"/>
                        </a:rPr>
                        <a:t> </a:t>
                      </a:r>
                      <a:r>
                        <a:rPr lang="en-US" sz="1400" b="0" i="0" kern="1200" dirty="0" err="1">
                          <a:solidFill>
                            <a:schemeClr val="dk1"/>
                          </a:solidFill>
                          <a:effectLst/>
                          <a:latin typeface="Times New Roman" pitchFamily="18" charset="0"/>
                          <a:ea typeface="+mn-ea"/>
                          <a:cs typeface="Times New Roman" pitchFamily="18" charset="0"/>
                        </a:rPr>
                        <a:t>Raza</a:t>
                      </a:r>
                      <a:r>
                        <a:rPr lang="en-US" sz="1400" b="0" i="0" kern="1200" dirty="0">
                          <a:solidFill>
                            <a:schemeClr val="dk1"/>
                          </a:solidFill>
                          <a:effectLst/>
                          <a:latin typeface="Times New Roman" pitchFamily="18" charset="0"/>
                          <a:ea typeface="+mn-ea"/>
                          <a:cs typeface="Times New Roman" pitchFamily="18" charset="0"/>
                        </a:rPr>
                        <a:t>, </a:t>
                      </a:r>
                    </a:p>
                    <a:p>
                      <a:r>
                        <a:rPr lang="en-US" sz="1400" b="0" i="0" kern="1200" dirty="0" err="1">
                          <a:solidFill>
                            <a:schemeClr val="dk1"/>
                          </a:solidFill>
                          <a:effectLst/>
                          <a:latin typeface="Times New Roman" pitchFamily="18" charset="0"/>
                          <a:ea typeface="+mn-ea"/>
                          <a:cs typeface="Times New Roman" pitchFamily="18" charset="0"/>
                        </a:rPr>
                        <a:t>Kainat</a:t>
                      </a:r>
                      <a:r>
                        <a:rPr lang="en-US" sz="1400" b="0" i="0" kern="1200" dirty="0">
                          <a:solidFill>
                            <a:schemeClr val="dk1"/>
                          </a:solidFill>
                          <a:effectLst/>
                          <a:latin typeface="Times New Roman" pitchFamily="18" charset="0"/>
                          <a:ea typeface="+mn-ea"/>
                          <a:cs typeface="Times New Roman" pitchFamily="18" charset="0"/>
                        </a:rPr>
                        <a:t> </a:t>
                      </a:r>
                      <a:r>
                        <a:rPr lang="en-US" sz="1400" b="0" i="0" kern="1200" dirty="0" err="1">
                          <a:solidFill>
                            <a:schemeClr val="dk1"/>
                          </a:solidFill>
                          <a:effectLst/>
                          <a:latin typeface="Times New Roman" pitchFamily="18" charset="0"/>
                          <a:ea typeface="+mn-ea"/>
                          <a:cs typeface="Times New Roman" pitchFamily="18" charset="0"/>
                        </a:rPr>
                        <a:t>Zafar</a:t>
                      </a:r>
                      <a:r>
                        <a:rPr lang="en-US" sz="1400" b="0" i="0" kern="1200" dirty="0">
                          <a:solidFill>
                            <a:schemeClr val="dk1"/>
                          </a:solidFill>
                          <a:effectLst/>
                          <a:latin typeface="Times New Roman" pitchFamily="18" charset="0"/>
                          <a:ea typeface="+mn-ea"/>
                          <a:cs typeface="Times New Roman" pitchFamily="18" charset="0"/>
                        </a:rPr>
                        <a:t>,</a:t>
                      </a:r>
                    </a:p>
                    <a:p>
                      <a:r>
                        <a:rPr lang="en-US" sz="1400" b="0" i="0" kern="1200" dirty="0">
                          <a:solidFill>
                            <a:schemeClr val="dk1"/>
                          </a:solidFill>
                          <a:effectLst/>
                          <a:latin typeface="Times New Roman" pitchFamily="18" charset="0"/>
                          <a:ea typeface="+mn-ea"/>
                          <a:cs typeface="Times New Roman" pitchFamily="18" charset="0"/>
                        </a:rPr>
                        <a:t> </a:t>
                      </a:r>
                      <a:r>
                        <a:rPr lang="en-US" sz="1400" b="0" i="0" kern="1200" dirty="0" err="1">
                          <a:solidFill>
                            <a:schemeClr val="dk1"/>
                          </a:solidFill>
                          <a:effectLst/>
                          <a:latin typeface="Times New Roman" pitchFamily="18" charset="0"/>
                          <a:ea typeface="+mn-ea"/>
                          <a:cs typeface="Times New Roman" pitchFamily="18" charset="0"/>
                        </a:rPr>
                        <a:t>Kashif</a:t>
                      </a:r>
                      <a:r>
                        <a:rPr lang="en-US" sz="1400" b="0" i="0" kern="1200" dirty="0">
                          <a:solidFill>
                            <a:schemeClr val="dk1"/>
                          </a:solidFill>
                          <a:effectLst/>
                          <a:latin typeface="Times New Roman" pitchFamily="18" charset="0"/>
                          <a:ea typeface="+mn-ea"/>
                          <a:cs typeface="Times New Roman" pitchFamily="18" charset="0"/>
                        </a:rPr>
                        <a:t> </a:t>
                      </a:r>
                      <a:r>
                        <a:rPr lang="en-US" sz="1400" b="0" i="0" kern="1200" dirty="0" err="1">
                          <a:solidFill>
                            <a:schemeClr val="dk1"/>
                          </a:solidFill>
                          <a:effectLst/>
                          <a:latin typeface="Times New Roman" pitchFamily="18" charset="0"/>
                          <a:ea typeface="+mn-ea"/>
                          <a:cs typeface="Times New Roman" pitchFamily="18" charset="0"/>
                        </a:rPr>
                        <a:t>Munir</a:t>
                      </a:r>
                      <a:r>
                        <a:rPr lang="en-US" sz="1400" b="0" i="0" kern="1200" dirty="0">
                          <a:solidFill>
                            <a:schemeClr val="dk1"/>
                          </a:solidFill>
                          <a:effectLst/>
                          <a:latin typeface="Times New Roman" pitchFamily="18" charset="0"/>
                          <a:ea typeface="+mn-ea"/>
                          <a:cs typeface="Times New Roman" pitchFamily="18" charset="0"/>
                        </a:rPr>
                        <a:t>,</a:t>
                      </a:r>
                    </a:p>
                    <a:p>
                      <a:r>
                        <a:rPr lang="en-US" sz="1400" b="0" i="0" kern="1200" dirty="0">
                          <a:solidFill>
                            <a:schemeClr val="dk1"/>
                          </a:solidFill>
                          <a:effectLst/>
                          <a:latin typeface="Times New Roman" pitchFamily="18" charset="0"/>
                          <a:ea typeface="+mn-ea"/>
                          <a:cs typeface="Times New Roman" pitchFamily="18" charset="0"/>
                        </a:rPr>
                        <a:t>Sandra Dudley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err="1">
                          <a:solidFill>
                            <a:schemeClr val="dk1"/>
                          </a:solidFill>
                          <a:effectLst/>
                          <a:latin typeface="Times New Roman" pitchFamily="18" charset="0"/>
                          <a:ea typeface="+mn-ea"/>
                          <a:cs typeface="Times New Roman" pitchFamily="18" charset="0"/>
                        </a:rPr>
                        <a:t>Iot</a:t>
                      </a:r>
                      <a:r>
                        <a:rPr lang="en-US" sz="1400" b="0" i="0" kern="1200" dirty="0">
                          <a:solidFill>
                            <a:schemeClr val="dk1"/>
                          </a:solidFill>
                          <a:effectLst/>
                          <a:latin typeface="Times New Roman" pitchFamily="18" charset="0"/>
                          <a:ea typeface="+mn-ea"/>
                          <a:cs typeface="Times New Roman" pitchFamily="18" charset="0"/>
                        </a:rPr>
                        <a:t> Based Railway Track Faults Detection And Localization Using Acoustic </a:t>
                      </a:r>
                      <a:r>
                        <a:rPr lang="en-US" sz="1400" b="0" i="0" kern="1200" dirty="0" smtClean="0">
                          <a:solidFill>
                            <a:schemeClr val="dk1"/>
                          </a:solidFill>
                          <a:effectLst/>
                          <a:latin typeface="Times New Roman" pitchFamily="18" charset="0"/>
                          <a:ea typeface="+mn-ea"/>
                          <a:cs typeface="Times New Roman" pitchFamily="18" charset="0"/>
                        </a:rPr>
                        <a:t>Analysis</a:t>
                      </a:r>
                    </a:p>
                    <a:p>
                      <a:pPr>
                        <a:lnSpc>
                          <a:spcPct val="107000"/>
                        </a:lnSpc>
                        <a:spcAft>
                          <a:spcPts val="800"/>
                        </a:spcAft>
                      </a:pPr>
                      <a:r>
                        <a:rPr lang="en-US" sz="1400" b="1" kern="1200" dirty="0" smtClean="0">
                          <a:solidFill>
                            <a:schemeClr val="tx1">
                              <a:lumMod val="95000"/>
                              <a:lumOff val="5000"/>
                            </a:schemeClr>
                          </a:solidFill>
                          <a:effectLst/>
                          <a:latin typeface="Times New Roman" pitchFamily="18" charset="0"/>
                          <a:ea typeface="Calibri" panose="020F0502020204030204" pitchFamily="34" charset="0"/>
                          <a:cs typeface="Times New Roman" pitchFamily="18" charset="0"/>
                        </a:rPr>
                        <a:t>Volume-</a:t>
                      </a:r>
                      <a:r>
                        <a:rPr lang="en-US" sz="1400" b="0" kern="1200" dirty="0" smtClean="0">
                          <a:solidFill>
                            <a:schemeClr val="tx1">
                              <a:lumMod val="95000"/>
                              <a:lumOff val="5000"/>
                            </a:schemeClr>
                          </a:solidFill>
                          <a:effectLst/>
                          <a:latin typeface="Times New Roman" pitchFamily="18" charset="0"/>
                          <a:ea typeface="Calibri" panose="020F0502020204030204" pitchFamily="34" charset="0"/>
                          <a:cs typeface="Times New Roman" pitchFamily="18" charset="0"/>
                        </a:rPr>
                        <a:t>10</a:t>
                      </a:r>
                      <a:endParaRPr lang="en-US" sz="14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4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Issued</a:t>
                      </a:r>
                      <a:r>
                        <a:rPr lang="en-US" sz="1400" b="1" kern="1200" baseline="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a:t>
                      </a:r>
                      <a:r>
                        <a:rPr lang="en-US" sz="14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On-</a:t>
                      </a:r>
                      <a:r>
                        <a:rPr lang="en-US" sz="1400" b="0" i="0" kern="1200" dirty="0">
                          <a:solidFill>
                            <a:schemeClr val="dk1"/>
                          </a:solidFill>
                          <a:effectLst/>
                          <a:latin typeface="Times New Roman" pitchFamily="18" charset="0"/>
                          <a:ea typeface="+mn-ea"/>
                          <a:cs typeface="Times New Roman" pitchFamily="18" charset="0"/>
                        </a:rPr>
                        <a:t> 27 Sep</a:t>
                      </a:r>
                      <a:r>
                        <a:rPr lang="en-US" sz="1400" b="0" i="0" kern="1200" baseline="0" dirty="0">
                          <a:solidFill>
                            <a:schemeClr val="dk1"/>
                          </a:solidFill>
                          <a:effectLst/>
                          <a:latin typeface="Times New Roman" pitchFamily="18" charset="0"/>
                          <a:ea typeface="+mn-ea"/>
                          <a:cs typeface="Times New Roman" pitchFamily="18" charset="0"/>
                        </a:rPr>
                        <a:t> </a:t>
                      </a:r>
                      <a:r>
                        <a:rPr lang="en-US" sz="1400" b="0" i="0" kern="1200" dirty="0">
                          <a:solidFill>
                            <a:schemeClr val="dk1"/>
                          </a:solidFill>
                          <a:effectLst/>
                          <a:latin typeface="Times New Roman" pitchFamily="18" charset="0"/>
                          <a:ea typeface="+mn-ea"/>
                          <a:cs typeface="Times New Roman" pitchFamily="18" charset="0"/>
                        </a:rPr>
                        <a:t>2022</a:t>
                      </a:r>
                      <a:endParaRPr lang="en-US" sz="14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4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Journal </a:t>
                      </a:r>
                      <a:r>
                        <a:rPr lang="en-US" sz="1400" b="1" kern="1200" dirty="0" smtClean="0">
                          <a:solidFill>
                            <a:schemeClr val="tx1">
                              <a:lumMod val="95000"/>
                              <a:lumOff val="5000"/>
                            </a:schemeClr>
                          </a:solidFill>
                          <a:effectLst/>
                          <a:latin typeface="Times New Roman" pitchFamily="18" charset="0"/>
                          <a:ea typeface="Calibri" panose="020F0502020204030204" pitchFamily="34" charset="0"/>
                          <a:cs typeface="Times New Roman" pitchFamily="18" charset="0"/>
                        </a:rPr>
                        <a:t>–</a:t>
                      </a:r>
                      <a:r>
                        <a:rPr lang="en-US" sz="1400" b="0" kern="1200" dirty="0" smtClean="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IEEE</a:t>
                      </a:r>
                      <a:endParaRPr lang="en-US" sz="14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r>
                        <a:rPr lang="en-US" sz="1400" b="0" i="0" kern="1200" dirty="0">
                          <a:solidFill>
                            <a:schemeClr val="dk1"/>
                          </a:solidFill>
                          <a:effectLst/>
                          <a:latin typeface="Times New Roman" pitchFamily="18" charset="0"/>
                          <a:ea typeface="+mn-ea"/>
                          <a:cs typeface="Times New Roman" pitchFamily="18" charset="0"/>
                        </a:rPr>
                        <a:t>Acoustic Analysis and Localization Machine Learning Algorithms</a:t>
                      </a:r>
                      <a:endParaRPr lang="en-US" sz="1400" dirty="0">
                        <a:latin typeface="Times New Roman" pitchFamily="18" charset="0"/>
                        <a:cs typeface="Times New Roman" pitchFamily="18" charset="0"/>
                      </a:endParaRPr>
                    </a:p>
                  </a:txBody>
                  <a:tcPr/>
                </a:tc>
                <a:tc>
                  <a:txBody>
                    <a:bodyPr/>
                    <a:lstStyle/>
                    <a:p>
                      <a:r>
                        <a:rPr lang="en-US" sz="1400" b="0" i="0" kern="1200" dirty="0">
                          <a:solidFill>
                            <a:schemeClr val="dk1"/>
                          </a:solidFill>
                          <a:effectLst/>
                          <a:latin typeface="Times New Roman" pitchFamily="18" charset="0"/>
                          <a:ea typeface="+mn-ea"/>
                          <a:cs typeface="Times New Roman" pitchFamily="18" charset="0"/>
                        </a:rPr>
                        <a:t>This system</a:t>
                      </a:r>
                    </a:p>
                    <a:p>
                      <a:r>
                        <a:rPr lang="en-US" sz="1400" b="0" i="0" kern="1200" dirty="0">
                          <a:solidFill>
                            <a:schemeClr val="dk1"/>
                          </a:solidFill>
                          <a:effectLst/>
                          <a:latin typeface="Times New Roman" pitchFamily="18" charset="0"/>
                          <a:ea typeface="+mn-ea"/>
                          <a:cs typeface="Times New Roman" pitchFamily="18" charset="0"/>
                        </a:rPr>
                        <a:t>would reduce human error, provide greater inspection ranges</a:t>
                      </a:r>
                    </a:p>
                    <a:p>
                      <a:r>
                        <a:rPr lang="en-US" sz="1400" b="0" i="0" kern="1200" dirty="0">
                          <a:solidFill>
                            <a:schemeClr val="dk1"/>
                          </a:solidFill>
                          <a:effectLst/>
                          <a:latin typeface="Times New Roman" pitchFamily="18" charset="0"/>
                          <a:ea typeface="+mn-ea"/>
                          <a:cs typeface="Times New Roman" pitchFamily="18" charset="0"/>
                        </a:rPr>
                        <a:t>and accuracy and reduce overall labor costs.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It</a:t>
                      </a:r>
                      <a:r>
                        <a:rPr lang="en-US" sz="1400" baseline="0" dirty="0">
                          <a:latin typeface="Times New Roman" pitchFamily="18" charset="0"/>
                          <a:cs typeface="Times New Roman" pitchFamily="18" charset="0"/>
                        </a:rPr>
                        <a:t> </a:t>
                      </a:r>
                      <a:r>
                        <a:rPr lang="en-US" sz="1400" dirty="0">
                          <a:latin typeface="Times New Roman" pitchFamily="18" charset="0"/>
                          <a:cs typeface="Times New Roman" pitchFamily="18" charset="0"/>
                        </a:rPr>
                        <a:t>detects</a:t>
                      </a:r>
                      <a:r>
                        <a:rPr lang="en-US" sz="1400" baseline="0" dirty="0">
                          <a:latin typeface="Times New Roman" pitchFamily="18" charset="0"/>
                          <a:cs typeface="Times New Roman" pitchFamily="18" charset="0"/>
                        </a:rPr>
                        <a:t> only few fault types that are mentioned.</a:t>
                      </a:r>
                      <a:endParaRPr lang="en-US" sz="1400" dirty="0">
                        <a:latin typeface="Times New Roman" pitchFamily="18" charset="0"/>
                        <a:cs typeface="Times New Roman" pitchFamily="18" charset="0"/>
                      </a:endParaRPr>
                    </a:p>
                  </a:txBody>
                  <a:tcPr/>
                </a:tc>
              </a:tr>
              <a:tr h="3003042">
                <a:tc>
                  <a:txBody>
                    <a:bodyPr/>
                    <a:lstStyle/>
                    <a:p>
                      <a:pPr>
                        <a:lnSpc>
                          <a:spcPct val="107000"/>
                        </a:lnSpc>
                        <a:spcAft>
                          <a:spcPts val="800"/>
                        </a:spcAft>
                      </a:pPr>
                      <a:r>
                        <a:rPr lang="en-US" sz="1400" kern="1200" dirty="0">
                          <a:solidFill>
                            <a:srgbClr val="000000"/>
                          </a:solidFill>
                          <a:effectLst/>
                          <a:latin typeface="Times New Roman" pitchFamily="18" charset="0"/>
                          <a:ea typeface="Times New Roman" panose="02020603050405020304" pitchFamily="18" charset="0"/>
                          <a:cs typeface="Times New Roman" pitchFamily="18" charset="0"/>
                        </a:rPr>
                        <a:t>2022</a:t>
                      </a:r>
                      <a:endParaRPr lang="en-IN" sz="1400" dirty="0">
                        <a:effectLst/>
                        <a:latin typeface="Times New Roman" pitchFamily="18" charset="0"/>
                        <a:ea typeface="Calibri" panose="020F0502020204030204" pitchFamily="34" charset="0"/>
                        <a:cs typeface="Times New Roman" pitchFamily="18" charset="0"/>
                      </a:endParaRPr>
                    </a:p>
                  </a:txBody>
                  <a:tcPr/>
                </a:tc>
                <a:tc>
                  <a:txBody>
                    <a:bodyPr/>
                    <a:lstStyle/>
                    <a:p>
                      <a:pPr>
                        <a:lnSpc>
                          <a:spcPct val="107000"/>
                        </a:lnSpc>
                        <a:spcAft>
                          <a:spcPts val="800"/>
                        </a:spcAft>
                      </a:pPr>
                      <a:r>
                        <a:rPr lang="en-US" sz="1400" kern="1200" dirty="0">
                          <a:solidFill>
                            <a:srgbClr val="000000"/>
                          </a:solidFill>
                          <a:effectLst/>
                          <a:latin typeface="Times New Roman" pitchFamily="18" charset="0"/>
                          <a:ea typeface="Times New Roman" panose="02020603050405020304" pitchFamily="18" charset="0"/>
                          <a:cs typeface="Times New Roman" pitchFamily="18" charset="0"/>
                        </a:rPr>
                        <a:t>Alan </a:t>
                      </a:r>
                      <a:r>
                        <a:rPr lang="en-US" sz="1400" kern="1200" dirty="0" err="1">
                          <a:solidFill>
                            <a:srgbClr val="000000"/>
                          </a:solidFill>
                          <a:effectLst/>
                          <a:latin typeface="Times New Roman" pitchFamily="18" charset="0"/>
                          <a:ea typeface="Times New Roman" panose="02020603050405020304" pitchFamily="18" charset="0"/>
                          <a:cs typeface="Times New Roman" pitchFamily="18" charset="0"/>
                        </a:rPr>
                        <a:t>Shaju</a:t>
                      </a:r>
                      <a:r>
                        <a:rPr lang="en-US" sz="1400" kern="1200" dirty="0">
                          <a:solidFill>
                            <a:srgbClr val="000000"/>
                          </a:solidFill>
                          <a:effectLst/>
                          <a:latin typeface="Times New Roman" pitchFamily="18" charset="0"/>
                          <a:ea typeface="Times New Roman" panose="02020603050405020304" pitchFamily="18" charset="0"/>
                          <a:cs typeface="Times New Roman" pitchFamily="18" charset="0"/>
                        </a:rPr>
                        <a:t>,</a:t>
                      </a:r>
                    </a:p>
                    <a:p>
                      <a:pPr>
                        <a:lnSpc>
                          <a:spcPct val="107000"/>
                        </a:lnSpc>
                        <a:spcAft>
                          <a:spcPts val="800"/>
                        </a:spcAft>
                      </a:pPr>
                      <a:r>
                        <a:rPr lang="en-US" sz="1400" kern="1200" dirty="0" err="1">
                          <a:solidFill>
                            <a:srgbClr val="000000"/>
                          </a:solidFill>
                          <a:effectLst/>
                          <a:latin typeface="Times New Roman" pitchFamily="18" charset="0"/>
                          <a:ea typeface="Times New Roman" panose="02020603050405020304" pitchFamily="18" charset="0"/>
                          <a:cs typeface="Times New Roman" pitchFamily="18" charset="0"/>
                        </a:rPr>
                        <a:t>Aravind</a:t>
                      </a:r>
                      <a:r>
                        <a:rPr lang="en-US" sz="1400" kern="1200" dirty="0">
                          <a:solidFill>
                            <a:srgbClr val="000000"/>
                          </a:solidFill>
                          <a:effectLst/>
                          <a:latin typeface="Times New Roman" pitchFamily="18" charset="0"/>
                          <a:ea typeface="Times New Roman" panose="02020603050405020304" pitchFamily="18" charset="0"/>
                          <a:cs typeface="Times New Roman" pitchFamily="18" charset="0"/>
                        </a:rPr>
                        <a:t> </a:t>
                      </a:r>
                      <a:r>
                        <a:rPr lang="en-US" sz="1400" kern="1200" dirty="0" err="1">
                          <a:solidFill>
                            <a:srgbClr val="000000"/>
                          </a:solidFill>
                          <a:effectLst/>
                          <a:latin typeface="Times New Roman" pitchFamily="18" charset="0"/>
                          <a:ea typeface="Times New Roman" panose="02020603050405020304" pitchFamily="18" charset="0"/>
                          <a:cs typeface="Times New Roman" pitchFamily="18" charset="0"/>
                        </a:rPr>
                        <a:t>Madhu</a:t>
                      </a:r>
                      <a:r>
                        <a:rPr lang="en-US" sz="1400" kern="1200" dirty="0">
                          <a:solidFill>
                            <a:srgbClr val="000000"/>
                          </a:solidFill>
                          <a:effectLst/>
                          <a:latin typeface="Times New Roman" pitchFamily="18" charset="0"/>
                          <a:ea typeface="Times New Roman" panose="02020603050405020304" pitchFamily="18" charset="0"/>
                          <a:cs typeface="Times New Roman" pitchFamily="18" charset="0"/>
                        </a:rPr>
                        <a:t> ,</a:t>
                      </a:r>
                    </a:p>
                    <a:p>
                      <a:pPr>
                        <a:lnSpc>
                          <a:spcPct val="107000"/>
                        </a:lnSpc>
                        <a:spcAft>
                          <a:spcPts val="800"/>
                        </a:spcAft>
                      </a:pPr>
                      <a:r>
                        <a:rPr lang="en-US" sz="1400" kern="1200" dirty="0" err="1">
                          <a:solidFill>
                            <a:srgbClr val="000000"/>
                          </a:solidFill>
                          <a:effectLst/>
                          <a:latin typeface="Times New Roman" pitchFamily="18" charset="0"/>
                          <a:ea typeface="Times New Roman" panose="02020603050405020304" pitchFamily="18" charset="0"/>
                          <a:cs typeface="Times New Roman" pitchFamily="18" charset="0"/>
                        </a:rPr>
                        <a:t>Doel</a:t>
                      </a:r>
                      <a:r>
                        <a:rPr lang="en-US" sz="1400" kern="1200" dirty="0">
                          <a:solidFill>
                            <a:srgbClr val="000000"/>
                          </a:solidFill>
                          <a:effectLst/>
                          <a:latin typeface="Times New Roman" pitchFamily="18" charset="0"/>
                          <a:ea typeface="Times New Roman" panose="02020603050405020304" pitchFamily="18" charset="0"/>
                          <a:cs typeface="Times New Roman" pitchFamily="18" charset="0"/>
                        </a:rPr>
                        <a:t> Sam</a:t>
                      </a:r>
                      <a:endParaRPr lang="en-IN" sz="1400" dirty="0">
                        <a:effectLst/>
                        <a:latin typeface="Times New Roman" pitchFamily="18" charset="0"/>
                        <a:ea typeface="Calibri" panose="020F0502020204030204" pitchFamily="34" charset="0"/>
                        <a:cs typeface="Times New Roman" pitchFamily="18" charset="0"/>
                      </a:endParaRPr>
                    </a:p>
                  </a:txBody>
                  <a:tcPr/>
                </a:tc>
                <a:tc>
                  <a:txBody>
                    <a:bodyPr/>
                    <a:lstStyle/>
                    <a:p>
                      <a:pPr>
                        <a:lnSpc>
                          <a:spcPct val="107000"/>
                        </a:lnSpc>
                        <a:spcAft>
                          <a:spcPts val="800"/>
                        </a:spcAft>
                      </a:pPr>
                      <a:r>
                        <a:rPr lang="en-US" sz="1400" kern="1200" dirty="0">
                          <a:solidFill>
                            <a:srgbClr val="000000"/>
                          </a:solidFill>
                          <a:effectLst/>
                          <a:latin typeface="Times New Roman" pitchFamily="18" charset="0"/>
                          <a:ea typeface="Times New Roman" panose="02020603050405020304" pitchFamily="18" charset="0"/>
                          <a:cs typeface="Times New Roman" pitchFamily="18" charset="0"/>
                        </a:rPr>
                        <a:t>Automated railway track crack detection system</a:t>
                      </a:r>
                    </a:p>
                    <a:p>
                      <a:pPr>
                        <a:lnSpc>
                          <a:spcPct val="107000"/>
                        </a:lnSpc>
                        <a:spcAft>
                          <a:spcPts val="800"/>
                        </a:spcAft>
                      </a:pPr>
                      <a:endParaRPr lang="en-US" sz="1400" kern="1200" dirty="0">
                        <a:solidFill>
                          <a:srgbClr val="000000"/>
                        </a:solidFill>
                        <a:effectLst/>
                        <a:latin typeface="Times New Roman" pitchFamily="18" charset="0"/>
                        <a:ea typeface="Times New Roman" panose="02020603050405020304" pitchFamily="18" charset="0"/>
                        <a:cs typeface="Times New Roman" pitchFamily="18" charset="0"/>
                      </a:endParaRPr>
                    </a:p>
                    <a:p>
                      <a:pPr>
                        <a:lnSpc>
                          <a:spcPct val="107000"/>
                        </a:lnSpc>
                        <a:spcAft>
                          <a:spcPts val="800"/>
                        </a:spcAft>
                      </a:pPr>
                      <a:r>
                        <a:rPr lang="en-US" sz="1400" b="1" kern="1200" dirty="0">
                          <a:solidFill>
                            <a:srgbClr val="000000"/>
                          </a:solidFill>
                          <a:effectLst/>
                          <a:latin typeface="Times New Roman" pitchFamily="18" charset="0"/>
                          <a:ea typeface="Calibri" panose="020F0502020204030204" pitchFamily="34" charset="0"/>
                          <a:cs typeface="Times New Roman" pitchFamily="18" charset="0"/>
                        </a:rPr>
                        <a:t>Volume</a:t>
                      </a:r>
                      <a:r>
                        <a:rPr lang="en-US" sz="1400" kern="1200" dirty="0">
                          <a:solidFill>
                            <a:srgbClr val="000000"/>
                          </a:solidFill>
                          <a:effectLst/>
                          <a:latin typeface="Times New Roman" pitchFamily="18" charset="0"/>
                          <a:ea typeface="Calibri" panose="020F0502020204030204" pitchFamily="34" charset="0"/>
                          <a:cs typeface="Times New Roman" pitchFamily="18" charset="0"/>
                        </a:rPr>
                        <a:t> -7</a:t>
                      </a:r>
                    </a:p>
                    <a:p>
                      <a:pPr>
                        <a:lnSpc>
                          <a:spcPct val="107000"/>
                        </a:lnSpc>
                        <a:spcAft>
                          <a:spcPts val="800"/>
                        </a:spcAft>
                      </a:pPr>
                      <a:r>
                        <a:rPr lang="en-US" sz="1400" b="1" kern="1200" dirty="0">
                          <a:solidFill>
                            <a:srgbClr val="000000"/>
                          </a:solidFill>
                          <a:effectLst/>
                          <a:latin typeface="Times New Roman" pitchFamily="18" charset="0"/>
                          <a:ea typeface="Calibri" panose="020F0502020204030204" pitchFamily="34" charset="0"/>
                          <a:cs typeface="Times New Roman" pitchFamily="18" charset="0"/>
                        </a:rPr>
                        <a:t>Is</a:t>
                      </a:r>
                      <a:r>
                        <a:rPr lang="en-US" sz="1400" b="0" kern="1200" dirty="0">
                          <a:solidFill>
                            <a:srgbClr val="000000"/>
                          </a:solidFill>
                          <a:effectLst/>
                          <a:latin typeface="Times New Roman" pitchFamily="18" charset="0"/>
                          <a:ea typeface="Calibri" panose="020F0502020204030204" pitchFamily="34" charset="0"/>
                          <a:cs typeface="Times New Roman" pitchFamily="18" charset="0"/>
                        </a:rPr>
                        <a:t>s</a:t>
                      </a:r>
                      <a:r>
                        <a:rPr lang="en-US" sz="1400" b="1" kern="1200" dirty="0">
                          <a:solidFill>
                            <a:srgbClr val="000000"/>
                          </a:solidFill>
                          <a:effectLst/>
                          <a:latin typeface="Times New Roman" pitchFamily="18" charset="0"/>
                          <a:ea typeface="Calibri" panose="020F0502020204030204" pitchFamily="34" charset="0"/>
                          <a:cs typeface="Times New Roman" pitchFamily="18" charset="0"/>
                        </a:rPr>
                        <a:t>ued On</a:t>
                      </a:r>
                      <a:r>
                        <a:rPr lang="en-US" sz="1400" b="0" kern="1200" dirty="0">
                          <a:solidFill>
                            <a:srgbClr val="000000"/>
                          </a:solidFill>
                          <a:effectLst/>
                          <a:latin typeface="Times New Roman" pitchFamily="18" charset="0"/>
                          <a:ea typeface="Calibri" panose="020F0502020204030204" pitchFamily="34" charset="0"/>
                          <a:cs typeface="Times New Roman" pitchFamily="18" charset="0"/>
                        </a:rPr>
                        <a:t>-</a:t>
                      </a:r>
                      <a:r>
                        <a:rPr lang="en-US" sz="1400" b="0" kern="1200" baseline="0" dirty="0">
                          <a:solidFill>
                            <a:srgbClr val="000000"/>
                          </a:solidFill>
                          <a:effectLst/>
                          <a:latin typeface="Times New Roman" pitchFamily="18" charset="0"/>
                          <a:ea typeface="Calibri" panose="020F0502020204030204" pitchFamily="34" charset="0"/>
                          <a:cs typeface="Times New Roman" pitchFamily="18" charset="0"/>
                        </a:rPr>
                        <a:t> </a:t>
                      </a:r>
                      <a:r>
                        <a:rPr lang="en-US" sz="1400" kern="1200" dirty="0">
                          <a:solidFill>
                            <a:srgbClr val="000000"/>
                          </a:solidFill>
                          <a:effectLst/>
                          <a:latin typeface="Times New Roman" pitchFamily="18" charset="0"/>
                          <a:ea typeface="Calibri" panose="020F0502020204030204" pitchFamily="34" charset="0"/>
                          <a:cs typeface="Times New Roman" pitchFamily="18" charset="0"/>
                        </a:rPr>
                        <a:t>4 April 2022</a:t>
                      </a:r>
                    </a:p>
                    <a:p>
                      <a:pPr>
                        <a:lnSpc>
                          <a:spcPct val="107000"/>
                        </a:lnSpc>
                        <a:spcAft>
                          <a:spcPts val="800"/>
                        </a:spcAft>
                      </a:pPr>
                      <a:r>
                        <a:rPr lang="en-IN" sz="1400" b="1" dirty="0">
                          <a:effectLst/>
                          <a:latin typeface="Times New Roman" pitchFamily="18" charset="0"/>
                          <a:ea typeface="Calibri" panose="020F0502020204030204" pitchFamily="34" charset="0"/>
                          <a:cs typeface="Times New Roman" pitchFamily="18" charset="0"/>
                        </a:rPr>
                        <a:t>Journal-</a:t>
                      </a:r>
                      <a:r>
                        <a:rPr lang="en-IN" sz="1400" b="0" dirty="0">
                          <a:effectLst/>
                          <a:latin typeface="Times New Roman" pitchFamily="18" charset="0"/>
                          <a:ea typeface="Calibri" panose="020F0502020204030204" pitchFamily="34" charset="0"/>
                          <a:cs typeface="Times New Roman" pitchFamily="18" charset="0"/>
                        </a:rPr>
                        <a:t>IEEE</a:t>
                      </a:r>
                      <a:endParaRPr lang="en-IN" sz="1400" b="1" dirty="0">
                        <a:effectLst/>
                        <a:latin typeface="Times New Roman" pitchFamily="18" charset="0"/>
                        <a:ea typeface="Calibri" panose="020F0502020204030204" pitchFamily="34" charset="0"/>
                        <a:cs typeface="Times New Roman" pitchFamily="18" charset="0"/>
                      </a:endParaRPr>
                    </a:p>
                  </a:txBody>
                  <a:tcPr/>
                </a:tc>
                <a:tc>
                  <a:txBody>
                    <a:bodyPr/>
                    <a:lstStyle/>
                    <a:p>
                      <a:r>
                        <a:rPr lang="en-US" sz="1400" dirty="0">
                          <a:latin typeface="Times New Roman" pitchFamily="18" charset="0"/>
                          <a:cs typeface="Times New Roman" pitchFamily="18" charset="0"/>
                        </a:rPr>
                        <a:t>Crack Detection Using LED-LDR</a:t>
                      </a:r>
                      <a:endParaRPr lang="en-IN"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This</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can </a:t>
                      </a:r>
                      <a:r>
                        <a:rPr lang="en-US" sz="1400" dirty="0">
                          <a:latin typeface="Times New Roman" pitchFamily="18" charset="0"/>
                          <a:cs typeface="Times New Roman" pitchFamily="18" charset="0"/>
                        </a:rPr>
                        <a:t>be implemented in large scale to facilitate better safety standards for railway tracks in future. This </a:t>
                      </a:r>
                      <a:r>
                        <a:rPr lang="en-US" sz="1400" dirty="0" smtClean="0">
                          <a:latin typeface="Times New Roman" pitchFamily="18" charset="0"/>
                          <a:cs typeface="Times New Roman" pitchFamily="18" charset="0"/>
                        </a:rPr>
                        <a:t>will </a:t>
                      </a:r>
                      <a:r>
                        <a:rPr lang="en-US" sz="1400" dirty="0">
                          <a:latin typeface="Times New Roman" pitchFamily="18" charset="0"/>
                          <a:cs typeface="Times New Roman" pitchFamily="18" charset="0"/>
                        </a:rPr>
                        <a:t>have a great impact on the </a:t>
                      </a:r>
                      <a:r>
                        <a:rPr lang="en-US" sz="1400" dirty="0" smtClean="0">
                          <a:latin typeface="Times New Roman" pitchFamily="18" charset="0"/>
                          <a:cs typeface="Times New Roman" pitchFamily="18" charset="0"/>
                        </a:rPr>
                        <a:t>safety and</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maintenance </a:t>
                      </a:r>
                      <a:r>
                        <a:rPr lang="en-US" sz="1400" dirty="0">
                          <a:latin typeface="Times New Roman" pitchFamily="18" charset="0"/>
                          <a:cs typeface="Times New Roman" pitchFamily="18" charset="0"/>
                        </a:rPr>
                        <a:t>of tracks. </a:t>
                      </a:r>
                      <a:r>
                        <a:rPr lang="en-US" sz="1400" dirty="0" smtClean="0">
                          <a:latin typeface="Times New Roman" pitchFamily="18" charset="0"/>
                          <a:cs typeface="Times New Roman" pitchFamily="18" charset="0"/>
                        </a:rPr>
                        <a:t>This</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will </a:t>
                      </a:r>
                      <a:r>
                        <a:rPr lang="en-US" sz="1400" dirty="0">
                          <a:latin typeface="Times New Roman" pitchFamily="18" charset="0"/>
                          <a:cs typeface="Times New Roman" pitchFamily="18" charset="0"/>
                        </a:rPr>
                        <a:t>help </a:t>
                      </a:r>
                      <a:r>
                        <a:rPr lang="en-US" sz="1400" dirty="0" smtClean="0">
                          <a:latin typeface="Times New Roman" pitchFamily="18" charset="0"/>
                          <a:cs typeface="Times New Roman" pitchFamily="18" charset="0"/>
                        </a:rPr>
                        <a:t>in preventing </a:t>
                      </a:r>
                      <a:r>
                        <a:rPr lang="en-US" sz="1400" dirty="0">
                          <a:latin typeface="Times New Roman" pitchFamily="18" charset="0"/>
                          <a:cs typeface="Times New Roman" pitchFamily="18" charset="0"/>
                        </a:rPr>
                        <a:t>train accidents.</a:t>
                      </a:r>
                      <a:endParaRPr lang="en-IN" sz="1400" dirty="0">
                        <a:latin typeface="Times New Roman" pitchFamily="18" charset="0"/>
                        <a:cs typeface="Times New Roman" pitchFamily="18" charset="0"/>
                      </a:endParaRPr>
                    </a:p>
                  </a:txBody>
                  <a:tcPr/>
                </a:tc>
                <a:tc>
                  <a:txBody>
                    <a:bodyPr/>
                    <a:lstStyle/>
                    <a:p>
                      <a:pPr algn="l"/>
                      <a:r>
                        <a:rPr lang="en-US" sz="1400" dirty="0" smtClean="0">
                          <a:latin typeface="Times New Roman" pitchFamily="18" charset="0"/>
                          <a:cs typeface="Times New Roman" pitchFamily="18" charset="0"/>
                        </a:rPr>
                        <a:t>The system is designed in such a manner that the vehicle should not engage the train routine and should work on empty tracks</a:t>
                      </a:r>
                      <a:endParaRPr lang="en-IN" sz="14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3433249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31076"/>
            <a:ext cx="7886700" cy="457200"/>
          </a:xfrm>
        </p:spPr>
        <p:txBody>
          <a:bodyPr>
            <a:noAutofit/>
          </a:bodyPr>
          <a:lstStyle/>
          <a:p>
            <a:r>
              <a:rPr lang="en-US" sz="3200" b="1" dirty="0" smtClean="0">
                <a:solidFill>
                  <a:srgbClr val="7030A0"/>
                </a:solidFill>
                <a:latin typeface="Times New Roman" pitchFamily="18" charset="0"/>
                <a:cs typeface="Times New Roman" pitchFamily="18" charset="0"/>
              </a:rPr>
              <a:t>                             Screenshots</a:t>
            </a:r>
            <a:endParaRPr lang="en-US" sz="3200" b="1" dirty="0">
              <a:solidFill>
                <a:srgbClr val="7030A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30</a:t>
            </a:fld>
            <a:endParaRPr lang="en-IN"/>
          </a:p>
        </p:txBody>
      </p:sp>
      <p:pic>
        <p:nvPicPr>
          <p:cNvPr id="6" name="Content Placeholder 5" descr="C:\Users\welcome\Downloads\IMG-20230401-WA0007 (1).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2863" y="857416"/>
            <a:ext cx="4216580" cy="2388833"/>
          </a:xfrm>
          <a:prstGeom prst="rect">
            <a:avLst/>
          </a:prstGeom>
          <a:noFill/>
          <a:ln>
            <a:noFill/>
          </a:ln>
        </p:spPr>
      </p:pic>
      <p:pic>
        <p:nvPicPr>
          <p:cNvPr id="7" name="Picture 6" descr="C:\Users\welcome\Downloads\Screenshot (33).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467" y="791315"/>
            <a:ext cx="4130347" cy="2520458"/>
          </a:xfrm>
          <a:prstGeom prst="rect">
            <a:avLst/>
          </a:prstGeom>
          <a:noFill/>
          <a:ln>
            <a:noFill/>
          </a:ln>
        </p:spPr>
      </p:pic>
      <p:pic>
        <p:nvPicPr>
          <p:cNvPr id="8" name="Picture 7" descr="C:\Users\welcome\Downloads\Screenshot_2023-04-05-22-31-39-10_e307a3f9df9f380ebaf106e1dc980bb6.jpg"/>
          <p:cNvPicPr/>
          <p:nvPr/>
        </p:nvPicPr>
        <p:blipFill rotWithShape="1">
          <a:blip r:embed="rId4">
            <a:extLst>
              <a:ext uri="{28A0092B-C50C-407E-A947-70E740481C1C}">
                <a14:useLocalDpi xmlns:a14="http://schemas.microsoft.com/office/drawing/2010/main" val="0"/>
              </a:ext>
            </a:extLst>
          </a:blip>
          <a:srcRect t="39316" b="35043"/>
          <a:stretch/>
        </p:blipFill>
        <p:spPr bwMode="auto">
          <a:xfrm>
            <a:off x="2538315" y="3636708"/>
            <a:ext cx="4501296" cy="2458405"/>
          </a:xfrm>
          <a:prstGeom prst="rect">
            <a:avLst/>
          </a:prstGeom>
          <a:noFill/>
          <a:ln>
            <a:noFill/>
          </a:ln>
          <a:extLst>
            <a:ext uri="{53640926-AAD7-44D8-BBD7-CCE9431645EC}">
              <a14:shadowObscured xmlns:a14="http://schemas.microsoft.com/office/drawing/2010/main"/>
            </a:ext>
          </a:extLst>
        </p:spPr>
      </p:pic>
      <p:sp>
        <p:nvSpPr>
          <p:cNvPr id="9" name="TextBox 8"/>
          <p:cNvSpPr txBox="1"/>
          <p:nvPr/>
        </p:nvSpPr>
        <p:spPr>
          <a:xfrm>
            <a:off x="528195" y="3311773"/>
            <a:ext cx="3481722" cy="292388"/>
          </a:xfrm>
          <a:prstGeom prst="rect">
            <a:avLst/>
          </a:prstGeom>
          <a:noFill/>
        </p:spPr>
        <p:txBody>
          <a:bodyPr wrap="none" rtlCol="0">
            <a:spAutoFit/>
          </a:bodyPr>
          <a:lstStyle/>
          <a:p>
            <a:r>
              <a:rPr lang="en-US" sz="1300" b="1" dirty="0" smtClean="0">
                <a:latin typeface="Times New Roman" pitchFamily="18" charset="0"/>
                <a:cs typeface="Times New Roman" pitchFamily="18" charset="0"/>
              </a:rPr>
              <a:t>      </a:t>
            </a:r>
            <a:r>
              <a:rPr lang="en-US" sz="1300" b="1" dirty="0">
                <a:latin typeface="Times New Roman" pitchFamily="18" charset="0"/>
                <a:cs typeface="Times New Roman" pitchFamily="18" charset="0"/>
              </a:rPr>
              <a:t>7</a:t>
            </a:r>
            <a:r>
              <a:rPr lang="en-US" sz="1300" b="1" dirty="0" smtClean="0">
                <a:latin typeface="Times New Roman" pitchFamily="18" charset="0"/>
                <a:cs typeface="Times New Roman" pitchFamily="18" charset="0"/>
              </a:rPr>
              <a:t>.    Message For On-time Arrival Of Train</a:t>
            </a:r>
            <a:endParaRPr lang="en-US" sz="1300" b="1" dirty="0">
              <a:latin typeface="Times New Roman" pitchFamily="18" charset="0"/>
              <a:cs typeface="Times New Roman" pitchFamily="18" charset="0"/>
            </a:endParaRPr>
          </a:p>
        </p:txBody>
      </p:sp>
      <p:sp>
        <p:nvSpPr>
          <p:cNvPr id="10" name="TextBox 9"/>
          <p:cNvSpPr txBox="1"/>
          <p:nvPr/>
        </p:nvSpPr>
        <p:spPr>
          <a:xfrm>
            <a:off x="4619443" y="3311773"/>
            <a:ext cx="4036105" cy="292388"/>
          </a:xfrm>
          <a:prstGeom prst="rect">
            <a:avLst/>
          </a:prstGeom>
          <a:noFill/>
        </p:spPr>
        <p:txBody>
          <a:bodyPr wrap="none" rtlCol="0">
            <a:spAutoFit/>
          </a:bodyPr>
          <a:lstStyle/>
          <a:p>
            <a:r>
              <a:rPr lang="en-US" sz="1300" b="1" dirty="0" smtClean="0">
                <a:latin typeface="Times New Roman" pitchFamily="18" charset="0"/>
                <a:cs typeface="Times New Roman" pitchFamily="18" charset="0"/>
              </a:rPr>
              <a:t>             8.    Updating Train Information  To Web App </a:t>
            </a:r>
            <a:endParaRPr lang="en-US" sz="1300" b="1" dirty="0">
              <a:latin typeface="Times New Roman" pitchFamily="18" charset="0"/>
              <a:cs typeface="Times New Roman" pitchFamily="18" charset="0"/>
            </a:endParaRPr>
          </a:p>
        </p:txBody>
      </p:sp>
      <p:sp>
        <p:nvSpPr>
          <p:cNvPr id="11" name="TextBox 10"/>
          <p:cNvSpPr txBox="1"/>
          <p:nvPr/>
        </p:nvSpPr>
        <p:spPr>
          <a:xfrm>
            <a:off x="2273659" y="6132248"/>
            <a:ext cx="4611327" cy="292388"/>
          </a:xfrm>
          <a:prstGeom prst="rect">
            <a:avLst/>
          </a:prstGeom>
          <a:noFill/>
        </p:spPr>
        <p:txBody>
          <a:bodyPr wrap="none" rtlCol="0">
            <a:spAutoFit/>
          </a:bodyPr>
          <a:lstStyle/>
          <a:p>
            <a:r>
              <a:rPr lang="en-US" sz="1300" b="1" dirty="0" smtClean="0">
                <a:latin typeface="Times New Roman" pitchFamily="18" charset="0"/>
                <a:cs typeface="Times New Roman" pitchFamily="18" charset="0"/>
              </a:rPr>
              <a:t>                9.    Message For Track Allocation To The Loco Pilot</a:t>
            </a:r>
            <a:endParaRPr lang="en-US" sz="1300" b="1" dirty="0">
              <a:latin typeface="Times New Roman" pitchFamily="18" charset="0"/>
              <a:cs typeface="Times New Roman" pitchFamily="18" charset="0"/>
            </a:endParaRPr>
          </a:p>
        </p:txBody>
      </p:sp>
    </p:spTree>
    <p:extLst>
      <p:ext uri="{BB962C8B-B14F-4D97-AF65-F5344CB8AC3E}">
        <p14:creationId xmlns:p14="http://schemas.microsoft.com/office/powerpoint/2010/main" val="393340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597119" y="221536"/>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 </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7DFE683E-AC90-C1AF-8D07-537D4AF5506B}"/>
              </a:ext>
            </a:extLst>
          </p:cNvPr>
          <p:cNvSpPr>
            <a:spLocks noGrp="1"/>
          </p:cNvSpPr>
          <p:nvPr>
            <p:ph type="dt" sz="half" idx="10"/>
          </p:nvPr>
        </p:nvSpPr>
        <p:spPr/>
        <p:txBody>
          <a:bodyPr/>
          <a:lstStyle/>
          <a:p>
            <a:fld id="{81F865BB-D69F-48AF-829D-597573FD9C58}" type="datetime1">
              <a:rPr lang="en-IN" smtClean="0"/>
              <a:t>08-04-2023</a:t>
            </a:fld>
            <a:endParaRPr lang="en-IN"/>
          </a:p>
        </p:txBody>
      </p:sp>
      <p:sp>
        <p:nvSpPr>
          <p:cNvPr id="5" name="Slide Number Placeholder 4">
            <a:extLst>
              <a:ext uri="{FF2B5EF4-FFF2-40B4-BE49-F238E27FC236}">
                <a16:creationId xmlns:a16="http://schemas.microsoft.com/office/drawing/2014/main" xmlns="" id="{F5220BD1-1A25-E8B3-BE29-F8796FD4F8FA}"/>
              </a:ext>
            </a:extLst>
          </p:cNvPr>
          <p:cNvSpPr>
            <a:spLocks noGrp="1"/>
          </p:cNvSpPr>
          <p:nvPr>
            <p:ph type="sldNum" sz="quarter" idx="12"/>
          </p:nvPr>
        </p:nvSpPr>
        <p:spPr/>
        <p:txBody>
          <a:bodyPr/>
          <a:lstStyle/>
          <a:p>
            <a:fld id="{9D3FF152-60F5-4862-82F9-1190556AA56F}" type="slidenum">
              <a:rPr lang="en-IN" smtClean="0"/>
              <a:t>31</a:t>
            </a:fld>
            <a:endParaRPr lang="en-IN"/>
          </a:p>
        </p:txBody>
      </p:sp>
      <p:sp>
        <p:nvSpPr>
          <p:cNvPr id="6" name="TextBox 5">
            <a:extLst>
              <a:ext uri="{FF2B5EF4-FFF2-40B4-BE49-F238E27FC236}">
                <a16:creationId xmlns:a16="http://schemas.microsoft.com/office/drawing/2014/main" xmlns="" id="{FF6F6B7A-134E-3867-883D-2F1FB248BC48}"/>
              </a:ext>
            </a:extLst>
          </p:cNvPr>
          <p:cNvSpPr txBox="1"/>
          <p:nvPr/>
        </p:nvSpPr>
        <p:spPr>
          <a:xfrm>
            <a:off x="804037" y="879296"/>
            <a:ext cx="7835463" cy="5444054"/>
          </a:xfrm>
          <a:prstGeom prst="rect">
            <a:avLst/>
          </a:prstGeom>
          <a:noFill/>
        </p:spPr>
        <p:txBody>
          <a:bodyPr wrap="square">
            <a:spAutoFit/>
          </a:bodyPr>
          <a:lstStyle/>
          <a:p>
            <a:pPr algn="just">
              <a:lnSpc>
                <a:spcPct val="150000"/>
              </a:lnSpc>
            </a:pPr>
            <a:r>
              <a:rPr lang="en-US" dirty="0">
                <a:latin typeface="Times New Roman" pitchFamily="18" charset="0"/>
                <a:cs typeface="Times New Roman" pitchFamily="18" charset="0"/>
              </a:rPr>
              <a:t>Rail transportation is acknowledged as an energy-efficient (though capital-intensive) and environmentally friendly mode of transportation. This project focuses on improving train schedules on railway </a:t>
            </a:r>
            <a:r>
              <a:rPr lang="en-US" dirty="0" smtClean="0">
                <a:latin typeface="Times New Roman" pitchFamily="18" charset="0"/>
                <a:cs typeface="Times New Roman" pitchFamily="18" charset="0"/>
              </a:rPr>
              <a:t>networks. </a:t>
            </a:r>
            <a:r>
              <a:rPr lang="en-US" dirty="0">
                <a:latin typeface="Times New Roman" pitchFamily="18" charset="0"/>
                <a:cs typeface="Times New Roman" pitchFamily="18" charset="0"/>
              </a:rPr>
              <a:t>We attain our goal with the aid of an embedded system. The sensor approach is used to create this paradigm. This device detects the arrival </a:t>
            </a:r>
            <a:r>
              <a:rPr lang="en-US" dirty="0" smtClean="0">
                <a:latin typeface="Times New Roman" pitchFamily="18" charset="0"/>
                <a:cs typeface="Times New Roman" pitchFamily="18" charset="0"/>
              </a:rPr>
              <a:t>time of </a:t>
            </a:r>
            <a:r>
              <a:rPr lang="en-US" dirty="0">
                <a:latin typeface="Times New Roman" pitchFamily="18" charset="0"/>
                <a:cs typeface="Times New Roman" pitchFamily="18" charset="0"/>
              </a:rPr>
              <a:t>the train using </a:t>
            </a:r>
            <a:r>
              <a:rPr lang="en-US" dirty="0" smtClean="0">
                <a:latin typeface="Times New Roman" pitchFamily="18" charset="0"/>
                <a:cs typeface="Times New Roman" pitchFamily="18" charset="0"/>
              </a:rPr>
              <a:t>sensors ,RTC , RFID reader ,Tag. Railways </a:t>
            </a:r>
            <a:r>
              <a:rPr lang="en-US" dirty="0">
                <a:latin typeface="Times New Roman" pitchFamily="18" charset="0"/>
                <a:cs typeface="Times New Roman" pitchFamily="18" charset="0"/>
              </a:rPr>
              <a:t>may be made more appealing to travellers by lowering waiting times, accidents, and increasing the number of services and timeliness i.e </a:t>
            </a:r>
            <a:r>
              <a:rPr lang="en-US" dirty="0" smtClean="0">
                <a:latin typeface="Times New Roman" pitchFamily="18" charset="0"/>
                <a:cs typeface="Times New Roman" pitchFamily="18" charset="0"/>
              </a:rPr>
              <a:t>punctuality. </a:t>
            </a:r>
            <a:r>
              <a:rPr lang="en-US" dirty="0">
                <a:latin typeface="Times New Roman" pitchFamily="18" charset="0"/>
                <a:cs typeface="Times New Roman" pitchFamily="18" charset="0"/>
              </a:rPr>
              <a:t>It is helpful to </a:t>
            </a:r>
            <a:r>
              <a:rPr lang="en-US" dirty="0" smtClean="0">
                <a:latin typeface="Times New Roman" pitchFamily="18" charset="0"/>
                <a:cs typeface="Times New Roman" pitchFamily="18" charset="0"/>
              </a:rPr>
              <a:t>intimate to the passengers </a:t>
            </a:r>
            <a:r>
              <a:rPr lang="en-US" dirty="0">
                <a:latin typeface="Times New Roman" pitchFamily="18" charset="0"/>
                <a:cs typeface="Times New Roman" pitchFamily="18" charset="0"/>
              </a:rPr>
              <a:t>whether the </a:t>
            </a:r>
            <a:r>
              <a:rPr lang="en-US" dirty="0" smtClean="0">
                <a:latin typeface="Times New Roman" pitchFamily="18" charset="0"/>
                <a:cs typeface="Times New Roman" pitchFamily="18" charset="0"/>
              </a:rPr>
              <a:t>train </a:t>
            </a:r>
            <a:r>
              <a:rPr lang="en-US" dirty="0">
                <a:latin typeface="Times New Roman" pitchFamily="18" charset="0"/>
                <a:cs typeface="Times New Roman" pitchFamily="18" charset="0"/>
              </a:rPr>
              <a:t>arrives to the station on </a:t>
            </a:r>
            <a:r>
              <a:rPr lang="en-US" dirty="0" smtClean="0">
                <a:latin typeface="Times New Roman" pitchFamily="18" charset="0"/>
                <a:cs typeface="Times New Roman" pitchFamily="18" charset="0"/>
              </a:rPr>
              <a:t>time , if another train arrives in same track it will intimate Loco Pilot through mail.  </a:t>
            </a:r>
            <a:r>
              <a:rPr lang="en-US" dirty="0">
                <a:latin typeface="Times New Roman" pitchFamily="18" charset="0"/>
                <a:cs typeface="Times New Roman" pitchFamily="18" charset="0"/>
              </a:rPr>
              <a:t>And also helps to update the information with respected id’s. In future we can add alert if the train is delay. And also we can make the whole system is controlled by AI.</a:t>
            </a:r>
          </a:p>
          <a:p>
            <a:pPr marL="0" indent="0" algn="just">
              <a:lnSpc>
                <a:spcPct val="150000"/>
              </a:lnSpc>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41939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722924" y="355996"/>
            <a:ext cx="7886700" cy="530258"/>
          </a:xfrm>
        </p:spPr>
        <p:txBody>
          <a:bodyPr>
            <a:noAutofit/>
          </a:bodyPr>
          <a:lstStyle/>
          <a:p>
            <a:pPr algn="ctr"/>
            <a:r>
              <a:rPr lang="en-US" sz="3200" b="1" dirty="0" smtClean="0">
                <a:solidFill>
                  <a:srgbClr val="7030A0"/>
                </a:solidFill>
                <a:latin typeface="Times New Roman" panose="02020603050405020304" pitchFamily="18" charset="0"/>
                <a:cs typeface="Times New Roman" panose="02020603050405020304" pitchFamily="18" charset="0"/>
              </a:rPr>
              <a:t>Reference Paper</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xmlns="" id="{B6D369E8-824B-4704-91D5-7D9A997346C0}"/>
              </a:ext>
            </a:extLst>
          </p:cNvPr>
          <p:cNvSpPr txBox="1">
            <a:spLocks/>
          </p:cNvSpPr>
          <p:nvPr/>
        </p:nvSpPr>
        <p:spPr>
          <a:xfrm>
            <a:off x="390433" y="1587898"/>
            <a:ext cx="7886700" cy="530258"/>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solidFill>
                <a:srgbClr val="7030A0"/>
              </a:solidFill>
              <a:latin typeface="+mn-lt"/>
            </a:endParaRPr>
          </a:p>
          <a:p>
            <a:pPr algn="ctr"/>
            <a:endParaRPr lang="en-US" dirty="0">
              <a:solidFill>
                <a:srgbClr val="7030A0"/>
              </a:solidFill>
              <a:latin typeface="+mn-lt"/>
            </a:endParaRPr>
          </a:p>
          <a:p>
            <a:pPr algn="ctr"/>
            <a:endParaRPr lang="en-US" dirty="0">
              <a:solidFill>
                <a:srgbClr val="7030A0"/>
              </a:solidFill>
              <a:latin typeface="+mn-lt"/>
            </a:endParaRPr>
          </a:p>
          <a:p>
            <a:pPr algn="ctr"/>
            <a:endParaRPr lang="en-US" dirty="0">
              <a:solidFill>
                <a:srgbClr val="7030A0"/>
              </a:solidFill>
              <a:latin typeface="+mn-lt"/>
            </a:endParaRPr>
          </a:p>
          <a:p>
            <a:pPr algn="ctr"/>
            <a:endParaRPr lang="en-US" dirty="0">
              <a:solidFill>
                <a:srgbClr val="7030A0"/>
              </a:solidFill>
              <a:latin typeface="+mn-lt"/>
            </a:endParaRPr>
          </a:p>
          <a:p>
            <a:pPr algn="ctr"/>
            <a:endParaRPr lang="en-US" dirty="0">
              <a:solidFill>
                <a:srgbClr val="7030A0"/>
              </a:solidFill>
              <a:latin typeface="+mn-lt"/>
            </a:endParaRPr>
          </a:p>
          <a:p>
            <a:pPr algn="ctr"/>
            <a:endParaRPr lang="en-US" dirty="0">
              <a:solidFill>
                <a:srgbClr val="7030A0"/>
              </a:solidFill>
              <a:latin typeface="+mn-lt"/>
            </a:endParaRPr>
          </a:p>
          <a:p>
            <a:pPr algn="ctr"/>
            <a:endParaRPr lang="en-US" dirty="0">
              <a:solidFill>
                <a:srgbClr val="7030A0"/>
              </a:solidFill>
              <a:latin typeface="+mn-lt"/>
            </a:endParaRPr>
          </a:p>
          <a:p>
            <a:pPr algn="ctr"/>
            <a:endParaRPr lang="en-US" dirty="0">
              <a:solidFill>
                <a:srgbClr val="7030A0"/>
              </a:solidFill>
              <a:latin typeface="+mn-lt"/>
            </a:endParaRPr>
          </a:p>
        </p:txBody>
      </p:sp>
      <p:sp>
        <p:nvSpPr>
          <p:cNvPr id="5" name="Date Placeholder 4">
            <a:extLst>
              <a:ext uri="{FF2B5EF4-FFF2-40B4-BE49-F238E27FC236}">
                <a16:creationId xmlns:a16="http://schemas.microsoft.com/office/drawing/2014/main" xmlns="" id="{3E5EA7E0-721F-6954-4BF0-896788EE53AE}"/>
              </a:ext>
            </a:extLst>
          </p:cNvPr>
          <p:cNvSpPr>
            <a:spLocks noGrp="1"/>
          </p:cNvSpPr>
          <p:nvPr>
            <p:ph type="dt" sz="half" idx="10"/>
          </p:nvPr>
        </p:nvSpPr>
        <p:spPr/>
        <p:txBody>
          <a:bodyPr/>
          <a:lstStyle/>
          <a:p>
            <a:fld id="{6FB2D540-A2B5-48C3-A171-B58E7CA907A4}" type="datetime1">
              <a:rPr lang="en-IN" smtClean="0"/>
              <a:t>08-04-2023</a:t>
            </a:fld>
            <a:endParaRPr lang="en-IN"/>
          </a:p>
        </p:txBody>
      </p:sp>
      <p:sp>
        <p:nvSpPr>
          <p:cNvPr id="6" name="Slide Number Placeholder 5">
            <a:extLst>
              <a:ext uri="{FF2B5EF4-FFF2-40B4-BE49-F238E27FC236}">
                <a16:creationId xmlns:a16="http://schemas.microsoft.com/office/drawing/2014/main" xmlns="" id="{43E9B934-EE6A-1A45-AAAE-017246AA72E8}"/>
              </a:ext>
            </a:extLst>
          </p:cNvPr>
          <p:cNvSpPr>
            <a:spLocks noGrp="1"/>
          </p:cNvSpPr>
          <p:nvPr>
            <p:ph type="sldNum" sz="quarter" idx="12"/>
          </p:nvPr>
        </p:nvSpPr>
        <p:spPr/>
        <p:txBody>
          <a:bodyPr/>
          <a:lstStyle/>
          <a:p>
            <a:fld id="{9D3FF152-60F5-4862-82F9-1190556AA56F}" type="slidenum">
              <a:rPr lang="en-IN" smtClean="0"/>
              <a:t>32</a:t>
            </a:fld>
            <a:endParaRPr lang="en-IN"/>
          </a:p>
        </p:txBody>
      </p:sp>
      <p:sp>
        <p:nvSpPr>
          <p:cNvPr id="4" name="Rectangle 3"/>
          <p:cNvSpPr/>
          <p:nvPr/>
        </p:nvSpPr>
        <p:spPr>
          <a:xfrm>
            <a:off x="687314" y="1065143"/>
            <a:ext cx="8219177" cy="5413277"/>
          </a:xfrm>
          <a:prstGeom prst="rect">
            <a:avLst/>
          </a:prstGeom>
        </p:spPr>
        <p:txBody>
          <a:bodyPr wrap="square">
            <a:spAutoFit/>
          </a:bodyPr>
          <a:lstStyle/>
          <a:p>
            <a:pPr marL="342900" indent="-342900">
              <a:lnSpc>
                <a:spcPct val="150000"/>
              </a:lnSpc>
              <a:spcBef>
                <a:spcPts val="600"/>
              </a:spcBef>
              <a:buFont typeface="+mj-lt"/>
              <a:buAutoNum type="arabicPeriod"/>
            </a:pPr>
            <a:r>
              <a:rPr lang="en-US" dirty="0" err="1" smtClean="0">
                <a:latin typeface="Times New Roman" pitchFamily="18" charset="0"/>
                <a:cs typeface="Times New Roman" pitchFamily="18" charset="0"/>
              </a:rPr>
              <a:t>Hafeez</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Ur </a:t>
            </a:r>
            <a:r>
              <a:rPr lang="en-US" dirty="0" err="1">
                <a:latin typeface="Times New Roman" pitchFamily="18" charset="0"/>
                <a:cs typeface="Times New Roman" pitchFamily="18" charset="0"/>
              </a:rPr>
              <a:t>Rehman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Siddiqui</a:t>
            </a:r>
            <a:r>
              <a:rPr lang="en-US" dirty="0" smtClean="0">
                <a:latin typeface="Times New Roman" pitchFamily="18" charset="0"/>
                <a:cs typeface="Times New Roman" pitchFamily="18" charset="0"/>
              </a:rPr>
              <a:t> ,  </a:t>
            </a:r>
            <a:r>
              <a:rPr lang="en-US" dirty="0" err="1">
                <a:latin typeface="Times New Roman" pitchFamily="18" charset="0"/>
                <a:cs typeface="Times New Roman" pitchFamily="18" charset="0"/>
              </a:rPr>
              <a:t>Adil</a:t>
            </a:r>
            <a:r>
              <a:rPr lang="en-US" dirty="0">
                <a:latin typeface="Times New Roman" pitchFamily="18" charset="0"/>
                <a:cs typeface="Times New Roman" pitchFamily="18" charset="0"/>
              </a:rPr>
              <a:t> Ali </a:t>
            </a:r>
            <a:r>
              <a:rPr lang="en-US" dirty="0" err="1">
                <a:latin typeface="Times New Roman" pitchFamily="18" charset="0"/>
                <a:cs typeface="Times New Roman" pitchFamily="18" charset="0"/>
              </a:rPr>
              <a:t>Saleem</a:t>
            </a:r>
            <a:r>
              <a:rPr lang="en-US" dirty="0">
                <a:latin typeface="Times New Roman" pitchFamily="18" charset="0"/>
                <a:cs typeface="Times New Roman" pitchFamily="18" charset="0"/>
              </a:rPr>
              <a:t>, Muhammad </a:t>
            </a:r>
            <a:r>
              <a:rPr lang="en-US" dirty="0" err="1">
                <a:latin typeface="Times New Roman" pitchFamily="18" charset="0"/>
                <a:cs typeface="Times New Roman" pitchFamily="18" charset="0"/>
              </a:rPr>
              <a:t>Amjad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Raza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Kainat</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Zafar,Kashif</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Munir,Sandra</a:t>
            </a:r>
            <a:r>
              <a:rPr lang="en-US" dirty="0">
                <a:latin typeface="Times New Roman" pitchFamily="18" charset="0"/>
                <a:cs typeface="Times New Roman" pitchFamily="18" charset="0"/>
              </a:rPr>
              <a:t> Dudley,”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Based Railway Track Faults Detection And Localization Using Acoustic Analysis”,</a:t>
            </a:r>
            <a:r>
              <a:rPr lang="en-US" dirty="0" smtClean="0">
                <a:latin typeface="Times New Roman" pitchFamily="18" charset="0"/>
                <a:cs typeface="Times New Roman" pitchFamily="18" charset="0"/>
              </a:rPr>
              <a:t>2022.</a:t>
            </a:r>
          </a:p>
          <a:p>
            <a:pPr marL="342900" indent="-342900">
              <a:lnSpc>
                <a:spcPct val="150000"/>
              </a:lnSpc>
              <a:spcBef>
                <a:spcPts val="600"/>
              </a:spcBef>
              <a:buFont typeface="+mj-lt"/>
              <a:buAutoNum type="arabicPeriod"/>
            </a:pPr>
            <a:r>
              <a:rPr lang="en-US" dirty="0" smtClean="0">
                <a:latin typeface="Times New Roman" pitchFamily="18" charset="0"/>
                <a:cs typeface="Times New Roman" pitchFamily="18" charset="0"/>
              </a:rPr>
              <a:t>Alan </a:t>
            </a:r>
            <a:r>
              <a:rPr lang="en-US" dirty="0" err="1">
                <a:latin typeface="Times New Roman" pitchFamily="18" charset="0"/>
                <a:cs typeface="Times New Roman" pitchFamily="18" charset="0"/>
              </a:rPr>
              <a:t>Shaju,Aravind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Madhu</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Doel</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Sam,“Automated</a:t>
            </a:r>
            <a:r>
              <a:rPr lang="en-US" dirty="0">
                <a:latin typeface="Times New Roman" pitchFamily="18" charset="0"/>
                <a:cs typeface="Times New Roman" pitchFamily="18" charset="0"/>
              </a:rPr>
              <a:t> railway track crack detection </a:t>
            </a:r>
            <a:r>
              <a:rPr lang="en-US" dirty="0" smtClean="0">
                <a:latin typeface="Times New Roman" pitchFamily="18" charset="0"/>
                <a:cs typeface="Times New Roman" pitchFamily="18" charset="0"/>
              </a:rPr>
              <a:t>system”2022.</a:t>
            </a:r>
          </a:p>
          <a:p>
            <a:pPr marL="342900" indent="-342900">
              <a:lnSpc>
                <a:spcPct val="150000"/>
              </a:lnSpc>
              <a:spcBef>
                <a:spcPts val="600"/>
              </a:spcBef>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Yanqiu</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Li,Xinyue</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Xu</a:t>
            </a:r>
            <a:r>
              <a:rPr lang="en-US" dirty="0" smtClean="0">
                <a:latin typeface="Times New Roman" pitchFamily="18" charset="0"/>
                <a:cs typeface="Times New Roman" pitchFamily="18" charset="0"/>
              </a:rPr>
              <a:t> , </a:t>
            </a:r>
            <a:r>
              <a:rPr lang="en-US" dirty="0" err="1">
                <a:latin typeface="Times New Roman" pitchFamily="18" charset="0"/>
                <a:cs typeface="Times New Roman" pitchFamily="18" charset="0"/>
              </a:rPr>
              <a:t>Jianmin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Li,Rui</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Shi ,“</a:t>
            </a:r>
            <a:r>
              <a:rPr lang="en-US" dirty="0">
                <a:latin typeface="Times New Roman" pitchFamily="18" charset="0"/>
                <a:cs typeface="Times New Roman" pitchFamily="18" charset="0"/>
              </a:rPr>
              <a:t>A Delay Prediction Model For High-Speed </a:t>
            </a:r>
            <a:r>
              <a:rPr lang="en-US" dirty="0" smtClean="0">
                <a:latin typeface="Times New Roman" pitchFamily="18" charset="0"/>
                <a:cs typeface="Times New Roman" pitchFamily="18" charset="0"/>
              </a:rPr>
              <a:t>Railway”2020.</a:t>
            </a:r>
          </a:p>
          <a:p>
            <a:pPr marL="342900" indent="-342900">
              <a:lnSpc>
                <a:spcPct val="150000"/>
              </a:lnSpc>
              <a:spcBef>
                <a:spcPts val="600"/>
              </a:spcBef>
              <a:buFont typeface="+mj-lt"/>
              <a:buAutoNum type="arabicPeriod"/>
            </a:pPr>
            <a:r>
              <a:rPr lang="en-US" dirty="0" err="1" smtClean="0">
                <a:latin typeface="Times New Roman" pitchFamily="18" charset="0"/>
                <a:cs typeface="Times New Roman" pitchFamily="18" charset="0"/>
              </a:rPr>
              <a:t>Hamad</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Alawad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Sakdirat</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Kaewunruen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Min An, “A Deep Learning Approach Towards </a:t>
            </a:r>
            <a:r>
              <a:rPr lang="en-US" dirty="0" smtClean="0">
                <a:latin typeface="Times New Roman" pitchFamily="18" charset="0"/>
                <a:cs typeface="Times New Roman" pitchFamily="18" charset="0"/>
              </a:rPr>
              <a:t>RailwayAssessment”2020.</a:t>
            </a:r>
          </a:p>
          <a:p>
            <a:pPr marL="342900" indent="-342900">
              <a:lnSpc>
                <a:spcPct val="150000"/>
              </a:lnSpc>
              <a:spcBef>
                <a:spcPts val="600"/>
              </a:spcBef>
              <a:buFont typeface="+mj-lt"/>
              <a:buAutoNum type="arabicPeriod"/>
            </a:pPr>
            <a:r>
              <a:rPr lang="en-US" dirty="0" smtClean="0">
                <a:latin typeface="Times New Roman" pitchFamily="18" charset="0"/>
                <a:cs typeface="Times New Roman" pitchFamily="18" charset="0"/>
              </a:rPr>
              <a:t>Qi </a:t>
            </a:r>
            <a:r>
              <a:rPr lang="en-US" dirty="0">
                <a:latin typeface="Times New Roman" pitchFamily="18" charset="0"/>
                <a:cs typeface="Times New Roman" pitchFamily="18" charset="0"/>
              </a:rPr>
              <a:t>Zhang, </a:t>
            </a:r>
            <a:r>
              <a:rPr lang="en-US" dirty="0" err="1">
                <a:latin typeface="Times New Roman" pitchFamily="18" charset="0"/>
                <a:cs typeface="Times New Roman" pitchFamily="18" charset="0"/>
              </a:rPr>
              <a:t>Zhiming</a:t>
            </a:r>
            <a:r>
              <a:rPr lang="en-US" dirty="0">
                <a:latin typeface="Times New Roman" pitchFamily="18" charset="0"/>
                <a:cs typeface="Times New Roman" pitchFamily="18" charset="0"/>
              </a:rPr>
              <a:t> Yuan, Lu Yan, Tao Zhang, </a:t>
            </a:r>
            <a:r>
              <a:rPr lang="en-US" dirty="0" err="1">
                <a:latin typeface="Times New Roman" pitchFamily="18" charset="0"/>
                <a:cs typeface="Times New Roman" pitchFamily="18" charset="0"/>
              </a:rPr>
              <a:t>Yifeng</a:t>
            </a:r>
            <a:r>
              <a:rPr lang="en-US" dirty="0">
                <a:latin typeface="Times New Roman" pitchFamily="18" charset="0"/>
                <a:cs typeface="Times New Roman" pitchFamily="18" charset="0"/>
              </a:rPr>
              <a:t> Miao, </a:t>
            </a:r>
            <a:r>
              <a:rPr lang="en-US" dirty="0" err="1">
                <a:latin typeface="Times New Roman" pitchFamily="18" charset="0"/>
                <a:cs typeface="Times New Roman" pitchFamily="18" charset="0"/>
              </a:rPr>
              <a:t>Shuxin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Ding"A</a:t>
            </a:r>
            <a:r>
              <a:rPr lang="en-US" dirty="0">
                <a:latin typeface="Times New Roman" pitchFamily="18" charset="0"/>
                <a:cs typeface="Times New Roman" pitchFamily="18" charset="0"/>
              </a:rPr>
              <a:t> Railway </a:t>
            </a:r>
            <a:r>
              <a:rPr lang="en-US" dirty="0" smtClean="0">
                <a:latin typeface="Times New Roman" pitchFamily="18" charset="0"/>
                <a:cs typeface="Times New Roman" pitchFamily="18" charset="0"/>
              </a:rPr>
              <a:t>Train Number </a:t>
            </a:r>
            <a:r>
              <a:rPr lang="en-US" dirty="0">
                <a:latin typeface="Times New Roman" pitchFamily="18" charset="0"/>
                <a:cs typeface="Times New Roman" pitchFamily="18" charset="0"/>
              </a:rPr>
              <a:t>Tracking Method Using A Prediction Approach",</a:t>
            </a:r>
            <a:r>
              <a:rPr lang="en-US" dirty="0" smtClean="0">
                <a:latin typeface="Times New Roman" pitchFamily="18" charset="0"/>
                <a:cs typeface="Times New Roman" pitchFamily="18" charset="0"/>
              </a:rPr>
              <a:t>2019.</a:t>
            </a:r>
          </a:p>
          <a:p>
            <a:pPr marL="342900" indent="-342900">
              <a:lnSpc>
                <a:spcPct val="150000"/>
              </a:lnSpc>
              <a:spcBef>
                <a:spcPts val="600"/>
              </a:spcBef>
              <a:buFont typeface="+mj-lt"/>
              <a:buAutoNum type="arabicPeriod"/>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544528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030" y="828097"/>
            <a:ext cx="7886700" cy="4351338"/>
          </a:xfrm>
        </p:spPr>
        <p:txBody>
          <a:bodyPr>
            <a:noAutofit/>
          </a:bodyPr>
          <a:lstStyle/>
          <a:p>
            <a:pPr marL="342900" indent="-342900">
              <a:lnSpc>
                <a:spcPct val="150000"/>
              </a:lnSpc>
              <a:buFont typeface="+mj-lt"/>
              <a:buAutoNum type="arabicPeriod" startAt="6"/>
            </a:pPr>
            <a:r>
              <a:rPr lang="en-US" sz="1800" dirty="0">
                <a:latin typeface="Times New Roman" pitchFamily="18" charset="0"/>
                <a:cs typeface="Times New Roman" pitchFamily="18" charset="0"/>
              </a:rPr>
              <a:t>Y. </a:t>
            </a:r>
            <a:r>
              <a:rPr lang="en-US" sz="1800" dirty="0" err="1">
                <a:latin typeface="Times New Roman" pitchFamily="18" charset="0"/>
                <a:cs typeface="Times New Roman" pitchFamily="18" charset="0"/>
              </a:rPr>
              <a:t>Baviskar</a:t>
            </a:r>
            <a:r>
              <a:rPr lang="en-US" sz="1800" dirty="0">
                <a:latin typeface="Times New Roman" pitchFamily="18" charset="0"/>
                <a:cs typeface="Times New Roman" pitchFamily="18" charset="0"/>
              </a:rPr>
              <a:t>, U. </a:t>
            </a:r>
            <a:r>
              <a:rPr lang="en-US" sz="1800" dirty="0" err="1">
                <a:latin typeface="Times New Roman" pitchFamily="18" charset="0"/>
                <a:cs typeface="Times New Roman" pitchFamily="18" charset="0"/>
              </a:rPr>
              <a:t>Suryawanshi</a:t>
            </a:r>
            <a:r>
              <a:rPr lang="en-US" sz="1800" dirty="0">
                <a:latin typeface="Times New Roman" pitchFamily="18" charset="0"/>
                <a:cs typeface="Times New Roman" pitchFamily="18" charset="0"/>
              </a:rPr>
              <a:t>, A. Sheikh ,” </a:t>
            </a:r>
            <a:r>
              <a:rPr lang="en-US" sz="1800" dirty="0" err="1">
                <a:latin typeface="Times New Roman" pitchFamily="18" charset="0"/>
                <a:cs typeface="Times New Roman" pitchFamily="18" charset="0"/>
              </a:rPr>
              <a:t>Modelling</a:t>
            </a:r>
            <a:r>
              <a:rPr lang="en-US" sz="1800" dirty="0">
                <a:latin typeface="Times New Roman" pitchFamily="18" charset="0"/>
                <a:cs typeface="Times New Roman" pitchFamily="18" charset="0"/>
              </a:rPr>
              <a:t> of Track Layout for Intelligent Railway </a:t>
            </a:r>
            <a:r>
              <a:rPr lang="en-US" sz="1800" dirty="0" err="1">
                <a:latin typeface="Times New Roman" pitchFamily="18" charset="0"/>
                <a:cs typeface="Times New Roman" pitchFamily="18" charset="0"/>
              </a:rPr>
              <a:t>Signalling</a:t>
            </a:r>
            <a:r>
              <a:rPr lang="en-US" sz="1800" dirty="0">
                <a:latin typeface="Times New Roman" pitchFamily="18" charset="0"/>
                <a:cs typeface="Times New Roman" pitchFamily="18" charset="0"/>
              </a:rPr>
              <a:t> System: A Machine Learning Application”2018</a:t>
            </a:r>
          </a:p>
          <a:p>
            <a:pPr marL="342900" indent="-342900">
              <a:lnSpc>
                <a:spcPct val="150000"/>
              </a:lnSpc>
              <a:buFont typeface="+mj-lt"/>
              <a:buAutoNum type="arabicPeriod" startAt="6"/>
            </a:pPr>
            <a:r>
              <a:rPr lang="en-US" sz="1800" dirty="0" err="1">
                <a:latin typeface="Times New Roman" pitchFamily="18" charset="0"/>
                <a:cs typeface="Times New Roman" pitchFamily="18" charset="0"/>
              </a:rPr>
              <a:t>DR.R.Velayutham,T.Sangeetharani,K.Sundaralakshmi”Controlling</a:t>
            </a:r>
            <a:r>
              <a:rPr lang="en-US" sz="1800" dirty="0">
                <a:latin typeface="Times New Roman" pitchFamily="18" charset="0"/>
                <a:cs typeface="Times New Roman" pitchFamily="18" charset="0"/>
              </a:rPr>
              <a:t> Railway gates using smart phones by tracking trains with GPS”2017</a:t>
            </a:r>
          </a:p>
          <a:p>
            <a:pPr marL="342900" indent="-342900">
              <a:lnSpc>
                <a:spcPct val="150000"/>
              </a:lnSpc>
              <a:buFont typeface="+mj-lt"/>
              <a:buAutoNum type="arabicPeriod" startAt="6"/>
            </a:pPr>
            <a:r>
              <a:rPr lang="en-US" sz="1800" dirty="0">
                <a:latin typeface="Times New Roman" pitchFamily="18" charset="0"/>
                <a:cs typeface="Times New Roman" pitchFamily="18" charset="0"/>
              </a:rPr>
              <a:t>Dr. F. </a:t>
            </a:r>
            <a:r>
              <a:rPr lang="en-US" sz="1800" dirty="0" err="1">
                <a:latin typeface="Times New Roman" pitchFamily="18" charset="0"/>
                <a:cs typeface="Times New Roman" pitchFamily="18" charset="0"/>
              </a:rPr>
              <a:t>Balouchi,Dr</a:t>
            </a:r>
            <a:r>
              <a:rPr lang="en-US" sz="1800" dirty="0">
                <a:latin typeface="Times New Roman" pitchFamily="18" charset="0"/>
                <a:cs typeface="Times New Roman" pitchFamily="18" charset="0"/>
              </a:rPr>
              <a:t>. A. </a:t>
            </a:r>
            <a:r>
              <a:rPr lang="en-US" sz="1800" dirty="0" err="1">
                <a:latin typeface="Times New Roman" pitchFamily="18" charset="0"/>
                <a:cs typeface="Times New Roman" pitchFamily="18" charset="0"/>
              </a:rPr>
              <a:t>Bevan,R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Formston</a:t>
            </a:r>
            <a:r>
              <a:rPr lang="en-US" sz="1800" dirty="0">
                <a:latin typeface="Times New Roman" pitchFamily="18" charset="0"/>
                <a:cs typeface="Times New Roman" pitchFamily="18" charset="0"/>
              </a:rPr>
              <a:t>,"Detecting Railway Under-track Voids Using </a:t>
            </a:r>
            <a:r>
              <a:rPr lang="en-US" sz="1800" dirty="0" err="1">
                <a:latin typeface="Times New Roman" pitchFamily="18" charset="0"/>
                <a:cs typeface="Times New Roman" pitchFamily="18" charset="0"/>
              </a:rPr>
              <a:t>Multitrain</a:t>
            </a:r>
            <a:r>
              <a:rPr lang="en-US" sz="1800" dirty="0">
                <a:latin typeface="Times New Roman" pitchFamily="18" charset="0"/>
                <a:cs typeface="Times New Roman" pitchFamily="18" charset="0"/>
              </a:rPr>
              <a:t> In-service Vehicle Accelerometer",2017</a:t>
            </a:r>
          </a:p>
          <a:p>
            <a:pPr marL="342900" indent="-342900">
              <a:lnSpc>
                <a:spcPct val="150000"/>
              </a:lnSpc>
              <a:buFont typeface="+mj-lt"/>
              <a:buAutoNum type="arabicPeriod" startAt="6"/>
            </a:pPr>
            <a:r>
              <a:rPr lang="en-US" sz="1800" dirty="0" err="1">
                <a:latin typeface="Times New Roman" pitchFamily="18" charset="0"/>
                <a:cs typeface="Times New Roman" pitchFamily="18" charset="0"/>
              </a:rPr>
              <a:t>Sarngadi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Palgunadi,Dian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Supraba</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Bambang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Harijito"Job</a:t>
            </a:r>
            <a:r>
              <a:rPr lang="en-US" sz="1800" dirty="0">
                <a:latin typeface="Times New Roman" pitchFamily="18" charset="0"/>
                <a:cs typeface="Times New Roman" pitchFamily="18" charset="0"/>
              </a:rPr>
              <a:t>-shop Scheduling Model For Optimization Of The Double Track Railway Scheduling"2016</a:t>
            </a:r>
          </a:p>
          <a:p>
            <a:pPr marL="342900" indent="-342900">
              <a:lnSpc>
                <a:spcPct val="150000"/>
              </a:lnSpc>
              <a:buFont typeface="+mj-lt"/>
              <a:buAutoNum type="arabicPeriod" startAt="6"/>
            </a:pPr>
            <a:r>
              <a:rPr lang="en-US" sz="1800" dirty="0" err="1">
                <a:solidFill>
                  <a:schemeClr val="tx1">
                    <a:lumMod val="95000"/>
                    <a:lumOff val="5000"/>
                  </a:schemeClr>
                </a:solidFill>
                <a:latin typeface="Times New Roman" pitchFamily="18" charset="0"/>
                <a:ea typeface="Times New Roman" panose="02020603050405020304" pitchFamily="18" charset="0"/>
                <a:cs typeface="Times New Roman" pitchFamily="18" charset="0"/>
              </a:rPr>
              <a:t>J.Guo,X.Wang,Y.Zhang,Y.Yang</a:t>
            </a:r>
            <a:r>
              <a:rPr lang="en-US" sz="1800" dirty="0">
                <a:solidFill>
                  <a:schemeClr val="tx1">
                    <a:lumMod val="95000"/>
                    <a:lumOff val="5000"/>
                  </a:schemeClr>
                </a:solidFill>
                <a:latin typeface="Times New Roman" pitchFamily="18" charset="0"/>
                <a:ea typeface="Times New Roman" panose="02020603050405020304" pitchFamily="18" charset="0"/>
                <a:cs typeface="Times New Roman" pitchFamily="18" charset="0"/>
              </a:rPr>
              <a:t>,” Future  prospects on the intelligent monitoring technologies for Railway </a:t>
            </a:r>
            <a:r>
              <a:rPr lang="en-US" sz="1800" dirty="0" err="1">
                <a:solidFill>
                  <a:schemeClr val="tx1">
                    <a:lumMod val="95000"/>
                    <a:lumOff val="5000"/>
                  </a:schemeClr>
                </a:solidFill>
                <a:latin typeface="Times New Roman" pitchFamily="18" charset="0"/>
                <a:ea typeface="Times New Roman" panose="02020603050405020304" pitchFamily="18" charset="0"/>
                <a:cs typeface="Times New Roman" pitchFamily="18" charset="0"/>
              </a:rPr>
              <a:t>Signalling</a:t>
            </a:r>
            <a:r>
              <a:rPr lang="en-US" sz="1800" dirty="0">
                <a:solidFill>
                  <a:schemeClr val="tx1">
                    <a:lumMod val="95000"/>
                    <a:lumOff val="5000"/>
                  </a:schemeClr>
                </a:solidFill>
                <a:latin typeface="Times New Roman" pitchFamily="18" charset="0"/>
                <a:ea typeface="Times New Roman" panose="02020603050405020304" pitchFamily="18" charset="0"/>
                <a:cs typeface="Times New Roman" pitchFamily="18" charset="0"/>
              </a:rPr>
              <a:t> system”2014</a:t>
            </a:r>
            <a:br>
              <a:rPr lang="en-US" sz="1800" dirty="0">
                <a:solidFill>
                  <a:schemeClr val="tx1">
                    <a:lumMod val="95000"/>
                    <a:lumOff val="5000"/>
                  </a:schemeClr>
                </a:solidFill>
                <a:latin typeface="Times New Roman" pitchFamily="18" charset="0"/>
                <a:ea typeface="Times New Roman" panose="02020603050405020304" pitchFamily="18" charset="0"/>
                <a:cs typeface="Times New Roman" pitchFamily="18" charset="0"/>
              </a:rPr>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a:p>
            <a:pPr marL="342900" indent="-342900">
              <a:buFont typeface="+mj-lt"/>
              <a:buAutoNum type="arabicPeriod" startAt="6"/>
            </a:pPr>
            <a:endParaRPr lang="en-US" sz="1800" dirty="0"/>
          </a:p>
        </p:txBody>
      </p:sp>
      <p:sp>
        <p:nvSpPr>
          <p:cNvPr id="4" name="Date Placeholder 3"/>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33</a:t>
            </a:fld>
            <a:endParaRPr lang="en-IN"/>
          </a:p>
        </p:txBody>
      </p:sp>
    </p:spTree>
    <p:extLst>
      <p:ext uri="{BB962C8B-B14F-4D97-AF65-F5344CB8AC3E}">
        <p14:creationId xmlns:p14="http://schemas.microsoft.com/office/powerpoint/2010/main" val="2930749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2800" b="1" dirty="0">
                <a:solidFill>
                  <a:srgbClr val="7030A0"/>
                </a:solidFill>
                <a:latin typeface="Times New Roman" panose="02020603050405020304" pitchFamily="18" charset="0"/>
                <a:cs typeface="Times New Roman" panose="02020603050405020304" pitchFamily="18" charset="0"/>
              </a:rPr>
              <a:t>Literature Survey</a:t>
            </a:r>
            <a:endParaRPr lang="en-IN" sz="28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0FCACADF-1635-558B-04DA-FD992F91EEEC}"/>
              </a:ext>
            </a:extLst>
          </p:cNvPr>
          <p:cNvSpPr>
            <a:spLocks noGrp="1"/>
          </p:cNvSpPr>
          <p:nvPr>
            <p:ph type="dt" sz="half" idx="10"/>
          </p:nvPr>
        </p:nvSpPr>
        <p:spPr/>
        <p:txBody>
          <a:bodyPr/>
          <a:lstStyle/>
          <a:p>
            <a:fld id="{786EFE27-0395-4A36-8E9A-91462FF8D601}" type="datetime1">
              <a:rPr lang="en-IN" smtClean="0"/>
              <a:t>08-04-2023</a:t>
            </a:fld>
            <a:endParaRPr lang="en-IN" dirty="0"/>
          </a:p>
        </p:txBody>
      </p:sp>
      <p:sp>
        <p:nvSpPr>
          <p:cNvPr id="6" name="Slide Number Placeholder 5">
            <a:extLst>
              <a:ext uri="{FF2B5EF4-FFF2-40B4-BE49-F238E27FC236}">
                <a16:creationId xmlns:a16="http://schemas.microsoft.com/office/drawing/2014/main" xmlns="" id="{1F558AD7-1919-A8D4-08D5-EFFEF53BCAAA}"/>
              </a:ext>
            </a:extLst>
          </p:cNvPr>
          <p:cNvSpPr>
            <a:spLocks noGrp="1"/>
          </p:cNvSpPr>
          <p:nvPr>
            <p:ph type="sldNum" sz="quarter" idx="12"/>
          </p:nvPr>
        </p:nvSpPr>
        <p:spPr/>
        <p:txBody>
          <a:bodyPr/>
          <a:lstStyle/>
          <a:p>
            <a:fld id="{9D3FF152-60F5-4862-82F9-1190556AA56F}" type="slidenum">
              <a:rPr lang="en-IN" smtClean="0"/>
              <a:t>4</a:t>
            </a:fld>
            <a:endParaRPr lang="en-IN"/>
          </a:p>
        </p:txBody>
      </p:sp>
      <p:graphicFrame>
        <p:nvGraphicFramePr>
          <p:cNvPr id="8" name="Content Placeholder 8"/>
          <p:cNvGraphicFramePr>
            <a:graphicFrameLocks noGrp="1"/>
          </p:cNvGraphicFramePr>
          <p:nvPr>
            <p:ph idx="1"/>
            <p:extLst>
              <p:ext uri="{D42A27DB-BD31-4B8C-83A1-F6EECF244321}">
                <p14:modId xmlns:p14="http://schemas.microsoft.com/office/powerpoint/2010/main" val="2571221884"/>
              </p:ext>
            </p:extLst>
          </p:nvPr>
        </p:nvGraphicFramePr>
        <p:xfrm>
          <a:off x="734587" y="724509"/>
          <a:ext cx="8112354" cy="5422406"/>
        </p:xfrm>
        <a:graphic>
          <a:graphicData uri="http://schemas.openxmlformats.org/drawingml/2006/table">
            <a:tbl>
              <a:tblPr firstRow="1" bandRow="1">
                <a:tableStyleId>{F5AB1C69-6EDB-4FF4-983F-18BD219EF322}</a:tableStyleId>
              </a:tblPr>
              <a:tblGrid>
                <a:gridCol w="654648"/>
                <a:gridCol w="1959428"/>
                <a:gridCol w="1442101"/>
                <a:gridCol w="1384227"/>
                <a:gridCol w="1472541"/>
                <a:gridCol w="1199409"/>
              </a:tblGrid>
              <a:tr h="332246">
                <a:tc>
                  <a:txBody>
                    <a:bodyPr/>
                    <a:lstStyle/>
                    <a:p>
                      <a:r>
                        <a:rPr lang="en-US" sz="1400" dirty="0" smtClean="0">
                          <a:latin typeface="Times New Roman" pitchFamily="18" charset="0"/>
                          <a:cs typeface="Times New Roman" pitchFamily="18" charset="0"/>
                        </a:rPr>
                        <a:t>Year</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Author  </a:t>
                      </a:r>
                      <a:r>
                        <a:rPr lang="en-US" sz="1400" dirty="0">
                          <a:latin typeface="Times New Roman" pitchFamily="18" charset="0"/>
                          <a:cs typeface="Times New Roman" pitchFamily="18" charset="0"/>
                        </a:rPr>
                        <a:t>Name</a:t>
                      </a:r>
                    </a:p>
                  </a:txBody>
                  <a:tcPr/>
                </a:tc>
                <a:tc>
                  <a:txBody>
                    <a:bodyPr/>
                    <a:lstStyle/>
                    <a:p>
                      <a:r>
                        <a:rPr lang="en-US" sz="1400" dirty="0" smtClean="0">
                          <a:latin typeface="Times New Roman" pitchFamily="18" charset="0"/>
                          <a:cs typeface="Times New Roman" pitchFamily="18" charset="0"/>
                        </a:rPr>
                        <a:t>Paper </a:t>
                      </a:r>
                      <a:r>
                        <a:rPr lang="en-US" sz="1400" dirty="0">
                          <a:latin typeface="Times New Roman" pitchFamily="18" charset="0"/>
                          <a:cs typeface="Times New Roman" pitchFamily="18" charset="0"/>
                        </a:rPr>
                        <a:t>Title</a:t>
                      </a:r>
                    </a:p>
                  </a:txBody>
                  <a:tcPr/>
                </a:tc>
                <a:tc>
                  <a:txBody>
                    <a:bodyPr/>
                    <a:lstStyle/>
                    <a:p>
                      <a:r>
                        <a:rPr lang="en-US" sz="1400" dirty="0">
                          <a:latin typeface="Times New Roman" pitchFamily="18" charset="0"/>
                          <a:cs typeface="Times New Roman" pitchFamily="18" charset="0"/>
                        </a:rPr>
                        <a:t>Methodology</a:t>
                      </a:r>
                    </a:p>
                  </a:txBody>
                  <a:tcPr/>
                </a:tc>
                <a:tc>
                  <a:txBody>
                    <a:bodyPr/>
                    <a:lstStyle/>
                    <a:p>
                      <a:r>
                        <a:rPr lang="en-US" sz="1400" dirty="0" smtClean="0">
                          <a:latin typeface="Times New Roman" pitchFamily="18" charset="0"/>
                          <a:cs typeface="Times New Roman" pitchFamily="18" charset="0"/>
                        </a:rPr>
                        <a:t>Merits</a:t>
                      </a:r>
                      <a:endParaRPr lang="en-US"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Demerits</a:t>
                      </a:r>
                    </a:p>
                  </a:txBody>
                  <a:tcPr/>
                </a:tc>
              </a:tr>
              <a:tr h="2300594">
                <a:tc>
                  <a:txBody>
                    <a:bodyPr/>
                    <a:lstStyle/>
                    <a:p>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2020</a:t>
                      </a:r>
                      <a:endParaRPr lang="en-US"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Yanqiu</a:t>
                      </a:r>
                      <a:r>
                        <a:rPr lang="en-US" sz="1400" dirty="0" smtClean="0">
                          <a:latin typeface="Times New Roman" pitchFamily="18" charset="0"/>
                          <a:cs typeface="Times New Roman" pitchFamily="18" charset="0"/>
                        </a:rPr>
                        <a:t> Li,</a:t>
                      </a:r>
                    </a:p>
                    <a:p>
                      <a:r>
                        <a:rPr lang="en-US" sz="1400" dirty="0" err="1" smtClean="0">
                          <a:latin typeface="Times New Roman" pitchFamily="18" charset="0"/>
                          <a:cs typeface="Times New Roman" pitchFamily="18" charset="0"/>
                        </a:rPr>
                        <a:t>Xinyue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Xu</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Jianmin</a:t>
                      </a:r>
                      <a:r>
                        <a:rPr lang="en-US" sz="1400" dirty="0" smtClean="0">
                          <a:latin typeface="Times New Roman" pitchFamily="18" charset="0"/>
                          <a:cs typeface="Times New Roman" pitchFamily="18" charset="0"/>
                        </a:rPr>
                        <a:t> Li,</a:t>
                      </a:r>
                    </a:p>
                    <a:p>
                      <a:r>
                        <a:rPr lang="en-US" sz="1400" dirty="0" err="1" smtClean="0">
                          <a:latin typeface="Times New Roman" pitchFamily="18" charset="0"/>
                          <a:cs typeface="Times New Roman" pitchFamily="18" charset="0"/>
                        </a:rPr>
                        <a:t>Rui</a:t>
                      </a:r>
                      <a:r>
                        <a:rPr lang="en-US" sz="1400" dirty="0" smtClean="0">
                          <a:latin typeface="Times New Roman" pitchFamily="18" charset="0"/>
                          <a:cs typeface="Times New Roman" pitchFamily="18" charset="0"/>
                        </a:rPr>
                        <a:t> Shi </a:t>
                      </a:r>
                    </a:p>
                    <a:p>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Times New Roman" pitchFamily="18" charset="0"/>
                          <a:ea typeface="+mn-ea"/>
                          <a:cs typeface="Times New Roman" pitchFamily="18" charset="0"/>
                        </a:rPr>
                        <a:t>A Delay Prediction Model For High-Speed Railway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i="0" kern="1200" dirty="0" smtClean="0">
                        <a:solidFill>
                          <a:schemeClr val="dk1"/>
                        </a:solidFill>
                        <a:effectLst/>
                        <a:latin typeface="Times New Roman" pitchFamily="18" charset="0"/>
                        <a:ea typeface="+mn-ea"/>
                        <a:cs typeface="Times New Roman" pitchFamily="18" charset="0"/>
                      </a:endParaRPr>
                    </a:p>
                    <a:p>
                      <a:pPr>
                        <a:lnSpc>
                          <a:spcPct val="107000"/>
                        </a:lnSpc>
                        <a:spcAft>
                          <a:spcPts val="800"/>
                        </a:spcAft>
                      </a:pPr>
                      <a:r>
                        <a:rPr lang="en-US" sz="1400" b="1" kern="1200" dirty="0" smtClean="0">
                          <a:solidFill>
                            <a:srgbClr val="000000"/>
                          </a:solidFill>
                          <a:effectLst/>
                          <a:latin typeface="Times New Roman" pitchFamily="18" charset="0"/>
                          <a:ea typeface="Calibri" panose="020F0502020204030204" pitchFamily="34" charset="0"/>
                          <a:cs typeface="Times New Roman" pitchFamily="18" charset="0"/>
                        </a:rPr>
                        <a:t>Is</a:t>
                      </a:r>
                      <a:r>
                        <a:rPr lang="en-US" sz="1400" b="0" kern="1200" dirty="0" smtClean="0">
                          <a:solidFill>
                            <a:srgbClr val="000000"/>
                          </a:solidFill>
                          <a:effectLst/>
                          <a:latin typeface="Times New Roman" pitchFamily="18" charset="0"/>
                          <a:ea typeface="Calibri" panose="020F0502020204030204" pitchFamily="34" charset="0"/>
                          <a:cs typeface="Times New Roman" pitchFamily="18" charset="0"/>
                        </a:rPr>
                        <a:t>s</a:t>
                      </a:r>
                      <a:r>
                        <a:rPr lang="en-US" sz="1400" b="1" kern="1200" dirty="0" smtClean="0">
                          <a:solidFill>
                            <a:srgbClr val="000000"/>
                          </a:solidFill>
                          <a:effectLst/>
                          <a:latin typeface="Times New Roman" pitchFamily="18" charset="0"/>
                          <a:ea typeface="Calibri" panose="020F0502020204030204" pitchFamily="34" charset="0"/>
                          <a:cs typeface="Times New Roman" pitchFamily="18" charset="0"/>
                        </a:rPr>
                        <a:t>ued On</a:t>
                      </a:r>
                      <a:r>
                        <a:rPr lang="en-US" sz="1400" b="0" kern="1200" dirty="0" smtClean="0">
                          <a:solidFill>
                            <a:srgbClr val="000000"/>
                          </a:solidFill>
                          <a:effectLst/>
                          <a:latin typeface="Times New Roman" pitchFamily="18" charset="0"/>
                          <a:ea typeface="Calibri" panose="020F0502020204030204" pitchFamily="34" charset="0"/>
                          <a:cs typeface="Times New Roman" pitchFamily="18" charset="0"/>
                        </a:rPr>
                        <a:t>-</a:t>
                      </a:r>
                      <a:r>
                        <a:rPr lang="en-US" sz="1400" b="0" i="0" kern="1200" dirty="0" smtClean="0">
                          <a:solidFill>
                            <a:schemeClr val="dk1"/>
                          </a:solidFill>
                          <a:effectLst/>
                          <a:latin typeface="Times New Roman" pitchFamily="18" charset="0"/>
                          <a:ea typeface="+mn-ea"/>
                          <a:cs typeface="Times New Roman" pitchFamily="18" charset="0"/>
                        </a:rPr>
                        <a:t>24 December 2020</a:t>
                      </a:r>
                      <a:endParaRPr lang="en-US" sz="1400" kern="1200" dirty="0" smtClean="0">
                        <a:solidFill>
                          <a:srgbClr val="000000"/>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IN" sz="1400" b="1" dirty="0" smtClean="0">
                          <a:effectLst/>
                          <a:latin typeface="Times New Roman" pitchFamily="18" charset="0"/>
                          <a:ea typeface="Calibri" panose="020F0502020204030204" pitchFamily="34" charset="0"/>
                          <a:cs typeface="Times New Roman" pitchFamily="18" charset="0"/>
                        </a:rPr>
                        <a:t>Journal- </a:t>
                      </a:r>
                      <a:r>
                        <a:rPr lang="en-IN" sz="1400" b="0" i="0" dirty="0" smtClean="0">
                          <a:effectLst/>
                          <a:latin typeface="Times New Roman" pitchFamily="18" charset="0"/>
                          <a:ea typeface="Calibri" panose="020F0502020204030204" pitchFamily="34" charset="0"/>
                          <a:cs typeface="Times New Roman" pitchFamily="18" charset="0"/>
                        </a:rPr>
                        <a:t>IEEE     </a:t>
                      </a:r>
                      <a:r>
                        <a:rPr lang="en-IN" sz="1400" b="0" dirty="0" smtClean="0">
                          <a:effectLst/>
                          <a:latin typeface="Times New Roman" pitchFamily="18" charset="0"/>
                          <a:ea typeface="Calibri" panose="020F0502020204030204" pitchFamily="34" charset="0"/>
                          <a:cs typeface="Times New Roman" pitchFamily="18" charset="0"/>
                        </a:rPr>
                        <a:t>Conference</a:t>
                      </a:r>
                      <a:endParaRPr lang="en-IN" sz="1400" b="1" dirty="0" smtClean="0">
                        <a:effectLst/>
                        <a:latin typeface="Times New Roman" pitchFamily="18" charset="0"/>
                        <a:ea typeface="Calibri" panose="020F0502020204030204" pitchFamily="34" charset="0"/>
                        <a:cs typeface="Times New Roman" pitchFamily="18" charset="0"/>
                      </a:endParaRPr>
                    </a:p>
                  </a:txBody>
                  <a:tcPr/>
                </a:tc>
                <a:tc>
                  <a:txBody>
                    <a:bodyPr/>
                    <a:lstStyle/>
                    <a:p>
                      <a:r>
                        <a:rPr lang="en-US" sz="1400" dirty="0">
                          <a:latin typeface="Times New Roman" pitchFamily="18" charset="0"/>
                          <a:cs typeface="Times New Roman" pitchFamily="18" charset="0"/>
                        </a:rPr>
                        <a:t>An extreme learning machine (ELM) tuned via particle swarm optimization (PSO) is proposed to predict train arrival delays of HSR lines.</a:t>
                      </a:r>
                    </a:p>
                  </a:txBody>
                  <a:tcPr/>
                </a:tc>
                <a:tc>
                  <a:txBody>
                    <a:bodyPr/>
                    <a:lstStyle/>
                    <a:p>
                      <a:r>
                        <a:rPr lang="en-US" sz="1400" dirty="0">
                          <a:latin typeface="Times New Roman" pitchFamily="18" charset="0"/>
                          <a:cs typeface="Times New Roman" pitchFamily="18" charset="0"/>
                        </a:rPr>
                        <a:t>It can be used to guide the dispatchers to arrange the train transportation organization in case of delay problem. </a:t>
                      </a:r>
                    </a:p>
                    <a:p>
                      <a:endParaRPr lang="en-US"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Less</a:t>
                      </a:r>
                      <a:r>
                        <a:rPr lang="en-US" sz="1400" baseline="0" dirty="0">
                          <a:latin typeface="Times New Roman" pitchFamily="18" charset="0"/>
                          <a:cs typeface="Times New Roman" pitchFamily="18" charset="0"/>
                        </a:rPr>
                        <a:t> accuracy in predicting train arrival delay.</a:t>
                      </a:r>
                      <a:endParaRPr lang="en-US" sz="1400" dirty="0">
                        <a:latin typeface="Times New Roman" pitchFamily="18" charset="0"/>
                        <a:cs typeface="Times New Roman" pitchFamily="18" charset="0"/>
                      </a:endParaRPr>
                    </a:p>
                  </a:txBody>
                  <a:tcPr/>
                </a:tc>
              </a:tr>
              <a:tr h="2623853">
                <a:tc>
                  <a:txBody>
                    <a:bodyPr/>
                    <a:lstStyle/>
                    <a:p>
                      <a:pPr>
                        <a:lnSpc>
                          <a:spcPct val="107000"/>
                        </a:lnSpc>
                        <a:spcAft>
                          <a:spcPts val="800"/>
                        </a:spcAft>
                      </a:pPr>
                      <a:r>
                        <a:rPr lang="en-US" sz="14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2020</a:t>
                      </a:r>
                      <a:endParaRPr lang="en-IN" sz="14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pPr>
                        <a:lnSpc>
                          <a:spcPct val="107000"/>
                        </a:lnSpc>
                        <a:spcAft>
                          <a:spcPts val="800"/>
                        </a:spcAft>
                      </a:pPr>
                      <a:r>
                        <a:rPr lang="en-US" sz="14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Hamad</a:t>
                      </a:r>
                      <a:r>
                        <a:rPr lang="en-US" sz="14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 </a:t>
                      </a:r>
                      <a:r>
                        <a:rPr lang="en-US" sz="14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Alawad</a:t>
                      </a:r>
                      <a:r>
                        <a:rPr lang="en-US" sz="14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t>
                      </a:r>
                    </a:p>
                    <a:p>
                      <a:pPr>
                        <a:lnSpc>
                          <a:spcPct val="107000"/>
                        </a:lnSpc>
                        <a:spcAft>
                          <a:spcPts val="800"/>
                        </a:spcAft>
                      </a:pPr>
                      <a:r>
                        <a:rPr lang="en-US" sz="14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Sakdirat</a:t>
                      </a:r>
                      <a:r>
                        <a:rPr lang="en-US" sz="14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t>
                      </a:r>
                    </a:p>
                    <a:p>
                      <a:pPr>
                        <a:lnSpc>
                          <a:spcPct val="107000"/>
                        </a:lnSpc>
                        <a:spcAft>
                          <a:spcPts val="800"/>
                        </a:spcAft>
                      </a:pPr>
                      <a:r>
                        <a:rPr lang="en-US" sz="14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Kaewunruen</a:t>
                      </a:r>
                      <a:r>
                        <a:rPr lang="en-US" sz="14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t>
                      </a:r>
                      <a:endParaRPr lang="en-IN" sz="14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pPr>
                        <a:lnSpc>
                          <a:spcPct val="107000"/>
                        </a:lnSpc>
                        <a:spcAft>
                          <a:spcPts val="800"/>
                        </a:spcAft>
                      </a:pPr>
                      <a:r>
                        <a:rPr lang="en-US" sz="1400" dirty="0">
                          <a:latin typeface="Times New Roman" pitchFamily="18" charset="0"/>
                          <a:cs typeface="Times New Roman" pitchFamily="18" charset="0"/>
                        </a:rPr>
                        <a:t>A Deep Learning Approach Towards Railway Safety Risk Assessment</a:t>
                      </a:r>
                      <a:endParaRPr lang="en-US" sz="1400" b="1"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endParaRPr>
                    </a:p>
                    <a:p>
                      <a:pPr>
                        <a:lnSpc>
                          <a:spcPct val="107000"/>
                        </a:lnSpc>
                        <a:spcAft>
                          <a:spcPts val="800"/>
                        </a:spcAft>
                      </a:pPr>
                      <a:r>
                        <a:rPr lang="en-US" sz="14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Volume –</a:t>
                      </a:r>
                      <a:r>
                        <a:rPr lang="en-US" sz="14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8</a:t>
                      </a:r>
                    </a:p>
                    <a:p>
                      <a:pPr>
                        <a:lnSpc>
                          <a:spcPct val="107000"/>
                        </a:lnSpc>
                        <a:spcAft>
                          <a:spcPts val="800"/>
                        </a:spcAft>
                      </a:pPr>
                      <a:r>
                        <a:rPr lang="en-US" sz="14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Issued </a:t>
                      </a:r>
                      <a:r>
                        <a:rPr lang="en-US" sz="1400" b="1" kern="1200" baseline="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On</a:t>
                      </a:r>
                      <a:r>
                        <a:rPr lang="en-US" sz="14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a:t>
                      </a:r>
                      <a:r>
                        <a:rPr lang="en-US" sz="14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27 May 2020</a:t>
                      </a:r>
                    </a:p>
                    <a:p>
                      <a:pPr>
                        <a:lnSpc>
                          <a:spcPct val="107000"/>
                        </a:lnSpc>
                        <a:spcAft>
                          <a:spcPts val="800"/>
                        </a:spcAft>
                      </a:pPr>
                      <a:r>
                        <a:rPr lang="en-US" sz="14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Journal -</a:t>
                      </a:r>
                      <a:r>
                        <a:rPr lang="en-US" sz="14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IEEE</a:t>
                      </a:r>
                      <a:endParaRPr lang="en-IN" sz="14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r>
                        <a:rPr lang="en-US" sz="1400" dirty="0">
                          <a:latin typeface="Times New Roman" pitchFamily="18" charset="0"/>
                          <a:cs typeface="Times New Roman" pitchFamily="18" charset="0"/>
                        </a:rPr>
                        <a:t>Proposed an efficient railway system technique framework based on a CNN and applied DL algorithms to foster detection of unwanted events in railway stations</a:t>
                      </a:r>
                      <a:endParaRPr lang="en-IN" sz="1400" dirty="0">
                        <a:latin typeface="Times New Roman" pitchFamily="18" charset="0"/>
                        <a:cs typeface="Times New Roman" pitchFamily="18" charset="0"/>
                      </a:endParaRPr>
                    </a:p>
                  </a:txBody>
                  <a:tcPr/>
                </a:tc>
                <a:tc>
                  <a:txBody>
                    <a:bodyPr/>
                    <a:lstStyle/>
                    <a:p>
                      <a:r>
                        <a:rPr lang="en-US" sz="1400" dirty="0">
                          <a:solidFill>
                            <a:schemeClr val="tx1"/>
                          </a:solidFill>
                          <a:latin typeface="Times New Roman" pitchFamily="18" charset="0"/>
                          <a:cs typeface="Times New Roman" pitchFamily="18" charset="0"/>
                        </a:rPr>
                        <a:t>Improves safety and security throughout the entire railway industry paradigm.</a:t>
                      </a:r>
                    </a:p>
                  </a:txBody>
                  <a:tcPr/>
                </a:tc>
                <a:tc>
                  <a:txBody>
                    <a:bodyPr/>
                    <a:lstStyle/>
                    <a:p>
                      <a:r>
                        <a:rPr lang="en-US" sz="1400" dirty="0">
                          <a:latin typeface="Times New Roman" pitchFamily="18" charset="0"/>
                          <a:cs typeface="Times New Roman" pitchFamily="18" charset="0"/>
                        </a:rPr>
                        <a:t>The data availability and quality remain a challenge because this technology depend heavily on large amounts of high-quality data. </a:t>
                      </a:r>
                      <a:endParaRPr lang="en-IN" sz="14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295057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7F00E874-5D96-27C8-4EFC-6C36A605AD27}"/>
              </a:ext>
            </a:extLst>
          </p:cNvPr>
          <p:cNvSpPr>
            <a:spLocks noGrp="1"/>
          </p:cNvSpPr>
          <p:nvPr>
            <p:ph type="dt" sz="half" idx="10"/>
          </p:nvPr>
        </p:nvSpPr>
        <p:spPr/>
        <p:txBody>
          <a:bodyPr/>
          <a:lstStyle/>
          <a:p>
            <a:fld id="{88D22DAB-7094-45B8-85D5-D3661D95DC5B}" type="datetime1">
              <a:rPr lang="en-IN" smtClean="0"/>
              <a:t>08-04-2023</a:t>
            </a:fld>
            <a:endParaRPr lang="en-IN" dirty="0"/>
          </a:p>
        </p:txBody>
      </p:sp>
      <p:sp>
        <p:nvSpPr>
          <p:cNvPr id="5" name="Slide Number Placeholder 4">
            <a:extLst>
              <a:ext uri="{FF2B5EF4-FFF2-40B4-BE49-F238E27FC236}">
                <a16:creationId xmlns:a16="http://schemas.microsoft.com/office/drawing/2014/main" xmlns="" id="{EABA1A38-A2EA-98D0-7333-896C0D474300}"/>
              </a:ext>
            </a:extLst>
          </p:cNvPr>
          <p:cNvSpPr>
            <a:spLocks noGrp="1"/>
          </p:cNvSpPr>
          <p:nvPr>
            <p:ph type="sldNum" sz="quarter" idx="12"/>
          </p:nvPr>
        </p:nvSpPr>
        <p:spPr/>
        <p:txBody>
          <a:bodyPr/>
          <a:lstStyle/>
          <a:p>
            <a:fld id="{9D3FF152-60F5-4862-82F9-1190556AA56F}" type="slidenum">
              <a:rPr lang="en-IN" smtClean="0"/>
              <a:t>5</a:t>
            </a:fld>
            <a:endParaRPr lang="en-IN"/>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5712275"/>
              </p:ext>
            </p:extLst>
          </p:nvPr>
        </p:nvGraphicFramePr>
        <p:xfrm>
          <a:off x="439690" y="565207"/>
          <a:ext cx="8417707" cy="5671820"/>
        </p:xfrm>
        <a:graphic>
          <a:graphicData uri="http://schemas.openxmlformats.org/drawingml/2006/table">
            <a:tbl>
              <a:tblPr firstRow="1" bandRow="1">
                <a:tableStyleId>{F5AB1C69-6EDB-4FF4-983F-18BD219EF322}</a:tableStyleId>
              </a:tblPr>
              <a:tblGrid>
                <a:gridCol w="729468"/>
                <a:gridCol w="1542197"/>
                <a:gridCol w="1671685"/>
                <a:gridCol w="1314450"/>
                <a:gridCol w="1314450"/>
                <a:gridCol w="1845457"/>
              </a:tblGrid>
              <a:tr h="370840">
                <a:tc>
                  <a:txBody>
                    <a:bodyPr/>
                    <a:lstStyle/>
                    <a:p>
                      <a:r>
                        <a:rPr lang="en-US" sz="1400" dirty="0">
                          <a:latin typeface="Times New Roman" pitchFamily="18" charset="0"/>
                          <a:cs typeface="Times New Roman" pitchFamily="18" charset="0"/>
                        </a:rPr>
                        <a:t>Year </a:t>
                      </a:r>
                      <a:endParaRPr lang="en-IN"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Author  Name</a:t>
                      </a:r>
                      <a:endParaRPr lang="en-IN"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      Paper </a:t>
                      </a:r>
                      <a:r>
                        <a:rPr lang="en-US" sz="1400" baseline="0" dirty="0">
                          <a:latin typeface="Times New Roman" pitchFamily="18" charset="0"/>
                          <a:cs typeface="Times New Roman" pitchFamily="18" charset="0"/>
                        </a:rPr>
                        <a:t> T</a:t>
                      </a:r>
                      <a:r>
                        <a:rPr lang="en-US" sz="1400" dirty="0">
                          <a:latin typeface="Times New Roman" pitchFamily="18" charset="0"/>
                          <a:cs typeface="Times New Roman" pitchFamily="18" charset="0"/>
                        </a:rPr>
                        <a:t>itle</a:t>
                      </a:r>
                      <a:endParaRPr lang="en-IN"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Methodology</a:t>
                      </a:r>
                      <a:endParaRPr lang="en-IN"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      Merits</a:t>
                      </a:r>
                      <a:endParaRPr lang="en-IN"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       Demerits</a:t>
                      </a:r>
                      <a:endParaRPr lang="en-IN" sz="1400" dirty="0">
                        <a:latin typeface="Times New Roman" pitchFamily="18" charset="0"/>
                        <a:cs typeface="Times New Roman" pitchFamily="18" charset="0"/>
                      </a:endParaRPr>
                    </a:p>
                  </a:txBody>
                  <a:tcPr/>
                </a:tc>
              </a:tr>
              <a:tr h="370840">
                <a:tc>
                  <a:txBody>
                    <a:bodyPr/>
                    <a:lstStyle/>
                    <a:p>
                      <a:pPr>
                        <a:lnSpc>
                          <a:spcPct val="107000"/>
                        </a:lnSpc>
                        <a:spcAft>
                          <a:spcPts val="800"/>
                        </a:spcAft>
                      </a:pPr>
                      <a:r>
                        <a:rPr lang="en-US" sz="14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2019</a:t>
                      </a:r>
                      <a:endParaRPr lang="en-IN" sz="14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pPr>
                        <a:lnSpc>
                          <a:spcPct val="107000"/>
                        </a:lnSpc>
                        <a:spcAft>
                          <a:spcPts val="800"/>
                        </a:spcAft>
                      </a:pPr>
                      <a:r>
                        <a:rPr lang="en-US" sz="1400" dirty="0">
                          <a:latin typeface="Times New Roman" pitchFamily="18" charset="0"/>
                          <a:cs typeface="Times New Roman" pitchFamily="18" charset="0"/>
                        </a:rPr>
                        <a:t>Qi Zhang, </a:t>
                      </a:r>
                      <a:r>
                        <a:rPr lang="en-US" sz="1400" dirty="0" err="1">
                          <a:latin typeface="Times New Roman" pitchFamily="18" charset="0"/>
                          <a:cs typeface="Times New Roman" pitchFamily="18" charset="0"/>
                        </a:rPr>
                        <a:t>Zhiming</a:t>
                      </a:r>
                      <a:r>
                        <a:rPr lang="en-US" sz="1400" dirty="0">
                          <a:latin typeface="Times New Roman" pitchFamily="18" charset="0"/>
                          <a:cs typeface="Times New Roman" pitchFamily="18" charset="0"/>
                        </a:rPr>
                        <a:t> Yuan, </a:t>
                      </a:r>
                      <a:r>
                        <a:rPr lang="en-US" sz="1400" dirty="0" smtClean="0">
                          <a:latin typeface="Times New Roman" pitchFamily="18" charset="0"/>
                          <a:cs typeface="Times New Roman" pitchFamily="18" charset="0"/>
                        </a:rPr>
                        <a:t>Lu </a:t>
                      </a:r>
                      <a:r>
                        <a:rPr lang="en-US" sz="1400" dirty="0">
                          <a:latin typeface="Times New Roman" pitchFamily="18" charset="0"/>
                          <a:cs typeface="Times New Roman" pitchFamily="18" charset="0"/>
                        </a:rPr>
                        <a:t>Yan, Tao Zhang, </a:t>
                      </a:r>
                      <a:r>
                        <a:rPr lang="en-US" sz="1400" dirty="0" err="1">
                          <a:latin typeface="Times New Roman" pitchFamily="18" charset="0"/>
                          <a:cs typeface="Times New Roman" pitchFamily="18" charset="0"/>
                        </a:rPr>
                        <a:t>Yifeng</a:t>
                      </a:r>
                      <a:r>
                        <a:rPr lang="en-US" sz="1400" dirty="0">
                          <a:latin typeface="Times New Roman" pitchFamily="18" charset="0"/>
                          <a:cs typeface="Times New Roman" pitchFamily="18" charset="0"/>
                        </a:rPr>
                        <a:t> Miao, </a:t>
                      </a:r>
                      <a:r>
                        <a:rPr lang="en-US" sz="1400" dirty="0" err="1">
                          <a:latin typeface="Times New Roman" pitchFamily="18" charset="0"/>
                          <a:cs typeface="Times New Roman" pitchFamily="18" charset="0"/>
                        </a:rPr>
                        <a:t>Shuxin</a:t>
                      </a:r>
                      <a:r>
                        <a:rPr lang="en-US" sz="1400" dirty="0">
                          <a:latin typeface="Times New Roman" pitchFamily="18" charset="0"/>
                          <a:cs typeface="Times New Roman" pitchFamily="18" charset="0"/>
                        </a:rPr>
                        <a:t> Ding</a:t>
                      </a:r>
                      <a:endParaRPr lang="en-IN" sz="14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pPr>
                        <a:lnSpc>
                          <a:spcPct val="107000"/>
                        </a:lnSpc>
                        <a:spcAft>
                          <a:spcPts val="800"/>
                        </a:spcAft>
                      </a:pPr>
                      <a:r>
                        <a:rPr lang="en-US" sz="14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 Railway Train Number Tracking Method Using A Prediction </a:t>
                      </a:r>
                      <a:r>
                        <a:rPr lang="en-US" sz="1400" b="0" kern="1200" dirty="0" smtClean="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Approach</a:t>
                      </a:r>
                      <a:endParaRPr lang="en-US" sz="14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endParaRPr>
                    </a:p>
                    <a:p>
                      <a:pPr>
                        <a:lnSpc>
                          <a:spcPct val="107000"/>
                        </a:lnSpc>
                        <a:spcAft>
                          <a:spcPts val="800"/>
                        </a:spcAft>
                      </a:pPr>
                      <a:r>
                        <a:rPr lang="en-US" sz="14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Volume-</a:t>
                      </a:r>
                      <a:r>
                        <a:rPr lang="en-US" sz="14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7</a:t>
                      </a:r>
                    </a:p>
                    <a:p>
                      <a:pPr>
                        <a:lnSpc>
                          <a:spcPct val="107000"/>
                        </a:lnSpc>
                        <a:spcAft>
                          <a:spcPts val="800"/>
                        </a:spcAft>
                      </a:pPr>
                      <a:r>
                        <a:rPr lang="en-US" sz="14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Issued On</a:t>
                      </a:r>
                      <a:r>
                        <a:rPr lang="en-US" sz="14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-25 SEP</a:t>
                      </a:r>
                      <a:r>
                        <a:rPr lang="en-US" sz="1400" b="0" kern="1200" baseline="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a:t>
                      </a:r>
                      <a:r>
                        <a:rPr lang="en-US" sz="14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2019</a:t>
                      </a:r>
                    </a:p>
                    <a:p>
                      <a:pPr>
                        <a:lnSpc>
                          <a:spcPct val="107000"/>
                        </a:lnSpc>
                        <a:spcAft>
                          <a:spcPts val="800"/>
                        </a:spcAft>
                      </a:pPr>
                      <a:r>
                        <a:rPr lang="en-US" sz="14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Journal -</a:t>
                      </a:r>
                      <a:r>
                        <a:rPr lang="en-US" sz="14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IEEE</a:t>
                      </a:r>
                    </a:p>
                  </a:txBody>
                  <a:tcPr/>
                </a:tc>
                <a:tc>
                  <a:txBody>
                    <a:bodyPr/>
                    <a:lstStyle/>
                    <a:p>
                      <a:r>
                        <a:rPr lang="en-US" sz="1400" dirty="0">
                          <a:latin typeface="Times New Roman" pitchFamily="18" charset="0"/>
                          <a:cs typeface="Times New Roman" pitchFamily="18" charset="0"/>
                        </a:rPr>
                        <a:t>Centralized traffic control (CTC)System, </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en-US" sz="1400" dirty="0" smtClean="0">
                          <a:latin typeface="Times New Roman" pitchFamily="18" charset="0"/>
                          <a:cs typeface="Times New Roman" pitchFamily="18" charset="0"/>
                        </a:rPr>
                        <a:t>idden </a:t>
                      </a:r>
                      <a:r>
                        <a:rPr lang="en-US" sz="1400" dirty="0">
                          <a:latin typeface="Times New Roman" pitchFamily="18" charset="0"/>
                          <a:cs typeface="Times New Roman" pitchFamily="18" charset="0"/>
                        </a:rPr>
                        <a:t>Markov model </a:t>
                      </a:r>
                      <a:endParaRPr lang="en-IN"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Obtain</a:t>
                      </a:r>
                      <a:r>
                        <a:rPr lang="en-US" sz="1400" baseline="0" dirty="0">
                          <a:latin typeface="Times New Roman" pitchFamily="18" charset="0"/>
                          <a:cs typeface="Times New Roman" pitchFamily="18" charset="0"/>
                        </a:rPr>
                        <a:t> </a:t>
                      </a:r>
                      <a:r>
                        <a:rPr lang="en-US" sz="1400" dirty="0">
                          <a:latin typeface="Times New Roman" pitchFamily="18" charset="0"/>
                          <a:cs typeface="Times New Roman" pitchFamily="18" charset="0"/>
                        </a:rPr>
                        <a:t>the accurate real-time train number and location in a railway network.</a:t>
                      </a:r>
                      <a:endParaRPr lang="en-IN" sz="1400" dirty="0">
                        <a:latin typeface="Times New Roman" pitchFamily="18" charset="0"/>
                        <a:cs typeface="Times New Roman" pitchFamily="18" charset="0"/>
                      </a:endParaRPr>
                    </a:p>
                  </a:txBody>
                  <a:tcPr/>
                </a:tc>
                <a:tc>
                  <a:txBody>
                    <a:bodyPr/>
                    <a:lstStyle/>
                    <a:p>
                      <a:r>
                        <a:rPr lang="en-IN" sz="1400" dirty="0">
                          <a:latin typeface="Times New Roman" pitchFamily="18" charset="0"/>
                          <a:cs typeface="Times New Roman" pitchFamily="18" charset="0"/>
                        </a:rPr>
                        <a:t>Fault zone are created by more than two neighbour  blocks and some trains are delayed more than the deviation compensations.</a:t>
                      </a:r>
                    </a:p>
                  </a:txBody>
                  <a:tcPr/>
                </a:tc>
              </a:tr>
              <a:tr h="3060991">
                <a:tc>
                  <a:txBody>
                    <a:bodyPr/>
                    <a:lstStyle/>
                    <a:p>
                      <a:r>
                        <a:rPr lang="en-US" sz="1400" dirty="0">
                          <a:latin typeface="Times New Roman" pitchFamily="18" charset="0"/>
                          <a:cs typeface="Times New Roman" pitchFamily="18" charset="0"/>
                        </a:rPr>
                        <a:t>2018</a:t>
                      </a:r>
                    </a:p>
                  </a:txBody>
                  <a:tcPr/>
                </a:tc>
                <a:tc>
                  <a:txBody>
                    <a:bodyPr/>
                    <a:lstStyle/>
                    <a:p>
                      <a:r>
                        <a:rPr lang="en-US" sz="1400" dirty="0">
                          <a:latin typeface="Times New Roman" pitchFamily="18" charset="0"/>
                          <a:cs typeface="Times New Roman" pitchFamily="18" charset="0"/>
                        </a:rPr>
                        <a:t>Y. </a:t>
                      </a:r>
                      <a:r>
                        <a:rPr lang="en-US" sz="1400" dirty="0" err="1">
                          <a:latin typeface="Times New Roman" pitchFamily="18" charset="0"/>
                          <a:cs typeface="Times New Roman" pitchFamily="18" charset="0"/>
                        </a:rPr>
                        <a:t>Baviskar</a:t>
                      </a:r>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U. </a:t>
                      </a:r>
                      <a:r>
                        <a:rPr lang="en-US" sz="1400" dirty="0" err="1">
                          <a:latin typeface="Times New Roman" pitchFamily="18" charset="0"/>
                          <a:cs typeface="Times New Roman" pitchFamily="18" charset="0"/>
                        </a:rPr>
                        <a:t>Suryawanshi</a:t>
                      </a:r>
                      <a:r>
                        <a:rPr lang="en-US" sz="1400" dirty="0">
                          <a:latin typeface="Times New Roman" pitchFamily="18" charset="0"/>
                          <a:cs typeface="Times New Roman" pitchFamily="18" charset="0"/>
                        </a:rPr>
                        <a:t>, A. Sheikh </a:t>
                      </a:r>
                    </a:p>
                  </a:txBody>
                  <a:tcPr/>
                </a:tc>
                <a:tc>
                  <a:txBody>
                    <a:bodyPr/>
                    <a:lstStyle/>
                    <a:p>
                      <a:r>
                        <a:rPr lang="en-US" sz="1400" dirty="0" err="1">
                          <a:latin typeface="Times New Roman" pitchFamily="18" charset="0"/>
                          <a:cs typeface="Times New Roman" pitchFamily="18" charset="0"/>
                        </a:rPr>
                        <a:t>Modelling</a:t>
                      </a:r>
                      <a:r>
                        <a:rPr lang="en-US" sz="1400" dirty="0">
                          <a:latin typeface="Times New Roman" pitchFamily="18" charset="0"/>
                          <a:cs typeface="Times New Roman" pitchFamily="18" charset="0"/>
                        </a:rPr>
                        <a:t> of Track Layout for Intelligent Railway </a:t>
                      </a:r>
                      <a:r>
                        <a:rPr lang="en-US" sz="1400" dirty="0" err="1">
                          <a:latin typeface="Times New Roman" pitchFamily="18" charset="0"/>
                          <a:cs typeface="Times New Roman" pitchFamily="18" charset="0"/>
                        </a:rPr>
                        <a:t>Signalling</a:t>
                      </a:r>
                      <a:r>
                        <a:rPr lang="en-US" sz="1400" dirty="0">
                          <a:latin typeface="Times New Roman" pitchFamily="18" charset="0"/>
                          <a:cs typeface="Times New Roman" pitchFamily="18" charset="0"/>
                        </a:rPr>
                        <a:t> System: A Machine Learning </a:t>
                      </a:r>
                      <a:r>
                        <a:rPr lang="en-US" sz="1400" dirty="0" smtClean="0">
                          <a:latin typeface="Times New Roman" pitchFamily="18" charset="0"/>
                          <a:cs typeface="Times New Roman" pitchFamily="18" charset="0"/>
                        </a:rPr>
                        <a:t>Application</a:t>
                      </a:r>
                    </a:p>
                    <a:p>
                      <a:endParaRPr lang="en-US" sz="1400" kern="1200" dirty="0">
                        <a:solidFill>
                          <a:srgbClr val="000000"/>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400" b="1" kern="1200" dirty="0">
                          <a:solidFill>
                            <a:srgbClr val="000000"/>
                          </a:solidFill>
                          <a:effectLst/>
                          <a:latin typeface="Times New Roman" pitchFamily="18" charset="0"/>
                          <a:ea typeface="Calibri" panose="020F0502020204030204" pitchFamily="34" charset="0"/>
                          <a:cs typeface="Times New Roman" pitchFamily="18" charset="0"/>
                        </a:rPr>
                        <a:t>Is</a:t>
                      </a:r>
                      <a:r>
                        <a:rPr lang="en-US" sz="1400" b="0" kern="1200" dirty="0">
                          <a:solidFill>
                            <a:srgbClr val="000000"/>
                          </a:solidFill>
                          <a:effectLst/>
                          <a:latin typeface="Times New Roman" pitchFamily="18" charset="0"/>
                          <a:ea typeface="Calibri" panose="020F0502020204030204" pitchFamily="34" charset="0"/>
                          <a:cs typeface="Times New Roman" pitchFamily="18" charset="0"/>
                        </a:rPr>
                        <a:t>s</a:t>
                      </a:r>
                      <a:r>
                        <a:rPr lang="en-US" sz="1400" b="1" kern="1200" dirty="0">
                          <a:solidFill>
                            <a:srgbClr val="000000"/>
                          </a:solidFill>
                          <a:effectLst/>
                          <a:latin typeface="Times New Roman" pitchFamily="18" charset="0"/>
                          <a:ea typeface="Calibri" panose="020F0502020204030204" pitchFamily="34" charset="0"/>
                          <a:cs typeface="Times New Roman" pitchFamily="18" charset="0"/>
                        </a:rPr>
                        <a:t>ued On</a:t>
                      </a:r>
                      <a:r>
                        <a:rPr lang="en-US" sz="1400" b="0" kern="1200" dirty="0">
                          <a:solidFill>
                            <a:srgbClr val="000000"/>
                          </a:solidFill>
                          <a:effectLst/>
                          <a:latin typeface="Times New Roman" pitchFamily="18" charset="0"/>
                          <a:ea typeface="Calibri" panose="020F0502020204030204" pitchFamily="34" charset="0"/>
                          <a:cs typeface="Times New Roman" pitchFamily="18" charset="0"/>
                        </a:rPr>
                        <a:t>-</a:t>
                      </a:r>
                      <a:r>
                        <a:rPr lang="en-US" sz="1400" b="0" kern="1200" baseline="0" dirty="0">
                          <a:solidFill>
                            <a:srgbClr val="000000"/>
                          </a:solidFill>
                          <a:effectLst/>
                          <a:latin typeface="Times New Roman" pitchFamily="18" charset="0"/>
                          <a:ea typeface="Calibri" panose="020F0502020204030204" pitchFamily="34" charset="0"/>
                          <a:cs typeface="Times New Roman" pitchFamily="18" charset="0"/>
                        </a:rPr>
                        <a:t> </a:t>
                      </a:r>
                      <a:r>
                        <a:rPr lang="en-US" sz="1400" b="1" i="0" kern="1200" dirty="0">
                          <a:solidFill>
                            <a:schemeClr val="dk1"/>
                          </a:solidFill>
                          <a:effectLst/>
                          <a:latin typeface="Times New Roman" pitchFamily="18" charset="0"/>
                          <a:ea typeface="+mn-ea"/>
                          <a:cs typeface="Times New Roman" pitchFamily="18" charset="0"/>
                        </a:rPr>
                        <a:t> </a:t>
                      </a:r>
                      <a:r>
                        <a:rPr lang="en-US" sz="1400" b="0" i="0" kern="1200" dirty="0">
                          <a:solidFill>
                            <a:schemeClr val="dk1"/>
                          </a:solidFill>
                          <a:effectLst/>
                          <a:latin typeface="Times New Roman" pitchFamily="18" charset="0"/>
                          <a:ea typeface="+mn-ea"/>
                          <a:cs typeface="Times New Roman" pitchFamily="18" charset="0"/>
                        </a:rPr>
                        <a:t>10 DEC 2018</a:t>
                      </a:r>
                      <a:endParaRPr lang="en-US" sz="1400" kern="1200" dirty="0">
                        <a:solidFill>
                          <a:srgbClr val="000000"/>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IN" sz="1400" b="1" dirty="0">
                          <a:effectLst/>
                          <a:latin typeface="Times New Roman" pitchFamily="18" charset="0"/>
                          <a:ea typeface="Calibri" panose="020F0502020204030204" pitchFamily="34" charset="0"/>
                          <a:cs typeface="Times New Roman" pitchFamily="18" charset="0"/>
                        </a:rPr>
                        <a:t>Journal</a:t>
                      </a:r>
                      <a:r>
                        <a:rPr lang="en-IN" sz="1400" b="0" dirty="0">
                          <a:effectLst/>
                          <a:latin typeface="Times New Roman" pitchFamily="18" charset="0"/>
                          <a:ea typeface="Calibri" panose="020F0502020204030204" pitchFamily="34" charset="0"/>
                          <a:cs typeface="Times New Roman" pitchFamily="18" charset="0"/>
                        </a:rPr>
                        <a:t>-IEEE</a:t>
                      </a:r>
                      <a:r>
                        <a:rPr lang="en-IN" sz="1400" b="0" baseline="0" dirty="0">
                          <a:effectLst/>
                          <a:latin typeface="Times New Roman" pitchFamily="18" charset="0"/>
                          <a:ea typeface="Calibri" panose="020F0502020204030204" pitchFamily="34" charset="0"/>
                          <a:cs typeface="Times New Roman" pitchFamily="18" charset="0"/>
                        </a:rPr>
                        <a:t> </a:t>
                      </a:r>
                      <a:r>
                        <a:rPr lang="en-IN" sz="1400" b="0" dirty="0">
                          <a:effectLst/>
                          <a:latin typeface="Times New Roman" pitchFamily="18" charset="0"/>
                          <a:ea typeface="Calibri" panose="020F0502020204030204" pitchFamily="34" charset="0"/>
                          <a:cs typeface="Times New Roman" pitchFamily="18" charset="0"/>
                        </a:rPr>
                        <a:t>Conference</a:t>
                      </a:r>
                      <a:endParaRPr lang="en-IN" sz="1400" b="1" dirty="0">
                        <a:effectLst/>
                        <a:latin typeface="Times New Roman" pitchFamily="18" charset="0"/>
                        <a:ea typeface="Calibri" panose="020F0502020204030204" pitchFamily="34" charset="0"/>
                        <a:cs typeface="Times New Roman" pitchFamily="18" charset="0"/>
                      </a:endParaRPr>
                    </a:p>
                    <a:p>
                      <a:endParaRPr lang="en-US"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For </a:t>
                      </a:r>
                      <a:r>
                        <a:rPr lang="en-US" sz="1400" dirty="0" err="1">
                          <a:latin typeface="Times New Roman" pitchFamily="18" charset="0"/>
                          <a:cs typeface="Times New Roman" pitchFamily="18" charset="0"/>
                        </a:rPr>
                        <a:t>modelling</a:t>
                      </a:r>
                      <a:r>
                        <a:rPr lang="en-US" sz="1400" dirty="0">
                          <a:latin typeface="Times New Roman" pitchFamily="18" charset="0"/>
                          <a:cs typeface="Times New Roman" pitchFamily="18" charset="0"/>
                        </a:rPr>
                        <a:t>, IR standard single line station layout is considered and graphical model based design techniques are implied. </a:t>
                      </a:r>
                    </a:p>
                  </a:txBody>
                  <a:tcPr/>
                </a:tc>
                <a:tc>
                  <a:txBody>
                    <a:bodyPr/>
                    <a:lstStyle/>
                    <a:p>
                      <a:r>
                        <a:rPr lang="en-US" sz="1400" baseline="0" dirty="0" smtClean="0">
                          <a:latin typeface="Times New Roman" pitchFamily="18" charset="0"/>
                          <a:cs typeface="Times New Roman" pitchFamily="18" charset="0"/>
                        </a:rPr>
                        <a:t>It not only provide safety but also it </a:t>
                      </a:r>
                      <a:r>
                        <a:rPr lang="en-US" sz="1400" dirty="0" smtClean="0">
                          <a:latin typeface="Times New Roman" pitchFamily="18" charset="0"/>
                          <a:cs typeface="Times New Roman" pitchFamily="18" charset="0"/>
                        </a:rPr>
                        <a:t>systematizes various </a:t>
                      </a:r>
                      <a:r>
                        <a:rPr lang="en-US" sz="1400" dirty="0">
                          <a:latin typeface="Times New Roman" pitchFamily="18" charset="0"/>
                          <a:cs typeface="Times New Roman" pitchFamily="18" charset="0"/>
                        </a:rPr>
                        <a:t>methods </a:t>
                      </a:r>
                      <a:r>
                        <a:rPr lang="en-US" sz="1400" dirty="0" smtClean="0">
                          <a:latin typeface="Times New Roman" pitchFamily="18" charset="0"/>
                          <a:cs typeface="Times New Roman" pitchFamily="18" charset="0"/>
                        </a:rPr>
                        <a:t>&amp; </a:t>
                      </a:r>
                      <a:r>
                        <a:rPr lang="en-US" sz="1400" dirty="0">
                          <a:latin typeface="Times New Roman" pitchFamily="18" charset="0"/>
                          <a:cs typeface="Times New Roman" pitchFamily="18" charset="0"/>
                        </a:rPr>
                        <a:t>strategies such as rescheduling system, monitoring performance </a:t>
                      </a:r>
                      <a:r>
                        <a:rPr lang="en-US" sz="1400" dirty="0" smtClean="0">
                          <a:latin typeface="Times New Roman" pitchFamily="18" charset="0"/>
                          <a:cs typeface="Times New Roman" pitchFamily="18" charset="0"/>
                        </a:rPr>
                        <a:t>using </a:t>
                      </a:r>
                      <a:r>
                        <a:rPr lang="en-US" sz="1400" dirty="0">
                          <a:latin typeface="Times New Roman" pitchFamily="18" charset="0"/>
                          <a:cs typeface="Times New Roman" pitchFamily="18" charset="0"/>
                        </a:rPr>
                        <a:t>ML</a:t>
                      </a:r>
                    </a:p>
                  </a:txBody>
                  <a:tcPr/>
                </a:tc>
                <a:tc>
                  <a:txBody>
                    <a:bodyPr/>
                    <a:lstStyle/>
                    <a:p>
                      <a:r>
                        <a:rPr lang="en-US" sz="1400" dirty="0" smtClean="0">
                          <a:latin typeface="Times New Roman" pitchFamily="18" charset="0"/>
                          <a:cs typeface="Times New Roman" pitchFamily="18" charset="0"/>
                        </a:rPr>
                        <a:t>• The construction of  ISS is a complicated task.</a:t>
                      </a:r>
                    </a:p>
                    <a:p>
                      <a:r>
                        <a:rPr lang="en-US" sz="1400" dirty="0" smtClean="0">
                          <a:latin typeface="Times New Roman" pitchFamily="18" charset="0"/>
                          <a:cs typeface="Times New Roman" pitchFamily="18" charset="0"/>
                        </a:rPr>
                        <a:t> • Due to the current technology limitation, which cannot match the intelligence &amp;</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ﬂexibility of human beings, it is not possible to replace manual reporting made by humans with automatic reporting systems</a:t>
                      </a:r>
                      <a:endParaRPr lang="en-US" sz="1400" dirty="0">
                        <a:latin typeface="Times New Roman" pitchFamily="18" charset="0"/>
                        <a:cs typeface="Times New Roman" pitchFamily="18" charset="0"/>
                      </a:endParaRPr>
                    </a:p>
                  </a:txBody>
                  <a:tcPr/>
                </a:tc>
              </a:tr>
            </a:tbl>
          </a:graphicData>
        </a:graphic>
      </p:graphicFrame>
      <p:sp>
        <p:nvSpPr>
          <p:cNvPr id="3" name="TextBox 2"/>
          <p:cNvSpPr txBox="1"/>
          <p:nvPr/>
        </p:nvSpPr>
        <p:spPr>
          <a:xfrm>
            <a:off x="1945758" y="0"/>
            <a:ext cx="5209953" cy="584775"/>
          </a:xfrm>
          <a:prstGeom prst="rect">
            <a:avLst/>
          </a:prstGeom>
          <a:noFill/>
        </p:spPr>
        <p:txBody>
          <a:bodyPr wrap="square" rtlCol="0">
            <a:spAutoFit/>
          </a:bodyPr>
          <a:lstStyle/>
          <a:p>
            <a:r>
              <a:rPr lang="en-US" sz="3200" b="1" dirty="0" smtClean="0">
                <a:solidFill>
                  <a:srgbClr val="7030A0"/>
                </a:solidFill>
                <a:latin typeface="Times New Roman" pitchFamily="18" charset="0"/>
                <a:cs typeface="Times New Roman" pitchFamily="18" charset="0"/>
              </a:rPr>
              <a:t>          Literature Survey</a:t>
            </a:r>
            <a:endParaRPr lang="en-US" sz="32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180665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20621" y="15726"/>
            <a:ext cx="3335144" cy="584775"/>
          </a:xfrm>
          <a:prstGeom prst="rect">
            <a:avLst/>
          </a:prstGeom>
          <a:noFill/>
        </p:spPr>
        <p:txBody>
          <a:bodyPr wrap="none" rtlCol="0">
            <a:spAutoFit/>
          </a:bodyPr>
          <a:lstStyle/>
          <a:p>
            <a:r>
              <a:rPr lang="en-US" sz="3200" b="1" dirty="0" smtClean="0">
                <a:solidFill>
                  <a:srgbClr val="7030A0"/>
                </a:solidFill>
                <a:latin typeface="Times New Roman" pitchFamily="18" charset="0"/>
                <a:cs typeface="Times New Roman" pitchFamily="18" charset="0"/>
              </a:rPr>
              <a:t>Literature Survey</a:t>
            </a:r>
            <a:endParaRPr lang="en-US" sz="3200" b="1" dirty="0">
              <a:solidFill>
                <a:srgbClr val="7030A0"/>
              </a:solidFill>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345219189"/>
              </p:ext>
            </p:extLst>
          </p:nvPr>
        </p:nvGraphicFramePr>
        <p:xfrm>
          <a:off x="791841" y="586853"/>
          <a:ext cx="7865660" cy="5898563"/>
        </p:xfrm>
        <a:graphic>
          <a:graphicData uri="http://schemas.openxmlformats.org/drawingml/2006/table">
            <a:tbl>
              <a:tblPr firstRow="1" bandRow="1">
                <a:tableStyleId>{F5AB1C69-6EDB-4FF4-983F-18BD219EF322}</a:tableStyleId>
              </a:tblPr>
              <a:tblGrid>
                <a:gridCol w="564107"/>
                <a:gridCol w="1596788"/>
                <a:gridCol w="1446663"/>
                <a:gridCol w="1351128"/>
                <a:gridCol w="1378424"/>
                <a:gridCol w="1528550"/>
              </a:tblGrid>
              <a:tr h="370840">
                <a:tc>
                  <a:txBody>
                    <a:bodyPr/>
                    <a:lstStyle/>
                    <a:p>
                      <a:r>
                        <a:rPr lang="en-US" sz="1400" dirty="0">
                          <a:latin typeface="Times New Roman" pitchFamily="18" charset="0"/>
                          <a:cs typeface="Times New Roman" pitchFamily="18" charset="0"/>
                        </a:rPr>
                        <a:t>Year </a:t>
                      </a:r>
                      <a:endParaRPr lang="en-IN"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   Author name</a:t>
                      </a:r>
                      <a:endParaRPr lang="en-IN"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 </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Paper </a:t>
                      </a:r>
                      <a:r>
                        <a:rPr lang="en-US" sz="1400" dirty="0">
                          <a:latin typeface="Times New Roman" pitchFamily="18" charset="0"/>
                          <a:cs typeface="Times New Roman" pitchFamily="18" charset="0"/>
                        </a:rPr>
                        <a:t>T</a:t>
                      </a:r>
                      <a:r>
                        <a:rPr lang="en-US" sz="1400" dirty="0" smtClean="0">
                          <a:latin typeface="Times New Roman" pitchFamily="18" charset="0"/>
                          <a:cs typeface="Times New Roman" pitchFamily="18" charset="0"/>
                        </a:rPr>
                        <a:t>itle</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   Methodology </a:t>
                      </a:r>
                      <a:endParaRPr lang="en-US"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     M</a:t>
                      </a:r>
                      <a:r>
                        <a:rPr lang="en-IN" sz="1400" dirty="0" err="1">
                          <a:latin typeface="Times New Roman" pitchFamily="18" charset="0"/>
                          <a:cs typeface="Times New Roman" pitchFamily="18" charset="0"/>
                        </a:rPr>
                        <a:t>erits</a:t>
                      </a:r>
                      <a:r>
                        <a:rPr lang="en-IN" sz="1400" dirty="0">
                          <a:latin typeface="Times New Roman" pitchFamily="18" charset="0"/>
                          <a:cs typeface="Times New Roman" pitchFamily="18" charset="0"/>
                        </a:rPr>
                        <a:t> </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           Demerits</a:t>
                      </a:r>
                      <a:endParaRPr lang="en-IN" sz="1400" dirty="0">
                        <a:latin typeface="Times New Roman" pitchFamily="18" charset="0"/>
                        <a:cs typeface="Times New Roman" pitchFamily="18" charset="0"/>
                      </a:endParaRPr>
                    </a:p>
                  </a:txBody>
                  <a:tcPr/>
                </a:tc>
              </a:tr>
              <a:tr h="2235883">
                <a:tc>
                  <a:txBody>
                    <a:bodyPr/>
                    <a:lstStyle/>
                    <a:p>
                      <a:r>
                        <a:rPr lang="en-US" sz="1400" dirty="0">
                          <a:latin typeface="Times New Roman" pitchFamily="18" charset="0"/>
                          <a:cs typeface="Times New Roman" pitchFamily="18" charset="0"/>
                        </a:rPr>
                        <a:t>2017</a:t>
                      </a:r>
                      <a:endParaRPr lang="en-IN" sz="1400" dirty="0">
                        <a:latin typeface="Times New Roman" pitchFamily="18" charset="0"/>
                        <a:cs typeface="Times New Roman" pitchFamily="18" charset="0"/>
                      </a:endParaRPr>
                    </a:p>
                  </a:txBody>
                  <a:tcPr/>
                </a:tc>
                <a:tc>
                  <a:txBody>
                    <a:bodyPr/>
                    <a:lstStyle/>
                    <a:p>
                      <a:r>
                        <a:rPr lang="en-US" sz="1400" dirty="0" err="1">
                          <a:latin typeface="Times New Roman" pitchFamily="18" charset="0"/>
                          <a:cs typeface="Times New Roman" pitchFamily="18" charset="0"/>
                        </a:rPr>
                        <a:t>DR.R.Velayutham</a:t>
                      </a:r>
                      <a:r>
                        <a:rPr lang="en-US" sz="1400" dirty="0">
                          <a:latin typeface="Times New Roman" pitchFamily="18" charset="0"/>
                          <a:cs typeface="Times New Roman" pitchFamily="18" charset="0"/>
                        </a:rPr>
                        <a:t>,</a:t>
                      </a:r>
                    </a:p>
                    <a:p>
                      <a:r>
                        <a:rPr lang="en-US" sz="1400" dirty="0" err="1">
                          <a:latin typeface="Times New Roman" pitchFamily="18" charset="0"/>
                          <a:cs typeface="Times New Roman" pitchFamily="18" charset="0"/>
                        </a:rPr>
                        <a:t>T.Sangeetharani</a:t>
                      </a:r>
                      <a:r>
                        <a:rPr lang="en-US" sz="1400" dirty="0">
                          <a:latin typeface="Times New Roman" pitchFamily="18" charset="0"/>
                          <a:cs typeface="Times New Roman" pitchFamily="18" charset="0"/>
                        </a:rPr>
                        <a:t>,</a:t>
                      </a:r>
                    </a:p>
                    <a:p>
                      <a:r>
                        <a:rPr lang="en-US" sz="1400" dirty="0" err="1">
                          <a:latin typeface="Times New Roman" pitchFamily="18" charset="0"/>
                          <a:cs typeface="Times New Roman" pitchFamily="18" charset="0"/>
                        </a:rPr>
                        <a:t>K.Sundaralakshmi</a:t>
                      </a:r>
                      <a:r>
                        <a:rPr lang="en-US" sz="1400" dirty="0">
                          <a:latin typeface="Times New Roman" pitchFamily="18" charset="0"/>
                          <a:cs typeface="Times New Roman" pitchFamily="18" charset="0"/>
                        </a:rPr>
                        <a:t>.</a:t>
                      </a:r>
                      <a:endParaRPr lang="en-IN"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Controlling Railway gates using smart phones by tracking trains with GPS</a:t>
                      </a:r>
                    </a:p>
                    <a:p>
                      <a:r>
                        <a:rPr lang="en-US" sz="1400" b="1" dirty="0" smtClean="0">
                          <a:latin typeface="Times New Roman" pitchFamily="18" charset="0"/>
                          <a:cs typeface="Times New Roman" pitchFamily="18" charset="0"/>
                        </a:rPr>
                        <a:t>Issued  </a:t>
                      </a:r>
                      <a:r>
                        <a:rPr lang="en-US" sz="1400" b="1" dirty="0">
                          <a:latin typeface="Times New Roman" pitchFamily="18" charset="0"/>
                          <a:cs typeface="Times New Roman" pitchFamily="18" charset="0"/>
                        </a:rPr>
                        <a:t>On</a:t>
                      </a:r>
                      <a:r>
                        <a:rPr lang="en-US" sz="1400" b="0" dirty="0">
                          <a:latin typeface="Times New Roman" pitchFamily="18" charset="0"/>
                          <a:cs typeface="Times New Roman" pitchFamily="18" charset="0"/>
                        </a:rPr>
                        <a:t>-21</a:t>
                      </a:r>
                      <a:r>
                        <a:rPr lang="en-US" sz="1400" b="0" baseline="0" dirty="0">
                          <a:latin typeface="Times New Roman" pitchFamily="18" charset="0"/>
                          <a:cs typeface="Times New Roman" pitchFamily="18" charset="0"/>
                        </a:rPr>
                        <a:t> </a:t>
                      </a:r>
                      <a:r>
                        <a:rPr lang="en-US" sz="1400" b="0" dirty="0">
                          <a:latin typeface="Times New Roman" pitchFamily="18" charset="0"/>
                          <a:cs typeface="Times New Roman" pitchFamily="18" charset="0"/>
                        </a:rPr>
                        <a:t>APR</a:t>
                      </a:r>
                      <a:r>
                        <a:rPr lang="en-US" sz="1400" baseline="0" dirty="0">
                          <a:latin typeface="Times New Roman" pitchFamily="18" charset="0"/>
                          <a:cs typeface="Times New Roman" pitchFamily="18" charset="0"/>
                        </a:rPr>
                        <a:t> </a:t>
                      </a:r>
                      <a:r>
                        <a:rPr lang="en-US" sz="1400" baseline="0" dirty="0" smtClean="0">
                          <a:latin typeface="Times New Roman" pitchFamily="18" charset="0"/>
                          <a:cs typeface="Times New Roman" pitchFamily="18" charset="0"/>
                        </a:rPr>
                        <a:t> 2017</a:t>
                      </a:r>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Journal</a:t>
                      </a:r>
                      <a:r>
                        <a:rPr lang="en-US" sz="1400" b="0" baseline="0" dirty="0">
                          <a:latin typeface="Times New Roman" pitchFamily="18" charset="0"/>
                          <a:cs typeface="Times New Roman" pitchFamily="18" charset="0"/>
                        </a:rPr>
                        <a:t>  -IEEE </a:t>
                      </a:r>
                      <a:r>
                        <a:rPr lang="en-US" sz="1400" b="0" baseline="0" dirty="0" smtClean="0">
                          <a:latin typeface="Times New Roman" pitchFamily="18" charset="0"/>
                          <a:cs typeface="Times New Roman" pitchFamily="18" charset="0"/>
                        </a:rPr>
                        <a:t>C</a:t>
                      </a:r>
                      <a:r>
                        <a:rPr lang="en-US" sz="1400" dirty="0" smtClean="0">
                          <a:latin typeface="Times New Roman" pitchFamily="18" charset="0"/>
                          <a:cs typeface="Times New Roman" pitchFamily="18" charset="0"/>
                        </a:rPr>
                        <a:t>onference</a:t>
                      </a:r>
                      <a:endParaRPr lang="en-US"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It works based on Internet of Things. Track and detect the arrival of the train by using GPS-(Global Positioning System)</a:t>
                      </a:r>
                      <a:endParaRPr lang="en-IN"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Reduces the number of accidents and the manpower in the railway crossing. </a:t>
                      </a:r>
                      <a:endParaRPr lang="en-IN"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This Android application can’t be used by the third party</a:t>
                      </a:r>
                      <a:endParaRPr lang="en-IN" sz="1400" dirty="0">
                        <a:latin typeface="Times New Roman" pitchFamily="18" charset="0"/>
                        <a:cs typeface="Times New Roman" pitchFamily="18" charset="0"/>
                      </a:endParaRPr>
                    </a:p>
                  </a:txBody>
                  <a:tcPr/>
                </a:tc>
              </a:tr>
              <a:tr h="370840">
                <a:tc>
                  <a:txBody>
                    <a:bodyPr/>
                    <a:lstStyle/>
                    <a:p>
                      <a:r>
                        <a:rPr lang="en-US" sz="1400" dirty="0">
                          <a:latin typeface="Times New Roman" pitchFamily="18" charset="0"/>
                          <a:cs typeface="Times New Roman" pitchFamily="18" charset="0"/>
                        </a:rPr>
                        <a:t>2017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itchFamily="18" charset="0"/>
                          <a:ea typeface="+mn-ea"/>
                          <a:cs typeface="Times New Roman" pitchFamily="18" charset="0"/>
                        </a:rPr>
                        <a:t>Dr. F. </a:t>
                      </a:r>
                      <a:r>
                        <a:rPr lang="en-US" sz="1400" b="0" i="0" kern="1200" dirty="0" err="1">
                          <a:solidFill>
                            <a:schemeClr val="dk1"/>
                          </a:solidFill>
                          <a:effectLst/>
                          <a:latin typeface="Times New Roman" pitchFamily="18" charset="0"/>
                          <a:ea typeface="+mn-ea"/>
                          <a:cs typeface="Times New Roman" pitchFamily="18" charset="0"/>
                        </a:rPr>
                        <a:t>Balouchi</a:t>
                      </a:r>
                      <a:r>
                        <a:rPr lang="en-US" sz="1400" b="0" i="0" kern="1200" dirty="0">
                          <a:solidFill>
                            <a:schemeClr val="dk1"/>
                          </a:solidFill>
                          <a:effectLst/>
                          <a:latin typeface="Times New Roman" pitchFamily="18" charset="0"/>
                          <a:ea typeface="+mn-ea"/>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itchFamily="18" charset="0"/>
                          <a:ea typeface="+mn-ea"/>
                          <a:cs typeface="Times New Roman" pitchFamily="18" charset="0"/>
                        </a:rPr>
                        <a:t>Dr. A. Bevan,</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itchFamily="18" charset="0"/>
                          <a:ea typeface="+mn-ea"/>
                          <a:cs typeface="Times New Roman" pitchFamily="18" charset="0"/>
                        </a:rPr>
                        <a:t>R. </a:t>
                      </a:r>
                      <a:r>
                        <a:rPr lang="en-US" sz="1400" b="0" i="0" kern="1200" dirty="0" err="1">
                          <a:solidFill>
                            <a:schemeClr val="dk1"/>
                          </a:solidFill>
                          <a:effectLst/>
                          <a:latin typeface="Times New Roman" pitchFamily="18" charset="0"/>
                          <a:ea typeface="+mn-ea"/>
                          <a:cs typeface="Times New Roman" pitchFamily="18" charset="0"/>
                        </a:rPr>
                        <a:t>Formston</a:t>
                      </a:r>
                      <a:endParaRPr lang="en-US" sz="1400" b="0" i="0" kern="1200" dirty="0">
                        <a:solidFill>
                          <a:schemeClr val="dk1"/>
                        </a:solidFill>
                        <a:effectLst/>
                        <a:latin typeface="Times New Roman" pitchFamily="18" charset="0"/>
                        <a:ea typeface="+mn-ea"/>
                        <a:cs typeface="Times New Roman" pitchFamily="18" charset="0"/>
                      </a:endParaRPr>
                    </a:p>
                    <a:p>
                      <a:endParaRPr lang="en-US" sz="1400" b="0" i="0" kern="1200" dirty="0">
                        <a:solidFill>
                          <a:schemeClr val="dk1"/>
                        </a:solidFill>
                        <a:effectLst/>
                        <a:latin typeface="Times New Roman" pitchFamily="18" charset="0"/>
                        <a:ea typeface="+mn-ea"/>
                        <a:cs typeface="Times New Roman" pitchFamily="18" charset="0"/>
                      </a:endParaRPr>
                    </a:p>
                  </a:txBody>
                  <a:tcPr/>
                </a:tc>
                <a:tc>
                  <a:txBody>
                    <a:bodyPr/>
                    <a:lstStyle/>
                    <a:p>
                      <a:r>
                        <a:rPr lang="en-US" sz="1400" b="0" i="0" kern="1200" dirty="0">
                          <a:solidFill>
                            <a:schemeClr val="dk1"/>
                          </a:solidFill>
                          <a:effectLst/>
                          <a:latin typeface="Times New Roman" pitchFamily="18" charset="0"/>
                          <a:ea typeface="+mn-ea"/>
                          <a:cs typeface="Times New Roman" pitchFamily="18" charset="0"/>
                        </a:rPr>
                        <a:t>Detecting Railway Under-track Voids Using </a:t>
                      </a:r>
                      <a:r>
                        <a:rPr lang="en-US" sz="1400" b="0" i="0" kern="1200" dirty="0" err="1">
                          <a:solidFill>
                            <a:schemeClr val="dk1"/>
                          </a:solidFill>
                          <a:effectLst/>
                          <a:latin typeface="Times New Roman" pitchFamily="18" charset="0"/>
                          <a:ea typeface="+mn-ea"/>
                          <a:cs typeface="Times New Roman" pitchFamily="18" charset="0"/>
                        </a:rPr>
                        <a:t>Multitrain</a:t>
                      </a:r>
                      <a:r>
                        <a:rPr lang="en-US" sz="1400" b="0" i="0" kern="1200" dirty="0">
                          <a:solidFill>
                            <a:schemeClr val="dk1"/>
                          </a:solidFill>
                          <a:effectLst/>
                          <a:latin typeface="Times New Roman" pitchFamily="18" charset="0"/>
                          <a:ea typeface="+mn-ea"/>
                          <a:cs typeface="Times New Roman" pitchFamily="18" charset="0"/>
                        </a:rPr>
                        <a:t> In-service Vehicle Accelerometer</a:t>
                      </a:r>
                    </a:p>
                    <a:p>
                      <a:r>
                        <a:rPr lang="en-US" sz="1400" b="0" i="0" kern="1200" dirty="0">
                          <a:solidFill>
                            <a:schemeClr val="dk1"/>
                          </a:solidFill>
                          <a:effectLst/>
                          <a:latin typeface="Times New Roman" pitchFamily="18" charset="0"/>
                          <a:ea typeface="+mn-ea"/>
                          <a:cs typeface="Times New Roman" pitchFamily="18" charset="0"/>
                        </a:rPr>
                        <a:t> </a:t>
                      </a:r>
                      <a:endParaRPr lang="en-US" sz="1400" b="0" i="0" kern="1200" dirty="0" smtClean="0">
                        <a:solidFill>
                          <a:schemeClr val="dk1"/>
                        </a:solidFill>
                        <a:effectLst/>
                        <a:latin typeface="Times New Roman" pitchFamily="18" charset="0"/>
                        <a:ea typeface="+mn-ea"/>
                        <a:cs typeface="Times New Roman" pitchFamily="18" charset="0"/>
                      </a:endParaRPr>
                    </a:p>
                    <a:p>
                      <a:r>
                        <a:rPr lang="en-US" sz="1400" b="1" kern="1200" dirty="0" smtClean="0">
                          <a:solidFill>
                            <a:srgbClr val="000000"/>
                          </a:solidFill>
                          <a:effectLst/>
                          <a:latin typeface="Times New Roman" pitchFamily="18" charset="0"/>
                          <a:ea typeface="Calibri" panose="020F0502020204030204" pitchFamily="34" charset="0"/>
                          <a:cs typeface="Times New Roman" pitchFamily="18" charset="0"/>
                        </a:rPr>
                        <a:t>Is</a:t>
                      </a:r>
                      <a:r>
                        <a:rPr lang="en-US" sz="1400" b="0" kern="1200" dirty="0" smtClean="0">
                          <a:solidFill>
                            <a:srgbClr val="000000"/>
                          </a:solidFill>
                          <a:effectLst/>
                          <a:latin typeface="Times New Roman" pitchFamily="18" charset="0"/>
                          <a:ea typeface="Calibri" panose="020F0502020204030204" pitchFamily="34" charset="0"/>
                          <a:cs typeface="Times New Roman" pitchFamily="18" charset="0"/>
                        </a:rPr>
                        <a:t>s</a:t>
                      </a:r>
                      <a:r>
                        <a:rPr lang="en-US" sz="1400" b="1" kern="1200" dirty="0" smtClean="0">
                          <a:solidFill>
                            <a:srgbClr val="000000"/>
                          </a:solidFill>
                          <a:effectLst/>
                          <a:latin typeface="Times New Roman" pitchFamily="18" charset="0"/>
                          <a:ea typeface="Calibri" panose="020F0502020204030204" pitchFamily="34" charset="0"/>
                          <a:cs typeface="Times New Roman" pitchFamily="18" charset="0"/>
                        </a:rPr>
                        <a:t>ued </a:t>
                      </a:r>
                      <a:r>
                        <a:rPr lang="en-US" sz="1400" b="1" kern="1200" dirty="0">
                          <a:solidFill>
                            <a:srgbClr val="000000"/>
                          </a:solidFill>
                          <a:effectLst/>
                          <a:latin typeface="Times New Roman" pitchFamily="18" charset="0"/>
                          <a:ea typeface="Calibri" panose="020F0502020204030204" pitchFamily="34" charset="0"/>
                          <a:cs typeface="Times New Roman" pitchFamily="18" charset="0"/>
                        </a:rPr>
                        <a:t>On</a:t>
                      </a:r>
                      <a:r>
                        <a:rPr lang="en-US" sz="1400" b="0" kern="1200" dirty="0">
                          <a:solidFill>
                            <a:srgbClr val="000000"/>
                          </a:solidFill>
                          <a:effectLst/>
                          <a:latin typeface="Times New Roman" pitchFamily="18" charset="0"/>
                          <a:ea typeface="Calibri" panose="020F0502020204030204" pitchFamily="34" charset="0"/>
                          <a:cs typeface="Times New Roman" pitchFamily="18" charset="0"/>
                        </a:rPr>
                        <a:t>-</a:t>
                      </a:r>
                      <a:r>
                        <a:rPr lang="en-US" sz="1400" b="0" kern="1200" baseline="0" dirty="0">
                          <a:solidFill>
                            <a:srgbClr val="000000"/>
                          </a:solidFill>
                          <a:effectLst/>
                          <a:latin typeface="Times New Roman" pitchFamily="18" charset="0"/>
                          <a:ea typeface="Calibri" panose="020F0502020204030204" pitchFamily="34" charset="0"/>
                          <a:cs typeface="Times New Roman" pitchFamily="18" charset="0"/>
                        </a:rPr>
                        <a:t> </a:t>
                      </a:r>
                      <a:r>
                        <a:rPr lang="en-US" sz="1400" b="1" i="0" kern="1200" baseline="0" dirty="0">
                          <a:solidFill>
                            <a:schemeClr val="dk1"/>
                          </a:solidFill>
                          <a:effectLst/>
                          <a:latin typeface="Times New Roman" pitchFamily="18" charset="0"/>
                          <a:ea typeface="+mn-ea"/>
                          <a:cs typeface="Times New Roman" pitchFamily="18" charset="0"/>
                        </a:rPr>
                        <a:t> </a:t>
                      </a:r>
                      <a:r>
                        <a:rPr lang="en-US" sz="1400" b="0" i="0" kern="1200" dirty="0">
                          <a:solidFill>
                            <a:schemeClr val="dk1"/>
                          </a:solidFill>
                          <a:effectLst/>
                          <a:latin typeface="Times New Roman" pitchFamily="18" charset="0"/>
                          <a:ea typeface="+mn-ea"/>
                          <a:cs typeface="Times New Roman" pitchFamily="18" charset="0"/>
                        </a:rPr>
                        <a:t>08  May 2017</a:t>
                      </a:r>
                      <a:endParaRPr lang="en-US" sz="1400" kern="1200" dirty="0">
                        <a:solidFill>
                          <a:srgbClr val="000000"/>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IN" sz="1400" b="1" dirty="0">
                          <a:effectLst/>
                          <a:latin typeface="Times New Roman" pitchFamily="18" charset="0"/>
                          <a:ea typeface="Calibri" panose="020F0502020204030204" pitchFamily="34" charset="0"/>
                          <a:cs typeface="Times New Roman" pitchFamily="18" charset="0"/>
                        </a:rPr>
                        <a:t>Journal- </a:t>
                      </a:r>
                      <a:r>
                        <a:rPr lang="en-IN" sz="1400" b="0" i="0" dirty="0">
                          <a:effectLst/>
                          <a:latin typeface="Times New Roman" pitchFamily="18" charset="0"/>
                          <a:ea typeface="Calibri" panose="020F0502020204030204" pitchFamily="34" charset="0"/>
                          <a:cs typeface="Times New Roman" pitchFamily="18" charset="0"/>
                        </a:rPr>
                        <a:t>IEEE     </a:t>
                      </a:r>
                      <a:r>
                        <a:rPr lang="en-IN" sz="1400" b="0" dirty="0">
                          <a:effectLst/>
                          <a:latin typeface="Times New Roman" pitchFamily="18" charset="0"/>
                          <a:ea typeface="Calibri" panose="020F0502020204030204" pitchFamily="34" charset="0"/>
                          <a:cs typeface="Times New Roman" pitchFamily="18" charset="0"/>
                        </a:rPr>
                        <a:t>Conference</a:t>
                      </a:r>
                      <a:endParaRPr lang="en-IN" sz="1400" b="1" dirty="0">
                        <a:effectLst/>
                        <a:latin typeface="Times New Roman" pitchFamily="18" charset="0"/>
                        <a:ea typeface="Calibri" panose="020F0502020204030204" pitchFamily="34" charset="0"/>
                        <a:cs typeface="Times New Roman" pitchFamily="18" charset="0"/>
                      </a:endParaRPr>
                    </a:p>
                  </a:txBody>
                  <a:tcPr/>
                </a:tc>
                <a:tc>
                  <a:txBody>
                    <a:bodyPr/>
                    <a:lstStyle/>
                    <a:p>
                      <a:r>
                        <a:rPr lang="en-US" sz="1400" dirty="0">
                          <a:latin typeface="Times New Roman" pitchFamily="18" charset="0"/>
                          <a:cs typeface="Times New Roman" pitchFamily="18" charset="0"/>
                        </a:rPr>
                        <a:t>Signal</a:t>
                      </a:r>
                      <a:r>
                        <a:rPr lang="en-US" sz="1400" baseline="0" dirty="0">
                          <a:latin typeface="Times New Roman" pitchFamily="18" charset="0"/>
                          <a:cs typeface="Times New Roman" pitchFamily="18" charset="0"/>
                        </a:rPr>
                        <a:t> Processing,</a:t>
                      </a:r>
                    </a:p>
                    <a:p>
                      <a:r>
                        <a:rPr lang="en-US" sz="1400" dirty="0">
                          <a:latin typeface="Times New Roman" pitchFamily="18" charset="0"/>
                          <a:cs typeface="Times New Roman" pitchFamily="18" charset="0"/>
                        </a:rPr>
                        <a:t>Multi-Source Data Analysis </a:t>
                      </a:r>
                    </a:p>
                  </a:txBody>
                  <a:tcPr/>
                </a:tc>
                <a:tc>
                  <a:txBody>
                    <a:bodyPr/>
                    <a:lstStyle/>
                    <a:p>
                      <a:r>
                        <a:rPr lang="en-US" sz="1400" dirty="0">
                          <a:latin typeface="Times New Roman" pitchFamily="18" charset="0"/>
                          <a:cs typeface="Times New Roman" pitchFamily="18" charset="0"/>
                        </a:rPr>
                        <a:t>• Improving train safety, network reliability and passenger comfort.</a:t>
                      </a:r>
                    </a:p>
                    <a:p>
                      <a:r>
                        <a:rPr lang="en-US" sz="1400" dirty="0">
                          <a:latin typeface="Times New Roman" pitchFamily="18" charset="0"/>
                          <a:cs typeface="Times New Roman" pitchFamily="18" charset="0"/>
                        </a:rPr>
                        <a:t>• Algorithms are used to predict with more accuracy the condition of</a:t>
                      </a:r>
                    </a:p>
                    <a:p>
                      <a:r>
                        <a:rPr lang="en-US" sz="1400" dirty="0">
                          <a:latin typeface="Times New Roman" pitchFamily="18" charset="0"/>
                          <a:cs typeface="Times New Roman" pitchFamily="18" charset="0"/>
                        </a:rPr>
                        <a:t>large portions of the network at a high </a:t>
                      </a:r>
                      <a:r>
                        <a:rPr lang="en-US" sz="1400" dirty="0" smtClean="0">
                          <a:latin typeface="Times New Roman" pitchFamily="18" charset="0"/>
                          <a:cs typeface="Times New Roman" pitchFamily="18" charset="0"/>
                        </a:rPr>
                        <a:t>rate</a:t>
                      </a:r>
                      <a:r>
                        <a:rPr lang="en-US" sz="1400" baseline="0" dirty="0" smtClean="0">
                          <a:latin typeface="Times New Roman" pitchFamily="18" charset="0"/>
                          <a:cs typeface="Times New Roman" pitchFamily="18" charset="0"/>
                        </a:rPr>
                        <a:t> with </a:t>
                      </a:r>
                      <a:r>
                        <a:rPr lang="en-US" sz="1400" dirty="0" smtClean="0">
                          <a:latin typeface="Times New Roman" pitchFamily="18" charset="0"/>
                          <a:cs typeface="Times New Roman" pitchFamily="18" charset="0"/>
                        </a:rPr>
                        <a:t>low</a:t>
                      </a:r>
                      <a:r>
                        <a:rPr lang="en-US" sz="1400" baseline="0" dirty="0" smtClean="0">
                          <a:latin typeface="Times New Roman" pitchFamily="18" charset="0"/>
                          <a:cs typeface="Times New Roman" pitchFamily="18" charset="0"/>
                        </a:rPr>
                        <a:t> cost</a:t>
                      </a:r>
                      <a:endParaRPr lang="en-US" sz="1400" dirty="0">
                        <a:latin typeface="Times New Roman" pitchFamily="18" charset="0"/>
                        <a:cs typeface="Times New Roman" pitchFamily="18" charset="0"/>
                      </a:endParaRPr>
                    </a:p>
                  </a:txBody>
                  <a:tcPr/>
                </a:tc>
                <a:tc>
                  <a:txBody>
                    <a:bodyPr/>
                    <a:lstStyle/>
                    <a:p>
                      <a:pPr marL="0" indent="0">
                        <a:buFont typeface="Arial" pitchFamily="34" charset="0"/>
                        <a:buNone/>
                      </a:pPr>
                      <a:r>
                        <a:rPr lang="en-US" sz="1400" dirty="0">
                          <a:latin typeface="Times New Roman" pitchFamily="18" charset="0"/>
                          <a:cs typeface="Times New Roman" pitchFamily="18" charset="0"/>
                        </a:rPr>
                        <a:t>• A voided sleeper is not able to support the vehicle axle load and does</a:t>
                      </a:r>
                    </a:p>
                    <a:p>
                      <a:pPr marL="0" indent="0">
                        <a:buFont typeface="Arial" pitchFamily="34" charset="0"/>
                        <a:buNone/>
                      </a:pPr>
                      <a:r>
                        <a:rPr lang="en-US" sz="1400" dirty="0">
                          <a:latin typeface="Times New Roman" pitchFamily="18" charset="0"/>
                          <a:cs typeface="Times New Roman" pitchFamily="18" charset="0"/>
                        </a:rPr>
                        <a:t>not transfer any force to the ballast layer.</a:t>
                      </a:r>
                    </a:p>
                    <a:p>
                      <a:pPr marL="0" indent="0">
                        <a:buFont typeface="Arial" pitchFamily="34" charset="0"/>
                        <a:buNone/>
                      </a:pPr>
                      <a:r>
                        <a:rPr lang="en-US" sz="1400" dirty="0">
                          <a:latin typeface="Times New Roman" pitchFamily="18" charset="0"/>
                          <a:cs typeface="Times New Roman" pitchFamily="18" charset="0"/>
                        </a:rPr>
                        <a:t>• Road crossing do not appear clearly in the data.</a:t>
                      </a:r>
                    </a:p>
                  </a:txBody>
                  <a:tcPr/>
                </a:tc>
              </a:tr>
            </a:tbl>
          </a:graphicData>
        </a:graphic>
      </p:graphicFrame>
      <p:sp>
        <p:nvSpPr>
          <p:cNvPr id="7" name="Rectangle 6"/>
          <p:cNvSpPr/>
          <p:nvPr/>
        </p:nvSpPr>
        <p:spPr>
          <a:xfrm>
            <a:off x="733834" y="6471187"/>
            <a:ext cx="906017" cy="276999"/>
          </a:xfrm>
          <a:prstGeom prst="rect">
            <a:avLst/>
          </a:prstGeom>
        </p:spPr>
        <p:txBody>
          <a:bodyPr wrap="none">
            <a:spAutoFit/>
          </a:bodyPr>
          <a:lstStyle/>
          <a:p>
            <a:fld id="{786EFE27-0395-4A36-8E9A-91462FF8D601}" type="datetime1">
              <a:rPr lang="en-IN" sz="1200">
                <a:solidFill>
                  <a:schemeClr val="bg1">
                    <a:lumMod val="65000"/>
                  </a:schemeClr>
                </a:solidFill>
              </a:rPr>
              <a:pPr/>
              <a:t>08-04-2023</a:t>
            </a:fld>
            <a:endParaRPr lang="en-US" sz="1200" dirty="0">
              <a:solidFill>
                <a:schemeClr val="bg1">
                  <a:lumMod val="65000"/>
                </a:schemeClr>
              </a:solidFill>
            </a:endParaRPr>
          </a:p>
        </p:txBody>
      </p:sp>
      <p:sp>
        <p:nvSpPr>
          <p:cNvPr id="8" name="TextBox 7"/>
          <p:cNvSpPr txBox="1"/>
          <p:nvPr/>
        </p:nvSpPr>
        <p:spPr>
          <a:xfrm>
            <a:off x="8342689" y="6471187"/>
            <a:ext cx="263214" cy="461665"/>
          </a:xfrm>
          <a:prstGeom prst="rect">
            <a:avLst/>
          </a:prstGeom>
          <a:noFill/>
        </p:spPr>
        <p:txBody>
          <a:bodyPr wrap="none" rtlCol="0">
            <a:spAutoFit/>
          </a:bodyPr>
          <a:lstStyle/>
          <a:p>
            <a:r>
              <a:rPr lang="en-US" sz="1200" dirty="0" smtClean="0">
                <a:solidFill>
                  <a:schemeClr val="bg1">
                    <a:lumMod val="65000"/>
                  </a:schemeClr>
                </a:solidFill>
              </a:rPr>
              <a:t>6</a:t>
            </a:r>
          </a:p>
          <a:p>
            <a:endParaRPr lang="en-US" sz="1200" dirty="0">
              <a:solidFill>
                <a:schemeClr val="bg1">
                  <a:lumMod val="65000"/>
                </a:schemeClr>
              </a:solidFill>
            </a:endParaRPr>
          </a:p>
        </p:txBody>
      </p:sp>
    </p:spTree>
    <p:extLst>
      <p:ext uri="{BB962C8B-B14F-4D97-AF65-F5344CB8AC3E}">
        <p14:creationId xmlns:p14="http://schemas.microsoft.com/office/powerpoint/2010/main" val="915511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69594" y="0"/>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Literature Survey</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0FCACADF-1635-558B-04DA-FD992F91EEEC}"/>
              </a:ext>
            </a:extLst>
          </p:cNvPr>
          <p:cNvSpPr>
            <a:spLocks noGrp="1"/>
          </p:cNvSpPr>
          <p:nvPr>
            <p:ph type="dt" sz="half" idx="10"/>
          </p:nvPr>
        </p:nvSpPr>
        <p:spPr/>
        <p:txBody>
          <a:bodyPr/>
          <a:lstStyle/>
          <a:p>
            <a:fld id="{786EFE27-0395-4A36-8E9A-91462FF8D601}" type="datetime1">
              <a:rPr lang="en-IN" smtClean="0"/>
              <a:t>08-04-2023</a:t>
            </a:fld>
            <a:endParaRPr lang="en-IN"/>
          </a:p>
        </p:txBody>
      </p:sp>
      <p:sp>
        <p:nvSpPr>
          <p:cNvPr id="6" name="Slide Number Placeholder 5">
            <a:extLst>
              <a:ext uri="{FF2B5EF4-FFF2-40B4-BE49-F238E27FC236}">
                <a16:creationId xmlns:a16="http://schemas.microsoft.com/office/drawing/2014/main" xmlns="" id="{1F558AD7-1919-A8D4-08D5-EFFEF53BCAAA}"/>
              </a:ext>
            </a:extLst>
          </p:cNvPr>
          <p:cNvSpPr>
            <a:spLocks noGrp="1"/>
          </p:cNvSpPr>
          <p:nvPr>
            <p:ph type="sldNum" sz="quarter" idx="12"/>
          </p:nvPr>
        </p:nvSpPr>
        <p:spPr/>
        <p:txBody>
          <a:bodyPr/>
          <a:lstStyle/>
          <a:p>
            <a:fld id="{9D3FF152-60F5-4862-82F9-1190556AA56F}" type="slidenum">
              <a:rPr lang="en-IN" smtClean="0"/>
              <a:t>7</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159602493"/>
              </p:ext>
            </p:extLst>
          </p:nvPr>
        </p:nvGraphicFramePr>
        <p:xfrm>
          <a:off x="658220" y="469751"/>
          <a:ext cx="8266157" cy="5848253"/>
        </p:xfrm>
        <a:graphic>
          <a:graphicData uri="http://schemas.openxmlformats.org/drawingml/2006/table">
            <a:tbl>
              <a:tblPr firstRow="1" bandRow="1">
                <a:tableStyleId>{F5AB1C69-6EDB-4FF4-983F-18BD219EF322}</a:tableStyleId>
              </a:tblPr>
              <a:tblGrid>
                <a:gridCol w="559560"/>
                <a:gridCol w="1214650"/>
                <a:gridCol w="1542198"/>
                <a:gridCol w="1555845"/>
                <a:gridCol w="1555845"/>
                <a:gridCol w="1838059"/>
              </a:tblGrid>
              <a:tr h="372174">
                <a:tc>
                  <a:txBody>
                    <a:bodyPr/>
                    <a:lstStyle/>
                    <a:p>
                      <a:r>
                        <a:rPr lang="en-US" sz="1400" dirty="0">
                          <a:latin typeface="Times New Roman" pitchFamily="18" charset="0"/>
                          <a:cs typeface="Times New Roman" pitchFamily="18" charset="0"/>
                        </a:rPr>
                        <a:t>Year </a:t>
                      </a:r>
                      <a:endParaRPr lang="en-IN"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AuthorName</a:t>
                      </a:r>
                      <a:r>
                        <a:rPr lang="en-US" sz="14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 </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Paper </a:t>
                      </a:r>
                      <a:r>
                        <a:rPr lang="en-US" sz="1400" dirty="0">
                          <a:latin typeface="Times New Roman" pitchFamily="18" charset="0"/>
                          <a:cs typeface="Times New Roman" pitchFamily="18" charset="0"/>
                        </a:rPr>
                        <a:t>title </a:t>
                      </a:r>
                      <a:endParaRPr lang="en-IN"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  Methodology </a:t>
                      </a:r>
                      <a:endParaRPr lang="en-IN"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       Merits</a:t>
                      </a:r>
                      <a:endParaRPr lang="en-IN"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     Demerits</a:t>
                      </a:r>
                      <a:endParaRPr lang="en-IN" sz="1400" dirty="0">
                        <a:latin typeface="Times New Roman" pitchFamily="18" charset="0"/>
                        <a:cs typeface="Times New Roman" pitchFamily="18" charset="0"/>
                      </a:endParaRPr>
                    </a:p>
                  </a:txBody>
                  <a:tcPr/>
                </a:tc>
              </a:tr>
              <a:tr h="2610959">
                <a:tc>
                  <a:txBody>
                    <a:bodyPr/>
                    <a:lstStyle/>
                    <a:p>
                      <a:r>
                        <a:rPr lang="en-IN" sz="1400" dirty="0">
                          <a:latin typeface="Times New Roman" pitchFamily="18" charset="0"/>
                          <a:cs typeface="Times New Roman" pitchFamily="18" charset="0"/>
                        </a:rPr>
                        <a:t>2016</a:t>
                      </a:r>
                    </a:p>
                  </a:txBody>
                  <a:tcPr/>
                </a:tc>
                <a:tc>
                  <a:txBody>
                    <a:bodyPr/>
                    <a:lstStyle/>
                    <a:p>
                      <a:r>
                        <a:rPr lang="en-IN" sz="1400" dirty="0" err="1">
                          <a:latin typeface="Times New Roman" pitchFamily="18" charset="0"/>
                          <a:cs typeface="Times New Roman" pitchFamily="18" charset="0"/>
                        </a:rPr>
                        <a:t>Sarngadi</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Palgunadi</a:t>
                      </a:r>
                      <a:r>
                        <a:rPr lang="en-IN" sz="1400" dirty="0">
                          <a:latin typeface="Times New Roman" pitchFamily="18" charset="0"/>
                          <a:cs typeface="Times New Roman" pitchFamily="18" charset="0"/>
                        </a:rPr>
                        <a:t>,</a:t>
                      </a:r>
                    </a:p>
                    <a:p>
                      <a:r>
                        <a:rPr lang="en-IN" sz="1400" dirty="0" smtClean="0">
                          <a:latin typeface="Times New Roman" pitchFamily="18" charset="0"/>
                          <a:cs typeface="Times New Roman" pitchFamily="18" charset="0"/>
                        </a:rPr>
                        <a:t>Dian </a:t>
                      </a:r>
                      <a:r>
                        <a:rPr lang="en-IN" sz="1400" dirty="0" err="1" smtClean="0">
                          <a:latin typeface="Times New Roman" pitchFamily="18" charset="0"/>
                          <a:cs typeface="Times New Roman" pitchFamily="18" charset="0"/>
                        </a:rPr>
                        <a:t>Supraba</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Bambang</a:t>
                      </a:r>
                      <a:endParaRPr lang="en-IN" sz="1400" dirty="0">
                        <a:latin typeface="Times New Roman" pitchFamily="18" charset="0"/>
                        <a:cs typeface="Times New Roman" pitchFamily="18" charset="0"/>
                      </a:endParaRPr>
                    </a:p>
                    <a:p>
                      <a:r>
                        <a:rPr lang="en-IN" sz="1400" dirty="0" err="1">
                          <a:latin typeface="Times New Roman" pitchFamily="18" charset="0"/>
                          <a:cs typeface="Times New Roman" pitchFamily="18" charset="0"/>
                        </a:rPr>
                        <a:t>Harijito</a:t>
                      </a:r>
                      <a:endParaRPr lang="en-IN"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Job-shop Scheduling Model For Optimization Of The</a:t>
                      </a:r>
                    </a:p>
                    <a:p>
                      <a:r>
                        <a:rPr lang="en-US" sz="1400" dirty="0">
                          <a:latin typeface="Times New Roman" pitchFamily="18" charset="0"/>
                          <a:cs typeface="Times New Roman" pitchFamily="18" charset="0"/>
                        </a:rPr>
                        <a:t>Double Track Railway Scheduling</a:t>
                      </a:r>
                    </a:p>
                    <a:p>
                      <a:pPr>
                        <a:lnSpc>
                          <a:spcPct val="107000"/>
                        </a:lnSpc>
                        <a:spcAft>
                          <a:spcPts val="800"/>
                        </a:spcAft>
                      </a:pPr>
                      <a:r>
                        <a:rPr lang="en-US" sz="1400" b="1" kern="1200" dirty="0" smtClean="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Issued </a:t>
                      </a:r>
                      <a:r>
                        <a:rPr lang="en-US" sz="1400" b="1" kern="1200" baseline="0" dirty="0" smtClean="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a:t>
                      </a:r>
                      <a:r>
                        <a:rPr lang="en-US" sz="1400" b="1" kern="1200" baseline="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On</a:t>
                      </a:r>
                      <a:r>
                        <a:rPr lang="en-US" sz="14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a:t>
                      </a:r>
                      <a:r>
                        <a:rPr lang="en-US" sz="1400" b="0" i="0" kern="1200" dirty="0">
                          <a:solidFill>
                            <a:schemeClr val="dk1"/>
                          </a:solidFill>
                          <a:effectLst/>
                          <a:latin typeface="Times New Roman" pitchFamily="18" charset="0"/>
                          <a:ea typeface="+mn-ea"/>
                          <a:cs typeface="Times New Roman" pitchFamily="18" charset="0"/>
                        </a:rPr>
                        <a:t>12 Oct 2016</a:t>
                      </a:r>
                      <a:endParaRPr lang="en-US" sz="14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4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Journal –</a:t>
                      </a:r>
                      <a:r>
                        <a:rPr lang="en-US" sz="1400" b="0" kern="1200" dirty="0" smtClean="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IEEE Conference</a:t>
                      </a:r>
                    </a:p>
                  </a:txBody>
                  <a:tcPr/>
                </a:tc>
                <a:tc>
                  <a:txBody>
                    <a:bodyPr/>
                    <a:lstStyle/>
                    <a:p>
                      <a:r>
                        <a:rPr lang="en-US" sz="1400" dirty="0" smtClean="0">
                          <a:latin typeface="Times New Roman" pitchFamily="18" charset="0"/>
                          <a:cs typeface="Times New Roman" pitchFamily="18" charset="0"/>
                        </a:rPr>
                        <a:t>Neural </a:t>
                      </a:r>
                      <a:r>
                        <a:rPr lang="en-US" sz="1400" dirty="0">
                          <a:latin typeface="Times New Roman" pitchFamily="18" charset="0"/>
                          <a:cs typeface="Times New Roman" pitchFamily="18" charset="0"/>
                        </a:rPr>
                        <a:t>Network , Ant Colony Optimization (ACO), Simulation Annealing, Greedy Job-shop , </a:t>
                      </a:r>
                      <a:r>
                        <a:rPr lang="en-US" sz="1400" dirty="0" smtClean="0">
                          <a:latin typeface="Times New Roman" pitchFamily="18" charset="0"/>
                          <a:cs typeface="Times New Roman" pitchFamily="18" charset="0"/>
                        </a:rPr>
                        <a:t>FCFC</a:t>
                      </a:r>
                      <a:endParaRPr lang="en-US" sz="1400" dirty="0">
                        <a:latin typeface="Times New Roman" pitchFamily="18" charset="0"/>
                        <a:cs typeface="Times New Roman" pitchFamily="18" charset="0"/>
                      </a:endParaRPr>
                    </a:p>
                  </a:txBody>
                  <a:tcPr/>
                </a:tc>
                <a:tc>
                  <a:txBody>
                    <a:bodyPr/>
                    <a:lstStyle/>
                    <a:p>
                      <a:pPr marL="0" indent="0">
                        <a:buFont typeface="Arial" pitchFamily="34" charset="0"/>
                        <a:buNone/>
                      </a:pPr>
                      <a:r>
                        <a:rPr lang="en-US" sz="1400" dirty="0" smtClean="0">
                          <a:latin typeface="Times New Roman" pitchFamily="18" charset="0"/>
                          <a:cs typeface="Times New Roman" pitchFamily="18" charset="0"/>
                        </a:rPr>
                        <a:t>•Scheduling </a:t>
                      </a:r>
                      <a:r>
                        <a:rPr lang="en-US" sz="1400" dirty="0">
                          <a:latin typeface="Times New Roman" pitchFamily="18" charset="0"/>
                          <a:cs typeface="Times New Roman" pitchFamily="18" charset="0"/>
                        </a:rPr>
                        <a:t>trains in order to minimize the delay time. </a:t>
                      </a:r>
                    </a:p>
                    <a:p>
                      <a:pPr marL="0" indent="0">
                        <a:buFont typeface="Arial" pitchFamily="34" charset="0"/>
                        <a:buNone/>
                      </a:pPr>
                      <a:r>
                        <a:rPr lang="en-US" sz="1400" dirty="0" smtClean="0">
                          <a:latin typeface="Times New Roman" pitchFamily="18" charset="0"/>
                          <a:cs typeface="Times New Roman" pitchFamily="18" charset="0"/>
                        </a:rPr>
                        <a:t>•Used </a:t>
                      </a:r>
                      <a:r>
                        <a:rPr lang="en-US" sz="1400" dirty="0">
                          <a:latin typeface="Times New Roman" pitchFamily="18" charset="0"/>
                          <a:cs typeface="Times New Roman" pitchFamily="18" charset="0"/>
                        </a:rPr>
                        <a:t>to solve secondary delays to other trains in the network.</a:t>
                      </a:r>
                      <a:endParaRPr lang="en-IN" sz="1400" dirty="0">
                        <a:latin typeface="Times New Roman" pitchFamily="18" charset="0"/>
                        <a:cs typeface="Times New Roman" pitchFamily="18" charset="0"/>
                      </a:endParaRPr>
                    </a:p>
                  </a:txBody>
                  <a:tcPr/>
                </a:tc>
                <a:tc>
                  <a:txBody>
                    <a:bodyPr/>
                    <a:lstStyle/>
                    <a:p>
                      <a:pPr marL="0" indent="0">
                        <a:buFont typeface="Arial" pitchFamily="34" charset="0"/>
                        <a:buNone/>
                      </a:pP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proposed scheduling model is not promising to solve the problem because the average delays are greater than the actual schedule although the number of delayed train are less.</a:t>
                      </a:r>
                    </a:p>
                    <a:p>
                      <a:pPr marL="0" indent="0">
                        <a:buFont typeface="Arial" pitchFamily="34" charset="0"/>
                        <a:buNone/>
                      </a:pPr>
                      <a:r>
                        <a:rPr lang="en-US" sz="1400" dirty="0" smtClean="0">
                          <a:latin typeface="Times New Roman" pitchFamily="18" charset="0"/>
                          <a:cs typeface="Times New Roman" pitchFamily="18" charset="0"/>
                        </a:rPr>
                        <a:t>•Conflict </a:t>
                      </a:r>
                      <a:r>
                        <a:rPr lang="en-US" sz="1400" dirty="0">
                          <a:latin typeface="Times New Roman" pitchFamily="18" charset="0"/>
                          <a:cs typeface="Times New Roman" pitchFamily="18" charset="0"/>
                        </a:rPr>
                        <a:t>among trains.</a:t>
                      </a:r>
                      <a:endParaRPr lang="en-IN" sz="1400" dirty="0">
                        <a:latin typeface="Times New Roman" pitchFamily="18" charset="0"/>
                        <a:cs typeface="Times New Roman" pitchFamily="18" charset="0"/>
                      </a:endParaRPr>
                    </a:p>
                  </a:txBody>
                  <a:tcPr/>
                </a:tc>
              </a:tr>
              <a:tr h="2812349">
                <a:tc>
                  <a:txBody>
                    <a:bodyPr/>
                    <a:lstStyle/>
                    <a:p>
                      <a:r>
                        <a:rPr lang="en-US" sz="1400" dirty="0">
                          <a:latin typeface="Times New Roman" pitchFamily="18" charset="0"/>
                          <a:cs typeface="Times New Roman" pitchFamily="18" charset="0"/>
                        </a:rPr>
                        <a:t>2014</a:t>
                      </a:r>
                      <a:endParaRPr lang="en-IN" sz="1400" dirty="0">
                        <a:latin typeface="Times New Roman" pitchFamily="18" charset="0"/>
                        <a:cs typeface="Times New Roman" pitchFamily="18" charset="0"/>
                      </a:endParaRPr>
                    </a:p>
                  </a:txBody>
                  <a:tcPr/>
                </a:tc>
                <a:tc>
                  <a:txBody>
                    <a:bodyPr/>
                    <a:lstStyle/>
                    <a:p>
                      <a:pPr>
                        <a:lnSpc>
                          <a:spcPct val="107000"/>
                        </a:lnSpc>
                        <a:spcAft>
                          <a:spcPts val="800"/>
                        </a:spcAft>
                      </a:pPr>
                      <a:r>
                        <a:rPr lang="en-US" sz="14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J.Guo</a:t>
                      </a:r>
                      <a:r>
                        <a:rPr lang="en-US" sz="14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t>
                      </a:r>
                      <a:endParaRPr lang="en-IN" sz="14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4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X.Wang</a:t>
                      </a:r>
                      <a:r>
                        <a:rPr lang="en-US" sz="14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t>
                      </a:r>
                      <a:endParaRPr lang="en-IN" sz="14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4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Y.Zhang</a:t>
                      </a:r>
                      <a:r>
                        <a:rPr lang="en-US" sz="14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t>
                      </a:r>
                      <a:endParaRPr lang="en-IN" sz="14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4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Y.Yang</a:t>
                      </a:r>
                      <a:r>
                        <a:rPr lang="en-US" sz="14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t>
                      </a:r>
                      <a:endParaRPr lang="en-IN" sz="14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pPr algn="l">
                        <a:lnSpc>
                          <a:spcPct val="107000"/>
                        </a:lnSpc>
                        <a:spcAft>
                          <a:spcPts val="800"/>
                        </a:spcAft>
                      </a:pPr>
                      <a:r>
                        <a:rPr lang="en-US" sz="14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Future  prospects on the intelligent monitoring technologies for Railway </a:t>
                      </a:r>
                      <a:r>
                        <a:rPr lang="en-US" sz="14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Signalling</a:t>
                      </a:r>
                      <a:r>
                        <a:rPr lang="en-US" sz="14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 </a:t>
                      </a:r>
                      <a:r>
                        <a:rPr lang="en-US" sz="1400" b="0" kern="1200" dirty="0" smtClean="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system</a:t>
                      </a:r>
                    </a:p>
                    <a:p>
                      <a:pPr algn="l">
                        <a:lnSpc>
                          <a:spcPct val="107000"/>
                        </a:lnSpc>
                        <a:spcAft>
                          <a:spcPts val="800"/>
                        </a:spcAft>
                      </a:pPr>
                      <a:r>
                        <a:rPr lang="en-US" sz="1400" b="1" kern="1200" dirty="0" smtClean="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Issued </a:t>
                      </a:r>
                      <a:r>
                        <a:rPr lang="en-US" sz="1400" b="1" kern="1200" baseline="0" dirty="0" smtClean="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a:t>
                      </a:r>
                      <a:r>
                        <a:rPr lang="en-US" sz="1400" b="1" kern="1200" baseline="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On</a:t>
                      </a:r>
                      <a:r>
                        <a:rPr lang="en-US" sz="14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-18</a:t>
                      </a:r>
                      <a:r>
                        <a:rPr lang="en-US" sz="1400" b="0" kern="1200" baseline="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a:t>
                      </a:r>
                      <a:r>
                        <a:rPr lang="en-US" sz="14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SEP 2014</a:t>
                      </a:r>
                    </a:p>
                    <a:p>
                      <a:pPr algn="just">
                        <a:lnSpc>
                          <a:spcPct val="107000"/>
                        </a:lnSpc>
                        <a:spcAft>
                          <a:spcPts val="800"/>
                        </a:spcAft>
                      </a:pPr>
                      <a:r>
                        <a:rPr lang="en-US" sz="14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Journal-I</a:t>
                      </a:r>
                      <a:r>
                        <a:rPr lang="en-US" sz="14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EEE Conference</a:t>
                      </a:r>
                    </a:p>
                  </a:txBody>
                  <a:tcPr/>
                </a:tc>
                <a:tc>
                  <a:txBody>
                    <a:bodyPr/>
                    <a:lstStyle/>
                    <a:p>
                      <a:r>
                        <a:rPr lang="en-IN" sz="1400" dirty="0">
                          <a:latin typeface="Times New Roman" pitchFamily="18" charset="0"/>
                          <a:cs typeface="Times New Roman" pitchFamily="18" charset="0"/>
                        </a:rPr>
                        <a:t>Centralized signalling monitoring system (CSM)</a:t>
                      </a:r>
                    </a:p>
                  </a:txBody>
                  <a:tcPr/>
                </a:tc>
                <a:tc>
                  <a:txBody>
                    <a:bodyPr/>
                    <a:lstStyle/>
                    <a:p>
                      <a:pPr algn="l"/>
                      <a:r>
                        <a:rPr lang="en-US" sz="1400" dirty="0" smtClean="0">
                          <a:latin typeface="Times New Roman" pitchFamily="18" charset="0"/>
                          <a:cs typeface="Times New Roman" pitchFamily="18" charset="0"/>
                        </a:rPr>
                        <a:t>•Used</a:t>
                      </a:r>
                      <a:r>
                        <a:rPr lang="en-US" sz="1400" baseline="0" dirty="0" smtClean="0">
                          <a:latin typeface="Times New Roman" pitchFamily="18" charset="0"/>
                          <a:cs typeface="Times New Roman" pitchFamily="18" charset="0"/>
                        </a:rPr>
                        <a:t> </a:t>
                      </a:r>
                      <a:r>
                        <a:rPr lang="en-US" sz="1400" baseline="0" dirty="0">
                          <a:latin typeface="Times New Roman" pitchFamily="18" charset="0"/>
                          <a:cs typeface="Times New Roman" pitchFamily="18" charset="0"/>
                        </a:rPr>
                        <a:t>to</a:t>
                      </a:r>
                      <a:r>
                        <a:rPr lang="en-US" sz="1400" dirty="0">
                          <a:latin typeface="Times New Roman" pitchFamily="18" charset="0"/>
                          <a:cs typeface="Times New Roman" pitchFamily="18" charset="0"/>
                        </a:rPr>
                        <a:t> overcome the problems involved such as</a:t>
                      </a:r>
                      <a:r>
                        <a:rPr lang="en-US" sz="1400" baseline="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interconnection,</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data sharing </a:t>
                      </a:r>
                      <a:r>
                        <a:rPr lang="en-US" sz="1400" dirty="0">
                          <a:latin typeface="Times New Roman" pitchFamily="18" charset="0"/>
                          <a:cs typeface="Times New Roman" pitchFamily="18" charset="0"/>
                        </a:rPr>
                        <a:t>and</a:t>
                      </a:r>
                      <a:r>
                        <a:rPr lang="en-US" sz="1400" baseline="0" dirty="0">
                          <a:latin typeface="Times New Roman" pitchFamily="18" charset="0"/>
                          <a:cs typeface="Times New Roman" pitchFamily="18" charset="0"/>
                        </a:rPr>
                        <a:t> </a:t>
                      </a:r>
                      <a:r>
                        <a:rPr lang="en-US" sz="1400" dirty="0">
                          <a:latin typeface="Times New Roman" pitchFamily="18" charset="0"/>
                          <a:cs typeface="Times New Roman" pitchFamily="18" charset="0"/>
                        </a:rPr>
                        <a:t>intelligent analysis, an integrated scheme of the </a:t>
                      </a:r>
                    </a:p>
                    <a:p>
                      <a:pPr algn="l"/>
                      <a:r>
                        <a:rPr lang="en-US" sz="1400" dirty="0">
                          <a:latin typeface="Times New Roman" pitchFamily="18" charset="0"/>
                          <a:cs typeface="Times New Roman" pitchFamily="18" charset="0"/>
                        </a:rPr>
                        <a:t>intelligent monitoring and maintenance system </a:t>
                      </a:r>
                      <a:r>
                        <a:rPr lang="en-US" sz="1400" dirty="0" smtClean="0">
                          <a:latin typeface="Times New Roman" pitchFamily="18" charset="0"/>
                          <a:cs typeface="Times New Roman" pitchFamily="18" charset="0"/>
                        </a:rPr>
                        <a:t>for</a:t>
                      </a:r>
                      <a:r>
                        <a:rPr lang="en-US" sz="1400" baseline="0" dirty="0" smtClean="0">
                          <a:latin typeface="Times New Roman" pitchFamily="18" charset="0"/>
                          <a:cs typeface="Times New Roman" pitchFamily="18" charset="0"/>
                        </a:rPr>
                        <a:t> RSS</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•Need </a:t>
                      </a:r>
                      <a:r>
                        <a:rPr lang="en-US" sz="1400" dirty="0">
                          <a:latin typeface="Times New Roman" pitchFamily="18" charset="0"/>
                          <a:cs typeface="Times New Roman" pitchFamily="18" charset="0"/>
                        </a:rPr>
                        <a:t>to pay attention to monitoring and maintenance of the management network </a:t>
                      </a:r>
                      <a:r>
                        <a:rPr lang="en-US" sz="1400" dirty="0" smtClean="0">
                          <a:latin typeface="Times New Roman" pitchFamily="18" charset="0"/>
                          <a:cs typeface="Times New Roman" pitchFamily="18" charset="0"/>
                        </a:rPr>
                        <a:t>security. •Strictly </a:t>
                      </a:r>
                      <a:r>
                        <a:rPr lang="en-US" sz="1400" dirty="0">
                          <a:latin typeface="Times New Roman" pitchFamily="18" charset="0"/>
                          <a:cs typeface="Times New Roman" pitchFamily="18" charset="0"/>
                        </a:rPr>
                        <a:t>implement the safety protecting measures to prevent the invasion of the hackers and virus.</a:t>
                      </a:r>
                      <a:endParaRPr lang="en-IN" sz="1400" dirty="0">
                        <a:latin typeface="Times New Roman" pitchFamily="18" charset="0"/>
                        <a:cs typeface="Times New Roman" pitchFamily="18" charset="0"/>
                      </a:endParaRPr>
                    </a:p>
                  </a:txBody>
                  <a:tcPr/>
                </a:tc>
              </a:tr>
            </a:tbl>
          </a:graphicData>
        </a:graphic>
      </p:graphicFrame>
      <p:sp>
        <p:nvSpPr>
          <p:cNvPr id="7" name="Date Placeholder 4">
            <a:extLst>
              <a:ext uri="{FF2B5EF4-FFF2-40B4-BE49-F238E27FC236}">
                <a16:creationId xmlns:a16="http://schemas.microsoft.com/office/drawing/2014/main" xmlns="" id="{0FCACADF-1635-558B-04DA-FD992F91EEEC}"/>
              </a:ext>
            </a:extLst>
          </p:cNvPr>
          <p:cNvSpPr txBox="1">
            <a:spLocks/>
          </p:cNvSpPr>
          <p:nvPr/>
        </p:nvSpPr>
        <p:spPr>
          <a:xfrm>
            <a:off x="781050" y="6508751"/>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dirty="0">
              <a:solidFill>
                <a:schemeClr val="bg1">
                  <a:lumMod val="65000"/>
                </a:schemeClr>
              </a:solidFill>
            </a:endParaRPr>
          </a:p>
        </p:txBody>
      </p:sp>
    </p:spTree>
    <p:extLst>
      <p:ext uri="{BB962C8B-B14F-4D97-AF65-F5344CB8AC3E}">
        <p14:creationId xmlns:p14="http://schemas.microsoft.com/office/powerpoint/2010/main" val="4049645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750234" y="481302"/>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D320AE4C-C8AD-5FE8-F765-45A6576E3B0B}"/>
              </a:ext>
            </a:extLst>
          </p:cNvPr>
          <p:cNvSpPr>
            <a:spLocks noGrp="1"/>
          </p:cNvSpPr>
          <p:nvPr>
            <p:ph type="dt" sz="half" idx="10"/>
          </p:nvPr>
        </p:nvSpPr>
        <p:spPr/>
        <p:txBody>
          <a:bodyPr/>
          <a:lstStyle/>
          <a:p>
            <a:fld id="{72CFDEE5-572C-4F2E-BEBB-78B6E85B2556}" type="datetime1">
              <a:rPr lang="en-IN" smtClean="0"/>
              <a:t>08-04-2023</a:t>
            </a:fld>
            <a:endParaRPr lang="en-IN" dirty="0"/>
          </a:p>
        </p:txBody>
      </p:sp>
      <p:sp>
        <p:nvSpPr>
          <p:cNvPr id="4" name="Slide Number Placeholder 3">
            <a:extLst>
              <a:ext uri="{FF2B5EF4-FFF2-40B4-BE49-F238E27FC236}">
                <a16:creationId xmlns:a16="http://schemas.microsoft.com/office/drawing/2014/main" xmlns="" id="{69985F6D-C615-D78B-6019-8D3BBB5A2B93}"/>
              </a:ext>
            </a:extLst>
          </p:cNvPr>
          <p:cNvSpPr>
            <a:spLocks noGrp="1"/>
          </p:cNvSpPr>
          <p:nvPr>
            <p:ph type="sldNum" sz="quarter" idx="12"/>
          </p:nvPr>
        </p:nvSpPr>
        <p:spPr/>
        <p:txBody>
          <a:bodyPr/>
          <a:lstStyle/>
          <a:p>
            <a:fld id="{9D3FF152-60F5-4862-82F9-1190556AA56F}" type="slidenum">
              <a:rPr lang="en-IN" smtClean="0"/>
              <a:t>8</a:t>
            </a:fld>
            <a:endParaRPr lang="en-IN"/>
          </a:p>
        </p:txBody>
      </p:sp>
      <p:sp>
        <p:nvSpPr>
          <p:cNvPr id="6" name="TextBox 5">
            <a:extLst>
              <a:ext uri="{FF2B5EF4-FFF2-40B4-BE49-F238E27FC236}">
                <a16:creationId xmlns:a16="http://schemas.microsoft.com/office/drawing/2014/main" xmlns="" id="{B11C9E5F-D25F-7451-FB04-8C0BBBBAA0B6}"/>
              </a:ext>
            </a:extLst>
          </p:cNvPr>
          <p:cNvSpPr txBox="1"/>
          <p:nvPr/>
        </p:nvSpPr>
        <p:spPr>
          <a:xfrm>
            <a:off x="628650" y="1325738"/>
            <a:ext cx="8129868" cy="2007344"/>
          </a:xfrm>
          <a:prstGeom prst="rect">
            <a:avLst/>
          </a:prstGeom>
          <a:noFill/>
        </p:spPr>
        <p:txBody>
          <a:bodyPr wrap="square">
            <a:spAutoFit/>
          </a:bodyPr>
          <a:lstStyle/>
          <a:p>
            <a:pPr algn="just">
              <a:lnSpc>
                <a:spcPct val="150000"/>
              </a:lnSpc>
            </a:pPr>
            <a:r>
              <a:rPr lang="en-US" sz="1700" dirty="0">
                <a:effectLst/>
                <a:latin typeface="Times New Roman" panose="02020603050405020304" pitchFamily="18" charset="0"/>
                <a:ea typeface="Times New Roman" panose="02020603050405020304" pitchFamily="18" charset="0"/>
                <a:cs typeface="Times New Roman" pitchFamily="18" charset="0"/>
              </a:rPr>
              <a:t>In general,</a:t>
            </a:r>
            <a:r>
              <a:rPr lang="en-US" sz="1700" dirty="0">
                <a:solidFill>
                  <a:srgbClr val="333333"/>
                </a:solidFill>
                <a:effectLst/>
                <a:latin typeface="Times New Roman" pitchFamily="18" charset="0"/>
                <a:ea typeface="Times New Roman" panose="02020603050405020304" pitchFamily="18" charset="0"/>
                <a:cs typeface="Times New Roman" pitchFamily="18" charset="0"/>
              </a:rPr>
              <a:t> </a:t>
            </a:r>
            <a:r>
              <a:rPr lang="en-US" sz="1700" dirty="0">
                <a:effectLst/>
                <a:latin typeface="Times New Roman" panose="02020603050405020304" pitchFamily="18" charset="0"/>
                <a:ea typeface="Times New Roman" panose="02020603050405020304" pitchFamily="18" charset="0"/>
                <a:cs typeface="Times New Roman" pitchFamily="18" charset="0"/>
              </a:rPr>
              <a:t>Railway system is the most commonly used transportation system especially in India. But due to miscommunication about the railway schedules and lack of coordination, accidents happen. And there is no exact communication between Indian railways and passengers. In this system, we get the train arrived time of the station and update the information to the webpage with the train id. </a:t>
            </a:r>
            <a:endParaRPr lang="en-IN" sz="1700" dirty="0">
              <a:effectLst/>
              <a:latin typeface="Times New Roman" panose="02020603050405020304" pitchFamily="18" charset="0"/>
              <a:ea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26665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571941" y="505302"/>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84ED6F37-FDEB-14D6-7786-B755476111F7}"/>
              </a:ext>
            </a:extLst>
          </p:cNvPr>
          <p:cNvSpPr>
            <a:spLocks noGrp="1"/>
          </p:cNvSpPr>
          <p:nvPr>
            <p:ph type="dt" sz="half" idx="10"/>
          </p:nvPr>
        </p:nvSpPr>
        <p:spPr/>
        <p:txBody>
          <a:bodyPr/>
          <a:lstStyle/>
          <a:p>
            <a:fld id="{89E01FDE-22D3-49D9-846C-C14CA8C34E8A}" type="datetime1">
              <a:rPr lang="en-IN" smtClean="0"/>
              <a:t>08-04-2023</a:t>
            </a:fld>
            <a:endParaRPr lang="en-IN"/>
          </a:p>
        </p:txBody>
      </p:sp>
      <p:sp>
        <p:nvSpPr>
          <p:cNvPr id="4" name="Slide Number Placeholder 3">
            <a:extLst>
              <a:ext uri="{FF2B5EF4-FFF2-40B4-BE49-F238E27FC236}">
                <a16:creationId xmlns:a16="http://schemas.microsoft.com/office/drawing/2014/main" xmlns="" id="{4DB30AD6-C0F0-3ECE-0069-7C5248013755}"/>
              </a:ext>
            </a:extLst>
          </p:cNvPr>
          <p:cNvSpPr>
            <a:spLocks noGrp="1"/>
          </p:cNvSpPr>
          <p:nvPr>
            <p:ph type="sldNum" sz="quarter" idx="12"/>
          </p:nvPr>
        </p:nvSpPr>
        <p:spPr/>
        <p:txBody>
          <a:bodyPr/>
          <a:lstStyle/>
          <a:p>
            <a:fld id="{9D3FF152-60F5-4862-82F9-1190556AA56F}" type="slidenum">
              <a:rPr lang="en-IN" smtClean="0"/>
              <a:t>9</a:t>
            </a:fld>
            <a:endParaRPr lang="en-IN"/>
          </a:p>
        </p:txBody>
      </p:sp>
      <p:sp>
        <p:nvSpPr>
          <p:cNvPr id="6" name="TextBox 5">
            <a:extLst>
              <a:ext uri="{FF2B5EF4-FFF2-40B4-BE49-F238E27FC236}">
                <a16:creationId xmlns:a16="http://schemas.microsoft.com/office/drawing/2014/main" xmlns="" id="{510DF7F4-8B9F-186F-4551-126A62CD447D}"/>
              </a:ext>
            </a:extLst>
          </p:cNvPr>
          <p:cNvSpPr txBox="1"/>
          <p:nvPr/>
        </p:nvSpPr>
        <p:spPr>
          <a:xfrm>
            <a:off x="786303" y="1421154"/>
            <a:ext cx="7886699" cy="2970044"/>
          </a:xfrm>
          <a:prstGeom prst="rect">
            <a:avLst/>
          </a:prstGeom>
          <a:noFill/>
        </p:spPr>
        <p:txBody>
          <a:bodyPr wrap="square">
            <a:spAutoFit/>
          </a:bodyPr>
          <a:lstStyle/>
          <a:p>
            <a:pPr marL="342900" indent="-342900" algn="just">
              <a:buFont typeface="Wingdings" pitchFamily="2" charset="2"/>
              <a:buChar char="Ø"/>
            </a:pPr>
            <a:r>
              <a:rPr lang="en-US" sz="1700" dirty="0">
                <a:latin typeface="Times New Roman" pitchFamily="18" charset="0"/>
                <a:cs typeface="Times New Roman" pitchFamily="18" charset="0"/>
              </a:rPr>
              <a:t>Here we choose RFID ,every train have a separate tag, reader is placed on a separate signal lamp post which is placed before a railway station in particular distance. </a:t>
            </a:r>
          </a:p>
          <a:p>
            <a:pPr marL="342900" indent="-342900" algn="just">
              <a:buFont typeface="Wingdings" pitchFamily="2" charset="2"/>
              <a:buChar char="Ø"/>
            </a:pPr>
            <a:r>
              <a:rPr lang="en-US" sz="1700" dirty="0">
                <a:latin typeface="Times New Roman" pitchFamily="18" charset="0"/>
                <a:cs typeface="Times New Roman" pitchFamily="18" charset="0"/>
              </a:rPr>
              <a:t>Inductive proximity sensor which placed nearly same location where reader placed, but our proximity sensor placed in track.</a:t>
            </a:r>
          </a:p>
          <a:p>
            <a:pPr marL="342900" indent="-342900" algn="just">
              <a:buFont typeface="Wingdings" pitchFamily="2" charset="2"/>
              <a:buChar char="Ø"/>
            </a:pPr>
            <a:r>
              <a:rPr lang="en-US" sz="1700" dirty="0">
                <a:latin typeface="Times New Roman" pitchFamily="18" charset="0"/>
                <a:cs typeface="Times New Roman" pitchFamily="18" charset="0"/>
              </a:rPr>
              <a:t>The reason we used this sensor  is ,it only identifies the metal object so it avoids the false trigger.</a:t>
            </a:r>
          </a:p>
          <a:p>
            <a:pPr marL="342900" indent="-342900" algn="just" fontAlgn="t">
              <a:buFont typeface="Wingdings" pitchFamily="2" charset="2"/>
              <a:buChar char="Ø"/>
            </a:pPr>
            <a:r>
              <a:rPr lang="en-US" sz="1700" dirty="0">
                <a:latin typeface="Times New Roman" pitchFamily="18" charset="0"/>
                <a:cs typeface="Times New Roman" pitchFamily="18" charset="0"/>
              </a:rPr>
              <a:t>Moreover, the message </a:t>
            </a:r>
            <a:r>
              <a:rPr lang="en-US" sz="1700" dirty="0" smtClean="0">
                <a:latin typeface="Times New Roman" pitchFamily="18" charset="0"/>
                <a:cs typeface="Times New Roman" pitchFamily="18" charset="0"/>
              </a:rPr>
              <a:t>are passed to the passengers whether the train is arriving on-time or not. Loco Pilot also receive a mail to pass the train to another track if another train arrives in  the same track.</a:t>
            </a:r>
            <a:endParaRPr lang="en-US" sz="1700" dirty="0">
              <a:latin typeface="Times New Roman" pitchFamily="18" charset="0"/>
              <a:cs typeface="Times New Roman" pitchFamily="18" charset="0"/>
            </a:endParaRPr>
          </a:p>
          <a:p>
            <a:pPr marL="342900" indent="-342900" algn="just" fontAlgn="t">
              <a:buFont typeface="Wingdings" pitchFamily="2" charset="2"/>
              <a:buChar char="Ø"/>
            </a:pPr>
            <a:r>
              <a:rPr lang="en-US" sz="1700" dirty="0">
                <a:latin typeface="Times New Roman" pitchFamily="18" charset="0"/>
                <a:cs typeface="Times New Roman" pitchFamily="18" charset="0"/>
              </a:rPr>
              <a:t>W</a:t>
            </a:r>
            <a:r>
              <a:rPr lang="en-US" sz="1700" dirty="0">
                <a:solidFill>
                  <a:schemeClr val="tx1"/>
                </a:solidFill>
                <a:latin typeface="Times New Roman" pitchFamily="18" charset="0"/>
                <a:cs typeface="Times New Roman" pitchFamily="18" charset="0"/>
              </a:rPr>
              <a:t>e can update the arrived time of the train with train </a:t>
            </a:r>
            <a:r>
              <a:rPr lang="en-US" sz="1700" dirty="0" smtClean="0">
                <a:solidFill>
                  <a:schemeClr val="tx1"/>
                </a:solidFill>
                <a:latin typeface="Times New Roman" pitchFamily="18" charset="0"/>
                <a:cs typeface="Times New Roman" pitchFamily="18" charset="0"/>
              </a:rPr>
              <a:t>id. </a:t>
            </a:r>
          </a:p>
          <a:p>
            <a:pPr marL="342900" indent="-342900" algn="just" fontAlgn="t">
              <a:buFont typeface="Wingdings" pitchFamily="2" charset="2"/>
              <a:buChar char="Ø"/>
            </a:pPr>
            <a:r>
              <a:rPr lang="en-US" sz="1700" dirty="0" smtClean="0">
                <a:solidFill>
                  <a:schemeClr val="tx1"/>
                </a:solidFill>
                <a:latin typeface="Times New Roman" pitchFamily="18" charset="0"/>
                <a:cs typeface="Times New Roman" pitchFamily="18" charset="0"/>
              </a:rPr>
              <a:t>This </a:t>
            </a:r>
            <a:r>
              <a:rPr lang="en-US" sz="1700" dirty="0">
                <a:solidFill>
                  <a:schemeClr val="tx1"/>
                </a:solidFill>
                <a:latin typeface="Times New Roman" pitchFamily="18" charset="0"/>
                <a:cs typeface="Times New Roman" pitchFamily="18" charset="0"/>
              </a:rPr>
              <a:t>system updates the time with respected id of the train to the cloud.</a:t>
            </a:r>
          </a:p>
        </p:txBody>
      </p:sp>
    </p:spTree>
    <p:extLst>
      <p:ext uri="{BB962C8B-B14F-4D97-AF65-F5344CB8AC3E}">
        <p14:creationId xmlns:p14="http://schemas.microsoft.com/office/powerpoint/2010/main" val="85330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1934</TotalTime>
  <Words>2701</Words>
  <Application>Microsoft Office PowerPoint</Application>
  <PresentationFormat>On-screen Show (4:3)</PresentationFormat>
  <Paragraphs>455</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Abstract</vt:lpstr>
      <vt:lpstr>Literature Survey</vt:lpstr>
      <vt:lpstr>Literature Survey</vt:lpstr>
      <vt:lpstr>PowerPoint Presentation</vt:lpstr>
      <vt:lpstr>PowerPoint Presentation</vt:lpstr>
      <vt:lpstr>Literature Survey</vt:lpstr>
      <vt:lpstr>Problem Statement</vt:lpstr>
      <vt:lpstr>Proposed System</vt:lpstr>
      <vt:lpstr>Software / Hardware Used</vt:lpstr>
      <vt:lpstr>                    Methodology Used</vt:lpstr>
      <vt:lpstr>System Architecture </vt:lpstr>
      <vt:lpstr>                Hardware Architecture</vt:lpstr>
      <vt:lpstr>                Software Architecture</vt:lpstr>
      <vt:lpstr>System Design – Use Case</vt:lpstr>
      <vt:lpstr>System Design – State Diagram </vt:lpstr>
      <vt:lpstr>System Design – Class Diagram  </vt:lpstr>
      <vt:lpstr>System Design - Sequence Diagram</vt:lpstr>
      <vt:lpstr>System Design - Activity diagram</vt:lpstr>
      <vt:lpstr>    Module Description</vt:lpstr>
      <vt:lpstr>2. Time Detecting: </vt:lpstr>
      <vt:lpstr>3. Updating:</vt:lpstr>
      <vt:lpstr>4. Receiver:</vt:lpstr>
      <vt:lpstr>PowerPoint Presentation</vt:lpstr>
      <vt:lpstr>PowerPoint Presentation</vt:lpstr>
      <vt:lpstr>PowerPoint Presentation</vt:lpstr>
      <vt:lpstr>Screen Shots</vt:lpstr>
      <vt:lpstr>   Screen Shots</vt:lpstr>
      <vt:lpstr>Screen Shots</vt:lpstr>
      <vt:lpstr>                             Screenshots</vt:lpstr>
      <vt:lpstr>Conclusion </vt:lpstr>
      <vt:lpstr>Reference Paper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welcome</cp:lastModifiedBy>
  <cp:revision>79</cp:revision>
  <dcterms:created xsi:type="dcterms:W3CDTF">2020-12-27T14:21:20Z</dcterms:created>
  <dcterms:modified xsi:type="dcterms:W3CDTF">2023-04-08T01:28:32Z</dcterms:modified>
</cp:coreProperties>
</file>