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3145" autoAdjust="0"/>
  </p:normalViewPr>
  <p:slideViewPr>
    <p:cSldViewPr>
      <p:cViewPr varScale="1">
        <p:scale>
          <a:sx n="65" d="100"/>
          <a:sy n="65" d="100"/>
        </p:scale>
        <p:origin x="-2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1383068C-1E82-421C-8A5D-A6256DB2B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D88A2333-37F1-4AEC-AF3A-DE42F0C35408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xmlns="" id="{FAEC7BBB-296D-422E-8945-38024361EB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xmlns="" id="{5327350A-8326-4D46-B2B5-1E48094CED23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xmlns="" id="{9254773B-A9FD-4995-9D57-134A95C0C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xmlns="" id="{DE704DCF-78E9-43E1-9C80-7358F3FFD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xmlns="" id="{5AE5380B-4C12-472F-BCF2-C3F477B5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xmlns="" id="{13F6E378-44ED-4705-A2B6-4DCCD5766E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xmlns="" id="{CB580BB5-BC9A-42A0-A664-DCC8CA9C4D64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1E2BBDCA-FE15-4E27-95A9-5E7D66606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xmlns="" id="{1DA77E41-1CAB-44A2-AE4B-E1EF7517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xmlns="" id="{3812C8D0-47B5-4653-A1A0-8B21B15E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621CAA86-F190-408E-8E5F-C6C7D069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861DB-5B72-41A6-ABBA-78FE4DB6E28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FE7735B7-45C0-4244-951C-3CC7A9F06F80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6DF0BA2-9E05-43A1-AEB1-B00A9EE98095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D4AE2F3-CD54-4A3C-9D83-101323B3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F3FABA40-8639-4AF1-B95B-B4067A9FA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850900"/>
            <a:ext cx="864096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FE7735B7-45C0-4244-951C-3CC7A9F06F80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DF0BA2-9E05-43A1-AEB1-B00A9EE98095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864-3140-4D75-BAAF-CCE88517A32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F1B0BA67-9F16-42F8-9E36-82D8F42950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9EA0FA05-614F-4686-83B0-713ECDC317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E5-70EE-4B63-A07B-985F1B49E5CE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1E4FE5-70EE-4B63-A07B-985F1B49E5CE}" type="datetime1">
              <a:rPr lang="en-US" smtClean="0"/>
              <a:pPr algn="l" eaLnBrk="1" latinLnBrk="0" hangingPunct="1"/>
              <a:t>10/19/2018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5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640FAF-1AE1-4FBB-9E34-6EEC95739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多态案例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484784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静态多态也称为编译时多态，即在编译时决定调用哪个方法；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静态多态一般是指方法重载；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只要构成了方法重载，就可以认为形成了静态多态的条件；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静态多态与是否发生继承没有必然联系。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539552" y="1628800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动态多态也称为运行时多态，即在运行时才能确定调用哪个方法；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形成动态多态必须具体以下条件：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必须要有继承的情况存在；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在继承中必须要有方法覆盖；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必须由基类的引用指向派生类的实例，并且通过基类的引用调用被覆盖的方法；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由上述条件可以看出，继承是实现动态多态的首要前提。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多态的案例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341438"/>
            <a:ext cx="8208962" cy="4103786"/>
          </a:xfrm>
          <a:prstGeom prst="rect">
            <a:avLst/>
          </a:prstGeom>
          <a:noFill/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创建老师基类，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在老师基类的基础上，再创建两个子类：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老师和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.NET</a:t>
            </a:r>
            <a:r>
              <a:rPr lang="zh-CN" altLang="en-US" sz="2800" dirty="0"/>
              <a:t>老师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开发一个类代表教学管理中心，负责对各老师进行评估，评估内容包括：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、老师的自我介绍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、老师的授课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第一种解决方案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1268760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多态案例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4013" y="1989138"/>
            <a:ext cx="7458075" cy="4370387"/>
          </a:xfrm>
          <a:prstGeom prst="roundRect">
            <a:avLst>
              <a:gd name="adj" fmla="val 597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cs typeface="Courier New" pitchFamily="49" charset="0"/>
              </a:rPr>
              <a:t>public class TMQ {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</a:t>
            </a:r>
            <a:r>
              <a:rPr lang="en-US" altLang="zh-CN" b="1" dirty="0" err="1">
                <a:cs typeface="Courier New" pitchFamily="49" charset="0"/>
              </a:rPr>
              <a:t>JavaTeacher</a:t>
            </a:r>
            <a:r>
              <a:rPr lang="en-US" altLang="zh-CN" b="1" dirty="0">
                <a:cs typeface="Courier New" pitchFamily="49" charset="0"/>
              </a:rPr>
              <a:t>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</a:t>
            </a:r>
            <a:r>
              <a:rPr lang="en-US" altLang="zh-CN" b="1" dirty="0" err="1">
                <a:cs typeface="Courier New" pitchFamily="49" charset="0"/>
              </a:rPr>
              <a:t>DotNetTeacher</a:t>
            </a:r>
            <a:r>
              <a:rPr lang="en-US" altLang="zh-CN" b="1" dirty="0">
                <a:cs typeface="Courier New" pitchFamily="49" charset="0"/>
              </a:rPr>
              <a:t>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static void main(String[] </a:t>
            </a:r>
            <a:r>
              <a:rPr lang="en-US" altLang="zh-CN" b="1" dirty="0" err="1">
                <a:cs typeface="Courier New" pitchFamily="49" charset="0"/>
              </a:rPr>
              <a:t>args</a:t>
            </a:r>
            <a:r>
              <a:rPr lang="en-US" altLang="zh-CN" b="1" dirty="0">
                <a:cs typeface="Courier New" pitchFamily="49" charset="0"/>
              </a:rPr>
              <a:t>) { </a:t>
            </a:r>
            <a:endParaRPr lang="en-US" altLang="zh-CN" b="1" dirty="0">
              <a:ea typeface="黑体" pitchFamily="2" charset="-122"/>
            </a:endParaRPr>
          </a:p>
          <a:p>
            <a:pPr lvl="2"/>
            <a:r>
              <a:rPr lang="en-US" altLang="zh-CN" b="1" dirty="0">
                <a:ea typeface="黑体" pitchFamily="2" charset="-122"/>
              </a:rPr>
              <a:t>TMQ </a:t>
            </a:r>
            <a:r>
              <a:rPr lang="en-US" altLang="zh-CN" b="1" dirty="0" err="1">
                <a:ea typeface="黑体" pitchFamily="2" charset="-122"/>
              </a:rPr>
              <a:t>tmq</a:t>
            </a:r>
            <a:r>
              <a:rPr lang="en-US" altLang="zh-CN" b="1" dirty="0">
                <a:ea typeface="黑体" pitchFamily="2" charset="-122"/>
              </a:rPr>
              <a:t> = new TMQ();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JavaTeacher</a:t>
            </a:r>
            <a:r>
              <a:rPr lang="en-US" altLang="zh-CN" b="1" dirty="0">
                <a:ea typeface="黑体" pitchFamily="2" charset="-122"/>
              </a:rPr>
              <a:t>("</a:t>
            </a:r>
            <a:r>
              <a:rPr lang="zh-CN" altLang="en-US" b="1" dirty="0">
                <a:ea typeface="黑体" pitchFamily="2" charset="-122"/>
              </a:rPr>
              <a:t>李明</a:t>
            </a:r>
            <a:r>
              <a:rPr lang="en-US" altLang="zh-CN" b="1" dirty="0">
                <a:ea typeface="黑体" pitchFamily="2" charset="-122"/>
              </a:rPr>
              <a:t>",25,3));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DotNetTeacher</a:t>
            </a:r>
            <a:r>
              <a:rPr lang="en-US" altLang="zh-CN" b="1" dirty="0">
                <a:ea typeface="黑体" pitchFamily="2" charset="-122"/>
              </a:rPr>
              <a:t>("</a:t>
            </a:r>
            <a:r>
              <a:rPr lang="zh-CN" altLang="en-US" b="1" dirty="0">
                <a:ea typeface="黑体" pitchFamily="2" charset="-122"/>
              </a:rPr>
              <a:t>张明</a:t>
            </a:r>
            <a:r>
              <a:rPr lang="en-US" altLang="zh-CN" b="1" dirty="0">
                <a:ea typeface="黑体" pitchFamily="2" charset="-122"/>
              </a:rPr>
              <a:t>",27,5));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cs typeface="Courier New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1341438"/>
            <a:ext cx="3276600" cy="2679700"/>
          </a:xfrm>
          <a:prstGeom prst="roundRect">
            <a:avLst>
              <a:gd name="adj" fmla="val 71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JAVA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老师李晓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Eclipse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.NET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老师王一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Visual Studio 2008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32588" y="4149725"/>
            <a:ext cx="2066925" cy="925513"/>
          </a:xfrm>
          <a:custGeom>
            <a:avLst/>
            <a:gdLst>
              <a:gd name="G0" fmla="+- 9257 0 0"/>
              <a:gd name="G1" fmla="+- 18514 0 0"/>
              <a:gd name="G2" fmla="+- 9257 0 0"/>
              <a:gd name="G3" fmla="*/ 9257 1 2"/>
              <a:gd name="G4" fmla="+- G3 10800 0"/>
              <a:gd name="G5" fmla="+- 21600 9257 18514"/>
              <a:gd name="G6" fmla="+- 18514 9257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6201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2343" y="9257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9257"/>
                </a:lnTo>
                <a:lnTo>
                  <a:pt x="21600" y="9257"/>
                </a:lnTo>
                <a:close/>
              </a:path>
            </a:pathLst>
          </a:cu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控制台输出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多态案例回顾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484785"/>
            <a:ext cx="8229600" cy="41044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现在，升级老师类，增加一种新类型：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DBTeacher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，该类型的老师专门负责教授数据库，要求如下：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属性：姓名、年龄、教学年限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方法：授课（启动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、实施理论课授课）、自我介绍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同时，教学管理中心也负责对这类老师进行评估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124744"/>
            <a:ext cx="8135937" cy="3097213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如果在第一种解决方案的基础上去解决，我们需要如下两个步骤：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DBTeacher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修改教学管理中心类，增加方法：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judge(DBTeacher  t)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19250" y="4652963"/>
            <a:ext cx="684053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每增加一种新的老师类型，都要修改教学管理中心类，增加相应的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judge(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评估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)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方法，代码的可扩展性及可维护性极差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76375" y="3933825"/>
            <a:ext cx="55451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 dirty="0">
                <a:ea typeface="黑体" pitchFamily="2" charset="-122"/>
              </a:rPr>
              <a:t>能找到这个解决方案的弊端吗？</a:t>
            </a:r>
          </a:p>
        </p:txBody>
      </p:sp>
      <p:pic>
        <p:nvPicPr>
          <p:cNvPr id="6" name="Picture 6" descr="问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73463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44C2AE-5AA2-4C76-A0EA-CA2A3144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39103"/>
            <a:ext cx="4676326" cy="52322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第二种解决方案</a:t>
            </a:r>
            <a:r>
              <a:rPr lang="en-US" altLang="zh-CN" dirty="0"/>
              <a:t>——</a:t>
            </a:r>
            <a:r>
              <a:rPr lang="zh-CN" altLang="en-US" dirty="0"/>
              <a:t>使用多态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288" y="1700213"/>
            <a:ext cx="7294562" cy="3767137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cs typeface="Courier New" pitchFamily="49" charset="0"/>
              </a:rPr>
              <a:t>public class TMQ {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judge(Teacher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endParaRPr lang="en-US" altLang="zh-CN" b="1" dirty="0">
              <a:ea typeface="黑体" pitchFamily="2" charset="-122"/>
            </a:endParaRPr>
          </a:p>
          <a:p>
            <a:pPr lvl="1"/>
            <a:r>
              <a:rPr lang="en-US" altLang="zh-CN" b="1" dirty="0">
                <a:cs typeface="Courier New" pitchFamily="49" charset="0"/>
              </a:rPr>
              <a:t>public static void main(String[] </a:t>
            </a:r>
            <a:r>
              <a:rPr lang="en-US" altLang="zh-CN" b="1" dirty="0" err="1">
                <a:cs typeface="Courier New" pitchFamily="49" charset="0"/>
              </a:rPr>
              <a:t>args</a:t>
            </a:r>
            <a:r>
              <a:rPr lang="en-US" altLang="zh-CN" b="1" dirty="0">
                <a:cs typeface="Courier New" pitchFamily="49" charset="0"/>
              </a:rPr>
              <a:t>) {</a:t>
            </a:r>
          </a:p>
          <a:p>
            <a:pPr lvl="2"/>
            <a:r>
              <a:rPr lang="en-US" altLang="zh-CN" b="1" dirty="0">
                <a:ea typeface="黑体" pitchFamily="2" charset="-122"/>
              </a:rPr>
              <a:t>TMQ </a:t>
            </a:r>
            <a:r>
              <a:rPr lang="en-US" altLang="zh-CN" b="1" dirty="0" err="1">
                <a:ea typeface="黑体" pitchFamily="2" charset="-122"/>
              </a:rPr>
              <a:t>tmq</a:t>
            </a:r>
            <a:r>
              <a:rPr lang="en-US" altLang="zh-CN" b="1" dirty="0">
                <a:ea typeface="黑体" pitchFamily="2" charset="-122"/>
              </a:rPr>
              <a:t> = new TMQ();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JavaTeacher</a:t>
            </a:r>
            <a:r>
              <a:rPr lang="en-US" altLang="zh-CN" b="1" dirty="0">
                <a:ea typeface="黑体" pitchFamily="2" charset="-122"/>
              </a:rPr>
              <a:t>(“</a:t>
            </a:r>
            <a:r>
              <a:rPr lang="zh-CN" altLang="en-US" b="1" dirty="0">
                <a:ea typeface="黑体" pitchFamily="2" charset="-122"/>
              </a:rPr>
              <a:t>丽丝尔</a:t>
            </a:r>
            <a:r>
              <a:rPr lang="en-US" altLang="zh-CN" b="1" dirty="0">
                <a:ea typeface="黑体" pitchFamily="2" charset="-122"/>
              </a:rPr>
              <a:t>",25,3));</a:t>
            </a:r>
          </a:p>
          <a:p>
            <a:pPr lvl="1"/>
            <a:r>
              <a:rPr lang="en-US" b="1" dirty="0">
                <a:cs typeface="Courier New" pitchFamily="49" charset="0"/>
              </a:rPr>
              <a:t>	</a:t>
            </a:r>
            <a:r>
              <a:rPr lang="en-US" altLang="zh-CN" b="1" dirty="0" err="1">
                <a:cs typeface="Courier New" pitchFamily="49" charset="0"/>
              </a:rPr>
              <a:t>tmq.judge</a:t>
            </a:r>
            <a:r>
              <a:rPr lang="en-US" altLang="zh-CN" b="1" dirty="0">
                <a:cs typeface="Courier New" pitchFamily="49" charset="0"/>
              </a:rPr>
              <a:t>(new </a:t>
            </a:r>
            <a:r>
              <a:rPr lang="en-US" altLang="zh-CN" b="1" dirty="0" err="1">
                <a:cs typeface="Courier New" pitchFamily="49" charset="0"/>
              </a:rPr>
              <a:t>DotNetTeacher</a:t>
            </a:r>
            <a:r>
              <a:rPr lang="en-US" altLang="zh-CN" b="1" dirty="0">
                <a:cs typeface="Courier New" pitchFamily="49" charset="0"/>
              </a:rPr>
              <a:t>(“</a:t>
            </a:r>
            <a:r>
              <a:rPr lang="zh-CN" altLang="en-US" b="1" dirty="0">
                <a:ea typeface="黑体" pitchFamily="2" charset="-122"/>
              </a:rPr>
              <a:t>纪晓岚</a:t>
            </a:r>
            <a:r>
              <a:rPr lang="en-US" altLang="zh-CN" b="1" dirty="0">
                <a:cs typeface="Courier New" pitchFamily="49" charset="0"/>
              </a:rPr>
              <a:t>",27,5));</a:t>
            </a:r>
          </a:p>
          <a:p>
            <a:pPr lvl="1"/>
            <a:r>
              <a:rPr lang="en-US" b="1" dirty="0">
                <a:cs typeface="Courier New" pitchFamily="49" charset="0"/>
              </a:rPr>
              <a:t>	</a:t>
            </a:r>
            <a:r>
              <a:rPr lang="en-US" altLang="zh-CN" b="1" dirty="0" err="1">
                <a:cs typeface="Courier New" pitchFamily="49" charset="0"/>
              </a:rPr>
              <a:t>tmq.judge</a:t>
            </a:r>
            <a:r>
              <a:rPr lang="en-US" altLang="zh-CN" b="1" dirty="0">
                <a:cs typeface="Courier New" pitchFamily="49" charset="0"/>
              </a:rPr>
              <a:t>(new </a:t>
            </a:r>
            <a:r>
              <a:rPr lang="en-US" altLang="zh-CN" b="1" dirty="0" err="1">
                <a:cs typeface="Courier New" pitchFamily="49" charset="0"/>
              </a:rPr>
              <a:t>DBTeacher</a:t>
            </a:r>
            <a:r>
              <a:rPr lang="en-US" altLang="zh-CN" b="1" dirty="0">
                <a:cs typeface="Courier New" pitchFamily="49" charset="0"/>
              </a:rPr>
              <a:t>(“</a:t>
            </a:r>
            <a:r>
              <a:rPr lang="zh-CN" altLang="en-US" b="1" dirty="0">
                <a:ea typeface="黑体" pitchFamily="2" charset="-122"/>
              </a:rPr>
              <a:t>刘勇</a:t>
            </a:r>
            <a:r>
              <a:rPr lang="en-US" altLang="zh-CN" b="1" dirty="0">
                <a:cs typeface="Courier New" pitchFamily="49" charset="0"/>
              </a:rPr>
              <a:t>",26,3));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cs typeface="Courier New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771775" y="1558925"/>
            <a:ext cx="2232025" cy="398463"/>
          </a:xfrm>
          <a:prstGeom prst="wedgeRoundRectCallout">
            <a:avLst>
              <a:gd name="adj1" fmla="val -33000"/>
              <a:gd name="adj2" fmla="val 90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可以接收子类类型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916238" y="2663825"/>
            <a:ext cx="2449512" cy="693738"/>
          </a:xfrm>
          <a:prstGeom prst="wedgeRoundRectCallout">
            <a:avLst>
              <a:gd name="adj1" fmla="val -50324"/>
              <a:gd name="adj2" fmla="val -75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根据实际创建的对象类型调用相应方法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7550" y="1485900"/>
            <a:ext cx="3311525" cy="4248150"/>
          </a:xfrm>
          <a:prstGeom prst="roundRect">
            <a:avLst>
              <a:gd name="adj" fmla="val 7398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JAVA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老师的丽丝尔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Eclipse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.NET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老师纪晓岚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Visual Studio 2005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大家好！我是数据库老师刘勇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 err="1">
                <a:latin typeface="Arial" pitchFamily="34" charset="0"/>
                <a:ea typeface="黑体" pitchFamily="2" charset="-122"/>
              </a:rPr>
              <a:t>Sql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 Server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00563" y="3600450"/>
            <a:ext cx="1368425" cy="549275"/>
          </a:xfrm>
          <a:prstGeom prst="rightArrow">
            <a:avLst>
              <a:gd name="adj1" fmla="val 50000"/>
              <a:gd name="adj2" fmla="val 6228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控制台输出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403350" y="5734050"/>
            <a:ext cx="5919788" cy="793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>
                <a:latin typeface="Calibri" pitchFamily="34" charset="0"/>
                <a:ea typeface="宋体" pitchFamily="2" charset="-122"/>
              </a:rPr>
              <a:t>使用多态之后，当需要增加新的子类类型时，无需更改总部类，程序的可扩展性及可维护性增强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57720" y="2564160"/>
            <a:ext cx="4819650" cy="1827213"/>
          </a:xfrm>
          <a:prstGeom prst="roundRect">
            <a:avLst>
              <a:gd name="adj" fmla="val 76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cs typeface="Courier New" pitchFamily="49" charset="0"/>
              </a:rPr>
              <a:t>public class Teacher {</a:t>
            </a:r>
          </a:p>
          <a:p>
            <a:r>
              <a:rPr lang="en-US" altLang="zh-CN" b="1">
                <a:cs typeface="Courier New" pitchFamily="49" charset="0"/>
              </a:rPr>
              <a:t>    public void </a:t>
            </a:r>
            <a:r>
              <a:rPr lang="en-US" altLang="zh-CN" b="1">
                <a:solidFill>
                  <a:srgbClr val="0033CC"/>
                </a:solidFill>
                <a:cs typeface="Courier New" pitchFamily="49" charset="0"/>
              </a:rPr>
              <a:t>lesson()</a:t>
            </a:r>
            <a:r>
              <a:rPr lang="en-US" altLang="zh-CN" b="1">
                <a:cs typeface="Courier New" pitchFamily="49" charset="0"/>
              </a:rPr>
              <a:t>{</a:t>
            </a:r>
          </a:p>
          <a:p>
            <a:r>
              <a:rPr lang="en-US" altLang="zh-CN" b="1">
                <a:cs typeface="Courier New" pitchFamily="49" charset="0"/>
              </a:rPr>
              <a:t>        </a:t>
            </a:r>
            <a:r>
              <a:rPr lang="en-US" altLang="zh-CN" b="1">
                <a:ea typeface="黑体" pitchFamily="2" charset="-122"/>
              </a:rPr>
              <a:t>System.out.println("</a:t>
            </a:r>
            <a:r>
              <a:rPr lang="zh-CN" altLang="en-US" b="1">
                <a:ea typeface="黑体" pitchFamily="2" charset="-122"/>
              </a:rPr>
              <a:t>知识点讲解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r>
              <a:rPr lang="en-US" b="1">
                <a:ea typeface="黑体" pitchFamily="2" charset="-122"/>
              </a:rPr>
              <a:t>        </a:t>
            </a:r>
            <a:r>
              <a:rPr lang="en-US" altLang="zh-CN" b="1">
                <a:ea typeface="黑体" pitchFamily="2" charset="-122"/>
              </a:rPr>
              <a:t>System.out.println("</a:t>
            </a:r>
            <a:r>
              <a:rPr lang="zh-CN" altLang="en-US" b="1">
                <a:ea typeface="黑体" pitchFamily="2" charset="-122"/>
              </a:rPr>
              <a:t>总结提问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r>
              <a:rPr lang="en-US" b="1">
                <a:ea typeface="黑体" pitchFamily="2" charset="-122"/>
              </a:rPr>
              <a:t>    </a:t>
            </a:r>
            <a:r>
              <a:rPr lang="en-US" altLang="zh-CN" b="1">
                <a:cs typeface="Courier New" pitchFamily="49" charset="0"/>
              </a:rPr>
              <a:t>}</a:t>
            </a:r>
          </a:p>
          <a:p>
            <a:r>
              <a:rPr lang="en-US" altLang="zh-CN" b="1"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1108" y="2654648"/>
            <a:ext cx="4951412" cy="1852612"/>
            <a:chOff x="0" y="0"/>
            <a:chExt cx="3119" cy="116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3119" cy="1167"/>
            </a:xfrm>
            <a:prstGeom prst="roundRect">
              <a:avLst>
                <a:gd name="adj" fmla="val 10051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Test {</a:t>
              </a:r>
            </a:p>
            <a:p>
              <a:r>
                <a:rPr lang="en-US" altLang="zh-CN" b="1">
                  <a:cs typeface="Courier New" pitchFamily="49" charset="0"/>
                </a:rPr>
                <a:t>     public static void main(String[ ] args) {</a:t>
              </a:r>
            </a:p>
            <a:p>
              <a:r>
                <a:rPr lang="en-US" altLang="zh-CN" b="1">
                  <a:cs typeface="Courier New" pitchFamily="49" charset="0"/>
                </a:rPr>
                <a:t>         </a:t>
              </a:r>
              <a:r>
                <a:rPr lang="en-US" altLang="zh-CN" b="1">
                  <a:ea typeface="黑体" pitchFamily="2" charset="-122"/>
                </a:rPr>
                <a:t>TMQ hq = new TMQ();</a:t>
              </a:r>
            </a:p>
            <a:p>
              <a:pPr lvl="1"/>
              <a:r>
                <a:rPr lang="en-US" altLang="zh-CN" b="1">
                  <a:cs typeface="Courier New" pitchFamily="49" charset="0"/>
                </a:rPr>
                <a:t>  hq.judge(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new DBTeacher()</a:t>
              </a:r>
              <a:r>
                <a:rPr lang="en-US" altLang="zh-CN" b="1">
                  <a:cs typeface="Courier New" pitchFamily="49" charset="0"/>
                </a:rPr>
                <a:t>);</a:t>
              </a:r>
            </a:p>
            <a:p>
              <a:r>
                <a:rPr lang="en-US" altLang="zh-CN" b="1">
                  <a:cs typeface="Courier New" pitchFamily="49" charset="0"/>
                </a:rPr>
                <a:t>     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538" y="851"/>
              <a:ext cx="315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57783" y="1268761"/>
            <a:ext cx="8459787" cy="1008112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、子类重写父类的方法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、编写方法时，使用父类定义的方法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、运行时，根据实际创建的对象类型动态决定使用哪个方法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4545" y="4580285"/>
            <a:ext cx="5245100" cy="2089150"/>
            <a:chOff x="0" y="0"/>
            <a:chExt cx="3305" cy="1316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3305" cy="1316"/>
            </a:xfrm>
            <a:prstGeom prst="roundRect">
              <a:avLst>
                <a:gd name="adj" fmla="val 5634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DBTeacher </a:t>
              </a:r>
            </a:p>
            <a:p>
              <a:r>
                <a:rPr lang="en-US" altLang="zh-CN" b="1">
                  <a:cs typeface="Courier New" pitchFamily="49" charset="0"/>
                </a:rPr>
                <a:t>                                    extends Teacher {</a:t>
              </a:r>
            </a:p>
            <a:p>
              <a:r>
                <a:rPr lang="en-US" altLang="zh-CN" b="1">
                  <a:cs typeface="Courier New" pitchFamily="49" charset="0"/>
                </a:rPr>
                <a:t>     public void 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lesson()</a:t>
              </a:r>
              <a:r>
                <a:rPr lang="en-US" altLang="zh-CN" b="1">
                  <a:cs typeface="Courier New" pitchFamily="49" charset="0"/>
                </a:rPr>
                <a:t>{</a:t>
              </a:r>
            </a:p>
            <a:p>
              <a:r>
                <a:rPr lang="en-US" altLang="zh-CN" b="1">
                  <a:cs typeface="Courier New" pitchFamily="49" charset="0"/>
                </a:rPr>
                <a:t>         </a:t>
              </a:r>
              <a:r>
                <a:rPr lang="en-US" altLang="zh-CN" b="1">
                  <a:ea typeface="黑体" pitchFamily="2" charset="-122"/>
                </a:rPr>
                <a:t>System.out.println("</a:t>
              </a:r>
              <a:r>
                <a:rPr lang="en-US" b="1">
                  <a:ea typeface="黑体" pitchFamily="2" charset="-122"/>
                </a:rPr>
                <a:t>启动 </a:t>
              </a:r>
              <a:r>
                <a:rPr lang="en-US" altLang="zh-CN" b="1">
                  <a:ea typeface="黑体" pitchFamily="2" charset="-122"/>
                </a:rPr>
                <a:t>SqlServer");</a:t>
              </a:r>
            </a:p>
            <a:p>
              <a:r>
                <a:rPr lang="en-US" altLang="zh-CN" b="1">
                  <a:ea typeface="黑体" pitchFamily="2" charset="-122"/>
                </a:rPr>
                <a:t>         super.lesson();</a:t>
              </a:r>
            </a:p>
            <a:p>
              <a:r>
                <a:rPr lang="en-US" altLang="zh-CN" b="1">
                  <a:ea typeface="黑体" pitchFamily="2" charset="-122"/>
                </a:rPr>
                <a:t>     </a:t>
              </a:r>
              <a:r>
                <a:rPr lang="en-US" altLang="zh-CN" b="1">
                  <a:cs typeface="Courier New" pitchFamily="49" charset="0"/>
                </a:rPr>
                <a:t>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8" y="677"/>
              <a:ext cx="317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812283" y="5229573"/>
            <a:ext cx="4386262" cy="1543050"/>
            <a:chOff x="0" y="0"/>
            <a:chExt cx="2763" cy="972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2763" cy="972"/>
            </a:xfrm>
            <a:prstGeom prst="roundRect">
              <a:avLst>
                <a:gd name="adj" fmla="val 8074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TMQ {</a:t>
              </a:r>
            </a:p>
            <a:p>
              <a:r>
                <a:rPr lang="en-US" altLang="zh-CN" b="1">
                  <a:cs typeface="Courier New" pitchFamily="49" charset="0"/>
                </a:rPr>
                <a:t>    public void judge(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Teacher t</a:t>
              </a:r>
              <a:r>
                <a:rPr lang="en-US" altLang="zh-CN" b="1">
                  <a:cs typeface="Courier New" pitchFamily="49" charset="0"/>
                </a:rPr>
                <a:t>){</a:t>
              </a:r>
            </a:p>
            <a:p>
              <a:r>
                <a:rPr lang="en-US" altLang="zh-CN" b="1">
                  <a:cs typeface="Courier New" pitchFamily="49" charset="0"/>
                </a:rPr>
                <a:t>        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t.lesson();</a:t>
              </a:r>
            </a:p>
            <a:p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    </a:t>
              </a:r>
              <a:r>
                <a:rPr lang="en-US" altLang="zh-CN" b="1">
                  <a:cs typeface="Courier New" pitchFamily="49" charset="0"/>
                </a:rPr>
                <a:t>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082" y="585"/>
              <a:ext cx="317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7011BC-049B-4AE8-8E12-0E5FF41D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323528" y="1628800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如果基类和派生类中有原型完全相同的方法，那么就形成了方法覆盖；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引用转型是指父类的引用可以指向子类的实例，但反之不可以；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在有方法覆盖的前提下，并且有引用转型的情况，就将形成动态多态。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628800"/>
            <a:ext cx="7942262" cy="351869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请编码实现如下需求：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乐器（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）分为：钢琴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(Piano)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、小提琴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(Violin)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各种乐器的弹奏（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）方法各不相同。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编写一个测试类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InstrumentTest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，要求：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编写方法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testPlay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，对各种乐器进行弹奏测试。要依据乐器的不同，进行相应的弹奏。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方法中进行测试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方法覆盖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67544" y="1556792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在类的继承体系结构中，如果子类中出现了与父类中有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同原型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的方法，那么认为子类中的方法覆盖了父类中的方法（也称为方法重写）；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通过子类的实例调用被覆盖的方法时，将总是调用子类中的方法，而父类中的方法将被隐藏。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628800"/>
            <a:ext cx="7942262" cy="30861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请编码实现如下需求：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乐器（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）分为：钢琴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(Piano)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、小提琴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(Violin)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各种乐器的弹奏（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）方法各不相同。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编写一个测试类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InstrumentTest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，要求：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有一个集合里面装不同的乐器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循环打印每种乐器的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-24340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考试， 严禁交头接耳， 查抄笔记</a:t>
            </a:r>
            <a:endParaRPr lang="en-US" altLang="zh-CN" dirty="0" smtClean="0"/>
          </a:p>
          <a:p>
            <a:r>
              <a:rPr lang="zh-CN" altLang="en-US" dirty="0" smtClean="0"/>
              <a:t>可以带耳机听音乐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1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方法覆盖示例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611560" y="762323"/>
            <a:ext cx="8229600" cy="5763021"/>
          </a:xfrm>
          <a:prstGeom prst="rect">
            <a:avLst/>
          </a:prstGeom>
          <a:ln>
            <a:solidFill>
              <a:srgbClr val="A5A5A5"/>
            </a:solidFill>
          </a:ln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定义父类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fun() 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System.out.println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这是父类中的方法。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子类继承于父类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fun()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子类覆盖父类中的方法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System.out.println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这是子类中的方法。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OverriddenTest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用于容纳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static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main(String[]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args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 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parObj.fun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父类的实例调用此方法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chiObj.fun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子类的实例调用此方法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区分方法覆盖和方法重载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57200" y="1052736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方法覆盖（重写）和方法重载是两个极易混淆的概念，必须严格区分；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方法覆盖出现的前提条件之一是必须有继承发生的情况下，而且要求父类和子类中的方法必须同原型；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方法重载时，继承并不是必需的，它只要求方法名称相同，而参数列表则必须不同，换言之，各方法的原型其实是不同的。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引用转型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67544" y="1412776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基类的引用可以指向派生类的对象，如：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BaseClass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obj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new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DerivedClass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();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  <a:sym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这样的语句是合法的；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但是派生类的引用则不可以指向基类的对象，如：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DerivedClass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obj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new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BaseClass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();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  <a:sym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这样的语句将引发错误。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引用转型示例</a:t>
            </a: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467544" y="764704"/>
            <a:ext cx="8208962" cy="5446713"/>
          </a:xfrm>
          <a:prstGeom prst="rect">
            <a:avLst/>
          </a:prstGeom>
          <a:solidFill>
            <a:schemeClr val="bg1"/>
          </a:solidFill>
          <a:ln w="12700">
            <a:solidFill>
              <a:srgbClr val="A5A5A5"/>
            </a:solidFill>
            <a:bevel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 {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定义人类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 {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学生类继承于人类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OverriddenDemo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{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main(String[]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) {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正确，所有的学生一定是人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Person per =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Student();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错误，并不是所有的人都是学生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Student std =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Person();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8000"/>
              </a:solidFill>
              <a:latin typeface="Calibri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700808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既然基类的引用可以指向派生类的实例，如果基类和派生类中存在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的情况，那么通过基类的引用将会调用到哪个类中的方法呢？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467544" y="984969"/>
            <a:ext cx="8208962" cy="5540375"/>
          </a:xfrm>
          <a:prstGeom prst="rect">
            <a:avLst/>
          </a:prstGeom>
          <a:solidFill>
            <a:schemeClr val="bg1"/>
          </a:solidFill>
          <a:ln w="12700">
            <a:solidFill>
              <a:srgbClr val="A5A5A5"/>
            </a:solidFill>
            <a:bevel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绘图的方法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绘制了一个基本形状。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Circle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extends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圆形类继承于基本形状类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覆盖父类的绘图方法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绘制了一个圆形。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 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Square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extends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正方形类继承与基本形状类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覆盖父类的绘图方法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绘制了一个正方形。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polymorphismDemo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{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main(String[]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 {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Shapes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Shapes();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父类的引用指向父类的实例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Circle();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父类的引用指向子类的实例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Square();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父类的引用指向子类的实例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556792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从上例中可以看出，父类的引用指向哪个类的实例就调用哪个类中的方法；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同样是使用父类的引用，调用同一个名称的方法，却可以得到不同的调用结果，这就是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中的多态，即：同一函数，多种形态；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实际上多态包括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动态多态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9500</TotalTime>
  <Words>1619</Words>
  <Application>Microsoft Office PowerPoint</Application>
  <PresentationFormat>全屏显示(4:3)</PresentationFormat>
  <Paragraphs>231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多态案例</vt:lpstr>
      <vt:lpstr>方法覆盖</vt:lpstr>
      <vt:lpstr>方法覆盖示例</vt:lpstr>
      <vt:lpstr>区分方法覆盖和方法重载</vt:lpstr>
      <vt:lpstr>引用转型</vt:lpstr>
      <vt:lpstr>引用转型示例</vt:lpstr>
      <vt:lpstr>问题</vt:lpstr>
      <vt:lpstr>示例</vt:lpstr>
      <vt:lpstr>多态</vt:lpstr>
      <vt:lpstr>静态多态</vt:lpstr>
      <vt:lpstr>动态多态</vt:lpstr>
      <vt:lpstr>多态的案例</vt:lpstr>
      <vt:lpstr>第一种解决方案</vt:lpstr>
      <vt:lpstr>多态案例回顾</vt:lpstr>
      <vt:lpstr> </vt:lpstr>
      <vt:lpstr>第二种解决方案——使用多态</vt:lpstr>
      <vt:lpstr>幻灯片 17</vt:lpstr>
      <vt:lpstr>总结</vt:lpstr>
      <vt:lpstr>练习</vt:lpstr>
      <vt:lpstr>练习</vt:lpstr>
      <vt:lpstr>幻灯片 21</vt:lpstr>
      <vt:lpstr>幻灯片 22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852</cp:revision>
  <dcterms:created xsi:type="dcterms:W3CDTF">2012-08-05T14:09:30Z</dcterms:created>
  <dcterms:modified xsi:type="dcterms:W3CDTF">2018-10-19T02:47:30Z</dcterms:modified>
</cp:coreProperties>
</file>