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258" r:id="rId2"/>
    <p:sldId id="528" r:id="rId3"/>
    <p:sldId id="529" r:id="rId4"/>
    <p:sldId id="530" r:id="rId5"/>
    <p:sldId id="622" r:id="rId6"/>
    <p:sldId id="614" r:id="rId7"/>
    <p:sldId id="531" r:id="rId8"/>
    <p:sldId id="573" r:id="rId9"/>
    <p:sldId id="533" r:id="rId10"/>
    <p:sldId id="597" r:id="rId11"/>
    <p:sldId id="534" r:id="rId12"/>
    <p:sldId id="596" r:id="rId13"/>
    <p:sldId id="536" r:id="rId14"/>
    <p:sldId id="580" r:id="rId15"/>
    <p:sldId id="537" r:id="rId16"/>
    <p:sldId id="538" r:id="rId17"/>
    <p:sldId id="628" r:id="rId18"/>
    <p:sldId id="539" r:id="rId19"/>
    <p:sldId id="540" r:id="rId20"/>
    <p:sldId id="629" r:id="rId21"/>
    <p:sldId id="541" r:id="rId22"/>
    <p:sldId id="575" r:id="rId23"/>
    <p:sldId id="543" r:id="rId24"/>
    <p:sldId id="544" r:id="rId25"/>
    <p:sldId id="545" r:id="rId26"/>
    <p:sldId id="623" r:id="rId27"/>
    <p:sldId id="631" r:id="rId28"/>
    <p:sldId id="632" r:id="rId29"/>
    <p:sldId id="633" r:id="rId30"/>
    <p:sldId id="634" r:id="rId31"/>
    <p:sldId id="635" r:id="rId32"/>
    <p:sldId id="636" r:id="rId33"/>
    <p:sldId id="637" r:id="rId34"/>
    <p:sldId id="638" r:id="rId35"/>
    <p:sldId id="639" r:id="rId36"/>
    <p:sldId id="640" r:id="rId37"/>
    <p:sldId id="641" r:id="rId38"/>
    <p:sldId id="642" r:id="rId39"/>
    <p:sldId id="643" r:id="rId40"/>
    <p:sldId id="644" r:id="rId41"/>
    <p:sldId id="645" r:id="rId42"/>
    <p:sldId id="646" r:id="rId43"/>
    <p:sldId id="647" r:id="rId44"/>
    <p:sldId id="648" r:id="rId45"/>
    <p:sldId id="649" r:id="rId46"/>
    <p:sldId id="650" r:id="rId47"/>
    <p:sldId id="651" r:id="rId48"/>
    <p:sldId id="652" r:id="rId49"/>
    <p:sldId id="653" r:id="rId50"/>
    <p:sldId id="654" r:id="rId51"/>
    <p:sldId id="655" r:id="rId52"/>
    <p:sldId id="656" r:id="rId53"/>
    <p:sldId id="657" r:id="rId54"/>
    <p:sldId id="658" r:id="rId55"/>
    <p:sldId id="659" r:id="rId56"/>
    <p:sldId id="660" r:id="rId57"/>
    <p:sldId id="661" r:id="rId58"/>
    <p:sldId id="662" r:id="rId59"/>
    <p:sldId id="663" r:id="rId60"/>
    <p:sldId id="664" r:id="rId61"/>
    <p:sldId id="665" r:id="rId62"/>
    <p:sldId id="559" r:id="rId63"/>
    <p:sldId id="560" r:id="rId64"/>
    <p:sldId id="561" r:id="rId65"/>
    <p:sldId id="562" r:id="rId66"/>
    <p:sldId id="584" r:id="rId67"/>
    <p:sldId id="607" r:id="rId68"/>
    <p:sldId id="572" r:id="rId69"/>
    <p:sldId id="621" r:id="rId70"/>
    <p:sldId id="625" r:id="rId71"/>
    <p:sldId id="674" r:id="rId72"/>
    <p:sldId id="546" r:id="rId73"/>
    <p:sldId id="547" r:id="rId74"/>
    <p:sldId id="548" r:id="rId75"/>
    <p:sldId id="604" r:id="rId76"/>
    <p:sldId id="605" r:id="rId77"/>
    <p:sldId id="606" r:id="rId78"/>
    <p:sldId id="576" r:id="rId79"/>
    <p:sldId id="553" r:id="rId80"/>
    <p:sldId id="624" r:id="rId81"/>
    <p:sldId id="582" r:id="rId82"/>
    <p:sldId id="554" r:id="rId83"/>
    <p:sldId id="626" r:id="rId8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7F7F7F"/>
    <a:srgbClr val="F5F5F5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 autoAdjust="0"/>
    <p:restoredTop sz="93145" autoAdjust="0"/>
  </p:normalViewPr>
  <p:slideViewPr>
    <p:cSldViewPr>
      <p:cViewPr varScale="1">
        <p:scale>
          <a:sx n="63" d="100"/>
          <a:sy n="63" d="100"/>
        </p:scale>
        <p:origin x="113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microsoft.com/office/2015/10/relationships/revisionInfo" Target="revisionInfo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2017/11/16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9552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418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998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子类会具备父类中的数据，所以要先明确父类是如何对这些数据初始化的。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914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599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729513E-3DBF-40F9-8F14-A8604CF08F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30188"/>
            <a:ext cx="413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6E60FE8-FFA5-4495-B183-8E85E1370AF5}"/>
              </a:ext>
            </a:extLst>
          </p:cNvPr>
          <p:cNvCxnSpPr/>
          <p:nvPr userDrawn="1"/>
        </p:nvCxnSpPr>
        <p:spPr>
          <a:xfrm>
            <a:off x="436563" y="4622800"/>
            <a:ext cx="8383587" cy="0"/>
          </a:xfrm>
          <a:prstGeom prst="line">
            <a:avLst/>
          </a:prstGeom>
          <a:ln>
            <a:solidFill>
              <a:srgbClr val="CF0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13">
            <a:extLst>
              <a:ext uri="{FF2B5EF4-FFF2-40B4-BE49-F238E27FC236}">
                <a16:creationId xmlns:a16="http://schemas.microsoft.com/office/drawing/2014/main" id="{E92E30A4-9E8B-4153-811C-A9DFB6C967C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219700" y="1628775"/>
            <a:ext cx="3429000" cy="728663"/>
            <a:chOff x="4495861" y="1534661"/>
            <a:chExt cx="3231649" cy="608413"/>
          </a:xfrm>
        </p:grpSpPr>
        <p:sp>
          <p:nvSpPr>
            <p:cNvPr id="5" name="圆角矩形 9">
              <a:extLst>
                <a:ext uri="{FF2B5EF4-FFF2-40B4-BE49-F238E27FC236}">
                  <a16:creationId xmlns:a16="http://schemas.microsoft.com/office/drawing/2014/main" id="{D90051FA-BA40-498C-9A83-D6DA7F9383CE}"/>
                </a:ext>
              </a:extLst>
            </p:cNvPr>
            <p:cNvSpPr/>
            <p:nvPr/>
          </p:nvSpPr>
          <p:spPr>
            <a:xfrm>
              <a:off x="4495861" y="1546591"/>
              <a:ext cx="3231649" cy="550089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/>
            </a:p>
          </p:txBody>
        </p:sp>
        <p:grpSp>
          <p:nvGrpSpPr>
            <p:cNvPr id="6" name="组合 10">
              <a:extLst>
                <a:ext uri="{FF2B5EF4-FFF2-40B4-BE49-F238E27FC236}">
                  <a16:creationId xmlns:a16="http://schemas.microsoft.com/office/drawing/2014/main" id="{1DFD43CC-C13D-4973-8216-7425574A85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861" y="1534661"/>
              <a:ext cx="3231649" cy="608413"/>
              <a:chOff x="4281547" y="1534661"/>
              <a:chExt cx="3231649" cy="608413"/>
            </a:xfrm>
          </p:grpSpPr>
          <p:sp>
            <p:nvSpPr>
              <p:cNvPr id="7" name="矩形 16">
                <a:extLst>
                  <a:ext uri="{FF2B5EF4-FFF2-40B4-BE49-F238E27FC236}">
                    <a16:creationId xmlns:a16="http://schemas.microsoft.com/office/drawing/2014/main" id="{8FB34E8F-9FBD-40D3-9C2B-DDD8BDFD8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1547" y="1534661"/>
                <a:ext cx="3231649" cy="436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Better Man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矩形 17">
                <a:extLst>
                  <a:ext uri="{FF2B5EF4-FFF2-40B4-BE49-F238E27FC236}">
                    <a16:creationId xmlns:a16="http://schemas.microsoft.com/office/drawing/2014/main" id="{BBC3960D-6271-49AB-A467-AFBC11C9B5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477" y="1775183"/>
                <a:ext cx="1150215" cy="3678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 be a </a:t>
                </a:r>
                <a:endPara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TextBox 13">
            <a:extLst>
              <a:ext uri="{FF2B5EF4-FFF2-40B4-BE49-F238E27FC236}">
                <a16:creationId xmlns:a16="http://schemas.microsoft.com/office/drawing/2014/main" id="{85F17FAB-28DF-4E63-8D4B-2F9AE123E42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04025" y="6140450"/>
            <a:ext cx="2171700" cy="4778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200" b="1" dirty="0">
                <a:solidFill>
                  <a:srgbClr val="5957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互联网专业教育研究院</a:t>
            </a:r>
            <a:endParaRPr lang="en-US" altLang="zh-CN" sz="1200" b="1" dirty="0">
              <a:solidFill>
                <a:srgbClr val="5957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200" b="1" dirty="0">
                <a:solidFill>
                  <a:srgbClr val="5957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华信智原教育技术有限公司</a:t>
            </a:r>
            <a:endParaRPr lang="en-US" altLang="zh-CN" sz="1200" b="1" dirty="0">
              <a:solidFill>
                <a:srgbClr val="5957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14">
            <a:extLst>
              <a:ext uri="{FF2B5EF4-FFF2-40B4-BE49-F238E27FC236}">
                <a16:creationId xmlns:a16="http://schemas.microsoft.com/office/drawing/2014/main" id="{383C44DB-5642-44C5-84BD-9B73BDFE0E30}"/>
              </a:ext>
            </a:extLst>
          </p:cNvPr>
          <p:cNvSpPr/>
          <p:nvPr userDrawn="1"/>
        </p:nvSpPr>
        <p:spPr bwMode="auto">
          <a:xfrm>
            <a:off x="6875463" y="5854700"/>
            <a:ext cx="973137" cy="252413"/>
          </a:xfrm>
          <a:prstGeom prst="roundRect">
            <a:avLst/>
          </a:prstGeom>
          <a:solidFill>
            <a:srgbClr val="595758"/>
          </a:solidFill>
          <a:ln>
            <a:noFill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Tx/>
              <a:buNone/>
              <a:defRPr/>
            </a:pPr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XH  V 1.0</a:t>
            </a:r>
            <a:endParaRPr lang="zh-CN" altLang="en-US" sz="1200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C8484571-B255-415C-B355-EE19283A5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" y="3540128"/>
            <a:ext cx="7337424" cy="1470025"/>
          </a:xfrm>
          <a:noFill/>
        </p:spPr>
        <p:txBody>
          <a:bodyPr>
            <a:normAutofit/>
          </a:bodyPr>
          <a:lstStyle>
            <a:lvl1pPr algn="l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2" name="日期占位符 1">
            <a:extLst>
              <a:ext uri="{FF2B5EF4-FFF2-40B4-BE49-F238E27FC236}">
                <a16:creationId xmlns:a16="http://schemas.microsoft.com/office/drawing/2014/main" id="{1121C911-3C44-4F43-AF29-9A33E863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3" name="页脚占位符 2">
            <a:extLst>
              <a:ext uri="{FF2B5EF4-FFF2-40B4-BE49-F238E27FC236}">
                <a16:creationId xmlns:a16="http://schemas.microsoft.com/office/drawing/2014/main" id="{CC15942F-FAEB-4025-8206-1B9BDA5F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id="{51732A36-BB5E-45D2-BF21-8861347D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A3861DB-5B72-41A6-ABBA-78FE4DB6E283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A76F3A7-F891-42EB-8400-541FB924C8E4}"/>
              </a:ext>
            </a:extLst>
          </p:cNvPr>
          <p:cNvCxnSpPr/>
          <p:nvPr userDrawn="1"/>
        </p:nvCxnSpPr>
        <p:spPr>
          <a:xfrm>
            <a:off x="0" y="490538"/>
            <a:ext cx="91440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BD71FC09-EEB2-4BC0-8808-30EB72B4D0A1}"/>
              </a:ext>
            </a:extLst>
          </p:cNvPr>
          <p:cNvSpPr/>
          <p:nvPr userDrawn="1"/>
        </p:nvSpPr>
        <p:spPr>
          <a:xfrm>
            <a:off x="7019925" y="6581775"/>
            <a:ext cx="2124075" cy="27622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------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知而获智，智达高远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B02EB82D-AC08-414B-B058-4D9C95CE1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224" y="239103"/>
            <a:ext cx="2300062" cy="523220"/>
          </a:xfrm>
          <a:prstGeom prst="rect">
            <a:avLst/>
          </a:prstGeom>
          <a:solidFill>
            <a:srgbClr val="F5F5F5"/>
          </a:solidFill>
        </p:spPr>
        <p:txBody>
          <a:bodyPr>
            <a:spAutoFit/>
          </a:bodyPr>
          <a:lstStyle>
            <a:lvl1pPr>
              <a:defRPr sz="2800" b="1">
                <a:solidFill>
                  <a:srgbClr val="59575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11A67FC-5390-4129-9900-C338A7FABA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30188"/>
            <a:ext cx="413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>
            <a:extLst>
              <a:ext uri="{FF2B5EF4-FFF2-40B4-BE49-F238E27FC236}">
                <a16:creationId xmlns:a16="http://schemas.microsoft.com/office/drawing/2014/main" id="{1C091CE2-D211-4F80-87C4-4D7EDE9A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BCA776AA-1B27-47DA-96B0-78DB8A96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5F3C1B18-AB76-499B-8375-B4008A92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A402864-3140-4D75-BAAF-CCE88517A328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图片 3">
            <a:extLst>
              <a:ext uri="{FF2B5EF4-FFF2-40B4-BE49-F238E27FC236}">
                <a16:creationId xmlns:a16="http://schemas.microsoft.com/office/drawing/2014/main" id="{559B8697-166D-4633-8E52-CCB42C6CC8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52663"/>
            <a:ext cx="8280400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2027505-F265-422A-BC27-9BC0230AA24D}"/>
              </a:ext>
            </a:extLst>
          </p:cNvPr>
          <p:cNvCxnSpPr/>
          <p:nvPr userDrawn="1"/>
        </p:nvCxnSpPr>
        <p:spPr>
          <a:xfrm>
            <a:off x="0" y="490538"/>
            <a:ext cx="91440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C7048C93-AF43-487A-AEB9-74E9B96E1570}"/>
              </a:ext>
            </a:extLst>
          </p:cNvPr>
          <p:cNvSpPr/>
          <p:nvPr userDrawn="1"/>
        </p:nvSpPr>
        <p:spPr>
          <a:xfrm>
            <a:off x="7019925" y="6581775"/>
            <a:ext cx="2124075" cy="27622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------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知而获智，智达高远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32F3A82-1131-4C93-BCE8-980EE07D4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224" y="239103"/>
            <a:ext cx="2300062" cy="523220"/>
          </a:xfrm>
          <a:prstGeom prst="rect">
            <a:avLst/>
          </a:prstGeom>
          <a:solidFill>
            <a:srgbClr val="F5F5F5"/>
          </a:solidFill>
        </p:spPr>
        <p:txBody>
          <a:bodyPr>
            <a:spAutoFit/>
          </a:bodyPr>
          <a:lstStyle>
            <a:lvl1pPr>
              <a:defRPr sz="2800" b="1">
                <a:solidFill>
                  <a:srgbClr val="59575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0524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5012703-8AF3-46F1-9FC3-89A39341B912}"/>
              </a:ext>
            </a:extLst>
          </p:cNvPr>
          <p:cNvCxnSpPr/>
          <p:nvPr/>
        </p:nvCxnSpPr>
        <p:spPr>
          <a:xfrm>
            <a:off x="0" y="490538"/>
            <a:ext cx="91440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93D5A8CC-EDC6-4D03-ADA5-71B08B24032C}"/>
              </a:ext>
            </a:extLst>
          </p:cNvPr>
          <p:cNvSpPr/>
          <p:nvPr userDrawn="1"/>
        </p:nvSpPr>
        <p:spPr>
          <a:xfrm>
            <a:off x="7019925" y="6581775"/>
            <a:ext cx="2124075" cy="27622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------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知而获智，智达高远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588224" y="239103"/>
            <a:ext cx="2300062" cy="523220"/>
          </a:xfrm>
          <a:prstGeom prst="rect">
            <a:avLst/>
          </a:prstGeom>
          <a:solidFill>
            <a:srgbClr val="F5F5F5"/>
          </a:solidFill>
        </p:spPr>
        <p:txBody>
          <a:bodyPr>
            <a:spAutoFit/>
          </a:bodyPr>
          <a:lstStyle>
            <a:lvl1pPr>
              <a:defRPr sz="2800" b="1">
                <a:solidFill>
                  <a:srgbClr val="59575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51520" y="850900"/>
            <a:ext cx="8640960" cy="572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71429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C00000"/>
        </a:buClr>
        <a:buFont typeface="Calibri" panose="020F0502020204030204" pitchFamily="34" charset="0"/>
        <a:buChar char="Ω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00000"/>
        </a:buClr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6"/>
          <p:cNvSpPr txBox="1"/>
          <p:nvPr/>
        </p:nvSpPr>
        <p:spPr>
          <a:xfrm>
            <a:off x="395536" y="3645024"/>
            <a:ext cx="8640960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第四章：高级类特性</a:t>
            </a:r>
            <a:r>
              <a:rPr lang="en-US" altLang="zh-CN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</a:t>
            </a:r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020272" y="239103"/>
            <a:ext cx="1868014" cy="52322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类的继承 </a:t>
            </a:r>
            <a:endParaRPr lang="en-US" altLang="zh-CN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65906" y="692696"/>
            <a:ext cx="8210550" cy="225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Calibri" panose="020F0502020204030204" pitchFamily="34" charset="0"/>
              <a:buChar char="Ω"/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子类继承了父类，就继承了父类的方法和属性。</a:t>
            </a:r>
          </a:p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Calibri" panose="020F0502020204030204" pitchFamily="34" charset="0"/>
              <a:buChar char="Ω"/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在子类中，可以使用父类中定义的方法和属性，也可以创建新的数据和方法。</a:t>
            </a:r>
          </a:p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Calibri" panose="020F0502020204030204" pitchFamily="34" charset="0"/>
              <a:buChar char="Ω"/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Java 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中，继承的关键字用的是“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extends”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，即子类不是父类的子集，而是对父类的“扩展”。</a:t>
            </a:r>
          </a:p>
        </p:txBody>
      </p:sp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503113" y="3356992"/>
            <a:ext cx="8461375" cy="101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Calibri" panose="020F0502020204030204" pitchFamily="34" charset="0"/>
              <a:buChar char="Ω"/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关于继承的规则：</a:t>
            </a:r>
          </a:p>
          <a:p>
            <a:pPr lvl="1"/>
            <a:r>
              <a:rPr lang="zh-CN" altLang="en-US" dirty="0"/>
              <a:t>子类不能直接访问父类中私有的</a:t>
            </a:r>
            <a:r>
              <a:rPr lang="en-US" altLang="zh-CN" dirty="0"/>
              <a:t>(private)</a:t>
            </a:r>
            <a:r>
              <a:rPr lang="zh-CN" altLang="en-US" dirty="0"/>
              <a:t>的成员变量和方法。</a:t>
            </a:r>
          </a:p>
        </p:txBody>
      </p:sp>
      <p:pic>
        <p:nvPicPr>
          <p:cNvPr id="5" name="图片 4" descr="QQ截图20121119002606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9592" y="4797152"/>
            <a:ext cx="5604201" cy="184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7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单继承举例</a:t>
            </a:r>
          </a:p>
        </p:txBody>
      </p:sp>
      <p:graphicFrame>
        <p:nvGraphicFramePr>
          <p:cNvPr id="19866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47975"/>
              </p:ext>
            </p:extLst>
          </p:nvPr>
        </p:nvGraphicFramePr>
        <p:xfrm>
          <a:off x="2203376" y="1226408"/>
          <a:ext cx="2133600" cy="14935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Person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+name : String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+age : </a:t>
                      </a:r>
                      <a:r>
                        <a:rPr kumimoji="1" lang="en-US" altLang="zh-CN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1" lang="en-US" altLang="zh-CN" sz="16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</a:t>
                      </a:r>
                      <a:r>
                        <a:rPr kumimoji="1" lang="en-US" altLang="zh-CN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birthDate</a:t>
                      </a: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: Date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</a:t>
                      </a:r>
                      <a:r>
                        <a:rPr kumimoji="1" lang="en-US" altLang="zh-CN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getInfo</a:t>
                      </a: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() : String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8670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134971"/>
              </p:ext>
            </p:extLst>
          </p:nvPr>
        </p:nvGraphicFramePr>
        <p:xfrm>
          <a:off x="2203376" y="3283808"/>
          <a:ext cx="2133600" cy="838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Student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+school : String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39" name="Line 24"/>
          <p:cNvSpPr>
            <a:spLocks noChangeShapeType="1"/>
          </p:cNvSpPr>
          <p:nvPr/>
        </p:nvSpPr>
        <p:spPr bwMode="auto">
          <a:xfrm flipV="1">
            <a:off x="3270176" y="2750408"/>
            <a:ext cx="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98710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992797"/>
              </p:ext>
            </p:extLst>
          </p:nvPr>
        </p:nvGraphicFramePr>
        <p:xfrm>
          <a:off x="755576" y="3283808"/>
          <a:ext cx="1143000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Soldier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8711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485777"/>
              </p:ext>
            </p:extLst>
          </p:nvPr>
        </p:nvGraphicFramePr>
        <p:xfrm>
          <a:off x="4565576" y="3283808"/>
          <a:ext cx="1295400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Officer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52" name="Line 56"/>
          <p:cNvSpPr>
            <a:spLocks noChangeShapeType="1"/>
          </p:cNvSpPr>
          <p:nvPr/>
        </p:nvSpPr>
        <p:spPr bwMode="auto">
          <a:xfrm flipH="1" flipV="1">
            <a:off x="4184576" y="2750408"/>
            <a:ext cx="68580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53" name="Line 57"/>
          <p:cNvSpPr>
            <a:spLocks noChangeShapeType="1"/>
          </p:cNvSpPr>
          <p:nvPr/>
        </p:nvSpPr>
        <p:spPr bwMode="auto">
          <a:xfrm flipV="1">
            <a:off x="1593776" y="2750408"/>
            <a:ext cx="76200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98727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074656"/>
              </p:ext>
            </p:extLst>
          </p:nvPr>
        </p:nvGraphicFramePr>
        <p:xfrm>
          <a:off x="2279576" y="4655408"/>
          <a:ext cx="2133600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Graduate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+major : String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+register() : void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64" name="Line 68"/>
          <p:cNvSpPr>
            <a:spLocks noChangeShapeType="1"/>
          </p:cNvSpPr>
          <p:nvPr/>
        </p:nvSpPr>
        <p:spPr bwMode="auto">
          <a:xfrm flipV="1">
            <a:off x="3270176" y="4122008"/>
            <a:ext cx="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65" name="Text Box 72"/>
          <p:cNvSpPr txBox="1">
            <a:spLocks noChangeArrowheads="1"/>
          </p:cNvSpPr>
          <p:nvPr/>
        </p:nvSpPr>
        <p:spPr bwMode="auto">
          <a:xfrm>
            <a:off x="5213276" y="1522464"/>
            <a:ext cx="190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superclass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66" name="Text Box 73"/>
          <p:cNvSpPr txBox="1">
            <a:spLocks noChangeArrowheads="1"/>
          </p:cNvSpPr>
          <p:nvPr/>
        </p:nvSpPr>
        <p:spPr bwMode="auto">
          <a:xfrm>
            <a:off x="6165776" y="3207608"/>
            <a:ext cx="14290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subclass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67" name="Text Box 74"/>
          <p:cNvSpPr txBox="1">
            <a:spLocks noChangeArrowheads="1"/>
          </p:cNvSpPr>
          <p:nvPr/>
        </p:nvSpPr>
        <p:spPr bwMode="auto">
          <a:xfrm>
            <a:off x="5403776" y="4731608"/>
            <a:ext cx="18310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subsubclass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109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164288" y="239103"/>
            <a:ext cx="1723998" cy="52322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dirty="0"/>
              <a:t>类的继承</a:t>
            </a:r>
            <a:endParaRPr lang="en-US" altLang="zh-CN" dirty="0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24408" y="1052736"/>
            <a:ext cx="7620000" cy="2277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Calibri" panose="020F0502020204030204" pitchFamily="34" charset="0"/>
              <a:buChar char="Ω"/>
            </a:pP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只支持单继承，不允许多重继承</a:t>
            </a:r>
            <a:endParaRPr lang="en-US" altLang="zh-CN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/>
              <a:t>一个子类只能有一个父类</a:t>
            </a:r>
            <a:endParaRPr lang="en-US" altLang="zh-CN" dirty="0"/>
          </a:p>
          <a:p>
            <a:pPr lvl="1"/>
            <a:r>
              <a:rPr lang="zh-CN" altLang="en-US" dirty="0"/>
              <a:t>一个父类可以派生出多个子类</a:t>
            </a:r>
            <a:endParaRPr lang="en-US" altLang="zh-CN" dirty="0"/>
          </a:p>
          <a:p>
            <a:pPr lvl="2"/>
            <a:r>
              <a:rPr lang="en-US" altLang="zh-CN" dirty="0"/>
              <a:t>class </a:t>
            </a:r>
            <a:r>
              <a:rPr lang="en-US" altLang="zh-CN" dirty="0" err="1"/>
              <a:t>SubDemo</a:t>
            </a:r>
            <a:r>
              <a:rPr lang="en-US" altLang="zh-CN" dirty="0"/>
              <a:t> extends Demo{</a:t>
            </a:r>
            <a:r>
              <a:rPr lang="zh-CN" altLang="en-US" dirty="0"/>
              <a:t> </a:t>
            </a:r>
            <a:r>
              <a:rPr lang="en-US" altLang="zh-CN" dirty="0"/>
              <a:t>}</a:t>
            </a:r>
            <a:r>
              <a:rPr lang="zh-CN" altLang="en-US" dirty="0"/>
              <a:t>  </a:t>
            </a:r>
            <a:r>
              <a:rPr lang="en-US" altLang="zh-CN" dirty="0"/>
              <a:t> //ok</a:t>
            </a:r>
          </a:p>
          <a:p>
            <a:pPr lvl="2"/>
            <a:r>
              <a:rPr lang="en-US" altLang="zh-CN" dirty="0"/>
              <a:t>class </a:t>
            </a:r>
            <a:r>
              <a:rPr lang="en-US" altLang="zh-CN" dirty="0" err="1"/>
              <a:t>SubDemo</a:t>
            </a:r>
            <a:r>
              <a:rPr lang="en-US" altLang="zh-CN" dirty="0"/>
              <a:t> extends Demo1,Demo2...//error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 descr="QQ截图20121119002336.png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b="19921"/>
          <a:stretch/>
        </p:blipFill>
        <p:spPr>
          <a:xfrm>
            <a:off x="984448" y="3586824"/>
            <a:ext cx="4742414" cy="1776520"/>
          </a:xfrm>
          <a:prstGeom prst="rect">
            <a:avLst/>
          </a:prstGeom>
        </p:spPr>
      </p:pic>
      <p:pic>
        <p:nvPicPr>
          <p:cNvPr id="5" name="图片 4" descr="QQ截图20121119002343.png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b="16420"/>
          <a:stretch/>
        </p:blipFill>
        <p:spPr>
          <a:xfrm>
            <a:off x="6457056" y="3093334"/>
            <a:ext cx="1571636" cy="24700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52600" y="536334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a typeface="宋体" pitchFamily="2" charset="-122"/>
              </a:rPr>
              <a:t>多重继承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6964" y="5517232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a typeface="宋体" pitchFamily="2" charset="-122"/>
              </a:rPr>
              <a:t>多层继承</a:t>
            </a:r>
          </a:p>
        </p:txBody>
      </p:sp>
      <p:sp>
        <p:nvSpPr>
          <p:cNvPr id="6" name="乘号 5"/>
          <p:cNvSpPr/>
          <p:nvPr/>
        </p:nvSpPr>
        <p:spPr>
          <a:xfrm>
            <a:off x="2496616" y="4077072"/>
            <a:ext cx="720080" cy="6848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16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740352" y="239103"/>
            <a:ext cx="1147934" cy="52322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/>
              <a:t>练习一</a:t>
            </a:r>
            <a:endParaRPr lang="en-US" altLang="zh-C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1520" y="692696"/>
            <a:ext cx="8640960" cy="5832648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1.</a:t>
            </a:r>
          </a:p>
          <a:p>
            <a:pPr marL="457200" indent="-457200" eaLnBrk="1" hangingPunct="1">
              <a:buFont typeface="+mj-ea"/>
              <a:buAutoNum type="circleNumDbPlain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定义一个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ManKind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类，包括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成员变量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 sex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 salary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；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void 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manOrWorman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：根据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sex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的值显示“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man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”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(sex==1)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或者“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women”(sex==0)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；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void 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employeed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：根据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salary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的值显示“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no job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”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(salary==0)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或者“ 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job”(salary!=0)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200" dirty="0">
              <a:ea typeface="宋体" pitchFamily="2" charset="-122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Ø"/>
            </a:pPr>
            <a:endParaRPr lang="zh-CN" altLang="en-US" sz="2200" dirty="0">
              <a:ea typeface="宋体" pitchFamily="2" charset="-122"/>
              <a:cs typeface="Times New Roman" pitchFamily="18" charset="0"/>
            </a:endParaRPr>
          </a:p>
          <a:p>
            <a:pPr marL="457200" indent="-457200" eaLnBrk="1" hangingPunct="1">
              <a:buFont typeface="+mj-ea"/>
              <a:buAutoNum type="circleNumDbPlain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定义类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Kids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继承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ManKind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，并包括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成员变量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yearsOld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；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printAge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打印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yearsOld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的值。</a:t>
            </a:r>
            <a:endParaRPr lang="en-US" altLang="zh-CN" sz="2200" dirty="0">
              <a:ea typeface="宋体" pitchFamily="2" charset="-122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Ø"/>
            </a:pPr>
            <a:endParaRPr lang="zh-CN" altLang="en-US" sz="2200" dirty="0">
              <a:ea typeface="宋体" pitchFamily="2" charset="-122"/>
              <a:cs typeface="Times New Roman" pitchFamily="18" charset="0"/>
            </a:endParaRPr>
          </a:p>
          <a:p>
            <a:pPr marL="457200" indent="-457200" eaLnBrk="1" hangingPunct="1">
              <a:buFont typeface="+mj-ea"/>
              <a:buAutoNum type="circleNumDbPlain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Kids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main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方法中实例化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Kids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的对象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someKid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，用该对象访问其父类的成员变量及方法。</a:t>
            </a:r>
          </a:p>
        </p:txBody>
      </p:sp>
    </p:spTree>
    <p:extLst>
      <p:ext uri="{BB962C8B-B14F-4D97-AF65-F5344CB8AC3E}">
        <p14:creationId xmlns:p14="http://schemas.microsoft.com/office/powerpoint/2010/main" val="2858670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68344" y="239103"/>
            <a:ext cx="1219942" cy="5232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500" dirty="0"/>
              <a:t>练习一</a:t>
            </a:r>
            <a:endParaRPr lang="en-US" altLang="zh-CN" sz="25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1520" y="850900"/>
            <a:ext cx="8640960" cy="57277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定义一个学生类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，它继承自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类</a:t>
            </a:r>
          </a:p>
          <a:p>
            <a:pPr eaLnBrk="1" hangingPunct="1"/>
            <a:endParaRPr lang="zh-CN" altLang="en-US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zh-CN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35557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623603"/>
              </p:ext>
            </p:extLst>
          </p:nvPr>
        </p:nvGraphicFramePr>
        <p:xfrm>
          <a:off x="323528" y="1700808"/>
          <a:ext cx="3888432" cy="28346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Person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#name: 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r>
                        <a:rPr kumimoji="1" lang="en-US" altLang="zh-CN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sex:char</a:t>
                      </a:r>
                      <a:endParaRPr kumimoji="1" lang="en-US" altLang="zh-CN" sz="24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r>
                        <a:rPr kumimoji="1" lang="en-US" altLang="zh-CN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age:int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sng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+Person(</a:t>
                      </a:r>
                      <a:r>
                        <a:rPr kumimoji="1" lang="en-US" altLang="zh-CN" sz="2400" u="sng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name:String</a:t>
                      </a:r>
                      <a:r>
                        <a:rPr kumimoji="1" lang="en-US" altLang="zh-CN" sz="2400" u="sng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</a:t>
                      </a:r>
                      <a:r>
                        <a:rPr kumimoji="1" lang="en-US" altLang="zh-CN" sz="2400" u="sng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sex:char</a:t>
                      </a:r>
                      <a:r>
                        <a:rPr kumimoji="1" lang="en-US" altLang="zh-CN" sz="2400" u="sng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</a:t>
                      </a:r>
                      <a:r>
                        <a:rPr kumimoji="1" lang="en-US" altLang="zh-CN" sz="2400" u="sng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age:int</a:t>
                      </a:r>
                      <a:r>
                        <a:rPr kumimoji="1" lang="en-US" altLang="zh-CN" sz="2400" u="sng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</a:t>
                      </a:r>
                      <a:r>
                        <a:rPr kumimoji="1" lang="en-US" altLang="zh-CN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toString</a:t>
                      </a: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():String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5566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503657"/>
              </p:ext>
            </p:extLst>
          </p:nvPr>
        </p:nvGraphicFramePr>
        <p:xfrm>
          <a:off x="4644008" y="1700808"/>
          <a:ext cx="4104109" cy="39319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104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9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Student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9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number:long</a:t>
                      </a:r>
                      <a:endParaRPr kumimoji="1" lang="en-US" altLang="zh-CN" sz="22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int:math</a:t>
                      </a:r>
                      <a:endParaRPr kumimoji="1" lang="en-US" altLang="zh-CN" sz="22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int:english</a:t>
                      </a:r>
                      <a:endParaRPr kumimoji="1" lang="en-US" altLang="zh-CN" sz="22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int:computer</a:t>
                      </a:r>
                      <a:endParaRPr kumimoji="1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8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u="sng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+Student(</a:t>
                      </a:r>
                      <a:r>
                        <a:rPr kumimoji="1" lang="en-US" altLang="zh-CN" sz="2200" u="sng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n:String</a:t>
                      </a:r>
                      <a:r>
                        <a:rPr kumimoji="1" lang="en-US" altLang="zh-CN" sz="2200" u="sng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s:char a:int k:long m:int e:int c:int)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+aver():double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+max():</a:t>
                      </a:r>
                      <a:r>
                        <a:rPr kumimoji="1" lang="en-US" altLang="zh-CN" sz="2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1" lang="en-US" altLang="zh-CN" sz="22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+min():</a:t>
                      </a:r>
                      <a:r>
                        <a:rPr kumimoji="1" lang="en-US" altLang="zh-CN" sz="2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1" lang="en-US" altLang="zh-CN" sz="22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</a:t>
                      </a:r>
                      <a:r>
                        <a:rPr kumimoji="1" lang="en-US" altLang="zh-CN" sz="2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toString</a:t>
                      </a:r>
                      <a:r>
                        <a:rPr kumimoji="1" lang="en-US" altLang="zh-CN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():String</a:t>
                      </a:r>
                      <a:endParaRPr kumimoji="1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肘形连接符 4"/>
          <p:cNvCxnSpPr>
            <a:endCxn id="235557" idx="2"/>
          </p:cNvCxnSpPr>
          <p:nvPr/>
        </p:nvCxnSpPr>
        <p:spPr>
          <a:xfrm rot="10800000">
            <a:off x="2267744" y="4535448"/>
            <a:ext cx="2376264" cy="477728"/>
          </a:xfrm>
          <a:prstGeom prst="bentConnector2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471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740352" y="239103"/>
            <a:ext cx="1147934" cy="52322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500" dirty="0"/>
              <a:t>练习一</a:t>
            </a:r>
            <a:endParaRPr lang="en-US" altLang="zh-CN" sz="25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1520" y="850900"/>
            <a:ext cx="8640960" cy="57277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  3.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根据下图实现类。在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TestCylinder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类中创建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Cylinder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类的对象，设置圆柱的底面半径和高，并输出圆柱的体积。</a:t>
            </a:r>
          </a:p>
          <a:p>
            <a:pPr eaLnBrk="1" hangingPunct="1"/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35557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305752"/>
              </p:ext>
            </p:extLst>
          </p:nvPr>
        </p:nvGraphicFramePr>
        <p:xfrm>
          <a:off x="1763688" y="1844824"/>
          <a:ext cx="5486400" cy="19202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Circle  (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圆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-radius :double 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Circle(): 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构造方法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将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radius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属性初始化为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setRadius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(double radius) : void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getRadius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(): double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findArea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():double  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计算圆的面积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5566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921442"/>
              </p:ext>
            </p:extLst>
          </p:nvPr>
        </p:nvGraphicFramePr>
        <p:xfrm>
          <a:off x="1763688" y="4077072"/>
          <a:ext cx="5544616" cy="213285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544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4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Cylinder  (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圆柱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1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length:double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5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60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Cylinder():  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构造方法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将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length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属性初始化为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setLength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(double length):void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getLength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():double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findVolume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 :double   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计算圆柱体积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12" name="Line 24"/>
          <p:cNvSpPr>
            <a:spLocks noChangeShapeType="1"/>
          </p:cNvSpPr>
          <p:nvPr/>
        </p:nvSpPr>
        <p:spPr bwMode="auto">
          <a:xfrm flipV="1">
            <a:off x="4427984" y="4293096"/>
            <a:ext cx="0" cy="317376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008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292080" y="239103"/>
            <a:ext cx="3596206" cy="523220"/>
          </a:xfrm>
        </p:spPr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zh-CN" altLang="en-US" sz="2500" dirty="0"/>
              <a:t>方法的重写</a:t>
            </a:r>
            <a:r>
              <a:rPr lang="en-US" altLang="zh-CN" sz="2500" dirty="0"/>
              <a:t>(override)</a:t>
            </a:r>
            <a:endParaRPr lang="zh-CN" altLang="en-US" sz="25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1520" y="908720"/>
            <a:ext cx="8640960" cy="57277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定义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：在子类中可以根据需要对从父类中继承来的方法进行改造，也称方法的</a:t>
            </a:r>
            <a:r>
              <a:rPr lang="zh-CN" altLang="en-US" sz="2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重置、覆盖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。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在程序执行时，子类的方法将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覆盖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父类的方法。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要求：</a:t>
            </a:r>
            <a:endParaRPr lang="en-US" altLang="zh-CN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重写方法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必须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被重写方法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具有相同的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方法名称、参数列表和返回值类型。</a:t>
            </a:r>
          </a:p>
          <a:p>
            <a:pPr lvl="1">
              <a:spcBef>
                <a:spcPct val="50000"/>
              </a:spcBef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重写方法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不能使用比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被重写方法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更严格的访问权限。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重写和被重写的方法须同时为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static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的，或同时为非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static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子类方法抛出的异常不能大于父类被重写方法的异常</a:t>
            </a:r>
          </a:p>
        </p:txBody>
      </p:sp>
    </p:spTree>
    <p:extLst>
      <p:ext uri="{BB962C8B-B14F-4D97-AF65-F5344CB8AC3E}">
        <p14:creationId xmlns:p14="http://schemas.microsoft.com/office/powerpoint/2010/main" val="977293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45720-0BC8-4125-91FB-FFFA92C93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192" y="23660"/>
            <a:ext cx="2588094" cy="954107"/>
          </a:xfrm>
        </p:spPr>
        <p:txBody>
          <a:bodyPr/>
          <a:lstStyle/>
          <a:p>
            <a:r>
              <a:rPr lang="zh-CN" altLang="en-US" dirty="0"/>
              <a:t>方法覆盖示例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55F80F5-0E5E-4AAB-82DF-9A473D96EDD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46856" y="908720"/>
            <a:ext cx="8229600" cy="5616624"/>
          </a:xfrm>
          <a:ln>
            <a:solidFill>
              <a:srgbClr val="A5A5A5"/>
            </a:solidFill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en-US" altLang="zh-CN" sz="2100" dirty="0">
                <a:solidFill>
                  <a:srgbClr val="0000FF"/>
                </a:solidFill>
                <a:latin typeface="黑体" panose="02010609060101010101" pitchFamily="49" charset="-122"/>
                <a:ea typeface="楷体_GB2312" pitchFamily="49" charset="-122"/>
              </a:rPr>
              <a:t>class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</a:t>
            </a:r>
            <a:r>
              <a:rPr lang="en-US" altLang="zh-CN" sz="2100" dirty="0" err="1">
                <a:latin typeface="黑体" panose="02010609060101010101" pitchFamily="49" charset="-122"/>
                <a:ea typeface="楷体_GB2312" pitchFamily="49" charset="-122"/>
              </a:rPr>
              <a:t>ParentClass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{  </a:t>
            </a:r>
            <a:r>
              <a:rPr lang="en-US" altLang="zh-CN" sz="2100" dirty="0">
                <a:solidFill>
                  <a:srgbClr val="008000"/>
                </a:solidFill>
                <a:latin typeface="黑体" panose="02010609060101010101" pitchFamily="49" charset="-122"/>
                <a:ea typeface="楷体_GB2312" pitchFamily="49" charset="-122"/>
              </a:rPr>
              <a:t>//</a:t>
            </a:r>
            <a:r>
              <a:rPr lang="zh-CN" altLang="en-US" sz="2100" dirty="0">
                <a:solidFill>
                  <a:srgbClr val="008000"/>
                </a:solidFill>
                <a:latin typeface="黑体" panose="02010609060101010101" pitchFamily="49" charset="-122"/>
                <a:ea typeface="楷体_GB2312" pitchFamily="49" charset="-122"/>
              </a:rPr>
              <a:t>定义父类</a:t>
            </a:r>
          </a:p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zh-CN" altLang="en-US" sz="2100" dirty="0">
                <a:latin typeface="黑体" panose="02010609060101010101" pitchFamily="49" charset="-122"/>
                <a:ea typeface="楷体_GB2312" pitchFamily="49" charset="-122"/>
              </a:rPr>
              <a:t>  </a:t>
            </a:r>
            <a:r>
              <a:rPr lang="en-US" altLang="zh-CN" sz="2100" dirty="0">
                <a:solidFill>
                  <a:srgbClr val="0000FF"/>
                </a:solidFill>
                <a:latin typeface="黑体" panose="02010609060101010101" pitchFamily="49" charset="-122"/>
                <a:ea typeface="楷体_GB2312" pitchFamily="49" charset="-122"/>
              </a:rPr>
              <a:t>public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</a:t>
            </a:r>
            <a:r>
              <a:rPr lang="en-US" altLang="zh-CN" sz="2100" dirty="0">
                <a:solidFill>
                  <a:srgbClr val="0000FF"/>
                </a:solidFill>
                <a:latin typeface="黑体" panose="02010609060101010101" pitchFamily="49" charset="-122"/>
                <a:ea typeface="楷体_GB2312" pitchFamily="49" charset="-122"/>
              </a:rPr>
              <a:t>void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fun() {</a:t>
            </a:r>
            <a:endParaRPr lang="zh-CN" altLang="en-US" sz="2100" dirty="0">
              <a:latin typeface="黑体" panose="02010609060101010101" pitchFamily="49" charset="-122"/>
              <a:ea typeface="楷体_GB2312" pitchFamily="49" charset="-122"/>
            </a:endParaRPr>
          </a:p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   </a:t>
            </a:r>
            <a:r>
              <a:rPr lang="en-US" altLang="zh-CN" sz="2100" dirty="0" err="1">
                <a:latin typeface="黑体" panose="02010609060101010101" pitchFamily="49" charset="-122"/>
                <a:ea typeface="楷体_GB2312" pitchFamily="49" charset="-122"/>
              </a:rPr>
              <a:t>System.out.println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(</a:t>
            </a:r>
            <a:r>
              <a:rPr lang="en-US" altLang="zh-CN" sz="2100" dirty="0">
                <a:solidFill>
                  <a:srgbClr val="CC0066"/>
                </a:solidFill>
                <a:latin typeface="黑体" panose="02010609060101010101" pitchFamily="49" charset="-122"/>
                <a:ea typeface="楷体_GB2312" pitchFamily="49" charset="-122"/>
              </a:rPr>
              <a:t>"</a:t>
            </a:r>
            <a:r>
              <a:rPr lang="zh-CN" altLang="en-US" sz="2100" dirty="0">
                <a:solidFill>
                  <a:srgbClr val="CC0066"/>
                </a:solidFill>
                <a:latin typeface="黑体" panose="02010609060101010101" pitchFamily="49" charset="-122"/>
                <a:ea typeface="楷体_GB2312" pitchFamily="49" charset="-122"/>
              </a:rPr>
              <a:t>这是父类中的方法。</a:t>
            </a:r>
            <a:r>
              <a:rPr lang="en-US" altLang="zh-CN" sz="2100" dirty="0">
                <a:solidFill>
                  <a:srgbClr val="CC0066"/>
                </a:solidFill>
                <a:latin typeface="黑体" panose="02010609060101010101" pitchFamily="49" charset="-122"/>
                <a:ea typeface="楷体_GB2312" pitchFamily="49" charset="-122"/>
              </a:rPr>
              <a:t>"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);</a:t>
            </a:r>
            <a:endParaRPr lang="zh-CN" altLang="en-US" sz="2100" dirty="0">
              <a:latin typeface="黑体" panose="02010609060101010101" pitchFamily="49" charset="-122"/>
              <a:ea typeface="楷体_GB2312" pitchFamily="49" charset="-122"/>
            </a:endParaRPr>
          </a:p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 }</a:t>
            </a:r>
            <a:endParaRPr lang="zh-CN" altLang="en-US" sz="2100" dirty="0">
              <a:latin typeface="黑体" panose="02010609060101010101" pitchFamily="49" charset="-122"/>
              <a:ea typeface="楷体_GB2312" pitchFamily="49" charset="-122"/>
            </a:endParaRPr>
          </a:p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}</a:t>
            </a:r>
            <a:endParaRPr lang="zh-CN" altLang="en-US" sz="2100" dirty="0">
              <a:latin typeface="黑体" panose="02010609060101010101" pitchFamily="49" charset="-122"/>
              <a:ea typeface="楷体_GB2312" pitchFamily="49" charset="-122"/>
            </a:endParaRPr>
          </a:p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buClr>
                <a:srgbClr val="92D050"/>
              </a:buClr>
              <a:buNone/>
            </a:pPr>
            <a:endParaRPr lang="zh-CN" altLang="en-US" sz="2100" dirty="0">
              <a:latin typeface="黑体" panose="02010609060101010101" pitchFamily="49" charset="-122"/>
              <a:ea typeface="楷体_GB2312" pitchFamily="49" charset="-122"/>
            </a:endParaRPr>
          </a:p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en-US" altLang="zh-CN" sz="2100" dirty="0">
                <a:solidFill>
                  <a:srgbClr val="0000FF"/>
                </a:solidFill>
                <a:latin typeface="黑体" panose="02010609060101010101" pitchFamily="49" charset="-122"/>
                <a:ea typeface="楷体_GB2312" pitchFamily="49" charset="-122"/>
              </a:rPr>
              <a:t>class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</a:t>
            </a:r>
            <a:r>
              <a:rPr lang="en-US" altLang="zh-CN" sz="2100" dirty="0" err="1">
                <a:latin typeface="黑体" panose="02010609060101010101" pitchFamily="49" charset="-122"/>
                <a:ea typeface="楷体_GB2312" pitchFamily="49" charset="-122"/>
              </a:rPr>
              <a:t>ChildClass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</a:t>
            </a:r>
            <a:r>
              <a:rPr lang="en-US" altLang="zh-CN" sz="2100" dirty="0">
                <a:solidFill>
                  <a:srgbClr val="0000FF"/>
                </a:solidFill>
                <a:latin typeface="黑体" panose="02010609060101010101" pitchFamily="49" charset="-122"/>
                <a:ea typeface="楷体_GB2312" pitchFamily="49" charset="-122"/>
              </a:rPr>
              <a:t>extends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</a:t>
            </a:r>
            <a:r>
              <a:rPr lang="en-US" altLang="zh-CN" sz="2100" dirty="0" err="1">
                <a:latin typeface="黑体" panose="02010609060101010101" pitchFamily="49" charset="-122"/>
                <a:ea typeface="楷体_GB2312" pitchFamily="49" charset="-122"/>
              </a:rPr>
              <a:t>ParentClass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{</a:t>
            </a:r>
            <a:r>
              <a:rPr lang="en-US" altLang="zh-CN" sz="2100" dirty="0">
                <a:solidFill>
                  <a:srgbClr val="008000"/>
                </a:solidFill>
                <a:latin typeface="黑体" panose="02010609060101010101" pitchFamily="49" charset="-122"/>
                <a:ea typeface="楷体_GB2312" pitchFamily="49" charset="-122"/>
              </a:rPr>
              <a:t>//</a:t>
            </a:r>
            <a:r>
              <a:rPr lang="zh-CN" altLang="en-US" sz="2100" dirty="0">
                <a:solidFill>
                  <a:srgbClr val="008000"/>
                </a:solidFill>
                <a:latin typeface="黑体" panose="02010609060101010101" pitchFamily="49" charset="-122"/>
                <a:ea typeface="楷体_GB2312" pitchFamily="49" charset="-122"/>
              </a:rPr>
              <a:t>子类继承于父类</a:t>
            </a:r>
          </a:p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zh-CN" altLang="en-US" sz="2100" dirty="0">
                <a:latin typeface="黑体" panose="02010609060101010101" pitchFamily="49" charset="-122"/>
                <a:ea typeface="楷体_GB2312" pitchFamily="49" charset="-122"/>
              </a:rPr>
              <a:t>  </a:t>
            </a:r>
            <a:r>
              <a:rPr lang="en-US" altLang="zh-CN" sz="2100" dirty="0">
                <a:solidFill>
                  <a:srgbClr val="0000FF"/>
                </a:solidFill>
                <a:latin typeface="黑体" panose="02010609060101010101" pitchFamily="49" charset="-122"/>
                <a:ea typeface="楷体_GB2312" pitchFamily="49" charset="-122"/>
              </a:rPr>
              <a:t>public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</a:t>
            </a:r>
            <a:r>
              <a:rPr lang="en-US" altLang="zh-CN" sz="2100" dirty="0">
                <a:solidFill>
                  <a:srgbClr val="0000FF"/>
                </a:solidFill>
                <a:latin typeface="黑体" panose="02010609060101010101" pitchFamily="49" charset="-122"/>
                <a:ea typeface="楷体_GB2312" pitchFamily="49" charset="-122"/>
              </a:rPr>
              <a:t>void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fun() {  </a:t>
            </a:r>
            <a:r>
              <a:rPr lang="en-US" altLang="zh-CN" sz="2100" dirty="0">
                <a:solidFill>
                  <a:srgbClr val="008000"/>
                </a:solidFill>
                <a:latin typeface="黑体" panose="02010609060101010101" pitchFamily="49" charset="-122"/>
                <a:ea typeface="楷体_GB2312" pitchFamily="49" charset="-122"/>
              </a:rPr>
              <a:t>//</a:t>
            </a:r>
            <a:r>
              <a:rPr lang="zh-CN" altLang="en-US" sz="2100" dirty="0">
                <a:solidFill>
                  <a:srgbClr val="008000"/>
                </a:solidFill>
                <a:latin typeface="黑体" panose="02010609060101010101" pitchFamily="49" charset="-122"/>
                <a:ea typeface="楷体_GB2312" pitchFamily="49" charset="-122"/>
              </a:rPr>
              <a:t>子类覆盖父类中的方法</a:t>
            </a:r>
          </a:p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zh-CN" altLang="en-US" sz="2100" dirty="0">
                <a:latin typeface="黑体" panose="02010609060101010101" pitchFamily="49" charset="-122"/>
                <a:ea typeface="楷体_GB2312" pitchFamily="49" charset="-122"/>
              </a:rPr>
              <a:t>    </a:t>
            </a:r>
            <a:r>
              <a:rPr lang="en-US" altLang="zh-CN" sz="2100" dirty="0" err="1">
                <a:latin typeface="黑体" panose="02010609060101010101" pitchFamily="49" charset="-122"/>
                <a:ea typeface="楷体_GB2312" pitchFamily="49" charset="-122"/>
              </a:rPr>
              <a:t>System.out.println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(</a:t>
            </a:r>
            <a:r>
              <a:rPr lang="en-US" altLang="zh-CN" sz="2100" dirty="0">
                <a:solidFill>
                  <a:srgbClr val="CC0066"/>
                </a:solidFill>
                <a:latin typeface="黑体" panose="02010609060101010101" pitchFamily="49" charset="-122"/>
                <a:ea typeface="楷体_GB2312" pitchFamily="49" charset="-122"/>
              </a:rPr>
              <a:t>"</a:t>
            </a:r>
            <a:r>
              <a:rPr lang="zh-CN" altLang="en-US" sz="2100" dirty="0">
                <a:solidFill>
                  <a:srgbClr val="CC0066"/>
                </a:solidFill>
                <a:latin typeface="黑体" panose="02010609060101010101" pitchFamily="49" charset="-122"/>
                <a:ea typeface="楷体_GB2312" pitchFamily="49" charset="-122"/>
              </a:rPr>
              <a:t>这是子类中的方法。</a:t>
            </a:r>
            <a:r>
              <a:rPr lang="en-US" altLang="zh-CN" sz="2100" dirty="0">
                <a:solidFill>
                  <a:srgbClr val="CC0066"/>
                </a:solidFill>
                <a:latin typeface="黑体" panose="02010609060101010101" pitchFamily="49" charset="-122"/>
                <a:ea typeface="楷体_GB2312" pitchFamily="49" charset="-122"/>
              </a:rPr>
              <a:t>"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);</a:t>
            </a:r>
            <a:endParaRPr lang="zh-CN" altLang="en-US" sz="2100" dirty="0">
              <a:latin typeface="黑体" panose="02010609060101010101" pitchFamily="49" charset="-122"/>
              <a:ea typeface="楷体_GB2312" pitchFamily="49" charset="-122"/>
            </a:endParaRPr>
          </a:p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 }</a:t>
            </a:r>
            <a:endParaRPr lang="zh-CN" altLang="en-US" sz="2100" dirty="0">
              <a:latin typeface="黑体" panose="02010609060101010101" pitchFamily="49" charset="-122"/>
              <a:ea typeface="楷体_GB2312" pitchFamily="49" charset="-122"/>
            </a:endParaRPr>
          </a:p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}</a:t>
            </a:r>
            <a:endParaRPr lang="zh-CN" altLang="en-US" sz="2100" dirty="0">
              <a:latin typeface="黑体" panose="02010609060101010101" pitchFamily="49" charset="-122"/>
              <a:ea typeface="楷体_GB2312" pitchFamily="49" charset="-122"/>
            </a:endParaRPr>
          </a:p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buClr>
                <a:srgbClr val="92D050"/>
              </a:buClr>
              <a:buNone/>
            </a:pPr>
            <a:endParaRPr lang="zh-CN" altLang="en-US" sz="2100" dirty="0">
              <a:latin typeface="黑体" panose="02010609060101010101" pitchFamily="49" charset="-122"/>
              <a:ea typeface="楷体_GB2312" pitchFamily="49" charset="-122"/>
            </a:endParaRPr>
          </a:p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en-US" altLang="zh-CN" sz="2100" dirty="0">
                <a:solidFill>
                  <a:srgbClr val="0000FF"/>
                </a:solidFill>
                <a:latin typeface="黑体" panose="02010609060101010101" pitchFamily="49" charset="-122"/>
                <a:ea typeface="楷体_GB2312" pitchFamily="49" charset="-122"/>
              </a:rPr>
              <a:t>class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</a:t>
            </a:r>
            <a:r>
              <a:rPr lang="en-US" altLang="zh-CN" sz="2100" dirty="0" err="1">
                <a:latin typeface="黑体" panose="02010609060101010101" pitchFamily="49" charset="-122"/>
                <a:ea typeface="楷体_GB2312" pitchFamily="49" charset="-122"/>
              </a:rPr>
              <a:t>OverriddenTest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{  </a:t>
            </a:r>
            <a:r>
              <a:rPr lang="en-US" altLang="zh-CN" sz="2100" dirty="0">
                <a:solidFill>
                  <a:srgbClr val="008000"/>
                </a:solidFill>
                <a:latin typeface="黑体" panose="02010609060101010101" pitchFamily="49" charset="-122"/>
                <a:ea typeface="楷体_GB2312" pitchFamily="49" charset="-122"/>
              </a:rPr>
              <a:t>//</a:t>
            </a:r>
            <a:r>
              <a:rPr lang="zh-CN" altLang="en-US" sz="2100" dirty="0">
                <a:solidFill>
                  <a:srgbClr val="008000"/>
                </a:solidFill>
                <a:latin typeface="黑体" panose="02010609060101010101" pitchFamily="49" charset="-122"/>
                <a:ea typeface="楷体_GB2312" pitchFamily="49" charset="-122"/>
              </a:rPr>
              <a:t>用于容纳</a:t>
            </a:r>
            <a:r>
              <a:rPr lang="en-US" altLang="zh-CN" sz="2100" dirty="0">
                <a:solidFill>
                  <a:srgbClr val="008000"/>
                </a:solidFill>
                <a:latin typeface="黑体" panose="02010609060101010101" pitchFamily="49" charset="-122"/>
                <a:ea typeface="楷体_GB2312" pitchFamily="49" charset="-122"/>
              </a:rPr>
              <a:t>main</a:t>
            </a:r>
            <a:r>
              <a:rPr lang="zh-CN" altLang="en-US" sz="2100" dirty="0">
                <a:solidFill>
                  <a:srgbClr val="008000"/>
                </a:solidFill>
                <a:latin typeface="黑体" panose="02010609060101010101" pitchFamily="49" charset="-122"/>
                <a:ea typeface="楷体_GB2312" pitchFamily="49" charset="-122"/>
              </a:rPr>
              <a:t>方法</a:t>
            </a:r>
          </a:p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zh-CN" altLang="en-US" sz="2100" dirty="0">
                <a:latin typeface="黑体" panose="02010609060101010101" pitchFamily="49" charset="-122"/>
                <a:ea typeface="楷体_GB2312" pitchFamily="49" charset="-122"/>
              </a:rPr>
              <a:t>  </a:t>
            </a:r>
            <a:r>
              <a:rPr lang="en-US" altLang="zh-CN" sz="2100" dirty="0">
                <a:solidFill>
                  <a:srgbClr val="0000FF"/>
                </a:solidFill>
                <a:latin typeface="黑体" panose="02010609060101010101" pitchFamily="49" charset="-122"/>
                <a:ea typeface="楷体_GB2312" pitchFamily="49" charset="-122"/>
              </a:rPr>
              <a:t>public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</a:t>
            </a:r>
            <a:r>
              <a:rPr lang="en-US" altLang="zh-CN" sz="2100" dirty="0">
                <a:solidFill>
                  <a:srgbClr val="0000FF"/>
                </a:solidFill>
                <a:latin typeface="黑体" panose="02010609060101010101" pitchFamily="49" charset="-122"/>
                <a:ea typeface="楷体_GB2312" pitchFamily="49" charset="-122"/>
              </a:rPr>
              <a:t>static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</a:t>
            </a:r>
            <a:r>
              <a:rPr lang="en-US" altLang="zh-CN" sz="2100" dirty="0">
                <a:solidFill>
                  <a:srgbClr val="0000FF"/>
                </a:solidFill>
                <a:latin typeface="黑体" panose="02010609060101010101" pitchFamily="49" charset="-122"/>
                <a:ea typeface="楷体_GB2312" pitchFamily="49" charset="-122"/>
              </a:rPr>
              <a:t>void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main(String[] </a:t>
            </a:r>
            <a:r>
              <a:rPr lang="en-US" altLang="zh-CN" sz="2100" dirty="0" err="1">
                <a:latin typeface="黑体" panose="02010609060101010101" pitchFamily="49" charset="-122"/>
                <a:ea typeface="楷体_GB2312" pitchFamily="49" charset="-122"/>
              </a:rPr>
              <a:t>args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) {</a:t>
            </a:r>
            <a:endParaRPr lang="zh-CN" altLang="en-US" sz="2100" dirty="0">
              <a:latin typeface="黑体" panose="02010609060101010101" pitchFamily="49" charset="-122"/>
              <a:ea typeface="楷体_GB2312" pitchFamily="49" charset="-122"/>
            </a:endParaRPr>
          </a:p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   </a:t>
            </a:r>
            <a:r>
              <a:rPr lang="en-US" altLang="zh-CN" sz="2100" dirty="0" err="1">
                <a:latin typeface="黑体" panose="02010609060101010101" pitchFamily="49" charset="-122"/>
                <a:ea typeface="楷体_GB2312" pitchFamily="49" charset="-122"/>
              </a:rPr>
              <a:t>ParentClass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</a:t>
            </a:r>
            <a:r>
              <a:rPr lang="en-US" altLang="zh-CN" sz="2100" dirty="0" err="1">
                <a:latin typeface="黑体" panose="02010609060101010101" pitchFamily="49" charset="-122"/>
                <a:ea typeface="楷体_GB2312" pitchFamily="49" charset="-122"/>
              </a:rPr>
              <a:t>parObj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= </a:t>
            </a:r>
            <a:r>
              <a:rPr lang="en-US" altLang="zh-CN" sz="2100" dirty="0">
                <a:solidFill>
                  <a:srgbClr val="0000FF"/>
                </a:solidFill>
                <a:latin typeface="黑体" panose="02010609060101010101" pitchFamily="49" charset="-122"/>
                <a:ea typeface="楷体_GB2312" pitchFamily="49" charset="-122"/>
              </a:rPr>
              <a:t>new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</a:t>
            </a:r>
            <a:r>
              <a:rPr lang="en-US" altLang="zh-CN" sz="2100" dirty="0" err="1">
                <a:latin typeface="黑体" panose="02010609060101010101" pitchFamily="49" charset="-122"/>
                <a:ea typeface="楷体_GB2312" pitchFamily="49" charset="-122"/>
              </a:rPr>
              <a:t>ParentClass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();</a:t>
            </a:r>
            <a:endParaRPr lang="zh-CN" altLang="en-US" sz="2100" dirty="0">
              <a:latin typeface="黑体" panose="02010609060101010101" pitchFamily="49" charset="-122"/>
              <a:ea typeface="楷体_GB2312" pitchFamily="49" charset="-122"/>
            </a:endParaRPr>
          </a:p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   </a:t>
            </a:r>
            <a:r>
              <a:rPr lang="en-US" altLang="zh-CN" sz="2100" dirty="0" err="1">
                <a:latin typeface="黑体" panose="02010609060101010101" pitchFamily="49" charset="-122"/>
                <a:ea typeface="楷体_GB2312" pitchFamily="49" charset="-122"/>
              </a:rPr>
              <a:t>parObj.fun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();  </a:t>
            </a:r>
            <a:r>
              <a:rPr lang="en-US" altLang="zh-CN" sz="2100" dirty="0">
                <a:solidFill>
                  <a:srgbClr val="008000"/>
                </a:solidFill>
                <a:latin typeface="黑体" panose="02010609060101010101" pitchFamily="49" charset="-122"/>
                <a:ea typeface="楷体_GB2312" pitchFamily="49" charset="-122"/>
              </a:rPr>
              <a:t>//</a:t>
            </a:r>
            <a:r>
              <a:rPr lang="zh-CN" altLang="en-US" sz="2100" dirty="0">
                <a:solidFill>
                  <a:srgbClr val="008000"/>
                </a:solidFill>
                <a:latin typeface="黑体" panose="02010609060101010101" pitchFamily="49" charset="-122"/>
                <a:ea typeface="楷体_GB2312" pitchFamily="49" charset="-122"/>
              </a:rPr>
              <a:t>父类的实例调用此方法</a:t>
            </a:r>
          </a:p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buClr>
                <a:srgbClr val="92D050"/>
              </a:buClr>
              <a:buNone/>
            </a:pPr>
            <a:endParaRPr lang="zh-CN" altLang="en-US" sz="2100" dirty="0">
              <a:latin typeface="黑体" panose="02010609060101010101" pitchFamily="49" charset="-122"/>
              <a:ea typeface="楷体_GB2312" pitchFamily="49" charset="-122"/>
            </a:endParaRPr>
          </a:p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zh-CN" altLang="en-US" sz="2100" dirty="0">
                <a:latin typeface="黑体" panose="02010609060101010101" pitchFamily="49" charset="-122"/>
                <a:ea typeface="楷体_GB2312" pitchFamily="49" charset="-122"/>
              </a:rPr>
              <a:t>    </a:t>
            </a:r>
            <a:r>
              <a:rPr lang="en-US" altLang="zh-CN" sz="2100" dirty="0" err="1">
                <a:latin typeface="黑体" panose="02010609060101010101" pitchFamily="49" charset="-122"/>
                <a:ea typeface="楷体_GB2312" pitchFamily="49" charset="-122"/>
              </a:rPr>
              <a:t>ChildClass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</a:t>
            </a:r>
            <a:r>
              <a:rPr lang="en-US" altLang="zh-CN" sz="2100" dirty="0" err="1">
                <a:latin typeface="黑体" panose="02010609060101010101" pitchFamily="49" charset="-122"/>
                <a:ea typeface="楷体_GB2312" pitchFamily="49" charset="-122"/>
              </a:rPr>
              <a:t>chiObj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= </a:t>
            </a:r>
            <a:r>
              <a:rPr lang="en-US" altLang="zh-CN" sz="2100" dirty="0">
                <a:solidFill>
                  <a:srgbClr val="0000FF"/>
                </a:solidFill>
                <a:latin typeface="黑体" panose="02010609060101010101" pitchFamily="49" charset="-122"/>
                <a:ea typeface="楷体_GB2312" pitchFamily="49" charset="-122"/>
              </a:rPr>
              <a:t>new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</a:t>
            </a:r>
            <a:r>
              <a:rPr lang="en-US" altLang="zh-CN" sz="2100" dirty="0" err="1">
                <a:latin typeface="黑体" panose="02010609060101010101" pitchFamily="49" charset="-122"/>
                <a:ea typeface="楷体_GB2312" pitchFamily="49" charset="-122"/>
              </a:rPr>
              <a:t>ChildClass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();</a:t>
            </a:r>
            <a:endParaRPr lang="zh-CN" altLang="en-US" sz="2100" dirty="0">
              <a:latin typeface="黑体" panose="02010609060101010101" pitchFamily="49" charset="-122"/>
              <a:ea typeface="楷体_GB2312" pitchFamily="49" charset="-122"/>
            </a:endParaRPr>
          </a:p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   </a:t>
            </a:r>
            <a:r>
              <a:rPr lang="en-US" altLang="zh-CN" sz="2100" dirty="0" err="1">
                <a:latin typeface="黑体" panose="02010609060101010101" pitchFamily="49" charset="-122"/>
                <a:ea typeface="楷体_GB2312" pitchFamily="49" charset="-122"/>
              </a:rPr>
              <a:t>chiObj.fun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();  </a:t>
            </a:r>
            <a:r>
              <a:rPr lang="en-US" altLang="zh-CN" sz="2100" dirty="0">
                <a:solidFill>
                  <a:srgbClr val="008000"/>
                </a:solidFill>
                <a:latin typeface="黑体" panose="02010609060101010101" pitchFamily="49" charset="-122"/>
                <a:ea typeface="楷体_GB2312" pitchFamily="49" charset="-122"/>
              </a:rPr>
              <a:t>//</a:t>
            </a:r>
            <a:r>
              <a:rPr lang="zh-CN" altLang="en-US" sz="2100" dirty="0">
                <a:solidFill>
                  <a:srgbClr val="008000"/>
                </a:solidFill>
                <a:latin typeface="黑体" panose="02010609060101010101" pitchFamily="49" charset="-122"/>
                <a:ea typeface="楷体_GB2312" pitchFamily="49" charset="-122"/>
              </a:rPr>
              <a:t>子类的实例调用此方法</a:t>
            </a:r>
          </a:p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zh-CN" altLang="en-US" sz="2100" dirty="0">
                <a:latin typeface="黑体" panose="02010609060101010101" pitchFamily="49" charset="-122"/>
                <a:ea typeface="楷体_GB2312" pitchFamily="49" charset="-122"/>
              </a:rPr>
              <a:t>  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}</a:t>
            </a:r>
            <a:endParaRPr lang="zh-CN" altLang="en-US" sz="2100" dirty="0">
              <a:latin typeface="黑体" panose="02010609060101010101" pitchFamily="49" charset="-122"/>
              <a:ea typeface="楷体_GB2312" pitchFamily="49" charset="-122"/>
            </a:endParaRPr>
          </a:p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}</a:t>
            </a:r>
            <a:endParaRPr lang="zh-CN" altLang="en-US" sz="2100" dirty="0">
              <a:latin typeface="黑体" panose="02010609060101010101" pitchFamily="49" charset="-122"/>
              <a:ea typeface="楷体_GB2312" pitchFamily="49" charset="-122"/>
            </a:endParaRPr>
          </a:p>
          <a:p>
            <a:pPr marL="0" indent="0" algn="l" eaLnBrk="1" hangingPunct="1">
              <a:lnSpc>
                <a:spcPct val="80000"/>
              </a:lnSpc>
              <a:buClr>
                <a:srgbClr val="92D050"/>
              </a:buClr>
              <a:buNone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l" eaLnBrk="1" hangingPunct="1">
              <a:lnSpc>
                <a:spcPct val="80000"/>
              </a:lnSpc>
              <a:buClr>
                <a:srgbClr val="92D050"/>
              </a:buClr>
              <a:buNone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l" eaLnBrk="1" hangingPunct="1">
              <a:lnSpc>
                <a:spcPct val="80000"/>
              </a:lnSpc>
              <a:buClr>
                <a:srgbClr val="92D050"/>
              </a:buClr>
              <a:buNone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80000"/>
              </a:lnSpc>
              <a:buClr>
                <a:srgbClr val="92D050"/>
              </a:buClr>
              <a:buNone/>
            </a:pPr>
            <a:r>
              <a:rPr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子类中重写的方法，其访问权限不能比父类中被重写方法的访问权限更低</a:t>
            </a:r>
            <a:endParaRPr lang="en-US" altLang="zh-CN" sz="1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marL="0" indent="0" algn="l" eaLnBrk="1" hangingPunct="1">
              <a:lnSpc>
                <a:spcPct val="80000"/>
              </a:lnSpc>
              <a:buClr>
                <a:srgbClr val="92D050"/>
              </a:buClr>
              <a:buNone/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531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660232" y="239103"/>
            <a:ext cx="2228054" cy="52322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500" dirty="0"/>
              <a:t>重写方法举例</a:t>
            </a:r>
            <a:endParaRPr lang="en-US" altLang="zh-CN" sz="250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3528" y="620688"/>
            <a:ext cx="85344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Person {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public String name;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public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String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return "Name: "+ name + "\n" +"age: "+ age;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}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Student extends Person {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public String school;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String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{      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//</a:t>
            </a:r>
            <a:r>
              <a:rPr lang="zh-CN" altLang="en-US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重写方法</a:t>
            </a:r>
          </a:p>
          <a:p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	      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return  "Name: "+ name + "\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nage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 "+ age 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  + "\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nschool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 "+ school;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}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public static void main(String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Student s1=new Student();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s1.name="Bob";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s1.age=20;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s1.school="school2";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(s1.getInfo());   //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Name:Bob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age:20  school:school2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}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5476304" y="2276872"/>
            <a:ext cx="3632200" cy="2662267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Person p1=new Person();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p1.getInfo();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调用</a:t>
            </a:r>
            <a:r>
              <a:rPr lang="en-US" altLang="zh-CN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1600" dirty="0" err="1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方法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Student s1=new Student();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s1.getInfo();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调用</a:t>
            </a:r>
            <a:r>
              <a:rPr lang="en-US" altLang="zh-CN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1600" dirty="0" err="1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方法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这是一种“多态性”：同名的方法，用不同的对象来区分调用的是哪一个方法。</a:t>
            </a:r>
          </a:p>
        </p:txBody>
      </p:sp>
    </p:spTree>
    <p:extLst>
      <p:ext uri="{BB962C8B-B14F-4D97-AF65-F5344CB8AC3E}">
        <p14:creationId xmlns:p14="http://schemas.microsoft.com/office/powerpoint/2010/main" val="351471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5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78254" y="702856"/>
            <a:ext cx="8958242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Parent {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method1() {}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endParaRPr lang="en-US" altLang="zh-CN" sz="1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Child extends Parent {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private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method1() {}  </a:t>
            </a:r>
          </a:p>
          <a:p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非法，子类中的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method1()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的访问权限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private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比被覆盖方法的访问权限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弱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endParaRPr lang="en-US" altLang="zh-CN" sz="22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UseBoth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static void main(String[]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{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Parent p1 = new Parent();</a:t>
            </a:r>
          </a:p>
          <a:p>
            <a:r>
              <a:rPr lang="en-US" altLang="zh-CN" sz="22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Child p2 = new Child();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p1.method1();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p2.method1();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444208" y="239103"/>
            <a:ext cx="2444078" cy="52322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dirty="0"/>
              <a:t>重写方法举例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907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2500" dirty="0"/>
              <a:t>本章内容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3568" y="836712"/>
            <a:ext cx="7488832" cy="5546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Clr>
                <a:srgbClr val="C00000"/>
              </a:buClr>
              <a:buFont typeface="Calibri" panose="020F0502020204030204" pitchFamily="34" charset="0"/>
              <a:buChar char="Ω"/>
              <a:defRPr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l"/>
              <a:defRPr sz="2000"/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/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»"/>
              <a:defRPr sz="16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面向对象特征之二：继承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方法的重写</a:t>
            </a:r>
            <a:r>
              <a:rPr lang="en-US" altLang="zh-CN" dirty="0"/>
              <a:t>(override)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四种访问权限修饰符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关键字</a:t>
            </a:r>
            <a:r>
              <a:rPr lang="en-US" altLang="zh-CN" dirty="0"/>
              <a:t>super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子类对象实例化过程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面向对象特征之三：多态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抽象类</a:t>
            </a:r>
            <a:r>
              <a:rPr lang="en-US" altLang="zh-CN" dirty="0"/>
              <a:t>(abstract class)</a:t>
            </a:r>
          </a:p>
          <a:p>
            <a:pPr lvl="1"/>
            <a:r>
              <a:rPr lang="zh-CN" altLang="en-US" dirty="0"/>
              <a:t>模板方法设计模式</a:t>
            </a:r>
            <a:r>
              <a:rPr lang="en-US" altLang="zh-CN" dirty="0"/>
              <a:t>(</a:t>
            </a:r>
            <a:r>
              <a:rPr lang="en-US" altLang="zh-CN" dirty="0" err="1"/>
              <a:t>TemplateMethod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更彻底的抽象：接口</a:t>
            </a:r>
            <a:r>
              <a:rPr lang="en-US" altLang="zh-CN" dirty="0"/>
              <a:t>(interface)</a:t>
            </a:r>
          </a:p>
          <a:p>
            <a:pPr lvl="1"/>
            <a:r>
              <a:rPr lang="zh-CN" altLang="en-US" dirty="0"/>
              <a:t>工厂方法</a:t>
            </a:r>
            <a:r>
              <a:rPr lang="en-US" altLang="zh-CN" dirty="0"/>
              <a:t>(</a:t>
            </a:r>
            <a:r>
              <a:rPr lang="en-US" altLang="zh-CN" dirty="0" err="1"/>
              <a:t>FactoryMethod</a:t>
            </a:r>
            <a:r>
              <a:rPr lang="en-US" altLang="zh-CN" dirty="0"/>
              <a:t>)</a:t>
            </a:r>
            <a:r>
              <a:rPr lang="zh-CN" altLang="en-US" dirty="0"/>
              <a:t>和代理模式</a:t>
            </a:r>
            <a:r>
              <a:rPr lang="en-US" altLang="zh-CN" dirty="0"/>
              <a:t>(Proxy)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754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73256-AE8A-4B86-8EDC-EE4F6C4B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202" y="51688"/>
            <a:ext cx="4244278" cy="908720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</a:rPr>
              <a:t>区分方法覆盖和方法重载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BFFF8-069D-4173-A20D-F56D9EEFC32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1520" y="836712"/>
            <a:ext cx="8640960" cy="452231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方法覆盖（重写）和方法重载是两个极易混淆的概念，必须严格区分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>
              <a:buClr>
                <a:srgbClr val="92D050"/>
              </a:buClr>
            </a:pP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方法覆盖出现的前提条件之一是必须有继承发生的情况下，而且要求父类和子类中的方法必须同原型；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rgbClr val="92D050"/>
              </a:buClr>
            </a:pP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方法重载时，继承并不是必需的，它只要求方法名称相同，而参数列表则必须不同，换言之，各方法的原型其实是不同的。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9882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3" name="Rectangle 5"/>
          <p:cNvSpPr>
            <a:spLocks noGrp="1" noChangeArrowheads="1"/>
          </p:cNvSpPr>
          <p:nvPr>
            <p:ph type="title"/>
          </p:nvPr>
        </p:nvSpPr>
        <p:spPr>
          <a:xfrm>
            <a:off x="7596336" y="239103"/>
            <a:ext cx="1291950" cy="52322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dirty="0"/>
              <a:t>练习二</a:t>
            </a:r>
            <a:endParaRPr lang="en-US" altLang="zh-CN" dirty="0"/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1520" y="869652"/>
            <a:ext cx="8640960" cy="5727700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如果现在父类的一个方法定义成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private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访问权限，在子类中将此方法声明为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default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访问权限，那么这样还叫重写吗？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(NO)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 marL="514350" indent="-514350" eaLnBrk="1" hangingPunct="1">
              <a:buFont typeface="+mj-ea"/>
              <a:buAutoNum type="circleNumDbPlain"/>
            </a:pP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514350" indent="-514350" eaLnBrk="1" hangingPunct="1">
              <a:buFont typeface="+mj-ea"/>
              <a:buAutoNum type="circleNumDbPlain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2.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修改练习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1.1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中定义的类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Kids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，在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Kids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中重新定义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employed()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方法，覆盖父类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ManKind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中定义的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employed()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方法，输出“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Kids should study and no job.”</a:t>
            </a:r>
          </a:p>
        </p:txBody>
      </p:sp>
    </p:spTree>
    <p:extLst>
      <p:ext uri="{BB962C8B-B14F-4D97-AF65-F5344CB8AC3E}">
        <p14:creationId xmlns:p14="http://schemas.microsoft.com/office/powerpoint/2010/main" val="3458972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圆角矩形 9"/>
          <p:cNvSpPr>
            <a:spLocks noChangeArrowheads="1"/>
          </p:cNvSpPr>
          <p:nvPr/>
        </p:nvSpPr>
        <p:spPr bwMode="auto">
          <a:xfrm>
            <a:off x="539552" y="4724300"/>
            <a:ext cx="8139113" cy="1296988"/>
          </a:xfrm>
          <a:prstGeom prst="roundRect">
            <a:avLst>
              <a:gd name="adj" fmla="val 16667"/>
            </a:avLst>
          </a:prstGeom>
          <a:solidFill>
            <a:srgbClr val="B9CDE5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itchFamily="34" charset="0"/>
              <a:ea typeface="Arial Unicode MS" pitchFamily="34" charset="-122"/>
            </a:endParaRPr>
          </a:p>
        </p:txBody>
      </p:sp>
      <p:sp>
        <p:nvSpPr>
          <p:cNvPr id="16387" name="圆角矩形 8"/>
          <p:cNvSpPr>
            <a:spLocks noChangeArrowheads="1"/>
          </p:cNvSpPr>
          <p:nvPr/>
        </p:nvSpPr>
        <p:spPr bwMode="auto">
          <a:xfrm>
            <a:off x="609600" y="1124744"/>
            <a:ext cx="8067675" cy="792163"/>
          </a:xfrm>
          <a:prstGeom prst="roundRect">
            <a:avLst>
              <a:gd name="adj" fmla="val 16667"/>
            </a:avLst>
          </a:prstGeom>
          <a:solidFill>
            <a:srgbClr val="B9CDE5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权限修饰符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protected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private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置于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类的成员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定义前，用来限定对象对该类对象成员的访问权限。</a:t>
            </a:r>
          </a:p>
        </p:txBody>
      </p:sp>
      <p:graphicFrame>
        <p:nvGraphicFramePr>
          <p:cNvPr id="23558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805805"/>
              </p:ext>
            </p:extLst>
          </p:nvPr>
        </p:nvGraphicFramePr>
        <p:xfrm>
          <a:off x="538163" y="2204864"/>
          <a:ext cx="8283575" cy="2225676"/>
        </p:xfrm>
        <a:graphic>
          <a:graphicData uri="http://schemas.openxmlformats.org/drawingml/2006/table">
            <a:tbl>
              <a:tblPr/>
              <a:tblGrid>
                <a:gridCol w="165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修饰符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类内部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同一个包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子类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任何地方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default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public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429" name="TextBox 7"/>
          <p:cNvSpPr txBox="1">
            <a:spLocks noChangeArrowheads="1"/>
          </p:cNvSpPr>
          <p:nvPr/>
        </p:nvSpPr>
        <p:spPr bwMode="auto">
          <a:xfrm>
            <a:off x="611560" y="4806280"/>
            <a:ext cx="81391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/>
              <a:t>对于</a:t>
            </a:r>
            <a:r>
              <a:rPr lang="en-US" altLang="zh-CN" sz="2400" dirty="0"/>
              <a:t>class</a:t>
            </a:r>
            <a:r>
              <a:rPr lang="zh-CN" altLang="en-US" sz="2400" dirty="0"/>
              <a:t>的权限修饰只可以用</a:t>
            </a:r>
            <a:r>
              <a:rPr lang="en-US" altLang="zh-CN" sz="2400" dirty="0"/>
              <a:t>public</a:t>
            </a:r>
            <a:r>
              <a:rPr lang="zh-CN" altLang="en-US" sz="2400" dirty="0"/>
              <a:t>和</a:t>
            </a:r>
            <a:r>
              <a:rPr lang="en-US" altLang="zh-CN" sz="2400" dirty="0"/>
              <a:t>default</a:t>
            </a:r>
            <a:r>
              <a:rPr lang="zh-CN" altLang="en-US" sz="2400" dirty="0"/>
              <a:t>。</a:t>
            </a:r>
            <a:endParaRPr lang="en-US" sz="2400" dirty="0"/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100" dirty="0"/>
              <a:t>public</a:t>
            </a:r>
            <a:r>
              <a:rPr lang="zh-CN" altLang="en-US" sz="2100" dirty="0"/>
              <a:t>类可以在任意地方被访问。</a:t>
            </a:r>
            <a:endParaRPr lang="en-US" sz="2100" dirty="0"/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100" dirty="0"/>
              <a:t>default</a:t>
            </a:r>
            <a:r>
              <a:rPr lang="zh-CN" altLang="en-US" sz="2100" dirty="0"/>
              <a:t>类只可以被同一个包内部的类访问。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2080" y="239103"/>
            <a:ext cx="3596206" cy="52322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dirty="0"/>
              <a:t>四种访问权限修饰符</a:t>
            </a:r>
          </a:p>
        </p:txBody>
      </p:sp>
    </p:spTree>
    <p:extLst>
      <p:ext uri="{BB962C8B-B14F-4D97-AF65-F5344CB8AC3E}">
        <p14:creationId xmlns:p14="http://schemas.microsoft.com/office/powerpoint/2010/main" val="723876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defRPr/>
            </a:pPr>
            <a:r>
              <a:rPr lang="zh-CN" altLang="en-US" dirty="0"/>
              <a:t>访问控制举例</a:t>
            </a:r>
            <a:endParaRPr lang="en-US" altLang="zh-CN" dirty="0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98944" y="929928"/>
            <a:ext cx="8784976" cy="400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Parent{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 private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f1 = 1;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f2 = 2;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 protected 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f3 = 3;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f4 = 4;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private 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 fm1() {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("in fm1() f1=" + f1);}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void fm2() {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("in fm2() f2=" + f2);}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protected 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 fm3() {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("in fm3() f3=" + f3);}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public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fm4() {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("in fm4() f4=" + f4);}	</a:t>
            </a:r>
          </a:p>
          <a:p>
            <a:pPr algn="just"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1112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500" dirty="0"/>
              <a:t>访问控制举例</a:t>
            </a:r>
            <a:endParaRPr lang="en-US" altLang="zh-CN" sz="2500" dirty="0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27512" y="909758"/>
            <a:ext cx="8248944" cy="496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class Child extends Parent{              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设父类和子类在同一个包内</a:t>
            </a:r>
          </a:p>
          <a:p>
            <a:pPr>
              <a:lnSpc>
                <a:spcPct val="90000"/>
              </a:lnSpc>
            </a:pPr>
            <a:r>
              <a:rPr lang="zh-CN" altLang="en-US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private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c1 = 21;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c2 = 22;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private 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void cm1(){</a:t>
            </a:r>
            <a:r>
              <a:rPr lang="en-US" altLang="zh-CN" sz="2200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("in cm1() c1=" + c1);}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void cm2(){</a:t>
            </a:r>
            <a:r>
              <a:rPr lang="en-US" altLang="zh-CN" sz="2200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("in cm2() c2=" + c2);}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static void main(String </a:t>
            </a:r>
            <a:r>
              <a:rPr lang="en-US" altLang="zh-CN" sz="2200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; 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Parent  p = new Parent();		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i = p.f2;	       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	i = p.f3;		i = p.f4;	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	p.fm2();        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	p.fm3();	p.fm4();</a:t>
            </a:r>
            <a:r>
              <a:rPr lang="en-US" altLang="zh-CN" sz="2200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Child  c = new Child();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= c.f2;	       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	</a:t>
            </a:r>
            <a:r>
              <a:rPr lang="en-US" altLang="zh-CN" sz="22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= c.f3;		</a:t>
            </a:r>
            <a:r>
              <a:rPr lang="en-US" altLang="zh-CN" sz="22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= c.f4</a:t>
            </a:r>
            <a:r>
              <a:rPr lang="en-US" altLang="zh-CN" sz="2200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;	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= c.c1;	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 //	</a:t>
            </a:r>
            <a:r>
              <a:rPr lang="en-US" altLang="zh-CN" sz="22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= c.c2;	</a:t>
            </a:r>
            <a:r>
              <a:rPr lang="en-US" altLang="zh-CN" sz="2200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c.cm1();      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// c.cm2();    c.fm2();   c.fm3();   c.fm4()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870325" y="17732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471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500" dirty="0"/>
              <a:t>访问控制分析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986036" y="1709390"/>
            <a:ext cx="137160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itchFamily="2" charset="-122"/>
                <a:cs typeface="Times New Roman" pitchFamily="18" charset="0"/>
              </a:rPr>
              <a:t>f2_default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986036" y="3268315"/>
            <a:ext cx="1371600" cy="3460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itchFamily="2" charset="-122"/>
                <a:cs typeface="Times New Roman" pitchFamily="18" charset="0"/>
              </a:rPr>
              <a:t>c2_public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986036" y="2090390"/>
            <a:ext cx="1371600" cy="33855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itchFamily="2" charset="-122"/>
                <a:cs typeface="Times New Roman" pitchFamily="18" charset="0"/>
              </a:rPr>
              <a:t>f3_protected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986036" y="2471390"/>
            <a:ext cx="137160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itchFamily="2" charset="-122"/>
                <a:cs typeface="Times New Roman" pitchFamily="18" charset="0"/>
              </a:rPr>
              <a:t>f4_public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986036" y="2887315"/>
            <a:ext cx="1371600" cy="3460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itchFamily="2" charset="-122"/>
                <a:cs typeface="Times New Roman" pitchFamily="18" charset="0"/>
              </a:rPr>
              <a:t>c1_private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909836" y="3858865"/>
            <a:ext cx="167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子类对象可以访问的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数据</a:t>
            </a:r>
            <a:endParaRPr lang="zh-CN" altLang="en-US" sz="18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4913607" y="3842989"/>
            <a:ext cx="19172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子类的对象可以调用的方法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5034036" y="1744315"/>
            <a:ext cx="167640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itchFamily="2" charset="-122"/>
                <a:cs typeface="Times New Roman" pitchFamily="18" charset="0"/>
              </a:rPr>
              <a:t>fm2()_default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5034036" y="2125315"/>
            <a:ext cx="1676400" cy="33855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itchFamily="2" charset="-122"/>
                <a:cs typeface="Times New Roman" pitchFamily="18" charset="0"/>
              </a:rPr>
              <a:t>fm3()_ protected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5034036" y="2506315"/>
            <a:ext cx="167640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itchFamily="2" charset="-122"/>
                <a:cs typeface="Times New Roman" pitchFamily="18" charset="0"/>
              </a:rPr>
              <a:t>fm4()_ public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5034036" y="3268315"/>
            <a:ext cx="1676400" cy="3460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itchFamily="2" charset="-122"/>
                <a:cs typeface="Times New Roman" pitchFamily="18" charset="0"/>
              </a:rPr>
              <a:t>cm2()_public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5034036" y="2887315"/>
            <a:ext cx="1676400" cy="3460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itchFamily="2" charset="-122"/>
                <a:cs typeface="Times New Roman" pitchFamily="18" charset="0"/>
              </a:rPr>
              <a:t>cm1()_private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482674" y="980728"/>
            <a:ext cx="7905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ea typeface="宋体" pitchFamily="2" charset="-122"/>
                <a:cs typeface="Times New Roman" pitchFamily="18" charset="0"/>
              </a:rPr>
              <a:t>父类</a:t>
            </a:r>
            <a:r>
              <a:rPr lang="en-US" altLang="zh-CN" sz="2800">
                <a:ea typeface="宋体" pitchFamily="2" charset="-122"/>
                <a:cs typeface="Times New Roman" pitchFamily="18" charset="0"/>
              </a:rPr>
              <a:t>Parent</a:t>
            </a:r>
            <a:r>
              <a:rPr lang="zh-CN" altLang="en-US" sz="2800">
                <a:ea typeface="宋体" pitchFamily="2" charset="-122"/>
                <a:cs typeface="Times New Roman" pitchFamily="18" charset="0"/>
              </a:rPr>
              <a:t>和子类</a:t>
            </a:r>
            <a:r>
              <a:rPr lang="en-US" altLang="zh-CN" sz="2800">
                <a:ea typeface="宋体" pitchFamily="2" charset="-122"/>
                <a:cs typeface="Times New Roman" pitchFamily="18" charset="0"/>
              </a:rPr>
              <a:t>Child</a:t>
            </a:r>
            <a:r>
              <a:rPr lang="zh-CN" altLang="en-US" sz="2800">
                <a:ea typeface="宋体" pitchFamily="2" charset="-122"/>
                <a:cs typeface="Times New Roman" pitchFamily="18" charset="0"/>
              </a:rPr>
              <a:t>在同一包中定义时：</a:t>
            </a:r>
          </a:p>
        </p:txBody>
      </p:sp>
    </p:spTree>
    <p:extLst>
      <p:ext uri="{BB962C8B-B14F-4D97-AF65-F5344CB8AC3E}">
        <p14:creationId xmlns:p14="http://schemas.microsoft.com/office/powerpoint/2010/main" val="56592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836712"/>
            <a:ext cx="1296144" cy="5256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49949" y="922939"/>
            <a:ext cx="6048672" cy="42484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860032" y="1268760"/>
            <a:ext cx="2945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class Student extends Person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77820" y="1638092"/>
            <a:ext cx="2710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Student </a:t>
            </a:r>
            <a:r>
              <a:rPr lang="en-US" altLang="zh-CN" u="sng" dirty="0"/>
              <a:t>s = </a:t>
            </a:r>
            <a:r>
              <a:rPr lang="en-US" altLang="zh-CN" b="1" u="sng" dirty="0"/>
              <a:t>new Student();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54452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s: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059832" y="2636912"/>
            <a:ext cx="2514453" cy="2376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58316" y="4293095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schoolName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id: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33164" y="3178713"/>
            <a:ext cx="1773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name:AA</a:t>
            </a:r>
            <a:endParaRPr lang="en-US" altLang="zh-CN" dirty="0"/>
          </a:p>
          <a:p>
            <a:r>
              <a:rPr lang="en-US" altLang="zh-CN" dirty="0"/>
              <a:t>age:1</a:t>
            </a:r>
          </a:p>
          <a:p>
            <a:r>
              <a:rPr lang="en-US" altLang="zh-CN" dirty="0"/>
              <a:t>id: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cxnSpLocks/>
          </p:cNvCxnSpPr>
          <p:nvPr/>
        </p:nvCxnSpPr>
        <p:spPr>
          <a:xfrm flipV="1">
            <a:off x="971600" y="2636912"/>
            <a:ext cx="2088232" cy="2952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67DDA5AE-1CB2-4739-BCCA-62E1F711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955" y="261219"/>
            <a:ext cx="1368152" cy="477054"/>
          </a:xfrm>
        </p:spPr>
        <p:txBody>
          <a:bodyPr/>
          <a:lstStyle/>
          <a:p>
            <a:pPr algn="l">
              <a:defRPr/>
            </a:pPr>
            <a:r>
              <a:rPr lang="zh-CN" altLang="en-US" sz="2500" dirty="0"/>
              <a:t>内存图</a:t>
            </a:r>
          </a:p>
        </p:txBody>
      </p:sp>
    </p:spTree>
    <p:extLst>
      <p:ext uri="{BB962C8B-B14F-4D97-AF65-F5344CB8AC3E}">
        <p14:creationId xmlns:p14="http://schemas.microsoft.com/office/powerpoint/2010/main" val="3411929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220072" y="239103"/>
            <a:ext cx="3668214" cy="52322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itchFamily="18" charset="0"/>
              </a:rPr>
              <a:t>抽象类</a:t>
            </a:r>
            <a:r>
              <a:rPr lang="en-US" altLang="zh-CN" b="1" dirty="0">
                <a:solidFill>
                  <a:srgbClr val="C00000"/>
                </a:solidFill>
                <a:cs typeface="Times New Roman" pitchFamily="18" charset="0"/>
              </a:rPr>
              <a:t>(abstract class)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0130" y="850900"/>
            <a:ext cx="8642350" cy="57277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ea typeface="宋体" pitchFamily="2" charset="-122"/>
                <a:cs typeface="Times New Roman" pitchFamily="18" charset="0"/>
              </a:rPr>
              <a:t>随着继承层次中一个个新子类的定义，类变得越来越具体，而父类则更一般，更通用。类的设计应该保证父类和子类能够共享特征。有时将一个父类设计得非常抽象，以至于它没有具体的实例，这样的类叫做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抽象类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  <p:pic>
        <p:nvPicPr>
          <p:cNvPr id="4" name="图片 3" descr="捕获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67944" y="3501008"/>
            <a:ext cx="4324118" cy="252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164288" y="239103"/>
            <a:ext cx="1723998" cy="5232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itchFamily="18" charset="0"/>
              </a:rPr>
              <a:t>抽象类</a:t>
            </a:r>
            <a:endParaRPr lang="en-US" altLang="zh-CN" b="1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0130" y="850900"/>
            <a:ext cx="8642350" cy="4594324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zh-CN" altLang="en-US" sz="2700" dirty="0"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z="2700" dirty="0">
                <a:ea typeface="宋体" pitchFamily="2" charset="-122"/>
                <a:cs typeface="Times New Roman" pitchFamily="18" charset="0"/>
              </a:rPr>
              <a:t>abstract</a:t>
            </a:r>
            <a:r>
              <a:rPr lang="zh-CN" altLang="en-US" sz="2700" dirty="0">
                <a:ea typeface="宋体" pitchFamily="2" charset="-122"/>
                <a:cs typeface="Times New Roman" pitchFamily="18" charset="0"/>
              </a:rPr>
              <a:t>关键字来修饰一个类时，这个类叫做</a:t>
            </a:r>
            <a:r>
              <a:rPr lang="zh-CN" altLang="en-US" sz="2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抽象类</a:t>
            </a:r>
            <a:r>
              <a:rPr lang="zh-CN" altLang="en-US" sz="2700" dirty="0"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sz="2700" dirty="0"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en-US" altLang="zh-CN" sz="27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700" dirty="0"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z="2700" dirty="0">
                <a:ea typeface="宋体" pitchFamily="2" charset="-122"/>
                <a:cs typeface="Times New Roman" pitchFamily="18" charset="0"/>
              </a:rPr>
              <a:t>abstract</a:t>
            </a:r>
            <a:r>
              <a:rPr lang="zh-CN" altLang="en-US" sz="2700" dirty="0">
                <a:ea typeface="宋体" pitchFamily="2" charset="-122"/>
                <a:cs typeface="Times New Roman" pitchFamily="18" charset="0"/>
              </a:rPr>
              <a:t>来修饰一个方法时，该方法叫做</a:t>
            </a:r>
            <a:r>
              <a:rPr lang="zh-CN" altLang="en-US" sz="2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抽象方法</a:t>
            </a:r>
            <a:r>
              <a:rPr lang="zh-CN" altLang="en-US" sz="2700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lvl="1">
              <a:buFont typeface="Calibri" panose="020F0502020204030204" pitchFamily="34" charset="0"/>
              <a:buChar char="Ω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抽象方法：只有方法的声明，没有方法的实现。以分号结束：</a:t>
            </a:r>
            <a:r>
              <a:rPr lang="en-US" altLang="zh-CN" sz="2700" dirty="0">
                <a:solidFill>
                  <a:srgbClr val="800080"/>
                </a:solidFill>
                <a:ea typeface="宋体" pitchFamily="2" charset="-122"/>
                <a:cs typeface="Times New Roman" pitchFamily="18" charset="0"/>
              </a:rPr>
              <a:t>abstract</a:t>
            </a:r>
            <a:r>
              <a:rPr lang="en-US" altLang="zh-CN" sz="2700" dirty="0">
                <a:solidFill>
                  <a:srgbClr val="666699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700" dirty="0" err="1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7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700" dirty="0" err="1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abstractMethod</a:t>
            </a:r>
            <a:r>
              <a:rPr lang="en-US" altLang="zh-CN" sz="27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( </a:t>
            </a:r>
            <a:r>
              <a:rPr lang="en-US" altLang="zh-CN" sz="2700" dirty="0" err="1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7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 a )</a:t>
            </a:r>
            <a:r>
              <a:rPr lang="en-US" altLang="zh-CN" sz="2700" b="1" dirty="0">
                <a:solidFill>
                  <a:srgbClr val="FF0066"/>
                </a:solidFill>
                <a:ea typeface="宋体" pitchFamily="2" charset="-122"/>
                <a:cs typeface="Times New Roman" pitchFamily="18" charset="0"/>
              </a:rPr>
              <a:t>;</a:t>
            </a:r>
            <a:endParaRPr lang="en-US" altLang="zh-CN" sz="2700" dirty="0"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zh-CN" altLang="en-US" sz="2700" dirty="0">
                <a:ea typeface="宋体" pitchFamily="2" charset="-122"/>
                <a:cs typeface="Times New Roman" pitchFamily="18" charset="0"/>
              </a:rPr>
              <a:t>含有抽象方法的类必须被声明为抽象类。</a:t>
            </a:r>
          </a:p>
          <a:p>
            <a:pPr eaLnBrk="1" hangingPunct="1"/>
            <a:r>
              <a:rPr lang="zh-CN" altLang="en-US" sz="2700" dirty="0">
                <a:ea typeface="宋体" pitchFamily="2" charset="-122"/>
                <a:cs typeface="Times New Roman" pitchFamily="18" charset="0"/>
              </a:rPr>
              <a:t>抽象类不能被实例化。抽象类是用来被继承的，抽象类的子类必须重写父类的抽象方法，并提供方法体。若没有重写全部的抽象方法，仍为抽象类。</a:t>
            </a:r>
          </a:p>
          <a:p>
            <a:pPr eaLnBrk="1" hangingPunct="1"/>
            <a:r>
              <a:rPr lang="zh-CN" altLang="en-US" sz="2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不能用</a:t>
            </a:r>
            <a:r>
              <a:rPr lang="en-US" altLang="zh-CN" sz="2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abstract</a:t>
            </a:r>
            <a:r>
              <a:rPr lang="zh-CN" altLang="en-US" sz="2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修饰属性、私有方法、构造器、静态方法、</a:t>
            </a:r>
            <a:r>
              <a:rPr lang="en-US" altLang="zh-CN" sz="2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final</a:t>
            </a:r>
            <a:r>
              <a:rPr lang="zh-CN" altLang="en-US" sz="2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的方法。</a:t>
            </a:r>
          </a:p>
        </p:txBody>
      </p:sp>
    </p:spTree>
    <p:extLst>
      <p:ext uri="{BB962C8B-B14F-4D97-AF65-F5344CB8AC3E}">
        <p14:creationId xmlns:p14="http://schemas.microsoft.com/office/powerpoint/2010/main" val="2132940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itchFamily="18" charset="0"/>
              </a:rPr>
              <a:t>抽象类举例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3568" y="548680"/>
            <a:ext cx="7706246" cy="6048672"/>
          </a:xfrm>
          <a:noFill/>
        </p:spPr>
        <p:txBody>
          <a:bodyPr>
            <a:noAutofit/>
          </a:bodyPr>
          <a:lstStyle/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abstract class A{   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abstract void m1( );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public void m2( ){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("A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类中定义的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m2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");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}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B extends A{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void m1( ){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("B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类中定义的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m1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");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}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Test{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public static void main( String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 ] ){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A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new B( );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a.m1( );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a.m2( );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}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marL="0" lvl="2" algn="just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31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76056" y="239103"/>
            <a:ext cx="3812230" cy="523220"/>
          </a:xfrm>
        </p:spPr>
        <p:txBody>
          <a:bodyPr>
            <a:normAutofit fontScale="90000"/>
          </a:bodyPr>
          <a:lstStyle/>
          <a:p>
            <a:pPr>
              <a:spcBef>
                <a:spcPct val="20000"/>
              </a:spcBef>
            </a:pPr>
            <a:r>
              <a:rPr lang="zh-CN" altLang="en-US" dirty="0"/>
              <a:t>面向对象特征之二：继承</a:t>
            </a:r>
            <a:endParaRPr lang="en-US" altLang="zh-CN" dirty="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74688" y="1124744"/>
            <a:ext cx="7620000" cy="519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Calibri" panose="020F0502020204030204" pitchFamily="34" charset="0"/>
              <a:buChar char="Ω"/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为描述和处理个人信息，定义类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Person: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4027488" y="2204864"/>
            <a:ext cx="4648200" cy="326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Person {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name;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age;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Date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birthDate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spcBef>
                <a:spcPct val="20000"/>
              </a:spcBef>
            </a:pPr>
            <a:endParaRPr lang="en-US" altLang="zh-CN" sz="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 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{...}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graphicFrame>
        <p:nvGraphicFramePr>
          <p:cNvPr id="15567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660814"/>
              </p:ext>
            </p:extLst>
          </p:nvPr>
        </p:nvGraphicFramePr>
        <p:xfrm>
          <a:off x="995354" y="2708920"/>
          <a:ext cx="2362200" cy="1973264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Person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4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+name : String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+age : 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int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birthDate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: Date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getInfo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() : String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316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595" y="1985569"/>
            <a:ext cx="6559460" cy="3315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itchFamily="18" charset="0"/>
              </a:rPr>
              <a:t>抽象类应用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782011" y="2123213"/>
            <a:ext cx="2326493" cy="252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在航运公司系统中，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Vehicle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类需要定义两个方法分别计算运输工具的燃料效率和行驶距离。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65976" y="836712"/>
            <a:ext cx="899159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抽象类是用来模型化那些父类无法确定全部实现，而是由其子类提供具体实现的对象的类。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42595" y="5589240"/>
            <a:ext cx="8991600" cy="76944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问题：卡车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(Truck)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和驳船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RiverBarge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的燃料效率和行驶距离的计算方法完全不同。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Vehicle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类不能提供计算方法，但子类可以。</a:t>
            </a:r>
          </a:p>
        </p:txBody>
      </p:sp>
    </p:spTree>
    <p:extLst>
      <p:ext uri="{BB962C8B-B14F-4D97-AF65-F5344CB8AC3E}">
        <p14:creationId xmlns:p14="http://schemas.microsoft.com/office/powerpoint/2010/main" val="3594152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itchFamily="18" charset="0"/>
              </a:rPr>
              <a:t>抽象类应用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250130" y="692696"/>
            <a:ext cx="8642350" cy="57277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解决方案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1800" b="1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允许类设计者指定：超类声明一个方法但不提供实现，该方法的实现由子类提供。这样的方法称为</a:t>
            </a:r>
            <a:r>
              <a:rPr lang="zh-CN" altLang="en-US" sz="18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抽象方法</a:t>
            </a:r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。有一个或更多抽象方法的类称为</a:t>
            </a:r>
            <a:r>
              <a:rPr lang="zh-CN" altLang="en-US" sz="18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抽象类</a:t>
            </a:r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Vehicle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是一个抽象类，有两个抽象方法。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1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abstract</a:t>
            </a: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class Vehicle{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</a:t>
            </a:r>
            <a:r>
              <a:rPr lang="en-US" altLang="zh-CN" sz="1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abstract</a:t>
            </a: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double </a:t>
            </a:r>
            <a:r>
              <a:rPr lang="en-US" altLang="zh-CN" sz="18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calcFuelEfficiency</a:t>
            </a: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	//</a:t>
            </a:r>
            <a:r>
              <a:rPr lang="zh-CN" altLang="en-US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计算燃料效率的抽象方法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1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abstract</a:t>
            </a: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double </a:t>
            </a:r>
            <a:r>
              <a:rPr lang="en-US" altLang="zh-CN" sz="18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calcTripDistance</a:t>
            </a: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	//</a:t>
            </a:r>
            <a:r>
              <a:rPr lang="zh-CN" altLang="en-US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计算行驶距离的抽象方法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Truck </a:t>
            </a:r>
            <a:r>
              <a:rPr lang="en-US" altLang="zh-CN" sz="1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extends Vehicle</a:t>
            </a: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double </a:t>
            </a:r>
            <a:r>
              <a:rPr lang="en-US" altLang="zh-CN" sz="18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calcFuelEfficiency</a:t>
            </a: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 )   { //</a:t>
            </a:r>
            <a:r>
              <a:rPr lang="zh-CN" altLang="en-US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写出计算卡车的燃料效率的具体方法   </a:t>
            </a: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double </a:t>
            </a:r>
            <a:r>
              <a:rPr lang="en-US" altLang="zh-CN" sz="18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calcTripDistance</a:t>
            </a: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 )    {  //</a:t>
            </a:r>
            <a:r>
              <a:rPr lang="zh-CN" altLang="en-US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写出计算卡车行驶距离的具体方法   </a:t>
            </a: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8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18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RiverBarge</a:t>
            </a: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extends Vehicle</a:t>
            </a: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public double </a:t>
            </a:r>
            <a:r>
              <a:rPr lang="en-US" altLang="zh-CN" sz="18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calcFuelEfficiency</a:t>
            </a: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 ) { //</a:t>
            </a:r>
            <a:r>
              <a:rPr lang="zh-CN" altLang="en-US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写出计算驳船的燃料效率的具体方法  </a:t>
            </a: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public double </a:t>
            </a:r>
            <a:r>
              <a:rPr lang="en-US" altLang="zh-CN" sz="18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calcTripDistance</a:t>
            </a: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 )  {  //</a:t>
            </a:r>
            <a:r>
              <a:rPr lang="zh-CN" altLang="en-US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写出计算驳船行驶距离的具体方法</a:t>
            </a: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997024" y="6156012"/>
            <a:ext cx="7391400" cy="369332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注意：抽象类不能实例化  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new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Vihicle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是非法的</a:t>
            </a:r>
          </a:p>
        </p:txBody>
      </p:sp>
    </p:spTree>
    <p:extLst>
      <p:ext uri="{BB962C8B-B14F-4D97-AF65-F5344CB8AC3E}">
        <p14:creationId xmlns:p14="http://schemas.microsoft.com/office/powerpoint/2010/main" val="3722321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5556" y="1196752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问题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：为什么抽象类不可以使用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final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关键字声明？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问题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：一个抽象类中可以定义构造器吗？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7668344" y="239103"/>
            <a:ext cx="1219942" cy="523220"/>
          </a:xfrm>
        </p:spPr>
        <p:txBody>
          <a:bodyPr>
            <a:normAutofit/>
          </a:bodyPr>
          <a:lstStyle/>
          <a:p>
            <a:r>
              <a:rPr lang="zh-CN" altLang="en-US" b="1" dirty="0"/>
              <a:t>思考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828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80312" y="239103"/>
            <a:ext cx="1507974" cy="523220"/>
          </a:xfrm>
        </p:spPr>
        <p:txBody>
          <a:bodyPr>
            <a:normAutofit/>
          </a:bodyPr>
          <a:lstStyle/>
          <a:p>
            <a:r>
              <a:rPr lang="zh-CN" altLang="en-US" b="1" dirty="0"/>
              <a:t>练习</a:t>
            </a:r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38857" y="836712"/>
            <a:ext cx="8066286" cy="293814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ea typeface="宋体" pitchFamily="2" charset="-122"/>
              </a:rPr>
              <a:t>编写一个</a:t>
            </a:r>
            <a:r>
              <a:rPr lang="en-US" altLang="zh-CN" dirty="0">
                <a:ea typeface="宋体" pitchFamily="2" charset="-122"/>
              </a:rPr>
              <a:t>Employee</a:t>
            </a:r>
            <a:r>
              <a:rPr lang="zh-CN" altLang="en-US" dirty="0">
                <a:ea typeface="宋体" pitchFamily="2" charset="-122"/>
              </a:rPr>
              <a:t>类，声明为抽象类，包含如下三个属性：</a:t>
            </a:r>
            <a:r>
              <a:rPr lang="en-US" altLang="zh-CN" dirty="0">
                <a:ea typeface="宋体" pitchFamily="2" charset="-122"/>
              </a:rPr>
              <a:t>name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en-US" altLang="zh-CN" dirty="0">
                <a:ea typeface="宋体" pitchFamily="2" charset="-122"/>
              </a:rPr>
              <a:t>id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en-US" altLang="zh-CN" dirty="0">
                <a:ea typeface="宋体" pitchFamily="2" charset="-122"/>
              </a:rPr>
              <a:t>salary</a:t>
            </a:r>
            <a:r>
              <a:rPr lang="zh-CN" altLang="en-US" dirty="0">
                <a:ea typeface="宋体" pitchFamily="2" charset="-122"/>
              </a:rPr>
              <a:t>。提供必要的构造器和抽象方法：</a:t>
            </a:r>
            <a:r>
              <a:rPr lang="en-US" altLang="zh-CN" dirty="0">
                <a:ea typeface="宋体" pitchFamily="2" charset="-122"/>
              </a:rPr>
              <a:t>work()</a:t>
            </a:r>
            <a:r>
              <a:rPr lang="zh-CN" altLang="en-US" dirty="0">
                <a:ea typeface="宋体" pitchFamily="2" charset="-122"/>
              </a:rPr>
              <a:t>。对于</a:t>
            </a:r>
            <a:r>
              <a:rPr lang="en-US" altLang="zh-CN" dirty="0">
                <a:ea typeface="宋体" pitchFamily="2" charset="-122"/>
              </a:rPr>
              <a:t>Manager</a:t>
            </a:r>
            <a:r>
              <a:rPr lang="zh-CN" altLang="en-US" dirty="0">
                <a:ea typeface="宋体" pitchFamily="2" charset="-122"/>
              </a:rPr>
              <a:t>类来说，他既是员工，还具有奖金</a:t>
            </a:r>
            <a:r>
              <a:rPr lang="en-US" altLang="zh-CN" dirty="0">
                <a:ea typeface="宋体" pitchFamily="2" charset="-122"/>
              </a:rPr>
              <a:t>(bonus)</a:t>
            </a:r>
            <a:r>
              <a:rPr lang="zh-CN" altLang="en-US" dirty="0">
                <a:ea typeface="宋体" pitchFamily="2" charset="-122"/>
              </a:rPr>
              <a:t>的属性。请使用继承的思想，设计</a:t>
            </a:r>
            <a:r>
              <a:rPr lang="en-US" altLang="zh-CN" dirty="0" err="1">
                <a:ea typeface="宋体" pitchFamily="2" charset="-122"/>
              </a:rPr>
              <a:t>CommonEmployee</a:t>
            </a:r>
            <a:r>
              <a:rPr lang="zh-CN" altLang="en-US" dirty="0">
                <a:ea typeface="宋体" pitchFamily="2" charset="-122"/>
              </a:rPr>
              <a:t>类和</a:t>
            </a:r>
            <a:r>
              <a:rPr lang="en-US" altLang="zh-CN" dirty="0">
                <a:ea typeface="宋体" pitchFamily="2" charset="-122"/>
              </a:rPr>
              <a:t>Manager</a:t>
            </a:r>
            <a:r>
              <a:rPr lang="zh-CN" altLang="en-US" dirty="0">
                <a:ea typeface="宋体" pitchFamily="2" charset="-122"/>
              </a:rPr>
              <a:t>类，要求类中提供必要的方法进行属性访问。</a:t>
            </a:r>
          </a:p>
        </p:txBody>
      </p:sp>
    </p:spTree>
    <p:extLst>
      <p:ext uri="{BB962C8B-B14F-4D97-AF65-F5344CB8AC3E}">
        <p14:creationId xmlns:p14="http://schemas.microsoft.com/office/powerpoint/2010/main" val="1639812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9334" y="980728"/>
            <a:ext cx="8568952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        抽象类体现的就是一种模板模式的设计，</a:t>
            </a:r>
            <a:r>
              <a:rPr lang="zh-CN" altLang="en-US" sz="2600" b="1" dirty="0">
                <a:ea typeface="宋体" pitchFamily="2" charset="-122"/>
                <a:cs typeface="Times New Roman" pitchFamily="18" charset="0"/>
              </a:rPr>
              <a:t>抽象类作为多个子类的通用模板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，子类在抽象类的基础上进行扩展、改造，但子类总体上会保留抽象类的行为方式。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zh-CN" sz="2800" b="1" dirty="0">
                <a:ea typeface="宋体" pitchFamily="2" charset="-122"/>
                <a:cs typeface="Times New Roman" pitchFamily="18" charset="0"/>
              </a:rPr>
              <a:t>解决的问题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zh-CN" sz="2600" dirty="0">
                <a:ea typeface="宋体" pitchFamily="2" charset="-122"/>
                <a:cs typeface="Times New Roman" pitchFamily="18" charset="0"/>
              </a:rPr>
              <a:t>当功能内部一部分实现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是</a:t>
            </a:r>
            <a:r>
              <a:rPr lang="zh-CN" altLang="zh-CN" sz="2600" dirty="0">
                <a:ea typeface="宋体" pitchFamily="2" charset="-122"/>
                <a:cs typeface="Times New Roman" pitchFamily="18" charset="0"/>
              </a:rPr>
              <a:t>确定，一部分实现是不确定的。这时可以把不确定的部分暴露出去，让子类去实现。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编写一个抽象父类，父类提供了多个子类的通用方法，并把一个或多个方法留给其子类实现，就是一种模板模式。</a:t>
            </a:r>
            <a:endParaRPr lang="zh-CN" altLang="zh-CN" sz="2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275856" y="239103"/>
            <a:ext cx="5612430" cy="52322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cs typeface="Times New Roman" pitchFamily="18" charset="0"/>
              </a:rPr>
              <a:t>模板方法设计模式</a:t>
            </a:r>
            <a:r>
              <a:rPr lang="en-US" altLang="zh-CN" b="1" dirty="0">
                <a:cs typeface="Times New Roman" pitchFamily="18" charset="0"/>
              </a:rPr>
              <a:t>(TemplateMethod)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429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836712"/>
            <a:ext cx="878497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abstract class Template{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	public final void </a:t>
            </a:r>
            <a:r>
              <a:rPr lang="en-US" altLang="zh-CN" sz="2400" b="1" dirty="0" err="1">
                <a:solidFill>
                  <a:srgbClr val="C00000"/>
                </a:solidFill>
              </a:rPr>
              <a:t>getTime</a:t>
            </a:r>
            <a:r>
              <a:rPr lang="en-US" altLang="zh-CN" sz="2400" b="1" dirty="0">
                <a:solidFill>
                  <a:srgbClr val="C00000"/>
                </a:solidFill>
              </a:rPr>
              <a:t>(){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		long start = </a:t>
            </a:r>
            <a:r>
              <a:rPr lang="en-US" altLang="zh-CN" sz="2400" b="1" dirty="0" err="1">
                <a:solidFill>
                  <a:srgbClr val="C00000"/>
                </a:solidFill>
              </a:rPr>
              <a:t>System.</a:t>
            </a:r>
            <a:r>
              <a:rPr lang="en-US" altLang="zh-CN" sz="2400" b="1" i="1" dirty="0" err="1">
                <a:solidFill>
                  <a:srgbClr val="C00000"/>
                </a:solidFill>
              </a:rPr>
              <a:t>currentTimeMillis</a:t>
            </a:r>
            <a:r>
              <a:rPr lang="en-US" altLang="zh-CN" sz="2400" b="1" i="1" dirty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		code();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		long end = </a:t>
            </a:r>
            <a:r>
              <a:rPr lang="en-US" altLang="zh-CN" sz="2400" b="1" dirty="0" err="1">
                <a:solidFill>
                  <a:srgbClr val="C00000"/>
                </a:solidFill>
              </a:rPr>
              <a:t>System.</a:t>
            </a:r>
            <a:r>
              <a:rPr lang="en-US" altLang="zh-CN" sz="2400" b="1" i="1" dirty="0" err="1">
                <a:solidFill>
                  <a:srgbClr val="C00000"/>
                </a:solidFill>
              </a:rPr>
              <a:t>currentTimeMillis</a:t>
            </a:r>
            <a:r>
              <a:rPr lang="en-US" altLang="zh-CN" sz="2400" b="1" i="1" dirty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</a:rPr>
              <a:t>System.</a:t>
            </a:r>
            <a:r>
              <a:rPr lang="en-US" altLang="zh-CN" sz="2400" i="1" dirty="0" err="1">
                <a:solidFill>
                  <a:srgbClr val="C00000"/>
                </a:solidFill>
              </a:rPr>
              <a:t>out.println</a:t>
            </a:r>
            <a:r>
              <a:rPr lang="en-US" altLang="zh-CN" sz="2400" i="1" dirty="0">
                <a:solidFill>
                  <a:srgbClr val="C00000"/>
                </a:solidFill>
              </a:rPr>
              <a:t>("</a:t>
            </a:r>
            <a:r>
              <a:rPr lang="zh-CN" altLang="en-US" sz="2400" i="1" dirty="0">
                <a:solidFill>
                  <a:srgbClr val="C00000"/>
                </a:solidFill>
              </a:rPr>
              <a:t>执行时间是：</a:t>
            </a:r>
            <a:r>
              <a:rPr lang="en-US" altLang="zh-CN" sz="2400" i="1" dirty="0">
                <a:solidFill>
                  <a:srgbClr val="C00000"/>
                </a:solidFill>
              </a:rPr>
              <a:t>"+(end - start));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	}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	public abstract void code();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}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class </a:t>
            </a:r>
            <a:r>
              <a:rPr lang="en-US" altLang="zh-CN" sz="2400" b="1" dirty="0" err="1">
                <a:solidFill>
                  <a:srgbClr val="C00000"/>
                </a:solidFill>
              </a:rPr>
              <a:t>SubTemplate</a:t>
            </a:r>
            <a:r>
              <a:rPr lang="en-US" altLang="zh-CN" sz="2400" b="1" dirty="0">
                <a:solidFill>
                  <a:srgbClr val="C00000"/>
                </a:solidFill>
              </a:rPr>
              <a:t> extends Template{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	public void code(){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		for(</a:t>
            </a:r>
            <a:r>
              <a:rPr lang="en-US" altLang="zh-CN" sz="2400" b="1" dirty="0" err="1">
                <a:solidFill>
                  <a:srgbClr val="C00000"/>
                </a:solidFill>
              </a:rPr>
              <a:t>int</a:t>
            </a:r>
            <a:r>
              <a:rPr lang="en-US" altLang="zh-CN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</a:rPr>
              <a:t> = 0;i&lt;10000;i++){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			</a:t>
            </a:r>
            <a:r>
              <a:rPr lang="en-US" altLang="zh-CN" sz="2400" dirty="0" err="1">
                <a:solidFill>
                  <a:srgbClr val="C00000"/>
                </a:solidFill>
              </a:rPr>
              <a:t>System.</a:t>
            </a:r>
            <a:r>
              <a:rPr lang="en-US" altLang="zh-CN" sz="2400" i="1" dirty="0" err="1">
                <a:solidFill>
                  <a:srgbClr val="C00000"/>
                </a:solidFill>
              </a:rPr>
              <a:t>out.println</a:t>
            </a:r>
            <a:r>
              <a:rPr lang="en-US" altLang="zh-CN" sz="2400" i="1" dirty="0">
                <a:solidFill>
                  <a:srgbClr val="C00000"/>
                </a:solidFill>
              </a:rPr>
              <a:t>(</a:t>
            </a:r>
            <a:r>
              <a:rPr lang="en-US" altLang="zh-CN" sz="2400" i="1" dirty="0" err="1">
                <a:solidFill>
                  <a:srgbClr val="C00000"/>
                </a:solidFill>
              </a:rPr>
              <a:t>i</a:t>
            </a:r>
            <a:r>
              <a:rPr lang="en-US" altLang="zh-CN" sz="2400" i="1" dirty="0">
                <a:solidFill>
                  <a:srgbClr val="C00000"/>
                </a:solidFill>
              </a:rPr>
              <a:t>);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		}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dirty="0">
                <a:solidFill>
                  <a:srgbClr val="C00000"/>
                </a:solidFill>
              </a:rPr>
              <a:t>	} 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}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03848" y="239103"/>
            <a:ext cx="5684438" cy="52322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cs typeface="Times New Roman" pitchFamily="18" charset="0"/>
              </a:rPr>
              <a:t>模板方法设计模式</a:t>
            </a:r>
            <a:r>
              <a:rPr lang="en-US" altLang="zh-CN" b="1" dirty="0">
                <a:cs typeface="Times New Roman" pitchFamily="18" charset="0"/>
              </a:rPr>
              <a:t>(TemplateMethod)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7907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452320" y="239103"/>
            <a:ext cx="1435966" cy="5232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itchFamily="18" charset="0"/>
              </a:rPr>
              <a:t>接口</a:t>
            </a:r>
            <a:r>
              <a:rPr lang="en-US" altLang="zh-CN" b="1" dirty="0">
                <a:cs typeface="Times New Roman" pitchFamily="18" charset="0"/>
              </a:rPr>
              <a:t>(1)</a:t>
            </a:r>
            <a:endParaRPr lang="en-US" altLang="zh-CN" b="1" dirty="0">
              <a:solidFill>
                <a:srgbClr val="BD6FBF"/>
              </a:solidFill>
              <a:cs typeface="Times New Roman" pitchFamily="18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0130" y="850900"/>
            <a:ext cx="8642350" cy="4738340"/>
          </a:xfrm>
          <a:noFill/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有时必须从几个类中派生出一个子类，继承它们所有的属性和方法。但是，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不支持多重继承。有了接口，就可以得到多重继承的效果。</a:t>
            </a:r>
          </a:p>
          <a:p>
            <a:pPr algn="just">
              <a:lnSpc>
                <a:spcPct val="90000"/>
              </a:lnSpc>
              <a:spcBef>
                <a:spcPct val="40000"/>
              </a:spcBef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接口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(interface)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是抽象方法和常量值的定义的集合。</a:t>
            </a:r>
          </a:p>
          <a:p>
            <a:pPr algn="just">
              <a:lnSpc>
                <a:spcPct val="90000"/>
              </a:lnSpc>
              <a:spcBef>
                <a:spcPct val="40000"/>
              </a:spcBef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从本质上讲，接口是一种特殊的抽象类，这种抽象类中只包含常量和抽象方法的定义，而没有变量和方法的实现。</a:t>
            </a:r>
          </a:p>
          <a:p>
            <a:pPr algn="just">
              <a:lnSpc>
                <a:spcPct val="90000"/>
              </a:lnSpc>
              <a:spcBef>
                <a:spcPct val="40000"/>
              </a:spcBef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实现接口类：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class </a:t>
            </a:r>
            <a:r>
              <a:rPr lang="en-US" altLang="zh-CN" sz="2600" dirty="0" err="1">
                <a:ea typeface="宋体" pitchFamily="2" charset="-122"/>
                <a:cs typeface="Times New Roman" pitchFamily="18" charset="0"/>
              </a:rPr>
              <a:t>SubClass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implements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dirty="0" err="1">
                <a:ea typeface="宋体" pitchFamily="2" charset="-122"/>
                <a:cs typeface="Times New Roman" pitchFamily="18" charset="0"/>
              </a:rPr>
              <a:t>InterfaceA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{ }</a:t>
            </a:r>
          </a:p>
          <a:p>
            <a:pPr algn="just">
              <a:lnSpc>
                <a:spcPct val="90000"/>
              </a:lnSpc>
              <a:spcBef>
                <a:spcPct val="40000"/>
              </a:spcBef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一个类可以实现多个接口，接口也可以继承其它接口。</a:t>
            </a:r>
          </a:p>
        </p:txBody>
      </p:sp>
    </p:spTree>
    <p:extLst>
      <p:ext uri="{BB962C8B-B14F-4D97-AF65-F5344CB8AC3E}">
        <p14:creationId xmlns:p14="http://schemas.microsoft.com/office/powerpoint/2010/main" val="20778552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596336" y="239103"/>
            <a:ext cx="1291950" cy="5232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itchFamily="18" charset="0"/>
              </a:rPr>
              <a:t>接口</a:t>
            </a:r>
            <a:r>
              <a:rPr lang="en-US" altLang="zh-CN" b="1" dirty="0">
                <a:cs typeface="Times New Roman" pitchFamily="18" charset="0"/>
              </a:rPr>
              <a:t>(2)</a:t>
            </a:r>
          </a:p>
        </p:txBody>
      </p:sp>
      <p:sp>
        <p:nvSpPr>
          <p:cNvPr id="2" name="椭圆 1"/>
          <p:cNvSpPr/>
          <p:nvPr/>
        </p:nvSpPr>
        <p:spPr>
          <a:xfrm>
            <a:off x="1187624" y="1885519"/>
            <a:ext cx="2088232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运动员</a:t>
            </a:r>
            <a:endParaRPr lang="en-US" altLang="zh-CN" sz="20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（抽象类）</a:t>
            </a:r>
          </a:p>
        </p:txBody>
      </p:sp>
      <p:sp>
        <p:nvSpPr>
          <p:cNvPr id="12" name="椭圆 11"/>
          <p:cNvSpPr/>
          <p:nvPr/>
        </p:nvSpPr>
        <p:spPr>
          <a:xfrm>
            <a:off x="5868144" y="1850182"/>
            <a:ext cx="2088232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学生</a:t>
            </a:r>
            <a:endParaRPr lang="en-US" altLang="zh-CN" sz="20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（抽象类）</a:t>
            </a:r>
          </a:p>
        </p:txBody>
      </p:sp>
      <p:sp>
        <p:nvSpPr>
          <p:cNvPr id="13" name="椭圆 12"/>
          <p:cNvSpPr/>
          <p:nvPr/>
        </p:nvSpPr>
        <p:spPr>
          <a:xfrm>
            <a:off x="450185" y="3717033"/>
            <a:ext cx="1474878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篮球运动员</a:t>
            </a:r>
          </a:p>
        </p:txBody>
      </p:sp>
      <p:sp>
        <p:nvSpPr>
          <p:cNvPr id="14" name="椭圆 13"/>
          <p:cNvSpPr/>
          <p:nvPr/>
        </p:nvSpPr>
        <p:spPr>
          <a:xfrm>
            <a:off x="5172435" y="3717033"/>
            <a:ext cx="1739825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大学生</a:t>
            </a:r>
            <a:endParaRPr lang="en-US" altLang="zh-CN" sz="20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627784" y="3741703"/>
            <a:ext cx="1584176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跨栏运动员</a:t>
            </a:r>
            <a:endParaRPr lang="en-US" altLang="zh-CN" sz="20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110718" y="3717033"/>
            <a:ext cx="1691316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中学生</a:t>
            </a:r>
            <a:endParaRPr lang="en-US" altLang="zh-CN" sz="20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1403648" y="2893631"/>
            <a:ext cx="521415" cy="8234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2627784" y="2893631"/>
            <a:ext cx="648072" cy="8234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5943542" y="2836407"/>
            <a:ext cx="521415" cy="8234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7308304" y="2829464"/>
            <a:ext cx="648072" cy="8234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5172435" y="2174908"/>
            <a:ext cx="551693" cy="1484901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3705684" y="2129316"/>
            <a:ext cx="432048" cy="159896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696856" y="1052736"/>
            <a:ext cx="1874428" cy="107657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学习英语的技能</a:t>
            </a:r>
            <a:endParaRPr lang="en-US" altLang="zh-CN" sz="20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（接口）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8281" y="3063442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extends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9257" y="256490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implements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0842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452320" y="239103"/>
            <a:ext cx="1435966" cy="5232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itchFamily="18" charset="0"/>
              </a:rPr>
              <a:t>接口</a:t>
            </a:r>
            <a:r>
              <a:rPr lang="en-US" altLang="zh-CN" b="1" dirty="0">
                <a:cs typeface="Times New Roman" pitchFamily="18" charset="0"/>
              </a:rPr>
              <a:t>(3)</a:t>
            </a:r>
            <a:endParaRPr lang="en-US" altLang="zh-CN" b="1" dirty="0">
              <a:solidFill>
                <a:srgbClr val="BD6FBF"/>
              </a:solidFill>
              <a:cs typeface="Times New Roman" pitchFamily="18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1520" y="764704"/>
            <a:ext cx="8642350" cy="5727700"/>
          </a:xfrm>
          <a:noFill/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接口的特点：</a:t>
            </a:r>
          </a:p>
          <a:p>
            <a:pPr lvl="1"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interface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来定义。</a:t>
            </a:r>
          </a:p>
          <a:p>
            <a:pPr lvl="1"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接口中的所有成员变量都</a:t>
            </a:r>
            <a:r>
              <a:rPr lang="zh-CN" altLang="en-US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默认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是由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public static final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修饰的。</a:t>
            </a:r>
          </a:p>
          <a:p>
            <a:pPr lvl="1"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接口中的所有方法都</a:t>
            </a:r>
            <a:r>
              <a:rPr lang="zh-CN" altLang="en-US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默认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是由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public abstract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修饰的。</a:t>
            </a:r>
            <a:endParaRPr lang="en-US" altLang="zh-CN" sz="2200" dirty="0">
              <a:ea typeface="宋体" pitchFamily="2" charset="-122"/>
              <a:cs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接口没有构造器。</a:t>
            </a:r>
          </a:p>
          <a:p>
            <a:pPr lvl="1"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接口采用多继承机制。</a:t>
            </a:r>
          </a:p>
          <a:p>
            <a:pPr algn="just">
              <a:lnSpc>
                <a:spcPct val="90000"/>
              </a:lnSpc>
              <a:spcBef>
                <a:spcPct val="40000"/>
              </a:spcBef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接口定义举例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public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interface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Runner {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ID = 1;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void start();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void run();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void stop();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}</a:t>
            </a: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l"/>
            </a:pPr>
            <a:endParaRPr lang="zh-CN" altLang="en-US" sz="2400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左右箭头 3"/>
          <p:cNvSpPr/>
          <p:nvPr/>
        </p:nvSpPr>
        <p:spPr>
          <a:xfrm>
            <a:off x="3589120" y="4809412"/>
            <a:ext cx="857256" cy="428628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44008" y="4221088"/>
            <a:ext cx="4160679" cy="22322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860032" y="4365104"/>
            <a:ext cx="3744416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ct val="40000"/>
              </a:spcBef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public 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interface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Runner {</a:t>
            </a:r>
          </a:p>
          <a:p>
            <a:pPr algn="just">
              <a:lnSpc>
                <a:spcPct val="90000"/>
              </a:lnSpc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public static final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ID = 1;</a:t>
            </a:r>
          </a:p>
          <a:p>
            <a:pPr algn="just">
              <a:lnSpc>
                <a:spcPct val="90000"/>
              </a:lnSpc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public abstract void start();</a:t>
            </a:r>
          </a:p>
          <a:p>
            <a:pPr algn="just">
              <a:lnSpc>
                <a:spcPct val="90000"/>
              </a:lnSpc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public abstract void run();</a:t>
            </a:r>
          </a:p>
          <a:p>
            <a:pPr algn="just">
              <a:lnSpc>
                <a:spcPct val="90000"/>
              </a:lnSpc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public abstract void stop();</a:t>
            </a:r>
          </a:p>
          <a:p>
            <a:pPr algn="just">
              <a:lnSpc>
                <a:spcPct val="90000"/>
              </a:lnSpc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94919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452320" y="239103"/>
            <a:ext cx="1435966" cy="5232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itchFamily="18" charset="0"/>
              </a:rPr>
              <a:t>接口</a:t>
            </a:r>
            <a:r>
              <a:rPr lang="en-US" altLang="zh-CN" b="1" dirty="0">
                <a:cs typeface="Times New Roman" pitchFamily="18" charset="0"/>
              </a:rPr>
              <a:t>(4)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683568" y="1136933"/>
            <a:ext cx="770485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Calibri" panose="020F0502020204030204" pitchFamily="34" charset="0"/>
              <a:buChar char="Ω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实现接口的类中必须提供接口中所有方法的具体实现内容，方可实例化。否则，仍为抽象类。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Calibri" panose="020F0502020204030204" pitchFamily="34" charset="0"/>
              <a:buChar char="Ω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接口的主要用途就是被实现类实现。（面向接口编程）</a:t>
            </a:r>
          </a:p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Calibri" panose="020F0502020204030204" pitchFamily="34" charset="0"/>
              <a:buChar char="Ω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与继承关系类似，接口与实现类之间存在多态性</a:t>
            </a:r>
          </a:p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Calibri" panose="020F0502020204030204" pitchFamily="34" charset="0"/>
              <a:buChar char="Ω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定义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类的语法格式：先写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extends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，后写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implements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&lt; modifier&gt; class &lt; name&gt; [extends &lt; </a:t>
            </a:r>
            <a:r>
              <a:rPr lang="en-US" altLang="zh-CN" sz="2400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superclass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&gt;]</a:t>
            </a:r>
          </a:p>
          <a:p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[</a:t>
            </a:r>
            <a:r>
              <a:rPr lang="en-US" altLang="zh-CN" sz="24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implements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&lt; interface&gt; [,&lt; interface&gt;]* ] {</a:t>
            </a:r>
          </a:p>
          <a:p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&lt; declarations&gt;*</a:t>
            </a:r>
          </a:p>
          <a:p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53618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7308304" y="239103"/>
            <a:ext cx="1579982" cy="52322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继承 </a:t>
            </a:r>
            <a:endParaRPr lang="en-US" altLang="zh-CN" dirty="0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609600" y="1412776"/>
            <a:ext cx="7620000" cy="519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Calibri" panose="020F0502020204030204" pitchFamily="34" charset="0"/>
              <a:buChar char="Ω"/>
            </a:pP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为描述和处理学生信息，</a:t>
            </a:r>
            <a:r>
              <a:rPr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定义类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Student: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067944" y="2338471"/>
            <a:ext cx="4648200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Student {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name;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age;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Date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birthDate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2400" b="1" dirty="0">
                <a:solidFill>
                  <a:srgbClr val="00B0F0"/>
                </a:solidFill>
                <a:ea typeface="宋体" pitchFamily="2" charset="-122"/>
                <a:cs typeface="Times New Roman" pitchFamily="18" charset="0"/>
              </a:rPr>
              <a:t>      public String school;</a:t>
            </a:r>
          </a:p>
          <a:p>
            <a:endParaRPr lang="en-US" altLang="zh-CN" sz="10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{...}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graphicFrame>
        <p:nvGraphicFramePr>
          <p:cNvPr id="195600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150232"/>
              </p:ext>
            </p:extLst>
          </p:nvPr>
        </p:nvGraphicFramePr>
        <p:xfrm>
          <a:off x="971600" y="2698511"/>
          <a:ext cx="2362200" cy="2139316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Student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4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+name : String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+age : 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int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birthDate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 : Date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+school : String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getInfo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() : String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3178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28184" y="239103"/>
            <a:ext cx="2660102" cy="52322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itchFamily="18" charset="0"/>
              </a:rPr>
              <a:t>接口应用举例</a:t>
            </a:r>
            <a:r>
              <a:rPr lang="en-US" altLang="zh-CN" b="1" dirty="0">
                <a:cs typeface="Times New Roman" pitchFamily="18" charset="0"/>
              </a:rPr>
              <a:t>(1)</a:t>
            </a:r>
          </a:p>
        </p:txBody>
      </p:sp>
      <p:graphicFrame>
        <p:nvGraphicFramePr>
          <p:cNvPr id="287747" name="Group 3"/>
          <p:cNvGraphicFramePr>
            <a:graphicFrameLocks noGrp="1"/>
          </p:cNvGraphicFramePr>
          <p:nvPr>
            <p:extLst/>
          </p:nvPr>
        </p:nvGraphicFramePr>
        <p:xfrm>
          <a:off x="3919518" y="908720"/>
          <a:ext cx="1524000" cy="1570419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&lt;&lt;interface&gt;&gt;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Runner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start()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run()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stop()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7757" name="Group 13"/>
          <p:cNvGraphicFramePr>
            <a:graphicFrameLocks noGrp="1"/>
          </p:cNvGraphicFramePr>
          <p:nvPr>
            <p:extLst/>
          </p:nvPr>
        </p:nvGraphicFramePr>
        <p:xfrm>
          <a:off x="1785918" y="3347120"/>
          <a:ext cx="1524000" cy="1597851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Person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start()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run()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stop()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dance()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7767" name="Group 23"/>
          <p:cNvGraphicFramePr>
            <a:graphicFrameLocks noGrp="1"/>
          </p:cNvGraphicFramePr>
          <p:nvPr>
            <p:extLst/>
          </p:nvPr>
        </p:nvGraphicFramePr>
        <p:xfrm>
          <a:off x="3919518" y="3347120"/>
          <a:ext cx="1524000" cy="1844739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start()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run()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stop()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fillFuel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crack()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7777" name="Group 33"/>
          <p:cNvGraphicFramePr>
            <a:graphicFrameLocks noGrp="1"/>
          </p:cNvGraphicFramePr>
          <p:nvPr>
            <p:extLst/>
          </p:nvPr>
        </p:nvGraphicFramePr>
        <p:xfrm>
          <a:off x="5976918" y="3367758"/>
          <a:ext cx="1752600" cy="1597851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Bird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start()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run()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stop()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fly()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763" name="Line 43"/>
          <p:cNvSpPr>
            <a:spLocks noChangeShapeType="1"/>
          </p:cNvSpPr>
          <p:nvPr/>
        </p:nvSpPr>
        <p:spPr bwMode="auto">
          <a:xfrm>
            <a:off x="2471718" y="296612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>
              <a:cs typeface="Times New Roman" pitchFamily="18" charset="0"/>
            </a:endParaRPr>
          </a:p>
        </p:txBody>
      </p:sp>
      <p:sp>
        <p:nvSpPr>
          <p:cNvPr id="30764" name="Line 44"/>
          <p:cNvSpPr>
            <a:spLocks noChangeShapeType="1"/>
          </p:cNvSpPr>
          <p:nvPr/>
        </p:nvSpPr>
        <p:spPr bwMode="auto">
          <a:xfrm>
            <a:off x="2471718" y="296612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>
              <a:cs typeface="Times New Roman" pitchFamily="18" charset="0"/>
            </a:endParaRPr>
          </a:p>
        </p:txBody>
      </p:sp>
      <p:sp>
        <p:nvSpPr>
          <p:cNvPr id="30765" name="Line 45"/>
          <p:cNvSpPr>
            <a:spLocks noChangeShapeType="1"/>
          </p:cNvSpPr>
          <p:nvPr/>
        </p:nvSpPr>
        <p:spPr bwMode="auto">
          <a:xfrm>
            <a:off x="6738918" y="296612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>
              <a:cs typeface="Times New Roman" pitchFamily="18" charset="0"/>
            </a:endParaRPr>
          </a:p>
        </p:txBody>
      </p:sp>
      <p:sp>
        <p:nvSpPr>
          <p:cNvPr id="30766" name="Line 46"/>
          <p:cNvSpPr>
            <a:spLocks noChangeShapeType="1"/>
          </p:cNvSpPr>
          <p:nvPr/>
        </p:nvSpPr>
        <p:spPr bwMode="auto">
          <a:xfrm flipV="1">
            <a:off x="4605318" y="243272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9287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28184" y="239103"/>
            <a:ext cx="2660102" cy="52322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itchFamily="18" charset="0"/>
              </a:rPr>
              <a:t>接口应用举例</a:t>
            </a:r>
            <a:r>
              <a:rPr lang="en-US" altLang="zh-CN" b="1" dirty="0">
                <a:cs typeface="Times New Roman" pitchFamily="18" charset="0"/>
              </a:rPr>
              <a:t>(1)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23528" y="692696"/>
            <a:ext cx="8568952" cy="6075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interface Runner {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void start();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void run();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void stop();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Person implements Runner {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void start() {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准备工作：弯腰、蹬腿、咬牙、瞪眼			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开跑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void run() {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摆动手臂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维持直线方向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void stop() {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减速直至停止、喝水。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76122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372200" y="239103"/>
            <a:ext cx="2516086" cy="52322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itchFamily="18" charset="0"/>
              </a:rPr>
              <a:t>接口应用举例</a:t>
            </a:r>
            <a:r>
              <a:rPr lang="en-US" altLang="zh-CN" b="1" dirty="0">
                <a:cs typeface="Times New Roman" pitchFamily="18" charset="0"/>
              </a:rPr>
              <a:t>(2)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15616" y="764704"/>
            <a:ext cx="7452320" cy="57277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一个类可以实现多个无关的接口</a:t>
            </a:r>
            <a:endParaRPr lang="zh-CN" altLang="en-US" sz="1800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interface Runner { public void run();}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interface Swimmer {public double swim();}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Creator{public </a:t>
            </a:r>
            <a:r>
              <a:rPr lang="en-US" altLang="zh-CN" sz="18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eat(){…}}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Man </a:t>
            </a:r>
            <a:r>
              <a:rPr lang="en-US" altLang="zh-CN" sz="1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extends Creator implements</a:t>
            </a: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Runner ,Swimmer{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public void run() {……}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public double swim()  {……}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public </a:t>
            </a:r>
            <a:r>
              <a:rPr lang="en-US" altLang="zh-CN" sz="18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eat() {……}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与继承关系类似，接口与实现类之间存在多态性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static void main(String </a:t>
            </a:r>
            <a:r>
              <a:rPr lang="en-US" altLang="zh-CN" sz="18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Test t = new Test();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Man m = new Man();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t.m1(m);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t.m2(m);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t.m3(m);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String m1(Runner f) { </a:t>
            </a:r>
            <a:r>
              <a:rPr lang="en-US" altLang="zh-CN" sz="18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f.run</a:t>
            </a: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void  m2(Swimmer s) {</a:t>
            </a:r>
            <a:r>
              <a:rPr lang="en-US" altLang="zh-CN" sz="18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s.swim</a:t>
            </a: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void  m3(Creator a) {a.eat();}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84219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300192" y="239103"/>
            <a:ext cx="2588094" cy="52322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itchFamily="18" charset="0"/>
              </a:rPr>
              <a:t>接口的其他问题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0130" y="692696"/>
            <a:ext cx="8642350" cy="57277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如果实现接口的类中没有实现接口中的全部方法，必须将此类定义为抽象类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l"/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接口也可以继承另一个接口，使用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extends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关键字。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interface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MyInterface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None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String s=“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MyInterface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”;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None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public void absM1();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None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None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interface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SubInterface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extends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MyInterface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None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public void absM2();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None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None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class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SubAdapter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implements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SubInterface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None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public void absM1(){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(“absM1”);}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None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public void absM2(){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(“absM2”);}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None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  <a:endParaRPr lang="en-US" altLang="zh-CN" sz="1000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marL="0" eaLnBrk="1" hangingPunct="1">
              <a:lnSpc>
                <a:spcPct val="85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实现类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SubAdapter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必须给出接口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SubInterface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以及父接口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MyInterface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中所有方法的实现。</a:t>
            </a:r>
          </a:p>
        </p:txBody>
      </p:sp>
    </p:spTree>
    <p:extLst>
      <p:ext uri="{BB962C8B-B14F-4D97-AF65-F5344CB8AC3E}">
        <p14:creationId xmlns:p14="http://schemas.microsoft.com/office/powerpoint/2010/main" val="17020268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908720"/>
            <a:ext cx="87129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概述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定义一个用于创建对象的接口，让子类决定实例化哪一个类。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FactoryMethod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使一个类的实例化延迟到其子类。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适用性：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1.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当一个类不知道它所必须创建的对象的类的时候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2.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当一个类希望由它的子类来指定它所创建的对象的时候 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3.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当类将创建对象的职责委托给多个帮助子类中的某一个，并且你希望将哪一个帮助子类是代理者这一信息局部化的时候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499992" y="239103"/>
            <a:ext cx="4388294" cy="52322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cs typeface="Times New Roman" pitchFamily="18" charset="0"/>
              </a:rPr>
              <a:t>工厂方法</a:t>
            </a:r>
            <a:r>
              <a:rPr lang="en-US" altLang="zh-CN" b="1" dirty="0">
                <a:cs typeface="Times New Roman" pitchFamily="18" charset="0"/>
              </a:rPr>
              <a:t>(FactoryMethod)</a:t>
            </a:r>
            <a:endParaRPr lang="zh-CN" altLang="en-US" b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1733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工厂方法举例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53"/>
          <a:stretch/>
        </p:blipFill>
        <p:spPr bwMode="auto">
          <a:xfrm>
            <a:off x="704709" y="1124744"/>
            <a:ext cx="7560840" cy="31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4998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1052736"/>
            <a:ext cx="7992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总结：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        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FactoryMethod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模式是设计模式中应用最为广泛的模式，在面向对象的编程中，对象的创建工作非常简单，对象的创建时机却很重要。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FactoryMethod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解决的就是这个问题，它通过面向对象的手法，将所要创建的具体对象的创建工作延迟到了子类，从而提供了一种扩展的策略，较好的解决了这种紧耦合的关系。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644008" y="239103"/>
            <a:ext cx="4244278" cy="52322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cs typeface="Times New Roman" pitchFamily="18" charset="0"/>
              </a:rPr>
              <a:t>工厂方法</a:t>
            </a:r>
            <a:r>
              <a:rPr lang="en-US" altLang="zh-CN" b="1" dirty="0">
                <a:cs typeface="Times New Roman" pitchFamily="18" charset="0"/>
              </a:rPr>
              <a:t>(FactoryMethod)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11142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96136" y="239103"/>
            <a:ext cx="3092150" cy="523220"/>
          </a:xfrm>
        </p:spPr>
        <p:txBody>
          <a:bodyPr>
            <a:noAutofit/>
          </a:bodyPr>
          <a:lstStyle/>
          <a:p>
            <a:r>
              <a:rPr lang="zh-CN" altLang="en-US" b="1" dirty="0">
                <a:cs typeface="Times New Roman" pitchFamily="18" charset="0"/>
              </a:rPr>
              <a:t>代理模式</a:t>
            </a:r>
            <a:r>
              <a:rPr lang="en-US" altLang="zh-CN" b="1" dirty="0">
                <a:cs typeface="Times New Roman" pitchFamily="18" charset="0"/>
              </a:rPr>
              <a:t>(Proxy)</a:t>
            </a:r>
            <a:endParaRPr lang="zh-CN" altLang="en-US" b="1" dirty="0"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052736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概述：</a:t>
            </a:r>
            <a:endParaRPr lang="en-US" altLang="zh-CN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为其他对象提供一种代理以控制对这个对象的访问。 </a:t>
            </a:r>
            <a:endParaRPr lang="en-US" altLang="zh-CN" sz="28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92896"/>
            <a:ext cx="6152542" cy="3112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60740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008" y="692696"/>
            <a:ext cx="449999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a typeface="宋体" pitchFamily="2" charset="-122"/>
              </a:rPr>
              <a:t>interface Object{</a:t>
            </a:r>
          </a:p>
          <a:p>
            <a:r>
              <a:rPr lang="en-US" altLang="zh-CN" sz="2400" b="1" dirty="0">
                <a:ea typeface="宋体" pitchFamily="2" charset="-122"/>
              </a:rPr>
              <a:t>void action();</a:t>
            </a:r>
          </a:p>
          <a:p>
            <a:r>
              <a:rPr lang="en-US" altLang="zh-CN" sz="2400" dirty="0">
                <a:ea typeface="宋体" pitchFamily="2" charset="-122"/>
              </a:rPr>
              <a:t>}</a:t>
            </a:r>
          </a:p>
          <a:p>
            <a:r>
              <a:rPr lang="en-US" altLang="zh-CN" sz="2400" b="1" dirty="0">
                <a:ea typeface="宋体" pitchFamily="2" charset="-122"/>
              </a:rPr>
              <a:t>class </a:t>
            </a:r>
            <a:r>
              <a:rPr lang="en-US" altLang="zh-CN" sz="2400" b="1" dirty="0" err="1">
                <a:ea typeface="宋体" pitchFamily="2" charset="-122"/>
              </a:rPr>
              <a:t>ProxyObject</a:t>
            </a:r>
            <a:r>
              <a:rPr lang="en-US" altLang="zh-CN" sz="2400" b="1" dirty="0">
                <a:ea typeface="宋体" pitchFamily="2" charset="-122"/>
              </a:rPr>
              <a:t> implements Object{</a:t>
            </a:r>
          </a:p>
          <a:p>
            <a:r>
              <a:rPr lang="en-US" altLang="zh-CN" sz="2400" dirty="0">
                <a:ea typeface="宋体" pitchFamily="2" charset="-122"/>
              </a:rPr>
              <a:t>Object </a:t>
            </a:r>
            <a:r>
              <a:rPr lang="en-US" altLang="zh-CN" sz="2400" dirty="0" err="1">
                <a:ea typeface="宋体" pitchFamily="2" charset="-122"/>
              </a:rPr>
              <a:t>obj</a:t>
            </a:r>
            <a:r>
              <a:rPr lang="en-US" altLang="zh-CN" sz="2400" dirty="0">
                <a:ea typeface="宋体" pitchFamily="2" charset="-122"/>
              </a:rPr>
              <a:t>;</a:t>
            </a:r>
          </a:p>
          <a:p>
            <a:r>
              <a:rPr lang="en-US" altLang="zh-CN" sz="2400" b="1" dirty="0">
                <a:ea typeface="宋体" pitchFamily="2" charset="-122"/>
              </a:rPr>
              <a:t>public void action(){</a:t>
            </a:r>
          </a:p>
          <a:p>
            <a:r>
              <a:rPr lang="en-US" altLang="zh-CN" sz="2400" dirty="0" err="1">
                <a:ea typeface="宋体" pitchFamily="2" charset="-122"/>
              </a:rPr>
              <a:t>System.</a:t>
            </a:r>
            <a:r>
              <a:rPr lang="en-US" altLang="zh-CN" sz="2400" i="1" dirty="0" err="1">
                <a:ea typeface="宋体" pitchFamily="2" charset="-122"/>
              </a:rPr>
              <a:t>out.println</a:t>
            </a:r>
            <a:r>
              <a:rPr lang="en-US" altLang="zh-CN" sz="2400" i="1" dirty="0">
                <a:ea typeface="宋体" pitchFamily="2" charset="-122"/>
              </a:rPr>
              <a:t>("</a:t>
            </a:r>
            <a:r>
              <a:rPr lang="zh-CN" altLang="en-US" sz="2400" i="1" dirty="0">
                <a:ea typeface="宋体" pitchFamily="2" charset="-122"/>
              </a:rPr>
              <a:t>代理开始</a:t>
            </a:r>
            <a:r>
              <a:rPr lang="en-US" altLang="zh-CN" sz="2400" i="1" dirty="0">
                <a:ea typeface="宋体" pitchFamily="2" charset="-122"/>
              </a:rPr>
              <a:t>");</a:t>
            </a:r>
          </a:p>
          <a:p>
            <a:r>
              <a:rPr lang="en-US" altLang="zh-CN" sz="2400" dirty="0" err="1">
                <a:ea typeface="宋体" pitchFamily="2" charset="-122"/>
              </a:rPr>
              <a:t>obj.action</a:t>
            </a:r>
            <a:r>
              <a:rPr lang="en-US" altLang="zh-CN" sz="2400" dirty="0">
                <a:ea typeface="宋体" pitchFamily="2" charset="-122"/>
              </a:rPr>
              <a:t>();</a:t>
            </a:r>
          </a:p>
          <a:p>
            <a:r>
              <a:rPr lang="en-US" altLang="zh-CN" sz="2400" dirty="0" err="1">
                <a:ea typeface="宋体" pitchFamily="2" charset="-122"/>
              </a:rPr>
              <a:t>System.</a:t>
            </a:r>
            <a:r>
              <a:rPr lang="en-US" altLang="zh-CN" sz="2400" i="1" dirty="0" err="1">
                <a:ea typeface="宋体" pitchFamily="2" charset="-122"/>
              </a:rPr>
              <a:t>out.println</a:t>
            </a:r>
            <a:r>
              <a:rPr lang="en-US" altLang="zh-CN" sz="2400" i="1" dirty="0">
                <a:ea typeface="宋体" pitchFamily="2" charset="-122"/>
              </a:rPr>
              <a:t>("</a:t>
            </a:r>
            <a:r>
              <a:rPr lang="zh-CN" altLang="en-US" sz="2400" i="1" dirty="0">
                <a:ea typeface="宋体" pitchFamily="2" charset="-122"/>
              </a:rPr>
              <a:t>代理结束</a:t>
            </a:r>
            <a:r>
              <a:rPr lang="en-US" altLang="zh-CN" sz="2400" i="1" dirty="0">
                <a:ea typeface="宋体" pitchFamily="2" charset="-122"/>
              </a:rPr>
              <a:t>");</a:t>
            </a:r>
          </a:p>
          <a:p>
            <a:r>
              <a:rPr lang="en-US" altLang="zh-CN" sz="2400" dirty="0">
                <a:ea typeface="宋体" pitchFamily="2" charset="-122"/>
              </a:rPr>
              <a:t>}</a:t>
            </a:r>
          </a:p>
          <a:p>
            <a:r>
              <a:rPr lang="en-US" altLang="zh-CN" sz="2400" b="1" dirty="0">
                <a:ea typeface="宋体" pitchFamily="2" charset="-122"/>
              </a:rPr>
              <a:t>public </a:t>
            </a:r>
            <a:r>
              <a:rPr lang="en-US" altLang="zh-CN" sz="2400" b="1" dirty="0" err="1">
                <a:ea typeface="宋体" pitchFamily="2" charset="-122"/>
              </a:rPr>
              <a:t>ProxyObject</a:t>
            </a:r>
            <a:r>
              <a:rPr lang="en-US" altLang="zh-CN" sz="2400" b="1" dirty="0">
                <a:ea typeface="宋体" pitchFamily="2" charset="-122"/>
              </a:rPr>
              <a:t>(){</a:t>
            </a:r>
          </a:p>
          <a:p>
            <a:r>
              <a:rPr lang="en-US" altLang="zh-CN" sz="2400" dirty="0" err="1">
                <a:ea typeface="宋体" pitchFamily="2" charset="-122"/>
              </a:rPr>
              <a:t>System.</a:t>
            </a:r>
            <a:r>
              <a:rPr lang="en-US" altLang="zh-CN" sz="2400" i="1" dirty="0" err="1">
                <a:ea typeface="宋体" pitchFamily="2" charset="-122"/>
              </a:rPr>
              <a:t>out.println</a:t>
            </a:r>
            <a:r>
              <a:rPr lang="en-US" altLang="zh-CN" sz="2400" i="1" dirty="0">
                <a:ea typeface="宋体" pitchFamily="2" charset="-122"/>
              </a:rPr>
              <a:t>("</a:t>
            </a:r>
            <a:r>
              <a:rPr lang="zh-CN" altLang="en-US" sz="2400" i="1" dirty="0">
                <a:ea typeface="宋体" pitchFamily="2" charset="-122"/>
              </a:rPr>
              <a:t>这是代理类</a:t>
            </a:r>
            <a:r>
              <a:rPr lang="en-US" altLang="zh-CN" sz="2400" i="1" dirty="0">
                <a:ea typeface="宋体" pitchFamily="2" charset="-122"/>
              </a:rPr>
              <a:t>");</a:t>
            </a:r>
          </a:p>
          <a:p>
            <a:r>
              <a:rPr lang="en-US" altLang="zh-CN" sz="2400" dirty="0" err="1">
                <a:ea typeface="宋体" pitchFamily="2" charset="-122"/>
              </a:rPr>
              <a:t>obj</a:t>
            </a:r>
            <a:r>
              <a:rPr lang="en-US" altLang="zh-CN" sz="2400" dirty="0">
                <a:ea typeface="宋体" pitchFamily="2" charset="-122"/>
              </a:rPr>
              <a:t> = </a:t>
            </a:r>
            <a:r>
              <a:rPr lang="en-US" altLang="zh-CN" sz="2400" b="1" dirty="0">
                <a:ea typeface="宋体" pitchFamily="2" charset="-122"/>
              </a:rPr>
              <a:t>new </a:t>
            </a:r>
            <a:r>
              <a:rPr lang="en-US" altLang="zh-CN" sz="2400" b="1" dirty="0" err="1">
                <a:ea typeface="宋体" pitchFamily="2" charset="-122"/>
              </a:rPr>
              <a:t>ObjectImpl</a:t>
            </a:r>
            <a:r>
              <a:rPr lang="en-US" altLang="zh-CN" sz="2400" b="1" dirty="0">
                <a:ea typeface="宋体" pitchFamily="2" charset="-122"/>
              </a:rPr>
              <a:t>();</a:t>
            </a:r>
          </a:p>
          <a:p>
            <a:r>
              <a:rPr lang="en-US" altLang="zh-CN" sz="2400" dirty="0">
                <a:ea typeface="宋体" pitchFamily="2" charset="-122"/>
              </a:rPr>
              <a:t>}</a:t>
            </a:r>
          </a:p>
          <a:p>
            <a:r>
              <a:rPr lang="en-US" altLang="zh-CN" sz="2400" dirty="0">
                <a:ea typeface="宋体" pitchFamily="2" charset="-122"/>
              </a:rPr>
              <a:t>}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984" y="836712"/>
            <a:ext cx="471601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a typeface="宋体" pitchFamily="2" charset="-122"/>
              </a:rPr>
              <a:t>class </a:t>
            </a:r>
            <a:r>
              <a:rPr lang="en-US" altLang="zh-CN" sz="2400" b="1" dirty="0" err="1">
                <a:ea typeface="宋体" pitchFamily="2" charset="-122"/>
              </a:rPr>
              <a:t>ObjectImpl</a:t>
            </a:r>
            <a:r>
              <a:rPr lang="en-US" altLang="zh-CN" sz="2400" b="1" dirty="0">
                <a:ea typeface="宋体" pitchFamily="2" charset="-122"/>
              </a:rPr>
              <a:t> implements Object{</a:t>
            </a:r>
          </a:p>
          <a:p>
            <a:r>
              <a:rPr lang="en-US" altLang="zh-CN" sz="2400" b="1" dirty="0">
                <a:ea typeface="宋体" pitchFamily="2" charset="-122"/>
              </a:rPr>
              <a:t>public void action(){</a:t>
            </a:r>
          </a:p>
          <a:p>
            <a:r>
              <a:rPr lang="en-US" altLang="zh-CN" sz="2400" dirty="0" err="1">
                <a:ea typeface="宋体" pitchFamily="2" charset="-122"/>
              </a:rPr>
              <a:t>System.</a:t>
            </a:r>
            <a:r>
              <a:rPr lang="en-US" altLang="zh-CN" sz="2400" i="1" dirty="0" err="1">
                <a:ea typeface="宋体" pitchFamily="2" charset="-122"/>
              </a:rPr>
              <a:t>out.println</a:t>
            </a:r>
            <a:r>
              <a:rPr lang="en-US" altLang="zh-CN" sz="2400" i="1" dirty="0">
                <a:ea typeface="宋体" pitchFamily="2" charset="-122"/>
              </a:rPr>
              <a:t>("======");</a:t>
            </a:r>
          </a:p>
          <a:p>
            <a:r>
              <a:rPr lang="en-US" altLang="zh-CN" sz="2400" dirty="0" err="1">
                <a:ea typeface="宋体" pitchFamily="2" charset="-122"/>
              </a:rPr>
              <a:t>System.</a:t>
            </a:r>
            <a:r>
              <a:rPr lang="en-US" altLang="zh-CN" sz="2400" i="1" dirty="0" err="1">
                <a:ea typeface="宋体" pitchFamily="2" charset="-122"/>
              </a:rPr>
              <a:t>out.println</a:t>
            </a:r>
            <a:r>
              <a:rPr lang="en-US" altLang="zh-CN" sz="2400" i="1" dirty="0">
                <a:ea typeface="宋体" pitchFamily="2" charset="-122"/>
              </a:rPr>
              <a:t>("======");</a:t>
            </a:r>
          </a:p>
          <a:p>
            <a:r>
              <a:rPr lang="en-US" altLang="zh-CN" sz="2400" dirty="0" err="1">
                <a:ea typeface="宋体" pitchFamily="2" charset="-122"/>
              </a:rPr>
              <a:t>System.</a:t>
            </a:r>
            <a:r>
              <a:rPr lang="en-US" altLang="zh-CN" sz="2400" i="1" dirty="0" err="1">
                <a:ea typeface="宋体" pitchFamily="2" charset="-122"/>
              </a:rPr>
              <a:t>out.println</a:t>
            </a:r>
            <a:r>
              <a:rPr lang="en-US" altLang="zh-CN" sz="2400" i="1" dirty="0">
                <a:ea typeface="宋体" pitchFamily="2" charset="-122"/>
              </a:rPr>
              <a:t>("</a:t>
            </a:r>
            <a:r>
              <a:rPr lang="zh-CN" altLang="en-US" sz="2400" i="1" dirty="0">
                <a:ea typeface="宋体" pitchFamily="2" charset="-122"/>
              </a:rPr>
              <a:t>被代理的类</a:t>
            </a:r>
            <a:r>
              <a:rPr lang="en-US" altLang="zh-CN" sz="2400" i="1" dirty="0">
                <a:ea typeface="宋体" pitchFamily="2" charset="-122"/>
              </a:rPr>
              <a:t>");</a:t>
            </a:r>
          </a:p>
          <a:p>
            <a:r>
              <a:rPr lang="en-US" altLang="zh-CN" sz="2400" dirty="0" err="1">
                <a:ea typeface="宋体" pitchFamily="2" charset="-122"/>
              </a:rPr>
              <a:t>System.</a:t>
            </a:r>
            <a:r>
              <a:rPr lang="en-US" altLang="zh-CN" sz="2400" i="1" dirty="0" err="1">
                <a:ea typeface="宋体" pitchFamily="2" charset="-122"/>
              </a:rPr>
              <a:t>out.println</a:t>
            </a:r>
            <a:r>
              <a:rPr lang="en-US" altLang="zh-CN" sz="2400" i="1" dirty="0">
                <a:ea typeface="宋体" pitchFamily="2" charset="-122"/>
              </a:rPr>
              <a:t>("======");</a:t>
            </a:r>
          </a:p>
          <a:p>
            <a:r>
              <a:rPr lang="en-US" altLang="zh-CN" sz="2400" dirty="0" err="1">
                <a:ea typeface="宋体" pitchFamily="2" charset="-122"/>
              </a:rPr>
              <a:t>System.</a:t>
            </a:r>
            <a:r>
              <a:rPr lang="en-US" altLang="zh-CN" sz="2400" i="1" dirty="0" err="1">
                <a:ea typeface="宋体" pitchFamily="2" charset="-122"/>
              </a:rPr>
              <a:t>out.println</a:t>
            </a:r>
            <a:r>
              <a:rPr lang="en-US" altLang="zh-CN" sz="2400" i="1" dirty="0">
                <a:ea typeface="宋体" pitchFamily="2" charset="-122"/>
              </a:rPr>
              <a:t>("======");</a:t>
            </a:r>
          </a:p>
          <a:p>
            <a:r>
              <a:rPr lang="en-US" altLang="zh-CN" sz="2400" dirty="0">
                <a:ea typeface="宋体" pitchFamily="2" charset="-122"/>
              </a:rPr>
              <a:t>}</a:t>
            </a:r>
          </a:p>
          <a:p>
            <a:r>
              <a:rPr lang="en-US" altLang="zh-CN" sz="2400" dirty="0">
                <a:ea typeface="宋体" pitchFamily="2" charset="-122"/>
              </a:rPr>
              <a:t>}</a:t>
            </a:r>
          </a:p>
          <a:p>
            <a:r>
              <a:rPr lang="en-US" altLang="zh-CN" sz="2400" b="1" dirty="0">
                <a:ea typeface="宋体" pitchFamily="2" charset="-122"/>
              </a:rPr>
              <a:t>public class Test2 {</a:t>
            </a:r>
          </a:p>
          <a:p>
            <a:r>
              <a:rPr lang="en-US" altLang="zh-CN" sz="2400" b="1" dirty="0">
                <a:ea typeface="宋体" pitchFamily="2" charset="-122"/>
              </a:rPr>
              <a:t>public static void main(String[] </a:t>
            </a:r>
            <a:r>
              <a:rPr lang="en-US" altLang="zh-CN" sz="2400" b="1" dirty="0" err="1">
                <a:ea typeface="宋体" pitchFamily="2" charset="-122"/>
              </a:rPr>
              <a:t>args</a:t>
            </a:r>
            <a:r>
              <a:rPr lang="en-US" altLang="zh-CN" sz="2400" b="1" dirty="0">
                <a:ea typeface="宋体" pitchFamily="2" charset="-122"/>
              </a:rPr>
              <a:t>) {</a:t>
            </a:r>
          </a:p>
          <a:p>
            <a:r>
              <a:rPr lang="en-US" altLang="zh-CN" sz="2400" dirty="0">
                <a:ea typeface="宋体" pitchFamily="2" charset="-122"/>
              </a:rPr>
              <a:t>Object </a:t>
            </a:r>
            <a:r>
              <a:rPr lang="en-US" altLang="zh-CN" sz="2400" dirty="0" err="1">
                <a:ea typeface="宋体" pitchFamily="2" charset="-122"/>
              </a:rPr>
              <a:t>ob</a:t>
            </a:r>
            <a:r>
              <a:rPr lang="en-US" altLang="zh-CN" sz="2400" dirty="0">
                <a:ea typeface="宋体" pitchFamily="2" charset="-122"/>
              </a:rPr>
              <a:t> = </a:t>
            </a:r>
            <a:r>
              <a:rPr lang="en-US" altLang="zh-CN" sz="2400" b="1" dirty="0">
                <a:ea typeface="宋体" pitchFamily="2" charset="-122"/>
              </a:rPr>
              <a:t>new </a:t>
            </a:r>
            <a:r>
              <a:rPr lang="en-US" altLang="zh-CN" sz="2400" b="1" dirty="0" err="1">
                <a:ea typeface="宋体" pitchFamily="2" charset="-122"/>
              </a:rPr>
              <a:t>ProxyObject</a:t>
            </a:r>
            <a:r>
              <a:rPr lang="en-US" altLang="zh-CN" sz="2400" b="1" dirty="0">
                <a:ea typeface="宋体" pitchFamily="2" charset="-122"/>
              </a:rPr>
              <a:t>();</a:t>
            </a:r>
          </a:p>
          <a:p>
            <a:r>
              <a:rPr lang="en-US" altLang="zh-CN" sz="2400" dirty="0" err="1">
                <a:ea typeface="宋体" pitchFamily="2" charset="-122"/>
              </a:rPr>
              <a:t>ob.action</a:t>
            </a:r>
            <a:r>
              <a:rPr lang="en-US" altLang="zh-CN" sz="2400" dirty="0">
                <a:ea typeface="宋体" pitchFamily="2" charset="-122"/>
              </a:rPr>
              <a:t>();</a:t>
            </a:r>
          </a:p>
          <a:p>
            <a:r>
              <a:rPr lang="en-US" altLang="zh-CN" sz="2400" dirty="0">
                <a:ea typeface="宋体" pitchFamily="2" charset="-122"/>
              </a:rPr>
              <a:t>}}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58A28877-152C-42DE-90C4-589B53AA4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176" y="167676"/>
            <a:ext cx="2732110" cy="669036"/>
          </a:xfrm>
        </p:spPr>
        <p:txBody>
          <a:bodyPr/>
          <a:lstStyle/>
          <a:p>
            <a:r>
              <a:rPr lang="zh-CN" altLang="en-US" dirty="0"/>
              <a:t>代理模式举例</a:t>
            </a:r>
          </a:p>
        </p:txBody>
      </p:sp>
    </p:spTree>
    <p:extLst>
      <p:ext uri="{BB962C8B-B14F-4D97-AF65-F5344CB8AC3E}">
        <p14:creationId xmlns:p14="http://schemas.microsoft.com/office/powerpoint/2010/main" val="13442215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itchFamily="18" charset="0"/>
              </a:rPr>
              <a:t>接口用法总结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32048" y="869652"/>
            <a:ext cx="8316416" cy="4359548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50000"/>
              </a:spcBef>
              <a:buFont typeface="Times New Roman" panose="02020603050405020304" pitchFamily="18" charset="0"/>
              <a:buChar char="Ω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通过接口可以实现不相关类的相同行为，而不需要考虑这些类之间的层次关系。</a:t>
            </a:r>
          </a:p>
          <a:p>
            <a:pPr algn="just">
              <a:spcBef>
                <a:spcPct val="50000"/>
              </a:spcBef>
              <a:buFont typeface="Times New Roman" panose="02020603050405020304" pitchFamily="18" charset="0"/>
              <a:buChar char="Ω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通过接口可以指明多个类需要实现的方法，一般用于定义对象的扩展功能。</a:t>
            </a:r>
          </a:p>
          <a:p>
            <a:pPr algn="just">
              <a:spcBef>
                <a:spcPct val="50000"/>
              </a:spcBef>
              <a:buFont typeface="Times New Roman" panose="02020603050405020304" pitchFamily="18" charset="0"/>
              <a:buChar char="Ω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接口主要用来定义规范。解除耦合关系。</a:t>
            </a:r>
          </a:p>
        </p:txBody>
      </p:sp>
    </p:spTree>
    <p:extLst>
      <p:ext uri="{BB962C8B-B14F-4D97-AF65-F5344CB8AC3E}">
        <p14:creationId xmlns:p14="http://schemas.microsoft.com/office/powerpoint/2010/main" val="17272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736304" y="1115452"/>
            <a:ext cx="2808312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60040" y="3995772"/>
            <a:ext cx="2088232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52328" y="3995772"/>
            <a:ext cx="2088232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0040" y="557994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Student</a:t>
            </a:r>
            <a:r>
              <a:rPr lang="zh-CN" altLang="en-US" dirty="0"/>
              <a:t>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52328" y="557110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Worker</a:t>
            </a:r>
            <a:r>
              <a:rPr lang="zh-CN" altLang="en-US" dirty="0"/>
              <a:t>类</a:t>
            </a:r>
          </a:p>
        </p:txBody>
      </p:sp>
      <p:sp>
        <p:nvSpPr>
          <p:cNvPr id="10" name="矩形 9"/>
          <p:cNvSpPr/>
          <p:nvPr/>
        </p:nvSpPr>
        <p:spPr>
          <a:xfrm>
            <a:off x="5760640" y="3989541"/>
            <a:ext cx="2088232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760640" y="556487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Teacher</a:t>
            </a:r>
            <a:r>
              <a:rPr lang="zh-CN" altLang="en-US" dirty="0"/>
              <a:t>类</a:t>
            </a:r>
          </a:p>
        </p:txBody>
      </p:sp>
      <p:sp>
        <p:nvSpPr>
          <p:cNvPr id="12" name="矩形 11"/>
          <p:cNvSpPr/>
          <p:nvPr/>
        </p:nvSpPr>
        <p:spPr>
          <a:xfrm>
            <a:off x="6048672" y="4421589"/>
            <a:ext cx="122413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384376" y="1547500"/>
            <a:ext cx="122413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1728192" y="2051556"/>
            <a:ext cx="1800200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3996444" y="2051556"/>
            <a:ext cx="144016" cy="2658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4464496" y="2051556"/>
            <a:ext cx="1944216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456384" y="4412801"/>
            <a:ext cx="122413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92088" y="4385585"/>
            <a:ext cx="122413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544616" y="154750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Person</a:t>
            </a:r>
            <a:r>
              <a:rPr lang="zh-CN" altLang="en-US" dirty="0"/>
              <a:t>类</a:t>
            </a:r>
          </a:p>
        </p:txBody>
      </p:sp>
      <p:sp>
        <p:nvSpPr>
          <p:cNvPr id="25" name="矩形 24"/>
          <p:cNvSpPr/>
          <p:nvPr/>
        </p:nvSpPr>
        <p:spPr>
          <a:xfrm>
            <a:off x="1818202" y="2915652"/>
            <a:ext cx="4644516" cy="464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通过类的继承</a:t>
            </a:r>
          </a:p>
        </p:txBody>
      </p:sp>
      <p:sp>
        <p:nvSpPr>
          <p:cNvPr id="26" name="矩形 25"/>
          <p:cNvSpPr/>
          <p:nvPr/>
        </p:nvSpPr>
        <p:spPr>
          <a:xfrm>
            <a:off x="7344816" y="1871536"/>
            <a:ext cx="1224136" cy="1509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304200" y="3311696"/>
            <a:ext cx="137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Farmer</a:t>
            </a:r>
            <a:r>
              <a:rPr lang="zh-CN" altLang="en-US" dirty="0"/>
              <a:t>类</a:t>
            </a:r>
          </a:p>
        </p:txBody>
      </p:sp>
      <p:cxnSp>
        <p:nvCxnSpPr>
          <p:cNvPr id="29" name="直接箭头连接符 28"/>
          <p:cNvCxnSpPr>
            <a:stCxn id="26" idx="1"/>
          </p:cNvCxnSpPr>
          <p:nvPr/>
        </p:nvCxnSpPr>
        <p:spPr>
          <a:xfrm flipH="1" flipV="1">
            <a:off x="5436604" y="2195572"/>
            <a:ext cx="1908212" cy="430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A85950B5-ADA0-4894-A1AB-DC4CD947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352" y="239103"/>
            <a:ext cx="1147934" cy="523220"/>
          </a:xfrm>
        </p:spPr>
        <p:txBody>
          <a:bodyPr/>
          <a:lstStyle/>
          <a:p>
            <a:r>
              <a:rPr lang="zh-CN" altLang="en-US" dirty="0"/>
              <a:t>继承</a:t>
            </a:r>
          </a:p>
        </p:txBody>
      </p:sp>
    </p:spTree>
    <p:extLst>
      <p:ext uri="{BB962C8B-B14F-4D97-AF65-F5344CB8AC3E}">
        <p14:creationId xmlns:p14="http://schemas.microsoft.com/office/powerpoint/2010/main" val="1854106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774" y="5885422"/>
            <a:ext cx="8358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宋体" pitchFamily="2" charset="-122"/>
                <a:ea typeface="宋体" pitchFamily="2" charset="-122"/>
              </a:rPr>
              <a:t>在开发中，一个类不要去继承一个已经实现好的类，要么继承抽象类，要么实现接口。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342832" y="836712"/>
          <a:ext cx="8495113" cy="483944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8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2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5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No.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5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区别点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5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抽象类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5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接口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定义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包含一个抽象方法的类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抽象方法和全局常量的集合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组成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构造方法、抽象方法、普通方法、常量、变量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常量、抽象方法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使用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子类继承抽象类</a:t>
                      </a:r>
                      <a:r>
                        <a:rPr lang="en-US" altLang="zh-CN" sz="155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(extends)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子类实现接口</a:t>
                      </a:r>
                      <a:r>
                        <a:rPr lang="en-US" altLang="zh-CN" sz="155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(implements)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关系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抽象类可以实现多个接口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接口不能继承抽象类，但允许继承多个接口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常见设计模式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模板设计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工厂设计、代理设计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对象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都通过对象的多态性产生实例化对象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局限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抽象类有单继承的局限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接口没有此局限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实际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作为一个模板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是作为一个标准或是表示一种能力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选择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如果抽象类和接口都可以使用的话，优先使用接口，因为避免单继承的局限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特殊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一个抽象类中可以包含多个接口，一个接口中可以包含多个抽象类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004048" y="239103"/>
            <a:ext cx="3884238" cy="523220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接口和抽象类之间的关系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6913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itchFamily="18" charset="0"/>
              </a:rPr>
              <a:t>练习</a:t>
            </a:r>
            <a:r>
              <a:rPr lang="en-US" altLang="zh-CN" b="1" dirty="0">
                <a:cs typeface="Times New Roman" pitchFamily="18" charset="0"/>
              </a:rPr>
              <a:t>3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1520" y="869652"/>
            <a:ext cx="8642350" cy="5223644"/>
          </a:xfrm>
        </p:spPr>
        <p:txBody>
          <a:bodyPr>
            <a:noAutofit/>
          </a:bodyPr>
          <a:lstStyle/>
          <a:p>
            <a:pPr algn="just">
              <a:spcBef>
                <a:spcPct val="50000"/>
              </a:spcBef>
              <a:buFont typeface="Times New Roman" panose="02020603050405020304" pitchFamily="18" charset="0"/>
              <a:buChar char="Ω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定义一个接口用来实现两个对象的比较。</a:t>
            </a:r>
          </a:p>
          <a:p>
            <a:pPr lvl="1" algn="just" eaLnBrk="1" hangingPunct="1">
              <a:lnSpc>
                <a:spcPct val="65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interface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CompareObject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lvl="1"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compareTo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(Object o);   //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若返回值是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0 ,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代表相等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若为正数，代表当前对象大；负数代表当前对象小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 algn="just" eaLnBrk="1" hangingPunct="1">
              <a:lnSpc>
                <a:spcPct val="65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}</a:t>
            </a:r>
          </a:p>
          <a:p>
            <a:pPr algn="just">
              <a:spcBef>
                <a:spcPct val="50000"/>
              </a:spcBef>
              <a:buFont typeface="Times New Roman" panose="02020603050405020304" pitchFamily="18" charset="0"/>
              <a:buChar char="Ω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定义一个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Circle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类。</a:t>
            </a:r>
          </a:p>
          <a:p>
            <a:pPr algn="just">
              <a:spcBef>
                <a:spcPct val="50000"/>
              </a:spcBef>
              <a:buFont typeface="Times New Roman" panose="02020603050405020304" pitchFamily="18" charset="0"/>
              <a:buChar char="Ω"/>
            </a:pPr>
            <a:r>
              <a:rPr lang="zh-CN" altLang="en-US" sz="1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定义一个</a:t>
            </a:r>
            <a:r>
              <a:rPr lang="en-US" altLang="zh-CN" sz="18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ComparableCircle</a:t>
            </a:r>
            <a:r>
              <a:rPr lang="zh-CN" altLang="en-US" sz="1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类，继承</a:t>
            </a:r>
            <a:r>
              <a:rPr lang="en-US" altLang="zh-CN" sz="1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Circle</a:t>
            </a:r>
            <a:r>
              <a:rPr lang="zh-CN" altLang="en-US" sz="1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类并且实现</a:t>
            </a:r>
            <a:r>
              <a:rPr lang="en-US" altLang="zh-CN" sz="18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CompareObject</a:t>
            </a:r>
            <a:r>
              <a:rPr lang="zh-CN" altLang="en-US" sz="1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接口。在</a:t>
            </a:r>
            <a:r>
              <a:rPr lang="en-US" altLang="zh-CN" sz="18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ComparableCircle</a:t>
            </a:r>
            <a:r>
              <a:rPr lang="zh-CN" altLang="en-US" sz="1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类中给出接口中方法</a:t>
            </a:r>
            <a:r>
              <a:rPr lang="en-US" altLang="zh-CN" sz="18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compareTo</a:t>
            </a:r>
            <a:r>
              <a:rPr lang="zh-CN" altLang="en-US" sz="1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的实现体，用来比较两个圆的半径大小。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定义一个测试类</a:t>
            </a:r>
            <a:r>
              <a:rPr lang="en-US" altLang="zh-CN" sz="2000" b="1" dirty="0" err="1">
                <a:ea typeface="宋体" pitchFamily="2" charset="-122"/>
                <a:cs typeface="Times New Roman" pitchFamily="18" charset="0"/>
              </a:rPr>
              <a:t>TestInterface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，创建两个</a:t>
            </a:r>
            <a:r>
              <a:rPr lang="en-US" altLang="zh-CN" sz="2000" b="1" dirty="0" err="1">
                <a:ea typeface="宋体" pitchFamily="2" charset="-122"/>
                <a:cs typeface="Times New Roman" pitchFamily="18" charset="0"/>
              </a:rPr>
              <a:t>ComparableCircle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对象，调用</a:t>
            </a:r>
            <a:r>
              <a:rPr lang="en-US" altLang="zh-CN" sz="2000" b="1" dirty="0" err="1">
                <a:ea typeface="宋体" pitchFamily="2" charset="-122"/>
                <a:cs typeface="Times New Roman" pitchFamily="18" charset="0"/>
              </a:rPr>
              <a:t>compareTo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方法比较两个类的半径大小。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800080"/>
                </a:solidFill>
                <a:ea typeface="宋体" pitchFamily="2" charset="-122"/>
                <a:cs typeface="Times New Roman" pitchFamily="18" charset="0"/>
              </a:rPr>
              <a:t>思考：参照上述做法定义矩形类</a:t>
            </a:r>
            <a:r>
              <a:rPr lang="en-US" altLang="zh-CN" sz="2000" b="1" dirty="0">
                <a:solidFill>
                  <a:srgbClr val="800080"/>
                </a:solidFill>
                <a:ea typeface="宋体" pitchFamily="2" charset="-122"/>
                <a:cs typeface="Times New Roman" pitchFamily="18" charset="0"/>
              </a:rPr>
              <a:t>Rectangle</a:t>
            </a:r>
            <a:r>
              <a:rPr lang="zh-CN" altLang="en-US" sz="2000" b="1" dirty="0">
                <a:solidFill>
                  <a:srgbClr val="800080"/>
                </a:solidFill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000" b="1" dirty="0" err="1">
                <a:solidFill>
                  <a:srgbClr val="800080"/>
                </a:solidFill>
                <a:ea typeface="宋体" pitchFamily="2" charset="-122"/>
                <a:cs typeface="Times New Roman" pitchFamily="18" charset="0"/>
              </a:rPr>
              <a:t>ComparableRectangle</a:t>
            </a:r>
            <a:r>
              <a:rPr lang="zh-CN" altLang="en-US" sz="2000" b="1" dirty="0">
                <a:solidFill>
                  <a:srgbClr val="800080"/>
                </a:solidFill>
                <a:ea typeface="宋体" pitchFamily="2" charset="-122"/>
                <a:cs typeface="Times New Roman" pitchFamily="18" charset="0"/>
              </a:rPr>
              <a:t>类，在</a:t>
            </a:r>
            <a:r>
              <a:rPr lang="en-US" altLang="zh-CN" sz="2000" b="1" dirty="0" err="1">
                <a:solidFill>
                  <a:srgbClr val="800080"/>
                </a:solidFill>
                <a:ea typeface="宋体" pitchFamily="2" charset="-122"/>
                <a:cs typeface="Times New Roman" pitchFamily="18" charset="0"/>
              </a:rPr>
              <a:t>ComparableRectangle</a:t>
            </a:r>
            <a:r>
              <a:rPr lang="zh-CN" altLang="en-US" sz="2000" b="1" dirty="0">
                <a:solidFill>
                  <a:srgbClr val="800080"/>
                </a:solidFill>
                <a:ea typeface="宋体" pitchFamily="2" charset="-122"/>
                <a:cs typeface="Times New Roman" pitchFamily="18" charset="0"/>
              </a:rPr>
              <a:t>类中给出</a:t>
            </a:r>
            <a:r>
              <a:rPr lang="en-US" altLang="zh-CN" sz="2000" b="1" dirty="0" err="1">
                <a:solidFill>
                  <a:srgbClr val="800080"/>
                </a:solidFill>
                <a:ea typeface="宋体" pitchFamily="2" charset="-122"/>
                <a:cs typeface="Times New Roman" pitchFamily="18" charset="0"/>
              </a:rPr>
              <a:t>compareTo</a:t>
            </a:r>
            <a:r>
              <a:rPr lang="zh-CN" altLang="en-US" sz="2000" b="1" dirty="0">
                <a:solidFill>
                  <a:srgbClr val="800080"/>
                </a:solidFill>
                <a:ea typeface="宋体" pitchFamily="2" charset="-122"/>
                <a:cs typeface="Times New Roman" pitchFamily="18" charset="0"/>
              </a:rPr>
              <a:t>方法的实现，比较两个矩形的面积大小。</a:t>
            </a:r>
          </a:p>
        </p:txBody>
      </p:sp>
    </p:spTree>
    <p:extLst>
      <p:ext uri="{BB962C8B-B14F-4D97-AF65-F5344CB8AC3E}">
        <p14:creationId xmlns:p14="http://schemas.microsoft.com/office/powerpoint/2010/main" val="25820830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19872" y="3284984"/>
            <a:ext cx="5577852" cy="3189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图片 4" descr="捕获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44" y="1071545"/>
            <a:ext cx="3990475" cy="2418807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H="1">
            <a:off x="611560" y="1556792"/>
            <a:ext cx="5414639" cy="3672408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32847" y="570189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面向接口编程的思想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300192" y="239103"/>
            <a:ext cx="2588094" cy="523220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接口的应用体会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9848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211960" y="239103"/>
            <a:ext cx="4676326" cy="52322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dirty="0"/>
              <a:t>面向对象特征之三：多态性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1520" y="850900"/>
            <a:ext cx="8640960" cy="5098380"/>
          </a:xfrm>
        </p:spPr>
        <p:txBody>
          <a:bodyPr>
            <a:normAutofit/>
          </a:bodyPr>
          <a:lstStyle/>
          <a:p>
            <a:r>
              <a:rPr lang="zh-CN" altLang="en-US" dirty="0">
                <a:ea typeface="宋体" pitchFamily="2" charset="-122"/>
                <a:cs typeface="Times New Roman" pitchFamily="18" charset="0"/>
              </a:rPr>
              <a:t>多态性，是面向对象中最重要的概念，在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中有两种体现：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方法的重载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(overload)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和重写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(overwrite)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600" b="1" dirty="0">
                <a:ea typeface="宋体" pitchFamily="2" charset="-122"/>
                <a:cs typeface="Times New Roman" pitchFamily="18" charset="0"/>
              </a:rPr>
              <a:t>对象的多态性   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——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可以直接应用在抽象类和接口上。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endParaRPr lang="en-US" altLang="zh-CN" sz="12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引用变量有两个类型：编译时类型和运行时类型。编译时类型由声明该变量时使用的类型决定，运行时类型由实际赋给该变量的对象决定。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若编译时类型和运行时类型不一致，就出现多态（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Polymorphism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414367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7236296" y="239103"/>
            <a:ext cx="1651990" cy="52322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dirty="0"/>
              <a:t>多态性</a:t>
            </a:r>
            <a:r>
              <a:rPr lang="en-US" altLang="zh-CN" dirty="0"/>
              <a:t>(2)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1520" y="850900"/>
            <a:ext cx="8640960" cy="57277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对象的多态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中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子类的对象可以替代父类的对象使用</a:t>
            </a:r>
          </a:p>
          <a:p>
            <a:pPr lvl="1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一个变量只能有一种确定的数据类型</a:t>
            </a:r>
          </a:p>
          <a:p>
            <a:pPr lvl="1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一个引用类型变量可能指向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引用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多种不同类型的对象</a:t>
            </a: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Person p = new Student();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Object o = new Person();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//Object</a:t>
            </a: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类型的变量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o</a:t>
            </a: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，指向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类型的对象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o = new Student(); 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//Object</a:t>
            </a: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类型的变量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o</a:t>
            </a: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，指向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类型的对象</a:t>
            </a:r>
            <a:endParaRPr lang="en-US" altLang="zh-CN" sz="2400" dirty="0">
              <a:solidFill>
                <a:srgbClr val="0070C0"/>
              </a:solidFill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None/>
            </a:pPr>
            <a:endParaRPr lang="en-US" altLang="zh-CN" sz="14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子类可看做是特殊的父类，所以父类类型的引用可以指向子类的对象：向上转型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(upcasting)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zh-CN" altLang="en-US" sz="2400" b="1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6100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79196-F859-452B-9582-D3AEAD882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4288" y="239103"/>
            <a:ext cx="1723998" cy="523220"/>
          </a:xfrm>
        </p:spPr>
        <p:txBody>
          <a:bodyPr/>
          <a:lstStyle/>
          <a:p>
            <a:r>
              <a:rPr lang="zh-CN" altLang="en-US" dirty="0"/>
              <a:t>引用转型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2A734-7FBD-479D-A901-9E11144620A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1520" y="850900"/>
            <a:ext cx="8640960" cy="1569988"/>
          </a:xfrm>
        </p:spPr>
        <p:txBody>
          <a:bodyPr>
            <a:normAutofit fontScale="92500"/>
          </a:bodyPr>
          <a:lstStyle/>
          <a:p>
            <a:pPr>
              <a:buClr>
                <a:srgbClr val="92D050"/>
              </a:buClr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基类的引用可以指向派生类的对象，如：</a:t>
            </a:r>
          </a:p>
          <a:p>
            <a:pPr>
              <a:buClr>
                <a:srgbClr val="92D050"/>
              </a:buClr>
              <a:buNone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BaseClass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obj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 = 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DerivedClass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();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//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这样的语句是合法的；</a:t>
            </a:r>
          </a:p>
          <a:p>
            <a:pPr>
              <a:buClr>
                <a:srgbClr val="92D050"/>
              </a:buClr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但是派生类的引用则不可以指向基类的对象，如：</a:t>
            </a:r>
          </a:p>
          <a:p>
            <a:pPr>
              <a:buClr>
                <a:srgbClr val="92D050"/>
              </a:buClr>
              <a:buNone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DerivedClass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obj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 = 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BaseClass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();  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//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这样的语句将引发错误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1337BC-AA55-409F-B7F1-3578F66B3E42}"/>
              </a:ext>
            </a:extLst>
          </p:cNvPr>
          <p:cNvSpPr/>
          <p:nvPr/>
        </p:nvSpPr>
        <p:spPr>
          <a:xfrm>
            <a:off x="1547664" y="2509465"/>
            <a:ext cx="5616624" cy="3994940"/>
          </a:xfrm>
          <a:prstGeom prst="rect">
            <a:avLst/>
          </a:prstGeom>
          <a:ln>
            <a:solidFill>
              <a:srgbClr val="A5A5A5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Calibri" panose="020F0502020204030204" pitchFamily="34" charset="0"/>
                <a:ea typeface="楷体_GB2312" pitchFamily="49" charset="-122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 Person {  </a:t>
            </a:r>
            <a:r>
              <a:rPr lang="en-US" altLang="zh-CN" sz="1600" dirty="0">
                <a:solidFill>
                  <a:srgbClr val="008000"/>
                </a:solidFill>
                <a:latin typeface="Calibri" panose="020F0502020204030204" pitchFamily="34" charset="0"/>
                <a:ea typeface="楷体_GB2312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alibri" panose="020F0502020204030204" pitchFamily="34" charset="0"/>
                <a:ea typeface="楷体_GB2312" pitchFamily="49" charset="-122"/>
              </a:rPr>
              <a:t>定义人类</a:t>
            </a:r>
          </a:p>
          <a:p>
            <a:pPr>
              <a:spcBef>
                <a:spcPct val="1000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……</a:t>
            </a:r>
            <a:endParaRPr lang="zh-CN" altLang="en-US" sz="1600" dirty="0">
              <a:solidFill>
                <a:srgbClr val="000000"/>
              </a:solidFill>
              <a:latin typeface="Calibri" panose="020F0502020204030204" pitchFamily="34" charset="0"/>
              <a:ea typeface="楷体_GB2312" pitchFamily="49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}</a:t>
            </a:r>
            <a:endParaRPr lang="zh-CN" altLang="en-US" sz="1600" dirty="0">
              <a:solidFill>
                <a:srgbClr val="000000"/>
              </a:solidFill>
              <a:latin typeface="Calibri" panose="020F0502020204030204" pitchFamily="34" charset="0"/>
              <a:ea typeface="楷体_GB2312" pitchFamily="49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Calibri" panose="020F0502020204030204" pitchFamily="34" charset="0"/>
                <a:ea typeface="楷体_GB2312" pitchFamily="49" charset="-122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 Student </a:t>
            </a:r>
            <a:r>
              <a:rPr lang="en-US" altLang="zh-CN" sz="1600" dirty="0">
                <a:solidFill>
                  <a:srgbClr val="0000FF"/>
                </a:solidFill>
                <a:latin typeface="Calibri" panose="020F0502020204030204" pitchFamily="34" charset="0"/>
                <a:ea typeface="楷体_GB2312" pitchFamily="49" charset="-122"/>
              </a:rPr>
              <a:t>extends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 Person {  </a:t>
            </a:r>
            <a:r>
              <a:rPr lang="en-US" altLang="zh-CN" sz="1600" dirty="0">
                <a:solidFill>
                  <a:srgbClr val="008000"/>
                </a:solidFill>
                <a:latin typeface="Calibri" panose="020F0502020204030204" pitchFamily="34" charset="0"/>
                <a:ea typeface="楷体_GB2312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alibri" panose="020F0502020204030204" pitchFamily="34" charset="0"/>
                <a:ea typeface="楷体_GB2312" pitchFamily="49" charset="-122"/>
              </a:rPr>
              <a:t>学生类继承于人类</a:t>
            </a:r>
          </a:p>
          <a:p>
            <a:pPr>
              <a:spcBef>
                <a:spcPct val="1000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……</a:t>
            </a:r>
            <a:endParaRPr lang="zh-CN" altLang="en-US" sz="1600" dirty="0">
              <a:solidFill>
                <a:srgbClr val="000000"/>
              </a:solidFill>
              <a:latin typeface="Calibri" panose="020F0502020204030204" pitchFamily="34" charset="0"/>
              <a:ea typeface="楷体_GB2312" pitchFamily="49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}</a:t>
            </a:r>
            <a:endParaRPr lang="zh-CN" altLang="en-US" sz="1600" dirty="0">
              <a:solidFill>
                <a:srgbClr val="000000"/>
              </a:solidFill>
              <a:latin typeface="Calibri" panose="020F0502020204030204" pitchFamily="34" charset="0"/>
              <a:ea typeface="楷体_GB2312" pitchFamily="49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Calibri" panose="020F0502020204030204" pitchFamily="34" charset="0"/>
                <a:ea typeface="楷体_GB2312" pitchFamily="49" charset="-122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alibri" panose="020F0502020204030204" pitchFamily="34" charset="0"/>
                <a:ea typeface="楷体_GB2312" pitchFamily="49" charset="-122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OverriddenDemo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 {</a:t>
            </a:r>
            <a:endParaRPr lang="zh-CN" altLang="en-US" sz="1600" dirty="0">
              <a:solidFill>
                <a:srgbClr val="000000"/>
              </a:solidFill>
              <a:latin typeface="Calibri" panose="020F0502020204030204" pitchFamily="34" charset="0"/>
              <a:ea typeface="楷体_GB2312" pitchFamily="49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latin typeface="Calibri" panose="020F0502020204030204" pitchFamily="34" charset="0"/>
                <a:ea typeface="楷体_GB2312" pitchFamily="49" charset="-122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alibri" panose="020F0502020204030204" pitchFamily="34" charset="0"/>
                <a:ea typeface="楷体_GB2312" pitchFamily="49" charset="-122"/>
              </a:rPr>
              <a:t>static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alibri" panose="020F0502020204030204" pitchFamily="34" charset="0"/>
                <a:ea typeface="楷体_GB2312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 main(String[] </a:t>
            </a:r>
            <a:r>
              <a:rPr lang="en-US" altLang="zh-CN" sz="1600" dirty="0" err="1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args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) {</a:t>
            </a:r>
            <a:endParaRPr lang="zh-CN" altLang="en-US" sz="1600" dirty="0">
              <a:solidFill>
                <a:srgbClr val="000000"/>
              </a:solidFill>
              <a:latin typeface="Calibri" panose="020F0502020204030204" pitchFamily="34" charset="0"/>
              <a:ea typeface="楷体_GB2312" pitchFamily="49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  <a:latin typeface="Calibri" panose="020F0502020204030204" pitchFamily="34" charset="0"/>
                <a:ea typeface="楷体_GB2312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alibri" panose="020F0502020204030204" pitchFamily="34" charset="0"/>
                <a:ea typeface="楷体_GB2312" pitchFamily="49" charset="-122"/>
              </a:rPr>
              <a:t>正确，所有的学生一定是人</a:t>
            </a:r>
          </a:p>
          <a:p>
            <a:pPr>
              <a:spcBef>
                <a:spcPct val="1000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Person per = </a:t>
            </a:r>
            <a:r>
              <a:rPr lang="en-US" altLang="zh-CN" sz="1600" dirty="0">
                <a:solidFill>
                  <a:srgbClr val="0000FF"/>
                </a:solidFill>
                <a:latin typeface="Calibri" panose="020F0502020204030204" pitchFamily="34" charset="0"/>
                <a:ea typeface="楷体_GB2312" pitchFamily="49" charset="-122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 Student();</a:t>
            </a:r>
            <a:endParaRPr lang="zh-CN" altLang="en-US" sz="1600" dirty="0">
              <a:solidFill>
                <a:srgbClr val="000000"/>
              </a:solidFill>
              <a:latin typeface="Calibri" panose="020F0502020204030204" pitchFamily="34" charset="0"/>
              <a:ea typeface="楷体_GB2312" pitchFamily="49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  <a:latin typeface="Calibri" panose="020F0502020204030204" pitchFamily="34" charset="0"/>
                <a:ea typeface="楷体_GB2312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alibri" panose="020F0502020204030204" pitchFamily="34" charset="0"/>
                <a:ea typeface="楷体_GB2312" pitchFamily="49" charset="-122"/>
              </a:rPr>
              <a:t>错误，并不是所有的人都是学生</a:t>
            </a:r>
          </a:p>
          <a:p>
            <a:pPr>
              <a:spcBef>
                <a:spcPct val="1000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Student </a:t>
            </a:r>
            <a:r>
              <a:rPr lang="en-US" altLang="zh-CN" sz="1600" dirty="0" err="1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 = </a:t>
            </a:r>
            <a:r>
              <a:rPr lang="en-US" altLang="zh-CN" sz="1600" dirty="0">
                <a:solidFill>
                  <a:srgbClr val="0000FF"/>
                </a:solidFill>
                <a:latin typeface="Calibri" panose="020F0502020204030204" pitchFamily="34" charset="0"/>
                <a:ea typeface="楷体_GB2312" pitchFamily="49" charset="-122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 Person();</a:t>
            </a:r>
            <a:endParaRPr lang="zh-CN" altLang="en-US" sz="1600" dirty="0">
              <a:solidFill>
                <a:srgbClr val="000000"/>
              </a:solidFill>
              <a:latin typeface="Calibri" panose="020F0502020204030204" pitchFamily="34" charset="0"/>
              <a:ea typeface="楷体_GB2312" pitchFamily="49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  }</a:t>
            </a:r>
            <a:endParaRPr lang="zh-CN" altLang="en-US" sz="1600" dirty="0">
              <a:solidFill>
                <a:srgbClr val="000000"/>
              </a:solidFill>
              <a:latin typeface="Calibri" panose="020F0502020204030204" pitchFamily="34" charset="0"/>
              <a:ea typeface="楷体_GB2312" pitchFamily="49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}</a:t>
            </a:r>
            <a:endParaRPr lang="en-US" altLang="zh-CN" sz="2400" dirty="0">
              <a:solidFill>
                <a:srgbClr val="008000"/>
              </a:solidFill>
              <a:latin typeface="Calibri" panose="020F050202020403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47505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948264" y="239103"/>
            <a:ext cx="1940022" cy="52322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dirty="0"/>
              <a:t>多态性</a:t>
            </a:r>
            <a:r>
              <a:rPr lang="en-US" altLang="zh-CN" dirty="0"/>
              <a:t>(3)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32048" y="1052736"/>
            <a:ext cx="8316416" cy="399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Clr>
                <a:srgbClr val="C00000"/>
              </a:buClr>
              <a:buFont typeface="Calibri" panose="020F0502020204030204" pitchFamily="34" charset="0"/>
              <a:buChar char="Ω"/>
            </a:pP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一个引用类型变量如果声明为父类的类型，但实际引用的是子类对象，那么该变量就</a:t>
            </a:r>
            <a:r>
              <a:rPr lang="zh-CN" altLang="en-US" sz="28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不能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再访问子类中添加的属性和方法</a:t>
            </a:r>
          </a:p>
          <a:p>
            <a:pPr marL="457200" indent="-457200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Student m = new Student();</a:t>
            </a:r>
          </a:p>
          <a:p>
            <a:pPr marL="457200" indent="-457200">
              <a:spcBef>
                <a:spcPct val="30000"/>
              </a:spcBef>
            </a:pP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m.school</a:t>
            </a: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= “QHDX”; 	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合法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,Student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类有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school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成员变量</a:t>
            </a:r>
            <a:endParaRPr lang="zh-CN" altLang="en-US" sz="2200" b="1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spcBef>
                <a:spcPct val="30000"/>
              </a:spcBef>
            </a:pPr>
            <a:r>
              <a:rPr lang="zh-CN" altLang="en-US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Person e = new Student(); </a:t>
            </a:r>
            <a:endParaRPr lang="en-US" altLang="zh-CN" sz="2200" b="1" dirty="0">
              <a:solidFill>
                <a:schemeClr val="accent1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spcBef>
                <a:spcPct val="30000"/>
              </a:spcBef>
            </a:pP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e.school</a:t>
            </a: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= “DHDX”;	 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非法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,Person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类没有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school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成员变量</a:t>
            </a:r>
          </a:p>
          <a:p>
            <a:pPr marL="457200" indent="-457200">
              <a:spcBef>
                <a:spcPct val="30000"/>
              </a:spcBef>
            </a:pPr>
            <a:r>
              <a:rPr lang="zh-CN" altLang="en-US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    属性是在编译时确定的，编译时</a:t>
            </a:r>
            <a:r>
              <a:rPr lang="en-US" altLang="zh-CN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类型，没有</a:t>
            </a:r>
            <a:r>
              <a:rPr lang="en-US" altLang="zh-CN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school</a:t>
            </a:r>
            <a:r>
              <a:rPr lang="zh-CN" altLang="en-US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成员变量，因而编译错误。</a:t>
            </a:r>
          </a:p>
        </p:txBody>
      </p:sp>
    </p:spTree>
    <p:extLst>
      <p:ext uri="{BB962C8B-B14F-4D97-AF65-F5344CB8AC3E}">
        <p14:creationId xmlns:p14="http://schemas.microsoft.com/office/powerpoint/2010/main" val="11384331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239103"/>
            <a:ext cx="6692550" cy="523220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zh-CN" altLang="en-US" sz="3100" dirty="0"/>
              <a:t>虚拟方法调用</a:t>
            </a:r>
            <a:r>
              <a:rPr lang="en-US" altLang="zh-CN" sz="3200" b="1" dirty="0">
                <a:solidFill>
                  <a:srgbClr val="BD6FBF"/>
                </a:solidFill>
                <a:latin typeface="+mn-lt"/>
                <a:ea typeface="宋体" pitchFamily="2" charset="-122"/>
                <a:cs typeface="Times New Roman" pitchFamily="18" charset="0"/>
              </a:rPr>
              <a:t>(Virtual Method Invocation)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95536" y="1052736"/>
            <a:ext cx="8352928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正常的方法调用</a:t>
            </a:r>
          </a:p>
          <a:p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   	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Person e = new Person();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	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e.getInfo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	Student e = new Student();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 	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e.getInfo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();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虚拟方法调用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多态情况下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3200" b="1" dirty="0"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Person e = new Student();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  	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e.getInfo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();	//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调用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方法</a:t>
            </a:r>
            <a:endParaRPr lang="zh-CN" altLang="en-US" sz="1000" b="1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  编译时类型和运行时类型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编译时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类型，而方法的调用是在运行时确定的，所以调用的是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方法。</a:t>
            </a:r>
            <a:r>
              <a:rPr lang="en-US" altLang="zh-CN" sz="2400" b="1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——</a:t>
            </a:r>
            <a:r>
              <a:rPr lang="zh-CN" altLang="en-US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动态绑定</a:t>
            </a:r>
          </a:p>
        </p:txBody>
      </p:sp>
    </p:spTree>
    <p:extLst>
      <p:ext uri="{BB962C8B-B14F-4D97-AF65-F5344CB8AC3E}">
        <p14:creationId xmlns:p14="http://schemas.microsoft.com/office/powerpoint/2010/main" val="42269595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extBox 5"/>
          <p:cNvSpPr txBox="1">
            <a:spLocks noChangeArrowheads="1"/>
          </p:cNvSpPr>
          <p:nvPr/>
        </p:nvSpPr>
        <p:spPr bwMode="auto">
          <a:xfrm>
            <a:off x="317316" y="692696"/>
            <a:ext cx="8462516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0000FF"/>
                </a:solidFill>
              </a:rPr>
              <a:t>前提：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800" dirty="0"/>
              <a:t>需要存在继承或者实现关系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800" dirty="0"/>
              <a:t>要有覆盖操作</a:t>
            </a:r>
            <a:endParaRPr lang="en-US" altLang="zh-CN" sz="2800" dirty="0"/>
          </a:p>
          <a:p>
            <a:pPr marL="342900" indent="-342900" eaLnBrk="1" hangingPunct="1">
              <a:buFont typeface="Wingdings" pitchFamily="2" charset="2"/>
              <a:buChar char="Ø"/>
            </a:pPr>
            <a:endParaRPr lang="en-US" altLang="zh-CN" sz="2800" dirty="0"/>
          </a:p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0000FF"/>
                </a:solidFill>
              </a:rPr>
              <a:t>成员方法：</a:t>
            </a:r>
            <a:endParaRPr lang="zh-CN" altLang="en-US" sz="2800" dirty="0">
              <a:solidFill>
                <a:srgbClr val="0000FF"/>
              </a:solidFill>
            </a:endParaRP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</a:rPr>
              <a:t>编译时</a:t>
            </a:r>
            <a:r>
              <a:rPr lang="zh-CN" altLang="en-US" sz="2800" dirty="0"/>
              <a:t>：要查看</a:t>
            </a:r>
            <a:r>
              <a:rPr lang="zh-CN" altLang="en-US" sz="2800" dirty="0">
                <a:solidFill>
                  <a:srgbClr val="C00000"/>
                </a:solidFill>
              </a:rPr>
              <a:t>引用变量所属的类</a:t>
            </a:r>
            <a:r>
              <a:rPr lang="zh-CN" altLang="en-US" sz="2800" dirty="0"/>
              <a:t>中是否有所调用的方法。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</a:rPr>
              <a:t>运行时</a:t>
            </a:r>
            <a:r>
              <a:rPr lang="zh-CN" altLang="en-US" sz="2800" dirty="0"/>
              <a:t>：调用实际</a:t>
            </a:r>
            <a:r>
              <a:rPr lang="zh-CN" altLang="en-US" sz="2800" dirty="0">
                <a:solidFill>
                  <a:srgbClr val="C00000"/>
                </a:solidFill>
              </a:rPr>
              <a:t>对象所属的类</a:t>
            </a:r>
            <a:r>
              <a:rPr lang="zh-CN" altLang="en-US" sz="2800" dirty="0"/>
              <a:t>中的重写方法。</a:t>
            </a:r>
          </a:p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0000FF"/>
                </a:solidFill>
              </a:rPr>
              <a:t>成员变量：</a:t>
            </a:r>
            <a:endParaRPr lang="zh-CN" altLang="en-US" sz="2800" dirty="0">
              <a:solidFill>
                <a:srgbClr val="0000FF"/>
              </a:solidFill>
            </a:endParaRP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800" dirty="0"/>
              <a:t>不具备多态性，只看引用变量所属的类。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092280" y="239103"/>
            <a:ext cx="1796006" cy="523220"/>
          </a:xfrm>
        </p:spPr>
        <p:txBody>
          <a:bodyPr>
            <a:normAutofit/>
          </a:bodyPr>
          <a:lstStyle/>
          <a:p>
            <a:r>
              <a:rPr lang="zh-CN" altLang="en-US" dirty="0"/>
              <a:t>多态小结</a:t>
            </a:r>
          </a:p>
        </p:txBody>
      </p:sp>
    </p:spTree>
    <p:extLst>
      <p:ext uri="{BB962C8B-B14F-4D97-AF65-F5344CB8AC3E}">
        <p14:creationId xmlns:p14="http://schemas.microsoft.com/office/powerpoint/2010/main" val="22724155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496" y="1412776"/>
            <a:ext cx="43924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 Base{</a:t>
            </a:r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count = 10;</a:t>
            </a:r>
          </a:p>
          <a:p>
            <a:r>
              <a:rPr lang="en-US" altLang="zh-CN" sz="2400" dirty="0"/>
              <a:t>public void display(){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this.count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class Sub extends Base{</a:t>
            </a:r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count = 20;</a:t>
            </a:r>
          </a:p>
          <a:p>
            <a:r>
              <a:rPr lang="en-US" altLang="zh-CN" sz="2400" dirty="0"/>
              <a:t>public void display(){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this.count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211960" y="1484784"/>
            <a:ext cx="4896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public class </a:t>
            </a:r>
            <a:r>
              <a:rPr lang="en-US" altLang="zh-CN" sz="2400" dirty="0" err="1"/>
              <a:t>TestFieldMethod</a:t>
            </a:r>
            <a:r>
              <a:rPr lang="en-US" altLang="zh-CN" sz="2400" dirty="0"/>
              <a:t> {</a:t>
            </a:r>
          </a:p>
          <a:p>
            <a:r>
              <a:rPr lang="en-US" altLang="zh-CN" sz="2400" dirty="0"/>
              <a:t>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{</a:t>
            </a:r>
          </a:p>
          <a:p>
            <a:r>
              <a:rPr lang="en-US" altLang="zh-CN" sz="2400" dirty="0"/>
              <a:t>Sub s = new Sub();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s.count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 err="1"/>
              <a:t>s.display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Base b = s;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(b == s);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b.count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 err="1"/>
              <a:t>b.display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27784" y="239103"/>
            <a:ext cx="6260502" cy="523220"/>
          </a:xfrm>
        </p:spPr>
        <p:txBody>
          <a:bodyPr>
            <a:normAutofit fontScale="90000"/>
          </a:bodyPr>
          <a:lstStyle/>
          <a:p>
            <a:r>
              <a:rPr lang="zh-CN" altLang="en-US" sz="3100" dirty="0"/>
              <a:t>练习：继承成员变量和继承方法的区别</a:t>
            </a:r>
          </a:p>
        </p:txBody>
      </p:sp>
    </p:spTree>
    <p:extLst>
      <p:ext uri="{BB962C8B-B14F-4D97-AF65-F5344CB8AC3E}">
        <p14:creationId xmlns:p14="http://schemas.microsoft.com/office/powerpoint/2010/main" val="328772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99892" y="1124744"/>
            <a:ext cx="2268252" cy="12241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27584" y="4221088"/>
            <a:ext cx="1512168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71600" y="4437112"/>
            <a:ext cx="1224136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9592" y="509166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特有的代码</a:t>
            </a:r>
          </a:p>
        </p:txBody>
      </p:sp>
      <p:sp>
        <p:nvSpPr>
          <p:cNvPr id="10" name="矩形 9"/>
          <p:cNvSpPr/>
          <p:nvPr/>
        </p:nvSpPr>
        <p:spPr>
          <a:xfrm>
            <a:off x="2555776" y="4209057"/>
            <a:ext cx="1512168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99792" y="4425081"/>
            <a:ext cx="1224136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627784" y="507963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特有的代码</a:t>
            </a:r>
          </a:p>
        </p:txBody>
      </p:sp>
      <p:sp>
        <p:nvSpPr>
          <p:cNvPr id="14" name="矩形 13"/>
          <p:cNvSpPr/>
          <p:nvPr/>
        </p:nvSpPr>
        <p:spPr>
          <a:xfrm>
            <a:off x="4716016" y="4122368"/>
            <a:ext cx="1512168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902398" y="4338392"/>
            <a:ext cx="1224136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788024" y="49929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特有的代码</a:t>
            </a:r>
          </a:p>
        </p:txBody>
      </p:sp>
      <p:sp>
        <p:nvSpPr>
          <p:cNvPr id="18" name="矩形 17"/>
          <p:cNvSpPr/>
          <p:nvPr/>
        </p:nvSpPr>
        <p:spPr>
          <a:xfrm>
            <a:off x="6732240" y="4110337"/>
            <a:ext cx="1512168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876256" y="4326361"/>
            <a:ext cx="1224136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804248" y="498091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特有的代码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7584" y="558924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学生类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99792" y="558924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教师类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80595" y="548968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工人类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76256" y="556349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农民类</a:t>
            </a: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1727684" y="2101498"/>
            <a:ext cx="2340260" cy="2557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3311860" y="2142148"/>
            <a:ext cx="1329903" cy="2528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4932040" y="2142148"/>
            <a:ext cx="393799" cy="2294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5128939" y="2142148"/>
            <a:ext cx="2359385" cy="2430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103948" y="1484784"/>
            <a:ext cx="1224136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848106" y="1349478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人类</a:t>
            </a:r>
          </a:p>
        </p:txBody>
      </p:sp>
      <p:sp>
        <p:nvSpPr>
          <p:cNvPr id="5" name="矩形 4"/>
          <p:cNvSpPr/>
          <p:nvPr/>
        </p:nvSpPr>
        <p:spPr>
          <a:xfrm>
            <a:off x="2670150" y="2780928"/>
            <a:ext cx="3958404" cy="50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通过继承的方式实现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8D081CD4-FC9A-4DC7-91D1-EA1448A8D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8286" y="239103"/>
            <a:ext cx="1420000" cy="523220"/>
          </a:xfrm>
        </p:spPr>
        <p:txBody>
          <a:bodyPr/>
          <a:lstStyle/>
          <a:p>
            <a:r>
              <a:rPr lang="zh-CN" altLang="en-US" dirty="0"/>
              <a:t>继承</a:t>
            </a:r>
          </a:p>
        </p:txBody>
      </p:sp>
    </p:spTree>
    <p:extLst>
      <p:ext uri="{BB962C8B-B14F-4D97-AF65-F5344CB8AC3E}">
        <p14:creationId xmlns:p14="http://schemas.microsoft.com/office/powerpoint/2010/main" val="22311608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836712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Calibri" panose="020F0502020204030204" pitchFamily="34" charset="0"/>
              <a:buChar char="Ω"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子类继承父类</a:t>
            </a:r>
            <a:endParaRPr lang="en-US" altLang="zh-CN" sz="3200" b="1" dirty="0">
              <a:latin typeface="宋体" pitchFamily="2" charset="-122"/>
              <a:ea typeface="宋体" pitchFamily="2" charset="-122"/>
            </a:endParaRPr>
          </a:p>
          <a:p>
            <a:pPr marL="285750" indent="-285750"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若子类重写了父类方法，就意味着子类里定义的方法彻底覆盖了父类里的同名方法，系统将不可能把父类里的方法转移到子类中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 marL="285750" indent="-285750">
              <a:spcBef>
                <a:spcPts val="1800"/>
              </a:spcBef>
              <a:buFont typeface="Wingdings" pitchFamily="2" charset="2"/>
              <a:buChar char="Ø"/>
            </a:pP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对于实例变量则不存在这样的现象，即使子类里定义了与父类完全相同的实例变量，这个实例变量依然不可能覆盖父类中定义的实例变量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F0E150F-AF3E-4F9E-BB7D-117EBB1B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继承小结</a:t>
            </a:r>
          </a:p>
        </p:txBody>
      </p:sp>
    </p:spTree>
    <p:extLst>
      <p:ext uri="{BB962C8B-B14F-4D97-AF65-F5344CB8AC3E}">
        <p14:creationId xmlns:p14="http://schemas.microsoft.com/office/powerpoint/2010/main" val="21284394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56176" y="239103"/>
            <a:ext cx="2732110" cy="52322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dirty="0"/>
              <a:t>多态性应用举例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42928" y="1196752"/>
            <a:ext cx="82296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Clr>
                <a:srgbClr val="C00000"/>
              </a:buClr>
              <a:buFont typeface="Calibri" panose="020F0502020204030204" pitchFamily="34" charset="0"/>
              <a:buChar char="Ω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方法声明的形参类型为</a:t>
            </a:r>
            <a:r>
              <a:rPr lang="zh-CN" altLang="en-US" sz="2400" b="1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父类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类型，可以使用</a:t>
            </a:r>
            <a:r>
              <a:rPr lang="zh-CN" altLang="en-US" sz="2400" b="1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子类的对象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作为实参调用该方法</a:t>
            </a:r>
          </a:p>
          <a:p>
            <a:pPr marL="1371600" lvl="2" indent="-457200">
              <a:spcBef>
                <a:spcPct val="40000"/>
              </a:spcBef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public class Test{ 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public void method(Person e) {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           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//……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           </a:t>
            </a:r>
            <a:r>
              <a:rPr lang="en-US" altLang="zh-CN" sz="20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e.getInfo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public static  void main(</a:t>
            </a:r>
            <a:r>
              <a:rPr lang="en-US" altLang="zh-CN" sz="20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Stirng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           Test t = new Test();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            Student m = new Student();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            </a:t>
            </a:r>
            <a:r>
              <a:rPr lang="en-US" altLang="zh-CN" sz="20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t.method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(m); 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子类的对象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m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传送给父类类型的参数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e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34443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84168" y="239103"/>
            <a:ext cx="2804118" cy="523220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  <a:latin typeface="+mn-lt"/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b="1" dirty="0">
                <a:solidFill>
                  <a:srgbClr val="BD6FBF"/>
                </a:solidFill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3100" dirty="0"/>
              <a:t>操作符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79512" y="908720"/>
            <a:ext cx="8784531" cy="528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x 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 A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：检验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是否为类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的对象，返回值为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boolean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型。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要求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所属的类与类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必须是子类和父类的关系，否则编译错误。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属于类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的子类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B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x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值也为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Person extends Object {…}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Student extends Person {…}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Graduate extends Person {…}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-------------------------------------------------------------------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void method1(Person e) {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if (e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Person) </a:t>
            </a:r>
          </a:p>
          <a:p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处理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类及其子类对象</a:t>
            </a:r>
          </a:p>
          <a:p>
            <a:r>
              <a:rPr lang="zh-CN" altLang="en-US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(e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Student) </a:t>
            </a:r>
          </a:p>
          <a:p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处理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类及其子类对象</a:t>
            </a:r>
          </a:p>
          <a:p>
            <a:r>
              <a:rPr lang="zh-CN" altLang="en-US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(e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Graduate)</a:t>
            </a:r>
          </a:p>
          <a:p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处理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Graduate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类及其子类对象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9558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3"/>
          <p:cNvSpPr>
            <a:spLocks noGrp="1" noChangeArrowheads="1"/>
          </p:cNvSpPr>
          <p:nvPr>
            <p:ph type="title"/>
          </p:nvPr>
        </p:nvSpPr>
        <p:spPr>
          <a:xfrm>
            <a:off x="7236296" y="232197"/>
            <a:ext cx="1435966" cy="5232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练习五</a:t>
            </a:r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251520" y="850900"/>
            <a:ext cx="8640960" cy="5890468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class Person {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protected String name="person";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protected </a:t>
            </a:r>
            <a:r>
              <a:rPr lang="en-US" altLang="zh-CN" sz="16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age=50;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public String </a:t>
            </a:r>
            <a:r>
              <a:rPr lang="en-US" altLang="zh-CN" sz="16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 {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         return "Name: "+ name + "\n" +"age: "+ age;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}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class Student extends Person {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protected String school="</a:t>
            </a:r>
            <a:r>
              <a:rPr lang="en-US" altLang="zh-CN" sz="16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pku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";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public String </a:t>
            </a:r>
            <a:r>
              <a:rPr lang="en-US" altLang="zh-CN" sz="16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 {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	          return  "Name: "+ name + "\</a:t>
            </a:r>
            <a:r>
              <a:rPr lang="en-US" altLang="zh-CN" sz="16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nage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"+ age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         + "\</a:t>
            </a:r>
            <a:r>
              <a:rPr lang="en-US" altLang="zh-CN" sz="16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nschool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"+ school;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}	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class Graduate extends Student{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public String major="IT";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public String </a:t>
            </a:r>
            <a:r>
              <a:rPr lang="en-US" altLang="zh-CN" sz="16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{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return  "Name: "+ name + "\</a:t>
            </a:r>
            <a:r>
              <a:rPr lang="en-US" altLang="zh-CN" sz="16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nage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"+ age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         + "\</a:t>
            </a:r>
            <a:r>
              <a:rPr lang="en-US" altLang="zh-CN" sz="16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nschool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"+ school+"\</a:t>
            </a:r>
            <a:r>
              <a:rPr lang="en-US" altLang="zh-CN" sz="16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nmajor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:"+major;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}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zh-CN" sz="1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508104" y="762420"/>
            <a:ext cx="3600450" cy="57629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建立</a:t>
            </a:r>
            <a:r>
              <a:rPr lang="en-US" altLang="zh-CN" sz="1400" b="1" dirty="0" err="1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TestInstance</a:t>
            </a:r>
            <a:r>
              <a:rPr lang="en-US" altLang="zh-CN" sz="1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1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类，在类中定义方法</a:t>
            </a:r>
            <a:r>
              <a:rPr lang="en-US" altLang="zh-CN" sz="1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method1(Person e);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1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method1</a:t>
            </a:r>
            <a:r>
              <a:rPr lang="zh-CN" altLang="en-US" sz="1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</a:t>
            </a:r>
            <a:r>
              <a:rPr lang="en-US" altLang="zh-CN" sz="1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(1)</a:t>
            </a:r>
            <a:r>
              <a:rPr lang="zh-CN" altLang="en-US" sz="1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根据</a:t>
            </a:r>
            <a:r>
              <a:rPr lang="en-US" altLang="zh-CN" sz="1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1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的类型调用相应类的</a:t>
            </a:r>
            <a:r>
              <a:rPr lang="en-US" altLang="zh-CN" sz="1400" b="1" dirty="0" err="1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1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1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方法。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(2)</a:t>
            </a:r>
            <a:r>
              <a:rPr lang="zh-CN" altLang="en-US" sz="1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根据</a:t>
            </a:r>
            <a:r>
              <a:rPr lang="en-US" altLang="zh-CN" sz="1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1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的类型执行：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sz="1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1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1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1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类的对象，输出：“</a:t>
            </a:r>
            <a:r>
              <a:rPr lang="en-US" altLang="zh-CN" sz="1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person”;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sz="1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1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1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1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类的对象，输出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“</a:t>
            </a:r>
            <a:r>
              <a:rPr lang="en-US" altLang="zh-CN" sz="1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student”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“a person ” 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sz="1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1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1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Graduate</a:t>
            </a:r>
            <a:r>
              <a:rPr lang="zh-CN" altLang="en-US" sz="1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类的对象，输出： 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“</a:t>
            </a:r>
            <a:r>
              <a:rPr lang="en-US" altLang="zh-CN" sz="1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graduated student”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“a student”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“a person” </a:t>
            </a:r>
          </a:p>
        </p:txBody>
      </p:sp>
    </p:spTree>
    <p:extLst>
      <p:ext uri="{BB962C8B-B14F-4D97-AF65-F5344CB8AC3E}">
        <p14:creationId xmlns:p14="http://schemas.microsoft.com/office/powerpoint/2010/main" val="31734758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220072" y="239103"/>
            <a:ext cx="3668214" cy="523220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zh-CN" altLang="en-US" sz="3100" dirty="0"/>
              <a:t>对象类型转换 </a:t>
            </a:r>
            <a:r>
              <a:rPr lang="en-US" altLang="zh-CN" b="1" dirty="0">
                <a:solidFill>
                  <a:srgbClr val="BD6FBF"/>
                </a:solidFill>
                <a:latin typeface="+mn-lt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宋体" pitchFamily="2" charset="-122"/>
                <a:cs typeface="Times New Roman" pitchFamily="18" charset="0"/>
              </a:rPr>
              <a:t>Casting</a:t>
            </a:r>
            <a:r>
              <a:rPr lang="en-US" altLang="zh-CN" b="1" dirty="0">
                <a:solidFill>
                  <a:srgbClr val="BD6FBF"/>
                </a:solidFill>
                <a:latin typeface="+mn-lt"/>
                <a:ea typeface="宋体" pitchFamily="2" charset="-122"/>
                <a:cs typeface="Times New Roman" pitchFamily="18" charset="0"/>
              </a:rPr>
              <a:t> 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1520" y="850900"/>
            <a:ext cx="8640960" cy="5098380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基本数据类型的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Casting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：</a:t>
            </a: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自动类型转换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：小的数据类型可以自动转换成大的数据类型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      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如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long g=20;           double d=12.0f</a:t>
            </a: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强制类型转换：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可以把大的数据类型强制转换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(casting)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成小的数据类型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            如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float f=(float)12.0;  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a=(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)1200L</a:t>
            </a:r>
            <a:endParaRPr lang="en-US" altLang="zh-CN" sz="2000" b="1" dirty="0"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对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对象的强制类型转换称为造型</a:t>
            </a:r>
          </a:p>
          <a:p>
            <a:pPr lvl="1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从子类到父类的类型转换可以自动进行</a:t>
            </a:r>
          </a:p>
          <a:p>
            <a:pPr lvl="1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从父类到子类的类型转换必须通过造型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强制类型转换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实现</a:t>
            </a:r>
          </a:p>
          <a:p>
            <a:pPr lvl="1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无继承关系的引用类型间的转换是非法的</a:t>
            </a:r>
          </a:p>
          <a:p>
            <a:pPr lvl="1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在造型前可以使用</a:t>
            </a:r>
            <a:r>
              <a:rPr lang="en-US" altLang="zh-CN" sz="2000" b="1" dirty="0" err="1">
                <a:ea typeface="宋体" pitchFamily="2" charset="-122"/>
                <a:cs typeface="Times New Roman" pitchFamily="18" charset="0"/>
              </a:rPr>
              <a:t>instanceof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操作符测试一个对象的类型</a:t>
            </a:r>
          </a:p>
        </p:txBody>
      </p:sp>
    </p:spTree>
    <p:extLst>
      <p:ext uri="{BB962C8B-B14F-4D97-AF65-F5344CB8AC3E}">
        <p14:creationId xmlns:p14="http://schemas.microsoft.com/office/powerpoint/2010/main" val="10830378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436096" y="239103"/>
            <a:ext cx="3452190" cy="52322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dirty="0"/>
              <a:t>对象类型转换举例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1520" y="850900"/>
            <a:ext cx="8640960" cy="572770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ConversionTest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static void main(String[]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{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double d = 13.4;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long l = (long)d;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(l);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in = 5;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//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b = 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)in;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Object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"Hello";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String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objStr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(String)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objStr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Object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objPri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new Integer(5);</a:t>
            </a:r>
            <a:endParaRPr lang="zh-CN" altLang="en-US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所以下面代码运行时引发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ClassCastException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异常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(String)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objPri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56354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104" y="239103"/>
            <a:ext cx="3380182" cy="52322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dirty="0"/>
              <a:t>对象类型转换举例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23528" y="706884"/>
            <a:ext cx="8640960" cy="6151116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Test{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 </a:t>
            </a:r>
            <a:r>
              <a:rPr lang="en-US" altLang="zh-CN" sz="16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16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设</a:t>
            </a:r>
            <a:r>
              <a:rPr lang="en-US" altLang="zh-CN" sz="16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16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类中没有</a:t>
            </a:r>
            <a:r>
              <a:rPr lang="en-US" altLang="zh-CN" sz="16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getschool</a:t>
            </a:r>
            <a:r>
              <a:rPr lang="en-US" altLang="zh-CN" sz="16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16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sz="16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public void method(Person e)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</a:t>
            </a:r>
            <a:r>
              <a:rPr lang="en-US" altLang="zh-CN" sz="16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16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非法</a:t>
            </a:r>
            <a:r>
              <a:rPr lang="en-US" altLang="zh-CN" sz="16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16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编译时错误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 </a:t>
            </a:r>
            <a:r>
              <a:rPr lang="en-US" altLang="zh-CN" sz="16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16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System.out.pritnln</a:t>
            </a:r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1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e.getschool</a:t>
            </a:r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()); </a:t>
            </a:r>
            <a:r>
              <a:rPr lang="zh-CN" altLang="en-US" sz="16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 </a:t>
            </a:r>
            <a:endParaRPr lang="zh-CN" altLang="en-US" sz="16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</a:t>
            </a:r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if(e  </a:t>
            </a:r>
            <a:r>
              <a:rPr lang="en-US" altLang="zh-CN" sz="1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Student){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         </a:t>
            </a:r>
            <a:r>
              <a:rPr lang="en-US" altLang="zh-CN" sz="16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16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将</a:t>
            </a:r>
            <a:r>
              <a:rPr lang="en-US" altLang="zh-CN" sz="16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16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强制转换为</a:t>
            </a:r>
            <a:r>
              <a:rPr lang="en-US" altLang="zh-CN" sz="16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16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类型</a:t>
            </a:r>
            <a:endParaRPr lang="en-US" altLang="zh-CN" sz="16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         Student me = (Student)e;  </a:t>
            </a:r>
            <a:r>
              <a:rPr lang="en-US" altLang="zh-CN" sz="16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endParaRPr lang="zh-CN" altLang="en-US" sz="1600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</a:t>
            </a:r>
            <a:r>
              <a:rPr lang="zh-CN" altLang="en-US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</a:t>
            </a:r>
            <a:r>
              <a:rPr lang="en-US" altLang="zh-CN" sz="1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System.out.pritnln</a:t>
            </a:r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1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me.getschool</a:t>
            </a:r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 }	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}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public static  void main(</a:t>
            </a:r>
            <a:r>
              <a:rPr lang="en-US" altLang="zh-CN" sz="1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Stirng</a:t>
            </a:r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   Test t = new Test();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    Student m = new Student();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    </a:t>
            </a:r>
            <a:r>
              <a:rPr lang="en-US" altLang="zh-CN" sz="1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t.method</a:t>
            </a:r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(m);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57201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0143" y="1196752"/>
            <a:ext cx="2376264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较高级的基本数据类型</a:t>
            </a:r>
          </a:p>
        </p:txBody>
      </p:sp>
      <p:sp>
        <p:nvSpPr>
          <p:cNvPr id="5" name="矩形 4"/>
          <p:cNvSpPr/>
          <p:nvPr/>
        </p:nvSpPr>
        <p:spPr>
          <a:xfrm>
            <a:off x="630143" y="4149080"/>
            <a:ext cx="2376264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较低级的基本数据类型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555776" y="2204864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1720" y="285293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自动类型转化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115616" y="2204864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8849" y="2721940"/>
            <a:ext cx="181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强制类型转化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4139952" y="620688"/>
            <a:ext cx="0" cy="623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220072" y="1196752"/>
            <a:ext cx="3096344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父类（如：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Person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）</a:t>
            </a:r>
          </a:p>
        </p:txBody>
      </p:sp>
      <p:sp>
        <p:nvSpPr>
          <p:cNvPr id="17" name="矩形 16"/>
          <p:cNvSpPr/>
          <p:nvPr/>
        </p:nvSpPr>
        <p:spPr>
          <a:xfrm>
            <a:off x="5220072" y="4437112"/>
            <a:ext cx="3168352" cy="936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子类（如：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Student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）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7596336" y="2348880"/>
            <a:ext cx="0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92280" y="303760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向上转型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5940152" y="2348880"/>
            <a:ext cx="0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64088" y="300963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向下转型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72396" y="3478662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使用</a:t>
            </a:r>
            <a:r>
              <a:rPr lang="en-US" altLang="zh-CN" dirty="0" err="1">
                <a:ea typeface="宋体" pitchFamily="2" charset="-122"/>
              </a:rPr>
              <a:t>instanceof</a:t>
            </a:r>
            <a:r>
              <a:rPr lang="zh-CN" altLang="en-US" dirty="0">
                <a:ea typeface="宋体" pitchFamily="2" charset="-122"/>
              </a:rPr>
              <a:t>进行判断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CE14661-9D8F-432C-9820-C399075C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0232" y="239103"/>
            <a:ext cx="2228054" cy="523220"/>
          </a:xfrm>
        </p:spPr>
        <p:txBody>
          <a:bodyPr/>
          <a:lstStyle/>
          <a:p>
            <a:r>
              <a:rPr lang="zh-CN" altLang="en-US" dirty="0"/>
              <a:t>转换示意图</a:t>
            </a:r>
          </a:p>
        </p:txBody>
      </p:sp>
    </p:spTree>
    <p:extLst>
      <p:ext uri="{BB962C8B-B14F-4D97-AF65-F5344CB8AC3E}">
        <p14:creationId xmlns:p14="http://schemas.microsoft.com/office/powerpoint/2010/main" val="31645855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68344" y="239103"/>
            <a:ext cx="1219942" cy="52322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500" dirty="0"/>
              <a:t>练习</a:t>
            </a:r>
            <a:endParaRPr lang="en-US" altLang="zh-CN" sz="2500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1520" y="908720"/>
            <a:ext cx="8640960" cy="5544616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kumimoji="0" lang="zh-CN" altLang="en-US" dirty="0">
                <a:ea typeface="宋体" pitchFamily="2" charset="-122"/>
                <a:cs typeface="Times New Roman" pitchFamily="18" charset="0"/>
              </a:rPr>
              <a:t>利用</a:t>
            </a:r>
            <a:r>
              <a:rPr kumimoji="0" lang="en-US" altLang="zh-CN" dirty="0">
                <a:ea typeface="宋体" pitchFamily="2" charset="-122"/>
                <a:cs typeface="Times New Roman" pitchFamily="18" charset="0"/>
              </a:rPr>
              <a:t>Vector</a:t>
            </a:r>
            <a:r>
              <a:rPr kumimoji="0" lang="zh-CN" altLang="en-US" dirty="0">
                <a:ea typeface="宋体" pitchFamily="2" charset="-122"/>
                <a:cs typeface="Times New Roman" pitchFamily="18" charset="0"/>
              </a:rPr>
              <a:t>代替数组处理：从键盘读入学生成绩（以负数代表输入结束），找出最高分，并输出学生成绩等级。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kumimoji="0" lang="zh-CN" altLang="en-US" sz="2000" dirty="0">
                <a:ea typeface="宋体" pitchFamily="2" charset="-122"/>
                <a:cs typeface="Times New Roman" pitchFamily="18" charset="0"/>
              </a:rPr>
              <a:t>提示：数组一旦创建，长度就固定不变，所以在创建数组前就需要知道它的长度。而向量类</a:t>
            </a:r>
            <a:r>
              <a:rPr kumimoji="0" lang="en-US" altLang="zh-CN" sz="2000" dirty="0" err="1">
                <a:ea typeface="宋体" pitchFamily="2" charset="-122"/>
                <a:cs typeface="Times New Roman" pitchFamily="18" charset="0"/>
              </a:rPr>
              <a:t>java.util.Vector</a:t>
            </a:r>
            <a:r>
              <a:rPr kumimoji="0" lang="zh-CN" altLang="en-US" sz="2000" dirty="0">
                <a:ea typeface="宋体" pitchFamily="2" charset="-122"/>
                <a:cs typeface="Times New Roman" pitchFamily="18" charset="0"/>
              </a:rPr>
              <a:t>可以根据需要动态伸缩。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kumimoji="0" lang="zh-CN" altLang="en-US" sz="2000" dirty="0">
                <a:ea typeface="宋体" pitchFamily="2" charset="-122"/>
                <a:cs typeface="Times New Roman" pitchFamily="18" charset="0"/>
              </a:rPr>
              <a:t>创建</a:t>
            </a:r>
            <a:r>
              <a:rPr kumimoji="0" lang="en-US" altLang="zh-CN" sz="2000" dirty="0">
                <a:ea typeface="宋体" pitchFamily="2" charset="-122"/>
                <a:cs typeface="Times New Roman" pitchFamily="18" charset="0"/>
              </a:rPr>
              <a:t>Vector</a:t>
            </a:r>
            <a:r>
              <a:rPr kumimoji="0" lang="zh-CN" altLang="en-US" sz="2000" dirty="0">
                <a:ea typeface="宋体" pitchFamily="2" charset="-122"/>
                <a:cs typeface="Times New Roman" pitchFamily="18" charset="0"/>
              </a:rPr>
              <a:t>对象：</a:t>
            </a:r>
            <a:r>
              <a:rPr kumimoji="0" lang="en-US" altLang="zh-CN" sz="2000" dirty="0">
                <a:ea typeface="宋体" pitchFamily="2" charset="-122"/>
                <a:cs typeface="Times New Roman" pitchFamily="18" charset="0"/>
              </a:rPr>
              <a:t>Vector v=new Vector();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kumimoji="0" lang="zh-CN" altLang="en-US" sz="2000" dirty="0">
                <a:ea typeface="宋体" pitchFamily="2" charset="-122"/>
                <a:cs typeface="Times New Roman" pitchFamily="18" charset="0"/>
              </a:rPr>
              <a:t>给向量添加元素：</a:t>
            </a:r>
            <a:r>
              <a:rPr kumimoji="0" lang="en-US" altLang="zh-CN" sz="2000" dirty="0" err="1">
                <a:ea typeface="宋体" pitchFamily="2" charset="-122"/>
                <a:cs typeface="Times New Roman" pitchFamily="18" charset="0"/>
              </a:rPr>
              <a:t>v.addElement</a:t>
            </a:r>
            <a:r>
              <a:rPr kumimoji="0" lang="en-US" altLang="zh-CN" sz="2000" dirty="0"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2000" dirty="0" err="1">
                <a:ea typeface="宋体" pitchFamily="2" charset="-122"/>
                <a:cs typeface="Times New Roman" pitchFamily="18" charset="0"/>
              </a:rPr>
              <a:t>obj</a:t>
            </a:r>
            <a:r>
              <a:rPr kumimoji="0" lang="en-US" altLang="zh-CN" sz="2000" dirty="0">
                <a:ea typeface="宋体" pitchFamily="2" charset="-122"/>
                <a:cs typeface="Times New Roman" pitchFamily="18" charset="0"/>
              </a:rPr>
              <a:t>);   //</a:t>
            </a:r>
            <a:r>
              <a:rPr kumimoji="0" lang="en-US" altLang="zh-CN" sz="2000" dirty="0" err="1">
                <a:ea typeface="宋体" pitchFamily="2" charset="-122"/>
                <a:cs typeface="Times New Roman" pitchFamily="18" charset="0"/>
              </a:rPr>
              <a:t>obj</a:t>
            </a:r>
            <a:r>
              <a:rPr kumimoji="0" lang="zh-CN" altLang="en-US" sz="2000" dirty="0">
                <a:ea typeface="宋体" pitchFamily="2" charset="-122"/>
                <a:cs typeface="Times New Roman" pitchFamily="18" charset="0"/>
              </a:rPr>
              <a:t>必须是对象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kumimoji="0" lang="zh-CN" altLang="en-US" sz="2000" dirty="0">
                <a:ea typeface="宋体" pitchFamily="2" charset="-122"/>
                <a:cs typeface="Times New Roman" pitchFamily="18" charset="0"/>
              </a:rPr>
              <a:t>取出向量中的元素：</a:t>
            </a:r>
            <a:r>
              <a:rPr kumimoji="0" lang="en-US" altLang="zh-CN" sz="2000" dirty="0">
                <a:ea typeface="宋体" pitchFamily="2" charset="-122"/>
                <a:cs typeface="Times New Roman" pitchFamily="18" charset="0"/>
              </a:rPr>
              <a:t>Object  </a:t>
            </a:r>
            <a:r>
              <a:rPr kumimoji="0" lang="en-US" altLang="zh-CN" sz="2000" dirty="0" err="1">
                <a:ea typeface="宋体" pitchFamily="2" charset="-122"/>
                <a:cs typeface="Times New Roman" pitchFamily="18" charset="0"/>
              </a:rPr>
              <a:t>obj</a:t>
            </a:r>
            <a:r>
              <a:rPr kumimoji="0" lang="en-US" altLang="zh-CN" sz="2000" dirty="0">
                <a:ea typeface="宋体" pitchFamily="2" charset="-122"/>
                <a:cs typeface="Times New Roman" pitchFamily="18" charset="0"/>
              </a:rPr>
              <a:t>=</a:t>
            </a:r>
            <a:r>
              <a:rPr kumimoji="0" lang="en-US" altLang="zh-CN" sz="2000" dirty="0" err="1">
                <a:ea typeface="宋体" pitchFamily="2" charset="-122"/>
                <a:cs typeface="Times New Roman" pitchFamily="18" charset="0"/>
              </a:rPr>
              <a:t>v.elementAt</a:t>
            </a:r>
            <a:r>
              <a:rPr kumimoji="0" lang="en-US" altLang="zh-CN" sz="2000" dirty="0">
                <a:ea typeface="宋体" pitchFamily="2" charset="-122"/>
                <a:cs typeface="Times New Roman" pitchFamily="18" charset="0"/>
              </a:rPr>
              <a:t>(0);</a:t>
            </a:r>
          </a:p>
          <a:p>
            <a:pPr lvl="2" eaLnBrk="1" hangingPunct="1">
              <a:buFont typeface="Wingdings" pitchFamily="2" charset="2"/>
              <a:buChar char="ü"/>
            </a:pPr>
            <a:r>
              <a:rPr kumimoji="0" lang="zh-CN" altLang="en-US" dirty="0">
                <a:ea typeface="宋体" pitchFamily="2" charset="-122"/>
                <a:cs typeface="Times New Roman" pitchFamily="18" charset="0"/>
              </a:rPr>
              <a:t>注意第一个元素的下标是</a:t>
            </a:r>
            <a:r>
              <a:rPr kumimoji="0" lang="en-US" altLang="zh-CN" dirty="0">
                <a:ea typeface="宋体" pitchFamily="2" charset="-122"/>
                <a:cs typeface="Times New Roman" pitchFamily="18" charset="0"/>
              </a:rPr>
              <a:t>0</a:t>
            </a:r>
            <a:r>
              <a:rPr kumimoji="0" lang="zh-CN" altLang="en-US" dirty="0">
                <a:ea typeface="宋体" pitchFamily="2" charset="-122"/>
                <a:cs typeface="Times New Roman" pitchFamily="18" charset="0"/>
              </a:rPr>
              <a:t>，返回值是</a:t>
            </a:r>
            <a:r>
              <a:rPr kumimoji="0" lang="en-US" altLang="zh-CN" dirty="0">
                <a:ea typeface="宋体" pitchFamily="2" charset="-122"/>
                <a:cs typeface="Times New Roman" pitchFamily="18" charset="0"/>
              </a:rPr>
              <a:t>Object</a:t>
            </a:r>
            <a:r>
              <a:rPr kumimoji="0" lang="zh-CN" altLang="en-US" dirty="0">
                <a:ea typeface="宋体" pitchFamily="2" charset="-122"/>
                <a:cs typeface="Times New Roman" pitchFamily="18" charset="0"/>
              </a:rPr>
              <a:t>类型的。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kumimoji="0" lang="zh-CN" altLang="en-US" sz="2000" dirty="0">
                <a:ea typeface="宋体" pitchFamily="2" charset="-122"/>
                <a:cs typeface="Times New Roman" pitchFamily="18" charset="0"/>
              </a:rPr>
              <a:t>计算向量的长度：</a:t>
            </a:r>
            <a:r>
              <a:rPr kumimoji="0" lang="en-US" altLang="zh-CN" sz="2000" dirty="0" err="1">
                <a:ea typeface="宋体" pitchFamily="2" charset="-122"/>
                <a:cs typeface="Times New Roman" pitchFamily="18" charset="0"/>
              </a:rPr>
              <a:t>v.size</a:t>
            </a:r>
            <a:r>
              <a:rPr kumimoji="0" lang="en-US" altLang="zh-CN" sz="20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若与最高分相差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10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分内：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等；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20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分内：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等；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 marL="457200" lvl="1" indent="0" eaLnBrk="1" hangingPunct="1">
              <a:buNone/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     30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分内：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等；其它：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D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等</a:t>
            </a:r>
            <a:endParaRPr kumimoji="0" lang="en-US" altLang="zh-CN" sz="2000" dirty="0">
              <a:ea typeface="宋体" pitchFamily="2" charset="-122"/>
              <a:cs typeface="Times New Roman" pitchFamily="18" charset="0"/>
            </a:endParaRPr>
          </a:p>
          <a:p>
            <a:pPr lvl="2" eaLnBrk="1" hangingPunct="1"/>
            <a:endParaRPr kumimoji="0" lang="en-US" altLang="zh-CN" sz="1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653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908720"/>
            <a:ext cx="936104" cy="5256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23728" y="908720"/>
            <a:ext cx="6696744" cy="3528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23728" y="4653136"/>
            <a:ext cx="3240360" cy="1728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12160" y="4797152"/>
            <a:ext cx="2376264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1560" y="616530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2160" y="406778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堆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31840" y="616530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方法区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07250" y="601199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静态域</a:t>
            </a:r>
          </a:p>
        </p:txBody>
      </p:sp>
      <p:sp>
        <p:nvSpPr>
          <p:cNvPr id="12" name="矩形 11"/>
          <p:cNvSpPr/>
          <p:nvPr/>
        </p:nvSpPr>
        <p:spPr>
          <a:xfrm>
            <a:off x="2495342" y="4952743"/>
            <a:ext cx="2148666" cy="936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760225" y="569260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字符串常量池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560" y="569260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str1: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751430" y="5147900"/>
            <a:ext cx="114055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751431" y="5051463"/>
            <a:ext cx="1140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atwyl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115616" y="5147900"/>
            <a:ext cx="1635814" cy="729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1560" y="533256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str2: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1115616" y="5147900"/>
            <a:ext cx="1644609" cy="405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9901" y="388311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str2: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5556" y="428380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str1: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751430" y="3429000"/>
            <a:ext cx="1316514" cy="638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1187624" y="3429000"/>
            <a:ext cx="1572601" cy="1039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751431" y="2348880"/>
            <a:ext cx="1316513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1187624" y="2348880"/>
            <a:ext cx="1563806" cy="1718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E015B9F1-2C5D-4E78-AF30-8C7822CD7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296" y="239103"/>
            <a:ext cx="1651990" cy="523220"/>
          </a:xfrm>
        </p:spPr>
        <p:txBody>
          <a:bodyPr/>
          <a:lstStyle/>
          <a:p>
            <a:r>
              <a:rPr lang="zh-CN" altLang="en-US" dirty="0"/>
              <a:t>内存图</a:t>
            </a:r>
          </a:p>
        </p:txBody>
      </p:sp>
    </p:spTree>
    <p:extLst>
      <p:ext uri="{BB962C8B-B14F-4D97-AF65-F5344CB8AC3E}">
        <p14:creationId xmlns:p14="http://schemas.microsoft.com/office/powerpoint/2010/main" val="311261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7740352" y="239103"/>
            <a:ext cx="1147934" cy="52322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继承</a:t>
            </a:r>
            <a:endParaRPr lang="en-US" altLang="zh-CN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09600" y="908720"/>
            <a:ext cx="7620000" cy="51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Calibri" panose="020F0502020204030204" pitchFamily="34" charset="0"/>
              <a:buChar char="Ω"/>
            </a:pP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通过继承</a:t>
            </a:r>
            <a:r>
              <a:rPr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，简化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r>
              <a:rPr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的定义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565376" y="1610211"/>
            <a:ext cx="5399112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Person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name;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Date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birthDate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{...}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endParaRPr lang="en-US" altLang="zh-CN" sz="1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Student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extends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Person{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school;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//Student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类继承了父类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的所有属性和方法，并增加了一个属性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school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。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中的属性和方法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,Student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都可以利用。</a:t>
            </a:r>
          </a:p>
        </p:txBody>
      </p:sp>
      <p:graphicFrame>
        <p:nvGraphicFramePr>
          <p:cNvPr id="196655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560981"/>
              </p:ext>
            </p:extLst>
          </p:nvPr>
        </p:nvGraphicFramePr>
        <p:xfrm>
          <a:off x="769640" y="2348880"/>
          <a:ext cx="2362200" cy="1493520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Person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+name : String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+age : 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int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birthDate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: Date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getInfo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() : String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6652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264068"/>
              </p:ext>
            </p:extLst>
          </p:nvPr>
        </p:nvGraphicFramePr>
        <p:xfrm>
          <a:off x="769640" y="4446478"/>
          <a:ext cx="2362200" cy="838200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Student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+school : String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69" name="Line 45"/>
          <p:cNvSpPr>
            <a:spLocks noChangeShapeType="1"/>
          </p:cNvSpPr>
          <p:nvPr/>
        </p:nvSpPr>
        <p:spPr bwMode="auto">
          <a:xfrm flipV="1">
            <a:off x="1849760" y="3979912"/>
            <a:ext cx="0" cy="4572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1193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44008" y="76470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String str1 = "AA";</a:t>
            </a:r>
          </a:p>
          <a:p>
            <a:r>
              <a:rPr lang="en-US" altLang="zh-CN" dirty="0"/>
              <a:t>String str2 = "AA";</a:t>
            </a:r>
          </a:p>
          <a:p>
            <a:r>
              <a:rPr lang="en-US" altLang="zh-CN" dirty="0"/>
              <a:t>String str3 = </a:t>
            </a:r>
            <a:r>
              <a:rPr lang="en-US" altLang="zh-CN" b="1" dirty="0"/>
              <a:t>new String("AA");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1226369"/>
            <a:ext cx="792088" cy="5010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23728" y="2060848"/>
            <a:ext cx="6480720" cy="30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67744" y="5373216"/>
            <a:ext cx="3240360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339752" y="5517232"/>
            <a:ext cx="1872208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9552" y="623731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33964" y="500388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堆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27984" y="641268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方法区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03948" y="5615952"/>
            <a:ext cx="1044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字符串常量池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1520" y="57332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str1:0x1111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87851" y="5867980"/>
            <a:ext cx="57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AA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259632" y="5867980"/>
            <a:ext cx="14417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7524" y="524662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str2:0x1111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331640" y="5373216"/>
            <a:ext cx="1369708" cy="49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988602" y="3212976"/>
            <a:ext cx="1295366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11960" y="29969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 String()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7524" y="4869160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str3:0x2222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1475656" y="3212976"/>
            <a:ext cx="1512946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3275856" y="3573016"/>
            <a:ext cx="82809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endCxn id="14" idx="0"/>
          </p:cNvCxnSpPr>
          <p:nvPr/>
        </p:nvCxnSpPr>
        <p:spPr>
          <a:xfrm flipH="1">
            <a:off x="2975105" y="3753036"/>
            <a:ext cx="647683" cy="2114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75856" y="35730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0x1111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336109" y="205675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Person p1 = </a:t>
            </a:r>
            <a:r>
              <a:rPr lang="en-US" altLang="zh-CN" b="1" dirty="0"/>
              <a:t>new Person("AA",12);</a:t>
            </a:r>
          </a:p>
          <a:p>
            <a:r>
              <a:rPr lang="en-US" altLang="zh-CN" dirty="0"/>
              <a:t>Person p2 = </a:t>
            </a:r>
            <a:r>
              <a:rPr lang="en-US" altLang="zh-CN" b="1" dirty="0"/>
              <a:t>new Person("AA",12);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87524" y="429309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p1: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87524" y="39330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p2: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325965" y="3705999"/>
            <a:ext cx="1296144" cy="823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867128" y="3263180"/>
            <a:ext cx="1296144" cy="823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827584" y="3757682"/>
            <a:ext cx="4498381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827584" y="3181618"/>
            <a:ext cx="5976664" cy="859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35984" y="3770244"/>
            <a:ext cx="159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name:0x1111</a:t>
            </a:r>
          </a:p>
          <a:p>
            <a:r>
              <a:rPr lang="en-US" altLang="zh-CN" dirty="0"/>
              <a:t>age:12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930008" y="3306639"/>
            <a:ext cx="1458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name:0x1111</a:t>
            </a:r>
          </a:p>
          <a:p>
            <a:r>
              <a:rPr lang="en-US" altLang="zh-CN" dirty="0"/>
              <a:t>age:12</a:t>
            </a:r>
            <a:endParaRPr lang="zh-CN" altLang="en-US" dirty="0"/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3076774" y="3952970"/>
            <a:ext cx="3056222" cy="1780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14" idx="0"/>
          </p:cNvCxnSpPr>
          <p:nvPr/>
        </p:nvCxnSpPr>
        <p:spPr>
          <a:xfrm flipH="1">
            <a:off x="2975105" y="3573016"/>
            <a:ext cx="4837255" cy="2294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27E643B4-E048-4030-82D3-51E88F6A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6336" y="239103"/>
            <a:ext cx="1291950" cy="523220"/>
          </a:xfrm>
        </p:spPr>
        <p:txBody>
          <a:bodyPr/>
          <a:lstStyle/>
          <a:p>
            <a:r>
              <a:rPr lang="zh-CN" altLang="en-US" dirty="0"/>
              <a:t>内存图</a:t>
            </a:r>
          </a:p>
        </p:txBody>
      </p:sp>
    </p:spTree>
    <p:extLst>
      <p:ext uri="{BB962C8B-B14F-4D97-AF65-F5344CB8AC3E}">
        <p14:creationId xmlns:p14="http://schemas.microsoft.com/office/powerpoint/2010/main" val="10520321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>
            <a:extLst>
              <a:ext uri="{FF2B5EF4-FFF2-40B4-BE49-F238E27FC236}">
                <a16:creationId xmlns:a16="http://schemas.microsoft.com/office/drawing/2014/main" id="{E55FDB7C-6102-4CA2-89D3-F37E856976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56100" y="198438"/>
            <a:ext cx="4532313" cy="596900"/>
          </a:xfrm>
        </p:spPr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this</a:t>
            </a:r>
            <a:r>
              <a:rPr lang="zh-CN" altLang="en-US"/>
              <a:t>调用本类的构造器</a:t>
            </a:r>
          </a:p>
        </p:txBody>
      </p:sp>
      <p:sp>
        <p:nvSpPr>
          <p:cNvPr id="83971" name="TextBox 1">
            <a:extLst>
              <a:ext uri="{FF2B5EF4-FFF2-40B4-BE49-F238E27FC236}">
                <a16:creationId xmlns:a16="http://schemas.microsoft.com/office/drawing/2014/main" id="{C0EFC3A4-082F-43EE-87F3-50F056ACA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765175"/>
            <a:ext cx="7239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C00000"/>
                </a:solidFill>
                <a:cs typeface="Times New Roman" panose="02020603050405020304" pitchFamily="18" charset="0"/>
              </a:rPr>
              <a:t>class Person{		</a:t>
            </a:r>
            <a:r>
              <a:rPr lang="en-US" altLang="zh-CN" sz="2000">
                <a:cs typeface="Times New Roman" panose="02020603050405020304" pitchFamily="18" charset="0"/>
              </a:rPr>
              <a:t>// </a:t>
            </a:r>
            <a:r>
              <a:rPr lang="zh-CN" altLang="en-US" sz="2000">
                <a:cs typeface="Times New Roman" panose="02020603050405020304" pitchFamily="18" charset="0"/>
              </a:rPr>
              <a:t>定义</a:t>
            </a:r>
            <a:r>
              <a:rPr lang="en-US" altLang="zh-CN" sz="2000">
                <a:cs typeface="Times New Roman" panose="02020603050405020304" pitchFamily="18" charset="0"/>
              </a:rPr>
              <a:t>Person</a:t>
            </a:r>
            <a:r>
              <a:rPr lang="zh-CN" altLang="en-US" sz="2000">
                <a:cs typeface="Times New Roman" panose="02020603050405020304" pitchFamily="18" charset="0"/>
              </a:rPr>
              <a:t>类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C00000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>
                <a:solidFill>
                  <a:srgbClr val="C00000"/>
                </a:solidFill>
                <a:cs typeface="Times New Roman" panose="02020603050405020304" pitchFamily="18" charset="0"/>
              </a:rPr>
              <a:t>private String name ;		</a:t>
            </a:r>
            <a:endParaRPr lang="zh-CN" altLang="en-US" sz="200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C00000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>
                <a:solidFill>
                  <a:srgbClr val="C00000"/>
                </a:solidFill>
                <a:cs typeface="Times New Roman" panose="02020603050405020304" pitchFamily="18" charset="0"/>
              </a:rPr>
              <a:t>private int age ;			</a:t>
            </a:r>
            <a:endParaRPr lang="zh-CN" altLang="en-US" sz="200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C00000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>
                <a:solidFill>
                  <a:srgbClr val="C00000"/>
                </a:solidFill>
                <a:cs typeface="Times New Roman" panose="02020603050405020304" pitchFamily="18" charset="0"/>
              </a:rPr>
              <a:t>public Person(){	</a:t>
            </a:r>
            <a:r>
              <a:rPr lang="en-US" altLang="zh-CN" sz="2000">
                <a:cs typeface="Times New Roman" panose="02020603050405020304" pitchFamily="18" charset="0"/>
              </a:rPr>
              <a:t>  // </a:t>
            </a:r>
            <a:r>
              <a:rPr lang="zh-CN" altLang="en-US" sz="2000">
                <a:cs typeface="Times New Roman" panose="02020603050405020304" pitchFamily="18" charset="0"/>
              </a:rPr>
              <a:t>无参构造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C00000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2000">
                <a:solidFill>
                  <a:srgbClr val="C00000"/>
                </a:solidFill>
                <a:cs typeface="Times New Roman" panose="02020603050405020304" pitchFamily="18" charset="0"/>
              </a:rPr>
              <a:t>System.out.println("</a:t>
            </a:r>
            <a:r>
              <a:rPr lang="zh-CN" altLang="en-US" sz="2000">
                <a:solidFill>
                  <a:srgbClr val="C00000"/>
                </a:solidFill>
                <a:cs typeface="Times New Roman" panose="02020603050405020304" pitchFamily="18" charset="0"/>
              </a:rPr>
              <a:t>新对象实例化</a:t>
            </a:r>
            <a:r>
              <a:rPr lang="en-US" altLang="zh-CN" sz="2000">
                <a:solidFill>
                  <a:srgbClr val="C00000"/>
                </a:solidFill>
                <a:cs typeface="Times New Roman" panose="02020603050405020304" pitchFamily="18" charset="0"/>
              </a:rPr>
              <a:t>")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C00000"/>
                </a:solidFill>
                <a:cs typeface="Times New Roman" panose="02020603050405020304" pitchFamily="18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C00000"/>
                </a:solidFill>
                <a:cs typeface="Times New Roman" panose="02020603050405020304" pitchFamily="18" charset="0"/>
              </a:rPr>
              <a:t>	public Person(String name){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C00000"/>
                </a:solidFill>
                <a:cs typeface="Times New Roman" panose="02020603050405020304" pitchFamily="18" charset="0"/>
              </a:rPr>
              <a:t>		this();      </a:t>
            </a:r>
            <a:r>
              <a:rPr lang="en-US" altLang="zh-CN" sz="2000">
                <a:cs typeface="Times New Roman" panose="02020603050405020304" pitchFamily="18" charset="0"/>
              </a:rPr>
              <a:t>// </a:t>
            </a:r>
            <a:r>
              <a:rPr lang="zh-CN" altLang="en-US" sz="2000">
                <a:cs typeface="Times New Roman" panose="02020603050405020304" pitchFamily="18" charset="0"/>
              </a:rPr>
              <a:t>调用本类中的无参构造方法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C00000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2000">
                <a:solidFill>
                  <a:srgbClr val="C00000"/>
                </a:solidFill>
                <a:cs typeface="Times New Roman" panose="02020603050405020304" pitchFamily="18" charset="0"/>
              </a:rPr>
              <a:t>this.name = name ;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C00000"/>
                </a:solidFill>
                <a:cs typeface="Times New Roman" panose="02020603050405020304" pitchFamily="18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C00000"/>
                </a:solidFill>
                <a:cs typeface="Times New Roman" panose="02020603050405020304" pitchFamily="18" charset="0"/>
              </a:rPr>
              <a:t>	public Person(String name,int age){	</a:t>
            </a:r>
            <a:endParaRPr lang="zh-CN" altLang="en-US" sz="200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C00000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2000">
                <a:solidFill>
                  <a:srgbClr val="C00000"/>
                </a:solidFill>
                <a:cs typeface="Times New Roman" panose="02020603050405020304" pitchFamily="18" charset="0"/>
              </a:rPr>
              <a:t>this(name) ;  </a:t>
            </a:r>
            <a:r>
              <a:rPr lang="en-US" altLang="zh-CN" sz="2000">
                <a:cs typeface="Times New Roman" panose="02020603050405020304" pitchFamily="18" charset="0"/>
              </a:rPr>
              <a:t>// </a:t>
            </a:r>
            <a:r>
              <a:rPr lang="zh-CN" altLang="en-US" sz="2000">
                <a:cs typeface="Times New Roman" panose="02020603050405020304" pitchFamily="18" charset="0"/>
              </a:rPr>
              <a:t>调用有一个参数的构造方法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C00000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2000">
                <a:solidFill>
                  <a:srgbClr val="C00000"/>
                </a:solidFill>
                <a:cs typeface="Times New Roman" panose="02020603050405020304" pitchFamily="18" charset="0"/>
              </a:rPr>
              <a:t>this.age = age;</a:t>
            </a:r>
            <a:endParaRPr lang="zh-CN" altLang="en-US" sz="200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C00000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>
                <a:solidFill>
                  <a:srgbClr val="C00000"/>
                </a:solidFill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C00000"/>
                </a:solidFill>
                <a:cs typeface="Times New Roman" panose="02020603050405020304" pitchFamily="18" charset="0"/>
              </a:rPr>
              <a:t>	public String getInfo(){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C00000"/>
                </a:solidFill>
                <a:cs typeface="Times New Roman" panose="02020603050405020304" pitchFamily="18" charset="0"/>
              </a:rPr>
              <a:t>		return "</a:t>
            </a:r>
            <a:r>
              <a:rPr lang="zh-CN" altLang="en-US" sz="2000">
                <a:solidFill>
                  <a:srgbClr val="C00000"/>
                </a:solidFill>
                <a:cs typeface="Times New Roman" panose="02020603050405020304" pitchFamily="18" charset="0"/>
              </a:rPr>
              <a:t>姓名：</a:t>
            </a:r>
            <a:r>
              <a:rPr lang="en-US" altLang="zh-CN" sz="2000">
                <a:solidFill>
                  <a:srgbClr val="C00000"/>
                </a:solidFill>
                <a:cs typeface="Times New Roman" panose="02020603050405020304" pitchFamily="18" charset="0"/>
              </a:rPr>
              <a:t>" + name + "</a:t>
            </a:r>
            <a:r>
              <a:rPr lang="zh-CN" altLang="en-US" sz="2000">
                <a:solidFill>
                  <a:srgbClr val="C00000"/>
                </a:solidFill>
                <a:cs typeface="Times New Roman" panose="02020603050405020304" pitchFamily="18" charset="0"/>
              </a:rPr>
              <a:t>，年龄：</a:t>
            </a:r>
            <a:r>
              <a:rPr lang="en-US" altLang="zh-CN" sz="2000">
                <a:solidFill>
                  <a:srgbClr val="C00000"/>
                </a:solidFill>
                <a:cs typeface="Times New Roman" panose="02020603050405020304" pitchFamily="18" charset="0"/>
              </a:rPr>
              <a:t>" + age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C00000"/>
                </a:solidFill>
                <a:cs typeface="Times New Roman" panose="02020603050405020304" pitchFamily="18" charset="0"/>
              </a:rPr>
              <a:t>	}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C00000"/>
                </a:solidFill>
                <a:cs typeface="Times New Roman" panose="02020603050405020304" pitchFamily="18" charset="0"/>
              </a:rPr>
              <a:t> }</a:t>
            </a:r>
            <a:endParaRPr lang="zh-CN" altLang="en-US" sz="200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3972" name="矩形 4">
            <a:extLst>
              <a:ext uri="{FF2B5EF4-FFF2-40B4-BE49-F238E27FC236}">
                <a16:creationId xmlns:a16="http://schemas.microsoft.com/office/drawing/2014/main" id="{DB63CEF3-FB0B-4D94-8D5E-BEE4C84A0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811213"/>
            <a:ext cx="29527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3.this</a:t>
            </a:r>
            <a:r>
              <a:rPr lang="zh-CN" altLang="en-US" sz="2000"/>
              <a:t>可以作为一个类中，构造器相互调用的特殊格式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198FE7-8ABE-4295-BD37-C28FD4FA3F45}"/>
              </a:ext>
            </a:extLst>
          </p:cNvPr>
          <p:cNvSpPr/>
          <p:nvPr/>
        </p:nvSpPr>
        <p:spPr>
          <a:xfrm>
            <a:off x="6083300" y="785813"/>
            <a:ext cx="2952750" cy="110648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1159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224" y="239103"/>
            <a:ext cx="2300062" cy="52322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500" dirty="0"/>
              <a:t>关键字</a:t>
            </a:r>
            <a:r>
              <a:rPr lang="en-US" altLang="zh-CN" sz="2500" dirty="0">
                <a:solidFill>
                  <a:schemeClr val="accent2">
                    <a:lumMod val="75000"/>
                  </a:schemeClr>
                </a:solidFill>
              </a:rPr>
              <a:t>super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1520" y="850900"/>
            <a:ext cx="8640960" cy="57277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类中使用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来调用父类中的指定操作：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可用于访问父类中定义的属性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可用于调用父类中定义的成员方法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可用于在子类构造方法中调用父类的构造器</a:t>
            </a:r>
          </a:p>
          <a:p>
            <a:pPr algn="just"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注意：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尤其当子父类出现同名成员时，可以用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进行区分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的追溯不仅限于直接父类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this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的用法相像，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this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代表本类对象的引用，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代表父类的内存空间的标识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l"/>
            </a:pP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8124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940152" y="239103"/>
            <a:ext cx="2948134" cy="52322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500" dirty="0"/>
              <a:t>关键字</a:t>
            </a:r>
            <a:r>
              <a:rPr lang="en-US" altLang="zh-CN" sz="2500" dirty="0"/>
              <a:t>super</a:t>
            </a:r>
            <a:r>
              <a:rPr lang="zh-CN" altLang="en-US" sz="2500" dirty="0"/>
              <a:t>举例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51520" y="764704"/>
            <a:ext cx="8712968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class Person {</a:t>
            </a:r>
          </a:p>
          <a:p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protected String name=“</a:t>
            </a:r>
            <a:r>
              <a:rPr lang="zh-CN" altLang="en-US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左丘明</a:t>
            </a:r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";</a:t>
            </a:r>
          </a:p>
          <a:p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protected </a:t>
            </a:r>
            <a:r>
              <a:rPr lang="en-US" altLang="zh-CN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age;</a:t>
            </a:r>
          </a:p>
          <a:p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public String </a:t>
            </a:r>
            <a:r>
              <a:rPr lang="en-US" altLang="zh-CN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getInfo</a:t>
            </a:r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{</a:t>
            </a:r>
          </a:p>
          <a:p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     return "Name: " + name + "\</a:t>
            </a:r>
            <a:r>
              <a:rPr lang="en-US" altLang="zh-CN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nage</a:t>
            </a:r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" + age;</a:t>
            </a:r>
          </a:p>
          <a:p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} </a:t>
            </a:r>
          </a:p>
          <a:p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</a:p>
          <a:p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class Student extends Person {</a:t>
            </a:r>
          </a:p>
          <a:p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protected String name = “</a:t>
            </a:r>
            <a:r>
              <a:rPr lang="zh-CN" altLang="en-US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张庄</a:t>
            </a:r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";</a:t>
            </a:r>
          </a:p>
          <a:p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private String school = "New Oriental";</a:t>
            </a:r>
          </a:p>
          <a:p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public String </a:t>
            </a:r>
            <a:r>
              <a:rPr lang="en-US" altLang="zh-CN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getSchool</a:t>
            </a:r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(){ return school; }</a:t>
            </a:r>
          </a:p>
          <a:p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public String </a:t>
            </a:r>
            <a:r>
              <a:rPr lang="en-US" altLang="zh-CN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getInfo</a:t>
            </a:r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{</a:t>
            </a:r>
          </a:p>
          <a:p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		return </a:t>
            </a:r>
            <a:r>
              <a:rPr lang="en-US" altLang="zh-CN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super.getInfo</a:t>
            </a:r>
            <a:r>
              <a:rPr lang="en-US" altLang="zh-CN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r>
              <a:rPr lang="en-US" altLang="zh-CN" b="1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+"\</a:t>
            </a:r>
            <a:r>
              <a:rPr lang="en-US" altLang="zh-CN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nschool</a:t>
            </a:r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" +school;</a:t>
            </a:r>
          </a:p>
          <a:p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} </a:t>
            </a:r>
          </a:p>
          <a:p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</a:p>
          <a:p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class </a:t>
            </a:r>
            <a:r>
              <a:rPr lang="en-US" altLang="zh-CN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TestStudent</a:t>
            </a:r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</a:p>
          <a:p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public static void main(String[] </a:t>
            </a:r>
            <a:r>
              <a:rPr lang="en-US" altLang="zh-CN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){</a:t>
            </a:r>
          </a:p>
          <a:p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Student </a:t>
            </a:r>
            <a:r>
              <a:rPr lang="en-US" altLang="zh-CN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</a:t>
            </a:r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 new Student();</a:t>
            </a:r>
          </a:p>
          <a:p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st.getInfo</a:t>
            </a:r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());</a:t>
            </a:r>
          </a:p>
          <a:p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 </a:t>
            </a:r>
          </a:p>
          <a:p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24744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Rectangle 3"/>
          <p:cNvSpPr>
            <a:spLocks noGrp="1" noChangeArrowheads="1"/>
          </p:cNvSpPr>
          <p:nvPr>
            <p:ph type="title"/>
          </p:nvPr>
        </p:nvSpPr>
        <p:spPr>
          <a:xfrm>
            <a:off x="7884368" y="239103"/>
            <a:ext cx="1003918" cy="52322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500" dirty="0"/>
              <a:t>练习</a:t>
            </a:r>
            <a:endParaRPr lang="en-US" altLang="zh-CN" sz="2500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251520" y="994916"/>
            <a:ext cx="8640960" cy="488235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1.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修改练习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1.1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中定义的类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Kids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中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employed()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方法，在该方法中调用父类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ManKind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employed()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方法，然后再输出“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but Kids should study and no job.”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2.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修改练习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1.3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中定义的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Cylinder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类，在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Cylinder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类中覆盖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findArea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方法，计算圆柱的表面积。考虑：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findVolume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方法怎样做相应的修改？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	在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TestCylinder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类中创建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Cylinder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类的对象，设置圆柱的底面半径和高，并输出圆柱的表面积和体积。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		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附加题：在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TestCylinder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类中创建一个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Circle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类的对象，设置圆的半径，计算输出圆的面积。体会父类和子类成员的分别调用。</a:t>
            </a:r>
          </a:p>
        </p:txBody>
      </p:sp>
    </p:spTree>
    <p:extLst>
      <p:ext uri="{BB962C8B-B14F-4D97-AF65-F5344CB8AC3E}">
        <p14:creationId xmlns:p14="http://schemas.microsoft.com/office/powerpoint/2010/main" val="36899868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84168" y="239103"/>
            <a:ext cx="2804118" cy="52322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500" dirty="0"/>
              <a:t>调用父类的构造器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1520" y="994916"/>
            <a:ext cx="8640960" cy="4090268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子类中所有的构造器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默认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都会访问父类中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空参数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的构造器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当父类中没有空参数的构造器时，子类的构造器必须通过</a:t>
            </a:r>
            <a:r>
              <a:rPr lang="en-US" altLang="zh-CN" sz="2800" b="1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this(</a:t>
            </a:r>
            <a:r>
              <a:rPr lang="zh-CN" altLang="en-US" sz="2800" b="1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参数列表</a:t>
            </a:r>
            <a:r>
              <a:rPr lang="en-US" altLang="zh-CN" sz="2800" b="1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或者</a:t>
            </a:r>
            <a:r>
              <a:rPr lang="en-US" altLang="zh-CN" sz="2800" b="1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super(</a:t>
            </a:r>
            <a:r>
              <a:rPr lang="zh-CN" altLang="en-US" sz="2800" b="1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参数列表</a:t>
            </a:r>
            <a:r>
              <a:rPr lang="en-US" altLang="zh-CN" sz="2800" b="1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语句指定调用本类或者父类中相应的构造器，且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必须放在构造器的第一行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如果子类构造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器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中既未显式调用父类或本类的构造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器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，且父类中又没有无参的构造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器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，则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编译出错</a:t>
            </a:r>
          </a:p>
        </p:txBody>
      </p:sp>
    </p:spTree>
    <p:extLst>
      <p:ext uri="{BB962C8B-B14F-4D97-AF65-F5344CB8AC3E}">
        <p14:creationId xmlns:p14="http://schemas.microsoft.com/office/powerpoint/2010/main" val="29719676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436096" y="239103"/>
            <a:ext cx="3452190" cy="52322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500" dirty="0"/>
              <a:t>调用父类构造器举例 </a:t>
            </a:r>
            <a:endParaRPr lang="en-US" altLang="zh-CN" sz="2500" dirty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755576" y="764704"/>
            <a:ext cx="7511834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public class Person {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private String name;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private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private Date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birthDate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	</a:t>
            </a:r>
          </a:p>
          <a:p>
            <a:pPr>
              <a:lnSpc>
                <a:spcPct val="80000"/>
              </a:lnSpc>
            </a:pP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public Person(String name,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age, Date d) {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        this.name = name;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       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this.age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age;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       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this.birthDate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d;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   }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public Person(String name,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age) {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        this(name, age, null);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}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public Person(String name, Date d) {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        this(name, 30, d);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}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public Person(String name) {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        this(name, 30);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// ……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0846938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5580112" y="239103"/>
            <a:ext cx="3308174" cy="52322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500" dirty="0"/>
              <a:t>调用父类构造器举例 </a:t>
            </a:r>
            <a:endParaRPr lang="en-US" altLang="zh-CN" sz="2500" dirty="0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517594" y="980728"/>
            <a:ext cx="8305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public class Student extends Person {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private String school;</a:t>
            </a:r>
          </a:p>
          <a:p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public Student(String name,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age, String s) {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   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super(name, age)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          school = s;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}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public Student(String name, String s) {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   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super(name)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  school = s;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}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public Student(String s) { 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编译出错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: no super(),</a:t>
            </a: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系统将调用父类  </a:t>
            </a:r>
            <a:endParaRPr lang="en-US" altLang="zh-CN" sz="20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                                                 </a:t>
            </a: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无参数的构造方法。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          school = s;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}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7795590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779124"/>
              </p:ext>
            </p:extLst>
          </p:nvPr>
        </p:nvGraphicFramePr>
        <p:xfrm>
          <a:off x="467544" y="1124744"/>
          <a:ext cx="8280920" cy="4347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2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No.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区别点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this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super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99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访问属性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访问本类中的属性，如果本类没有此属性则从父类中继续查找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访问父类中的属性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147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调用方法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访问本类中的方法</a:t>
                      </a:r>
                    </a:p>
                    <a:p>
                      <a:pPr algn="l"/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直接访问父类中的方法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391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</a:pPr>
                      <a:r>
                        <a:rPr lang="zh-CN" altLang="en-US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调用构造器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调用本类构造器，必须放在构造器的首行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调用父类构造器，必须放在子类构造器的首行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03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特殊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表示当前对象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无此概念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549490" y="188640"/>
            <a:ext cx="3164158" cy="52322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500" dirty="0"/>
              <a:t>this</a:t>
            </a:r>
            <a:r>
              <a:rPr lang="zh-CN" altLang="en-US" sz="2500" dirty="0"/>
              <a:t>和</a:t>
            </a:r>
            <a:r>
              <a:rPr lang="en-US" altLang="zh-CN" sz="2500" dirty="0"/>
              <a:t>super</a:t>
            </a:r>
            <a:r>
              <a:rPr lang="zh-CN" altLang="en-US" sz="2500" dirty="0"/>
              <a:t>的区别</a:t>
            </a:r>
          </a:p>
        </p:txBody>
      </p:sp>
    </p:spTree>
    <p:extLst>
      <p:ext uri="{BB962C8B-B14F-4D97-AF65-F5344CB8AC3E}">
        <p14:creationId xmlns:p14="http://schemas.microsoft.com/office/powerpoint/2010/main" val="13518086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递归图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764704"/>
            <a:ext cx="8686800" cy="453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214282" y="5446713"/>
            <a:ext cx="8712200" cy="10470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82562" tIns="46038" rIns="182562" bIns="46038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思考</a:t>
            </a:r>
            <a:r>
              <a:rPr kumimoji="0"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kumimoji="0" lang="en-US" altLang="zh-CN" sz="2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1).</a:t>
            </a:r>
            <a:r>
              <a:rPr kumimoji="0"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为什么</a:t>
            </a:r>
            <a:r>
              <a:rPr kumimoji="0" lang="en-US" altLang="zh-CN" sz="2000" dirty="0">
                <a:ea typeface="宋体" pitchFamily="2" charset="-122"/>
                <a:cs typeface="Times New Roman" pitchFamily="18" charset="0"/>
              </a:rPr>
              <a:t>super(…)</a:t>
            </a:r>
            <a:r>
              <a:rPr kumimoji="0" lang="zh-CN" altLang="en-US" sz="2000" dirty="0">
                <a:ea typeface="宋体" pitchFamily="2" charset="-122"/>
                <a:cs typeface="Times New Roman" pitchFamily="18" charset="0"/>
              </a:rPr>
              <a:t>和</a:t>
            </a:r>
            <a:r>
              <a:rPr kumimoji="0" lang="en-US" altLang="zh-CN" sz="2000" dirty="0">
                <a:ea typeface="宋体" pitchFamily="2" charset="-122"/>
                <a:cs typeface="Times New Roman" pitchFamily="18" charset="0"/>
              </a:rPr>
              <a:t>this(…)</a:t>
            </a:r>
            <a:r>
              <a:rPr kumimoji="0" lang="zh-CN" altLang="en-US" sz="2000" dirty="0">
                <a:ea typeface="宋体" pitchFamily="2" charset="-122"/>
                <a:cs typeface="Times New Roman" pitchFamily="18" charset="0"/>
              </a:rPr>
              <a:t>调用语句不能同时在一个构造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器</a:t>
            </a:r>
            <a:r>
              <a:rPr kumimoji="0" lang="zh-CN" altLang="en-US" sz="2000" dirty="0">
                <a:ea typeface="宋体" pitchFamily="2" charset="-122"/>
                <a:cs typeface="Times New Roman" pitchFamily="18" charset="0"/>
              </a:rPr>
              <a:t>中出现？</a:t>
            </a:r>
            <a:endParaRPr kumimoji="0" lang="en-US" altLang="zh-CN" sz="20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zh-CN" altLang="en-US" sz="2000" dirty="0"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000" dirty="0">
                <a:ea typeface="宋体" pitchFamily="2" charset="-122"/>
                <a:cs typeface="Times New Roman" pitchFamily="18" charset="0"/>
              </a:rPr>
              <a:t>2).</a:t>
            </a:r>
            <a:r>
              <a:rPr kumimoji="0" lang="zh-CN" altLang="en-US" sz="2000" dirty="0">
                <a:ea typeface="宋体" pitchFamily="2" charset="-122"/>
                <a:cs typeface="Times New Roman" pitchFamily="18" charset="0"/>
              </a:rPr>
              <a:t>为什么</a:t>
            </a:r>
            <a:r>
              <a:rPr kumimoji="0" lang="en-US" altLang="zh-CN" sz="2000" dirty="0">
                <a:ea typeface="宋体" pitchFamily="2" charset="-122"/>
                <a:cs typeface="Times New Roman" pitchFamily="18" charset="0"/>
              </a:rPr>
              <a:t>super(…)</a:t>
            </a:r>
            <a:r>
              <a:rPr kumimoji="0" lang="zh-CN" altLang="en-US" sz="2000" dirty="0">
                <a:ea typeface="宋体" pitchFamily="2" charset="-122"/>
                <a:cs typeface="Times New Roman" pitchFamily="18" charset="0"/>
              </a:rPr>
              <a:t>或</a:t>
            </a:r>
            <a:r>
              <a:rPr kumimoji="0" lang="en-US" altLang="zh-CN" sz="2000" dirty="0">
                <a:ea typeface="宋体" pitchFamily="2" charset="-122"/>
                <a:cs typeface="Times New Roman" pitchFamily="18" charset="0"/>
              </a:rPr>
              <a:t>this(…)</a:t>
            </a:r>
            <a:r>
              <a:rPr kumimoji="0"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调用语句只能作为构造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器</a:t>
            </a:r>
            <a:r>
              <a:rPr kumimoji="0"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中的第一句出现？</a:t>
            </a:r>
          </a:p>
        </p:txBody>
      </p:sp>
      <p:sp>
        <p:nvSpPr>
          <p:cNvPr id="28676" name="Rectangle 6"/>
          <p:cNvSpPr>
            <a:spLocks noGrp="1" noChangeArrowheads="1"/>
          </p:cNvSpPr>
          <p:nvPr>
            <p:ph type="title"/>
          </p:nvPr>
        </p:nvSpPr>
        <p:spPr>
          <a:xfrm>
            <a:off x="5076056" y="239103"/>
            <a:ext cx="3812230" cy="523220"/>
          </a:xfrm>
          <a:solidFill>
            <a:srgbClr val="F5F5F5"/>
          </a:solidFill>
        </p:spPr>
        <p:txBody>
          <a:bodyPr lIns="92075" tIns="46038" rIns="92075" bIns="46038">
            <a:normAutofit/>
          </a:bodyPr>
          <a:lstStyle/>
          <a:p>
            <a:pPr algn="l">
              <a:defRPr/>
            </a:pPr>
            <a:r>
              <a:rPr lang="zh-CN" altLang="en-US" dirty="0"/>
              <a:t>子类对象的实例化过程</a:t>
            </a:r>
          </a:p>
        </p:txBody>
      </p:sp>
    </p:spTree>
    <p:extLst>
      <p:ext uri="{BB962C8B-B14F-4D97-AF65-F5344CB8AC3E}">
        <p14:creationId xmlns:p14="http://schemas.microsoft.com/office/powerpoint/2010/main" val="148478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323528" y="980728"/>
            <a:ext cx="8496944" cy="49685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Clr>
                <a:srgbClr val="C00000"/>
              </a:buClr>
              <a:buFont typeface="Calibri" panose="020F0502020204030204" pitchFamily="34" charset="0"/>
              <a:buChar char="Ω"/>
              <a:defRPr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/>
              <a:t>为什么要有继承？</a:t>
            </a:r>
            <a:endParaRPr lang="en-US" altLang="zh-CN" dirty="0"/>
          </a:p>
          <a:p>
            <a:pPr lvl="1"/>
            <a:r>
              <a:rPr lang="zh-CN" altLang="en-US" dirty="0"/>
              <a:t>多个类中存在相同属性和行为时，将这些内容抽取到单独一个类中，那么多个类无需再定义这些属性和行为，只要继承那个类即可。</a:t>
            </a:r>
          </a:p>
          <a:p>
            <a:endParaRPr lang="en-US" altLang="zh-CN" dirty="0"/>
          </a:p>
          <a:p>
            <a:r>
              <a:rPr lang="zh-CN" altLang="en-US" dirty="0"/>
              <a:t>此处的多个类称为子类，单独的这个类称为父类（基类或超类）。可以理解为</a:t>
            </a:r>
            <a:r>
              <a:rPr lang="en-US" altLang="zh-CN" dirty="0"/>
              <a:t>:</a:t>
            </a:r>
            <a:r>
              <a:rPr lang="zh-CN" altLang="en-US" dirty="0"/>
              <a:t>“子类 </a:t>
            </a:r>
            <a:r>
              <a:rPr lang="en-US" altLang="zh-CN" dirty="0"/>
              <a:t>is a </a:t>
            </a:r>
            <a:r>
              <a:rPr lang="zh-CN" altLang="en-US" dirty="0"/>
              <a:t>父类”</a:t>
            </a:r>
          </a:p>
          <a:p>
            <a:endParaRPr lang="en-US" altLang="zh-CN" dirty="0"/>
          </a:p>
          <a:p>
            <a:r>
              <a:rPr lang="zh-CN" altLang="en-US" dirty="0"/>
              <a:t>类继承语法规则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class Subclass extends Superclass{</a:t>
            </a:r>
            <a:r>
              <a:rPr lang="zh-CN" altLang="en-US" dirty="0"/>
              <a:t> </a:t>
            </a:r>
            <a:r>
              <a:rPr lang="en-US" altLang="zh-CN" dirty="0"/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0352" y="239103"/>
            <a:ext cx="1147934" cy="52322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dirty="0"/>
              <a:t>继承</a:t>
            </a:r>
          </a:p>
        </p:txBody>
      </p:sp>
    </p:spTree>
    <p:extLst>
      <p:ext uri="{BB962C8B-B14F-4D97-AF65-F5344CB8AC3E}">
        <p14:creationId xmlns:p14="http://schemas.microsoft.com/office/powerpoint/2010/main" val="16779580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980728"/>
            <a:ext cx="936104" cy="5616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5736" y="980728"/>
            <a:ext cx="6552728" cy="4680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16016" y="980728"/>
            <a:ext cx="3744416" cy="923330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class Creator{ age;}</a:t>
            </a:r>
          </a:p>
          <a:p>
            <a:r>
              <a:rPr lang="en-US" altLang="zh-CN" dirty="0"/>
              <a:t>class Animal extends Creator{ name}</a:t>
            </a:r>
          </a:p>
          <a:p>
            <a:r>
              <a:rPr lang="en-US" altLang="zh-CN" dirty="0"/>
              <a:t>class Dog extends Animal{</a:t>
            </a:r>
            <a:r>
              <a:rPr lang="en-US" altLang="zh-CN" dirty="0" err="1"/>
              <a:t>hostName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148064" y="2060848"/>
            <a:ext cx="2002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Dog d = </a:t>
            </a:r>
            <a:r>
              <a:rPr lang="en-US" altLang="zh-CN" b="1" dirty="0"/>
              <a:t>new Dog();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60932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d: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03848" y="2430180"/>
            <a:ext cx="2664296" cy="3015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71484" y="2736298"/>
            <a:ext cx="1233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new Dog();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cxnSpLocks/>
          </p:cNvCxnSpPr>
          <p:nvPr/>
        </p:nvCxnSpPr>
        <p:spPr>
          <a:xfrm flipV="1">
            <a:off x="971600" y="2924944"/>
            <a:ext cx="2232248" cy="3312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13583" y="3446420"/>
            <a:ext cx="2088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age:10</a:t>
            </a:r>
          </a:p>
          <a:p>
            <a:endParaRPr lang="en-US" altLang="zh-CN" dirty="0"/>
          </a:p>
          <a:p>
            <a:r>
              <a:rPr lang="en-US" altLang="zh-CN" dirty="0"/>
              <a:t>name:</a:t>
            </a:r>
            <a:r>
              <a:rPr lang="zh-CN" altLang="en-US" dirty="0"/>
              <a:t>花花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hostName</a:t>
            </a:r>
            <a:r>
              <a:rPr lang="en-US" altLang="zh-CN" dirty="0"/>
              <a:t>:</a:t>
            </a:r>
            <a:r>
              <a:rPr lang="zh-CN" altLang="en-US" dirty="0"/>
              <a:t>小明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3351649" y="3994298"/>
            <a:ext cx="1800200" cy="555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341520" y="4764758"/>
            <a:ext cx="1800200" cy="555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41520" y="3329491"/>
            <a:ext cx="1800200" cy="555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20072" y="4941168"/>
            <a:ext cx="1192803" cy="37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Dog()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20072" y="4082502"/>
            <a:ext cx="1192803" cy="37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Animal()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71742" y="3443059"/>
            <a:ext cx="1192803" cy="37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Creator()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33820" y="2636912"/>
            <a:ext cx="1192803" cy="37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Object()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443298" y="2647074"/>
            <a:ext cx="1800200" cy="555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987824" y="609329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子类对象实例化的全过程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960A424-899D-4054-8E62-EEF1988F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0272" y="239103"/>
            <a:ext cx="1868014" cy="523220"/>
          </a:xfrm>
        </p:spPr>
        <p:txBody>
          <a:bodyPr/>
          <a:lstStyle/>
          <a:p>
            <a:r>
              <a:rPr lang="zh-CN" altLang="en-US" dirty="0"/>
              <a:t>内存图</a:t>
            </a:r>
          </a:p>
        </p:txBody>
      </p:sp>
    </p:spTree>
    <p:extLst>
      <p:ext uri="{BB962C8B-B14F-4D97-AF65-F5344CB8AC3E}">
        <p14:creationId xmlns:p14="http://schemas.microsoft.com/office/powerpoint/2010/main" val="16346723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762323"/>
            <a:ext cx="8136904" cy="575542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Creature{</a:t>
            </a:r>
          </a:p>
          <a:p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public Creature(){</a:t>
            </a:r>
          </a:p>
          <a:p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1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("Creature</a:t>
            </a:r>
            <a:r>
              <a:rPr lang="zh-CN" altLang="en-US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无参数的构造器</a:t>
            </a:r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");	</a:t>
            </a:r>
          </a:p>
          <a:p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}</a:t>
            </a:r>
          </a:p>
          <a:p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Animal extends Creature{</a:t>
            </a:r>
          </a:p>
          <a:p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public Animal(String name){</a:t>
            </a:r>
          </a:p>
          <a:p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1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("Animal</a:t>
            </a:r>
            <a:r>
              <a:rPr lang="zh-CN" altLang="en-US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带一个参数的构造器，该动物的</a:t>
            </a:r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name</a:t>
            </a:r>
            <a:r>
              <a:rPr lang="zh-CN" altLang="en-US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 + name);</a:t>
            </a:r>
          </a:p>
          <a:p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}</a:t>
            </a:r>
          </a:p>
          <a:p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public Animal(String name , </a:t>
            </a:r>
            <a:r>
              <a:rPr lang="en-US" altLang="zh-CN" sz="1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age){</a:t>
            </a:r>
            <a:endParaRPr lang="zh-CN" altLang="en-US" sz="16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this(name);</a:t>
            </a:r>
          </a:p>
          <a:p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1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("Animal</a:t>
            </a:r>
            <a:r>
              <a:rPr lang="zh-CN" altLang="en-US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带两个参数的构造器，其</a:t>
            </a:r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age</a:t>
            </a:r>
            <a:r>
              <a:rPr lang="zh-CN" altLang="en-US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 + age);</a:t>
            </a:r>
          </a:p>
          <a:p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}</a:t>
            </a:r>
          </a:p>
          <a:p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Wolf extends Animal{</a:t>
            </a:r>
          </a:p>
          <a:p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public Wolf(){</a:t>
            </a:r>
            <a:endParaRPr lang="zh-CN" altLang="en-US" sz="16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super("</a:t>
            </a:r>
            <a:r>
              <a:rPr lang="zh-CN" altLang="en-US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灰太狼</a:t>
            </a:r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", 3);</a:t>
            </a:r>
          </a:p>
          <a:p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1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("Wolf</a:t>
            </a:r>
            <a:r>
              <a:rPr lang="zh-CN" altLang="en-US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无参数的构造器</a:t>
            </a:r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");</a:t>
            </a:r>
          </a:p>
          <a:p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}</a:t>
            </a:r>
          </a:p>
          <a:p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public static void main(String[] </a:t>
            </a:r>
            <a:r>
              <a:rPr lang="en-US" altLang="zh-CN" sz="1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){</a:t>
            </a:r>
          </a:p>
          <a:p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new Wolf();</a:t>
            </a:r>
          </a:p>
          <a:p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}   </a:t>
            </a:r>
          </a:p>
          <a:p>
            <a:r>
              <a:rPr lang="en-US" altLang="zh-CN" sz="1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}</a:t>
            </a:r>
            <a:endParaRPr lang="zh-CN" altLang="en-US" sz="16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E24EDA1-43B6-4D8D-8CE0-A6BCA810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2360" y="239103"/>
            <a:ext cx="1075926" cy="523220"/>
          </a:xfrm>
        </p:spPr>
        <p:txBody>
          <a:bodyPr/>
          <a:lstStyle/>
          <a:p>
            <a:r>
              <a:rPr lang="zh-CN" altLang="en-US" dirty="0"/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6274466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956376" y="239103"/>
            <a:ext cx="931910" cy="52322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dirty="0"/>
              <a:t>练习</a:t>
            </a:r>
            <a:endParaRPr lang="en-US" altLang="zh-CN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1520" y="850900"/>
            <a:ext cx="8640960" cy="1641996"/>
          </a:xfrm>
        </p:spPr>
        <p:txBody>
          <a:bodyPr/>
          <a:lstStyle/>
          <a:p>
            <a:pPr marL="0" eaLnBrk="1" hangingPunct="1">
              <a:buFontTx/>
              <a:buNone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修改练习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1.3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中定义的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Circle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类和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Cylinder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类的构造器，利用构造器参数为对象的所有属性赋初值。</a:t>
            </a:r>
          </a:p>
        </p:txBody>
      </p:sp>
    </p:spTree>
    <p:extLst>
      <p:ext uri="{BB962C8B-B14F-4D97-AF65-F5344CB8AC3E}">
        <p14:creationId xmlns:p14="http://schemas.microsoft.com/office/powerpoint/2010/main" val="150587458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3121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8064896" cy="39835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812360" y="239103"/>
            <a:ext cx="1075926" cy="52322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继承 </a:t>
            </a:r>
            <a:endParaRPr lang="en-US" altLang="zh-CN" dirty="0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06311" y="4656501"/>
            <a:ext cx="7129985" cy="2012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Calibri" panose="020F0502020204030204" pitchFamily="34" charset="0"/>
              <a:buChar char="Ω"/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作用：</a:t>
            </a:r>
            <a:endParaRPr lang="en-US" altLang="zh-CN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/>
              <a:t>继承的出现提高了代码的复用性。</a:t>
            </a:r>
            <a:endParaRPr lang="en-US" altLang="zh-CN" sz="2000" dirty="0"/>
          </a:p>
          <a:p>
            <a:pPr marL="742950" lvl="1" indent="-28575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/>
              <a:t>继承的出现让类与类之间产生了关系，提供了多态的前提。</a:t>
            </a:r>
            <a:endParaRPr lang="en-US" altLang="zh-CN" sz="2000" dirty="0"/>
          </a:p>
          <a:p>
            <a:pPr marL="742950" lvl="1" indent="-28575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/>
              <a:t>不要仅为了获取其他类中某个功能而去继承</a:t>
            </a:r>
          </a:p>
        </p:txBody>
      </p:sp>
    </p:spTree>
    <p:extLst>
      <p:ext uri="{BB962C8B-B14F-4D97-AF65-F5344CB8AC3E}">
        <p14:creationId xmlns:p14="http://schemas.microsoft.com/office/powerpoint/2010/main" val="1809508125"/>
      </p:ext>
    </p:extLst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10068</TotalTime>
  <Words>5331</Words>
  <Application>Microsoft Office PowerPoint</Application>
  <PresentationFormat>全屏显示(4:3)</PresentationFormat>
  <Paragraphs>1085</Paragraphs>
  <Slides>83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3" baseType="lpstr">
      <vt:lpstr>Arial Unicode MS</vt:lpstr>
      <vt:lpstr>黑体</vt:lpstr>
      <vt:lpstr>楷体_GB2312</vt:lpstr>
      <vt:lpstr>宋体</vt:lpstr>
      <vt:lpstr>微软雅黑</vt:lpstr>
      <vt:lpstr>Arial</vt:lpstr>
      <vt:lpstr>Calibri</vt:lpstr>
      <vt:lpstr>Times New Roman</vt:lpstr>
      <vt:lpstr>Wingdings</vt:lpstr>
      <vt:lpstr>PPT模板</vt:lpstr>
      <vt:lpstr>PowerPoint 演示文稿</vt:lpstr>
      <vt:lpstr>本章内容</vt:lpstr>
      <vt:lpstr>面向对象特征之二：继承</vt:lpstr>
      <vt:lpstr>继承 </vt:lpstr>
      <vt:lpstr>继承</vt:lpstr>
      <vt:lpstr>继承</vt:lpstr>
      <vt:lpstr>继承</vt:lpstr>
      <vt:lpstr>继承</vt:lpstr>
      <vt:lpstr>继承 </vt:lpstr>
      <vt:lpstr>类的继承 </vt:lpstr>
      <vt:lpstr>单继承举例</vt:lpstr>
      <vt:lpstr>类的继承</vt:lpstr>
      <vt:lpstr>练习一</vt:lpstr>
      <vt:lpstr>练习一</vt:lpstr>
      <vt:lpstr>练习一</vt:lpstr>
      <vt:lpstr>方法的重写(override)</vt:lpstr>
      <vt:lpstr>方法覆盖示例</vt:lpstr>
      <vt:lpstr>重写方法举例</vt:lpstr>
      <vt:lpstr>重写方法举例</vt:lpstr>
      <vt:lpstr>区分方法覆盖和方法重载</vt:lpstr>
      <vt:lpstr>练习二</vt:lpstr>
      <vt:lpstr>四种访问权限修饰符</vt:lpstr>
      <vt:lpstr>访问控制举例</vt:lpstr>
      <vt:lpstr>访问控制举例</vt:lpstr>
      <vt:lpstr>访问控制分析</vt:lpstr>
      <vt:lpstr>内存图</vt:lpstr>
      <vt:lpstr>抽象类(abstract class)</vt:lpstr>
      <vt:lpstr>抽象类</vt:lpstr>
      <vt:lpstr>抽象类举例</vt:lpstr>
      <vt:lpstr>抽象类应用</vt:lpstr>
      <vt:lpstr>抽象类应用</vt:lpstr>
      <vt:lpstr>思考</vt:lpstr>
      <vt:lpstr>练习2</vt:lpstr>
      <vt:lpstr>模板方法设计模式(TemplateMethod)</vt:lpstr>
      <vt:lpstr>模板方法设计模式(TemplateMethod)</vt:lpstr>
      <vt:lpstr>接口(1)</vt:lpstr>
      <vt:lpstr>接口(2)</vt:lpstr>
      <vt:lpstr>接口(3)</vt:lpstr>
      <vt:lpstr>接口(4)</vt:lpstr>
      <vt:lpstr>接口应用举例(1)</vt:lpstr>
      <vt:lpstr>接口应用举例(1)</vt:lpstr>
      <vt:lpstr>接口应用举例(2)</vt:lpstr>
      <vt:lpstr>接口的其他问题</vt:lpstr>
      <vt:lpstr>工厂方法(FactoryMethod)</vt:lpstr>
      <vt:lpstr>工厂方法举例</vt:lpstr>
      <vt:lpstr>工厂方法(FactoryMethod)</vt:lpstr>
      <vt:lpstr>代理模式(Proxy)</vt:lpstr>
      <vt:lpstr>代理模式举例</vt:lpstr>
      <vt:lpstr>接口用法总结</vt:lpstr>
      <vt:lpstr>接口和抽象类之间的关系</vt:lpstr>
      <vt:lpstr>练习3</vt:lpstr>
      <vt:lpstr>接口的应用体会</vt:lpstr>
      <vt:lpstr>面向对象特征之三：多态性</vt:lpstr>
      <vt:lpstr>多态性(2)</vt:lpstr>
      <vt:lpstr>引用转型</vt:lpstr>
      <vt:lpstr>多态性(3)</vt:lpstr>
      <vt:lpstr>虚拟方法调用(Virtual Method Invocation)</vt:lpstr>
      <vt:lpstr>多态小结</vt:lpstr>
      <vt:lpstr>练习：继承成员变量和继承方法的区别</vt:lpstr>
      <vt:lpstr>继承小结</vt:lpstr>
      <vt:lpstr>多态性应用举例</vt:lpstr>
      <vt:lpstr>instanceof 操作符</vt:lpstr>
      <vt:lpstr>练习五</vt:lpstr>
      <vt:lpstr>对象类型转换 (Casting )</vt:lpstr>
      <vt:lpstr>对象类型转换举例</vt:lpstr>
      <vt:lpstr>对象类型转换举例</vt:lpstr>
      <vt:lpstr>转换示意图</vt:lpstr>
      <vt:lpstr>练习</vt:lpstr>
      <vt:lpstr>内存图</vt:lpstr>
      <vt:lpstr>内存图</vt:lpstr>
      <vt:lpstr>使用this调用本类的构造器</vt:lpstr>
      <vt:lpstr>关键字super</vt:lpstr>
      <vt:lpstr>关键字super举例</vt:lpstr>
      <vt:lpstr>练习</vt:lpstr>
      <vt:lpstr>调用父类的构造器</vt:lpstr>
      <vt:lpstr>调用父类构造器举例 </vt:lpstr>
      <vt:lpstr>调用父类构造器举例 </vt:lpstr>
      <vt:lpstr>this和super的区别</vt:lpstr>
      <vt:lpstr>子类对象的实例化过程</vt:lpstr>
      <vt:lpstr>内存图</vt:lpstr>
      <vt:lpstr>示例</vt:lpstr>
      <vt:lpstr>练习</vt:lpstr>
      <vt:lpstr>PowerPoint 演示文稿</vt:lpstr>
    </vt:vector>
  </TitlesOfParts>
  <Company>WwW.YlmF.CoM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Youliang Wang</cp:lastModifiedBy>
  <cp:revision>928</cp:revision>
  <dcterms:created xsi:type="dcterms:W3CDTF">2012-08-05T14:09:30Z</dcterms:created>
  <dcterms:modified xsi:type="dcterms:W3CDTF">2017-11-16T05:59:43Z</dcterms:modified>
</cp:coreProperties>
</file>