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587" r:id="rId3"/>
    <p:sldId id="544" r:id="rId4"/>
    <p:sldId id="571" r:id="rId5"/>
    <p:sldId id="572" r:id="rId6"/>
    <p:sldId id="573" r:id="rId7"/>
    <p:sldId id="545" r:id="rId8"/>
    <p:sldId id="607" r:id="rId9"/>
    <p:sldId id="528" r:id="rId10"/>
    <p:sldId id="608" r:id="rId11"/>
    <p:sldId id="529" r:id="rId12"/>
    <p:sldId id="591" r:id="rId13"/>
    <p:sldId id="568" r:id="rId14"/>
    <p:sldId id="596" r:id="rId15"/>
    <p:sldId id="604" r:id="rId16"/>
    <p:sldId id="569" r:id="rId17"/>
    <p:sldId id="570" r:id="rId18"/>
    <p:sldId id="531" r:id="rId19"/>
    <p:sldId id="532" r:id="rId20"/>
    <p:sldId id="533" r:id="rId21"/>
    <p:sldId id="535" r:id="rId22"/>
    <p:sldId id="588" r:id="rId23"/>
    <p:sldId id="589" r:id="rId24"/>
    <p:sldId id="590" r:id="rId25"/>
    <p:sldId id="593" r:id="rId26"/>
    <p:sldId id="597" r:id="rId27"/>
    <p:sldId id="564" r:id="rId28"/>
    <p:sldId id="565" r:id="rId29"/>
    <p:sldId id="538" r:id="rId30"/>
    <p:sldId id="592" r:id="rId31"/>
    <p:sldId id="595" r:id="rId32"/>
    <p:sldId id="539" r:id="rId33"/>
    <p:sldId id="559" r:id="rId34"/>
    <p:sldId id="560" r:id="rId35"/>
    <p:sldId id="561" r:id="rId36"/>
    <p:sldId id="562" r:id="rId37"/>
    <p:sldId id="567" r:id="rId38"/>
    <p:sldId id="489" r:id="rId39"/>
    <p:sldId id="582" r:id="rId40"/>
    <p:sldId id="586" r:id="rId41"/>
    <p:sldId id="609"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954AA19-E5C3-4C14-9947-94B28DF81D52}">
          <p14:sldIdLst>
            <p14:sldId id="258"/>
            <p14:sldId id="587"/>
            <p14:sldId id="544"/>
            <p14:sldId id="571"/>
            <p14:sldId id="572"/>
            <p14:sldId id="573"/>
            <p14:sldId id="545"/>
            <p14:sldId id="607"/>
            <p14:sldId id="528"/>
            <p14:sldId id="608"/>
            <p14:sldId id="529"/>
            <p14:sldId id="591"/>
            <p14:sldId id="568"/>
            <p14:sldId id="596"/>
            <p14:sldId id="604"/>
            <p14:sldId id="569"/>
            <p14:sldId id="570"/>
            <p14:sldId id="531"/>
            <p14:sldId id="532"/>
            <p14:sldId id="533"/>
            <p14:sldId id="535"/>
            <p14:sldId id="588"/>
            <p14:sldId id="589"/>
            <p14:sldId id="590"/>
            <p14:sldId id="593"/>
            <p14:sldId id="597"/>
            <p14:sldId id="564"/>
            <p14:sldId id="565"/>
            <p14:sldId id="538"/>
            <p14:sldId id="592"/>
            <p14:sldId id="595"/>
            <p14:sldId id="539"/>
            <p14:sldId id="559"/>
            <p14:sldId id="560"/>
            <p14:sldId id="561"/>
            <p14:sldId id="562"/>
            <p14:sldId id="567"/>
            <p14:sldId id="489"/>
            <p14:sldId id="582"/>
            <p14:sldId id="586"/>
            <p14:sldId id="60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2890" autoAdjust="0"/>
  </p:normalViewPr>
  <p:slideViewPr>
    <p:cSldViewPr>
      <p:cViewPr varScale="1">
        <p:scale>
          <a:sx n="63" d="100"/>
          <a:sy n="63" d="100"/>
        </p:scale>
        <p:origin x="1528" y="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2017/11/16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8</a:t>
            </a:fld>
            <a:endParaRPr lang="zh-CN" altLang="en-US"/>
          </a:p>
        </p:txBody>
      </p:sp>
    </p:spTree>
    <p:extLst>
      <p:ext uri="{BB962C8B-B14F-4D97-AF65-F5344CB8AC3E}">
        <p14:creationId xmlns:p14="http://schemas.microsoft.com/office/powerpoint/2010/main" val="41777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35</a:t>
            </a:fld>
            <a:endParaRPr lang="zh-CN" altLang="en-US"/>
          </a:p>
        </p:txBody>
      </p:sp>
    </p:spTree>
    <p:extLst>
      <p:ext uri="{BB962C8B-B14F-4D97-AF65-F5344CB8AC3E}">
        <p14:creationId xmlns:p14="http://schemas.microsoft.com/office/powerpoint/2010/main" val="3431296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38</a:t>
            </a:fld>
            <a:endParaRPr lang="zh-CN" altLang="en-US"/>
          </a:p>
        </p:txBody>
      </p:sp>
    </p:spTree>
    <p:extLst>
      <p:ext uri="{BB962C8B-B14F-4D97-AF65-F5344CB8AC3E}">
        <p14:creationId xmlns:p14="http://schemas.microsoft.com/office/powerpoint/2010/main" val="304863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12</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20</a:t>
            </a:fld>
            <a:endParaRPr lang="zh-CN" altLang="en-US"/>
          </a:p>
        </p:txBody>
      </p:sp>
    </p:spTree>
    <p:extLst>
      <p:ext uri="{BB962C8B-B14F-4D97-AF65-F5344CB8AC3E}">
        <p14:creationId xmlns:p14="http://schemas.microsoft.com/office/powerpoint/2010/main" val="321841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Times New Roman" pitchFamily="18" charset="0"/>
                <a:ea typeface="宋体" pitchFamily="2" charset="-122"/>
                <a:cs typeface="Times New Roman" pitchFamily="18" charset="0"/>
              </a:rPr>
              <a:t>静态方法不能以任何方式引用</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和</a:t>
            </a:r>
            <a:r>
              <a:rPr lang="en-US" altLang="zh-CN" sz="1200" dirty="0">
                <a:latin typeface="Times New Roman" pitchFamily="18" charset="0"/>
                <a:ea typeface="宋体" pitchFamily="2" charset="-122"/>
                <a:cs typeface="Times New Roman" pitchFamily="18" charset="0"/>
              </a:rPr>
              <a:t>super</a:t>
            </a:r>
            <a:r>
              <a:rPr lang="zh-CN" altLang="en-US" sz="1200" dirty="0">
                <a:latin typeface="Times New Roman" pitchFamily="18" charset="0"/>
                <a:ea typeface="宋体" pitchFamily="2" charset="-122"/>
                <a:cs typeface="Times New Roman" pitchFamily="18" charset="0"/>
              </a:rPr>
              <a:t>关键字。与上面的道理一样，因为静态方法在使用前不用创建任何实例对象，当静态方法被调用时，</a:t>
            </a:r>
            <a:r>
              <a:rPr lang="en-US" altLang="zh-CN" sz="1200" dirty="0">
                <a:latin typeface="Times New Roman" pitchFamily="18" charset="0"/>
                <a:ea typeface="宋体" pitchFamily="2" charset="-122"/>
                <a:cs typeface="Times New Roman" pitchFamily="18" charset="0"/>
              </a:rPr>
              <a:t>this</a:t>
            </a:r>
            <a:r>
              <a:rPr lang="zh-CN" altLang="en-US" sz="1200" dirty="0">
                <a:latin typeface="Times New Roman" pitchFamily="18" charset="0"/>
                <a:ea typeface="宋体" pitchFamily="2" charset="-122"/>
                <a:cs typeface="Times New Roman" pitchFamily="18" charset="0"/>
              </a:rPr>
              <a:t>所引用的对象根本就没有</a:t>
            </a:r>
            <a:r>
              <a:rPr lang="zh-CN" altLang="en-US" sz="1200" dirty="0">
                <a:solidFill>
                  <a:srgbClr val="FF0000"/>
                </a:solidFill>
                <a:latin typeface="Times New Roman" pitchFamily="18" charset="0"/>
                <a:ea typeface="宋体" pitchFamily="2" charset="-122"/>
                <a:cs typeface="Times New Roman" pitchFamily="18" charset="0"/>
              </a:rPr>
              <a:t>产生。</a:t>
            </a:r>
          </a:p>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21</a:t>
            </a:fld>
            <a:endParaRPr lang="zh-CN" altLang="en-US"/>
          </a:p>
        </p:txBody>
      </p:sp>
    </p:spTree>
    <p:extLst>
      <p:ext uri="{BB962C8B-B14F-4D97-AF65-F5344CB8AC3E}">
        <p14:creationId xmlns:p14="http://schemas.microsoft.com/office/powerpoint/2010/main" val="221816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22</a:t>
            </a:fld>
            <a:endParaRPr lang="zh-CN" altLang="en-US"/>
          </a:p>
        </p:txBody>
      </p:sp>
    </p:spTree>
    <p:extLst>
      <p:ext uri="{BB962C8B-B14F-4D97-AF65-F5344CB8AC3E}">
        <p14:creationId xmlns:p14="http://schemas.microsoft.com/office/powerpoint/2010/main" val="126184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itchFamily="18" charset="0"/>
                <a:ea typeface="宋体" pitchFamily="2" charset="-122"/>
                <a:cs typeface="Times New Roman" pitchFamily="18" charset="0"/>
              </a:rPr>
              <a:t>main() </a:t>
            </a:r>
            <a:r>
              <a:rPr lang="zh-CN" altLang="en-US" sz="1200" dirty="0">
                <a:latin typeface="Times New Roman" pitchFamily="18" charset="0"/>
                <a:ea typeface="宋体" pitchFamily="2" charset="-122"/>
                <a:cs typeface="Times New Roman" pitchFamily="18" charset="0"/>
              </a:rPr>
              <a:t>方法是静态的，因此</a:t>
            </a:r>
            <a:r>
              <a:rPr lang="en-US" altLang="zh-CN" sz="1200" dirty="0">
                <a:latin typeface="Times New Roman" pitchFamily="18" charset="0"/>
                <a:ea typeface="宋体" pitchFamily="2" charset="-122"/>
                <a:cs typeface="Times New Roman" pitchFamily="18" charset="0"/>
              </a:rPr>
              <a:t>JVM</a:t>
            </a:r>
            <a:r>
              <a:rPr lang="zh-CN" altLang="en-US" sz="1200" dirty="0">
                <a:latin typeface="Times New Roman" pitchFamily="18" charset="0"/>
                <a:ea typeface="宋体" pitchFamily="2" charset="-122"/>
                <a:cs typeface="Times New Roman" pitchFamily="18" charset="0"/>
              </a:rPr>
              <a:t>在执行</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方法时不创建</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方法所在的类的实例对象，因而在</a:t>
            </a:r>
            <a:r>
              <a:rPr lang="en-US" altLang="zh-CN" sz="1200" dirty="0">
                <a:latin typeface="Times New Roman" pitchFamily="18" charset="0"/>
                <a:ea typeface="宋体" pitchFamily="2" charset="-122"/>
                <a:cs typeface="Times New Roman" pitchFamily="18" charset="0"/>
              </a:rPr>
              <a:t>main()</a:t>
            </a:r>
            <a:r>
              <a:rPr lang="zh-CN" altLang="en-US" sz="1200" dirty="0">
                <a:latin typeface="Times New Roman" pitchFamily="18" charset="0"/>
                <a:ea typeface="宋体" pitchFamily="2" charset="-122"/>
                <a:cs typeface="Times New Roman" pitchFamily="18" charset="0"/>
              </a:rPr>
              <a:t>方法中，我们不能直接访问该类中的非静态成员，必须创建该类的一个实例对象后，才能通过这个对象去访问类中的非静态成员，这种情况，我们在以后的例子中会多次碰到。</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27</a:t>
            </a:fld>
            <a:endParaRPr lang="zh-CN" altLang="en-US"/>
          </a:p>
        </p:txBody>
      </p:sp>
    </p:spTree>
    <p:extLst>
      <p:ext uri="{BB962C8B-B14F-4D97-AF65-F5344CB8AC3E}">
        <p14:creationId xmlns:p14="http://schemas.microsoft.com/office/powerpoint/2010/main" val="412924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29</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30</a:t>
            </a:fld>
            <a:endParaRPr lang="zh-CN" altLang="en-US"/>
          </a:p>
        </p:txBody>
      </p:sp>
    </p:spTree>
    <p:extLst>
      <p:ext uri="{BB962C8B-B14F-4D97-AF65-F5344CB8AC3E}">
        <p14:creationId xmlns:p14="http://schemas.microsoft.com/office/powerpoint/2010/main" val="76097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31</a:t>
            </a:fld>
            <a:endParaRPr lang="zh-CN" altLang="en-US"/>
          </a:p>
        </p:txBody>
      </p:sp>
    </p:spTree>
    <p:extLst>
      <p:ext uri="{BB962C8B-B14F-4D97-AF65-F5344CB8AC3E}">
        <p14:creationId xmlns:p14="http://schemas.microsoft.com/office/powerpoint/2010/main" val="76097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AB4423F-CB8B-4132-B9CC-9533DA46E30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B5236AA3-CACA-4B9F-8AF3-EF90400FB4B9}"/>
              </a:ext>
            </a:extLst>
          </p:cNvPr>
          <p:cNvCxnSpPr/>
          <p:nvPr userDrawn="1"/>
        </p:nvCxnSpPr>
        <p:spPr>
          <a:xfrm>
            <a:off x="436563" y="4622800"/>
            <a:ext cx="8383587" cy="0"/>
          </a:xfrm>
          <a:prstGeom prst="line">
            <a:avLst/>
          </a:prstGeom>
          <a:ln>
            <a:solidFill>
              <a:srgbClr val="CF0D30"/>
            </a:solidFill>
          </a:ln>
        </p:spPr>
        <p:style>
          <a:lnRef idx="1">
            <a:schemeClr val="accent1"/>
          </a:lnRef>
          <a:fillRef idx="0">
            <a:schemeClr val="accent1"/>
          </a:fillRef>
          <a:effectRef idx="0">
            <a:schemeClr val="accent1"/>
          </a:effectRef>
          <a:fontRef idx="minor">
            <a:schemeClr val="tx1"/>
          </a:fontRef>
        </p:style>
      </p:cxnSp>
      <p:grpSp>
        <p:nvGrpSpPr>
          <p:cNvPr id="6" name="组合 13">
            <a:extLst>
              <a:ext uri="{FF2B5EF4-FFF2-40B4-BE49-F238E27FC236}">
                <a16:creationId xmlns:a16="http://schemas.microsoft.com/office/drawing/2014/main" id="{3F5DA7C7-8471-4D2B-ADD3-9086E3FB8E91}"/>
              </a:ext>
            </a:extLst>
          </p:cNvPr>
          <p:cNvGrpSpPr>
            <a:grpSpLocks/>
          </p:cNvGrpSpPr>
          <p:nvPr userDrawn="1"/>
        </p:nvGrpSpPr>
        <p:grpSpPr bwMode="auto">
          <a:xfrm>
            <a:off x="5219700" y="1628775"/>
            <a:ext cx="3429000" cy="728663"/>
            <a:chOff x="4495861" y="1534661"/>
            <a:chExt cx="3231649" cy="608413"/>
          </a:xfrm>
        </p:grpSpPr>
        <p:sp>
          <p:nvSpPr>
            <p:cNvPr id="7" name="圆角矩形 9">
              <a:extLst>
                <a:ext uri="{FF2B5EF4-FFF2-40B4-BE49-F238E27FC236}">
                  <a16:creationId xmlns:a16="http://schemas.microsoft.com/office/drawing/2014/main" id="{17547497-D000-4774-8F0F-194E1F14C9E0}"/>
                </a:ext>
              </a:extLst>
            </p:cNvPr>
            <p:cNvSpPr/>
            <p:nvPr/>
          </p:nvSpPr>
          <p:spPr>
            <a:xfrm>
              <a:off x="4495861" y="1546591"/>
              <a:ext cx="3231649" cy="55008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8" name="组合 10">
              <a:extLst>
                <a:ext uri="{FF2B5EF4-FFF2-40B4-BE49-F238E27FC236}">
                  <a16:creationId xmlns:a16="http://schemas.microsoft.com/office/drawing/2014/main" id="{8752675A-B382-4039-A9C6-03FB5DA960E5}"/>
                </a:ext>
              </a:extLst>
            </p:cNvPr>
            <p:cNvGrpSpPr>
              <a:grpSpLocks/>
            </p:cNvGrpSpPr>
            <p:nvPr/>
          </p:nvGrpSpPr>
          <p:grpSpPr bwMode="auto">
            <a:xfrm>
              <a:off x="4495861" y="1534661"/>
              <a:ext cx="3231649" cy="608413"/>
              <a:chOff x="4281547" y="1534661"/>
              <a:chExt cx="3231649" cy="608413"/>
            </a:xfrm>
          </p:grpSpPr>
          <p:sp>
            <p:nvSpPr>
              <p:cNvPr id="9" name="矩形 16">
                <a:extLst>
                  <a:ext uri="{FF2B5EF4-FFF2-40B4-BE49-F238E27FC236}">
                    <a16:creationId xmlns:a16="http://schemas.microsoft.com/office/drawing/2014/main" id="{19B20FDC-AC07-46E1-80F1-E347C968FF10}"/>
                  </a:ext>
                </a:extLst>
              </p:cNvPr>
              <p:cNvSpPr>
                <a:spLocks noChangeArrowheads="1"/>
              </p:cNvSpPr>
              <p:nvPr/>
            </p:nvSpPr>
            <p:spPr bwMode="auto">
              <a:xfrm>
                <a:off x="4281547" y="1534661"/>
                <a:ext cx="3231649" cy="436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solidFill>
                      <a:schemeClr val="bg1"/>
                    </a:solidFill>
                    <a:latin typeface="微软雅黑" panose="020B0503020204020204" pitchFamily="34" charset="-122"/>
                    <a:ea typeface="微软雅黑" panose="020B0503020204020204" pitchFamily="34" charset="-122"/>
                  </a:rPr>
                  <a:t>           Better Man</a:t>
                </a:r>
                <a:endParaRPr lang="zh-CN" altLang="en-US" sz="2800" b="1">
                  <a:solidFill>
                    <a:schemeClr val="bg1"/>
                  </a:solidFill>
                  <a:latin typeface="微软雅黑" panose="020B0503020204020204" pitchFamily="34" charset="-122"/>
                  <a:ea typeface="微软雅黑" panose="020B0503020204020204" pitchFamily="34" charset="-122"/>
                </a:endParaRPr>
              </a:p>
            </p:txBody>
          </p:sp>
          <p:sp>
            <p:nvSpPr>
              <p:cNvPr id="10" name="矩形 17">
                <a:extLst>
                  <a:ext uri="{FF2B5EF4-FFF2-40B4-BE49-F238E27FC236}">
                    <a16:creationId xmlns:a16="http://schemas.microsoft.com/office/drawing/2014/main" id="{C1096B9F-B920-4338-ABE8-DCA551D70CBF}"/>
                  </a:ext>
                </a:extLst>
              </p:cNvPr>
              <p:cNvSpPr>
                <a:spLocks noChangeArrowheads="1"/>
              </p:cNvSpPr>
              <p:nvPr/>
            </p:nvSpPr>
            <p:spPr bwMode="auto">
              <a:xfrm>
                <a:off x="4306477" y="1775183"/>
                <a:ext cx="1150215" cy="3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bg1"/>
                    </a:solidFill>
                    <a:latin typeface="微软雅黑" panose="020B0503020204020204" pitchFamily="34" charset="-122"/>
                    <a:ea typeface="微软雅黑" panose="020B0503020204020204" pitchFamily="34" charset="-122"/>
                  </a:rPr>
                  <a:t>To be a </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1" name="TextBox 13">
            <a:extLst>
              <a:ext uri="{FF2B5EF4-FFF2-40B4-BE49-F238E27FC236}">
                <a16:creationId xmlns:a16="http://schemas.microsoft.com/office/drawing/2014/main" id="{DEEFD16C-25CF-46C4-A960-2B4E494AD674}"/>
              </a:ext>
            </a:extLst>
          </p:cNvPr>
          <p:cNvSpPr txBox="1">
            <a:spLocks noChangeArrowheads="1"/>
          </p:cNvSpPr>
          <p:nvPr userDrawn="1"/>
        </p:nvSpPr>
        <p:spPr bwMode="auto">
          <a:xfrm>
            <a:off x="6804025" y="6140450"/>
            <a:ext cx="2171700" cy="477838"/>
          </a:xfrm>
          <a:prstGeom prst="rect">
            <a:avLst/>
          </a:prstGeom>
          <a:noFill/>
          <a:ln>
            <a:noFill/>
          </a:ln>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ts val="1500"/>
              </a:lnSpc>
              <a:spcBef>
                <a:spcPts val="0"/>
              </a:spcBef>
              <a:spcAft>
                <a:spcPts val="0"/>
              </a:spcAft>
              <a:buFontTx/>
              <a:buNone/>
              <a:defRPr/>
            </a:pPr>
            <a:r>
              <a:rPr lang="zh-CN" altLang="en-US" sz="1200" b="1" dirty="0">
                <a:solidFill>
                  <a:srgbClr val="595758"/>
                </a:solidFill>
                <a:latin typeface="微软雅黑" panose="020B0503020204020204" pitchFamily="34" charset="-122"/>
                <a:ea typeface="微软雅黑" panose="020B0503020204020204" pitchFamily="34" charset="-122"/>
              </a:rPr>
              <a:t>互联网专业教育研究院</a:t>
            </a:r>
            <a:endParaRPr lang="en-US" altLang="zh-CN" sz="1200" b="1" dirty="0">
              <a:solidFill>
                <a:srgbClr val="595758"/>
              </a:solidFill>
              <a:latin typeface="微软雅黑" panose="020B0503020204020204" pitchFamily="34" charset="-122"/>
              <a:ea typeface="微软雅黑" panose="020B0503020204020204" pitchFamily="34" charset="-122"/>
            </a:endParaRPr>
          </a:p>
          <a:p>
            <a:pPr fontAlgn="auto">
              <a:lnSpc>
                <a:spcPts val="1500"/>
              </a:lnSpc>
              <a:spcBef>
                <a:spcPts val="0"/>
              </a:spcBef>
              <a:spcAft>
                <a:spcPts val="0"/>
              </a:spcAft>
              <a:buFontTx/>
              <a:buNone/>
              <a:defRPr/>
            </a:pPr>
            <a:r>
              <a:rPr lang="zh-CN" altLang="en-US" sz="1200" b="1" dirty="0">
                <a:solidFill>
                  <a:srgbClr val="595758"/>
                </a:solidFill>
                <a:latin typeface="微软雅黑" panose="020B0503020204020204" pitchFamily="34" charset="-122"/>
                <a:ea typeface="微软雅黑" panose="020B0503020204020204" pitchFamily="34" charset="-122"/>
              </a:rPr>
              <a:t>华信智原教育技术有限公司</a:t>
            </a:r>
            <a:endParaRPr lang="en-US" altLang="zh-CN" sz="1200" b="1" dirty="0">
              <a:solidFill>
                <a:srgbClr val="595758"/>
              </a:solidFill>
              <a:latin typeface="微软雅黑" panose="020B0503020204020204" pitchFamily="34" charset="-122"/>
              <a:ea typeface="微软雅黑" panose="020B0503020204020204" pitchFamily="34" charset="-122"/>
            </a:endParaRPr>
          </a:p>
        </p:txBody>
      </p:sp>
      <p:sp>
        <p:nvSpPr>
          <p:cNvPr id="12" name="圆角矩形 14">
            <a:extLst>
              <a:ext uri="{FF2B5EF4-FFF2-40B4-BE49-F238E27FC236}">
                <a16:creationId xmlns:a16="http://schemas.microsoft.com/office/drawing/2014/main" id="{42792236-22AF-44AC-AFA1-357844C71821}"/>
              </a:ext>
            </a:extLst>
          </p:cNvPr>
          <p:cNvSpPr/>
          <p:nvPr userDrawn="1"/>
        </p:nvSpPr>
        <p:spPr bwMode="auto">
          <a:xfrm>
            <a:off x="6875463" y="5854700"/>
            <a:ext cx="973137" cy="252413"/>
          </a:xfrm>
          <a:prstGeom prst="roundRect">
            <a:avLst/>
          </a:prstGeom>
          <a:solidFill>
            <a:srgbClr val="595758"/>
          </a:solidFill>
          <a:ln>
            <a:no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None/>
              <a:defRPr/>
            </a:pPr>
            <a:r>
              <a:rPr lang="en-US" altLang="zh-CN" sz="1000" b="1" dirty="0">
                <a:solidFill>
                  <a:schemeClr val="bg1"/>
                </a:solidFill>
                <a:latin typeface="微软雅黑" panose="020B0503020204020204" pitchFamily="34" charset="-122"/>
                <a:ea typeface="微软雅黑" panose="020B0503020204020204" pitchFamily="34" charset="-122"/>
              </a:rPr>
              <a:t>XH  V 1.0</a:t>
            </a:r>
            <a:endParaRPr lang="zh-CN" altLang="en-US" sz="1200" dirty="0"/>
          </a:p>
        </p:txBody>
      </p:sp>
      <p:sp>
        <p:nvSpPr>
          <p:cNvPr id="13" name="标题 1">
            <a:extLst>
              <a:ext uri="{FF2B5EF4-FFF2-40B4-BE49-F238E27FC236}">
                <a16:creationId xmlns:a16="http://schemas.microsoft.com/office/drawing/2014/main" id="{CA0CBE0B-7438-403F-95EB-25339EBE5555}"/>
              </a:ext>
            </a:extLst>
          </p:cNvPr>
          <p:cNvSpPr>
            <a:spLocks noGrp="1"/>
          </p:cNvSpPr>
          <p:nvPr>
            <p:ph type="ctrTitle"/>
          </p:nvPr>
        </p:nvSpPr>
        <p:spPr>
          <a:xfrm>
            <a:off x="419100" y="3540128"/>
            <a:ext cx="7337424" cy="1470025"/>
          </a:xfrm>
          <a:noFill/>
        </p:spPr>
        <p:txBody>
          <a:bodyPr>
            <a:normAutofit/>
          </a:bodyPr>
          <a:lstStyle>
            <a:lvl1pPr algn="l">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14" name="日期占位符 1">
            <a:extLst>
              <a:ext uri="{FF2B5EF4-FFF2-40B4-BE49-F238E27FC236}">
                <a16:creationId xmlns:a16="http://schemas.microsoft.com/office/drawing/2014/main" id="{A7DEA86C-4FE3-4734-B26D-862C24E8CD70}"/>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5" name="页脚占位符 2">
            <a:extLst>
              <a:ext uri="{FF2B5EF4-FFF2-40B4-BE49-F238E27FC236}">
                <a16:creationId xmlns:a16="http://schemas.microsoft.com/office/drawing/2014/main" id="{DB761DD3-97A6-433B-BAFA-95628D6D81A7}"/>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6" name="灯片编号占位符 3">
            <a:extLst>
              <a:ext uri="{FF2B5EF4-FFF2-40B4-BE49-F238E27FC236}">
                <a16:creationId xmlns:a16="http://schemas.microsoft.com/office/drawing/2014/main" id="{B93418D8-03AF-4767-8190-AB3494D8C776}"/>
              </a:ext>
            </a:extLst>
          </p:cNvPr>
          <p:cNvSpPr>
            <a:spLocks noGrp="1"/>
          </p:cNvSpPr>
          <p:nvPr>
            <p:ph type="sldNum" sz="quarter" idx="12"/>
          </p:nvPr>
        </p:nvSpPr>
        <p:spPr>
          <a:xfrm>
            <a:off x="6553200" y="6245225"/>
            <a:ext cx="2133600" cy="476250"/>
          </a:xfrm>
          <a:prstGeom prst="rect">
            <a:avLst/>
          </a:prstGeom>
        </p:spPr>
        <p:txBody>
          <a:bodyPr/>
          <a:lstStyle>
            <a:lvl1pPr>
              <a:defRPr/>
            </a:lvl1pPr>
          </a:lstStyle>
          <a:p>
            <a:fld id="{7707A0FC-EBD9-471B-B01A-9F818199E28C}" type="slidenum">
              <a:rPr lang="zh-CN"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2027505-F265-422A-BC27-9BC0230AA24D}"/>
              </a:ext>
            </a:extLst>
          </p:cNvPr>
          <p:cNvCxnSpPr/>
          <p:nvPr userDrawn="1"/>
        </p:nvCxnSpPr>
        <p:spPr>
          <a:xfrm>
            <a:off x="0" y="490538"/>
            <a:ext cx="9144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C7048C93-AF43-487A-AEB9-74E9B96E1570}"/>
              </a:ext>
            </a:extLst>
          </p:cNvPr>
          <p:cNvSpPr/>
          <p:nvPr userDrawn="1"/>
        </p:nvSpPr>
        <p:spPr>
          <a:xfrm>
            <a:off x="7019925" y="6581775"/>
            <a:ext cx="2124075" cy="276225"/>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defRPr/>
            </a:pPr>
            <a:r>
              <a:rPr lang="en-US" altLang="zh-CN" sz="1200" dirty="0">
                <a:solidFill>
                  <a:schemeClr val="tx1">
                    <a:lumMod val="65000"/>
                    <a:lumOff val="35000"/>
                  </a:schemeClr>
                </a:solidFill>
                <a:latin typeface="微软雅黑" pitchFamily="34" charset="-122"/>
                <a:ea typeface="微软雅黑" pitchFamily="34" charset="-122"/>
              </a:rPr>
              <a:t>------  </a:t>
            </a:r>
            <a:r>
              <a:rPr lang="zh-CN" altLang="en-US" sz="1200" dirty="0">
                <a:solidFill>
                  <a:schemeClr val="tx1">
                    <a:lumMod val="65000"/>
                    <a:lumOff val="35000"/>
                  </a:schemeClr>
                </a:solidFill>
                <a:latin typeface="微软雅黑" pitchFamily="34" charset="-122"/>
                <a:ea typeface="微软雅黑" pitchFamily="34" charset="-122"/>
              </a:rPr>
              <a:t>知而获智，智达高远</a:t>
            </a:r>
          </a:p>
        </p:txBody>
      </p:sp>
      <p:sp>
        <p:nvSpPr>
          <p:cNvPr id="5" name="标题 1">
            <a:extLst>
              <a:ext uri="{FF2B5EF4-FFF2-40B4-BE49-F238E27FC236}">
                <a16:creationId xmlns:a16="http://schemas.microsoft.com/office/drawing/2014/main" id="{B32F3A82-1131-4C93-BCE8-980EE07D4777}"/>
              </a:ext>
            </a:extLst>
          </p:cNvPr>
          <p:cNvSpPr>
            <a:spLocks noGrp="1"/>
          </p:cNvSpPr>
          <p:nvPr>
            <p:ph type="title"/>
          </p:nvPr>
        </p:nvSpPr>
        <p:spPr>
          <a:xfrm>
            <a:off x="6588224" y="239103"/>
            <a:ext cx="2300062" cy="523220"/>
          </a:xfrm>
          <a:prstGeom prst="rect">
            <a:avLst/>
          </a:prstGeom>
          <a:solidFill>
            <a:srgbClr val="F5F5F5"/>
          </a:solidFill>
        </p:spPr>
        <p:txBody>
          <a:bodyPr>
            <a:spAutoFit/>
          </a:bodyPr>
          <a:lstStyle>
            <a:lvl1pPr>
              <a:defRPr sz="2800" b="1">
                <a:solidFill>
                  <a:srgbClr val="595758"/>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extLst>
      <p:ext uri="{BB962C8B-B14F-4D97-AF65-F5344CB8AC3E}">
        <p14:creationId xmlns:p14="http://schemas.microsoft.com/office/powerpoint/2010/main" val="105965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F444E9F4-8F2A-4E5E-9D58-B5AB944F691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1925" y="230188"/>
            <a:ext cx="413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日期占位符 1">
            <a:extLst>
              <a:ext uri="{FF2B5EF4-FFF2-40B4-BE49-F238E27FC236}">
                <a16:creationId xmlns:a16="http://schemas.microsoft.com/office/drawing/2014/main" id="{22024CD8-70EE-4062-BEB2-FBEADE2336E5}"/>
              </a:ext>
            </a:extLst>
          </p:cNvPr>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0" name="页脚占位符 2">
            <a:extLst>
              <a:ext uri="{FF2B5EF4-FFF2-40B4-BE49-F238E27FC236}">
                <a16:creationId xmlns:a16="http://schemas.microsoft.com/office/drawing/2014/main" id="{C16515FA-2E14-48B7-AEF3-6466908F5792}"/>
              </a:ext>
            </a:extLst>
          </p:cNvPr>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a:p>
        </p:txBody>
      </p:sp>
      <p:sp>
        <p:nvSpPr>
          <p:cNvPr id="11" name="灯片编号占位符 3">
            <a:extLst>
              <a:ext uri="{FF2B5EF4-FFF2-40B4-BE49-F238E27FC236}">
                <a16:creationId xmlns:a16="http://schemas.microsoft.com/office/drawing/2014/main" id="{545A7637-1C1E-4FDD-9736-EAA350C08432}"/>
              </a:ext>
            </a:extLst>
          </p:cNvPr>
          <p:cNvSpPr>
            <a:spLocks noGrp="1"/>
          </p:cNvSpPr>
          <p:nvPr>
            <p:ph type="sldNum" sz="quarter" idx="12"/>
          </p:nvPr>
        </p:nvSpPr>
        <p:spPr>
          <a:xfrm>
            <a:off x="6553200" y="6245225"/>
            <a:ext cx="2133600" cy="476250"/>
          </a:xfrm>
          <a:prstGeom prst="rect">
            <a:avLst/>
          </a:prstGeom>
        </p:spPr>
        <p:txBody>
          <a:bodyPr/>
          <a:lstStyle>
            <a:lvl1pPr>
              <a:defRPr/>
            </a:lvl1pPr>
          </a:lstStyle>
          <a:p>
            <a:fld id="{4782A4D4-66CB-40E1-852A-F435C305AE11}" type="slidenum">
              <a:rPr lang="zh-CN" altLang="zh-CN"/>
              <a:pPr/>
              <a:t>‹#›</a:t>
            </a:fld>
            <a:endParaRPr lang="zh-CN" altLang="zh-CN"/>
          </a:p>
        </p:txBody>
      </p:sp>
      <p:pic>
        <p:nvPicPr>
          <p:cNvPr id="12" name="图片 3">
            <a:extLst>
              <a:ext uri="{FF2B5EF4-FFF2-40B4-BE49-F238E27FC236}">
                <a16:creationId xmlns:a16="http://schemas.microsoft.com/office/drawing/2014/main" id="{B7076B22-688B-4433-8C70-2E3C4775155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2252663"/>
            <a:ext cx="8280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69776"/>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Calibri" panose="020F0502020204030204" pitchFamily="34" charset="0"/>
        <a:buChar char="Ω"/>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C00000"/>
        </a:buClr>
        <a:buFont typeface="Wingdings" panose="05000000000000000000" pitchFamily="2" charset="2"/>
        <a:buChar char="l"/>
        <a:defRPr sz="2000" kern="1200">
          <a:solidFill>
            <a:schemeClr val="tx1"/>
          </a:solidFill>
          <a:latin typeface="+mn-lt"/>
          <a:ea typeface="+mn-ea"/>
          <a:cs typeface="+mn-cs"/>
        </a:defRPr>
      </a:lvl2pPr>
      <a:lvl3pPr marL="114300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6002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Clr>
          <a:srgbClr val="C00000"/>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od09/example/CommandPara.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35838;&#31243;&#25991;&#26723;/Java&#20869;&#37096;&#31867;.doc"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F8573-3BC7-4389-B8CA-36659FA753BE}"/>
              </a:ext>
            </a:extLst>
          </p:cNvPr>
          <p:cNvSpPr>
            <a:spLocks noGrp="1"/>
          </p:cNvSpPr>
          <p:nvPr>
            <p:ph type="ctrTitle"/>
          </p:nvPr>
        </p:nvSpPr>
        <p:spPr/>
        <p:txBody>
          <a:bodyPr/>
          <a:lstStyle/>
          <a:p>
            <a:r>
              <a:rPr lang="zh-CN" altLang="en-US" dirty="0"/>
              <a:t>第五章：高级特性</a:t>
            </a:r>
            <a:r>
              <a:rPr lang="en-US" altLang="zh-CN" dirty="0"/>
              <a:t>-</a:t>
            </a:r>
            <a:r>
              <a:rPr lang="zh-CN" altLang="en-US" dirty="0"/>
              <a:t>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80728"/>
            <a:ext cx="936104" cy="525658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39752" y="1196752"/>
            <a:ext cx="6192688" cy="424847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27984" y="1219401"/>
            <a:ext cx="4572000" cy="1200329"/>
          </a:xfrm>
          <a:prstGeom prst="rect">
            <a:avLst/>
          </a:prstGeom>
        </p:spPr>
        <p:txBody>
          <a:bodyPr>
            <a:spAutoFit/>
          </a:bodyPr>
          <a:lstStyle/>
          <a:p>
            <a:r>
              <a:rPr lang="en-US" altLang="zh-CN" dirty="0" err="1"/>
              <a:t>SportsMan</a:t>
            </a:r>
            <a:r>
              <a:rPr lang="en-US" altLang="zh-CN" dirty="0"/>
              <a:t> s1 = </a:t>
            </a:r>
            <a:r>
              <a:rPr lang="en-US" altLang="zh-CN" b="1" dirty="0"/>
              <a:t>new </a:t>
            </a:r>
            <a:r>
              <a:rPr lang="en-US" altLang="zh-CN" b="1" dirty="0" err="1"/>
              <a:t>SportsMan</a:t>
            </a:r>
            <a:r>
              <a:rPr lang="en-US" altLang="zh-CN" b="1" dirty="0"/>
              <a:t>(“</a:t>
            </a:r>
            <a:r>
              <a:rPr lang="zh-CN" altLang="en-US" b="1" dirty="0"/>
              <a:t>哪吒</a:t>
            </a:r>
            <a:r>
              <a:rPr lang="en-US" altLang="zh-CN" b="1" dirty="0"/>
              <a:t>",23);</a:t>
            </a:r>
          </a:p>
          <a:p>
            <a:r>
              <a:rPr lang="en-US" altLang="zh-CN" dirty="0" err="1"/>
              <a:t>SportsMan</a:t>
            </a:r>
            <a:r>
              <a:rPr lang="en-US" altLang="zh-CN" dirty="0"/>
              <a:t> s2 = </a:t>
            </a:r>
            <a:r>
              <a:rPr lang="en-US" altLang="zh-CN" b="1" dirty="0"/>
              <a:t>new </a:t>
            </a:r>
            <a:r>
              <a:rPr lang="en-US" altLang="zh-CN" b="1" dirty="0" err="1"/>
              <a:t>SportsMan</a:t>
            </a:r>
            <a:r>
              <a:rPr lang="en-US" altLang="zh-CN" b="1" dirty="0"/>
              <a:t>(“</a:t>
            </a:r>
            <a:r>
              <a:rPr lang="zh-CN" altLang="en-US" b="1" dirty="0"/>
              <a:t>金吒</a:t>
            </a:r>
            <a:r>
              <a:rPr lang="en-US" altLang="zh-CN" b="1" dirty="0"/>
              <a:t>",21);</a:t>
            </a:r>
          </a:p>
          <a:p>
            <a:r>
              <a:rPr lang="en-US" altLang="zh-CN" dirty="0"/>
              <a:t>s1.name = “</a:t>
            </a:r>
            <a:r>
              <a:rPr lang="zh-CN" altLang="en-US" dirty="0"/>
              <a:t>太白</a:t>
            </a:r>
            <a:r>
              <a:rPr lang="en-US" altLang="zh-CN" dirty="0"/>
              <a:t>";</a:t>
            </a:r>
          </a:p>
          <a:p>
            <a:r>
              <a:rPr lang="en-US" altLang="zh-CN" dirty="0"/>
              <a:t>s1.</a:t>
            </a:r>
            <a:r>
              <a:rPr lang="en-US" altLang="zh-CN" i="1" u="sng" dirty="0"/>
              <a:t>nation = "China";</a:t>
            </a:r>
            <a:endParaRPr lang="zh-CN" altLang="en-US" dirty="0"/>
          </a:p>
        </p:txBody>
      </p:sp>
      <p:sp>
        <p:nvSpPr>
          <p:cNvPr id="7" name="TextBox 6"/>
          <p:cNvSpPr txBox="1"/>
          <p:nvPr/>
        </p:nvSpPr>
        <p:spPr>
          <a:xfrm>
            <a:off x="251520" y="5733256"/>
            <a:ext cx="1944216" cy="369332"/>
          </a:xfrm>
          <a:prstGeom prst="rect">
            <a:avLst/>
          </a:prstGeom>
          <a:noFill/>
        </p:spPr>
        <p:txBody>
          <a:bodyPr wrap="square" rtlCol="0">
            <a:spAutoFit/>
          </a:bodyPr>
          <a:lstStyle/>
          <a:p>
            <a:r>
              <a:rPr lang="en-US" altLang="zh-CN" dirty="0"/>
              <a:t>s1:</a:t>
            </a:r>
            <a:endParaRPr lang="zh-CN" altLang="en-US" dirty="0"/>
          </a:p>
        </p:txBody>
      </p:sp>
      <p:sp>
        <p:nvSpPr>
          <p:cNvPr id="8" name="TextBox 7"/>
          <p:cNvSpPr txBox="1"/>
          <p:nvPr/>
        </p:nvSpPr>
        <p:spPr>
          <a:xfrm>
            <a:off x="251520" y="5260558"/>
            <a:ext cx="1944216" cy="369332"/>
          </a:xfrm>
          <a:prstGeom prst="rect">
            <a:avLst/>
          </a:prstGeom>
          <a:noFill/>
        </p:spPr>
        <p:txBody>
          <a:bodyPr wrap="square" rtlCol="0">
            <a:spAutoFit/>
          </a:bodyPr>
          <a:lstStyle/>
          <a:p>
            <a:r>
              <a:rPr lang="en-US" altLang="zh-CN" dirty="0"/>
              <a:t>s2:</a:t>
            </a:r>
            <a:endParaRPr lang="zh-CN" altLang="en-US" dirty="0"/>
          </a:p>
        </p:txBody>
      </p:sp>
      <p:sp>
        <p:nvSpPr>
          <p:cNvPr id="9" name="矩形 8"/>
          <p:cNvSpPr/>
          <p:nvPr/>
        </p:nvSpPr>
        <p:spPr>
          <a:xfrm>
            <a:off x="2987824" y="3933056"/>
            <a:ext cx="1944216" cy="115212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827584" y="3933056"/>
            <a:ext cx="2160240" cy="20882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987824" y="2419730"/>
            <a:ext cx="1944216" cy="118929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755576" y="2419730"/>
            <a:ext cx="2232248" cy="2840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1840" y="4077072"/>
            <a:ext cx="1440160" cy="923330"/>
          </a:xfrm>
          <a:prstGeom prst="rect">
            <a:avLst/>
          </a:prstGeom>
          <a:noFill/>
        </p:spPr>
        <p:txBody>
          <a:bodyPr wrap="square" rtlCol="0">
            <a:spAutoFit/>
          </a:bodyPr>
          <a:lstStyle/>
          <a:p>
            <a:r>
              <a:rPr lang="en-US" altLang="zh-CN" dirty="0"/>
              <a:t>name:</a:t>
            </a:r>
            <a:r>
              <a:rPr lang="zh-CN" altLang="en-US" dirty="0"/>
              <a:t>哪吒</a:t>
            </a:r>
            <a:endParaRPr lang="en-US" altLang="zh-CN" dirty="0"/>
          </a:p>
          <a:p>
            <a:r>
              <a:rPr lang="en-US" altLang="zh-CN" dirty="0"/>
              <a:t>age:23</a:t>
            </a:r>
          </a:p>
          <a:p>
            <a:r>
              <a:rPr lang="en-US" altLang="zh-CN" dirty="0"/>
              <a:t>nation:</a:t>
            </a:r>
          </a:p>
        </p:txBody>
      </p:sp>
      <p:sp>
        <p:nvSpPr>
          <p:cNvPr id="16" name="TextBox 15"/>
          <p:cNvSpPr txBox="1"/>
          <p:nvPr/>
        </p:nvSpPr>
        <p:spPr>
          <a:xfrm>
            <a:off x="3239852" y="2552710"/>
            <a:ext cx="1440160" cy="923330"/>
          </a:xfrm>
          <a:prstGeom prst="rect">
            <a:avLst/>
          </a:prstGeom>
          <a:noFill/>
        </p:spPr>
        <p:txBody>
          <a:bodyPr wrap="square" rtlCol="0">
            <a:spAutoFit/>
          </a:bodyPr>
          <a:lstStyle/>
          <a:p>
            <a:r>
              <a:rPr lang="en-US" altLang="zh-CN" dirty="0"/>
              <a:t>name:</a:t>
            </a:r>
            <a:r>
              <a:rPr lang="zh-CN" altLang="en-US" dirty="0"/>
              <a:t>金吒</a:t>
            </a:r>
            <a:endParaRPr lang="en-US" altLang="zh-CN" dirty="0"/>
          </a:p>
          <a:p>
            <a:r>
              <a:rPr lang="en-US" altLang="zh-CN" dirty="0"/>
              <a:t>age:21</a:t>
            </a:r>
          </a:p>
          <a:p>
            <a:r>
              <a:rPr lang="en-US" altLang="zh-CN" dirty="0"/>
              <a:t>nation:</a:t>
            </a:r>
          </a:p>
        </p:txBody>
      </p:sp>
      <p:sp>
        <p:nvSpPr>
          <p:cNvPr id="17" name="矩形 16"/>
          <p:cNvSpPr/>
          <p:nvPr/>
        </p:nvSpPr>
        <p:spPr>
          <a:xfrm>
            <a:off x="2555776" y="5733256"/>
            <a:ext cx="2592288" cy="73866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148064" y="6102588"/>
            <a:ext cx="1044116" cy="369332"/>
          </a:xfrm>
          <a:prstGeom prst="rect">
            <a:avLst/>
          </a:prstGeom>
          <a:noFill/>
        </p:spPr>
        <p:txBody>
          <a:bodyPr wrap="square" rtlCol="0">
            <a:spAutoFit/>
          </a:bodyPr>
          <a:lstStyle/>
          <a:p>
            <a:r>
              <a:rPr lang="zh-CN" altLang="en-US" dirty="0"/>
              <a:t>静态域</a:t>
            </a:r>
          </a:p>
        </p:txBody>
      </p:sp>
      <p:sp>
        <p:nvSpPr>
          <p:cNvPr id="19" name="TextBox 18"/>
          <p:cNvSpPr txBox="1"/>
          <p:nvPr/>
        </p:nvSpPr>
        <p:spPr>
          <a:xfrm>
            <a:off x="2843808" y="5917922"/>
            <a:ext cx="1836204" cy="369332"/>
          </a:xfrm>
          <a:prstGeom prst="rect">
            <a:avLst/>
          </a:prstGeom>
          <a:noFill/>
        </p:spPr>
        <p:txBody>
          <a:bodyPr wrap="square" rtlCol="0">
            <a:spAutoFit/>
          </a:bodyPr>
          <a:lstStyle/>
          <a:p>
            <a:r>
              <a:rPr lang="en-US" altLang="zh-CN" dirty="0" err="1"/>
              <a:t>nation:null</a:t>
            </a:r>
            <a:endParaRPr lang="zh-CN" altLang="en-US" dirty="0"/>
          </a:p>
        </p:txBody>
      </p:sp>
      <p:cxnSp>
        <p:nvCxnSpPr>
          <p:cNvPr id="21" name="直接箭头连接符 20"/>
          <p:cNvCxnSpPr/>
          <p:nvPr/>
        </p:nvCxnSpPr>
        <p:spPr>
          <a:xfrm flipH="1">
            <a:off x="2987824" y="3320988"/>
            <a:ext cx="972108" cy="25969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3131840" y="4869160"/>
            <a:ext cx="828092" cy="11521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5" idx="0"/>
          </p:cNvCxnSpPr>
          <p:nvPr/>
        </p:nvCxnSpPr>
        <p:spPr>
          <a:xfrm>
            <a:off x="3851920" y="4077072"/>
            <a:ext cx="576064" cy="2880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27984" y="4077072"/>
            <a:ext cx="1242138" cy="369332"/>
          </a:xfrm>
          <a:prstGeom prst="rect">
            <a:avLst/>
          </a:prstGeom>
          <a:noFill/>
        </p:spPr>
        <p:txBody>
          <a:bodyPr wrap="square" rtlCol="0">
            <a:spAutoFit/>
          </a:bodyPr>
          <a:lstStyle/>
          <a:p>
            <a:r>
              <a:rPr lang="zh-CN" altLang="en-US" dirty="0"/>
              <a:t>太白</a:t>
            </a:r>
          </a:p>
        </p:txBody>
      </p:sp>
      <p:cxnSp>
        <p:nvCxnSpPr>
          <p:cNvPr id="28" name="直接连接符 27"/>
          <p:cNvCxnSpPr/>
          <p:nvPr/>
        </p:nvCxnSpPr>
        <p:spPr>
          <a:xfrm>
            <a:off x="3545886" y="5917922"/>
            <a:ext cx="414046" cy="31939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59932" y="5917922"/>
            <a:ext cx="828092" cy="369332"/>
          </a:xfrm>
          <a:prstGeom prst="rect">
            <a:avLst/>
          </a:prstGeom>
          <a:noFill/>
        </p:spPr>
        <p:txBody>
          <a:bodyPr wrap="square" rtlCol="0">
            <a:spAutoFit/>
          </a:bodyPr>
          <a:lstStyle/>
          <a:p>
            <a:r>
              <a:rPr lang="en-US" altLang="zh-CN" dirty="0"/>
              <a:t>China</a:t>
            </a:r>
            <a:endParaRPr lang="zh-CN" altLang="en-US" dirty="0"/>
          </a:p>
        </p:txBody>
      </p:sp>
      <p:sp>
        <p:nvSpPr>
          <p:cNvPr id="10" name="标题 9">
            <a:extLst>
              <a:ext uri="{FF2B5EF4-FFF2-40B4-BE49-F238E27FC236}">
                <a16:creationId xmlns:a16="http://schemas.microsoft.com/office/drawing/2014/main" id="{EC79624E-519A-4AD8-A1BD-9E6C097C2681}"/>
              </a:ext>
            </a:extLst>
          </p:cNvPr>
          <p:cNvSpPr>
            <a:spLocks noGrp="1"/>
          </p:cNvSpPr>
          <p:nvPr>
            <p:ph type="title"/>
          </p:nvPr>
        </p:nvSpPr>
        <p:spPr>
          <a:xfrm>
            <a:off x="7452320" y="239103"/>
            <a:ext cx="1435966" cy="523220"/>
          </a:xfrm>
        </p:spPr>
        <p:txBody>
          <a:bodyPr/>
          <a:lstStyle/>
          <a:p>
            <a:r>
              <a:rPr lang="zh-CN" altLang="en-US" dirty="0"/>
              <a:t>内存图</a:t>
            </a:r>
          </a:p>
        </p:txBody>
      </p:sp>
    </p:spTree>
    <p:extLst>
      <p:ext uri="{BB962C8B-B14F-4D97-AF65-F5344CB8AC3E}">
        <p14:creationId xmlns:p14="http://schemas.microsoft.com/office/powerpoint/2010/main" val="55893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372200" y="239103"/>
            <a:ext cx="2516086" cy="523220"/>
          </a:xfrm>
        </p:spPr>
        <p:txBody>
          <a:bodyPr>
            <a:normAutofit fontScale="90000"/>
          </a:bodyPr>
          <a:lstStyle/>
          <a:p>
            <a:pPr eaLnBrk="1" hangingPunct="1">
              <a:defRPr/>
            </a:pPr>
            <a:r>
              <a:rPr lang="zh-CN" altLang="en-US" sz="3600" b="1" dirty="0">
                <a:cs typeface="Times New Roman" pitchFamily="18" charset="0"/>
              </a:rPr>
              <a:t>关键字</a:t>
            </a:r>
            <a:r>
              <a:rPr lang="en-US" altLang="zh-CN" sz="3600" b="1" dirty="0">
                <a:solidFill>
                  <a:srgbClr val="C00000"/>
                </a:solidFill>
                <a:cs typeface="Times New Roman" pitchFamily="18" charset="0"/>
              </a:rPr>
              <a:t>static</a:t>
            </a:r>
          </a:p>
        </p:txBody>
      </p:sp>
      <p:sp>
        <p:nvSpPr>
          <p:cNvPr id="5123" name="Rectangle 3"/>
          <p:cNvSpPr>
            <a:spLocks noGrp="1" noChangeArrowheads="1"/>
          </p:cNvSpPr>
          <p:nvPr>
            <p:ph idx="4294967295"/>
          </p:nvPr>
        </p:nvSpPr>
        <p:spPr>
          <a:xfrm>
            <a:off x="277800" y="908720"/>
            <a:ext cx="8642350" cy="5727700"/>
          </a:xfrm>
        </p:spPr>
        <p:txBody>
          <a:bodyPr/>
          <a:lstStyle/>
          <a:p>
            <a:pPr algn="just" eaLnBrk="1" hangingPunct="1">
              <a:lnSpc>
                <a:spcPct val="80000"/>
              </a:lnSpc>
              <a:spcBef>
                <a:spcPct val="40000"/>
              </a:spcBef>
              <a:buFont typeface="Wingdings" pitchFamily="2" charset="2"/>
              <a:buChar char="l"/>
            </a:pPr>
            <a:r>
              <a:rPr lang="en-US" altLang="zh-CN" sz="2000" dirty="0">
                <a:solidFill>
                  <a:srgbClr val="C00000"/>
                </a:solidFill>
                <a:ea typeface="宋体" pitchFamily="2" charset="-122"/>
                <a:cs typeface="Times New Roman" pitchFamily="18" charset="0"/>
              </a:rPr>
              <a:t>class Circle{</a:t>
            </a:r>
          </a:p>
          <a:p>
            <a:pPr algn="just" eaLnBrk="1" hangingPunct="1">
              <a:lnSpc>
                <a:spcPct val="65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private double 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Circle(double radius){</a:t>
            </a:r>
            <a:r>
              <a:rPr lang="en-US" altLang="zh-CN" sz="2000" dirty="0" err="1">
                <a:solidFill>
                  <a:srgbClr val="C00000"/>
                </a:solidFill>
                <a:ea typeface="宋体" pitchFamily="2" charset="-122"/>
                <a:cs typeface="Times New Roman" pitchFamily="18" charset="0"/>
              </a:rPr>
              <a:t>this.radius</a:t>
            </a:r>
            <a:r>
              <a:rPr lang="en-US" altLang="zh-CN" sz="2000" dirty="0">
                <a:solidFill>
                  <a:srgbClr val="C00000"/>
                </a:solidFill>
                <a:ea typeface="宋体" pitchFamily="2" charset="-122"/>
                <a:cs typeface="Times New Roman" pitchFamily="18" charset="0"/>
              </a:rPr>
              <a:t>=radius;}</a:t>
            </a:r>
          </a:p>
          <a:p>
            <a:pPr algn="just" eaLnBrk="1" hangingPunct="1">
              <a:lnSpc>
                <a:spcPct val="80000"/>
              </a:lnSpc>
              <a:spcBef>
                <a:spcPct val="40000"/>
              </a:spcBef>
              <a:buFont typeface="Wingdings" pitchFamily="2" charset="2"/>
              <a:buNone/>
            </a:pPr>
            <a:r>
              <a:rPr lang="en-US" altLang="zh-CN" sz="2000" dirty="0">
                <a:solidFill>
                  <a:srgbClr val="C00000"/>
                </a:solidFill>
                <a:ea typeface="宋体" pitchFamily="2" charset="-122"/>
                <a:cs typeface="Times New Roman" pitchFamily="18" charset="0"/>
              </a:rPr>
              <a:t>		public double </a:t>
            </a:r>
            <a:r>
              <a:rPr lang="en-US" altLang="zh-CN" sz="2000" dirty="0" err="1">
                <a:solidFill>
                  <a:srgbClr val="C00000"/>
                </a:solidFill>
                <a:ea typeface="宋体" pitchFamily="2" charset="-122"/>
                <a:cs typeface="Times New Roman" pitchFamily="18" charset="0"/>
              </a:rPr>
              <a:t>findArea</a:t>
            </a:r>
            <a:r>
              <a:rPr lang="en-US" altLang="zh-CN" sz="2000" dirty="0">
                <a:solidFill>
                  <a:srgbClr val="C00000"/>
                </a:solidFill>
                <a:ea typeface="宋体" pitchFamily="2" charset="-122"/>
                <a:cs typeface="Times New Roman" pitchFamily="18" charset="0"/>
              </a:rPr>
              <a:t>(){return </a:t>
            </a:r>
            <a:r>
              <a:rPr lang="en-US" altLang="zh-CN" sz="2000" dirty="0" err="1">
                <a:solidFill>
                  <a:srgbClr val="C00000"/>
                </a:solidFill>
                <a:ea typeface="宋体" pitchFamily="2" charset="-122"/>
                <a:cs typeface="Times New Roman" pitchFamily="18" charset="0"/>
              </a:rPr>
              <a:t>Math.PI</a:t>
            </a:r>
            <a:r>
              <a:rPr lang="en-US" altLang="zh-CN" sz="2000" dirty="0">
                <a:solidFill>
                  <a:srgbClr val="C00000"/>
                </a:solidFill>
                <a:ea typeface="宋体" pitchFamily="2" charset="-122"/>
                <a:cs typeface="Times New Roman" pitchFamily="18" charset="0"/>
              </a:rPr>
              <a:t>*radius*radius;}}</a:t>
            </a:r>
          </a:p>
          <a:p>
            <a:pPr algn="just" eaLnBrk="1" hangingPunct="1">
              <a:lnSpc>
                <a:spcPct val="90000"/>
              </a:lnSpc>
              <a:spcBef>
                <a:spcPct val="40000"/>
              </a:spcBef>
              <a:buFont typeface="Wingdings" pitchFamily="2" charset="2"/>
              <a:buChar char="l"/>
            </a:pPr>
            <a:r>
              <a:rPr lang="zh-CN" altLang="en-US" sz="2000" dirty="0">
                <a:ea typeface="宋体" pitchFamily="2" charset="-122"/>
                <a:cs typeface="Times New Roman" pitchFamily="18" charset="0"/>
              </a:rPr>
              <a:t>创建两个</a:t>
            </a:r>
            <a:r>
              <a:rPr lang="en-US" altLang="zh-CN" sz="2000" dirty="0">
                <a:ea typeface="宋体" pitchFamily="2" charset="-122"/>
                <a:cs typeface="Times New Roman" pitchFamily="18" charset="0"/>
              </a:rPr>
              <a:t>Circle</a:t>
            </a:r>
            <a:r>
              <a:rPr lang="zh-CN" altLang="en-US" sz="2000" dirty="0">
                <a:ea typeface="宋体" pitchFamily="2" charset="-122"/>
                <a:cs typeface="Times New Roman" pitchFamily="18" charset="0"/>
              </a:rPr>
              <a:t>对象</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c1=new Circle(2.0);	//c1.radius=2.0</a:t>
            </a:r>
          </a:p>
          <a:p>
            <a:pPr lvl="1" algn="just" eaLnBrk="1" hangingPunct="1">
              <a:lnSpc>
                <a:spcPct val="90000"/>
              </a:lnSpc>
              <a:spcBef>
                <a:spcPct val="40000"/>
              </a:spcBef>
              <a:buFont typeface="Wingdings" pitchFamily="2" charset="2"/>
              <a:buChar char="Ø"/>
            </a:pPr>
            <a:r>
              <a:rPr lang="en-US" altLang="zh-CN" sz="2000" dirty="0">
                <a:solidFill>
                  <a:srgbClr val="C00000"/>
                </a:solidFill>
                <a:ea typeface="宋体" pitchFamily="2" charset="-122"/>
                <a:cs typeface="Times New Roman" pitchFamily="18" charset="0"/>
              </a:rPr>
              <a:t>Circle c2=new Circle(3.0);	//c2.radius=3.0</a:t>
            </a:r>
          </a:p>
          <a:p>
            <a:pPr algn="just" eaLnBrk="1" hangingPunct="1">
              <a:lnSpc>
                <a:spcPct val="90000"/>
              </a:lnSpc>
              <a:spcBef>
                <a:spcPct val="40000"/>
              </a:spcBef>
              <a:buFont typeface="Wingdings" pitchFamily="2" charset="2"/>
              <a:buChar char="l"/>
            </a:pPr>
            <a:r>
              <a:rPr lang="en-US" altLang="zh-CN" sz="2400" dirty="0">
                <a:ea typeface="宋体" pitchFamily="2" charset="-122"/>
                <a:cs typeface="Times New Roman" pitchFamily="18" charset="0"/>
              </a:rPr>
              <a:t>Circle</a:t>
            </a:r>
            <a:r>
              <a:rPr lang="zh-CN" altLang="en-US" sz="2400" dirty="0">
                <a:ea typeface="宋体" pitchFamily="2" charset="-122"/>
                <a:cs typeface="Times New Roman" pitchFamily="18" charset="0"/>
              </a:rPr>
              <a:t>类中的变量</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是一个</a:t>
            </a:r>
            <a:r>
              <a:rPr lang="zh-CN" altLang="en-US" sz="2400" dirty="0">
                <a:solidFill>
                  <a:schemeClr val="accent2"/>
                </a:solidFill>
                <a:ea typeface="宋体" pitchFamily="2" charset="-122"/>
                <a:cs typeface="Times New Roman" pitchFamily="18" charset="0"/>
              </a:rPr>
              <a:t>实例变量</a:t>
            </a:r>
            <a:r>
              <a:rPr lang="en-US" altLang="zh-CN" sz="2400" dirty="0">
                <a:ea typeface="宋体" pitchFamily="2" charset="-122"/>
                <a:cs typeface="Times New Roman" pitchFamily="18" charset="0"/>
              </a:rPr>
              <a:t>(instance variable)</a:t>
            </a:r>
            <a:r>
              <a:rPr lang="zh-CN" altLang="en-US" sz="2400" dirty="0">
                <a:ea typeface="宋体" pitchFamily="2" charset="-122"/>
                <a:cs typeface="Times New Roman" pitchFamily="18" charset="0"/>
              </a:rPr>
              <a:t>，它属于类的每一个对象，不能被同一个类的不同对象所共享。</a:t>
            </a:r>
          </a:p>
          <a:p>
            <a:pPr algn="just" eaLnBrk="1" hangingPunct="1">
              <a:lnSpc>
                <a:spcPct val="90000"/>
              </a:lnSpc>
              <a:spcBef>
                <a:spcPct val="40000"/>
              </a:spcBef>
              <a:buFont typeface="Wingdings" pitchFamily="2" charset="2"/>
              <a:buChar char="l"/>
            </a:pPr>
            <a:r>
              <a:rPr lang="zh-CN" altLang="en-US" sz="2400" dirty="0">
                <a:ea typeface="宋体" pitchFamily="2" charset="-122"/>
                <a:cs typeface="Times New Roman" pitchFamily="18" charset="0"/>
              </a:rPr>
              <a:t>上例中</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独立于</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，存储在不同的空间。</a:t>
            </a:r>
            <a:r>
              <a:rPr lang="en-US" altLang="zh-CN" sz="2400" dirty="0">
                <a:ea typeface="宋体" pitchFamily="2" charset="-122"/>
                <a:cs typeface="Times New Roman" pitchFamily="18" charset="0"/>
              </a:rPr>
              <a:t>c1</a:t>
            </a:r>
            <a:r>
              <a:rPr lang="zh-CN" altLang="en-US" sz="2400" dirty="0">
                <a:ea typeface="宋体" pitchFamily="2" charset="-122"/>
                <a:cs typeface="Times New Roman" pitchFamily="18" charset="0"/>
              </a:rPr>
              <a:t>中的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变化不会影响</a:t>
            </a:r>
            <a:r>
              <a:rPr lang="en-US" altLang="zh-CN" sz="2400" dirty="0">
                <a:ea typeface="宋体" pitchFamily="2" charset="-122"/>
                <a:cs typeface="Times New Roman" pitchFamily="18" charset="0"/>
              </a:rPr>
              <a:t>c2</a:t>
            </a:r>
            <a:r>
              <a:rPr lang="zh-CN" altLang="en-US" sz="2400" dirty="0">
                <a:ea typeface="宋体" pitchFamily="2" charset="-122"/>
                <a:cs typeface="Times New Roman" pitchFamily="18" charset="0"/>
              </a:rPr>
              <a:t>的</a:t>
            </a:r>
            <a:r>
              <a:rPr lang="en-US" altLang="zh-CN" sz="2400" dirty="0">
                <a:ea typeface="宋体" pitchFamily="2" charset="-122"/>
                <a:cs typeface="Times New Roman" pitchFamily="18" charset="0"/>
              </a:rPr>
              <a:t>radius</a:t>
            </a:r>
            <a:r>
              <a:rPr lang="zh-CN" altLang="en-US" sz="2400" dirty="0">
                <a:ea typeface="宋体" pitchFamily="2" charset="-122"/>
                <a:cs typeface="Times New Roman" pitchFamily="18" charset="0"/>
              </a:rPr>
              <a:t>，反之亦然。</a:t>
            </a:r>
          </a:p>
        </p:txBody>
      </p:sp>
      <p:sp>
        <p:nvSpPr>
          <p:cNvPr id="262148" name="Text Box 4"/>
          <p:cNvSpPr txBox="1">
            <a:spLocks noChangeArrowheads="1"/>
          </p:cNvSpPr>
          <p:nvPr/>
        </p:nvSpPr>
        <p:spPr bwMode="auto">
          <a:xfrm>
            <a:off x="797768" y="5733256"/>
            <a:ext cx="7086600" cy="400110"/>
          </a:xfrm>
          <a:prstGeom prst="rect">
            <a:avLst/>
          </a:prstGeom>
          <a:noFill/>
          <a:ln w="9525">
            <a:solidFill>
              <a:srgbClr val="800080"/>
            </a:solidFill>
            <a:miter lim="800000"/>
            <a:headEnd/>
            <a:tailEnd/>
          </a:ln>
        </p:spPr>
        <p:txBody>
          <a:bodyPr>
            <a:spAutoFit/>
          </a:bodyPr>
          <a:lstStyle/>
          <a:p>
            <a:pPr>
              <a:spcBef>
                <a:spcPct val="50000"/>
              </a:spcBef>
            </a:pPr>
            <a:r>
              <a:rPr lang="zh-CN" altLang="en-US" sz="2000" b="1" dirty="0">
                <a:solidFill>
                  <a:srgbClr val="FF0000"/>
                </a:solidFill>
                <a:ea typeface="宋体" pitchFamily="2" charset="-122"/>
                <a:cs typeface="Times New Roman" pitchFamily="18" charset="0"/>
              </a:rPr>
              <a:t>如果想让一个类的所有实例共享数据，就用类变量！</a:t>
            </a:r>
          </a:p>
        </p:txBody>
      </p:sp>
    </p:spTree>
    <p:extLst>
      <p:ext uri="{BB962C8B-B14F-4D97-AF65-F5344CB8AC3E}">
        <p14:creationId xmlns:p14="http://schemas.microsoft.com/office/powerpoint/2010/main" val="156735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8"/>
                                        </p:tgtEl>
                                        <p:attrNameLst>
                                          <p:attrName>style.visibility</p:attrName>
                                        </p:attrNameLst>
                                      </p:cBhvr>
                                      <p:to>
                                        <p:strVal val="visible"/>
                                      </p:to>
                                    </p:set>
                                    <p:anim calcmode="lin" valueType="num">
                                      <p:cBhvr additive="base">
                                        <p:cTn id="7" dur="500" fill="hold"/>
                                        <p:tgtEl>
                                          <p:spTgt spid="262148"/>
                                        </p:tgtEl>
                                        <p:attrNameLst>
                                          <p:attrName>ppt_x</p:attrName>
                                        </p:attrNameLst>
                                      </p:cBhvr>
                                      <p:tavLst>
                                        <p:tav tm="0">
                                          <p:val>
                                            <p:strVal val="#ppt_x"/>
                                          </p:val>
                                        </p:tav>
                                        <p:tav tm="100000">
                                          <p:val>
                                            <p:strVal val="#ppt_x"/>
                                          </p:val>
                                        </p:tav>
                                      </p:tavLst>
                                    </p:anim>
                                    <p:anim calcmode="lin" valueType="num">
                                      <p:cBhvr additive="base">
                                        <p:cTn id="8" dur="500" fill="hold"/>
                                        <p:tgtEl>
                                          <p:spTgt spid="262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283968" y="116632"/>
            <a:ext cx="4604318" cy="741625"/>
          </a:xfrm>
        </p:spPr>
        <p:txBody>
          <a:bodyPr>
            <a:noAutofit/>
          </a:bodyPr>
          <a:lstStyle/>
          <a:p>
            <a:pPr eaLnBrk="1" hangingPunct="1">
              <a:defRPr/>
            </a:pPr>
            <a:r>
              <a:rPr lang="zh-CN" altLang="en-US" b="1" dirty="0">
                <a:cs typeface="Times New Roman" pitchFamily="18" charset="0"/>
              </a:rPr>
              <a:t>类属性、类方法的设计思想</a:t>
            </a:r>
          </a:p>
        </p:txBody>
      </p:sp>
      <p:sp>
        <p:nvSpPr>
          <p:cNvPr id="13315" name="Rectangle 3"/>
          <p:cNvSpPr>
            <a:spLocks noChangeArrowheads="1"/>
          </p:cNvSpPr>
          <p:nvPr/>
        </p:nvSpPr>
        <p:spPr bwMode="auto">
          <a:xfrm>
            <a:off x="539552" y="1268760"/>
            <a:ext cx="7992888" cy="3539430"/>
          </a:xfrm>
          <a:prstGeom prst="rect">
            <a:avLst/>
          </a:prstGeom>
          <a:noFill/>
          <a:ln w="9525">
            <a:noFill/>
            <a:miter lim="800000"/>
            <a:headEnd/>
            <a:tailEnd/>
          </a:ln>
        </p:spPr>
        <p:txBody>
          <a:bodyPr wrap="square">
            <a:spAutoFit/>
          </a:bodyPr>
          <a:lstStyle/>
          <a:p>
            <a:pPr marL="342900" indent="-342900">
              <a:buClr>
                <a:srgbClr val="C00000"/>
              </a:buClr>
              <a:buFont typeface="Wingdings" pitchFamily="2" charset="2"/>
              <a:buChar char="l"/>
            </a:pPr>
            <a:r>
              <a:rPr lang="zh-CN" altLang="en-US" sz="2800" dirty="0">
                <a:latin typeface="Times New Roman" pitchFamily="18" charset="0"/>
                <a:ea typeface="宋体" pitchFamily="2" charset="-122"/>
                <a:cs typeface="Times New Roman" pitchFamily="18" charset="0"/>
              </a:rPr>
              <a:t>类属性作为该类各个对象之间共享的变量。</a:t>
            </a:r>
            <a:r>
              <a:rPr lang="zh-CN" altLang="en-US" sz="2800" b="1" dirty="0">
                <a:solidFill>
                  <a:srgbClr val="C00000"/>
                </a:solidFill>
                <a:latin typeface="Times New Roman" pitchFamily="18" charset="0"/>
                <a:ea typeface="宋体" pitchFamily="2" charset="-122"/>
                <a:cs typeface="Times New Roman" pitchFamily="18" charset="0"/>
              </a:rPr>
              <a:t>在设计类时</a:t>
            </a:r>
            <a:r>
              <a:rPr lang="en-US" altLang="zh-CN" sz="2800" b="1" dirty="0">
                <a:solidFill>
                  <a:srgbClr val="C00000"/>
                </a:solidFill>
                <a:latin typeface="Times New Roman" pitchFamily="18" charset="0"/>
                <a:ea typeface="宋体" pitchFamily="2" charset="-122"/>
                <a:cs typeface="Times New Roman" pitchFamily="18" charset="0"/>
              </a:rPr>
              <a:t>,</a:t>
            </a:r>
            <a:r>
              <a:rPr lang="zh-CN" altLang="en-US" sz="2800" b="1" dirty="0">
                <a:solidFill>
                  <a:srgbClr val="C00000"/>
                </a:solidFill>
                <a:latin typeface="Times New Roman" pitchFamily="18" charset="0"/>
                <a:ea typeface="宋体" pitchFamily="2" charset="-122"/>
                <a:cs typeface="Times New Roman" pitchFamily="18" charset="0"/>
              </a:rPr>
              <a:t>分析哪些类属性</a:t>
            </a:r>
            <a:r>
              <a:rPr lang="zh-CN" altLang="en-US" sz="2800" b="1" dirty="0">
                <a:solidFill>
                  <a:srgbClr val="00B050"/>
                </a:solidFill>
                <a:latin typeface="Times New Roman" pitchFamily="18" charset="0"/>
                <a:ea typeface="宋体" pitchFamily="2" charset="-122"/>
                <a:cs typeface="Times New Roman" pitchFamily="18" charset="0"/>
              </a:rPr>
              <a:t>不因对象的不同而改变</a:t>
            </a:r>
            <a:r>
              <a:rPr lang="zh-CN" altLang="en-US" sz="2800" b="1" dirty="0">
                <a:solidFill>
                  <a:srgbClr val="C00000"/>
                </a:solidFill>
                <a:latin typeface="Times New Roman" pitchFamily="18" charset="0"/>
                <a:ea typeface="宋体" pitchFamily="2" charset="-122"/>
                <a:cs typeface="Times New Roman" pitchFamily="18" charset="0"/>
              </a:rPr>
              <a:t>，将这些属性设置为类属性。相应的方法设置为类方法。</a:t>
            </a:r>
            <a:endParaRPr lang="en-US" altLang="zh-CN" sz="2800" b="1" dirty="0">
              <a:solidFill>
                <a:srgbClr val="C00000"/>
              </a:solidFill>
              <a:latin typeface="Times New Roman" pitchFamily="18" charset="0"/>
              <a:ea typeface="宋体" pitchFamily="2" charset="-122"/>
              <a:cs typeface="Times New Roman" pitchFamily="18" charset="0"/>
            </a:endParaRPr>
          </a:p>
          <a:p>
            <a:endParaRPr lang="zh-CN" altLang="en-US" sz="2800" b="1" dirty="0">
              <a:solidFill>
                <a:srgbClr val="C00000"/>
              </a:solidFill>
              <a:latin typeface="Times New Roman" pitchFamily="18" charset="0"/>
              <a:ea typeface="宋体" pitchFamily="2" charset="-122"/>
              <a:cs typeface="Times New Roman" pitchFamily="18" charset="0"/>
            </a:endParaRPr>
          </a:p>
          <a:p>
            <a:pPr marL="342900" indent="-342900">
              <a:buFont typeface="Wingdings" pitchFamily="2" charset="2"/>
              <a:buChar char="l"/>
            </a:pPr>
            <a:r>
              <a:rPr lang="zh-CN" altLang="en-US" sz="2800" b="1" dirty="0">
                <a:solidFill>
                  <a:srgbClr val="C00000"/>
                </a:solidFill>
                <a:latin typeface="Times New Roman" pitchFamily="18" charset="0"/>
                <a:ea typeface="宋体" pitchFamily="2" charset="-122"/>
                <a:cs typeface="Times New Roman" pitchFamily="18" charset="0"/>
              </a:rPr>
              <a:t>如果方法与调用者无关，则这样的方法通常被声明为类方法，由于不需要创建对象就可以调用类方法，从而简化了方法的调用</a:t>
            </a:r>
            <a:endParaRPr lang="zh-CN" altLang="en-US" sz="2800" dirty="0">
              <a:solidFill>
                <a:srgbClr val="C00000"/>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40069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normAutofit/>
          </a:bodyPr>
          <a:lstStyle/>
          <a:p>
            <a:pPr eaLnBrk="1" hangingPunct="1">
              <a:defRPr/>
            </a:pPr>
            <a:r>
              <a:rPr lang="zh-CN" altLang="en-US" b="1" dirty="0">
                <a:cs typeface="Times New Roman" pitchFamily="18" charset="0"/>
              </a:rPr>
              <a:t>关键字</a:t>
            </a:r>
            <a:r>
              <a:rPr lang="en-US" altLang="zh-CN" b="1" dirty="0">
                <a:solidFill>
                  <a:srgbClr val="C00000"/>
                </a:solidFill>
                <a:cs typeface="Times New Roman" pitchFamily="18" charset="0"/>
              </a:rPr>
              <a:t>static</a:t>
            </a:r>
          </a:p>
        </p:txBody>
      </p:sp>
      <p:sp>
        <p:nvSpPr>
          <p:cNvPr id="6147" name="Rectangle 3"/>
          <p:cNvSpPr>
            <a:spLocks noGrp="1" noChangeArrowheads="1"/>
          </p:cNvSpPr>
          <p:nvPr>
            <p:ph idx="4294967295"/>
          </p:nvPr>
        </p:nvSpPr>
        <p:spPr>
          <a:xfrm>
            <a:off x="395536" y="908720"/>
            <a:ext cx="8316416" cy="4968552"/>
          </a:xfrm>
        </p:spPr>
        <p:txBody>
          <a:bodyPr>
            <a:normAutofit/>
          </a:bodyPr>
          <a:lstStyle/>
          <a:p>
            <a:pPr algn="just">
              <a:spcBef>
                <a:spcPct val="40000"/>
              </a:spcBef>
              <a:buFont typeface="Wingdings" pitchFamily="2" charset="2"/>
              <a:buChar char="l"/>
            </a:pPr>
            <a:r>
              <a:rPr lang="zh-CN" altLang="en-US" dirty="0">
                <a:ea typeface="宋体" pitchFamily="2" charset="-122"/>
                <a:cs typeface="Times New Roman" pitchFamily="18" charset="0"/>
              </a:rPr>
              <a:t>使用范围：</a:t>
            </a:r>
            <a:endParaRPr lang="en-US" altLang="zh-CN" dirty="0">
              <a:ea typeface="宋体" pitchFamily="2" charset="-122"/>
              <a:cs typeface="Times New Roman" pitchFamily="18" charset="0"/>
            </a:endParaRPr>
          </a:p>
          <a:p>
            <a:pPr marL="540000" lvl="1" algn="just">
              <a:spcBef>
                <a:spcPct val="40000"/>
              </a:spcBef>
              <a:buFont typeface="Wingdings" pitchFamily="2" charset="2"/>
              <a:buChar char="Ø"/>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类中，可用</a:t>
            </a:r>
            <a:r>
              <a:rPr lang="en-US" altLang="zh-CN" dirty="0">
                <a:ea typeface="宋体" pitchFamily="2" charset="-122"/>
                <a:cs typeface="Times New Roman" pitchFamily="18" charset="0"/>
              </a:rPr>
              <a:t>static</a:t>
            </a:r>
            <a:r>
              <a:rPr lang="zh-CN" altLang="en-US" dirty="0">
                <a:ea typeface="宋体" pitchFamily="2" charset="-122"/>
                <a:cs typeface="Times New Roman" pitchFamily="18" charset="0"/>
              </a:rPr>
              <a:t>修饰</a:t>
            </a:r>
            <a:r>
              <a:rPr lang="zh-CN" altLang="en-US" dirty="0">
                <a:solidFill>
                  <a:srgbClr val="C00000"/>
                </a:solidFill>
                <a:ea typeface="宋体" pitchFamily="2" charset="-122"/>
                <a:cs typeface="Times New Roman" pitchFamily="18" charset="0"/>
              </a:rPr>
              <a:t>属性、方法</a:t>
            </a:r>
            <a:r>
              <a:rPr lang="zh-CN" altLang="en-US" dirty="0">
                <a:ea typeface="宋体" pitchFamily="2" charset="-122"/>
                <a:cs typeface="Times New Roman" pitchFamily="18" charset="0"/>
              </a:rPr>
              <a:t>、</a:t>
            </a:r>
            <a:r>
              <a:rPr lang="zh-CN" altLang="en-US" dirty="0">
                <a:solidFill>
                  <a:srgbClr val="C00000"/>
                </a:solidFill>
                <a:ea typeface="宋体" pitchFamily="2" charset="-122"/>
                <a:cs typeface="Times New Roman" pitchFamily="18" charset="0"/>
              </a:rPr>
              <a:t>代码块、内部类</a:t>
            </a:r>
            <a:endParaRPr lang="en-US" altLang="zh-CN" dirty="0">
              <a:solidFill>
                <a:srgbClr val="C00000"/>
              </a:solidFill>
              <a:ea typeface="宋体" pitchFamily="2" charset="-122"/>
              <a:cs typeface="Times New Roman" pitchFamily="18" charset="0"/>
            </a:endParaRPr>
          </a:p>
          <a:p>
            <a:pPr marL="457200" lvl="1" indent="0" algn="just">
              <a:spcBef>
                <a:spcPct val="40000"/>
              </a:spcBef>
              <a:buNone/>
            </a:pPr>
            <a:endParaRPr lang="en-US" altLang="zh-CN" dirty="0">
              <a:ea typeface="宋体" pitchFamily="2" charset="-122"/>
            </a:endParaRPr>
          </a:p>
          <a:p>
            <a:pPr>
              <a:buFont typeface="Wingdings" pitchFamily="2" charset="2"/>
              <a:buChar char="l"/>
            </a:pPr>
            <a:r>
              <a:rPr lang="zh-CN" altLang="en-US" dirty="0">
                <a:ea typeface="宋体" pitchFamily="2" charset="-122"/>
              </a:rPr>
              <a:t>被修饰后的成员具备以下特点：</a:t>
            </a:r>
          </a:p>
          <a:p>
            <a:pPr lvl="1">
              <a:spcBef>
                <a:spcPts val="1800"/>
              </a:spcBef>
              <a:buFont typeface="Wingdings" pitchFamily="2" charset="2"/>
              <a:buChar char="Ø"/>
            </a:pPr>
            <a:r>
              <a:rPr lang="zh-CN" altLang="en-US" sz="2500" dirty="0">
                <a:ea typeface="宋体" pitchFamily="2" charset="-122"/>
              </a:rPr>
              <a:t>随着类的加载而加载</a:t>
            </a:r>
            <a:endParaRPr lang="en-US" altLang="zh-CN" sz="2500" dirty="0">
              <a:ea typeface="宋体" pitchFamily="2" charset="-122"/>
            </a:endParaRPr>
          </a:p>
          <a:p>
            <a:pPr lvl="1">
              <a:spcBef>
                <a:spcPts val="1800"/>
              </a:spcBef>
              <a:buFont typeface="Wingdings" pitchFamily="2" charset="2"/>
              <a:buChar char="Ø"/>
            </a:pPr>
            <a:r>
              <a:rPr lang="zh-CN" altLang="en-US" sz="2500" dirty="0">
                <a:ea typeface="宋体" pitchFamily="2" charset="-122"/>
              </a:rPr>
              <a:t>优先于对象存在</a:t>
            </a:r>
          </a:p>
          <a:p>
            <a:pPr lvl="1">
              <a:spcBef>
                <a:spcPts val="1800"/>
              </a:spcBef>
              <a:buFont typeface="Wingdings" pitchFamily="2" charset="2"/>
              <a:buChar char="Ø"/>
            </a:pPr>
            <a:r>
              <a:rPr lang="zh-CN" altLang="en-US" sz="2500" dirty="0">
                <a:ea typeface="宋体" pitchFamily="2" charset="-122"/>
              </a:rPr>
              <a:t>修饰的成员，被所有对象所共享</a:t>
            </a:r>
          </a:p>
          <a:p>
            <a:pPr lvl="1">
              <a:spcBef>
                <a:spcPts val="1800"/>
              </a:spcBef>
              <a:buFont typeface="Wingdings" pitchFamily="2" charset="2"/>
              <a:buChar char="Ø"/>
            </a:pPr>
            <a:r>
              <a:rPr lang="zh-CN" altLang="en-US" sz="2500" dirty="0">
                <a:ea typeface="宋体" pitchFamily="2" charset="-122"/>
              </a:rPr>
              <a:t>访问权限允许时，可不创建对象，直接被类调用</a:t>
            </a:r>
          </a:p>
        </p:txBody>
      </p:sp>
    </p:spTree>
    <p:extLst>
      <p:ext uri="{BB962C8B-B14F-4D97-AF65-F5344CB8AC3E}">
        <p14:creationId xmlns:p14="http://schemas.microsoft.com/office/powerpoint/2010/main" val="113139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4325" y="908720"/>
            <a:ext cx="1371371" cy="403244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59832" y="908720"/>
            <a:ext cx="5616624" cy="374441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4941168"/>
            <a:ext cx="4896544" cy="1296144"/>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020272" y="5517232"/>
            <a:ext cx="1512168" cy="369332"/>
          </a:xfrm>
          <a:prstGeom prst="rect">
            <a:avLst/>
          </a:prstGeom>
          <a:noFill/>
        </p:spPr>
        <p:txBody>
          <a:bodyPr wrap="square" rtlCol="0">
            <a:spAutoFit/>
          </a:bodyPr>
          <a:lstStyle/>
          <a:p>
            <a:r>
              <a:rPr lang="zh-CN" altLang="en-US" dirty="0"/>
              <a:t>静态域</a:t>
            </a:r>
          </a:p>
        </p:txBody>
      </p:sp>
      <p:sp>
        <p:nvSpPr>
          <p:cNvPr id="8" name="TextBox 7"/>
          <p:cNvSpPr txBox="1"/>
          <p:nvPr/>
        </p:nvSpPr>
        <p:spPr>
          <a:xfrm>
            <a:off x="6990110" y="4005064"/>
            <a:ext cx="1512168"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755576" y="5138819"/>
            <a:ext cx="756084" cy="369332"/>
          </a:xfrm>
          <a:prstGeom prst="rect">
            <a:avLst/>
          </a:prstGeom>
          <a:noFill/>
        </p:spPr>
        <p:txBody>
          <a:bodyPr wrap="square" rtlCol="0">
            <a:spAutoFit/>
          </a:bodyPr>
          <a:lstStyle/>
          <a:p>
            <a:r>
              <a:rPr lang="zh-CN" altLang="en-US" dirty="0"/>
              <a:t>栈</a:t>
            </a:r>
          </a:p>
        </p:txBody>
      </p:sp>
      <p:sp>
        <p:nvSpPr>
          <p:cNvPr id="10" name="矩形 9"/>
          <p:cNvSpPr/>
          <p:nvPr/>
        </p:nvSpPr>
        <p:spPr>
          <a:xfrm>
            <a:off x="2843808" y="5240338"/>
            <a:ext cx="2808312" cy="69780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country</a:t>
            </a:r>
            <a:r>
              <a:rPr lang="zh-CN" altLang="en-US" dirty="0">
                <a:solidFill>
                  <a:srgbClr val="FF0000"/>
                </a:solidFill>
              </a:rPr>
              <a:t>：</a:t>
            </a:r>
            <a:r>
              <a:rPr lang="en-US" altLang="zh-CN" dirty="0">
                <a:solidFill>
                  <a:srgbClr val="FF0000"/>
                </a:solidFill>
              </a:rPr>
              <a:t>CHINA</a:t>
            </a:r>
            <a:endParaRPr lang="zh-CN" altLang="en-US" dirty="0">
              <a:solidFill>
                <a:srgbClr val="FF0000"/>
              </a:solidFill>
            </a:endParaRPr>
          </a:p>
        </p:txBody>
      </p:sp>
      <p:sp>
        <p:nvSpPr>
          <p:cNvPr id="11" name="TextBox 10"/>
          <p:cNvSpPr txBox="1"/>
          <p:nvPr/>
        </p:nvSpPr>
        <p:spPr>
          <a:xfrm>
            <a:off x="4932040" y="5753475"/>
            <a:ext cx="1584176" cy="369332"/>
          </a:xfrm>
          <a:prstGeom prst="rect">
            <a:avLst/>
          </a:prstGeom>
          <a:noFill/>
        </p:spPr>
        <p:txBody>
          <a:bodyPr wrap="square" rtlCol="0">
            <a:spAutoFit/>
          </a:bodyPr>
          <a:lstStyle/>
          <a:p>
            <a:r>
              <a:rPr lang="en-US" altLang="zh-CN" dirty="0"/>
              <a:t>Static</a:t>
            </a:r>
            <a:r>
              <a:rPr lang="zh-CN" altLang="en-US" dirty="0"/>
              <a:t>的属性</a:t>
            </a:r>
          </a:p>
        </p:txBody>
      </p:sp>
      <p:sp>
        <p:nvSpPr>
          <p:cNvPr id="12" name="TextBox 11"/>
          <p:cNvSpPr txBox="1"/>
          <p:nvPr/>
        </p:nvSpPr>
        <p:spPr>
          <a:xfrm>
            <a:off x="464325" y="4499828"/>
            <a:ext cx="1371371" cy="369332"/>
          </a:xfrm>
          <a:prstGeom prst="rect">
            <a:avLst/>
          </a:prstGeom>
          <a:noFill/>
        </p:spPr>
        <p:txBody>
          <a:bodyPr wrap="square" rtlCol="0">
            <a:spAutoFit/>
          </a:bodyPr>
          <a:lstStyle/>
          <a:p>
            <a:r>
              <a:rPr lang="en-US" altLang="zh-CN" dirty="0"/>
              <a:t>a1</a:t>
            </a:r>
            <a:r>
              <a:rPr lang="zh-CN" altLang="en-US" dirty="0"/>
              <a:t>：</a:t>
            </a:r>
            <a:r>
              <a:rPr lang="en-US" altLang="zh-CN" dirty="0"/>
              <a:t>0x1232</a:t>
            </a:r>
            <a:endParaRPr lang="zh-CN" altLang="en-US" dirty="0"/>
          </a:p>
        </p:txBody>
      </p:sp>
      <p:sp>
        <p:nvSpPr>
          <p:cNvPr id="13" name="矩形 12"/>
          <p:cNvSpPr/>
          <p:nvPr/>
        </p:nvSpPr>
        <p:spPr>
          <a:xfrm>
            <a:off x="4278496" y="2924944"/>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4278496" y="3140968"/>
            <a:ext cx="1580957" cy="923330"/>
          </a:xfrm>
          <a:prstGeom prst="rect">
            <a:avLst/>
          </a:prstGeom>
          <a:noFill/>
        </p:spPr>
        <p:txBody>
          <a:bodyPr wrap="square" rtlCol="0">
            <a:spAutoFit/>
          </a:bodyPr>
          <a:lstStyle/>
          <a:p>
            <a:r>
              <a:rPr lang="en-US" altLang="zh-CN" dirty="0" err="1"/>
              <a:t>name:Peter</a:t>
            </a:r>
            <a:endParaRPr lang="en-US" altLang="zh-CN" dirty="0"/>
          </a:p>
          <a:p>
            <a:r>
              <a:rPr lang="en-US" altLang="zh-CN" dirty="0"/>
              <a:t>age:12</a:t>
            </a:r>
          </a:p>
          <a:p>
            <a:r>
              <a:rPr lang="en-US" altLang="zh-CN" dirty="0"/>
              <a:t>country:</a:t>
            </a:r>
            <a:endParaRPr lang="zh-CN" altLang="en-US" dirty="0"/>
          </a:p>
        </p:txBody>
      </p:sp>
      <p:cxnSp>
        <p:nvCxnSpPr>
          <p:cNvPr id="16" name="直接箭头连接符 15"/>
          <p:cNvCxnSpPr/>
          <p:nvPr/>
        </p:nvCxnSpPr>
        <p:spPr>
          <a:xfrm flipV="1">
            <a:off x="5068974" y="4005064"/>
            <a:ext cx="151098" cy="1318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flipV="1">
            <a:off x="1691680" y="2924944"/>
            <a:ext cx="2586816" cy="17393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64325" y="2915652"/>
            <a:ext cx="1371371" cy="369332"/>
          </a:xfrm>
          <a:prstGeom prst="rect">
            <a:avLst/>
          </a:prstGeom>
          <a:noFill/>
        </p:spPr>
        <p:txBody>
          <a:bodyPr wrap="square" rtlCol="0">
            <a:spAutoFit/>
          </a:bodyPr>
          <a:lstStyle/>
          <a:p>
            <a:r>
              <a:rPr lang="en-US" altLang="zh-CN" dirty="0"/>
              <a:t>a2</a:t>
            </a:r>
            <a:r>
              <a:rPr lang="zh-CN" altLang="en-US" dirty="0"/>
              <a:t>：</a:t>
            </a:r>
            <a:r>
              <a:rPr lang="en-US" altLang="zh-CN" dirty="0"/>
              <a:t>0x1222</a:t>
            </a:r>
            <a:endParaRPr lang="zh-CN" altLang="en-US" dirty="0"/>
          </a:p>
        </p:txBody>
      </p:sp>
      <p:sp>
        <p:nvSpPr>
          <p:cNvPr id="20" name="矩形 19"/>
          <p:cNvSpPr/>
          <p:nvPr/>
        </p:nvSpPr>
        <p:spPr>
          <a:xfrm>
            <a:off x="5868144" y="1187460"/>
            <a:ext cx="1580957" cy="1593468"/>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5859453" y="1522529"/>
            <a:ext cx="1580957" cy="923330"/>
          </a:xfrm>
          <a:prstGeom prst="rect">
            <a:avLst/>
          </a:prstGeom>
          <a:noFill/>
        </p:spPr>
        <p:txBody>
          <a:bodyPr wrap="square" rtlCol="0">
            <a:spAutoFit/>
          </a:bodyPr>
          <a:lstStyle/>
          <a:p>
            <a:r>
              <a:rPr lang="en-US" altLang="zh-CN" dirty="0" err="1"/>
              <a:t>name:Lilei</a:t>
            </a:r>
            <a:endParaRPr lang="en-US" altLang="zh-CN" dirty="0"/>
          </a:p>
          <a:p>
            <a:r>
              <a:rPr lang="en-US" altLang="zh-CN" dirty="0"/>
              <a:t>age:21</a:t>
            </a:r>
          </a:p>
          <a:p>
            <a:r>
              <a:rPr lang="en-US" altLang="zh-CN" dirty="0"/>
              <a:t>country:</a:t>
            </a:r>
            <a:endParaRPr lang="zh-CN" altLang="en-US" dirty="0"/>
          </a:p>
        </p:txBody>
      </p:sp>
      <p:cxnSp>
        <p:nvCxnSpPr>
          <p:cNvPr id="23" name="直接箭头连接符 22"/>
          <p:cNvCxnSpPr/>
          <p:nvPr/>
        </p:nvCxnSpPr>
        <p:spPr>
          <a:xfrm flipV="1">
            <a:off x="5508104" y="2348880"/>
            <a:ext cx="1368152" cy="3159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cxnSpLocks/>
          </p:cNvCxnSpPr>
          <p:nvPr/>
        </p:nvCxnSpPr>
        <p:spPr>
          <a:xfrm flipV="1">
            <a:off x="1691680" y="1187460"/>
            <a:ext cx="4176464" cy="188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标题 14">
            <a:extLst>
              <a:ext uri="{FF2B5EF4-FFF2-40B4-BE49-F238E27FC236}">
                <a16:creationId xmlns:a16="http://schemas.microsoft.com/office/drawing/2014/main" id="{BDF44CEC-40D2-4F93-B152-DA0A84F1D739}"/>
              </a:ext>
            </a:extLst>
          </p:cNvPr>
          <p:cNvSpPr>
            <a:spLocks noGrp="1"/>
          </p:cNvSpPr>
          <p:nvPr>
            <p:ph type="title"/>
          </p:nvPr>
        </p:nvSpPr>
        <p:spPr>
          <a:xfrm>
            <a:off x="7380312" y="239103"/>
            <a:ext cx="1507974" cy="523220"/>
          </a:xfrm>
        </p:spPr>
        <p:txBody>
          <a:bodyPr/>
          <a:lstStyle/>
          <a:p>
            <a:r>
              <a:rPr lang="zh-CN" altLang="en-US" dirty="0"/>
              <a:t>内存图</a:t>
            </a:r>
          </a:p>
        </p:txBody>
      </p:sp>
    </p:spTree>
    <p:extLst>
      <p:ext uri="{BB962C8B-B14F-4D97-AF65-F5344CB8AC3E}">
        <p14:creationId xmlns:p14="http://schemas.microsoft.com/office/powerpoint/2010/main" val="102055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19479" y="5696381"/>
            <a:ext cx="5526360" cy="646331"/>
          </a:xfrm>
          <a:prstGeom prst="rect">
            <a:avLst/>
          </a:prstGeom>
        </p:spPr>
        <p:txBody>
          <a:bodyPr wrap="square">
            <a:spAutoFit/>
          </a:bodyPr>
          <a:lstStyle/>
          <a:p>
            <a:r>
              <a:rPr lang="en-US" altLang="zh-CN" dirty="0"/>
              <a:t>Athlete a1 = </a:t>
            </a:r>
            <a:r>
              <a:rPr lang="en-US" altLang="zh-CN" b="1" dirty="0"/>
              <a:t>new Athlete("</a:t>
            </a:r>
            <a:r>
              <a:rPr lang="zh-CN" altLang="en-US" b="1" dirty="0"/>
              <a:t>刘翔</a:t>
            </a:r>
            <a:r>
              <a:rPr lang="en-US" altLang="zh-CN" b="1" dirty="0"/>
              <a:t>","110</a:t>
            </a:r>
            <a:r>
              <a:rPr lang="zh-CN" altLang="en-US" b="1" dirty="0"/>
              <a:t>米栏</a:t>
            </a:r>
            <a:r>
              <a:rPr lang="en-US" altLang="zh-CN" b="1" dirty="0"/>
              <a:t>","China");</a:t>
            </a:r>
          </a:p>
          <a:p>
            <a:r>
              <a:rPr lang="en-US" altLang="zh-CN" dirty="0"/>
              <a:t>Athlete a2 = </a:t>
            </a:r>
            <a:r>
              <a:rPr lang="en-US" altLang="zh-CN" b="1" dirty="0"/>
              <a:t>new Athlete("</a:t>
            </a:r>
            <a:r>
              <a:rPr lang="zh-CN" altLang="en-US" b="1" dirty="0"/>
              <a:t>姚明</a:t>
            </a:r>
            <a:r>
              <a:rPr lang="en-US" altLang="zh-CN" b="1" dirty="0"/>
              <a:t>","</a:t>
            </a:r>
            <a:r>
              <a:rPr lang="zh-CN" altLang="en-US" b="1" dirty="0"/>
              <a:t>篮球</a:t>
            </a:r>
            <a:r>
              <a:rPr lang="en-US" altLang="zh-CN" b="1" dirty="0"/>
              <a:t>","China");</a:t>
            </a:r>
            <a:endParaRPr lang="zh-CN" altLang="en-US" dirty="0"/>
          </a:p>
        </p:txBody>
      </p:sp>
      <p:sp>
        <p:nvSpPr>
          <p:cNvPr id="5" name="矩形 4"/>
          <p:cNvSpPr/>
          <p:nvPr/>
        </p:nvSpPr>
        <p:spPr>
          <a:xfrm>
            <a:off x="611560" y="1124744"/>
            <a:ext cx="1080120" cy="4571637"/>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483768" y="1124744"/>
            <a:ext cx="6102424" cy="35283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11560" y="4869160"/>
            <a:ext cx="1080120" cy="646331"/>
          </a:xfrm>
          <a:prstGeom prst="rect">
            <a:avLst/>
          </a:prstGeom>
          <a:noFill/>
        </p:spPr>
        <p:txBody>
          <a:bodyPr wrap="square" rtlCol="0">
            <a:spAutoFit/>
          </a:bodyPr>
          <a:lstStyle/>
          <a:p>
            <a:r>
              <a:rPr lang="en-US" altLang="zh-CN" dirty="0"/>
              <a:t>a2:</a:t>
            </a:r>
          </a:p>
          <a:p>
            <a:r>
              <a:rPr lang="en-US" altLang="zh-CN" dirty="0"/>
              <a:t>a1:</a:t>
            </a:r>
            <a:endParaRPr lang="zh-CN" altLang="en-US" dirty="0"/>
          </a:p>
        </p:txBody>
      </p:sp>
      <p:sp>
        <p:nvSpPr>
          <p:cNvPr id="8" name="矩形 7"/>
          <p:cNvSpPr/>
          <p:nvPr/>
        </p:nvSpPr>
        <p:spPr>
          <a:xfrm>
            <a:off x="3347864" y="3212976"/>
            <a:ext cx="1728192" cy="1224136"/>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47864" y="1628800"/>
            <a:ext cx="1728192" cy="1260140"/>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1151620" y="3212976"/>
            <a:ext cx="2196244" cy="21602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0"/>
          </p:cNvCxnSpPr>
          <p:nvPr/>
        </p:nvCxnSpPr>
        <p:spPr>
          <a:xfrm flipV="1">
            <a:off x="1151620" y="1628800"/>
            <a:ext cx="2196244" cy="32403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47864" y="3212976"/>
            <a:ext cx="1872208" cy="646331"/>
          </a:xfrm>
          <a:prstGeom prst="rect">
            <a:avLst/>
          </a:prstGeom>
          <a:noFill/>
        </p:spPr>
        <p:txBody>
          <a:bodyPr wrap="square" rtlCol="0">
            <a:spAutoFit/>
          </a:bodyPr>
          <a:lstStyle/>
          <a:p>
            <a:r>
              <a:rPr lang="en-US" altLang="zh-CN" dirty="0"/>
              <a:t>name:</a:t>
            </a:r>
            <a:r>
              <a:rPr lang="zh-CN" altLang="en-US" dirty="0"/>
              <a:t>刘翔</a:t>
            </a:r>
            <a:endParaRPr lang="en-US" altLang="zh-CN" dirty="0"/>
          </a:p>
          <a:p>
            <a:r>
              <a:rPr lang="en-US" altLang="zh-CN" dirty="0"/>
              <a:t>major</a:t>
            </a:r>
            <a:r>
              <a:rPr lang="zh-CN" altLang="en-US" dirty="0"/>
              <a:t>：</a:t>
            </a:r>
            <a:r>
              <a:rPr lang="en-US" altLang="zh-CN" dirty="0"/>
              <a:t>110</a:t>
            </a:r>
            <a:r>
              <a:rPr lang="zh-CN" altLang="en-US" dirty="0"/>
              <a:t>米栏</a:t>
            </a:r>
            <a:endParaRPr lang="en-US" altLang="zh-CN" dirty="0"/>
          </a:p>
        </p:txBody>
      </p:sp>
      <p:sp>
        <p:nvSpPr>
          <p:cNvPr id="15" name="TextBox 14"/>
          <p:cNvSpPr txBox="1"/>
          <p:nvPr/>
        </p:nvSpPr>
        <p:spPr>
          <a:xfrm>
            <a:off x="3275856" y="1797205"/>
            <a:ext cx="1872208" cy="646331"/>
          </a:xfrm>
          <a:prstGeom prst="rect">
            <a:avLst/>
          </a:prstGeom>
          <a:noFill/>
        </p:spPr>
        <p:txBody>
          <a:bodyPr wrap="square" rtlCol="0">
            <a:spAutoFit/>
          </a:bodyPr>
          <a:lstStyle/>
          <a:p>
            <a:r>
              <a:rPr lang="en-US" altLang="zh-CN" dirty="0"/>
              <a:t>name:</a:t>
            </a:r>
            <a:r>
              <a:rPr lang="zh-CN" altLang="en-US" dirty="0"/>
              <a:t>姚明</a:t>
            </a:r>
            <a:endParaRPr lang="en-US" altLang="zh-CN" dirty="0"/>
          </a:p>
          <a:p>
            <a:r>
              <a:rPr lang="en-US" altLang="zh-CN" dirty="0"/>
              <a:t>major</a:t>
            </a:r>
            <a:r>
              <a:rPr lang="zh-CN" altLang="en-US" dirty="0"/>
              <a:t>：篮球</a:t>
            </a:r>
            <a:endParaRPr lang="en-US" altLang="zh-CN" dirty="0"/>
          </a:p>
        </p:txBody>
      </p:sp>
      <p:sp>
        <p:nvSpPr>
          <p:cNvPr id="16" name="矩形 15"/>
          <p:cNvSpPr/>
          <p:nvPr/>
        </p:nvSpPr>
        <p:spPr>
          <a:xfrm>
            <a:off x="2627784" y="4941168"/>
            <a:ext cx="4824536" cy="755213"/>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092280" y="5192325"/>
            <a:ext cx="1493912" cy="369332"/>
          </a:xfrm>
          <a:prstGeom prst="rect">
            <a:avLst/>
          </a:prstGeom>
          <a:noFill/>
        </p:spPr>
        <p:txBody>
          <a:bodyPr wrap="square" rtlCol="0">
            <a:spAutoFit/>
          </a:bodyPr>
          <a:lstStyle/>
          <a:p>
            <a:r>
              <a:rPr lang="zh-CN" altLang="en-US" dirty="0"/>
              <a:t>静态域</a:t>
            </a:r>
          </a:p>
        </p:txBody>
      </p:sp>
      <p:sp>
        <p:nvSpPr>
          <p:cNvPr id="18" name="TextBox 17"/>
          <p:cNvSpPr txBox="1"/>
          <p:nvPr/>
        </p:nvSpPr>
        <p:spPr>
          <a:xfrm>
            <a:off x="3203848" y="5123100"/>
            <a:ext cx="2160240" cy="369332"/>
          </a:xfrm>
          <a:prstGeom prst="rect">
            <a:avLst/>
          </a:prstGeom>
          <a:noFill/>
        </p:spPr>
        <p:txBody>
          <a:bodyPr wrap="square" rtlCol="0">
            <a:spAutoFit/>
          </a:bodyPr>
          <a:lstStyle/>
          <a:p>
            <a:r>
              <a:rPr lang="en-US" altLang="zh-CN" dirty="0" err="1"/>
              <a:t>contry:China</a:t>
            </a:r>
            <a:endParaRPr lang="zh-CN" altLang="en-US" dirty="0"/>
          </a:p>
        </p:txBody>
      </p:sp>
      <p:cxnSp>
        <p:nvCxnSpPr>
          <p:cNvPr id="20" name="直接箭头连接符 19"/>
          <p:cNvCxnSpPr/>
          <p:nvPr/>
        </p:nvCxnSpPr>
        <p:spPr>
          <a:xfrm flipH="1">
            <a:off x="3779912" y="2636912"/>
            <a:ext cx="72008" cy="23042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4211960" y="3859307"/>
            <a:ext cx="0" cy="12637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95936" y="5192325"/>
            <a:ext cx="504056" cy="300107"/>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4008" y="5192325"/>
            <a:ext cx="890972" cy="369332"/>
          </a:xfrm>
          <a:prstGeom prst="rect">
            <a:avLst/>
          </a:prstGeom>
          <a:noFill/>
        </p:spPr>
        <p:txBody>
          <a:bodyPr wrap="square" rtlCol="0">
            <a:spAutoFit/>
          </a:bodyPr>
          <a:lstStyle/>
          <a:p>
            <a:r>
              <a:rPr lang="zh-CN" altLang="en-US" dirty="0"/>
              <a:t>中国</a:t>
            </a:r>
          </a:p>
        </p:txBody>
      </p:sp>
      <p:cxnSp>
        <p:nvCxnSpPr>
          <p:cNvPr id="31" name="直接连接符 30"/>
          <p:cNvCxnSpPr/>
          <p:nvPr/>
        </p:nvCxnSpPr>
        <p:spPr>
          <a:xfrm>
            <a:off x="4788024" y="5192325"/>
            <a:ext cx="576064" cy="36933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64088" y="5192325"/>
            <a:ext cx="792088" cy="369332"/>
          </a:xfrm>
          <a:prstGeom prst="rect">
            <a:avLst/>
          </a:prstGeom>
          <a:noFill/>
        </p:spPr>
        <p:txBody>
          <a:bodyPr wrap="square" rtlCol="0">
            <a:spAutoFit/>
          </a:bodyPr>
          <a:lstStyle/>
          <a:p>
            <a:r>
              <a:rPr lang="en-US" altLang="zh-CN" dirty="0"/>
              <a:t>CHINA</a:t>
            </a:r>
            <a:endParaRPr lang="zh-CN" altLang="en-US" dirty="0"/>
          </a:p>
        </p:txBody>
      </p:sp>
      <p:sp>
        <p:nvSpPr>
          <p:cNvPr id="10" name="标题 9">
            <a:extLst>
              <a:ext uri="{FF2B5EF4-FFF2-40B4-BE49-F238E27FC236}">
                <a16:creationId xmlns:a16="http://schemas.microsoft.com/office/drawing/2014/main" id="{564586E5-B270-4C83-ABD7-518EC1EFC2BF}"/>
              </a:ext>
            </a:extLst>
          </p:cNvPr>
          <p:cNvSpPr>
            <a:spLocks noGrp="1"/>
          </p:cNvSpPr>
          <p:nvPr>
            <p:ph type="title"/>
          </p:nvPr>
        </p:nvSpPr>
        <p:spPr>
          <a:xfrm>
            <a:off x="7092280" y="239103"/>
            <a:ext cx="1796006" cy="523220"/>
          </a:xfrm>
        </p:spPr>
        <p:txBody>
          <a:bodyPr/>
          <a:lstStyle/>
          <a:p>
            <a:r>
              <a:rPr lang="zh-CN" altLang="en-US" dirty="0"/>
              <a:t>内存图</a:t>
            </a:r>
          </a:p>
        </p:txBody>
      </p:sp>
    </p:spTree>
    <p:extLst>
      <p:ext uri="{BB962C8B-B14F-4D97-AF65-F5344CB8AC3E}">
        <p14:creationId xmlns:p14="http://schemas.microsoft.com/office/powerpoint/2010/main" val="104714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836712"/>
            <a:ext cx="5040560" cy="4401205"/>
          </a:xfrm>
          <a:prstGeom prst="rect">
            <a:avLst/>
          </a:prstGeom>
          <a:noFill/>
        </p:spPr>
        <p:txBody>
          <a:bodyPr wrap="square" rtlCol="0">
            <a:spAutoFit/>
          </a:bodyPr>
          <a:lstStyle/>
          <a:p>
            <a:r>
              <a:rPr lang="en-US" altLang="zh-CN" sz="2000" dirty="0"/>
              <a:t>class Circle {</a:t>
            </a:r>
          </a:p>
          <a:p>
            <a:r>
              <a:rPr lang="en-US" altLang="zh-CN" sz="2000" dirty="0"/>
              <a:t>private double radius;</a:t>
            </a:r>
          </a:p>
          <a:p>
            <a:r>
              <a:rPr lang="en-US" altLang="zh-CN" sz="2000" dirty="0"/>
              <a:t>public static String </a:t>
            </a:r>
            <a:r>
              <a:rPr lang="en-US" altLang="zh-CN" sz="2000" i="1" dirty="0"/>
              <a:t>name = "</a:t>
            </a:r>
            <a:r>
              <a:rPr lang="zh-CN" altLang="en-US" sz="2000" i="1" dirty="0"/>
              <a:t>这是一个圆</a:t>
            </a:r>
            <a:r>
              <a:rPr lang="en-US" altLang="zh-CN" sz="2000" i="1" dirty="0"/>
              <a:t>";</a:t>
            </a:r>
          </a:p>
          <a:p>
            <a:r>
              <a:rPr lang="en-US" altLang="zh-CN" sz="2000" dirty="0"/>
              <a:t>public static String </a:t>
            </a:r>
            <a:r>
              <a:rPr lang="en-US" altLang="zh-CN" sz="2000" dirty="0" err="1"/>
              <a:t>getName</a:t>
            </a:r>
            <a:r>
              <a:rPr lang="en-US" altLang="zh-CN" sz="2000" dirty="0"/>
              <a:t>(){</a:t>
            </a:r>
          </a:p>
          <a:p>
            <a:r>
              <a:rPr lang="en-US" altLang="zh-CN" sz="2000" dirty="0"/>
              <a:t>return </a:t>
            </a:r>
            <a:r>
              <a:rPr lang="en-US" altLang="zh-CN" sz="2000" i="1" dirty="0"/>
              <a:t>name;</a:t>
            </a:r>
            <a:r>
              <a:rPr lang="en-US" altLang="zh-CN" sz="2000" dirty="0"/>
              <a:t>}</a:t>
            </a:r>
          </a:p>
          <a:p>
            <a:r>
              <a:rPr lang="en-US" altLang="zh-CN" sz="2000" dirty="0"/>
              <a:t>public Circle(double radius) {</a:t>
            </a:r>
          </a:p>
          <a:p>
            <a:r>
              <a:rPr lang="en-US" altLang="zh-CN" sz="2000" i="1" dirty="0" err="1"/>
              <a:t>getName</a:t>
            </a:r>
            <a:r>
              <a:rPr lang="en-US" altLang="zh-CN" sz="2000" i="1" dirty="0"/>
              <a:t>();</a:t>
            </a:r>
          </a:p>
          <a:p>
            <a:r>
              <a:rPr lang="en-US" altLang="zh-CN" sz="2000" dirty="0" err="1"/>
              <a:t>this.radius</a:t>
            </a:r>
            <a:r>
              <a:rPr lang="en-US" altLang="zh-CN" sz="2000" dirty="0"/>
              <a:t> = radius;}</a:t>
            </a:r>
            <a:endParaRPr lang="zh-CN" altLang="en-US" sz="2000" dirty="0"/>
          </a:p>
          <a:p>
            <a:r>
              <a:rPr lang="en-US" altLang="zh-CN" sz="2000" dirty="0"/>
              <a:t>public double </a:t>
            </a:r>
            <a:r>
              <a:rPr lang="en-US" altLang="zh-CN" sz="2000" dirty="0" err="1"/>
              <a:t>findArea</a:t>
            </a:r>
            <a:r>
              <a:rPr lang="en-US" altLang="zh-CN" sz="2000" dirty="0"/>
              <a:t>() {</a:t>
            </a:r>
          </a:p>
          <a:p>
            <a:r>
              <a:rPr lang="en-US" altLang="zh-CN" sz="2000" dirty="0"/>
              <a:t>return </a:t>
            </a:r>
            <a:r>
              <a:rPr lang="en-US" altLang="zh-CN" sz="2000" dirty="0" err="1"/>
              <a:t>Math.</a:t>
            </a:r>
            <a:r>
              <a:rPr lang="en-US" altLang="zh-CN" sz="2000" i="1" dirty="0" err="1"/>
              <a:t>PI</a:t>
            </a:r>
            <a:r>
              <a:rPr lang="en-US" altLang="zh-CN" sz="2000" i="1" dirty="0"/>
              <a:t> * radius * radius;</a:t>
            </a:r>
            <a:r>
              <a:rPr lang="en-US" altLang="zh-CN" sz="2000" dirty="0"/>
              <a:t>}</a:t>
            </a:r>
          </a:p>
          <a:p>
            <a:r>
              <a:rPr lang="en-US" altLang="zh-CN" sz="2000" dirty="0"/>
              <a:t>public void display(){</a:t>
            </a:r>
          </a:p>
          <a:p>
            <a:r>
              <a:rPr lang="en-US" altLang="zh-CN" sz="2000" dirty="0" err="1"/>
              <a:t>System.</a:t>
            </a:r>
            <a:r>
              <a:rPr lang="en-US" altLang="zh-CN" sz="2000" i="1" dirty="0" err="1"/>
              <a:t>out.println</a:t>
            </a:r>
            <a:r>
              <a:rPr lang="en-US" altLang="zh-CN" sz="2000" i="1" dirty="0"/>
              <a:t>("name:"+</a:t>
            </a:r>
            <a:r>
              <a:rPr lang="en-US" altLang="zh-CN" sz="2000" i="1" dirty="0" err="1"/>
              <a:t>name+"radius</a:t>
            </a:r>
            <a:r>
              <a:rPr lang="en-US" altLang="zh-CN" sz="2000" i="1" dirty="0"/>
              <a:t>:"+radius);</a:t>
            </a:r>
          </a:p>
          <a:p>
            <a:r>
              <a:rPr lang="en-US" altLang="zh-CN" sz="2000" dirty="0"/>
              <a:t>}}</a:t>
            </a:r>
            <a:endParaRPr lang="zh-CN" altLang="en-US" sz="2000" dirty="0"/>
          </a:p>
        </p:txBody>
      </p:sp>
      <p:sp>
        <p:nvSpPr>
          <p:cNvPr id="2" name="TextBox 1"/>
          <p:cNvSpPr txBox="1"/>
          <p:nvPr/>
        </p:nvSpPr>
        <p:spPr>
          <a:xfrm>
            <a:off x="5157606" y="2739692"/>
            <a:ext cx="3923928" cy="3785652"/>
          </a:xfrm>
          <a:prstGeom prst="rect">
            <a:avLst/>
          </a:prstGeom>
          <a:noFill/>
        </p:spPr>
        <p:txBody>
          <a:bodyPr wrap="square" rtlCol="0">
            <a:spAutoFit/>
          </a:bodyPr>
          <a:lstStyle/>
          <a:p>
            <a:r>
              <a:rPr lang="en-US" altLang="zh-CN" sz="2400" dirty="0"/>
              <a:t>public class </a:t>
            </a:r>
            <a:r>
              <a:rPr lang="en-US" altLang="zh-CN" sz="2400" dirty="0" err="1"/>
              <a:t>TestStatic</a:t>
            </a:r>
            <a:r>
              <a:rPr lang="en-US" altLang="zh-CN" sz="2400" dirty="0"/>
              <a:t> {</a:t>
            </a:r>
          </a:p>
          <a:p>
            <a:r>
              <a:rPr lang="en-US" altLang="zh-CN" sz="2400" dirty="0"/>
              <a:t>public static void main(String[] </a:t>
            </a:r>
            <a:r>
              <a:rPr lang="en-US" altLang="zh-CN" sz="2400" dirty="0" err="1"/>
              <a:t>args</a:t>
            </a:r>
            <a:r>
              <a:rPr lang="en-US" altLang="zh-CN" sz="2400" dirty="0"/>
              <a:t>) {</a:t>
            </a:r>
          </a:p>
          <a:p>
            <a:pPr lvl="1"/>
            <a:r>
              <a:rPr lang="en-US" altLang="zh-CN" sz="2400" dirty="0"/>
              <a:t>Circle c1 = new Circle(2.0);</a:t>
            </a:r>
          </a:p>
          <a:p>
            <a:pPr lvl="1"/>
            <a:r>
              <a:rPr lang="en-US" altLang="zh-CN" sz="2400" dirty="0"/>
              <a:t>Circle c2 = new Circle(3.0);</a:t>
            </a:r>
          </a:p>
          <a:p>
            <a:pPr lvl="1"/>
            <a:r>
              <a:rPr lang="en-US" altLang="zh-CN" sz="2400" dirty="0"/>
              <a:t>c1.display();</a:t>
            </a:r>
          </a:p>
          <a:p>
            <a:pPr lvl="1"/>
            <a:r>
              <a:rPr lang="en-US" altLang="zh-CN" sz="2400" dirty="0"/>
              <a:t>c2.display();</a:t>
            </a:r>
          </a:p>
          <a:p>
            <a:r>
              <a:rPr lang="en-US" altLang="zh-CN" sz="2400" dirty="0"/>
              <a:t>}</a:t>
            </a:r>
          </a:p>
          <a:p>
            <a:r>
              <a:rPr lang="en-US" altLang="zh-CN" sz="2400" dirty="0"/>
              <a:t>}</a:t>
            </a:r>
            <a:endParaRPr lang="zh-CN" altLang="en-US" sz="2400" dirty="0"/>
          </a:p>
          <a:p>
            <a:endParaRPr lang="zh-CN" altLang="en-US" sz="2400" dirty="0"/>
          </a:p>
        </p:txBody>
      </p:sp>
      <p:sp>
        <p:nvSpPr>
          <p:cNvPr id="6" name="标题 5">
            <a:extLst>
              <a:ext uri="{FF2B5EF4-FFF2-40B4-BE49-F238E27FC236}">
                <a16:creationId xmlns:a16="http://schemas.microsoft.com/office/drawing/2014/main" id="{41494597-9258-405C-A286-EEAF5C9CC8FF}"/>
              </a:ext>
            </a:extLst>
          </p:cNvPr>
          <p:cNvSpPr>
            <a:spLocks noGrp="1"/>
          </p:cNvSpPr>
          <p:nvPr>
            <p:ph type="title"/>
          </p:nvPr>
        </p:nvSpPr>
        <p:spPr/>
        <p:txBody>
          <a:bodyPr/>
          <a:lstStyle/>
          <a:p>
            <a:r>
              <a:rPr lang="zh-CN" altLang="en-US" dirty="0"/>
              <a:t>示例代码</a:t>
            </a:r>
          </a:p>
        </p:txBody>
      </p:sp>
    </p:spTree>
    <p:extLst>
      <p:ext uri="{BB962C8B-B14F-4D97-AF65-F5344CB8AC3E}">
        <p14:creationId xmlns:p14="http://schemas.microsoft.com/office/powerpoint/2010/main" val="403111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268760"/>
            <a:ext cx="1296144" cy="482453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71800" y="908720"/>
            <a:ext cx="6048672" cy="3600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2771800" y="5157192"/>
            <a:ext cx="5760640" cy="17008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TextBox 6"/>
          <p:cNvSpPr txBox="1"/>
          <p:nvPr/>
        </p:nvSpPr>
        <p:spPr>
          <a:xfrm>
            <a:off x="395536" y="6007596"/>
            <a:ext cx="1584176" cy="369332"/>
          </a:xfrm>
          <a:prstGeom prst="rect">
            <a:avLst/>
          </a:prstGeom>
          <a:noFill/>
        </p:spPr>
        <p:txBody>
          <a:bodyPr wrap="square" rtlCol="0">
            <a:spAutoFit/>
          </a:bodyPr>
          <a:lstStyle/>
          <a:p>
            <a:r>
              <a:rPr lang="zh-CN" altLang="en-US" dirty="0"/>
              <a:t>栈</a:t>
            </a:r>
          </a:p>
        </p:txBody>
      </p:sp>
      <p:sp>
        <p:nvSpPr>
          <p:cNvPr id="8" name="TextBox 7"/>
          <p:cNvSpPr txBox="1"/>
          <p:nvPr/>
        </p:nvSpPr>
        <p:spPr>
          <a:xfrm>
            <a:off x="3203848" y="3933056"/>
            <a:ext cx="1656184" cy="369332"/>
          </a:xfrm>
          <a:prstGeom prst="rect">
            <a:avLst/>
          </a:prstGeom>
          <a:noFill/>
        </p:spPr>
        <p:txBody>
          <a:bodyPr wrap="square" rtlCol="0">
            <a:spAutoFit/>
          </a:bodyPr>
          <a:lstStyle/>
          <a:p>
            <a:r>
              <a:rPr lang="zh-CN" altLang="en-US" dirty="0"/>
              <a:t>堆</a:t>
            </a:r>
          </a:p>
        </p:txBody>
      </p:sp>
      <p:sp>
        <p:nvSpPr>
          <p:cNvPr id="9" name="TextBox 8"/>
          <p:cNvSpPr txBox="1"/>
          <p:nvPr/>
        </p:nvSpPr>
        <p:spPr>
          <a:xfrm>
            <a:off x="2771800" y="6376928"/>
            <a:ext cx="1368152" cy="369332"/>
          </a:xfrm>
          <a:prstGeom prst="rect">
            <a:avLst/>
          </a:prstGeom>
          <a:noFill/>
        </p:spPr>
        <p:txBody>
          <a:bodyPr wrap="square" rtlCol="0">
            <a:spAutoFit/>
          </a:bodyPr>
          <a:lstStyle/>
          <a:p>
            <a:r>
              <a:rPr lang="zh-CN" altLang="en-US" dirty="0"/>
              <a:t>静态域</a:t>
            </a:r>
          </a:p>
        </p:txBody>
      </p:sp>
      <p:cxnSp>
        <p:nvCxnSpPr>
          <p:cNvPr id="11" name="直接连接符 10"/>
          <p:cNvCxnSpPr/>
          <p:nvPr/>
        </p:nvCxnSpPr>
        <p:spPr>
          <a:xfrm>
            <a:off x="539552" y="5661248"/>
            <a:ext cx="1296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9552" y="5157192"/>
            <a:ext cx="129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9552" y="5661248"/>
            <a:ext cx="1296144" cy="369332"/>
          </a:xfrm>
          <a:prstGeom prst="rect">
            <a:avLst/>
          </a:prstGeom>
          <a:noFill/>
        </p:spPr>
        <p:txBody>
          <a:bodyPr wrap="square" rtlCol="0">
            <a:spAutoFit/>
          </a:bodyPr>
          <a:lstStyle/>
          <a:p>
            <a:r>
              <a:rPr lang="en-US" altLang="zh-CN" dirty="0"/>
              <a:t>c1</a:t>
            </a:r>
            <a:r>
              <a:rPr lang="zh-CN" altLang="en-US" dirty="0"/>
              <a:t>：</a:t>
            </a:r>
          </a:p>
        </p:txBody>
      </p:sp>
      <p:sp>
        <p:nvSpPr>
          <p:cNvPr id="14" name="TextBox 13"/>
          <p:cNvSpPr txBox="1"/>
          <p:nvPr/>
        </p:nvSpPr>
        <p:spPr>
          <a:xfrm>
            <a:off x="509112" y="5291916"/>
            <a:ext cx="1296144" cy="369332"/>
          </a:xfrm>
          <a:prstGeom prst="rect">
            <a:avLst/>
          </a:prstGeom>
          <a:noFill/>
        </p:spPr>
        <p:txBody>
          <a:bodyPr wrap="square" rtlCol="0">
            <a:spAutoFit/>
          </a:bodyPr>
          <a:lstStyle/>
          <a:p>
            <a:r>
              <a:rPr lang="en-US" altLang="zh-CN" dirty="0"/>
              <a:t>c2</a:t>
            </a:r>
            <a:r>
              <a:rPr lang="zh-CN" altLang="en-US" dirty="0"/>
              <a:t>：</a:t>
            </a:r>
          </a:p>
        </p:txBody>
      </p:sp>
      <p:sp>
        <p:nvSpPr>
          <p:cNvPr id="15" name="矩形 14"/>
          <p:cNvSpPr/>
          <p:nvPr/>
        </p:nvSpPr>
        <p:spPr>
          <a:xfrm>
            <a:off x="3203848" y="1268760"/>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4824028" y="2960948"/>
            <a:ext cx="1656184" cy="144016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TextBox 17"/>
          <p:cNvSpPr txBox="1"/>
          <p:nvPr/>
        </p:nvSpPr>
        <p:spPr>
          <a:xfrm>
            <a:off x="4914038" y="3457858"/>
            <a:ext cx="1476164" cy="646331"/>
          </a:xfrm>
          <a:prstGeom prst="rect">
            <a:avLst/>
          </a:prstGeom>
          <a:noFill/>
        </p:spPr>
        <p:txBody>
          <a:bodyPr wrap="square" rtlCol="0">
            <a:spAutoFit/>
          </a:bodyPr>
          <a:lstStyle/>
          <a:p>
            <a:r>
              <a:rPr lang="en-US" altLang="zh-CN" dirty="0"/>
              <a:t>radius:2.0</a:t>
            </a:r>
          </a:p>
          <a:p>
            <a:r>
              <a:rPr lang="en-US" altLang="zh-CN" dirty="0"/>
              <a:t>name:</a:t>
            </a:r>
            <a:endParaRPr lang="zh-CN" altLang="en-US" dirty="0"/>
          </a:p>
        </p:txBody>
      </p:sp>
      <p:sp>
        <p:nvSpPr>
          <p:cNvPr id="19" name="TextBox 18"/>
          <p:cNvSpPr txBox="1"/>
          <p:nvPr/>
        </p:nvSpPr>
        <p:spPr>
          <a:xfrm>
            <a:off x="3260714" y="1484784"/>
            <a:ext cx="1476164" cy="646331"/>
          </a:xfrm>
          <a:prstGeom prst="rect">
            <a:avLst/>
          </a:prstGeom>
          <a:noFill/>
        </p:spPr>
        <p:txBody>
          <a:bodyPr wrap="square" rtlCol="0">
            <a:spAutoFit/>
          </a:bodyPr>
          <a:lstStyle/>
          <a:p>
            <a:r>
              <a:rPr lang="en-US" altLang="zh-CN" dirty="0"/>
              <a:t>radius:3.0</a:t>
            </a:r>
          </a:p>
          <a:p>
            <a:r>
              <a:rPr lang="en-US" altLang="zh-CN" dirty="0"/>
              <a:t>name:</a:t>
            </a:r>
            <a:endParaRPr lang="zh-CN" altLang="en-US" dirty="0"/>
          </a:p>
        </p:txBody>
      </p:sp>
      <p:cxnSp>
        <p:nvCxnSpPr>
          <p:cNvPr id="21" name="直接箭头连接符 20"/>
          <p:cNvCxnSpPr/>
          <p:nvPr/>
        </p:nvCxnSpPr>
        <p:spPr>
          <a:xfrm flipV="1">
            <a:off x="1835696" y="2960948"/>
            <a:ext cx="2988332" cy="2884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805256" y="1268760"/>
            <a:ext cx="1398592" cy="3888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059832" y="5476582"/>
            <a:ext cx="2232248" cy="369332"/>
          </a:xfrm>
          <a:prstGeom prst="rect">
            <a:avLst/>
          </a:prstGeom>
          <a:noFill/>
        </p:spPr>
        <p:txBody>
          <a:bodyPr wrap="square" rtlCol="0">
            <a:spAutoFit/>
          </a:bodyPr>
          <a:lstStyle/>
          <a:p>
            <a:r>
              <a:rPr lang="en-US" altLang="zh-CN" dirty="0"/>
              <a:t>name:”</a:t>
            </a:r>
            <a:r>
              <a:rPr lang="zh-CN" altLang="en-US" dirty="0"/>
              <a:t>圆</a:t>
            </a:r>
            <a:r>
              <a:rPr lang="en-US" altLang="zh-CN" dirty="0"/>
              <a:t>”</a:t>
            </a:r>
            <a:endParaRPr lang="zh-CN" altLang="en-US" dirty="0"/>
          </a:p>
        </p:txBody>
      </p:sp>
      <p:cxnSp>
        <p:nvCxnSpPr>
          <p:cNvPr id="26" name="直接箭头连接符 25"/>
          <p:cNvCxnSpPr/>
          <p:nvPr/>
        </p:nvCxnSpPr>
        <p:spPr>
          <a:xfrm flipH="1">
            <a:off x="3998796" y="1988840"/>
            <a:ext cx="33144" cy="3487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175956" y="3933056"/>
            <a:ext cx="1476164"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标题 9">
            <a:extLst>
              <a:ext uri="{FF2B5EF4-FFF2-40B4-BE49-F238E27FC236}">
                <a16:creationId xmlns:a16="http://schemas.microsoft.com/office/drawing/2014/main" id="{63E5EF26-08AD-441C-A5BD-F8644969E388}"/>
              </a:ext>
            </a:extLst>
          </p:cNvPr>
          <p:cNvSpPr>
            <a:spLocks noGrp="1"/>
          </p:cNvSpPr>
          <p:nvPr>
            <p:ph type="title"/>
          </p:nvPr>
        </p:nvSpPr>
        <p:spPr>
          <a:xfrm>
            <a:off x="7092280" y="239103"/>
            <a:ext cx="1796006" cy="523220"/>
          </a:xfrm>
        </p:spPr>
        <p:txBody>
          <a:bodyPr/>
          <a:lstStyle/>
          <a:p>
            <a:r>
              <a:rPr lang="zh-CN" altLang="en-US" dirty="0"/>
              <a:t>内存图</a:t>
            </a:r>
          </a:p>
        </p:txBody>
      </p:sp>
    </p:spTree>
    <p:extLst>
      <p:ext uri="{BB962C8B-B14F-4D97-AF65-F5344CB8AC3E}">
        <p14:creationId xmlns:p14="http://schemas.microsoft.com/office/powerpoint/2010/main" val="136967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071285" y="239103"/>
            <a:ext cx="3817001" cy="523220"/>
          </a:xfrm>
        </p:spPr>
        <p:txBody>
          <a:bodyPr>
            <a:normAutofit/>
          </a:bodyPr>
          <a:lstStyle/>
          <a:p>
            <a:pPr eaLnBrk="1" hangingPunct="1">
              <a:defRPr/>
            </a:pPr>
            <a:r>
              <a:rPr lang="zh-CN" altLang="en-US" b="1" dirty="0">
                <a:cs typeface="Times New Roman" pitchFamily="18" charset="0"/>
              </a:rPr>
              <a:t>类变量</a:t>
            </a:r>
            <a:r>
              <a:rPr lang="en-US" altLang="zh-CN" b="1" dirty="0">
                <a:solidFill>
                  <a:srgbClr val="C00000"/>
                </a:solidFill>
                <a:cs typeface="Times New Roman" pitchFamily="18" charset="0"/>
              </a:rPr>
              <a:t>(class Variable)</a:t>
            </a:r>
          </a:p>
        </p:txBody>
      </p:sp>
      <p:sp>
        <p:nvSpPr>
          <p:cNvPr id="7171" name="Rectangle 3"/>
          <p:cNvSpPr>
            <a:spLocks noChangeArrowheads="1"/>
          </p:cNvSpPr>
          <p:nvPr/>
        </p:nvSpPr>
        <p:spPr bwMode="auto">
          <a:xfrm>
            <a:off x="539552" y="1033572"/>
            <a:ext cx="7200800" cy="523220"/>
          </a:xfrm>
          <a:prstGeom prst="rect">
            <a:avLst/>
          </a:prstGeom>
          <a:noFill/>
          <a:ln w="9525">
            <a:noFill/>
            <a:miter lim="800000"/>
            <a:headEnd/>
            <a:tailEnd/>
          </a:ln>
        </p:spPr>
        <p:txBody>
          <a:bodyPr wrap="square">
            <a:spAutoFit/>
          </a:bodyPr>
          <a:lstStyle/>
          <a:p>
            <a:pPr marL="342900" indent="-342900">
              <a:buClr>
                <a:srgbClr val="C00000"/>
              </a:buClr>
              <a:buFont typeface="Wingdings" pitchFamily="2" charset="2"/>
              <a:buChar char="l"/>
            </a:pPr>
            <a:r>
              <a:rPr lang="zh-CN" altLang="en-US" sz="2800" dirty="0">
                <a:ea typeface="宋体" pitchFamily="2" charset="-122"/>
                <a:cs typeface="Times New Roman" pitchFamily="18" charset="0"/>
              </a:rPr>
              <a:t>类变量（类属性）由该类的所有实例共享</a:t>
            </a:r>
          </a:p>
        </p:txBody>
      </p:sp>
      <p:sp>
        <p:nvSpPr>
          <p:cNvPr id="7172" name="Rectangle 4"/>
          <p:cNvSpPr>
            <a:spLocks noChangeArrowheads="1"/>
          </p:cNvSpPr>
          <p:nvPr/>
        </p:nvSpPr>
        <p:spPr bwMode="auto">
          <a:xfrm>
            <a:off x="4853592" y="1957104"/>
            <a:ext cx="4110896" cy="3046988"/>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Person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r>
              <a:rPr lang="en-US" altLang="zh-CN" sz="2400" dirty="0">
                <a:solidFill>
                  <a:srgbClr val="C00000"/>
                </a:solidFill>
                <a:ea typeface="宋体" pitchFamily="2" charset="-122"/>
                <a:cs typeface="Times New Roman" pitchFamily="18" charset="0"/>
              </a:rPr>
              <a:t>       public </a:t>
            </a:r>
            <a:r>
              <a:rPr lang="en-US" altLang="zh-CN" sz="2400" b="1" dirty="0">
                <a:solidFill>
                  <a:srgbClr val="C00000"/>
                </a:solidFill>
                <a:ea typeface="宋体" pitchFamily="2" charset="-122"/>
                <a:cs typeface="Times New Roman" pitchFamily="18" charset="0"/>
              </a:rPr>
              <a:t>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 </a:t>
            </a:r>
            <a:r>
              <a:rPr lang="en-US" altLang="zh-CN" sz="2400" dirty="0">
                <a:solidFill>
                  <a:srgbClr val="C00000"/>
                </a:solidFill>
                <a:ea typeface="宋体" pitchFamily="2" charset="-122"/>
                <a:cs typeface="Times New Roman" pitchFamily="18" charset="0"/>
              </a:rPr>
              <a:t>= 0;</a:t>
            </a:r>
          </a:p>
          <a:p>
            <a:r>
              <a:rPr lang="en-US" altLang="zh-CN" sz="2400" dirty="0">
                <a:solidFill>
                  <a:srgbClr val="C00000"/>
                </a:solidFill>
                <a:ea typeface="宋体" pitchFamily="2" charset="-122"/>
                <a:cs typeface="Times New Roman" pitchFamily="18" charset="0"/>
              </a:rPr>
              <a:t>       public Person() {</a:t>
            </a:r>
          </a:p>
          <a:p>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id = </a:t>
            </a:r>
            <a:r>
              <a:rPr lang="en-US" altLang="zh-CN" sz="2400" b="1" dirty="0">
                <a:solidFill>
                  <a:srgbClr val="C00000"/>
                </a:solidFill>
                <a:ea typeface="宋体" pitchFamily="2" charset="-122"/>
                <a:cs typeface="Times New Roman" pitchFamily="18" charset="0"/>
              </a:rPr>
              <a:t>total</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a:t>
            </a:r>
          </a:p>
        </p:txBody>
      </p:sp>
      <p:graphicFrame>
        <p:nvGraphicFramePr>
          <p:cNvPr id="264197" name="Group 5"/>
          <p:cNvGraphicFramePr>
            <a:graphicFrameLocks noGrp="1"/>
          </p:cNvGraphicFramePr>
          <p:nvPr>
            <p:extLst>
              <p:ext uri="{D42A27DB-BD31-4B8C-83A1-F6EECF244321}">
                <p14:modId xmlns:p14="http://schemas.microsoft.com/office/powerpoint/2010/main" val="3036633352"/>
              </p:ext>
            </p:extLst>
          </p:nvPr>
        </p:nvGraphicFramePr>
        <p:xfrm>
          <a:off x="1710308" y="1916832"/>
          <a:ext cx="2095500" cy="1287906"/>
        </p:xfrm>
        <a:graphic>
          <a:graphicData uri="http://schemas.openxmlformats.org/drawingml/2006/table">
            <a:tbl>
              <a:tblPr/>
              <a:tblGrid>
                <a:gridCol w="2095500">
                  <a:extLst>
                    <a:ext uri="{9D8B030D-6E8A-4147-A177-3AD203B41FA5}">
                      <a16:colId xmlns:a16="http://schemas.microsoft.com/office/drawing/2014/main" val="20000"/>
                    </a:ext>
                  </a:extLst>
                </a:gridCol>
              </a:tblGrid>
              <a:tr h="43204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558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+total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 = 0 </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 : </a:t>
                      </a:r>
                      <a:r>
                        <a:rPr kumimoji="1" lang="en-US" altLang="zh-CN" sz="1800" b="0"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endPar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81" name="Line 13"/>
          <p:cNvSpPr>
            <a:spLocks noChangeShapeType="1"/>
          </p:cNvSpPr>
          <p:nvPr/>
        </p:nvSpPr>
        <p:spPr bwMode="auto">
          <a:xfrm flipV="1">
            <a:off x="1682791" y="3145608"/>
            <a:ext cx="607982" cy="1036977"/>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graphicFrame>
        <p:nvGraphicFramePr>
          <p:cNvPr id="264206" name="Group 14"/>
          <p:cNvGraphicFramePr>
            <a:graphicFrameLocks noGrp="1"/>
          </p:cNvGraphicFramePr>
          <p:nvPr>
            <p:extLst>
              <p:ext uri="{D42A27DB-BD31-4B8C-83A1-F6EECF244321}">
                <p14:modId xmlns:p14="http://schemas.microsoft.com/office/powerpoint/2010/main" val="1789626475"/>
              </p:ext>
            </p:extLst>
          </p:nvPr>
        </p:nvGraphicFramePr>
        <p:xfrm>
          <a:off x="805786" y="3938353"/>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p1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264214" name="Group 22"/>
          <p:cNvGraphicFramePr>
            <a:graphicFrameLocks noGrp="1"/>
          </p:cNvGraphicFramePr>
          <p:nvPr>
            <p:extLst>
              <p:ext uri="{D42A27DB-BD31-4B8C-83A1-F6EECF244321}">
                <p14:modId xmlns:p14="http://schemas.microsoft.com/office/powerpoint/2010/main" val="727682916"/>
              </p:ext>
            </p:extLst>
          </p:nvPr>
        </p:nvGraphicFramePr>
        <p:xfrm>
          <a:off x="2710786" y="3938353"/>
          <a:ext cx="1552222" cy="990994"/>
        </p:xfrm>
        <a:graphic>
          <a:graphicData uri="http://schemas.openxmlformats.org/drawingml/2006/table">
            <a:tbl>
              <a:tblPr/>
              <a:tblGrid>
                <a:gridCol w="1552222">
                  <a:extLst>
                    <a:ext uri="{9D8B030D-6E8A-4147-A177-3AD203B41FA5}">
                      <a16:colId xmlns:a16="http://schemas.microsoft.com/office/drawing/2014/main" val="20000"/>
                    </a:ext>
                  </a:extLst>
                </a:gridCol>
              </a:tblGrid>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p2 : Person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4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id=2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7198" name="Line 30"/>
          <p:cNvSpPr>
            <a:spLocks noChangeShapeType="1"/>
          </p:cNvSpPr>
          <p:nvPr/>
        </p:nvSpPr>
        <p:spPr bwMode="auto">
          <a:xfrm flipH="1" flipV="1">
            <a:off x="3196208" y="3145607"/>
            <a:ext cx="511696" cy="787448"/>
          </a:xfrm>
          <a:prstGeom prst="line">
            <a:avLst/>
          </a:prstGeom>
          <a:noFill/>
          <a:ln w="9525">
            <a:solidFill>
              <a:srgbClr val="BD6FBF"/>
            </a:solidFill>
            <a:round/>
            <a:headEnd/>
            <a:tailEnd type="triangle" w="lg" len="lg"/>
          </a:ln>
        </p:spPr>
        <p:txBody>
          <a:bodyPr/>
          <a:lstStyle/>
          <a:p>
            <a:endParaRPr lang="zh-CN" altLang="en-US" sz="2000">
              <a:ea typeface="宋体" pitchFamily="2" charset="-122"/>
              <a:cs typeface="Times New Roman" pitchFamily="18" charset="0"/>
            </a:endParaRPr>
          </a:p>
        </p:txBody>
      </p:sp>
      <p:sp>
        <p:nvSpPr>
          <p:cNvPr id="7199" name="Text Box 31"/>
          <p:cNvSpPr txBox="1">
            <a:spLocks noChangeArrowheads="1"/>
          </p:cNvSpPr>
          <p:nvPr/>
        </p:nvSpPr>
        <p:spPr bwMode="auto">
          <a:xfrm>
            <a:off x="3280626" y="3400636"/>
            <a:ext cx="1862667"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0" name="Text Box 32"/>
          <p:cNvSpPr txBox="1">
            <a:spLocks noChangeArrowheads="1"/>
          </p:cNvSpPr>
          <p:nvPr/>
        </p:nvSpPr>
        <p:spPr bwMode="auto">
          <a:xfrm>
            <a:off x="265330" y="3440948"/>
            <a:ext cx="1940278"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&lt;&lt;instanceOf&gt;&gt;</a:t>
            </a:r>
          </a:p>
        </p:txBody>
      </p:sp>
      <p:sp>
        <p:nvSpPr>
          <p:cNvPr id="7201" name="Text Box 33"/>
          <p:cNvSpPr txBox="1">
            <a:spLocks noChangeArrowheads="1"/>
          </p:cNvSpPr>
          <p:nvPr/>
        </p:nvSpPr>
        <p:spPr bwMode="auto">
          <a:xfrm>
            <a:off x="169375" y="4980823"/>
            <a:ext cx="30268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p1=new Person();</a:t>
            </a:r>
          </a:p>
        </p:txBody>
      </p:sp>
      <p:sp>
        <p:nvSpPr>
          <p:cNvPr id="7202" name="Text Box 34"/>
          <p:cNvSpPr txBox="1">
            <a:spLocks noChangeArrowheads="1"/>
          </p:cNvSpPr>
          <p:nvPr/>
        </p:nvSpPr>
        <p:spPr bwMode="auto">
          <a:xfrm>
            <a:off x="2899875" y="4980823"/>
            <a:ext cx="3725333" cy="369332"/>
          </a:xfrm>
          <a:prstGeom prst="rect">
            <a:avLst/>
          </a:prstGeom>
          <a:noFill/>
          <a:ln w="9525">
            <a:noFill/>
            <a:miter lim="800000"/>
            <a:headEnd/>
            <a:tailEnd/>
          </a:ln>
        </p:spPr>
        <p:txBody>
          <a:bodyPr wrap="square">
            <a:spAutoFit/>
          </a:bodyPr>
          <a:lstStyle/>
          <a:p>
            <a:pPr>
              <a:spcBef>
                <a:spcPct val="50000"/>
              </a:spcBef>
            </a:pPr>
            <a:r>
              <a:rPr lang="en-US" altLang="zh-CN">
                <a:ea typeface="宋体" pitchFamily="2" charset="-122"/>
                <a:cs typeface="Times New Roman" pitchFamily="18" charset="0"/>
              </a:rPr>
              <a:t>Person p2=new Person();</a:t>
            </a:r>
          </a:p>
        </p:txBody>
      </p:sp>
    </p:spTree>
    <p:extLst>
      <p:ext uri="{BB962C8B-B14F-4D97-AF65-F5344CB8AC3E}">
        <p14:creationId xmlns:p14="http://schemas.microsoft.com/office/powerpoint/2010/main" val="257586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156176" y="239103"/>
            <a:ext cx="2732110" cy="523220"/>
          </a:xfrm>
        </p:spPr>
        <p:txBody>
          <a:bodyPr>
            <a:normAutofit/>
          </a:bodyPr>
          <a:lstStyle/>
          <a:p>
            <a:pPr eaLnBrk="1" hangingPunct="1">
              <a:defRPr/>
            </a:pPr>
            <a:r>
              <a:rPr lang="zh-CN" altLang="en-US" b="1" dirty="0">
                <a:cs typeface="Times New Roman" pitchFamily="18" charset="0"/>
              </a:rPr>
              <a:t>类变量应用举例</a:t>
            </a:r>
            <a:endParaRPr lang="zh-CN" altLang="en-US" sz="2000" b="1" dirty="0">
              <a:cs typeface="Times New Roman" pitchFamily="18" charset="0"/>
            </a:endParaRPr>
          </a:p>
        </p:txBody>
      </p:sp>
      <p:sp>
        <p:nvSpPr>
          <p:cNvPr id="8195" name="Rectangle 3"/>
          <p:cNvSpPr>
            <a:spLocks noChangeArrowheads="1"/>
          </p:cNvSpPr>
          <p:nvPr/>
        </p:nvSpPr>
        <p:spPr bwMode="auto">
          <a:xfrm>
            <a:off x="214282" y="735108"/>
            <a:ext cx="8763000" cy="6158609"/>
          </a:xfrm>
          <a:prstGeom prst="rect">
            <a:avLst/>
          </a:prstGeom>
          <a:noFill/>
          <a:ln w="9525">
            <a:noFill/>
            <a:miter lim="800000"/>
            <a:headEnd/>
            <a:tailEnd/>
          </a:ln>
        </p:spPr>
        <p:txBody>
          <a:bodyPr>
            <a:spAutoFit/>
          </a:bodyPr>
          <a:lstStyle/>
          <a:p>
            <a:pPr algn="just">
              <a:lnSpc>
                <a:spcPct val="90000"/>
              </a:lnSpc>
            </a:pPr>
            <a:r>
              <a:rPr lang="en-US" altLang="zh-CN" dirty="0">
                <a:solidFill>
                  <a:srgbClr val="C00000"/>
                </a:solidFill>
                <a:ea typeface="宋体" pitchFamily="2" charset="-122"/>
                <a:cs typeface="Times New Roman" pitchFamily="18" charset="0"/>
              </a:rPr>
              <a:t>class Person {</a:t>
            </a:r>
          </a:p>
          <a:p>
            <a:pPr algn="just">
              <a:lnSpc>
                <a:spcPct val="90000"/>
              </a:lnSpc>
            </a:pPr>
            <a:r>
              <a:rPr lang="en-US" altLang="zh-CN" dirty="0">
                <a:solidFill>
                  <a:srgbClr val="C00000"/>
                </a:solidFill>
                <a:ea typeface="宋体" pitchFamily="2" charset="-122"/>
                <a:cs typeface="Times New Roman" pitchFamily="18" charset="0"/>
              </a:rPr>
              <a:t>           private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id;</a:t>
            </a:r>
          </a:p>
          <a:p>
            <a:pPr algn="just">
              <a:lnSpc>
                <a:spcPct val="90000"/>
              </a:lnSpc>
            </a:pPr>
            <a:r>
              <a:rPr lang="en-US" altLang="zh-CN" dirty="0">
                <a:solidFill>
                  <a:srgbClr val="C00000"/>
                </a:solidFill>
                <a:ea typeface="宋体" pitchFamily="2" charset="-122"/>
                <a:cs typeface="Times New Roman" pitchFamily="18" charset="0"/>
              </a:rPr>
              <a:t>           public </a:t>
            </a:r>
            <a:r>
              <a:rPr lang="en-US" altLang="zh-CN" b="1" dirty="0">
                <a:solidFill>
                  <a:srgbClr val="C00000"/>
                </a:solidFill>
                <a:ea typeface="宋体" pitchFamily="2" charset="-122"/>
                <a:cs typeface="Times New Roman" pitchFamily="18" charset="0"/>
              </a:rPr>
              <a:t>static </a:t>
            </a:r>
            <a:r>
              <a:rPr lang="en-US" altLang="zh-CN" dirty="0" err="1">
                <a:solidFill>
                  <a:srgbClr val="C00000"/>
                </a:solidFill>
                <a:ea typeface="宋体" pitchFamily="2" charset="-122"/>
                <a:cs typeface="Times New Roman" pitchFamily="18" charset="0"/>
              </a:rPr>
              <a:t>int</a:t>
            </a:r>
            <a:r>
              <a:rPr lang="en-US" altLang="zh-CN" dirty="0">
                <a:solidFill>
                  <a:srgbClr val="C00000"/>
                </a:solidFill>
                <a:ea typeface="宋体" pitchFamily="2" charset="-122"/>
                <a:cs typeface="Times New Roman" pitchFamily="18" charset="0"/>
              </a:rPr>
              <a:t> </a:t>
            </a:r>
            <a:r>
              <a:rPr lang="en-US" altLang="zh-CN" b="1" dirty="0">
                <a:solidFill>
                  <a:srgbClr val="C00000"/>
                </a:solidFill>
                <a:ea typeface="宋体" pitchFamily="2" charset="-122"/>
                <a:cs typeface="Times New Roman" pitchFamily="18" charset="0"/>
              </a:rPr>
              <a:t>total </a:t>
            </a:r>
            <a:r>
              <a:rPr lang="en-US" altLang="zh-CN" dirty="0">
                <a:solidFill>
                  <a:srgbClr val="C00000"/>
                </a:solidFill>
                <a:ea typeface="宋体" pitchFamily="2" charset="-122"/>
                <a:cs typeface="Times New Roman" pitchFamily="18" charset="0"/>
              </a:rPr>
              <a:t>= 0;</a:t>
            </a:r>
          </a:p>
          <a:p>
            <a:pPr algn="just">
              <a:lnSpc>
                <a:spcPct val="90000"/>
              </a:lnSpc>
            </a:pPr>
            <a:r>
              <a:rPr lang="en-US" altLang="zh-CN" dirty="0">
                <a:solidFill>
                  <a:srgbClr val="C00000"/>
                </a:solidFill>
                <a:ea typeface="宋体" pitchFamily="2" charset="-122"/>
                <a:cs typeface="Times New Roman" pitchFamily="18" charset="0"/>
              </a:rPr>
              <a:t>           public Person() {</a:t>
            </a:r>
          </a:p>
          <a:p>
            <a:pPr algn="just">
              <a:lnSpc>
                <a:spcPct val="90000"/>
              </a:lnSpc>
            </a:pPr>
            <a:r>
              <a:rPr lang="en-US" altLang="zh-CN" dirty="0">
                <a:solidFill>
                  <a:srgbClr val="C00000"/>
                </a:solidFill>
                <a:ea typeface="宋体" pitchFamily="2" charset="-122"/>
                <a:cs typeface="Times New Roman" pitchFamily="18" charset="0"/>
              </a:rPr>
              <a:t> 	         </a:t>
            </a:r>
            <a:r>
              <a:rPr lang="en-US" altLang="zh-CN" b="1" dirty="0">
                <a:solidFill>
                  <a:srgbClr val="C00000"/>
                </a:solidFill>
                <a:ea typeface="宋体" pitchFamily="2" charset="-122"/>
                <a:cs typeface="Times New Roman" pitchFamily="18" charset="0"/>
              </a:rPr>
              <a:t>total</a:t>
            </a:r>
            <a:r>
              <a:rPr lang="en-US" altLang="zh-CN" dirty="0">
                <a:solidFill>
                  <a:srgbClr val="C00000"/>
                </a:solidFill>
                <a:ea typeface="宋体" pitchFamily="2" charset="-122"/>
                <a:cs typeface="Times New Roman" pitchFamily="18" charset="0"/>
              </a:rPr>
              <a:t>++;</a:t>
            </a:r>
          </a:p>
          <a:p>
            <a:pPr algn="just">
              <a:lnSpc>
                <a:spcPct val="90000"/>
              </a:lnSpc>
            </a:pPr>
            <a:r>
              <a:rPr lang="en-US" altLang="zh-CN" dirty="0">
                <a:solidFill>
                  <a:srgbClr val="C00000"/>
                </a:solidFill>
                <a:ea typeface="宋体" pitchFamily="2" charset="-122"/>
                <a:cs typeface="Times New Roman" pitchFamily="18" charset="0"/>
              </a:rPr>
              <a:t> 	         id = </a:t>
            </a:r>
            <a:r>
              <a:rPr lang="en-US" altLang="zh-CN" b="1" dirty="0">
                <a:solidFill>
                  <a:srgbClr val="C00000"/>
                </a:solidFill>
                <a:ea typeface="宋体" pitchFamily="2" charset="-122"/>
                <a:cs typeface="Times New Roman" pitchFamily="18" charset="0"/>
              </a:rPr>
              <a:t>total</a:t>
            </a:r>
            <a:r>
              <a:rPr lang="en-US" altLang="zh-CN" dirty="0">
                <a:solidFill>
                  <a:srgbClr val="C00000"/>
                </a:solidFill>
                <a:ea typeface="宋体" pitchFamily="2" charset="-122"/>
                <a:cs typeface="Times New Roman" pitchFamily="18" charset="0"/>
              </a:rPr>
              <a:t>;</a:t>
            </a:r>
          </a:p>
          <a:p>
            <a:pPr algn="just">
              <a:lnSpc>
                <a:spcPct val="90000"/>
              </a:lnSpc>
            </a:pPr>
            <a:r>
              <a:rPr lang="en-US" altLang="zh-CN" dirty="0">
                <a:solidFill>
                  <a:srgbClr val="C00000"/>
                </a:solidFill>
                <a:ea typeface="宋体" pitchFamily="2" charset="-122"/>
                <a:cs typeface="Times New Roman" pitchFamily="18" charset="0"/>
              </a:rPr>
              <a:t>           }</a:t>
            </a:r>
          </a:p>
          <a:p>
            <a:pPr algn="just">
              <a:lnSpc>
                <a:spcPct val="90000"/>
              </a:lnSpc>
            </a:pPr>
            <a:r>
              <a:rPr lang="en-US" altLang="zh-CN" dirty="0">
                <a:solidFill>
                  <a:srgbClr val="C00000"/>
                </a:solidFill>
                <a:ea typeface="宋体" pitchFamily="2" charset="-122"/>
                <a:cs typeface="Times New Roman" pitchFamily="18" charset="0"/>
              </a:rPr>
              <a:t>           public static void main(String </a:t>
            </a:r>
            <a:r>
              <a:rPr lang="en-US" altLang="zh-CN" dirty="0" err="1">
                <a:solidFill>
                  <a:srgbClr val="C00000"/>
                </a:solidFill>
                <a:ea typeface="宋体" pitchFamily="2" charset="-122"/>
                <a:cs typeface="Times New Roman" pitchFamily="18" charset="0"/>
              </a:rPr>
              <a:t>args</a:t>
            </a:r>
            <a:r>
              <a:rPr lang="en-US" altLang="zh-CN" dirty="0">
                <a:solidFill>
                  <a:srgbClr val="C00000"/>
                </a:solidFill>
                <a:ea typeface="宋体" pitchFamily="2" charset="-122"/>
                <a:cs typeface="Times New Roman" pitchFamily="18" charset="0"/>
              </a:rPr>
              <a:t>[]){</a:t>
            </a:r>
          </a:p>
          <a:p>
            <a:pPr algn="just">
              <a:lnSpc>
                <a:spcPct val="90000"/>
              </a:lnSpc>
            </a:pPr>
            <a:r>
              <a:rPr lang="en-US" altLang="zh-CN" dirty="0">
                <a:solidFill>
                  <a:srgbClr val="C00000"/>
                </a:solidFill>
                <a:ea typeface="宋体" pitchFamily="2" charset="-122"/>
                <a:cs typeface="Times New Roman" pitchFamily="18" charset="0"/>
              </a:rPr>
              <a:t>         	Person Tom=new Person();</a:t>
            </a:r>
          </a:p>
          <a:p>
            <a:pPr algn="just">
              <a:lnSpc>
                <a:spcPct val="90000"/>
              </a:lnSpc>
            </a:pPr>
            <a:r>
              <a:rPr lang="en-US" altLang="zh-CN" dirty="0">
                <a:solidFill>
                  <a:srgbClr val="C00000"/>
                </a:solidFill>
                <a:ea typeface="宋体" pitchFamily="2" charset="-122"/>
                <a:cs typeface="Times New Roman" pitchFamily="18" charset="0"/>
              </a:rPr>
              <a:t>	Tom.id=0;</a:t>
            </a:r>
          </a:p>
          <a:p>
            <a:pPr algn="just">
              <a:lnSpc>
                <a:spcPct val="90000"/>
              </a:lnSpc>
            </a:pPr>
            <a:r>
              <a:rPr lang="en-US" altLang="zh-CN" dirty="0">
                <a:solidFill>
                  <a:srgbClr val="C00000"/>
                </a:solidFill>
                <a:ea typeface="宋体" pitchFamily="2" charset="-122"/>
                <a:cs typeface="Times New Roman" pitchFamily="18" charset="0"/>
              </a:rPr>
              <a:t>	total=100; </a:t>
            </a:r>
            <a:r>
              <a:rPr lang="en-US" altLang="zh-CN" b="1" dirty="0">
                <a:solidFill>
                  <a:schemeClr val="accent1"/>
                </a:solidFill>
                <a:ea typeface="宋体" pitchFamily="2" charset="-122"/>
                <a:cs typeface="Times New Roman" pitchFamily="18" charset="0"/>
              </a:rPr>
              <a:t>// </a:t>
            </a:r>
            <a:r>
              <a:rPr lang="zh-CN" altLang="en-US" b="1" dirty="0">
                <a:solidFill>
                  <a:schemeClr val="accent1"/>
                </a:solidFill>
                <a:ea typeface="宋体" pitchFamily="2" charset="-122"/>
                <a:cs typeface="Times New Roman" pitchFamily="18" charset="0"/>
              </a:rPr>
              <a:t>不用创建对象就可以访问静态成员</a:t>
            </a:r>
            <a:endParaRPr lang="zh-CN" altLang="en-US" b="1" dirty="0">
              <a:solidFill>
                <a:schemeClr val="accent2"/>
              </a:solidFill>
              <a:ea typeface="宋体" pitchFamily="2" charset="-122"/>
              <a:cs typeface="Times New Roman" pitchFamily="18" charset="0"/>
            </a:endParaRPr>
          </a:p>
          <a:p>
            <a:pPr algn="just">
              <a:lnSpc>
                <a:spcPct val="90000"/>
              </a:lnSpc>
            </a:pPr>
            <a:r>
              <a:rPr lang="zh-CN" altLang="en-US" dirty="0">
                <a:solidFill>
                  <a:srgbClr val="C00000"/>
                </a:solidFill>
                <a:ea typeface="宋体" pitchFamily="2" charset="-122"/>
                <a:cs typeface="Times New Roman" pitchFamily="18" charset="0"/>
              </a:rPr>
              <a:t>         </a:t>
            </a:r>
            <a:r>
              <a:rPr lang="en-US" altLang="zh-CN" dirty="0">
                <a:solidFill>
                  <a:srgbClr val="C00000"/>
                </a:solidFill>
                <a:ea typeface="宋体" pitchFamily="2" charset="-122"/>
                <a:cs typeface="Times New Roman" pitchFamily="18" charset="0"/>
              </a:rPr>
              <a:t>}</a:t>
            </a:r>
          </a:p>
          <a:p>
            <a:pPr algn="just">
              <a:lnSpc>
                <a:spcPct val="90000"/>
              </a:lnSpc>
            </a:pPr>
            <a:r>
              <a:rPr lang="en-US" altLang="zh-CN" dirty="0">
                <a:solidFill>
                  <a:srgbClr val="C00000"/>
                </a:solidFill>
                <a:ea typeface="宋体" pitchFamily="2" charset="-122"/>
                <a:cs typeface="Times New Roman" pitchFamily="18" charset="0"/>
              </a:rPr>
              <a:t> }</a:t>
            </a:r>
          </a:p>
          <a:p>
            <a:pPr algn="just">
              <a:lnSpc>
                <a:spcPct val="90000"/>
              </a:lnSpc>
            </a:pPr>
            <a:endParaRPr lang="en-US" altLang="zh-CN" dirty="0">
              <a:solidFill>
                <a:srgbClr val="C00000"/>
              </a:solidFill>
              <a:ea typeface="宋体" pitchFamily="2" charset="-122"/>
              <a:cs typeface="Times New Roman" pitchFamily="18" charset="0"/>
            </a:endParaRPr>
          </a:p>
          <a:p>
            <a:pPr algn="just">
              <a:lnSpc>
                <a:spcPct val="90000"/>
              </a:lnSpc>
            </a:pPr>
            <a:endParaRPr lang="en-US" altLang="zh-CN" dirty="0">
              <a:solidFill>
                <a:srgbClr val="C00000"/>
              </a:solidFill>
              <a:ea typeface="宋体" pitchFamily="2" charset="-122"/>
              <a:cs typeface="Times New Roman" pitchFamily="18" charset="0"/>
            </a:endParaRPr>
          </a:p>
          <a:p>
            <a:pPr algn="just">
              <a:lnSpc>
                <a:spcPct val="90000"/>
              </a:lnSpc>
            </a:pPr>
            <a:endParaRPr lang="en-US" altLang="zh-CN" sz="600" dirty="0">
              <a:solidFill>
                <a:schemeClr val="accent2"/>
              </a:solidFill>
              <a:ea typeface="宋体" pitchFamily="2" charset="-122"/>
              <a:cs typeface="Times New Roman" pitchFamily="18" charset="0"/>
            </a:endParaRPr>
          </a:p>
          <a:p>
            <a:pPr algn="just">
              <a:lnSpc>
                <a:spcPct val="90000"/>
              </a:lnSpc>
            </a:pPr>
            <a:r>
              <a:rPr lang="en-US" altLang="zh-CN" dirty="0">
                <a:solidFill>
                  <a:srgbClr val="C00000"/>
                </a:solidFill>
                <a:ea typeface="宋体" pitchFamily="2" charset="-122"/>
                <a:cs typeface="Times New Roman" pitchFamily="18" charset="0"/>
              </a:rPr>
              <a:t>public class </a:t>
            </a:r>
            <a:r>
              <a:rPr lang="en-US" altLang="zh-CN" dirty="0" err="1">
                <a:solidFill>
                  <a:srgbClr val="C00000"/>
                </a:solidFill>
                <a:ea typeface="宋体" pitchFamily="2" charset="-122"/>
                <a:cs typeface="Times New Roman" pitchFamily="18" charset="0"/>
              </a:rPr>
              <a:t>OtherClass</a:t>
            </a:r>
            <a:r>
              <a:rPr lang="en-US" altLang="zh-CN" dirty="0">
                <a:solidFill>
                  <a:srgbClr val="C00000"/>
                </a:solidFill>
                <a:ea typeface="宋体" pitchFamily="2" charset="-122"/>
                <a:cs typeface="Times New Roman" pitchFamily="18" charset="0"/>
              </a:rPr>
              <a:t> {</a:t>
            </a:r>
          </a:p>
          <a:p>
            <a:pPr algn="just">
              <a:lnSpc>
                <a:spcPct val="90000"/>
              </a:lnSpc>
            </a:pPr>
            <a:r>
              <a:rPr lang="en-US" altLang="zh-CN" dirty="0">
                <a:solidFill>
                  <a:srgbClr val="C00000"/>
                </a:solidFill>
                <a:ea typeface="宋体" pitchFamily="2" charset="-122"/>
                <a:cs typeface="Times New Roman" pitchFamily="18" charset="0"/>
              </a:rPr>
              <a:t>            public static void main(String </a:t>
            </a:r>
            <a:r>
              <a:rPr lang="en-US" altLang="zh-CN" dirty="0" err="1">
                <a:solidFill>
                  <a:srgbClr val="C00000"/>
                </a:solidFill>
                <a:ea typeface="宋体" pitchFamily="2" charset="-122"/>
                <a:cs typeface="Times New Roman" pitchFamily="18" charset="0"/>
              </a:rPr>
              <a:t>args</a:t>
            </a:r>
            <a:r>
              <a:rPr lang="en-US" altLang="zh-CN" dirty="0">
                <a:solidFill>
                  <a:srgbClr val="C00000"/>
                </a:solidFill>
                <a:ea typeface="宋体" pitchFamily="2" charset="-122"/>
                <a:cs typeface="Times New Roman" pitchFamily="18" charset="0"/>
              </a:rPr>
              <a:t>[]) {</a:t>
            </a:r>
          </a:p>
          <a:p>
            <a:pPr algn="just">
              <a:lnSpc>
                <a:spcPct val="90000"/>
              </a:lnSpc>
            </a:pPr>
            <a:r>
              <a:rPr lang="en-US" altLang="zh-CN" dirty="0">
                <a:solidFill>
                  <a:srgbClr val="C00000"/>
                </a:solidFill>
                <a:ea typeface="宋体" pitchFamily="2" charset="-122"/>
                <a:cs typeface="Times New Roman" pitchFamily="18" charset="0"/>
              </a:rPr>
              <a:t> 	         </a:t>
            </a:r>
            <a:r>
              <a:rPr lang="en-US" altLang="zh-CN" b="1" dirty="0" err="1">
                <a:solidFill>
                  <a:srgbClr val="C00000"/>
                </a:solidFill>
                <a:ea typeface="宋体" pitchFamily="2" charset="-122"/>
                <a:cs typeface="Times New Roman" pitchFamily="18" charset="0"/>
              </a:rPr>
              <a:t>Person.total</a:t>
            </a:r>
            <a:r>
              <a:rPr lang="en-US" altLang="zh-CN" b="1" dirty="0">
                <a:solidFill>
                  <a:srgbClr val="C00000"/>
                </a:solidFill>
                <a:ea typeface="宋体" pitchFamily="2" charset="-122"/>
                <a:cs typeface="Times New Roman" pitchFamily="18" charset="0"/>
              </a:rPr>
              <a:t> </a:t>
            </a:r>
            <a:r>
              <a:rPr lang="en-US" altLang="zh-CN" dirty="0">
                <a:solidFill>
                  <a:srgbClr val="C00000"/>
                </a:solidFill>
                <a:ea typeface="宋体" pitchFamily="2" charset="-122"/>
                <a:cs typeface="Times New Roman" pitchFamily="18" charset="0"/>
              </a:rPr>
              <a:t>= 100;  </a:t>
            </a:r>
            <a:r>
              <a:rPr lang="en-US" altLang="zh-CN" b="1" dirty="0">
                <a:solidFill>
                  <a:schemeClr val="accent1"/>
                </a:solidFill>
                <a:ea typeface="宋体" pitchFamily="2" charset="-122"/>
                <a:cs typeface="Times New Roman" pitchFamily="18" charset="0"/>
              </a:rPr>
              <a:t>// </a:t>
            </a:r>
            <a:r>
              <a:rPr lang="zh-CN" altLang="en-US" b="1" dirty="0">
                <a:solidFill>
                  <a:schemeClr val="accent1"/>
                </a:solidFill>
                <a:ea typeface="宋体" pitchFamily="2" charset="-122"/>
                <a:cs typeface="Times New Roman" pitchFamily="18" charset="0"/>
              </a:rPr>
              <a:t>不用创建对象就可以访问静态成员</a:t>
            </a:r>
          </a:p>
          <a:p>
            <a:pPr algn="just">
              <a:lnSpc>
                <a:spcPct val="90000"/>
              </a:lnSpc>
            </a:pPr>
            <a:r>
              <a:rPr lang="zh-CN" altLang="en-US" b="1" dirty="0">
                <a:solidFill>
                  <a:schemeClr val="accent1"/>
                </a:solidFill>
                <a:ea typeface="宋体" pitchFamily="2" charset="-122"/>
                <a:cs typeface="Times New Roman" pitchFamily="18" charset="0"/>
              </a:rPr>
              <a:t>                           </a:t>
            </a:r>
            <a:r>
              <a:rPr lang="en-US" altLang="zh-CN" b="1" dirty="0">
                <a:solidFill>
                  <a:schemeClr val="accent1"/>
                </a:solidFill>
                <a:ea typeface="宋体" pitchFamily="2" charset="-122"/>
                <a:cs typeface="Times New Roman" pitchFamily="18" charset="0"/>
              </a:rPr>
              <a:t>//</a:t>
            </a:r>
            <a:r>
              <a:rPr lang="zh-CN" altLang="en-US" b="1" dirty="0">
                <a:solidFill>
                  <a:schemeClr val="accent1"/>
                </a:solidFill>
                <a:ea typeface="宋体" pitchFamily="2" charset="-122"/>
                <a:cs typeface="Times New Roman" pitchFamily="18" charset="0"/>
              </a:rPr>
              <a:t>访问方式：类名</a:t>
            </a:r>
            <a:r>
              <a:rPr lang="en-US" altLang="zh-CN" b="1" dirty="0">
                <a:solidFill>
                  <a:schemeClr val="accent1"/>
                </a:solidFill>
                <a:ea typeface="宋体" pitchFamily="2" charset="-122"/>
                <a:cs typeface="Times New Roman" pitchFamily="18" charset="0"/>
              </a:rPr>
              <a:t>.</a:t>
            </a:r>
            <a:r>
              <a:rPr lang="zh-CN" altLang="en-US" b="1" dirty="0">
                <a:solidFill>
                  <a:schemeClr val="accent1"/>
                </a:solidFill>
                <a:ea typeface="宋体" pitchFamily="2" charset="-122"/>
                <a:cs typeface="Times New Roman" pitchFamily="18" charset="0"/>
              </a:rPr>
              <a:t>类属性，类名</a:t>
            </a:r>
            <a:r>
              <a:rPr lang="en-US" altLang="zh-CN" b="1" dirty="0">
                <a:solidFill>
                  <a:schemeClr val="accent1"/>
                </a:solidFill>
                <a:ea typeface="宋体" pitchFamily="2" charset="-122"/>
                <a:cs typeface="Times New Roman" pitchFamily="18" charset="0"/>
              </a:rPr>
              <a:t>.</a:t>
            </a:r>
            <a:r>
              <a:rPr lang="zh-CN" altLang="en-US" b="1" dirty="0">
                <a:solidFill>
                  <a:schemeClr val="accent1"/>
                </a:solidFill>
                <a:ea typeface="宋体" pitchFamily="2" charset="-122"/>
                <a:cs typeface="Times New Roman" pitchFamily="18" charset="0"/>
              </a:rPr>
              <a:t>类方法</a:t>
            </a:r>
          </a:p>
          <a:p>
            <a:pPr algn="just">
              <a:lnSpc>
                <a:spcPct val="90000"/>
              </a:lnSpc>
            </a:pPr>
            <a:r>
              <a:rPr lang="zh-CN" altLang="en-US" dirty="0">
                <a:solidFill>
                  <a:schemeClr val="accent2"/>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System.out.println</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Person.total</a:t>
            </a:r>
            <a:r>
              <a:rPr lang="en-US" altLang="zh-CN" dirty="0">
                <a:solidFill>
                  <a:srgbClr val="C00000"/>
                </a:solidFill>
                <a:ea typeface="宋体" pitchFamily="2" charset="-122"/>
                <a:cs typeface="Times New Roman" pitchFamily="18" charset="0"/>
              </a:rPr>
              <a:t>);</a:t>
            </a:r>
          </a:p>
          <a:p>
            <a:pPr algn="just">
              <a:lnSpc>
                <a:spcPct val="90000"/>
              </a:lnSpc>
            </a:pPr>
            <a:r>
              <a:rPr lang="en-US" altLang="zh-CN" dirty="0">
                <a:solidFill>
                  <a:srgbClr val="C00000"/>
                </a:solidFill>
                <a:ea typeface="宋体" pitchFamily="2" charset="-122"/>
                <a:cs typeface="Times New Roman" pitchFamily="18" charset="0"/>
              </a:rPr>
              <a:t>	         Person c = new Person(); </a:t>
            </a:r>
          </a:p>
          <a:p>
            <a:pPr algn="just">
              <a:lnSpc>
                <a:spcPct val="90000"/>
              </a:lnSpc>
            </a:pPr>
            <a:r>
              <a:rPr lang="en-US" altLang="zh-CN" dirty="0">
                <a:solidFill>
                  <a:srgbClr val="C00000"/>
                </a:solidFill>
                <a:ea typeface="宋体" pitchFamily="2" charset="-122"/>
                <a:cs typeface="Times New Roman" pitchFamily="18" charset="0"/>
              </a:rPr>
              <a:t>	         </a:t>
            </a:r>
            <a:r>
              <a:rPr lang="en-US" altLang="zh-CN" dirty="0" err="1">
                <a:solidFill>
                  <a:srgbClr val="C00000"/>
                </a:solidFill>
                <a:ea typeface="宋体" pitchFamily="2" charset="-122"/>
                <a:cs typeface="Times New Roman" pitchFamily="18" charset="0"/>
              </a:rPr>
              <a:t>System.out.println</a:t>
            </a:r>
            <a:r>
              <a:rPr lang="en-US" altLang="zh-CN" dirty="0">
                <a:solidFill>
                  <a:srgbClr val="C00000"/>
                </a:solidFill>
                <a:ea typeface="宋体" pitchFamily="2" charset="-122"/>
                <a:cs typeface="Times New Roman" pitchFamily="18" charset="0"/>
              </a:rPr>
              <a:t>(</a:t>
            </a:r>
            <a:r>
              <a:rPr lang="en-US" altLang="zh-CN" dirty="0" err="1">
                <a:solidFill>
                  <a:srgbClr val="C00000"/>
                </a:solidFill>
                <a:ea typeface="宋体" pitchFamily="2" charset="-122"/>
                <a:cs typeface="Times New Roman" pitchFamily="18" charset="0"/>
              </a:rPr>
              <a:t>c.total</a:t>
            </a:r>
            <a:r>
              <a:rPr lang="en-US" altLang="zh-CN" dirty="0">
                <a:solidFill>
                  <a:srgbClr val="C00000"/>
                </a:solidFill>
                <a:ea typeface="宋体" pitchFamily="2" charset="-122"/>
                <a:cs typeface="Times New Roman" pitchFamily="18" charset="0"/>
              </a:rPr>
              <a:t>);</a:t>
            </a:r>
            <a:r>
              <a:rPr lang="en-US" altLang="zh-CN" dirty="0">
                <a:solidFill>
                  <a:schemeClr val="accent2"/>
                </a:solidFill>
                <a:ea typeface="宋体" pitchFamily="2" charset="-122"/>
                <a:cs typeface="Times New Roman" pitchFamily="18" charset="0"/>
              </a:rPr>
              <a:t>	</a:t>
            </a:r>
            <a:r>
              <a:rPr lang="en-US" altLang="zh-CN" b="1" dirty="0">
                <a:solidFill>
                  <a:schemeClr val="accent1"/>
                </a:solidFill>
                <a:ea typeface="宋体" pitchFamily="2" charset="-122"/>
                <a:cs typeface="Times New Roman" pitchFamily="18" charset="0"/>
              </a:rPr>
              <a:t>//</a:t>
            </a:r>
            <a:r>
              <a:rPr lang="zh-CN" altLang="en-US" b="1" dirty="0">
                <a:solidFill>
                  <a:schemeClr val="accent1"/>
                </a:solidFill>
                <a:ea typeface="宋体" pitchFamily="2" charset="-122"/>
                <a:cs typeface="Times New Roman" pitchFamily="18" charset="0"/>
              </a:rPr>
              <a:t>输出</a:t>
            </a:r>
            <a:r>
              <a:rPr lang="en-US" altLang="zh-CN" b="1" dirty="0">
                <a:solidFill>
                  <a:schemeClr val="accent1"/>
                </a:solidFill>
                <a:ea typeface="宋体" pitchFamily="2" charset="-122"/>
                <a:cs typeface="Times New Roman" pitchFamily="18" charset="0"/>
              </a:rPr>
              <a:t>101</a:t>
            </a:r>
          </a:p>
          <a:p>
            <a:pPr algn="just">
              <a:lnSpc>
                <a:spcPct val="90000"/>
              </a:lnSpc>
            </a:pPr>
            <a:r>
              <a:rPr lang="en-US" altLang="zh-CN" dirty="0">
                <a:solidFill>
                  <a:srgbClr val="C00000"/>
                </a:solidFill>
                <a:ea typeface="宋体" pitchFamily="2" charset="-122"/>
                <a:cs typeface="Times New Roman" pitchFamily="18" charset="0"/>
              </a:rPr>
              <a:t>            }</a:t>
            </a:r>
          </a:p>
          <a:p>
            <a:pPr algn="just">
              <a:lnSpc>
                <a:spcPct val="90000"/>
              </a:lnSpc>
            </a:pPr>
            <a:r>
              <a:rPr lang="en-US" altLang="zh-CN" dirty="0">
                <a:solidFill>
                  <a:srgbClr val="C00000"/>
                </a:solidFill>
                <a:ea typeface="宋体" pitchFamily="2" charset="-122"/>
                <a:cs typeface="Times New Roman" pitchFamily="18" charset="0"/>
              </a:rPr>
              <a:t>}</a:t>
            </a:r>
          </a:p>
        </p:txBody>
      </p:sp>
      <p:cxnSp>
        <p:nvCxnSpPr>
          <p:cNvPr id="3" name="直接连接符 2"/>
          <p:cNvCxnSpPr/>
          <p:nvPr/>
        </p:nvCxnSpPr>
        <p:spPr>
          <a:xfrm>
            <a:off x="214282" y="4149080"/>
            <a:ext cx="8763000" cy="0"/>
          </a:xfrm>
          <a:prstGeom prst="line">
            <a:avLst/>
          </a:prstGeom>
          <a:ln w="254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203848" y="4149080"/>
            <a:ext cx="360040" cy="432048"/>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37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0272" y="239103"/>
            <a:ext cx="1868014" cy="523220"/>
          </a:xfrm>
        </p:spPr>
        <p:txBody>
          <a:bodyPr>
            <a:normAutofit/>
          </a:bodyPr>
          <a:lstStyle/>
          <a:p>
            <a:r>
              <a:rPr lang="zh-CN" altLang="en-US" b="1" dirty="0"/>
              <a:t>本章内容</a:t>
            </a:r>
          </a:p>
        </p:txBody>
      </p:sp>
      <p:sp>
        <p:nvSpPr>
          <p:cNvPr id="4" name="Rectangle 3"/>
          <p:cNvSpPr txBox="1">
            <a:spLocks noChangeArrowheads="1"/>
          </p:cNvSpPr>
          <p:nvPr/>
        </p:nvSpPr>
        <p:spPr>
          <a:xfrm>
            <a:off x="899592" y="836712"/>
            <a:ext cx="7272808" cy="5328592"/>
          </a:xfrm>
          <a:prstGeom prst="rect">
            <a:avLst/>
          </a:prstGeom>
          <a:noFill/>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dirty="0">
                <a:solidFill>
                  <a:schemeClr val="tx1"/>
                </a:solidFill>
                <a:ea typeface="宋体" pitchFamily="2" charset="-122"/>
                <a:cs typeface="Times New Roman" pitchFamily="18" charset="0"/>
              </a:rPr>
              <a:t>1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final</a:t>
            </a:r>
          </a:p>
          <a:p>
            <a:pPr algn="l"/>
            <a:r>
              <a:rPr lang="en-US" altLang="zh-CN" sz="2800" dirty="0">
                <a:solidFill>
                  <a:schemeClr val="tx1"/>
                </a:solidFill>
                <a:ea typeface="宋体" pitchFamily="2" charset="-122"/>
                <a:cs typeface="Times New Roman" pitchFamily="18" charset="0"/>
              </a:rPr>
              <a:t>2 </a:t>
            </a:r>
            <a:r>
              <a:rPr lang="zh-CN" altLang="en-US" sz="2800" dirty="0">
                <a:solidFill>
                  <a:schemeClr val="tx1"/>
                </a:solidFill>
                <a:ea typeface="宋体" pitchFamily="2" charset="-122"/>
                <a:cs typeface="Times New Roman" pitchFamily="18" charset="0"/>
              </a:rPr>
              <a:t>关键字：</a:t>
            </a:r>
            <a:r>
              <a:rPr lang="en-US" altLang="zh-CN" sz="2800" dirty="0">
                <a:solidFill>
                  <a:schemeClr val="tx1"/>
                </a:solidFill>
                <a:ea typeface="宋体" pitchFamily="2" charset="-122"/>
                <a:cs typeface="Times New Roman" pitchFamily="18" charset="0"/>
              </a:rPr>
              <a:t>static</a:t>
            </a: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类变量、类方法</a:t>
            </a:r>
            <a:endParaRPr lang="en-US" altLang="zh-CN" sz="2400" dirty="0">
              <a:solidFill>
                <a:schemeClr val="tx1"/>
              </a:solidFill>
              <a:ea typeface="宋体" pitchFamily="2" charset="-122"/>
              <a:cs typeface="Times New Roman" pitchFamily="18" charset="0"/>
            </a:endParaRPr>
          </a:p>
          <a:p>
            <a:pPr marL="914400" lvl="1" indent="-457200" algn="l">
              <a:buFont typeface="Wingdings" pitchFamily="2" charset="2"/>
              <a:buChar char="Ø"/>
            </a:pPr>
            <a:r>
              <a:rPr lang="zh-CN" altLang="en-US" sz="2400" dirty="0">
                <a:solidFill>
                  <a:schemeClr val="tx1"/>
                </a:solidFill>
                <a:ea typeface="宋体" pitchFamily="2" charset="-122"/>
                <a:cs typeface="Times New Roman" pitchFamily="18" charset="0"/>
              </a:rPr>
              <a:t>单例</a:t>
            </a:r>
            <a:r>
              <a:rPr lang="en-US" altLang="zh-CN" sz="2400" dirty="0">
                <a:solidFill>
                  <a:schemeClr val="tx1"/>
                </a:solidFill>
                <a:ea typeface="宋体" pitchFamily="2" charset="-122"/>
                <a:cs typeface="Times New Roman" pitchFamily="18" charset="0"/>
              </a:rPr>
              <a:t>(Singleton)</a:t>
            </a:r>
            <a:r>
              <a:rPr lang="zh-CN" altLang="en-US" sz="2400" dirty="0">
                <a:solidFill>
                  <a:schemeClr val="tx1"/>
                </a:solidFill>
                <a:ea typeface="宋体" pitchFamily="2" charset="-122"/>
                <a:cs typeface="Times New Roman" pitchFamily="18" charset="0"/>
              </a:rPr>
              <a:t>设计模式</a:t>
            </a:r>
            <a:endParaRPr lang="en-US" altLang="zh-CN" sz="2400" dirty="0">
              <a:solidFill>
                <a:schemeClr val="tx1"/>
              </a:solidFill>
              <a:ea typeface="宋体" pitchFamily="2" charset="-122"/>
              <a:cs typeface="Times New Roman" pitchFamily="18" charset="0"/>
            </a:endParaRPr>
          </a:p>
          <a:p>
            <a:pPr marL="0" lvl="1" algn="l"/>
            <a:r>
              <a:rPr lang="en-US" altLang="zh-CN" dirty="0">
                <a:solidFill>
                  <a:schemeClr val="tx1"/>
                </a:solidFill>
                <a:ea typeface="宋体" pitchFamily="2" charset="-122"/>
                <a:cs typeface="Times New Roman" pitchFamily="18" charset="0"/>
              </a:rPr>
              <a:t>3  </a:t>
            </a:r>
            <a:r>
              <a:rPr lang="zh-CN" altLang="en-US" dirty="0">
                <a:solidFill>
                  <a:schemeClr val="tx1"/>
                </a:solidFill>
                <a:ea typeface="宋体" pitchFamily="2" charset="-122"/>
                <a:cs typeface="Times New Roman" pitchFamily="18" charset="0"/>
              </a:rPr>
              <a:t>理解</a:t>
            </a:r>
            <a:r>
              <a:rPr lang="en-US" altLang="zh-CN" dirty="0">
                <a:solidFill>
                  <a:schemeClr val="tx1"/>
                </a:solidFill>
                <a:ea typeface="宋体" pitchFamily="2" charset="-122"/>
                <a:cs typeface="Times New Roman" pitchFamily="18" charset="0"/>
              </a:rPr>
              <a:t>main</a:t>
            </a:r>
            <a:r>
              <a:rPr lang="zh-CN" altLang="en-US" dirty="0">
                <a:solidFill>
                  <a:schemeClr val="tx1"/>
                </a:solidFill>
                <a:ea typeface="宋体" pitchFamily="2" charset="-122"/>
                <a:cs typeface="Times New Roman" pitchFamily="18" charset="0"/>
              </a:rPr>
              <a:t>方法的语法</a:t>
            </a:r>
            <a:r>
              <a:rPr lang="en-US" altLang="zh-CN" dirty="0">
                <a:solidFill>
                  <a:schemeClr val="tx1"/>
                </a:solidFill>
                <a:ea typeface="宋体" pitchFamily="2" charset="-122"/>
                <a:cs typeface="Times New Roman" pitchFamily="18" charset="0"/>
              </a:rPr>
              <a:t>  </a:t>
            </a:r>
          </a:p>
          <a:p>
            <a:pPr algn="l"/>
            <a:r>
              <a:rPr lang="en-US" altLang="zh-CN" sz="2800" dirty="0">
                <a:solidFill>
                  <a:schemeClr val="tx1"/>
                </a:solidFill>
                <a:ea typeface="宋体" pitchFamily="2" charset="-122"/>
                <a:cs typeface="Times New Roman" pitchFamily="18" charset="0"/>
              </a:rPr>
              <a:t>4  </a:t>
            </a:r>
            <a:r>
              <a:rPr lang="zh-CN" altLang="en-US" sz="2800" b="1" dirty="0">
                <a:solidFill>
                  <a:srgbClr val="0000FF"/>
                </a:solidFill>
                <a:ea typeface="宋体" pitchFamily="2" charset="-122"/>
                <a:cs typeface="Times New Roman" pitchFamily="18" charset="0"/>
              </a:rPr>
              <a:t>类的成员之四</a:t>
            </a:r>
            <a:r>
              <a:rPr lang="zh-CN" altLang="en-US" sz="2800" dirty="0">
                <a:solidFill>
                  <a:schemeClr val="tx1"/>
                </a:solidFill>
                <a:ea typeface="宋体" pitchFamily="2" charset="-122"/>
                <a:cs typeface="Times New Roman" pitchFamily="18" charset="0"/>
              </a:rPr>
              <a:t>：初始化块</a:t>
            </a:r>
            <a:endParaRPr lang="en-US" altLang="zh-CN" sz="2800" dirty="0">
              <a:solidFill>
                <a:schemeClr val="tx1"/>
              </a:solidFill>
              <a:ea typeface="宋体" pitchFamily="2" charset="-122"/>
              <a:cs typeface="Times New Roman" pitchFamily="18" charset="0"/>
            </a:endParaRPr>
          </a:p>
          <a:p>
            <a:pPr algn="l"/>
            <a:r>
              <a:rPr lang="en-US" altLang="zh-CN" sz="2800" b="1">
                <a:solidFill>
                  <a:schemeClr val="tx1"/>
                </a:solidFill>
                <a:ea typeface="宋体" pitchFamily="2" charset="-122"/>
                <a:cs typeface="Times New Roman" pitchFamily="18" charset="0"/>
              </a:rPr>
              <a:t>5  </a:t>
            </a:r>
            <a:r>
              <a:rPr lang="zh-CN" altLang="en-US" sz="2800" b="1">
                <a:solidFill>
                  <a:srgbClr val="0000FF"/>
                </a:solidFill>
                <a:ea typeface="宋体" pitchFamily="2" charset="-122"/>
                <a:cs typeface="Times New Roman" pitchFamily="18" charset="0"/>
              </a:rPr>
              <a:t>类</a:t>
            </a:r>
            <a:r>
              <a:rPr lang="zh-CN" altLang="en-US" sz="2800" b="1" dirty="0">
                <a:solidFill>
                  <a:srgbClr val="0000FF"/>
                </a:solidFill>
                <a:ea typeface="宋体" pitchFamily="2" charset="-122"/>
                <a:cs typeface="Times New Roman" pitchFamily="18" charset="0"/>
              </a:rPr>
              <a:t>的成员之五</a:t>
            </a:r>
            <a:r>
              <a:rPr lang="zh-CN" altLang="en-US" sz="2800" dirty="0">
                <a:solidFill>
                  <a:schemeClr val="tx1"/>
                </a:solidFill>
                <a:ea typeface="宋体" pitchFamily="2" charset="-122"/>
                <a:cs typeface="Times New Roman" pitchFamily="18" charset="0"/>
              </a:rPr>
              <a:t>：内部类</a:t>
            </a:r>
            <a:endParaRPr lang="en-US" altLang="zh-CN" sz="2800" dirty="0">
              <a:solidFill>
                <a:schemeClr val="tx1"/>
              </a:solidFill>
              <a:ea typeface="宋体" pitchFamily="2" charset="-122"/>
              <a:cs typeface="Times New Roman" pitchFamily="18" charset="0"/>
            </a:endParaRPr>
          </a:p>
        </p:txBody>
      </p:sp>
    </p:spTree>
    <p:extLst>
      <p:ext uri="{BB962C8B-B14F-4D97-AF65-F5344CB8AC3E}">
        <p14:creationId xmlns:p14="http://schemas.microsoft.com/office/powerpoint/2010/main" val="265932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79388" y="1700808"/>
            <a:ext cx="8763000" cy="5139869"/>
          </a:xfrm>
          <a:prstGeom prst="rect">
            <a:avLst/>
          </a:prstGeom>
          <a:noFill/>
          <a:ln w="9525">
            <a:noFill/>
            <a:miter lim="800000"/>
            <a:headEnd/>
            <a:tailEnd/>
          </a:ln>
        </p:spPr>
        <p:txBody>
          <a:bodyPr>
            <a:spAutoFit/>
          </a:bodyPr>
          <a:lstStyle/>
          <a:p>
            <a:pPr>
              <a:lnSpc>
                <a:spcPct val="80000"/>
              </a:lnSpc>
            </a:pPr>
            <a:r>
              <a:rPr lang="en-US" altLang="zh-CN"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class Person {</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80000"/>
              </a:lnSpc>
            </a:pPr>
            <a:r>
              <a:rPr lang="en-US" altLang="zh-CN" sz="2000" dirty="0">
                <a:solidFill>
                  <a:srgbClr val="C00000"/>
                </a:solidFill>
                <a:ea typeface="宋体" pitchFamily="2" charset="-122"/>
                <a:cs typeface="Times New Roman" pitchFamily="18" charset="0"/>
              </a:rPr>
              <a:t>       private </a:t>
            </a:r>
            <a:r>
              <a:rPr lang="en-US" altLang="zh-CN" sz="2000" b="1" dirty="0">
                <a:solidFill>
                  <a:srgbClr val="FF0000"/>
                </a:solidFill>
                <a:ea typeface="宋体" pitchFamily="2" charset="-122"/>
                <a:cs typeface="Times New Roman" pitchFamily="18" charset="0"/>
              </a:rPr>
              <a:t>static</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80000"/>
              </a:lnSpc>
            </a:pPr>
            <a:r>
              <a:rPr lang="en-US" altLang="zh-CN" sz="2000" dirty="0">
                <a:solidFill>
                  <a:srgbClr val="C00000"/>
                </a:solidFill>
                <a:ea typeface="宋体" pitchFamily="2" charset="-122"/>
                <a:cs typeface="Times New Roman" pitchFamily="18" charset="0"/>
              </a:rPr>
              <a:t>       public </a:t>
            </a:r>
            <a:r>
              <a:rPr lang="en-US" altLang="zh-CN" sz="2000" b="1" dirty="0">
                <a:solidFill>
                  <a:srgbClr val="FF0000"/>
                </a:solidFill>
                <a:ea typeface="宋体" pitchFamily="2" charset="-122"/>
                <a:cs typeface="Times New Roman" pitchFamily="18" charset="0"/>
              </a:rPr>
              <a:t>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getTotalPerson</a:t>
            </a:r>
            <a:r>
              <a:rPr lang="en-US" altLang="zh-CN" sz="2000" b="1"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id++;</a:t>
            </a:r>
            <a:r>
              <a:rPr lang="en-US" altLang="zh-CN" sz="2000" dirty="0">
                <a:solidFill>
                  <a:schemeClr val="accent2"/>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a:t>
            </a:r>
            <a:endParaRPr lang="en-US" altLang="zh-CN" sz="2000" dirty="0">
              <a:solidFill>
                <a:srgbClr val="0000FF"/>
              </a:solidFill>
              <a:ea typeface="宋体" pitchFamily="2" charset="-122"/>
              <a:cs typeface="Times New Roman" pitchFamily="18" charset="0"/>
            </a:endParaRPr>
          </a:p>
          <a:p>
            <a:pPr>
              <a:lnSpc>
                <a:spcPct val="80000"/>
              </a:lnSpc>
            </a:pPr>
            <a:r>
              <a:rPr lang="en-US" altLang="zh-CN" sz="2000" dirty="0">
                <a:solidFill>
                  <a:srgbClr val="C00000"/>
                </a:solidFill>
                <a:ea typeface="宋体" pitchFamily="2" charset="-122"/>
                <a:cs typeface="Times New Roman" pitchFamily="18" charset="0"/>
              </a:rPr>
              <a:t>	return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Person() {</a:t>
            </a:r>
          </a:p>
          <a:p>
            <a:pPr>
              <a:lnSpc>
                <a:spcPct val="80000"/>
              </a:lnSpc>
            </a:pPr>
            <a:r>
              <a:rPr lang="en-US" altLang="zh-CN" sz="2000" dirty="0">
                <a:solidFill>
                  <a:srgbClr val="C00000"/>
                </a:solidFill>
                <a:ea typeface="宋体" pitchFamily="2" charset="-122"/>
                <a:cs typeface="Times New Roman" pitchFamily="18" charset="0"/>
              </a:rPr>
              <a:t>         	total++;</a:t>
            </a:r>
          </a:p>
          <a:p>
            <a:pPr>
              <a:lnSpc>
                <a:spcPct val="80000"/>
              </a:lnSpc>
            </a:pPr>
            <a:r>
              <a:rPr lang="en-US" altLang="zh-CN" sz="2000" dirty="0">
                <a:solidFill>
                  <a:srgbClr val="C00000"/>
                </a:solidFill>
                <a:ea typeface="宋体" pitchFamily="2" charset="-122"/>
                <a:cs typeface="Times New Roman" pitchFamily="18" charset="0"/>
              </a:rPr>
              <a:t> 	id = total;</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endParaRPr lang="en-US" altLang="zh-CN" sz="2000" dirty="0">
              <a:solidFill>
                <a:schemeClr val="accent2"/>
              </a:solidFill>
              <a:ea typeface="宋体" pitchFamily="2" charset="-122"/>
              <a:cs typeface="Times New Roman" pitchFamily="18" charset="0"/>
            </a:endParaRPr>
          </a:p>
          <a:p>
            <a:r>
              <a:rPr lang="en-US" altLang="zh-CN" sz="2000" dirty="0">
                <a:solidFill>
                  <a:schemeClr val="accent2"/>
                </a:solidFill>
                <a:ea typeface="宋体" pitchFamily="2" charset="-122"/>
                <a:cs typeface="Times New Roman" pitchFamily="18" charset="0"/>
              </a:rPr>
              <a:t>	</a:t>
            </a:r>
            <a:r>
              <a:rPr lang="en-US" altLang="zh-CN" sz="2000" dirty="0">
                <a:solidFill>
                  <a:schemeClr val="accent1"/>
                </a:solidFill>
                <a:ea typeface="宋体" pitchFamily="2" charset="-122"/>
                <a:cs typeface="Times New Roman" pitchFamily="18" charset="0"/>
              </a:rPr>
              <a:t>//</a:t>
            </a:r>
            <a:r>
              <a:rPr lang="zh-CN" altLang="en-US" sz="2000" dirty="0">
                <a:solidFill>
                  <a:schemeClr val="accent1"/>
                </a:solidFill>
                <a:ea typeface="宋体" pitchFamily="2" charset="-122"/>
                <a:cs typeface="Times New Roman" pitchFamily="18" charset="0"/>
              </a:rPr>
              <a:t>没有创建对象也可以访问静态方法</a:t>
            </a:r>
          </a:p>
          <a:p>
            <a:pPr>
              <a:lnSpc>
                <a:spcPct val="80000"/>
              </a:lnSpc>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Person p1 = new Person();</a:t>
            </a:r>
          </a:p>
          <a:p>
            <a:pPr>
              <a:lnSpc>
                <a:spcPct val="80000"/>
              </a:lnSpc>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 "Number of total is "+ </a:t>
            </a:r>
            <a:r>
              <a:rPr lang="en-US" altLang="zh-CN" sz="2000" b="1" dirty="0" err="1">
                <a:solidFill>
                  <a:srgbClr val="C00000"/>
                </a:solidFill>
                <a:ea typeface="宋体" pitchFamily="2" charset="-122"/>
                <a:cs typeface="Times New Roman" pitchFamily="18" charset="0"/>
              </a:rPr>
              <a:t>Person.getTotalPerson</a:t>
            </a:r>
            <a:r>
              <a:rPr lang="en-US" altLang="zh-CN" sz="2000" b="1" dirty="0">
                <a:solidFill>
                  <a:srgbClr val="C00000"/>
                </a:solidFill>
                <a:ea typeface="宋体" pitchFamily="2" charset="-122"/>
                <a:cs typeface="Times New Roman" pitchFamily="18" charset="0"/>
              </a:rPr>
              <a:t>()</a:t>
            </a:r>
            <a:r>
              <a:rPr lang="en-US" altLang="zh-CN" sz="2000" dirty="0">
                <a:solidFill>
                  <a:srgbClr val="C00000"/>
                </a:solidFill>
                <a:ea typeface="宋体" pitchFamily="2" charset="-122"/>
                <a:cs typeface="Times New Roman" pitchFamily="18" charset="0"/>
              </a:rPr>
              <a:t>);</a:t>
            </a:r>
          </a:p>
          <a:p>
            <a:pPr>
              <a:lnSpc>
                <a:spcPct val="80000"/>
              </a:lnSpc>
            </a:pPr>
            <a:r>
              <a:rPr lang="en-US" altLang="zh-CN" sz="2000" dirty="0">
                <a:solidFill>
                  <a:srgbClr val="C00000"/>
                </a:solidFill>
                <a:ea typeface="宋体" pitchFamily="2" charset="-122"/>
                <a:cs typeface="Times New Roman" pitchFamily="18" charset="0"/>
              </a:rPr>
              <a:t>        }</a:t>
            </a:r>
          </a:p>
          <a:p>
            <a:pPr>
              <a:lnSpc>
                <a:spcPct val="80000"/>
              </a:lnSpc>
            </a:pPr>
            <a:r>
              <a:rPr lang="en-US" altLang="zh-CN" sz="2000" dirty="0">
                <a:solidFill>
                  <a:srgbClr val="C00000"/>
                </a:solidFill>
                <a:ea typeface="宋体" pitchFamily="2" charset="-122"/>
                <a:cs typeface="Times New Roman" pitchFamily="18" charset="0"/>
              </a:rPr>
              <a:t>}</a:t>
            </a:r>
          </a:p>
        </p:txBody>
      </p:sp>
      <p:sp>
        <p:nvSpPr>
          <p:cNvPr id="266243" name="Rectangle 3"/>
          <p:cNvSpPr>
            <a:spLocks noGrp="1" noChangeArrowheads="1"/>
          </p:cNvSpPr>
          <p:nvPr>
            <p:ph type="title"/>
          </p:nvPr>
        </p:nvSpPr>
        <p:spPr>
          <a:xfrm>
            <a:off x="5220072" y="239103"/>
            <a:ext cx="3668214" cy="523220"/>
          </a:xfrm>
        </p:spPr>
        <p:txBody>
          <a:bodyPr>
            <a:normAutofit fontScale="90000"/>
          </a:bodyPr>
          <a:lstStyle/>
          <a:p>
            <a:pPr eaLnBrk="1" hangingPunct="1">
              <a:defRPr/>
            </a:pPr>
            <a:r>
              <a:rPr lang="zh-CN" altLang="en-US" b="1" dirty="0">
                <a:cs typeface="Times New Roman" pitchFamily="18" charset="0"/>
              </a:rPr>
              <a:t>类方法</a:t>
            </a:r>
            <a:r>
              <a:rPr lang="en-US" altLang="zh-CN" b="1" dirty="0">
                <a:solidFill>
                  <a:srgbClr val="C00000"/>
                </a:solidFill>
                <a:cs typeface="Times New Roman" pitchFamily="18" charset="0"/>
              </a:rPr>
              <a:t>(class Method) </a:t>
            </a:r>
          </a:p>
        </p:txBody>
      </p:sp>
      <p:sp>
        <p:nvSpPr>
          <p:cNvPr id="9220" name="Rectangle 4"/>
          <p:cNvSpPr>
            <a:spLocks noChangeArrowheads="1"/>
          </p:cNvSpPr>
          <p:nvPr/>
        </p:nvSpPr>
        <p:spPr bwMode="auto">
          <a:xfrm>
            <a:off x="35496" y="848906"/>
            <a:ext cx="9048720" cy="707886"/>
          </a:xfrm>
          <a:prstGeom prst="rect">
            <a:avLst/>
          </a:prstGeom>
          <a:noFill/>
          <a:ln w="9525">
            <a:noFill/>
            <a:miter lim="800000"/>
            <a:headEnd/>
            <a:tailEnd/>
          </a:ln>
        </p:spPr>
        <p:txBody>
          <a:bodyPr wrap="square">
            <a:spAutoFit/>
          </a:bodyPr>
          <a:lstStyle/>
          <a:p>
            <a:pPr marL="342900" indent="-342900">
              <a:buClr>
                <a:srgbClr val="C00000"/>
              </a:buClr>
              <a:buFont typeface="Wingdings" pitchFamily="2" charset="2"/>
              <a:buChar char="l"/>
            </a:pPr>
            <a:r>
              <a:rPr lang="zh-CN" altLang="en-US" sz="2000" dirty="0">
                <a:ea typeface="宋体" pitchFamily="2" charset="-122"/>
                <a:cs typeface="Times New Roman" pitchFamily="18" charset="0"/>
              </a:rPr>
              <a:t>没有对象的实例时，可以用</a:t>
            </a:r>
            <a:r>
              <a:rPr lang="zh-CN" altLang="en-US" sz="2000" b="1" dirty="0">
                <a:solidFill>
                  <a:srgbClr val="C00000"/>
                </a:solidFill>
                <a:ea typeface="宋体" pitchFamily="2" charset="-122"/>
                <a:cs typeface="Times New Roman" pitchFamily="18" charset="0"/>
              </a:rPr>
              <a:t>类名</a:t>
            </a:r>
            <a:r>
              <a:rPr lang="en-US" altLang="zh-CN" sz="2000" b="1" dirty="0">
                <a:solidFill>
                  <a:srgbClr val="C00000"/>
                </a:solidFill>
                <a:ea typeface="宋体" pitchFamily="2" charset="-122"/>
                <a:cs typeface="Times New Roman" pitchFamily="18" charset="0"/>
              </a:rPr>
              <a:t>.</a:t>
            </a:r>
            <a:r>
              <a:rPr lang="zh-CN" altLang="en-US" sz="2000" b="1" dirty="0">
                <a:solidFill>
                  <a:srgbClr val="C00000"/>
                </a:solidFill>
                <a:ea typeface="宋体" pitchFamily="2" charset="-122"/>
                <a:cs typeface="Times New Roman" pitchFamily="18" charset="0"/>
              </a:rPr>
              <a:t>方法名</a:t>
            </a:r>
            <a:r>
              <a:rPr lang="en-US" altLang="zh-CN" sz="2000" b="1" dirty="0">
                <a:solidFill>
                  <a:srgbClr val="C00000"/>
                </a:solidFill>
                <a:ea typeface="宋体" pitchFamily="2" charset="-122"/>
                <a:cs typeface="Times New Roman" pitchFamily="18" charset="0"/>
              </a:rPr>
              <a:t>()</a:t>
            </a:r>
            <a:r>
              <a:rPr lang="zh-CN" altLang="en-US" sz="2000" dirty="0">
                <a:ea typeface="宋体" pitchFamily="2" charset="-122"/>
                <a:cs typeface="Times New Roman" pitchFamily="18" charset="0"/>
              </a:rPr>
              <a:t>的形式访问由</a:t>
            </a:r>
            <a:r>
              <a:rPr lang="en-US" altLang="zh-CN" sz="2000" dirty="0">
                <a:ea typeface="宋体" pitchFamily="2" charset="-122"/>
                <a:cs typeface="Times New Roman" pitchFamily="18" charset="0"/>
              </a:rPr>
              <a:t>static</a:t>
            </a:r>
            <a:r>
              <a:rPr lang="zh-CN" altLang="en-US" sz="2000" dirty="0">
                <a:ea typeface="宋体" pitchFamily="2" charset="-122"/>
                <a:cs typeface="Times New Roman" pitchFamily="18" charset="0"/>
              </a:rPr>
              <a:t>标记的类方法。</a:t>
            </a:r>
            <a:endParaRPr lang="en-US" altLang="zh-CN" sz="2000" dirty="0">
              <a:ea typeface="宋体" pitchFamily="2" charset="-122"/>
              <a:cs typeface="Times New Roman" pitchFamily="18" charset="0"/>
            </a:endParaRPr>
          </a:p>
          <a:p>
            <a:pPr marL="342900" indent="-342900">
              <a:buClr>
                <a:srgbClr val="C00000"/>
              </a:buClr>
              <a:buFont typeface="Wingdings" pitchFamily="2" charset="2"/>
              <a:buChar char="l"/>
            </a:pPr>
            <a:r>
              <a:rPr lang="zh-CN" altLang="en-US" sz="2000" b="1" dirty="0">
                <a:ea typeface="宋体" pitchFamily="2" charset="-122"/>
                <a:cs typeface="Times New Roman" pitchFamily="18" charset="0"/>
              </a:rPr>
              <a:t>在</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方法内部只能访问类的</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属性，不能访问类的非</a:t>
            </a:r>
            <a:r>
              <a:rPr lang="en-US" altLang="zh-CN" sz="2000" b="1" dirty="0">
                <a:ea typeface="宋体" pitchFamily="2" charset="-122"/>
                <a:cs typeface="Times New Roman" pitchFamily="18" charset="0"/>
              </a:rPr>
              <a:t>static</a:t>
            </a:r>
            <a:r>
              <a:rPr lang="zh-CN" altLang="en-US" sz="2000" b="1" dirty="0">
                <a:ea typeface="宋体" pitchFamily="2" charset="-122"/>
                <a:cs typeface="Times New Roman" pitchFamily="18" charset="0"/>
              </a:rPr>
              <a:t>属性。</a:t>
            </a:r>
          </a:p>
        </p:txBody>
      </p:sp>
      <p:sp>
        <p:nvSpPr>
          <p:cNvPr id="266245" name="Rectangle 5"/>
          <p:cNvSpPr>
            <a:spLocks noChangeArrowheads="1"/>
          </p:cNvSpPr>
          <p:nvPr/>
        </p:nvSpPr>
        <p:spPr bwMode="auto">
          <a:xfrm>
            <a:off x="6096000" y="2360613"/>
            <a:ext cx="2438400" cy="923330"/>
          </a:xfrm>
          <a:prstGeom prst="rect">
            <a:avLst/>
          </a:prstGeom>
          <a:noFill/>
          <a:ln w="9525">
            <a:noFill/>
            <a:miter lim="800000"/>
            <a:headEnd/>
            <a:tailEnd/>
          </a:ln>
        </p:spPr>
        <p:txBody>
          <a:bodyPr>
            <a:spAutoFit/>
          </a:bodyPr>
          <a:lstStyle/>
          <a:p>
            <a:r>
              <a:rPr lang="en-US" altLang="zh-CN" sz="1800" b="1" dirty="0">
                <a:solidFill>
                  <a:schemeClr val="accent1"/>
                </a:solidFill>
                <a:ea typeface="宋体" pitchFamily="2" charset="-122"/>
                <a:cs typeface="Times New Roman" pitchFamily="18" charset="0"/>
              </a:rPr>
              <a:t>The output is:</a:t>
            </a:r>
          </a:p>
          <a:p>
            <a:r>
              <a:rPr lang="en-US" altLang="zh-CN" sz="1800" b="1" dirty="0">
                <a:solidFill>
                  <a:schemeClr val="accent1"/>
                </a:solidFill>
                <a:ea typeface="宋体" pitchFamily="2" charset="-122"/>
                <a:cs typeface="Times New Roman" pitchFamily="18" charset="0"/>
              </a:rPr>
              <a:t>Number of total is 0</a:t>
            </a:r>
          </a:p>
          <a:p>
            <a:r>
              <a:rPr lang="en-US" altLang="zh-CN" sz="1800" b="1" dirty="0">
                <a:solidFill>
                  <a:schemeClr val="accent1"/>
                </a:solidFill>
                <a:ea typeface="宋体" pitchFamily="2" charset="-122"/>
                <a:cs typeface="Times New Roman" pitchFamily="18" charset="0"/>
              </a:rPr>
              <a:t>Number of total is 1</a:t>
            </a:r>
          </a:p>
        </p:txBody>
      </p:sp>
      <p:sp>
        <p:nvSpPr>
          <p:cNvPr id="2" name="矩形 1"/>
          <p:cNvSpPr/>
          <p:nvPr/>
        </p:nvSpPr>
        <p:spPr>
          <a:xfrm>
            <a:off x="5940152" y="2360613"/>
            <a:ext cx="2438400" cy="1068387"/>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606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5">
                                            <p:txEl>
                                              <p:pRg st="0" end="0"/>
                                            </p:txEl>
                                          </p:spTgt>
                                        </p:tgtEl>
                                        <p:attrNameLst>
                                          <p:attrName>style.visibility</p:attrName>
                                        </p:attrNameLst>
                                      </p:cBhvr>
                                      <p:to>
                                        <p:strVal val="visible"/>
                                      </p:to>
                                    </p:set>
                                    <p:animEffect transition="in" filter="wipe(left)">
                                      <p:cBhvr>
                                        <p:cTn id="7" dur="500"/>
                                        <p:tgtEl>
                                          <p:spTgt spid="266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5">
                                            <p:txEl>
                                              <p:pRg st="1" end="1"/>
                                            </p:txEl>
                                          </p:spTgt>
                                        </p:tgtEl>
                                        <p:attrNameLst>
                                          <p:attrName>style.visibility</p:attrName>
                                        </p:attrNameLst>
                                      </p:cBhvr>
                                      <p:to>
                                        <p:strVal val="visible"/>
                                      </p:to>
                                    </p:set>
                                    <p:animEffect transition="in" filter="wipe(left)">
                                      <p:cBhvr>
                                        <p:cTn id="12" dur="500"/>
                                        <p:tgtEl>
                                          <p:spTgt spid="266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5">
                                            <p:txEl>
                                              <p:pRg st="2" end="2"/>
                                            </p:txEl>
                                          </p:spTgt>
                                        </p:tgtEl>
                                        <p:attrNameLst>
                                          <p:attrName>style.visibility</p:attrName>
                                        </p:attrNameLst>
                                      </p:cBhvr>
                                      <p:to>
                                        <p:strVal val="visible"/>
                                      </p:to>
                                    </p:set>
                                    <p:animEffect transition="in" filter="wipe(left)">
                                      <p:cBhvr>
                                        <p:cTn id="17" dur="500"/>
                                        <p:tgtEl>
                                          <p:spTgt spid="266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7452320" y="239103"/>
            <a:ext cx="1435966" cy="523220"/>
          </a:xfrm>
        </p:spPr>
        <p:txBody>
          <a:bodyPr>
            <a:normAutofit/>
          </a:bodyPr>
          <a:lstStyle/>
          <a:p>
            <a:pPr eaLnBrk="1" hangingPunct="1">
              <a:defRPr/>
            </a:pPr>
            <a:r>
              <a:rPr lang="zh-CN" altLang="en-US" b="1" dirty="0">
                <a:cs typeface="Times New Roman" pitchFamily="18" charset="0"/>
              </a:rPr>
              <a:t>类方法</a:t>
            </a:r>
          </a:p>
        </p:txBody>
      </p:sp>
      <p:sp>
        <p:nvSpPr>
          <p:cNvPr id="11267" name="Rectangle 3"/>
          <p:cNvSpPr>
            <a:spLocks noChangeArrowheads="1"/>
          </p:cNvSpPr>
          <p:nvPr/>
        </p:nvSpPr>
        <p:spPr bwMode="auto">
          <a:xfrm>
            <a:off x="142844" y="692696"/>
            <a:ext cx="8929718" cy="1200329"/>
          </a:xfrm>
          <a:prstGeom prst="rect">
            <a:avLst/>
          </a:prstGeom>
          <a:noFill/>
          <a:ln w="9525">
            <a:noFill/>
            <a:miter lim="800000"/>
            <a:headEnd/>
            <a:tailEnd/>
          </a:ln>
        </p:spPr>
        <p:txBody>
          <a:bodyPr wrap="square">
            <a:spAutoFit/>
          </a:bodyPr>
          <a:lstStyle/>
          <a:p>
            <a:pPr marL="342900" indent="-342900">
              <a:buClr>
                <a:srgbClr val="C00000"/>
              </a:buClr>
              <a:buFont typeface="Wingdings" pitchFamily="2" charset="2"/>
              <a:buChar char="l"/>
            </a:pPr>
            <a:r>
              <a:rPr lang="zh-CN" altLang="en-US" sz="2400" b="1" dirty="0">
                <a:ea typeface="宋体" pitchFamily="2" charset="-122"/>
                <a:cs typeface="Times New Roman" pitchFamily="18" charset="0"/>
              </a:rPr>
              <a:t>因为不需要实例就可以访问</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方法，因此</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方法内部不能有</a:t>
            </a:r>
            <a:r>
              <a:rPr lang="en-US" altLang="zh-CN" sz="2400" b="1" dirty="0">
                <a:ea typeface="宋体" pitchFamily="2" charset="-122"/>
                <a:cs typeface="Times New Roman" pitchFamily="18" charset="0"/>
              </a:rPr>
              <a:t>this</a:t>
            </a:r>
            <a:r>
              <a:rPr lang="zh-CN" altLang="en-US" sz="2400" b="1" dirty="0">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a:t>
            </a:r>
            <a:r>
              <a:rPr lang="zh-CN" altLang="en-US" sz="2400" b="1" dirty="0">
                <a:solidFill>
                  <a:srgbClr val="C00000"/>
                </a:solidFill>
                <a:ea typeface="宋体" pitchFamily="2" charset="-122"/>
                <a:cs typeface="Times New Roman" pitchFamily="18" charset="0"/>
              </a:rPr>
              <a:t>也不能有</a:t>
            </a:r>
            <a:r>
              <a:rPr lang="en-US" altLang="zh-CN" sz="2400" b="1" dirty="0">
                <a:solidFill>
                  <a:srgbClr val="C00000"/>
                </a:solidFill>
                <a:ea typeface="宋体" pitchFamily="2" charset="-122"/>
                <a:cs typeface="Times New Roman" pitchFamily="18" charset="0"/>
              </a:rPr>
              <a:t>super ? YES!)</a:t>
            </a:r>
          </a:p>
          <a:p>
            <a:pPr marL="342900" indent="-342900">
              <a:buClr>
                <a:srgbClr val="C00000"/>
              </a:buClr>
              <a:buFont typeface="Wingdings" pitchFamily="2" charset="2"/>
              <a:buChar char="l"/>
            </a:pPr>
            <a:r>
              <a:rPr lang="zh-CN" altLang="en-US" sz="2400" b="1" dirty="0">
                <a:ea typeface="宋体" pitchFamily="2" charset="-122"/>
                <a:cs typeface="Times New Roman" pitchFamily="18" charset="0"/>
              </a:rPr>
              <a:t>重载的方法需要同时为</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的或者非</a:t>
            </a: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的。</a:t>
            </a:r>
            <a:r>
              <a:rPr lang="en-US" altLang="zh-CN" sz="2400" b="1" dirty="0">
                <a:solidFill>
                  <a:srgbClr val="FF0000"/>
                </a:solidFill>
                <a:ea typeface="宋体" pitchFamily="2" charset="-122"/>
                <a:cs typeface="Times New Roman" pitchFamily="18" charset="0"/>
              </a:rPr>
              <a:t>	</a:t>
            </a:r>
          </a:p>
        </p:txBody>
      </p:sp>
      <p:sp>
        <p:nvSpPr>
          <p:cNvPr id="11268" name="Rectangle 4"/>
          <p:cNvSpPr>
            <a:spLocks noChangeArrowheads="1"/>
          </p:cNvSpPr>
          <p:nvPr/>
        </p:nvSpPr>
        <p:spPr bwMode="auto">
          <a:xfrm>
            <a:off x="189888" y="1916832"/>
            <a:ext cx="8882674" cy="4862870"/>
          </a:xfrm>
          <a:prstGeom prst="rect">
            <a:avLst/>
          </a:prstGeom>
          <a:noFill/>
          <a:ln w="9525">
            <a:noFill/>
            <a:miter lim="800000"/>
            <a:headEnd/>
            <a:tailEnd/>
          </a:ln>
        </p:spPr>
        <p:txBody>
          <a:bodyPr wrap="square">
            <a:spAutoFit/>
          </a:bodyPr>
          <a:lstStyle/>
          <a:p>
            <a:pPr>
              <a:lnSpc>
                <a:spcPct val="50000"/>
              </a:lnSpc>
              <a:spcBef>
                <a:spcPct val="50000"/>
              </a:spcBef>
            </a:pPr>
            <a:r>
              <a:rPr lang="en-US" altLang="zh-CN" sz="2000" dirty="0">
                <a:solidFill>
                  <a:srgbClr val="C00000"/>
                </a:solidFill>
                <a:ea typeface="宋体" pitchFamily="2" charset="-122"/>
                <a:cs typeface="Times New Roman" pitchFamily="18" charset="0"/>
              </a:rPr>
              <a:t>class Person {</a:t>
            </a:r>
          </a:p>
          <a:p>
            <a:pPr>
              <a:lnSpc>
                <a:spcPct val="50000"/>
              </a:lnSpc>
              <a:spcBef>
                <a:spcPct val="50000"/>
              </a:spcBef>
            </a:pPr>
            <a:r>
              <a:rPr lang="en-US" altLang="zh-CN" sz="2000" dirty="0">
                <a:solidFill>
                  <a:srgbClr val="C00000"/>
                </a:solidFill>
                <a:ea typeface="宋体" pitchFamily="2" charset="-122"/>
                <a:cs typeface="Times New Roman" pitchFamily="18" charset="0"/>
              </a:rPr>
              <a:t>       private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id;</a:t>
            </a:r>
          </a:p>
          <a:p>
            <a:pPr>
              <a:lnSpc>
                <a:spcPct val="50000"/>
              </a:lnSpc>
              <a:spcBef>
                <a:spcPct val="50000"/>
              </a:spcBef>
            </a:pPr>
            <a:r>
              <a:rPr lang="en-US" altLang="zh-CN" sz="2000" dirty="0">
                <a:solidFill>
                  <a:srgbClr val="C00000"/>
                </a:solidFill>
                <a:ea typeface="宋体" pitchFamily="2" charset="-122"/>
                <a:cs typeface="Times New Roman" pitchFamily="18" charset="0"/>
              </a:rPr>
              <a:t>       private static </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 = 0;</a:t>
            </a:r>
          </a:p>
          <a:p>
            <a:pPr>
              <a:lnSpc>
                <a:spcPct val="50000"/>
              </a:lnSpc>
              <a:spcBef>
                <a:spcPct val="50000"/>
              </a:spcBef>
            </a:pPr>
            <a:r>
              <a:rPr lang="en-US" altLang="zh-CN" sz="2000" dirty="0">
                <a:solidFill>
                  <a:srgbClr val="C00000"/>
                </a:solidFill>
                <a:ea typeface="宋体" pitchFamily="2" charset="-122"/>
                <a:cs typeface="Times New Roman" pitchFamily="18" charset="0"/>
              </a:rPr>
              <a:t>       public static void </a:t>
            </a:r>
            <a:r>
              <a:rPr lang="en-US" altLang="zh-CN" sz="2000" dirty="0" err="1">
                <a:solidFill>
                  <a:srgbClr val="C00000"/>
                </a:solidFill>
                <a:ea typeface="宋体" pitchFamily="2" charset="-122"/>
                <a:cs typeface="Times New Roman" pitchFamily="18" charset="0"/>
              </a:rPr>
              <a:t>setTotalPerson</a:t>
            </a:r>
            <a:r>
              <a:rPr lang="en-US" altLang="zh-CN" sz="2000" dirty="0">
                <a:solidFill>
                  <a:srgbClr val="C00000"/>
                </a:solidFill>
                <a:ea typeface="宋体" pitchFamily="2" charset="-122"/>
                <a:cs typeface="Times New Roman" pitchFamily="18" charset="0"/>
              </a:rPr>
              <a:t>(</a:t>
            </a:r>
            <a:r>
              <a:rPr lang="en-US" altLang="zh-CN" sz="2000" dirty="0" err="1">
                <a:solidFill>
                  <a:srgbClr val="C00000"/>
                </a:solidFill>
                <a:ea typeface="宋体" pitchFamily="2" charset="-122"/>
                <a:cs typeface="Times New Roman" pitchFamily="18" charset="0"/>
              </a:rPr>
              <a:t>int</a:t>
            </a:r>
            <a:r>
              <a:rPr lang="en-US" altLang="zh-CN" sz="2000" dirty="0">
                <a:solidFill>
                  <a:srgbClr val="C00000"/>
                </a:solidFill>
                <a:ea typeface="宋体" pitchFamily="2" charset="-122"/>
                <a:cs typeface="Times New Roman" pitchFamily="18" charset="0"/>
              </a:rPr>
              <a:t> total){</a:t>
            </a:r>
          </a:p>
          <a:p>
            <a:pPr>
              <a:lnSpc>
                <a:spcPct val="50000"/>
              </a:lnSpc>
              <a:spcBef>
                <a:spcPct val="50000"/>
              </a:spcBef>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this.total</a:t>
            </a:r>
            <a:r>
              <a:rPr lang="en-US" altLang="zh-CN" sz="2000" dirty="0">
                <a:solidFill>
                  <a:srgbClr val="C00000"/>
                </a:solidFill>
                <a:ea typeface="宋体" pitchFamily="2" charset="-122"/>
                <a:cs typeface="Times New Roman" pitchFamily="18" charset="0"/>
              </a:rPr>
              <a:t>=total;    </a:t>
            </a:r>
            <a:r>
              <a:rPr lang="en-US" altLang="zh-CN" dirty="0">
                <a:solidFill>
                  <a:srgbClr val="0000FF"/>
                </a:solidFill>
                <a:ea typeface="宋体" pitchFamily="2" charset="-122"/>
                <a:cs typeface="Times New Roman" pitchFamily="18" charset="0"/>
              </a:rPr>
              <a:t>//</a:t>
            </a:r>
            <a:r>
              <a:rPr lang="zh-CN" altLang="en-US" dirty="0">
                <a:solidFill>
                  <a:srgbClr val="0000FF"/>
                </a:solidFill>
                <a:ea typeface="宋体" pitchFamily="2" charset="-122"/>
                <a:cs typeface="Times New Roman" pitchFamily="18" charset="0"/>
              </a:rPr>
              <a:t>非法，在</a:t>
            </a:r>
            <a:r>
              <a:rPr lang="en-US" altLang="zh-CN" dirty="0">
                <a:solidFill>
                  <a:srgbClr val="0000FF"/>
                </a:solidFill>
                <a:ea typeface="宋体" pitchFamily="2" charset="-122"/>
                <a:cs typeface="Times New Roman" pitchFamily="18" charset="0"/>
              </a:rPr>
              <a:t>static</a:t>
            </a:r>
            <a:r>
              <a:rPr lang="zh-CN" altLang="en-US" dirty="0">
                <a:solidFill>
                  <a:srgbClr val="0000FF"/>
                </a:solidFill>
                <a:ea typeface="宋体" pitchFamily="2" charset="-122"/>
                <a:cs typeface="Times New Roman" pitchFamily="18" charset="0"/>
              </a:rPr>
              <a:t>方法中不能有</a:t>
            </a:r>
            <a:r>
              <a:rPr lang="en-US" altLang="zh-CN" dirty="0">
                <a:solidFill>
                  <a:srgbClr val="0000FF"/>
                </a:solidFill>
                <a:ea typeface="宋体" pitchFamily="2" charset="-122"/>
                <a:cs typeface="Times New Roman" pitchFamily="18" charset="0"/>
              </a:rPr>
              <a:t>this</a:t>
            </a:r>
            <a:r>
              <a:rPr lang="zh-CN" altLang="en-US" dirty="0">
                <a:solidFill>
                  <a:srgbClr val="0000FF"/>
                </a:solidFill>
                <a:ea typeface="宋体" pitchFamily="2" charset="-122"/>
                <a:cs typeface="Times New Roman" pitchFamily="18" charset="0"/>
              </a:rPr>
              <a:t>，也不能有</a:t>
            </a:r>
            <a:r>
              <a:rPr lang="en-US" altLang="zh-CN" dirty="0">
                <a:solidFill>
                  <a:srgbClr val="0000FF"/>
                </a:solidFill>
                <a:ea typeface="宋体" pitchFamily="2" charset="-122"/>
                <a:cs typeface="Times New Roman" pitchFamily="18" charset="0"/>
              </a:rPr>
              <a:t>super</a:t>
            </a:r>
          </a:p>
          <a:p>
            <a:pPr>
              <a:lnSpc>
                <a:spcPct val="50000"/>
              </a:lnSpc>
              <a:spcBef>
                <a:spcPct val="50000"/>
              </a:spcBef>
            </a:pPr>
            <a:r>
              <a:rPr lang="en-US" altLang="zh-CN" sz="2000" dirty="0">
                <a:solidFill>
                  <a:srgbClr val="C00000"/>
                </a:solidFill>
                <a:ea typeface="宋体" pitchFamily="2" charset="-122"/>
                <a:cs typeface="Times New Roman" pitchFamily="18" charset="0"/>
              </a:rPr>
              <a:t>       }</a:t>
            </a:r>
          </a:p>
          <a:p>
            <a:pPr>
              <a:lnSpc>
                <a:spcPct val="50000"/>
              </a:lnSpc>
              <a:spcBef>
                <a:spcPct val="50000"/>
              </a:spcBef>
            </a:pPr>
            <a:r>
              <a:rPr lang="en-US" altLang="zh-CN" sz="2000" dirty="0">
                <a:solidFill>
                  <a:srgbClr val="C00000"/>
                </a:solidFill>
                <a:ea typeface="宋体" pitchFamily="2" charset="-122"/>
                <a:cs typeface="Times New Roman" pitchFamily="18" charset="0"/>
              </a:rPr>
              <a:t>      public Person() {</a:t>
            </a:r>
          </a:p>
          <a:p>
            <a:pPr>
              <a:lnSpc>
                <a:spcPct val="50000"/>
              </a:lnSpc>
              <a:spcBef>
                <a:spcPct val="50000"/>
              </a:spcBef>
            </a:pPr>
            <a:r>
              <a:rPr lang="en-US" altLang="zh-CN" sz="2000" dirty="0">
                <a:solidFill>
                  <a:srgbClr val="C00000"/>
                </a:solidFill>
                <a:ea typeface="宋体" pitchFamily="2" charset="-122"/>
                <a:cs typeface="Times New Roman" pitchFamily="18" charset="0"/>
              </a:rPr>
              <a:t>         	total++;</a:t>
            </a:r>
          </a:p>
          <a:p>
            <a:pPr>
              <a:lnSpc>
                <a:spcPct val="50000"/>
              </a:lnSpc>
              <a:spcBef>
                <a:spcPct val="50000"/>
              </a:spcBef>
            </a:pPr>
            <a:r>
              <a:rPr lang="en-US" altLang="zh-CN" sz="2000" dirty="0">
                <a:solidFill>
                  <a:srgbClr val="C00000"/>
                </a:solidFill>
                <a:ea typeface="宋体" pitchFamily="2" charset="-122"/>
                <a:cs typeface="Times New Roman" pitchFamily="18" charset="0"/>
              </a:rPr>
              <a:t> 	id = total;</a:t>
            </a:r>
          </a:p>
          <a:p>
            <a:pPr>
              <a:lnSpc>
                <a:spcPct val="50000"/>
              </a:lnSpc>
              <a:spcBef>
                <a:spcPct val="50000"/>
              </a:spcBef>
            </a:pPr>
            <a:r>
              <a:rPr lang="en-US" altLang="zh-CN" sz="2000" dirty="0">
                <a:solidFill>
                  <a:srgbClr val="C00000"/>
                </a:solidFill>
                <a:ea typeface="宋体" pitchFamily="2" charset="-122"/>
                <a:cs typeface="Times New Roman" pitchFamily="18" charset="0"/>
              </a:rPr>
              <a:t>       }</a:t>
            </a:r>
          </a:p>
          <a:p>
            <a:pPr>
              <a:lnSpc>
                <a:spcPct val="50000"/>
              </a:lnSpc>
              <a:spcBef>
                <a:spcPct val="50000"/>
              </a:spcBef>
            </a:pPr>
            <a:r>
              <a:rPr lang="en-US" altLang="zh-CN" sz="2000" dirty="0">
                <a:solidFill>
                  <a:srgbClr val="C00000"/>
                </a:solidFill>
                <a:ea typeface="宋体" pitchFamily="2" charset="-122"/>
                <a:cs typeface="Times New Roman" pitchFamily="18" charset="0"/>
              </a:rPr>
              <a:t>}</a:t>
            </a:r>
          </a:p>
          <a:p>
            <a:pPr>
              <a:lnSpc>
                <a:spcPct val="50000"/>
              </a:lnSpc>
              <a:spcBef>
                <a:spcPct val="50000"/>
              </a:spcBef>
            </a:pPr>
            <a:r>
              <a:rPr lang="en-US" altLang="zh-CN" sz="2000" dirty="0">
                <a:solidFill>
                  <a:srgbClr val="C00000"/>
                </a:solidFill>
                <a:ea typeface="宋体" pitchFamily="2" charset="-122"/>
                <a:cs typeface="Times New Roman" pitchFamily="18" charset="0"/>
              </a:rPr>
              <a:t>public class </a:t>
            </a:r>
            <a:r>
              <a:rPr lang="en-US" altLang="zh-CN" sz="2000" dirty="0" err="1">
                <a:solidFill>
                  <a:srgbClr val="C00000"/>
                </a:solidFill>
                <a:ea typeface="宋体" pitchFamily="2" charset="-122"/>
                <a:cs typeface="Times New Roman" pitchFamily="18" charset="0"/>
              </a:rPr>
              <a:t>TestPerson</a:t>
            </a:r>
            <a:r>
              <a:rPr lang="en-US" altLang="zh-CN" sz="2000" dirty="0">
                <a:solidFill>
                  <a:srgbClr val="C00000"/>
                </a:solidFill>
                <a:ea typeface="宋体" pitchFamily="2" charset="-122"/>
                <a:cs typeface="Times New Roman" pitchFamily="18" charset="0"/>
              </a:rPr>
              <a:t> {</a:t>
            </a:r>
          </a:p>
          <a:p>
            <a:pPr>
              <a:lnSpc>
                <a:spcPct val="50000"/>
              </a:lnSpc>
              <a:spcBef>
                <a:spcPct val="50000"/>
              </a:spcBef>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a:t>
            </a:r>
          </a:p>
          <a:p>
            <a:pPr>
              <a:lnSpc>
                <a:spcPct val="50000"/>
              </a:lnSpc>
              <a:spcBef>
                <a:spcPct val="50000"/>
              </a:spcBef>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Person.setTotalPerson</a:t>
            </a:r>
            <a:r>
              <a:rPr lang="en-US" altLang="zh-CN" sz="2000" dirty="0">
                <a:solidFill>
                  <a:srgbClr val="C00000"/>
                </a:solidFill>
                <a:ea typeface="宋体" pitchFamily="2" charset="-122"/>
                <a:cs typeface="Times New Roman" pitchFamily="18" charset="0"/>
              </a:rPr>
              <a:t>(3);</a:t>
            </a:r>
          </a:p>
          <a:p>
            <a:pPr>
              <a:lnSpc>
                <a:spcPct val="50000"/>
              </a:lnSpc>
              <a:spcBef>
                <a:spcPct val="50000"/>
              </a:spcBef>
            </a:pPr>
            <a:r>
              <a:rPr lang="en-US" altLang="zh-CN" sz="2000" dirty="0">
                <a:solidFill>
                  <a:srgbClr val="C00000"/>
                </a:solidFill>
                <a:ea typeface="宋体" pitchFamily="2" charset="-122"/>
                <a:cs typeface="Times New Roman" pitchFamily="18" charset="0"/>
              </a:rPr>
              <a:t>        }  </a:t>
            </a:r>
          </a:p>
          <a:p>
            <a:pPr>
              <a:lnSpc>
                <a:spcPct val="50000"/>
              </a:lnSpc>
              <a:spcBef>
                <a:spcPct val="50000"/>
              </a:spcBef>
            </a:pPr>
            <a:r>
              <a:rPr lang="en-US" altLang="zh-CN" sz="20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7074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7956376" y="239103"/>
            <a:ext cx="931910" cy="523220"/>
          </a:xfrm>
        </p:spPr>
        <p:txBody>
          <a:bodyPr>
            <a:normAutofit/>
          </a:bodyPr>
          <a:lstStyle/>
          <a:p>
            <a:pPr eaLnBrk="1" hangingPunct="1">
              <a:defRPr/>
            </a:pPr>
            <a:r>
              <a:rPr lang="zh-CN" altLang="en-US" b="1" dirty="0">
                <a:cs typeface="Times New Roman" pitchFamily="18" charset="0"/>
              </a:rPr>
              <a:t>练习</a:t>
            </a:r>
          </a:p>
        </p:txBody>
      </p:sp>
      <p:sp>
        <p:nvSpPr>
          <p:cNvPr id="13315" name="Rectangle 3"/>
          <p:cNvSpPr>
            <a:spLocks noChangeArrowheads="1"/>
          </p:cNvSpPr>
          <p:nvPr/>
        </p:nvSpPr>
        <p:spPr bwMode="auto">
          <a:xfrm>
            <a:off x="381000" y="1052736"/>
            <a:ext cx="8367464" cy="2677656"/>
          </a:xfrm>
          <a:prstGeom prst="rect">
            <a:avLst/>
          </a:prstGeom>
          <a:noFill/>
          <a:ln w="9525">
            <a:noFill/>
            <a:miter lim="800000"/>
            <a:headEnd/>
            <a:tailEnd/>
          </a:ln>
        </p:spPr>
        <p:txBody>
          <a:bodyPr wrap="square">
            <a:spAutoFit/>
          </a:bodyPr>
          <a:lstStyle/>
          <a:p>
            <a:pPr>
              <a:buFont typeface="Wingdings" pitchFamily="2" charset="2"/>
              <a:buNone/>
            </a:pPr>
            <a:r>
              <a:rPr lang="zh-CN" altLang="en-US" sz="2800" dirty="0">
                <a:ea typeface="宋体" pitchFamily="2" charset="-122"/>
                <a:cs typeface="Times New Roman" pitchFamily="18" charset="0"/>
              </a:rPr>
              <a:t>编写一个类实现银行账户的概念，包含的属性有“帐号”、“密码”、“存款余额”、“利率”、“最小余额”，定义封装这些属性的方法。</a:t>
            </a:r>
            <a:r>
              <a:rPr lang="zh-CN" altLang="en-US" sz="2800" dirty="0">
                <a:solidFill>
                  <a:srgbClr val="FF0000"/>
                </a:solidFill>
                <a:ea typeface="宋体" pitchFamily="2" charset="-122"/>
                <a:cs typeface="Times New Roman" pitchFamily="18" charset="0"/>
              </a:rPr>
              <a:t>账号要自动生成。</a:t>
            </a:r>
          </a:p>
          <a:p>
            <a:pPr>
              <a:buFont typeface="Wingdings" pitchFamily="2" charset="2"/>
              <a:buNone/>
            </a:pPr>
            <a:r>
              <a:rPr lang="zh-CN" altLang="en-US" sz="2800" dirty="0">
                <a:ea typeface="宋体" pitchFamily="2" charset="-122"/>
                <a:cs typeface="Times New Roman" pitchFamily="18" charset="0"/>
              </a:rPr>
              <a:t>编写主类，使用银行账户类，输入、输出</a:t>
            </a:r>
            <a:r>
              <a:rPr lang="en-US" altLang="zh-CN" sz="2800" dirty="0">
                <a:ea typeface="宋体" pitchFamily="2" charset="-122"/>
                <a:cs typeface="Times New Roman" pitchFamily="18" charset="0"/>
              </a:rPr>
              <a:t>3</a:t>
            </a:r>
            <a:r>
              <a:rPr lang="zh-CN" altLang="en-US" sz="2800" dirty="0">
                <a:ea typeface="宋体" pitchFamily="2" charset="-122"/>
                <a:cs typeface="Times New Roman" pitchFamily="18" charset="0"/>
              </a:rPr>
              <a:t>个储户的上述信息。</a:t>
            </a:r>
          </a:p>
          <a:p>
            <a:pPr>
              <a:buFont typeface="Wingdings" pitchFamily="2" charset="2"/>
              <a:buNone/>
            </a:pPr>
            <a:r>
              <a:rPr lang="zh-CN" altLang="en-US" sz="2800" dirty="0">
                <a:ea typeface="宋体" pitchFamily="2" charset="-122"/>
                <a:cs typeface="Times New Roman" pitchFamily="18" charset="0"/>
              </a:rPr>
              <a:t>考虑：哪些属性可以设计成</a:t>
            </a:r>
            <a:r>
              <a:rPr lang="en-US" altLang="zh-CN" sz="2800" dirty="0">
                <a:ea typeface="宋体" pitchFamily="2" charset="-122"/>
                <a:cs typeface="Times New Roman" pitchFamily="18" charset="0"/>
              </a:rPr>
              <a:t>static</a:t>
            </a:r>
            <a:r>
              <a:rPr lang="zh-CN" altLang="en-US" sz="2800" dirty="0">
                <a:ea typeface="宋体" pitchFamily="2" charset="-122"/>
                <a:cs typeface="Times New Roman" pitchFamily="18" charset="0"/>
              </a:rPr>
              <a:t>属性。</a:t>
            </a:r>
            <a:endParaRPr lang="en-US" altLang="zh-CN" sz="2800" dirty="0">
              <a:ea typeface="宋体" pitchFamily="2" charset="-122"/>
              <a:cs typeface="Times New Roman" pitchFamily="18" charset="0"/>
            </a:endParaRPr>
          </a:p>
        </p:txBody>
      </p:sp>
    </p:spTree>
    <p:extLst>
      <p:ext uri="{BB962C8B-B14F-4D97-AF65-F5344CB8AC3E}">
        <p14:creationId xmlns:p14="http://schemas.microsoft.com/office/powerpoint/2010/main" val="1658419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04800" y="836712"/>
            <a:ext cx="8534400" cy="5447645"/>
          </a:xfrm>
          <a:prstGeom prst="rect">
            <a:avLst/>
          </a:prstGeom>
          <a:noFill/>
          <a:ln w="9525">
            <a:noFill/>
            <a:miter lim="800000"/>
            <a:headEnd/>
            <a:tailEnd/>
          </a:ln>
        </p:spPr>
        <p:txBody>
          <a:bodyPr>
            <a:spAutoFit/>
          </a:bodyPr>
          <a:lstStyle/>
          <a:p>
            <a:pPr>
              <a:spcBef>
                <a:spcPct val="50000"/>
              </a:spcBef>
            </a:pPr>
            <a:r>
              <a:rPr kumimoji="0" lang="zh-CN" altLang="en-US" sz="2400" b="1" dirty="0">
                <a:ea typeface="宋体" pitchFamily="2" charset="-122"/>
                <a:cs typeface="Times New Roman" pitchFamily="18" charset="0"/>
              </a:rPr>
              <a:t>        设计模式</a:t>
            </a:r>
            <a:r>
              <a:rPr kumimoji="0" lang="zh-CN" altLang="en-US" sz="2400" dirty="0">
                <a:ea typeface="宋体" pitchFamily="2" charset="-122"/>
                <a:cs typeface="Times New Roman" pitchFamily="18" charset="0"/>
              </a:rPr>
              <a:t>是在大量的实践中总结和理论化之后优选的代码结构、编程风格、以及</a:t>
            </a:r>
            <a:r>
              <a:rPr kumimoji="0" lang="zh-CN" altLang="en-US" sz="2400" b="1" dirty="0">
                <a:solidFill>
                  <a:schemeClr val="accent2"/>
                </a:solidFill>
                <a:ea typeface="宋体" pitchFamily="2" charset="-122"/>
                <a:cs typeface="Times New Roman" pitchFamily="18" charset="0"/>
              </a:rPr>
              <a:t>解决问题的思考方式</a:t>
            </a:r>
            <a:r>
              <a:rPr kumimoji="0" lang="zh-CN" altLang="en-US" sz="2400" dirty="0">
                <a:ea typeface="宋体" pitchFamily="2" charset="-122"/>
                <a:cs typeface="Times New Roman" pitchFamily="18" charset="0"/>
              </a:rPr>
              <a:t>。设计模式就像是经典的棋谱，不同的棋局，我们用不同的棋谱，免去我们自己再思考和摸索。</a:t>
            </a:r>
          </a:p>
          <a:p>
            <a:r>
              <a:rPr kumimoji="0" lang="zh-CN" altLang="en-US" sz="2400" dirty="0">
                <a:ea typeface="宋体" pitchFamily="2" charset="-122"/>
                <a:cs typeface="Times New Roman" pitchFamily="18" charset="0"/>
              </a:rPr>
              <a:t>        所谓类的单例设计模式，就是采取一定的方法保证在整个的软件系统中，对某个类</a:t>
            </a:r>
            <a:r>
              <a:rPr kumimoji="0" lang="zh-CN" altLang="en-US" sz="2400" b="1" dirty="0">
                <a:ea typeface="宋体" pitchFamily="2" charset="-122"/>
                <a:cs typeface="Times New Roman" pitchFamily="18" charset="0"/>
              </a:rPr>
              <a:t>只能存在一个对象实例</a:t>
            </a:r>
            <a:r>
              <a:rPr kumimoji="0" lang="zh-CN" altLang="en-US" sz="2400" dirty="0">
                <a:ea typeface="宋体" pitchFamily="2" charset="-122"/>
                <a:cs typeface="Times New Roman" pitchFamily="18" charset="0"/>
              </a:rPr>
              <a:t>，并且该类只提供一个取得其对象实例的方法。如果我们要让类在一个虚拟机中只能产生一个对象，我们首先必须将类的</a:t>
            </a:r>
            <a:r>
              <a:rPr kumimoji="0" lang="zh-CN" altLang="en-US" sz="2400" dirty="0">
                <a:solidFill>
                  <a:srgbClr val="0000FF"/>
                </a:solidFill>
                <a:ea typeface="宋体" pitchFamily="2" charset="-122"/>
                <a:cs typeface="Times New Roman" pitchFamily="18" charset="0"/>
              </a:rPr>
              <a:t>构造方法的访问权限设置为</a:t>
            </a:r>
            <a:r>
              <a:rPr kumimoji="0" lang="en-US" altLang="zh-CN" sz="2400" dirty="0">
                <a:solidFill>
                  <a:srgbClr val="0000FF"/>
                </a:solidFill>
                <a:ea typeface="宋体" pitchFamily="2" charset="-122"/>
                <a:cs typeface="Times New Roman" pitchFamily="18" charset="0"/>
              </a:rPr>
              <a:t>private</a:t>
            </a:r>
            <a:r>
              <a:rPr kumimoji="0" lang="zh-CN" altLang="en-US" sz="2400" dirty="0">
                <a:ea typeface="宋体" pitchFamily="2" charset="-122"/>
                <a:cs typeface="Times New Roman" pitchFamily="18" charset="0"/>
              </a:rPr>
              <a:t>，这样，就不能用</a:t>
            </a:r>
            <a:r>
              <a:rPr kumimoji="0" lang="en-US" altLang="zh-CN" sz="2400" dirty="0">
                <a:ea typeface="宋体" pitchFamily="2" charset="-122"/>
                <a:cs typeface="Times New Roman" pitchFamily="18" charset="0"/>
              </a:rPr>
              <a:t>new</a:t>
            </a:r>
            <a:r>
              <a:rPr kumimoji="0" lang="zh-CN" altLang="en-US" sz="2400" dirty="0">
                <a:ea typeface="宋体" pitchFamily="2" charset="-122"/>
                <a:cs typeface="Times New Roman" pitchFamily="18" charset="0"/>
              </a:rPr>
              <a:t>操作符在类的外部产生类的对象了，但在类内部仍可以产生该类的对象。因为在类的外部开始还无法得到类的对象，只能</a:t>
            </a:r>
            <a:r>
              <a:rPr kumimoji="0" lang="zh-CN" altLang="en-US" sz="2400" dirty="0">
                <a:solidFill>
                  <a:srgbClr val="0000FF"/>
                </a:solidFill>
                <a:ea typeface="宋体" pitchFamily="2" charset="-122"/>
                <a:cs typeface="Times New Roman" pitchFamily="18" charset="0"/>
              </a:rPr>
              <a:t>调用该类的某个静态方法</a:t>
            </a:r>
            <a:r>
              <a:rPr kumimoji="0" lang="zh-CN" altLang="en-US" sz="2400" dirty="0">
                <a:ea typeface="宋体" pitchFamily="2" charset="-122"/>
                <a:cs typeface="Times New Roman" pitchFamily="18" charset="0"/>
              </a:rPr>
              <a:t>以返回类内部创建的对象，静态方法只能访问类中的静态成员变量，所以，指向类内部产生的</a:t>
            </a:r>
            <a:r>
              <a:rPr kumimoji="0" lang="zh-CN" altLang="en-US" sz="2400" dirty="0">
                <a:solidFill>
                  <a:srgbClr val="0000FF"/>
                </a:solidFill>
                <a:ea typeface="宋体" pitchFamily="2" charset="-122"/>
                <a:cs typeface="Times New Roman" pitchFamily="18" charset="0"/>
              </a:rPr>
              <a:t>该类对象的变量也必须定义成静态的</a:t>
            </a:r>
            <a:r>
              <a:rPr kumimoji="0" lang="zh-CN" altLang="en-US" sz="2400" dirty="0">
                <a:ea typeface="宋体" pitchFamily="2" charset="-122"/>
                <a:cs typeface="Times New Roman" pitchFamily="18" charset="0"/>
              </a:rPr>
              <a:t>。</a:t>
            </a:r>
          </a:p>
        </p:txBody>
      </p:sp>
      <p:sp>
        <p:nvSpPr>
          <p:cNvPr id="273411" name="Rectangle 3"/>
          <p:cNvSpPr>
            <a:spLocks noGrp="1" noChangeArrowheads="1"/>
          </p:cNvSpPr>
          <p:nvPr>
            <p:ph type="title"/>
          </p:nvPr>
        </p:nvSpPr>
        <p:spPr>
          <a:xfrm>
            <a:off x="4427984" y="239103"/>
            <a:ext cx="4460302" cy="523220"/>
          </a:xfrm>
        </p:spPr>
        <p:txBody>
          <a:bodyPr>
            <a:noAutofit/>
          </a:bodyPr>
          <a:lstStyle/>
          <a:p>
            <a:pPr eaLnBrk="1" hangingPunct="1">
              <a:defRPr/>
            </a:pPr>
            <a:r>
              <a:rPr lang="zh-CN" altLang="en-US" b="1" dirty="0">
                <a:cs typeface="Times New Roman" pitchFamily="18" charset="0"/>
              </a:rPr>
              <a:t>单例 </a:t>
            </a:r>
            <a:r>
              <a:rPr lang="en-US" altLang="zh-CN" b="1" dirty="0">
                <a:cs typeface="Times New Roman" pitchFamily="18" charset="0"/>
              </a:rPr>
              <a:t>(Singleton)</a:t>
            </a:r>
            <a:r>
              <a:rPr lang="zh-CN" altLang="en-US" b="1" dirty="0">
                <a:cs typeface="Times New Roman" pitchFamily="18" charset="0"/>
              </a:rPr>
              <a:t>设计模式</a:t>
            </a:r>
          </a:p>
        </p:txBody>
      </p:sp>
    </p:spTree>
    <p:extLst>
      <p:ext uri="{BB962C8B-B14F-4D97-AF65-F5344CB8AC3E}">
        <p14:creationId xmlns:p14="http://schemas.microsoft.com/office/powerpoint/2010/main" val="3400241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2987824" y="239103"/>
            <a:ext cx="5900462" cy="523220"/>
          </a:xfrm>
        </p:spPr>
        <p:txBody>
          <a:bodyPr>
            <a:normAutofit fontScale="90000"/>
          </a:bodyPr>
          <a:lstStyle/>
          <a:p>
            <a:pPr eaLnBrk="1" hangingPunct="1">
              <a:defRPr/>
            </a:pPr>
            <a:r>
              <a:rPr lang="zh-CN" altLang="en-US" sz="3200" b="1" dirty="0">
                <a:cs typeface="Times New Roman" pitchFamily="18" charset="0"/>
              </a:rPr>
              <a:t>单例</a:t>
            </a:r>
            <a:r>
              <a:rPr lang="en-US" altLang="zh-CN" sz="3200" b="1" dirty="0">
                <a:cs typeface="Times New Roman" pitchFamily="18" charset="0"/>
              </a:rPr>
              <a:t>(Singleton)</a:t>
            </a:r>
            <a:r>
              <a:rPr lang="zh-CN" altLang="en-US" sz="3200" b="1" dirty="0">
                <a:cs typeface="Times New Roman" pitchFamily="18" charset="0"/>
              </a:rPr>
              <a:t>设计模式</a:t>
            </a:r>
            <a:r>
              <a:rPr lang="en-US" altLang="zh-CN" sz="3200" b="1" dirty="0">
                <a:cs typeface="Times New Roman" pitchFamily="18" charset="0"/>
              </a:rPr>
              <a:t>-</a:t>
            </a:r>
            <a:r>
              <a:rPr lang="zh-CN" altLang="en-US" sz="3200" b="1" dirty="0">
                <a:cs typeface="Times New Roman" pitchFamily="18" charset="0"/>
              </a:rPr>
              <a:t>饿汉式</a:t>
            </a:r>
          </a:p>
        </p:txBody>
      </p:sp>
      <p:sp>
        <p:nvSpPr>
          <p:cNvPr id="17411" name="Rectangle 3"/>
          <p:cNvSpPr>
            <a:spLocks noGrp="1" noChangeArrowheads="1"/>
          </p:cNvSpPr>
          <p:nvPr>
            <p:ph idx="4294967295"/>
          </p:nvPr>
        </p:nvSpPr>
        <p:spPr>
          <a:xfrm>
            <a:off x="250130" y="869652"/>
            <a:ext cx="8642350" cy="5727700"/>
          </a:xfrm>
        </p:spPr>
        <p:txBody>
          <a:bodyPr>
            <a:noAutofit/>
          </a:bodyPr>
          <a:lstStyle/>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class Single{</a:t>
            </a:r>
          </a:p>
          <a:p>
            <a:pPr>
              <a:lnSpc>
                <a:spcPct val="90000"/>
              </a:lnSpc>
              <a:spcBef>
                <a:spcPct val="0"/>
              </a:spcBef>
              <a:buNone/>
            </a:pPr>
            <a:r>
              <a:rPr lang="en-US" altLang="zh-CN"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//private</a:t>
            </a:r>
            <a:r>
              <a:rPr lang="zh-CN" altLang="en-US" sz="2000" dirty="0">
                <a:solidFill>
                  <a:srgbClr val="0000FF"/>
                </a:solidFill>
                <a:ea typeface="宋体" pitchFamily="2" charset="-122"/>
                <a:cs typeface="Times New Roman" pitchFamily="18" charset="0"/>
              </a:rPr>
              <a:t>的构造器，不能在类的外部创建该类的对象</a:t>
            </a:r>
            <a:endParaRPr lang="en-US" altLang="zh-CN" sz="20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C00000"/>
                </a:solidFill>
                <a:ea typeface="宋体" pitchFamily="2" charset="-122"/>
                <a:cs typeface="Times New Roman" pitchFamily="18" charset="0"/>
              </a:rPr>
              <a:t>     private Single() </a:t>
            </a:r>
            <a:r>
              <a:rPr lang="en-US" altLang="zh-CN" sz="2000" dirty="0">
                <a:solidFill>
                  <a:srgbClr val="0000FF"/>
                </a:solidFill>
                <a:ea typeface="宋体" pitchFamily="2" charset="-122"/>
                <a:cs typeface="Times New Roman" pitchFamily="18" charset="0"/>
              </a:rPr>
              <a:t>{} </a:t>
            </a:r>
          </a:p>
          <a:p>
            <a:pPr>
              <a:lnSpc>
                <a:spcPct val="90000"/>
              </a:lnSpc>
              <a:spcBef>
                <a:spcPct val="0"/>
              </a:spcBef>
              <a:buNone/>
            </a:pPr>
            <a:r>
              <a:rPr lang="zh-CN" altLang="en-US"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私有的，只能在类的内部访问</a:t>
            </a:r>
            <a:endParaRPr lang="en-US" altLang="zh-CN" sz="2000" dirty="0">
              <a:solidFill>
                <a:srgbClr val="C00000"/>
              </a:solidFill>
              <a:ea typeface="宋体" pitchFamily="2" charset="-122"/>
              <a:cs typeface="Times New Roman" pitchFamily="18" charset="0"/>
            </a:endParaRPr>
          </a:p>
          <a:p>
            <a:pPr>
              <a:lnSpc>
                <a:spcPct val="90000"/>
              </a:lnSpc>
              <a:spcBef>
                <a:spcPct val="0"/>
              </a:spcBef>
              <a:buNone/>
            </a:pPr>
            <a:r>
              <a:rPr lang="en-US" altLang="zh-CN" sz="2000" dirty="0">
                <a:solidFill>
                  <a:srgbClr val="C00000"/>
                </a:solidFill>
                <a:ea typeface="宋体" pitchFamily="2" charset="-122"/>
                <a:cs typeface="Times New Roman" pitchFamily="18" charset="0"/>
              </a:rPr>
              <a:t>     private static Single </a:t>
            </a:r>
            <a:r>
              <a:rPr lang="en-US" altLang="zh-CN" sz="2000" dirty="0" err="1">
                <a:solidFill>
                  <a:srgbClr val="C00000"/>
                </a:solidFill>
                <a:ea typeface="宋体" pitchFamily="2" charset="-122"/>
                <a:cs typeface="Times New Roman" pitchFamily="18" charset="0"/>
              </a:rPr>
              <a:t>onlyone</a:t>
            </a:r>
            <a:r>
              <a:rPr lang="en-US" altLang="zh-CN" sz="2000" dirty="0">
                <a:solidFill>
                  <a:srgbClr val="C00000"/>
                </a:solidFill>
                <a:ea typeface="宋体" pitchFamily="2" charset="-122"/>
                <a:cs typeface="Times New Roman" pitchFamily="18" charset="0"/>
              </a:rPr>
              <a:t> = new Single();</a:t>
            </a:r>
          </a:p>
          <a:p>
            <a:pPr>
              <a:lnSpc>
                <a:spcPct val="90000"/>
              </a:lnSpc>
              <a:spcBef>
                <a:spcPct val="0"/>
              </a:spcBef>
              <a:buNone/>
            </a:pPr>
            <a:r>
              <a:rPr lang="en-US" altLang="zh-CN" sz="2000" dirty="0">
                <a:solidFill>
                  <a:srgbClr val="0000FF"/>
                </a:solidFill>
                <a:ea typeface="宋体" pitchFamily="2" charset="-122"/>
                <a:cs typeface="Times New Roman" pitchFamily="18" charset="0"/>
              </a:rPr>
              <a:t> </a:t>
            </a:r>
            <a:r>
              <a:rPr lang="en-US" altLang="zh-CN" sz="2000" dirty="0">
                <a:solidFill>
                  <a:schemeClr val="accent2"/>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en-US" altLang="zh-CN" sz="2000" dirty="0" err="1">
                <a:solidFill>
                  <a:srgbClr val="0000FF"/>
                </a:solidFill>
                <a:ea typeface="宋体" pitchFamily="2" charset="-122"/>
                <a:cs typeface="Times New Roman" pitchFamily="18" charset="0"/>
              </a:rPr>
              <a:t>getSingle</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为</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，不用创建对象即可访问</a:t>
            </a:r>
            <a:endParaRPr lang="en-US" altLang="zh-CN" sz="2000" dirty="0">
              <a:solidFill>
                <a:schemeClr val="accent2"/>
              </a:solidFill>
              <a:ea typeface="宋体" pitchFamily="2" charset="-122"/>
              <a:cs typeface="Times New Roman" pitchFamily="18" charset="0"/>
            </a:endParaRPr>
          </a:p>
          <a:p>
            <a:pPr>
              <a:lnSpc>
                <a:spcPct val="90000"/>
              </a:lnSpc>
              <a:spcBef>
                <a:spcPct val="0"/>
              </a:spcBef>
              <a:buNone/>
            </a:pPr>
            <a:r>
              <a:rPr lang="en-US" altLang="zh-CN" sz="2000" dirty="0">
                <a:solidFill>
                  <a:srgbClr val="C00000"/>
                </a:solidFill>
                <a:ea typeface="宋体" pitchFamily="2" charset="-122"/>
                <a:cs typeface="Times New Roman" pitchFamily="18" charset="0"/>
              </a:rPr>
              <a:t>     public static Single </a:t>
            </a:r>
            <a:r>
              <a:rPr lang="en-US" altLang="zh-CN" sz="2000" dirty="0" err="1">
                <a:solidFill>
                  <a:srgbClr val="C00000"/>
                </a:solidFill>
                <a:ea typeface="宋体" pitchFamily="2" charset="-122"/>
                <a:cs typeface="Times New Roman" pitchFamily="18" charset="0"/>
              </a:rPr>
              <a:t>getSingle</a:t>
            </a:r>
            <a:r>
              <a:rPr lang="en-US" altLang="zh-CN" sz="2000" dirty="0">
                <a:solidFill>
                  <a:srgbClr val="C00000"/>
                </a:solidFill>
                <a:ea typeface="宋体" pitchFamily="2" charset="-122"/>
                <a:cs typeface="Times New Roman" pitchFamily="18" charset="0"/>
              </a:rPr>
              <a:t>() {</a:t>
            </a:r>
          </a:p>
          <a:p>
            <a:pPr>
              <a:lnSpc>
                <a:spcPct val="90000"/>
              </a:lnSpc>
              <a:spcBef>
                <a:spcPct val="0"/>
              </a:spcBef>
              <a:buNone/>
            </a:pPr>
            <a:r>
              <a:rPr lang="zh-CN" altLang="en-US" sz="2000" dirty="0">
                <a:solidFill>
                  <a:schemeClr val="accent2"/>
                </a:solidFill>
                <a:ea typeface="宋体" pitchFamily="2" charset="-122"/>
                <a:cs typeface="Times New Roman" pitchFamily="18" charset="0"/>
              </a:rPr>
              <a:t>	</a:t>
            </a:r>
            <a:r>
              <a:rPr lang="zh-CN" altLang="en-US" sz="2000" dirty="0">
                <a:solidFill>
                  <a:srgbClr val="C00000"/>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return </a:t>
            </a:r>
            <a:r>
              <a:rPr lang="en-US" altLang="zh-CN" sz="2000" dirty="0" err="1">
                <a:solidFill>
                  <a:srgbClr val="C00000"/>
                </a:solidFill>
                <a:ea typeface="宋体" pitchFamily="2" charset="-122"/>
                <a:cs typeface="Times New Roman" pitchFamily="18" charset="0"/>
              </a:rPr>
              <a:t>onlyone</a:t>
            </a:r>
            <a:r>
              <a:rPr lang="en-US" altLang="zh-CN" sz="20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public class </a:t>
            </a:r>
            <a:r>
              <a:rPr lang="en-US" altLang="zh-CN" sz="2000" dirty="0" err="1">
                <a:solidFill>
                  <a:srgbClr val="C00000"/>
                </a:solidFill>
                <a:ea typeface="宋体" pitchFamily="2" charset="-122"/>
                <a:cs typeface="Times New Roman" pitchFamily="18" charset="0"/>
              </a:rPr>
              <a:t>TestSingle</a:t>
            </a:r>
            <a:r>
              <a:rPr lang="en-US" altLang="zh-CN" sz="20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public static void main(String </a:t>
            </a:r>
            <a:r>
              <a:rPr lang="en-US" altLang="zh-CN" sz="2000" dirty="0" err="1">
                <a:solidFill>
                  <a:srgbClr val="C00000"/>
                </a:solidFill>
                <a:ea typeface="宋体" pitchFamily="2" charset="-122"/>
                <a:cs typeface="Times New Roman" pitchFamily="18" charset="0"/>
              </a:rPr>
              <a:t>args</a:t>
            </a:r>
            <a:r>
              <a:rPr lang="en-US" altLang="zh-CN" sz="2000" dirty="0">
                <a:solidFill>
                  <a:srgbClr val="C00000"/>
                </a:solidFill>
                <a:ea typeface="宋体" pitchFamily="2" charset="-122"/>
                <a:cs typeface="Times New Roman" pitchFamily="18" charset="0"/>
              </a:rPr>
              <a:t>[]) {		</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Single  s1 = </a:t>
            </a:r>
            <a:r>
              <a:rPr lang="en-US" altLang="zh-CN" sz="2000" dirty="0" err="1">
                <a:solidFill>
                  <a:srgbClr val="C00000"/>
                </a:solidFill>
                <a:ea typeface="宋体" pitchFamily="2" charset="-122"/>
                <a:cs typeface="Times New Roman" pitchFamily="18" charset="0"/>
              </a:rPr>
              <a:t>Single.getSingle</a:t>
            </a:r>
            <a:r>
              <a:rPr lang="en-US" altLang="zh-CN"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访问静态方法</a:t>
            </a:r>
          </a:p>
          <a:p>
            <a:pPr eaLnBrk="1" hangingPunct="1">
              <a:lnSpc>
                <a:spcPct val="90000"/>
              </a:lnSpc>
              <a:spcBef>
                <a:spcPct val="0"/>
              </a:spcBef>
              <a:buFontTx/>
              <a:buNone/>
            </a:pPr>
            <a:r>
              <a:rPr lang="zh-CN" altLang="en-US" sz="2000" dirty="0">
                <a:solidFill>
                  <a:schemeClr val="accent2"/>
                </a:solidFill>
                <a:ea typeface="宋体" pitchFamily="2" charset="-122"/>
                <a:cs typeface="Times New Roman" pitchFamily="18" charset="0"/>
              </a:rPr>
              <a:t>	</a:t>
            </a:r>
            <a:r>
              <a:rPr lang="en-US" altLang="zh-CN" sz="2000" dirty="0">
                <a:solidFill>
                  <a:srgbClr val="C00000"/>
                </a:solidFill>
                <a:ea typeface="宋体" pitchFamily="2" charset="-122"/>
                <a:cs typeface="Times New Roman" pitchFamily="18" charset="0"/>
              </a:rPr>
              <a:t>	Single  s2 = </a:t>
            </a:r>
            <a:r>
              <a:rPr lang="en-US" altLang="zh-CN" sz="2000" dirty="0" err="1">
                <a:solidFill>
                  <a:srgbClr val="C00000"/>
                </a:solidFill>
                <a:ea typeface="宋体" pitchFamily="2" charset="-122"/>
                <a:cs typeface="Times New Roman" pitchFamily="18" charset="0"/>
              </a:rPr>
              <a:t>Single.getSingle</a:t>
            </a:r>
            <a:r>
              <a:rPr lang="en-US" altLang="zh-CN" sz="2000" dirty="0">
                <a:solidFill>
                  <a:srgbClr val="C00000"/>
                </a:solidFill>
                <a:ea typeface="宋体" pitchFamily="2" charset="-122"/>
                <a:cs typeface="Times New Roman" pitchFamily="18" charset="0"/>
              </a:rPr>
              <a:t>();</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if (s1==s2){</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a:t>
            </a:r>
            <a:r>
              <a:rPr lang="en-US" altLang="zh-CN" sz="2000" dirty="0" err="1">
                <a:solidFill>
                  <a:srgbClr val="C00000"/>
                </a:solidFill>
                <a:ea typeface="宋体" pitchFamily="2" charset="-122"/>
                <a:cs typeface="Times New Roman" pitchFamily="18" charset="0"/>
              </a:rPr>
              <a:t>System.out.println</a:t>
            </a:r>
            <a:r>
              <a:rPr lang="en-US" altLang="zh-CN" sz="2000" dirty="0">
                <a:solidFill>
                  <a:srgbClr val="C00000"/>
                </a:solidFill>
                <a:ea typeface="宋体" pitchFamily="2" charset="-122"/>
                <a:cs typeface="Times New Roman" pitchFamily="18" charset="0"/>
              </a:rPr>
              <a:t>("s1 is equals to s2!");</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	}</a:t>
            </a:r>
          </a:p>
          <a:p>
            <a:pPr eaLnBrk="1" hangingPunct="1">
              <a:lnSpc>
                <a:spcPct val="90000"/>
              </a:lnSpc>
              <a:spcBef>
                <a:spcPct val="0"/>
              </a:spcBef>
              <a:buFontTx/>
              <a:buNone/>
            </a:pPr>
            <a:r>
              <a:rPr lang="en-US" altLang="zh-CN" sz="20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303063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3131840" y="239103"/>
            <a:ext cx="5756446" cy="523220"/>
          </a:xfrm>
        </p:spPr>
        <p:txBody>
          <a:bodyPr>
            <a:normAutofit fontScale="90000"/>
          </a:bodyPr>
          <a:lstStyle/>
          <a:p>
            <a:pPr eaLnBrk="1" hangingPunct="1">
              <a:defRPr/>
            </a:pPr>
            <a:r>
              <a:rPr lang="zh-CN" altLang="en-US" sz="3200" b="1" dirty="0">
                <a:cs typeface="Times New Roman" pitchFamily="18" charset="0"/>
              </a:rPr>
              <a:t>单例</a:t>
            </a:r>
            <a:r>
              <a:rPr lang="en-US" altLang="zh-CN" sz="3200" b="1" dirty="0">
                <a:cs typeface="Times New Roman" pitchFamily="18" charset="0"/>
              </a:rPr>
              <a:t>(Singleton)</a:t>
            </a:r>
            <a:r>
              <a:rPr lang="zh-CN" altLang="en-US" sz="3200" b="1" dirty="0">
                <a:cs typeface="Times New Roman" pitchFamily="18" charset="0"/>
              </a:rPr>
              <a:t>设计模式</a:t>
            </a:r>
            <a:r>
              <a:rPr lang="en-US" altLang="zh-CN" sz="3200" b="1" dirty="0">
                <a:cs typeface="Times New Roman" pitchFamily="18" charset="0"/>
              </a:rPr>
              <a:t>-</a:t>
            </a:r>
            <a:r>
              <a:rPr lang="zh-CN" altLang="en-US" sz="3200" b="1" dirty="0">
                <a:cs typeface="Times New Roman" pitchFamily="18" charset="0"/>
              </a:rPr>
              <a:t>懒汉式</a:t>
            </a:r>
          </a:p>
        </p:txBody>
      </p:sp>
      <p:sp>
        <p:nvSpPr>
          <p:cNvPr id="17411" name="Rectangle 3"/>
          <p:cNvSpPr>
            <a:spLocks noGrp="1" noChangeArrowheads="1"/>
          </p:cNvSpPr>
          <p:nvPr>
            <p:ph idx="4294967295"/>
          </p:nvPr>
        </p:nvSpPr>
        <p:spPr>
          <a:xfrm>
            <a:off x="250130" y="869652"/>
            <a:ext cx="8642350" cy="5727700"/>
          </a:xfrm>
        </p:spPr>
        <p:txBody>
          <a:bodyPr>
            <a:noAutofit/>
          </a:bodyPr>
          <a:lstStyle/>
          <a:p>
            <a:pPr>
              <a:lnSpc>
                <a:spcPct val="90000"/>
              </a:lnSpc>
              <a:spcBef>
                <a:spcPct val="0"/>
              </a:spcBef>
              <a:buNone/>
            </a:pPr>
            <a:r>
              <a:rPr lang="en-US" altLang="zh-CN" sz="2400" dirty="0">
                <a:solidFill>
                  <a:srgbClr val="C00000"/>
                </a:solidFill>
                <a:ea typeface="宋体" pitchFamily="2" charset="-122"/>
                <a:cs typeface="Times New Roman" pitchFamily="18" charset="0"/>
              </a:rPr>
              <a:t>class Singleton{</a:t>
            </a:r>
          </a:p>
          <a:p>
            <a:pPr>
              <a:lnSpc>
                <a:spcPct val="90000"/>
              </a:lnSpc>
              <a:spcBef>
                <a:spcPct val="0"/>
              </a:spcBef>
              <a:buNone/>
            </a:pPr>
            <a:r>
              <a:rPr lang="en-US" altLang="zh-CN" sz="2000" dirty="0">
                <a:solidFill>
                  <a:srgbClr val="0000FF"/>
                </a:solidFill>
                <a:ea typeface="宋体" pitchFamily="2" charset="-122"/>
                <a:cs typeface="Times New Roman" pitchFamily="18" charset="0"/>
              </a:rPr>
              <a:t>	//1.</a:t>
            </a:r>
            <a:r>
              <a:rPr lang="zh-CN" altLang="en-US" sz="2000" dirty="0">
                <a:solidFill>
                  <a:srgbClr val="0000FF"/>
                </a:solidFill>
                <a:ea typeface="宋体" pitchFamily="2" charset="-122"/>
                <a:cs typeface="Times New Roman" pitchFamily="18" charset="0"/>
              </a:rPr>
              <a:t>将构造器私有化，保证在此类的外部，不能调用本类的构造器。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//2.</a:t>
            </a:r>
            <a:r>
              <a:rPr lang="zh-CN" altLang="en-US" sz="2000" dirty="0">
                <a:solidFill>
                  <a:srgbClr val="0000FF"/>
                </a:solidFill>
                <a:ea typeface="宋体" pitchFamily="2" charset="-122"/>
                <a:cs typeface="Times New Roman" pitchFamily="18" charset="0"/>
              </a:rPr>
              <a:t>先声明类的引用</a:t>
            </a:r>
          </a:p>
          <a:p>
            <a:pPr>
              <a:lnSpc>
                <a:spcPct val="90000"/>
              </a:lnSpc>
              <a:spcBef>
                <a:spcPct val="0"/>
              </a:spcBef>
              <a:buNone/>
            </a:pPr>
            <a:r>
              <a:rPr lang="zh-CN" altLang="en-US" sz="20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//4.</a:t>
            </a:r>
            <a:r>
              <a:rPr lang="zh-CN" altLang="en-US" sz="2000" dirty="0">
                <a:solidFill>
                  <a:srgbClr val="0000FF"/>
                </a:solidFill>
                <a:ea typeface="宋体" pitchFamily="2" charset="-122"/>
                <a:cs typeface="Times New Roman" pitchFamily="18" charset="0"/>
              </a:rPr>
              <a:t>也需要配合</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的方法，用</a:t>
            </a:r>
            <a:r>
              <a:rPr lang="en-US" altLang="zh-CN" sz="2000" dirty="0">
                <a:solidFill>
                  <a:srgbClr val="0000FF"/>
                </a:solidFill>
                <a:ea typeface="宋体" pitchFamily="2" charset="-122"/>
                <a:cs typeface="Times New Roman" pitchFamily="18" charset="0"/>
              </a:rPr>
              <a:t>static</a:t>
            </a:r>
            <a:r>
              <a:rPr lang="zh-CN" altLang="en-US" sz="2000" dirty="0">
                <a:solidFill>
                  <a:srgbClr val="0000FF"/>
                </a:solidFill>
                <a:ea typeface="宋体" pitchFamily="2" charset="-122"/>
                <a:cs typeface="Times New Roman" pitchFamily="18" charset="0"/>
              </a:rPr>
              <a:t>修饰此类的引用。</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private static Singleton  instance = null;</a:t>
            </a:r>
          </a:p>
          <a:p>
            <a:pPr>
              <a:lnSpc>
                <a:spcPct val="90000"/>
              </a:lnSpc>
              <a:spcBef>
                <a:spcPct val="0"/>
              </a:spcBef>
              <a:buNone/>
            </a:pPr>
            <a:r>
              <a:rPr lang="en-US" altLang="zh-CN" sz="2400" dirty="0">
                <a:solidFill>
                  <a:srgbClr val="0000FF"/>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a:t>
            </a:r>
            <a:r>
              <a:rPr lang="zh-CN" altLang="en-US" sz="2000" dirty="0">
                <a:solidFill>
                  <a:srgbClr val="0000FF"/>
                </a:solidFill>
                <a:ea typeface="宋体" pitchFamily="2" charset="-122"/>
                <a:cs typeface="Times New Roman" pitchFamily="18" charset="0"/>
              </a:rPr>
              <a:t>设置公共的方法来访问类的实例</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Singleton  </a:t>
            </a:r>
            <a:r>
              <a:rPr lang="en-US" altLang="zh-CN" sz="2400" dirty="0" err="1">
                <a:solidFill>
                  <a:srgbClr val="C00000"/>
                </a:solidFill>
                <a:ea typeface="宋体" pitchFamily="2" charset="-122"/>
                <a:cs typeface="Times New Roman" pitchFamily="18" charset="0"/>
              </a:rPr>
              <a:t>getInstance</a:t>
            </a:r>
            <a:r>
              <a:rPr lang="en-US" altLang="zh-CN" sz="2400" dirty="0">
                <a:solidFill>
                  <a:srgbClr val="C00000"/>
                </a:solidFill>
                <a:ea typeface="宋体" pitchFamily="2" charset="-122"/>
                <a:cs typeface="Times New Roman" pitchFamily="18" charset="0"/>
              </a:rPr>
              <a:t>(){</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//3.1</a:t>
            </a:r>
            <a:r>
              <a:rPr lang="zh-CN" altLang="en-US" sz="2000" dirty="0">
                <a:solidFill>
                  <a:srgbClr val="0000FF"/>
                </a:solidFill>
                <a:ea typeface="宋体" pitchFamily="2" charset="-122"/>
                <a:cs typeface="Times New Roman" pitchFamily="18" charset="0"/>
              </a:rPr>
              <a:t>如果类的实例未创建，那些先要创建，然后返回给调用者：本类。因此，需要</a:t>
            </a:r>
            <a:r>
              <a:rPr lang="en-US" altLang="zh-CN" sz="2000" dirty="0">
                <a:solidFill>
                  <a:srgbClr val="0000FF"/>
                </a:solidFill>
                <a:ea typeface="宋体" pitchFamily="2" charset="-122"/>
                <a:cs typeface="Times New Roman" pitchFamily="18" charset="0"/>
              </a:rPr>
              <a:t>static </a:t>
            </a:r>
            <a:r>
              <a:rPr lang="zh-CN" altLang="en-US" sz="2000" dirty="0">
                <a:solidFill>
                  <a:srgbClr val="0000FF"/>
                </a:solidFill>
                <a:ea typeface="宋体" pitchFamily="2" charset="-122"/>
                <a:cs typeface="Times New Roman" pitchFamily="18" charset="0"/>
              </a:rPr>
              <a:t>修饰。</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if(instance == null){</a:t>
            </a:r>
          </a:p>
          <a:p>
            <a:pPr>
              <a:lnSpc>
                <a:spcPct val="90000"/>
              </a:lnSpc>
              <a:spcBef>
                <a:spcPct val="0"/>
              </a:spcBef>
              <a:buNone/>
            </a:pPr>
            <a:r>
              <a:rPr lang="en-US" altLang="zh-CN" sz="2400" dirty="0">
                <a:solidFill>
                  <a:srgbClr val="C00000"/>
                </a:solidFill>
                <a:ea typeface="宋体" pitchFamily="2" charset="-122"/>
                <a:cs typeface="Times New Roman" pitchFamily="18" charset="0"/>
              </a:rPr>
              <a:t>			instance = new Singleton();</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a:p>
            <a:pPr>
              <a:lnSpc>
                <a:spcPct val="90000"/>
              </a:lnSpc>
              <a:spcBef>
                <a:spcPct val="0"/>
              </a:spcBef>
              <a:buNone/>
            </a:pPr>
            <a:r>
              <a:rPr lang="en-US" altLang="zh-CN" sz="2000" dirty="0">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//3.2 </a:t>
            </a:r>
            <a:r>
              <a:rPr lang="zh-CN" altLang="en-US" sz="2000" dirty="0">
                <a:solidFill>
                  <a:srgbClr val="0000FF"/>
                </a:solidFill>
                <a:ea typeface="宋体" pitchFamily="2" charset="-122"/>
                <a:cs typeface="Times New Roman" pitchFamily="18" charset="0"/>
              </a:rPr>
              <a:t>若有了类的实例，直接返回给调用者。</a:t>
            </a:r>
          </a:p>
          <a:p>
            <a:pPr>
              <a:lnSpc>
                <a:spcPct val="90000"/>
              </a:lnSpc>
              <a:spcBef>
                <a:spcPct val="0"/>
              </a:spcBef>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return instance;</a:t>
            </a:r>
          </a:p>
          <a:p>
            <a:pPr>
              <a:lnSpc>
                <a:spcPct val="90000"/>
              </a:lnSpc>
              <a:spcBef>
                <a:spcPct val="0"/>
              </a:spcBef>
              <a:buNone/>
            </a:pPr>
            <a:r>
              <a:rPr lang="en-US" altLang="zh-CN" sz="2400" dirty="0">
                <a:solidFill>
                  <a:srgbClr val="C00000"/>
                </a:solidFill>
                <a:ea typeface="宋体" pitchFamily="2" charset="-122"/>
                <a:cs typeface="Times New Roman" pitchFamily="18" charset="0"/>
              </a:rPr>
              <a:t>	} </a:t>
            </a:r>
          </a:p>
          <a:p>
            <a:pPr>
              <a:lnSpc>
                <a:spcPct val="90000"/>
              </a:lnSpc>
              <a:spcBef>
                <a:spcPct val="0"/>
              </a:spcBef>
              <a:buNone/>
            </a:pPr>
            <a:r>
              <a:rPr lang="en-US" altLang="zh-CN" sz="2400" dirty="0">
                <a:solidFill>
                  <a:srgbClr val="C00000"/>
                </a:solidFill>
                <a:ea typeface="宋体" pitchFamily="2" charset="-122"/>
                <a:cs typeface="Times New Roman" pitchFamily="18" charset="0"/>
              </a:rPr>
              <a:t> }</a:t>
            </a:r>
          </a:p>
        </p:txBody>
      </p:sp>
      <p:sp>
        <p:nvSpPr>
          <p:cNvPr id="2" name="矩形 1"/>
          <p:cNvSpPr/>
          <p:nvPr/>
        </p:nvSpPr>
        <p:spPr>
          <a:xfrm>
            <a:off x="6228184" y="4653136"/>
            <a:ext cx="2736304" cy="1728192"/>
          </a:xfrm>
          <a:prstGeom prst="rect">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itchFamily="2" charset="-122"/>
                <a:ea typeface="宋体" pitchFamily="2" charset="-122"/>
              </a:rPr>
              <a:t>暂时懒汉式还存在线程安全问题，讲到多线程时，可修复</a:t>
            </a:r>
          </a:p>
        </p:txBody>
      </p:sp>
    </p:spTree>
    <p:extLst>
      <p:ext uri="{BB962C8B-B14F-4D97-AF65-F5344CB8AC3E}">
        <p14:creationId xmlns:p14="http://schemas.microsoft.com/office/powerpoint/2010/main" val="1556233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484784"/>
            <a:ext cx="7648575"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4"/>
          <p:cNvSpPr>
            <a:spLocks noGrp="1"/>
          </p:cNvSpPr>
          <p:nvPr>
            <p:ph type="title"/>
          </p:nvPr>
        </p:nvSpPr>
        <p:spPr>
          <a:xfrm>
            <a:off x="4644008" y="239103"/>
            <a:ext cx="4244278" cy="523220"/>
          </a:xfrm>
        </p:spPr>
        <p:txBody>
          <a:bodyPr>
            <a:normAutofit fontScale="90000"/>
          </a:bodyPr>
          <a:lstStyle/>
          <a:p>
            <a:r>
              <a:rPr lang="zh-CN" altLang="en-US" b="1" dirty="0"/>
              <a:t>举例：</a:t>
            </a:r>
            <a:r>
              <a:rPr lang="en-US" altLang="zh-CN" b="1" dirty="0"/>
              <a:t>java.lang.Runtime</a:t>
            </a:r>
            <a:endParaRPr lang="zh-CN" altLang="en-US" dirty="0"/>
          </a:p>
        </p:txBody>
      </p:sp>
    </p:spTree>
    <p:extLst>
      <p:ext uri="{BB962C8B-B14F-4D97-AF65-F5344CB8AC3E}">
        <p14:creationId xmlns:p14="http://schemas.microsoft.com/office/powerpoint/2010/main" val="397412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64088" y="239103"/>
            <a:ext cx="3524198" cy="523220"/>
          </a:xfrm>
          <a:solidFill>
            <a:srgbClr val="F5F5F5"/>
          </a:solidFill>
        </p:spPr>
        <p:txBody>
          <a:bodyPr lIns="92075" tIns="46038" rIns="92075" bIns="46038">
            <a:normAutofit fontScale="90000"/>
          </a:bodyPr>
          <a:lstStyle/>
          <a:p>
            <a:pPr eaLnBrk="1" hangingPunct="1"/>
            <a:r>
              <a:rPr lang="zh-CN" altLang="en-US" b="1" dirty="0">
                <a:cs typeface="Times New Roman" pitchFamily="18" charset="0"/>
              </a:rPr>
              <a:t>理解</a:t>
            </a:r>
            <a:r>
              <a:rPr lang="en-US" altLang="zh-CN" b="1" dirty="0">
                <a:cs typeface="Times New Roman" pitchFamily="18" charset="0"/>
              </a:rPr>
              <a:t>main</a:t>
            </a:r>
            <a:r>
              <a:rPr lang="zh-CN" altLang="en-US" b="1" dirty="0">
                <a:cs typeface="Times New Roman" pitchFamily="18" charset="0"/>
              </a:rPr>
              <a:t>方法的语法 </a:t>
            </a:r>
          </a:p>
        </p:txBody>
      </p:sp>
      <p:pic>
        <p:nvPicPr>
          <p:cNvPr id="18435" name="Picture 3" descr="main1"/>
          <p:cNvPicPr>
            <a:picLocks noChangeAspect="1" noChangeArrowheads="1"/>
          </p:cNvPicPr>
          <p:nvPr/>
        </p:nvPicPr>
        <p:blipFill>
          <a:blip r:embed="rId3" cstate="print"/>
          <a:srcRect/>
          <a:stretch>
            <a:fillRect/>
          </a:stretch>
        </p:blipFill>
        <p:spPr bwMode="auto">
          <a:xfrm>
            <a:off x="755576" y="3991689"/>
            <a:ext cx="7530630" cy="2317631"/>
          </a:xfrm>
          <a:prstGeom prst="rect">
            <a:avLst/>
          </a:prstGeom>
          <a:noFill/>
          <a:ln w="9525">
            <a:noFill/>
            <a:miter lim="800000"/>
            <a:headEnd/>
            <a:tailEnd/>
          </a:ln>
        </p:spPr>
      </p:pic>
      <p:sp>
        <p:nvSpPr>
          <p:cNvPr id="18436" name="Text Box 4"/>
          <p:cNvSpPr txBox="1">
            <a:spLocks noChangeArrowheads="1"/>
          </p:cNvSpPr>
          <p:nvPr/>
        </p:nvSpPr>
        <p:spPr bwMode="auto">
          <a:xfrm>
            <a:off x="214282" y="764704"/>
            <a:ext cx="8501122" cy="2792881"/>
          </a:xfrm>
          <a:prstGeom prst="rect">
            <a:avLst/>
          </a:prstGeom>
          <a:noFill/>
          <a:ln w="9525" algn="ctr">
            <a:noFill/>
            <a:miter lim="800000"/>
            <a:headEnd/>
            <a:tailEnd/>
          </a:ln>
        </p:spPr>
        <p:txBody>
          <a:bodyPr wrap="square" lIns="182562" tIns="46038" rIns="182562" bIns="46038">
            <a:spAutoFit/>
          </a:bodyPr>
          <a:lstStyle/>
          <a:p>
            <a:pPr marL="342900" indent="-342900">
              <a:lnSpc>
                <a:spcPct val="150000"/>
              </a:lnSpc>
              <a:spcBef>
                <a:spcPct val="50000"/>
              </a:spcBef>
              <a:buClr>
                <a:schemeClr val="tx2"/>
              </a:buClr>
              <a:buSzPct val="75000"/>
              <a:buFont typeface="Wingdings" pitchFamily="2" charset="2"/>
              <a:buNone/>
            </a:pPr>
            <a:r>
              <a:rPr kumimoji="0" lang="en-US" altLang="zh-CN" sz="2400" dirty="0">
                <a:latin typeface="Times New Roman" pitchFamily="18" charset="0"/>
                <a:ea typeface="宋体" pitchFamily="2" charset="-122"/>
                <a:cs typeface="Times New Roman" pitchFamily="18" charset="0"/>
              </a:rPr>
              <a:t>       </a:t>
            </a:r>
            <a:r>
              <a:rPr kumimoji="0" lang="zh-CN" altLang="en-US" sz="2400" dirty="0">
                <a:latin typeface="Times New Roman" pitchFamily="18" charset="0"/>
                <a:ea typeface="宋体" pitchFamily="2" charset="-122"/>
                <a:cs typeface="Times New Roman" pitchFamily="18" charset="0"/>
              </a:rPr>
              <a:t>由于</a:t>
            </a:r>
            <a:r>
              <a:rPr kumimoji="0" lang="en-US" altLang="zh-CN" sz="2400" dirty="0">
                <a:latin typeface="Times New Roman" pitchFamily="18" charset="0"/>
                <a:ea typeface="宋体" pitchFamily="2" charset="-122"/>
                <a:cs typeface="Times New Roman" pitchFamily="18" charset="0"/>
              </a:rPr>
              <a:t>java</a:t>
            </a:r>
            <a:r>
              <a:rPr kumimoji="0" lang="zh-CN" altLang="en-US" sz="2400" dirty="0">
                <a:latin typeface="Times New Roman" pitchFamily="18" charset="0"/>
                <a:ea typeface="宋体" pitchFamily="2" charset="-122"/>
                <a:cs typeface="Times New Roman" pitchFamily="18" charset="0"/>
              </a:rPr>
              <a:t>虚拟机需要调用类的</a:t>
            </a:r>
            <a:r>
              <a:rPr kumimoji="0" lang="en-US" altLang="zh-CN" sz="2400" dirty="0">
                <a:latin typeface="Times New Roman" pitchFamily="18" charset="0"/>
                <a:ea typeface="宋体" pitchFamily="2" charset="-122"/>
                <a:cs typeface="Times New Roman" pitchFamily="18" charset="0"/>
              </a:rPr>
              <a:t>main()</a:t>
            </a:r>
            <a:r>
              <a:rPr kumimoji="0" lang="zh-CN" altLang="en-US" sz="2400" dirty="0">
                <a:latin typeface="Times New Roman" pitchFamily="18" charset="0"/>
                <a:ea typeface="宋体" pitchFamily="2" charset="-122"/>
                <a:cs typeface="Times New Roman" pitchFamily="18" charset="0"/>
              </a:rPr>
              <a:t>方法，所以该方法的访问权限必须是</a:t>
            </a:r>
            <a:r>
              <a:rPr kumimoji="0" lang="en-US" altLang="zh-CN" sz="2400" dirty="0">
                <a:latin typeface="Times New Roman" pitchFamily="18" charset="0"/>
                <a:ea typeface="宋体" pitchFamily="2" charset="-122"/>
                <a:cs typeface="Times New Roman" pitchFamily="18" charset="0"/>
              </a:rPr>
              <a:t>public</a:t>
            </a:r>
            <a:r>
              <a:rPr kumimoji="0" lang="zh-CN" altLang="en-US" sz="2400" dirty="0">
                <a:latin typeface="Times New Roman" pitchFamily="18" charset="0"/>
                <a:ea typeface="宋体" pitchFamily="2" charset="-122"/>
                <a:cs typeface="Times New Roman" pitchFamily="18" charset="0"/>
              </a:rPr>
              <a:t>，又因为</a:t>
            </a:r>
            <a:r>
              <a:rPr kumimoji="0" lang="en-US" altLang="zh-CN" sz="2400" dirty="0">
                <a:latin typeface="Times New Roman" pitchFamily="18" charset="0"/>
                <a:ea typeface="宋体" pitchFamily="2" charset="-122"/>
                <a:cs typeface="Times New Roman" pitchFamily="18" charset="0"/>
              </a:rPr>
              <a:t>java</a:t>
            </a:r>
            <a:r>
              <a:rPr kumimoji="0" lang="zh-CN" altLang="en-US" sz="2400" dirty="0">
                <a:latin typeface="Times New Roman" pitchFamily="18" charset="0"/>
                <a:ea typeface="宋体" pitchFamily="2" charset="-122"/>
                <a:cs typeface="Times New Roman" pitchFamily="18" charset="0"/>
              </a:rPr>
              <a:t>虚拟机在执行</a:t>
            </a:r>
            <a:r>
              <a:rPr kumimoji="0" lang="en-US" altLang="zh-CN" sz="2400" dirty="0">
                <a:latin typeface="Times New Roman" pitchFamily="18" charset="0"/>
                <a:ea typeface="宋体" pitchFamily="2" charset="-122"/>
                <a:cs typeface="Times New Roman" pitchFamily="18" charset="0"/>
              </a:rPr>
              <a:t>main()</a:t>
            </a:r>
            <a:r>
              <a:rPr kumimoji="0" lang="zh-CN" altLang="en-US" sz="2400" dirty="0">
                <a:latin typeface="Times New Roman" pitchFamily="18" charset="0"/>
                <a:ea typeface="宋体" pitchFamily="2" charset="-122"/>
                <a:cs typeface="Times New Roman" pitchFamily="18" charset="0"/>
              </a:rPr>
              <a:t>方法时不必创建对象，所以该方法必须是</a:t>
            </a:r>
            <a:r>
              <a:rPr kumimoji="0" lang="en-US" altLang="zh-CN" sz="2400" dirty="0">
                <a:latin typeface="Times New Roman" pitchFamily="18" charset="0"/>
                <a:ea typeface="宋体" pitchFamily="2" charset="-122"/>
                <a:cs typeface="Times New Roman" pitchFamily="18" charset="0"/>
              </a:rPr>
              <a:t>static</a:t>
            </a:r>
            <a:r>
              <a:rPr kumimoji="0" lang="zh-CN" altLang="en-US" sz="2400" dirty="0">
                <a:latin typeface="Times New Roman" pitchFamily="18" charset="0"/>
                <a:ea typeface="宋体" pitchFamily="2" charset="-122"/>
                <a:cs typeface="Times New Roman" pitchFamily="18" charset="0"/>
              </a:rPr>
              <a:t>的，该方法接收一个</a:t>
            </a:r>
            <a:r>
              <a:rPr kumimoji="0" lang="en-US" altLang="zh-CN" sz="2400" dirty="0">
                <a:latin typeface="Times New Roman" pitchFamily="18" charset="0"/>
                <a:ea typeface="宋体" pitchFamily="2" charset="-122"/>
                <a:cs typeface="Times New Roman" pitchFamily="18" charset="0"/>
              </a:rPr>
              <a:t>String</a:t>
            </a:r>
            <a:r>
              <a:rPr kumimoji="0" lang="zh-CN" altLang="en-US" sz="2400" dirty="0">
                <a:latin typeface="Times New Roman" pitchFamily="18" charset="0"/>
                <a:ea typeface="宋体" pitchFamily="2" charset="-122"/>
                <a:cs typeface="Times New Roman" pitchFamily="18" charset="0"/>
              </a:rPr>
              <a:t>类型的数组参数，该数组中保存执行</a:t>
            </a:r>
            <a:r>
              <a:rPr kumimoji="0" lang="en-US" altLang="zh-CN" sz="2400" dirty="0">
                <a:latin typeface="Times New Roman" pitchFamily="18" charset="0"/>
                <a:ea typeface="宋体" pitchFamily="2" charset="-122"/>
                <a:cs typeface="Times New Roman" pitchFamily="18" charset="0"/>
              </a:rPr>
              <a:t>java</a:t>
            </a:r>
            <a:r>
              <a:rPr kumimoji="0" lang="zh-CN" altLang="en-US" sz="2400" dirty="0">
                <a:latin typeface="Times New Roman" pitchFamily="18" charset="0"/>
                <a:ea typeface="宋体" pitchFamily="2" charset="-122"/>
                <a:cs typeface="Times New Roman" pitchFamily="18" charset="0"/>
              </a:rPr>
              <a:t>命令时传递给所运行的类的参数。 </a:t>
            </a:r>
          </a:p>
        </p:txBody>
      </p:sp>
    </p:spTree>
    <p:extLst>
      <p:ext uri="{BB962C8B-B14F-4D97-AF65-F5344CB8AC3E}">
        <p14:creationId xmlns:p14="http://schemas.microsoft.com/office/powerpoint/2010/main" val="352668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5220072" y="239103"/>
            <a:ext cx="3668214" cy="523220"/>
          </a:xfrm>
        </p:spPr>
        <p:txBody>
          <a:bodyPr>
            <a:normAutofit/>
          </a:bodyPr>
          <a:lstStyle/>
          <a:p>
            <a:pPr eaLnBrk="1" hangingPunct="1">
              <a:defRPr/>
            </a:pPr>
            <a:r>
              <a:rPr lang="zh-CN" altLang="en-US" b="1" dirty="0">
                <a:cs typeface="Times New Roman" pitchFamily="18" charset="0"/>
              </a:rPr>
              <a:t>命令行参数用法举例</a:t>
            </a:r>
          </a:p>
        </p:txBody>
      </p:sp>
      <p:sp>
        <p:nvSpPr>
          <p:cNvPr id="19459" name="Rectangle 3"/>
          <p:cNvSpPr>
            <a:spLocks noChangeArrowheads="1"/>
          </p:cNvSpPr>
          <p:nvPr/>
        </p:nvSpPr>
        <p:spPr bwMode="auto">
          <a:xfrm>
            <a:off x="323528" y="1268760"/>
            <a:ext cx="8496944" cy="2677656"/>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   public class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 	for (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0;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&lt; </a:t>
            </a:r>
            <a:r>
              <a:rPr lang="en-US" altLang="zh-CN" sz="2400" dirty="0" err="1">
                <a:solidFill>
                  <a:srgbClr val="C00000"/>
                </a:solidFill>
                <a:ea typeface="宋体" pitchFamily="2" charset="-122"/>
                <a:cs typeface="Times New Roman" pitchFamily="18" charset="0"/>
              </a:rPr>
              <a:t>args.length</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 = " +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  } }</a:t>
            </a:r>
          </a:p>
          <a:p>
            <a:r>
              <a:rPr lang="en-US" altLang="zh-CN" sz="2400" dirty="0">
                <a:solidFill>
                  <a:srgbClr val="0000FF"/>
                </a:solidFill>
                <a:ea typeface="宋体" pitchFamily="2" charset="-122"/>
                <a:cs typeface="Times New Roman" pitchFamily="18" charset="0"/>
              </a:rPr>
              <a:t>//</a:t>
            </a:r>
            <a:r>
              <a:rPr lang="zh-CN" altLang="en-US" sz="2400" dirty="0">
                <a:solidFill>
                  <a:srgbClr val="0000FF"/>
                </a:solidFill>
                <a:ea typeface="宋体" pitchFamily="2" charset="-122"/>
                <a:cs typeface="Times New Roman" pitchFamily="18" charset="0"/>
              </a:rPr>
              <a:t>运行程序</a:t>
            </a:r>
            <a:r>
              <a:rPr lang="en-US" altLang="zh-CN" sz="2400" dirty="0">
                <a:solidFill>
                  <a:schemeClr val="accent1"/>
                </a:solidFill>
                <a:ea typeface="宋体" pitchFamily="2" charset="-122"/>
                <a:cs typeface="Times New Roman" pitchFamily="18" charset="0"/>
                <a:hlinkClick r:id="rId2" action="ppaction://hlinkfile"/>
              </a:rPr>
              <a:t>CommandPara.java</a:t>
            </a:r>
            <a:endParaRPr lang="en-US" altLang="zh-CN" sz="2400" dirty="0">
              <a:solidFill>
                <a:schemeClr val="accent1"/>
              </a:solidFill>
              <a:ea typeface="宋体" pitchFamily="2" charset="-122"/>
              <a:cs typeface="Times New Roman" pitchFamily="18" charset="0"/>
            </a:endParaRPr>
          </a:p>
          <a:p>
            <a:r>
              <a:rPr lang="en-US" altLang="zh-CN" sz="2400" dirty="0">
                <a:solidFill>
                  <a:srgbClr val="C00000"/>
                </a:solidFill>
                <a:ea typeface="宋体" pitchFamily="2" charset="-122"/>
                <a:cs typeface="Times New Roman" pitchFamily="18" charset="0"/>
              </a:rPr>
              <a:t>java </a:t>
            </a:r>
            <a:r>
              <a:rPr lang="en-US" altLang="zh-CN" sz="2400" dirty="0" err="1">
                <a:solidFill>
                  <a:srgbClr val="C00000"/>
                </a:solidFill>
                <a:ea typeface="宋体" pitchFamily="2" charset="-122"/>
                <a:cs typeface="Times New Roman" pitchFamily="18" charset="0"/>
              </a:rPr>
              <a:t>CommandPara</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lisa</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bily</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Mr</a:t>
            </a:r>
            <a:r>
              <a:rPr lang="en-US" altLang="zh-CN" sz="2400" dirty="0">
                <a:solidFill>
                  <a:srgbClr val="C00000"/>
                </a:solidFill>
                <a:ea typeface="宋体" pitchFamily="2" charset="-122"/>
                <a:cs typeface="Times New Roman" pitchFamily="18" charset="0"/>
              </a:rPr>
              <a:t> Brown"</a:t>
            </a:r>
          </a:p>
        </p:txBody>
      </p:sp>
      <p:sp>
        <p:nvSpPr>
          <p:cNvPr id="2" name="TextBox 1"/>
          <p:cNvSpPr txBox="1"/>
          <p:nvPr/>
        </p:nvSpPr>
        <p:spPr>
          <a:xfrm>
            <a:off x="5796136" y="4496722"/>
            <a:ext cx="3347864" cy="1985159"/>
          </a:xfrm>
          <a:prstGeom prst="rect">
            <a:avLst/>
          </a:prstGeom>
          <a:noFill/>
        </p:spPr>
        <p:txBody>
          <a:bodyPr wrap="square" rtlCol="0">
            <a:spAutoFit/>
          </a:bodyPr>
          <a:lstStyle/>
          <a:p>
            <a:r>
              <a:rPr lang="en-US" altLang="zh-CN" sz="2400" b="1" dirty="0">
                <a:ea typeface="宋体" pitchFamily="2" charset="-122"/>
                <a:cs typeface="Times New Roman" pitchFamily="18" charset="0"/>
              </a:rPr>
              <a:t>      </a:t>
            </a:r>
            <a:r>
              <a:rPr lang="zh-CN" altLang="en-US" sz="2400" b="1" dirty="0">
                <a:ea typeface="宋体" pitchFamily="2" charset="-122"/>
                <a:cs typeface="Times New Roman" pitchFamily="18" charset="0"/>
              </a:rPr>
              <a:t>输出结果：</a:t>
            </a:r>
          </a:p>
          <a:p>
            <a:endParaRPr lang="zh-CN" altLang="en-US" sz="900" dirty="0">
              <a:solidFill>
                <a:schemeClr val="accent1"/>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[0] = </a:t>
            </a:r>
            <a:r>
              <a:rPr lang="en-US" altLang="zh-CN" sz="2400" dirty="0" err="1">
                <a:solidFill>
                  <a:srgbClr val="C00000"/>
                </a:solidFill>
                <a:ea typeface="宋体" pitchFamily="2" charset="-122"/>
                <a:cs typeface="Times New Roman" pitchFamily="18" charset="0"/>
              </a:rPr>
              <a:t>lisa</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[1] = </a:t>
            </a:r>
            <a:r>
              <a:rPr lang="en-US" altLang="zh-CN" sz="2400" dirty="0" err="1">
                <a:solidFill>
                  <a:srgbClr val="C00000"/>
                </a:solidFill>
                <a:ea typeface="宋体" pitchFamily="2" charset="-122"/>
                <a:cs typeface="Times New Roman" pitchFamily="18" charset="0"/>
              </a:rPr>
              <a:t>bily</a:t>
            </a:r>
            <a:endParaRPr lang="en-US" altLang="zh-CN" sz="2400" dirty="0">
              <a:solidFill>
                <a:srgbClr val="C00000"/>
              </a:solidFill>
              <a:ea typeface="宋体" pitchFamily="2" charset="-122"/>
              <a:cs typeface="Times New Roman" pitchFamily="18" charset="0"/>
            </a:endParaRPr>
          </a:p>
          <a:p>
            <a:pPr lvl="1"/>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[2] = </a:t>
            </a:r>
            <a:r>
              <a:rPr lang="en-US" altLang="zh-CN" sz="2400" dirty="0" err="1">
                <a:solidFill>
                  <a:srgbClr val="C00000"/>
                </a:solidFill>
                <a:ea typeface="宋体" pitchFamily="2" charset="-122"/>
                <a:cs typeface="Times New Roman" pitchFamily="18" charset="0"/>
              </a:rPr>
              <a:t>Mr</a:t>
            </a:r>
            <a:r>
              <a:rPr lang="en-US" altLang="zh-CN" sz="2400" dirty="0">
                <a:solidFill>
                  <a:srgbClr val="C00000"/>
                </a:solidFill>
                <a:ea typeface="宋体" pitchFamily="2" charset="-122"/>
                <a:cs typeface="Times New Roman" pitchFamily="18" charset="0"/>
              </a:rPr>
              <a:t> Brown</a:t>
            </a:r>
          </a:p>
          <a:p>
            <a:endParaRPr lang="zh-CN" altLang="en-US" dirty="0"/>
          </a:p>
        </p:txBody>
      </p:sp>
      <p:sp>
        <p:nvSpPr>
          <p:cNvPr id="3" name="矩形 2"/>
          <p:cNvSpPr/>
          <p:nvPr/>
        </p:nvSpPr>
        <p:spPr>
          <a:xfrm>
            <a:off x="6228184" y="4365104"/>
            <a:ext cx="2736304" cy="1985159"/>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0091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499992" y="239103"/>
            <a:ext cx="4388294" cy="523220"/>
          </a:xfrm>
        </p:spPr>
        <p:txBody>
          <a:bodyPr>
            <a:noAutofit/>
          </a:bodyPr>
          <a:lstStyle/>
          <a:p>
            <a:r>
              <a:rPr lang="zh-CN" altLang="en-US" b="1" dirty="0">
                <a:cs typeface="Times New Roman" pitchFamily="18" charset="0"/>
              </a:rPr>
              <a:t>类的成员之四：初始化块</a:t>
            </a:r>
            <a:endParaRPr lang="en-US" altLang="zh-CN" b="1" dirty="0">
              <a:cs typeface="Times New Roman" pitchFamily="18" charset="0"/>
            </a:endParaRPr>
          </a:p>
        </p:txBody>
      </p:sp>
      <p:sp>
        <p:nvSpPr>
          <p:cNvPr id="271363" name="Rectangle 3"/>
          <p:cNvSpPr>
            <a:spLocks noChangeArrowheads="1"/>
          </p:cNvSpPr>
          <p:nvPr/>
        </p:nvSpPr>
        <p:spPr bwMode="auto">
          <a:xfrm>
            <a:off x="455150" y="1124744"/>
            <a:ext cx="8249812" cy="4832092"/>
          </a:xfrm>
          <a:prstGeom prst="rect">
            <a:avLst/>
          </a:prstGeom>
          <a:noFill/>
          <a:ln w="9525">
            <a:noFill/>
            <a:miter lim="800000"/>
            <a:headEnd/>
            <a:tailEnd/>
          </a:ln>
          <a:effectLst/>
        </p:spPr>
        <p:txBody>
          <a:bodyPr wrap="square">
            <a:spAutoFit/>
          </a:bodyPr>
          <a:lstStyle/>
          <a:p>
            <a:pPr marL="457200" indent="-457200" algn="just">
              <a:spcBef>
                <a:spcPct val="50000"/>
              </a:spcBef>
              <a:buClr>
                <a:srgbClr val="C00000"/>
              </a:buClr>
              <a:buFont typeface="Wingdings" pitchFamily="2" charset="2"/>
              <a:buChar char="l"/>
              <a:defRPr/>
            </a:pPr>
            <a:r>
              <a:rPr kumimoji="0" lang="zh-CN" altLang="en-US" sz="2400" dirty="0">
                <a:ea typeface="宋体" pitchFamily="2" charset="-122"/>
                <a:cs typeface="Times New Roman" pitchFamily="18" charset="0"/>
              </a:rPr>
              <a:t>初始化块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代码块</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作用：</a:t>
            </a:r>
            <a:endParaRPr lang="en-US" altLang="zh-CN" sz="2400" dirty="0">
              <a:ea typeface="宋体" pitchFamily="2" charset="-122"/>
              <a:cs typeface="Times New Roman" pitchFamily="18" charset="0"/>
            </a:endParaRPr>
          </a:p>
          <a:p>
            <a:pPr marL="800100" lvl="1" indent="-342900" algn="just">
              <a:spcBef>
                <a:spcPct val="50000"/>
              </a:spcBef>
              <a:buFont typeface="Wingdings" pitchFamily="2" charset="2"/>
              <a:buChar char="Ø"/>
              <a:defRPr/>
            </a:pPr>
            <a:r>
              <a:rPr kumimoji="0" lang="zh-CN" altLang="en-US" sz="2400" b="1" dirty="0">
                <a:ea typeface="宋体" pitchFamily="2" charset="-122"/>
                <a:cs typeface="Times New Roman" pitchFamily="18" charset="0"/>
              </a:rPr>
              <a:t>对</a:t>
            </a:r>
            <a:r>
              <a:rPr lang="zh-CN" altLang="en-US" sz="2400" b="1" dirty="0">
                <a:ea typeface="宋体" pitchFamily="2" charset="-122"/>
                <a:cs typeface="Times New Roman" pitchFamily="18" charset="0"/>
              </a:rPr>
              <a:t>Java对象进行初始化</a:t>
            </a:r>
            <a:endParaRPr lang="en-US" altLang="zh-CN" sz="2400" b="1" dirty="0">
              <a:ea typeface="宋体" pitchFamily="2" charset="-122"/>
              <a:cs typeface="Times New Roman" pitchFamily="18" charset="0"/>
            </a:endParaRPr>
          </a:p>
          <a:p>
            <a:pPr algn="just">
              <a:spcBef>
                <a:spcPct val="50000"/>
              </a:spcBef>
              <a:defRPr/>
            </a:pPr>
            <a:endParaRPr lang="zh-CN" altLang="en-US" sz="2400" dirty="0">
              <a:ea typeface="宋体" pitchFamily="2" charset="-122"/>
              <a:cs typeface="Times New Roman" pitchFamily="18" charset="0"/>
            </a:endParaRPr>
          </a:p>
          <a:p>
            <a:pPr marL="457200" indent="-457200" algn="just">
              <a:spcBef>
                <a:spcPct val="50000"/>
              </a:spcBef>
              <a:buClr>
                <a:srgbClr val="C00000"/>
              </a:buClr>
              <a:buFont typeface="Wingdings" pitchFamily="2" charset="2"/>
              <a:buChar char="l"/>
              <a:defRPr/>
            </a:pPr>
            <a:r>
              <a:rPr lang="zh-CN" altLang="en-US" sz="2400" dirty="0">
                <a:ea typeface="宋体" pitchFamily="2" charset="-122"/>
                <a:cs typeface="Times New Roman" pitchFamily="18" charset="0"/>
              </a:rPr>
              <a:t>程序的执行顺序：</a:t>
            </a:r>
            <a:endParaRPr lang="en-US" altLang="zh-CN" sz="24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声明成员变量的默认值</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p>
          <a:p>
            <a:pPr algn="just">
              <a:defRPr/>
            </a:pP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显式初始化、多个初始化块依次被执行（同</a:t>
            </a:r>
            <a:r>
              <a:rPr lang="zh-CN" altLang="en-US" sz="2400" u="sng" dirty="0">
                <a:ea typeface="宋体" pitchFamily="2" charset="-122"/>
                <a:cs typeface="Times New Roman" pitchFamily="18" charset="0"/>
              </a:rPr>
              <a:t>级别</a:t>
            </a:r>
            <a:r>
              <a:rPr lang="zh-CN" altLang="en-US" sz="2400" dirty="0">
                <a:ea typeface="宋体" pitchFamily="2" charset="-122"/>
                <a:cs typeface="Times New Roman" pitchFamily="18" charset="0"/>
              </a:rPr>
              <a:t>下按先后顺序执行）</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p>
          <a:p>
            <a:pPr algn="just">
              <a:defRPr/>
            </a:pPr>
            <a:endParaRPr lang="en-US" altLang="zh-CN" sz="1600" dirty="0">
              <a:ea typeface="宋体" pitchFamily="2" charset="-122"/>
              <a:cs typeface="Times New Roman" pitchFamily="18" charset="0"/>
            </a:endParaRPr>
          </a:p>
          <a:p>
            <a:pPr algn="just">
              <a:defRPr/>
            </a:pPr>
            <a:r>
              <a:rPr lang="zh-CN" altLang="en-US" sz="2400" dirty="0">
                <a:ea typeface="宋体" pitchFamily="2" charset="-122"/>
                <a:cs typeface="Times New Roman" pitchFamily="18" charset="0"/>
              </a:rPr>
              <a:t>构造器再对成员进行赋值操作</a:t>
            </a:r>
            <a:endParaRPr kumimoji="0" lang="en-US" altLang="zh-CN" sz="2400" dirty="0">
              <a:ea typeface="宋体" pitchFamily="2" charset="-122"/>
              <a:cs typeface="Times New Roman" pitchFamily="18" charset="0"/>
            </a:endParaRPr>
          </a:p>
        </p:txBody>
      </p:sp>
      <p:sp>
        <p:nvSpPr>
          <p:cNvPr id="2" name="下箭头 1"/>
          <p:cNvSpPr/>
          <p:nvPr/>
        </p:nvSpPr>
        <p:spPr>
          <a:xfrm>
            <a:off x="2411760" y="3376449"/>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下箭头 4"/>
          <p:cNvSpPr/>
          <p:nvPr/>
        </p:nvSpPr>
        <p:spPr>
          <a:xfrm>
            <a:off x="2411760" y="4400062"/>
            <a:ext cx="360040" cy="463694"/>
          </a:xfrm>
          <a:prstGeom prst="downArrow">
            <a:avLst/>
          </a:prstGeom>
          <a:solidFill>
            <a:schemeClr val="tx2">
              <a:lumMod val="20000"/>
              <a:lumOff val="8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19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372200" y="239103"/>
            <a:ext cx="2516086" cy="523220"/>
          </a:xfrm>
        </p:spPr>
        <p:txBody>
          <a:bodyPr>
            <a:normAutofit/>
          </a:bodyPr>
          <a:lstStyle/>
          <a:p>
            <a:pPr eaLnBrk="1" hangingPunct="1">
              <a:defRPr/>
            </a:pPr>
            <a:r>
              <a:rPr lang="zh-CN" altLang="en-US" b="1" dirty="0">
                <a:cs typeface="Times New Roman" pitchFamily="18" charset="0"/>
              </a:rPr>
              <a:t>关键字：</a:t>
            </a:r>
            <a:r>
              <a:rPr lang="en-US" altLang="zh-CN" b="1" dirty="0">
                <a:solidFill>
                  <a:srgbClr val="C00000"/>
                </a:solidFill>
                <a:cs typeface="Times New Roman" pitchFamily="18" charset="0"/>
              </a:rPr>
              <a:t>final</a:t>
            </a:r>
          </a:p>
        </p:txBody>
      </p:sp>
      <p:sp>
        <p:nvSpPr>
          <p:cNvPr id="20483" name="Rectangle 3"/>
          <p:cNvSpPr>
            <a:spLocks noGrp="1" noChangeArrowheads="1"/>
          </p:cNvSpPr>
          <p:nvPr>
            <p:ph idx="4294967295"/>
          </p:nvPr>
        </p:nvSpPr>
        <p:spPr>
          <a:xfrm>
            <a:off x="250130" y="850900"/>
            <a:ext cx="8642350" cy="5727700"/>
          </a:xfrm>
        </p:spPr>
        <p:txBody>
          <a:bodyPr>
            <a:normAutofit fontScale="92500" lnSpcReduction="10000"/>
          </a:bodyPr>
          <a:lstStyle/>
          <a:p>
            <a:pPr algn="just" eaLnBrk="1" hangingPunct="1">
              <a:lnSpc>
                <a:spcPct val="110000"/>
              </a:lnSpc>
              <a:spcBef>
                <a:spcPct val="40000"/>
              </a:spcBef>
              <a:buFont typeface="Wingdings" pitchFamily="2" charset="2"/>
              <a:buChar char="l"/>
            </a:pPr>
            <a:r>
              <a:rPr lang="zh-CN" altLang="en-US" dirty="0">
                <a:ea typeface="宋体" pitchFamily="2" charset="-122"/>
                <a:cs typeface="Times New Roman" pitchFamily="18" charset="0"/>
              </a:rPr>
              <a:t>在</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中声明</a:t>
            </a:r>
            <a:r>
              <a:rPr lang="zh-CN" altLang="en-US" dirty="0">
                <a:solidFill>
                  <a:srgbClr val="FF0000"/>
                </a:solidFill>
                <a:ea typeface="宋体" pitchFamily="2" charset="-122"/>
                <a:cs typeface="Times New Roman" pitchFamily="18" charset="0"/>
              </a:rPr>
              <a:t>类、属性和方法</a:t>
            </a:r>
            <a:r>
              <a:rPr lang="zh-CN" altLang="en-US" dirty="0">
                <a:ea typeface="宋体" pitchFamily="2" charset="-122"/>
                <a:cs typeface="Times New Roman" pitchFamily="18" charset="0"/>
              </a:rPr>
              <a:t>时，可使用关键字</a:t>
            </a:r>
            <a:r>
              <a:rPr lang="en-US" altLang="zh-CN" dirty="0">
                <a:ea typeface="宋体" pitchFamily="2" charset="-122"/>
                <a:cs typeface="Times New Roman" pitchFamily="18" charset="0"/>
              </a:rPr>
              <a:t>final</a:t>
            </a:r>
            <a:r>
              <a:rPr lang="zh-CN" altLang="en-US" dirty="0">
                <a:ea typeface="宋体" pitchFamily="2" charset="-122"/>
                <a:cs typeface="Times New Roman" pitchFamily="18" charset="0"/>
              </a:rPr>
              <a:t>来修饰</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表示“最终”。</a:t>
            </a: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标记的类不能被继承。</a:t>
            </a:r>
            <a:r>
              <a:rPr lang="zh-CN" altLang="en-US" sz="2600" dirty="0">
                <a:ea typeface="宋体" pitchFamily="2" charset="-122"/>
                <a:cs typeface="Times New Roman" pitchFamily="18" charset="0"/>
              </a:rPr>
              <a:t>提高安全性，提高程序的可读性。 </a:t>
            </a:r>
            <a:endParaRPr lang="en-US" altLang="zh-CN" sz="2600" dirty="0">
              <a:ea typeface="宋体" pitchFamily="2" charset="-122"/>
              <a:cs typeface="Times New Roman" pitchFamily="18" charset="0"/>
            </a:endParaRPr>
          </a:p>
          <a:p>
            <a:pPr lvl="2" algn="just">
              <a:lnSpc>
                <a:spcPct val="110000"/>
              </a:lnSpc>
              <a:spcBef>
                <a:spcPct val="40000"/>
              </a:spcBef>
              <a:buFont typeface="Wingdings" panose="05000000000000000000" pitchFamily="2" charset="2"/>
              <a:buChar char="ü"/>
            </a:pPr>
            <a:r>
              <a:rPr lang="en-US" altLang="zh-CN" sz="2400" dirty="0">
                <a:ea typeface="宋体" pitchFamily="2" charset="-122"/>
                <a:cs typeface="Times New Roman" pitchFamily="18" charset="0"/>
              </a:rPr>
              <a:t>String</a:t>
            </a:r>
            <a:r>
              <a:rPr lang="zh-CN" altLang="en-US" sz="2400" dirty="0">
                <a:ea typeface="宋体" pitchFamily="2" charset="-122"/>
                <a:cs typeface="Times New Roman" pitchFamily="18" charset="0"/>
              </a:rPr>
              <a:t>类、</a:t>
            </a:r>
            <a:r>
              <a:rPr lang="en-US" altLang="zh-CN" sz="2400" dirty="0">
                <a:ea typeface="宋体" pitchFamily="2" charset="-122"/>
                <a:cs typeface="Times New Roman" pitchFamily="18" charset="0"/>
              </a:rPr>
              <a:t>System</a:t>
            </a:r>
            <a:r>
              <a:rPr lang="zh-CN" altLang="en-US" sz="2400" dirty="0">
                <a:ea typeface="宋体" pitchFamily="2" charset="-122"/>
                <a:cs typeface="Times New Roman" pitchFamily="18" charset="0"/>
              </a:rPr>
              <a:t>类、</a:t>
            </a:r>
            <a:r>
              <a:rPr lang="en-US" altLang="zh-CN" sz="2400" dirty="0" err="1">
                <a:ea typeface="宋体" pitchFamily="2" charset="-122"/>
                <a:cs typeface="Times New Roman" pitchFamily="18" charset="0"/>
              </a:rPr>
              <a:t>StringBuffer</a:t>
            </a:r>
            <a:r>
              <a:rPr lang="zh-CN" altLang="en-US" sz="2400" dirty="0">
                <a:ea typeface="宋体" pitchFamily="2" charset="-122"/>
                <a:cs typeface="Times New Roman" pitchFamily="18" charset="0"/>
              </a:rPr>
              <a:t>类</a:t>
            </a:r>
            <a:endParaRPr lang="en-US" altLang="zh-CN" sz="2400" dirty="0">
              <a:ea typeface="宋体" pitchFamily="2" charset="-122"/>
              <a:cs typeface="Times New Roman" pitchFamily="18" charset="0"/>
            </a:endParaRPr>
          </a:p>
          <a:p>
            <a:pPr lvl="1">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标记的方法不能被子类重写。</a:t>
            </a:r>
            <a:endParaRPr lang="en-US" altLang="zh-CN" sz="2600" b="1" dirty="0">
              <a:solidFill>
                <a:srgbClr val="C00000"/>
              </a:solidFill>
              <a:ea typeface="宋体" pitchFamily="2" charset="-122"/>
              <a:cs typeface="Times New Roman" pitchFamily="18" charset="0"/>
            </a:endParaRPr>
          </a:p>
          <a:p>
            <a:pPr lvl="2">
              <a:lnSpc>
                <a:spcPct val="110000"/>
              </a:lnSpc>
              <a:spcBef>
                <a:spcPct val="40000"/>
              </a:spcBef>
              <a:buFont typeface="Wingdings" pitchFamily="2" charset="2"/>
              <a:buChar char="ü"/>
            </a:pPr>
            <a:r>
              <a:rPr lang="en-US" altLang="zh-CN" sz="2400" dirty="0">
                <a:ea typeface="宋体" pitchFamily="2" charset="-122"/>
                <a:cs typeface="Times New Roman" pitchFamily="18" charset="0"/>
              </a:rPr>
              <a:t>Object</a:t>
            </a:r>
            <a:r>
              <a:rPr lang="zh-CN" altLang="en-US" sz="2400" dirty="0">
                <a:ea typeface="宋体" pitchFamily="2" charset="-122"/>
                <a:cs typeface="Times New Roman" pitchFamily="18" charset="0"/>
              </a:rPr>
              <a:t>类中的</a:t>
            </a:r>
            <a:r>
              <a:rPr lang="en-US" altLang="zh-CN" sz="2400" dirty="0" err="1">
                <a:ea typeface="宋体" pitchFamily="2" charset="-122"/>
                <a:cs typeface="Times New Roman" pitchFamily="18" charset="0"/>
              </a:rPr>
              <a:t>getClass</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a:t>
            </a:r>
            <a:endParaRPr lang="en-US" altLang="zh-CN" sz="2400" dirty="0">
              <a:ea typeface="宋体" pitchFamily="2" charset="-122"/>
              <a:cs typeface="Times New Roman" pitchFamily="18" charset="0"/>
            </a:endParaRPr>
          </a:p>
          <a:p>
            <a:pPr lvl="1" algn="just">
              <a:lnSpc>
                <a:spcPct val="110000"/>
              </a:lnSpc>
              <a:spcBef>
                <a:spcPct val="40000"/>
              </a:spcBef>
              <a:buFont typeface="Wingdings" pitchFamily="2" charset="2"/>
              <a:buChar char="Ø"/>
            </a:pPr>
            <a:r>
              <a:rPr lang="en-US" altLang="zh-CN" sz="2600" b="1" dirty="0">
                <a:solidFill>
                  <a:srgbClr val="C00000"/>
                </a:solidFill>
                <a:ea typeface="宋体" pitchFamily="2" charset="-122"/>
                <a:cs typeface="Times New Roman" pitchFamily="18" charset="0"/>
              </a:rPr>
              <a:t>final</a:t>
            </a:r>
            <a:r>
              <a:rPr lang="zh-CN" altLang="en-US" sz="2600" b="1" dirty="0">
                <a:solidFill>
                  <a:srgbClr val="C00000"/>
                </a:solidFill>
                <a:ea typeface="宋体" pitchFamily="2" charset="-122"/>
                <a:cs typeface="Times New Roman" pitchFamily="18" charset="0"/>
              </a:rPr>
              <a:t>标记的变量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成员变量或局部变量</a:t>
            </a:r>
            <a:r>
              <a:rPr lang="en-US" altLang="zh-CN" sz="2600" b="1" dirty="0">
                <a:solidFill>
                  <a:srgbClr val="C00000"/>
                </a:solidFill>
                <a:ea typeface="宋体" pitchFamily="2" charset="-122"/>
                <a:cs typeface="Times New Roman" pitchFamily="18" charset="0"/>
              </a:rPr>
              <a:t>)</a:t>
            </a:r>
            <a:r>
              <a:rPr lang="zh-CN" altLang="en-US" sz="2600" b="1" dirty="0">
                <a:solidFill>
                  <a:srgbClr val="C00000"/>
                </a:solidFill>
                <a:ea typeface="宋体" pitchFamily="2" charset="-122"/>
                <a:cs typeface="Times New Roman" pitchFamily="18" charset="0"/>
              </a:rPr>
              <a:t>即称为常量。</a:t>
            </a:r>
            <a:r>
              <a:rPr lang="zh-CN" altLang="en-US" sz="2600" dirty="0">
                <a:solidFill>
                  <a:srgbClr val="C00000"/>
                </a:solidFill>
                <a:ea typeface="宋体" pitchFamily="2" charset="-122"/>
                <a:cs typeface="Times New Roman" pitchFamily="18" charset="0"/>
              </a:rPr>
              <a:t>名称大写，且只能被赋值一次</a:t>
            </a:r>
            <a:r>
              <a:rPr lang="zh-CN" altLang="en-US" sz="2600" dirty="0">
                <a:ea typeface="宋体" pitchFamily="2" charset="-122"/>
                <a:cs typeface="Times New Roman" pitchFamily="18" charset="0"/>
              </a:rPr>
              <a:t>。</a:t>
            </a:r>
            <a:endParaRPr lang="en-US" altLang="zh-CN" sz="26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标记的成员变量必须在声明的同时或在每个构造方法中或代码块中显式赋值，然后才能使用。</a:t>
            </a:r>
            <a:endParaRPr lang="en-US" altLang="zh-CN" sz="2400" dirty="0">
              <a:ea typeface="宋体" pitchFamily="2" charset="-122"/>
              <a:cs typeface="Times New Roman" pitchFamily="18" charset="0"/>
            </a:endParaRPr>
          </a:p>
          <a:p>
            <a:pPr lvl="2" algn="just">
              <a:lnSpc>
                <a:spcPct val="110000"/>
              </a:lnSpc>
              <a:spcBef>
                <a:spcPct val="40000"/>
              </a:spcBef>
              <a:buFont typeface="Wingdings" pitchFamily="2" charset="2"/>
              <a:buChar char="ü"/>
            </a:pPr>
            <a:r>
              <a:rPr lang="en-US" altLang="zh-CN" sz="2400" dirty="0">
                <a:ea typeface="宋体" pitchFamily="2" charset="-122"/>
                <a:cs typeface="Times New Roman" pitchFamily="18" charset="0"/>
              </a:rPr>
              <a:t>final double PI=3.14;</a:t>
            </a:r>
          </a:p>
        </p:txBody>
      </p:sp>
    </p:spTree>
    <p:extLst>
      <p:ext uri="{BB962C8B-B14F-4D97-AF65-F5344CB8AC3E}">
        <p14:creationId xmlns:p14="http://schemas.microsoft.com/office/powerpoint/2010/main" val="154612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716016" y="239103"/>
            <a:ext cx="4172270" cy="523220"/>
          </a:xfrm>
        </p:spPr>
        <p:txBody>
          <a:bodyPr>
            <a:noAutofit/>
          </a:bodyPr>
          <a:lstStyle/>
          <a:p>
            <a:r>
              <a:rPr lang="zh-CN" altLang="en-US" b="1" dirty="0">
                <a:cs typeface="Times New Roman" pitchFamily="18" charset="0"/>
              </a:rPr>
              <a:t>类的成员之四：初始化块</a:t>
            </a:r>
            <a:endParaRPr lang="en-US" altLang="zh-CN" b="1" dirty="0">
              <a:cs typeface="Times New Roman" pitchFamily="18" charset="0"/>
            </a:endParaRPr>
          </a:p>
        </p:txBody>
      </p:sp>
      <p:sp>
        <p:nvSpPr>
          <p:cNvPr id="271363" name="Rectangle 3"/>
          <p:cNvSpPr>
            <a:spLocks noChangeArrowheads="1"/>
          </p:cNvSpPr>
          <p:nvPr/>
        </p:nvSpPr>
        <p:spPr bwMode="auto">
          <a:xfrm>
            <a:off x="467544" y="980728"/>
            <a:ext cx="8299675" cy="4342727"/>
          </a:xfrm>
          <a:prstGeom prst="rect">
            <a:avLst/>
          </a:prstGeom>
          <a:noFill/>
          <a:ln w="9525">
            <a:noFill/>
            <a:miter lim="800000"/>
            <a:headEnd/>
            <a:tailEnd/>
          </a:ln>
          <a:effectLst/>
        </p:spPr>
        <p:txBody>
          <a:bodyPr wrap="square">
            <a:spAutoFit/>
          </a:bodyPr>
          <a:lstStyle/>
          <a:p>
            <a:pPr marL="457200" indent="-457200" algn="just">
              <a:buClr>
                <a:srgbClr val="C00000"/>
              </a:buClr>
              <a:buFont typeface="Wingdings" pitchFamily="2" charset="2"/>
              <a:buChar char="l"/>
              <a:defRPr/>
            </a:pPr>
            <a:r>
              <a:rPr kumimoji="0" lang="zh-CN" altLang="en-US" sz="2400" dirty="0">
                <a:ea typeface="宋体" pitchFamily="2" charset="-122"/>
                <a:cs typeface="Times New Roman" pitchFamily="18" charset="0"/>
              </a:rPr>
              <a:t>一个类中初始化块若有修饰符，则只能被</a:t>
            </a:r>
            <a:r>
              <a:rPr kumimoji="0" lang="en-US" altLang="zh-CN" sz="2400" dirty="0">
                <a:ea typeface="宋体" pitchFamily="2" charset="-122"/>
                <a:cs typeface="Times New Roman" pitchFamily="18" charset="0"/>
              </a:rPr>
              <a:t>static</a:t>
            </a:r>
            <a:r>
              <a:rPr kumimoji="0" lang="zh-CN" altLang="en-US" sz="2400" dirty="0">
                <a:ea typeface="宋体" pitchFamily="2" charset="-122"/>
                <a:cs typeface="Times New Roman" pitchFamily="18" charset="0"/>
              </a:rPr>
              <a:t>修饰，称为</a:t>
            </a:r>
            <a:r>
              <a:rPr kumimoji="0" lang="zh-CN" altLang="en-US" sz="2400" b="1" dirty="0">
                <a:solidFill>
                  <a:srgbClr val="FF0000"/>
                </a:solidFill>
                <a:ea typeface="宋体" pitchFamily="2" charset="-122"/>
                <a:cs typeface="Times New Roman" pitchFamily="18" charset="0"/>
              </a:rPr>
              <a:t>静态代码块</a:t>
            </a:r>
            <a:r>
              <a:rPr kumimoji="0" lang="en-US" altLang="zh-CN" sz="2400" dirty="0">
                <a:ea typeface="宋体" pitchFamily="2" charset="-122"/>
                <a:cs typeface="Times New Roman" pitchFamily="18" charset="0"/>
              </a:rPr>
              <a:t>(static block )</a:t>
            </a:r>
            <a:r>
              <a:rPr kumimoji="0" lang="zh-CN" altLang="en-US" sz="2400" dirty="0">
                <a:ea typeface="宋体" pitchFamily="2" charset="-122"/>
                <a:cs typeface="Times New Roman" pitchFamily="18" charset="0"/>
              </a:rPr>
              <a:t>，当类被载入时</a:t>
            </a:r>
            <a:r>
              <a:rPr lang="zh-CN" altLang="en-US" sz="2400" dirty="0">
                <a:ea typeface="宋体" pitchFamily="2" charset="-122"/>
                <a:cs typeface="Times New Roman" pitchFamily="18" charset="0"/>
              </a:rPr>
              <a:t>，类属性的声明和静态</a:t>
            </a:r>
            <a:r>
              <a:rPr kumimoji="0" lang="zh-CN" altLang="en-US" sz="2400" dirty="0">
                <a:ea typeface="宋体" pitchFamily="2" charset="-122"/>
                <a:cs typeface="Times New Roman" pitchFamily="18" charset="0"/>
              </a:rPr>
              <a:t>代码块先后顺序被执行，且</a:t>
            </a:r>
            <a:r>
              <a:rPr kumimoji="0" lang="zh-CN" altLang="en-US" sz="2400" dirty="0">
                <a:solidFill>
                  <a:srgbClr val="FF0000"/>
                </a:solidFill>
                <a:ea typeface="宋体" pitchFamily="2" charset="-122"/>
                <a:cs typeface="Times New Roman" pitchFamily="18" charset="0"/>
              </a:rPr>
              <a:t>只被执行一次。</a:t>
            </a:r>
            <a:endParaRPr kumimoji="0" lang="en-US" altLang="zh-CN" sz="2400" dirty="0">
              <a:solidFill>
                <a:srgbClr val="FF0000"/>
              </a:solidFill>
              <a:ea typeface="宋体" pitchFamily="2" charset="-122"/>
              <a:cs typeface="Times New Roman" pitchFamily="18" charset="0"/>
            </a:endParaRPr>
          </a:p>
          <a:p>
            <a:pPr algn="just">
              <a:defRPr/>
            </a:pPr>
            <a:endParaRPr kumimoji="0" lang="en-US" altLang="zh-CN" sz="2400" dirty="0">
              <a:solidFill>
                <a:srgbClr val="FF0000"/>
              </a:solidFill>
              <a:ea typeface="宋体" pitchFamily="2" charset="-122"/>
              <a:cs typeface="Times New Roman" pitchFamily="18" charset="0"/>
            </a:endParaRPr>
          </a:p>
          <a:p>
            <a:pPr marL="457200" indent="-457200" algn="just">
              <a:buClr>
                <a:srgbClr val="C00000"/>
              </a:buClr>
              <a:buFont typeface="Wingdings" pitchFamily="2" charset="2"/>
              <a:buChar char="l"/>
              <a:defRPr/>
            </a:pPr>
            <a:r>
              <a:rPr lang="en-US" altLang="zh-CN" sz="2400" b="1" dirty="0">
                <a:ea typeface="宋体" pitchFamily="2" charset="-122"/>
                <a:cs typeface="Times New Roman" pitchFamily="18" charset="0"/>
              </a:rPr>
              <a:t>static</a:t>
            </a:r>
            <a:r>
              <a:rPr lang="zh-CN" altLang="en-US" sz="2400" b="1" dirty="0">
                <a:ea typeface="宋体" pitchFamily="2" charset="-122"/>
                <a:cs typeface="Times New Roman" pitchFamily="18" charset="0"/>
              </a:rPr>
              <a:t>块通常用于初始化</a:t>
            </a:r>
            <a:r>
              <a:rPr lang="en-US" altLang="zh-CN" sz="2400" b="1" dirty="0">
                <a:ea typeface="宋体" pitchFamily="2" charset="-122"/>
                <a:cs typeface="Times New Roman" pitchFamily="18" charset="0"/>
              </a:rPr>
              <a:t>static (</a:t>
            </a:r>
            <a:r>
              <a:rPr lang="zh-CN" altLang="en-US" sz="2400" b="1" dirty="0">
                <a:ea typeface="宋体" pitchFamily="2" charset="-122"/>
                <a:cs typeface="Times New Roman" pitchFamily="18" charset="0"/>
              </a:rPr>
              <a:t>类</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属性</a:t>
            </a:r>
          </a:p>
          <a:p>
            <a:pPr marL="914400" lvl="1" indent="-457200">
              <a:lnSpc>
                <a:spcPct val="90000"/>
              </a:lnSpc>
              <a:spcBef>
                <a:spcPts val="600"/>
              </a:spcBef>
              <a:defRPr/>
            </a:pPr>
            <a:r>
              <a:rPr lang="en-US" altLang="zh-CN" sz="2400" dirty="0">
                <a:solidFill>
                  <a:srgbClr val="C00000"/>
                </a:solidFill>
                <a:ea typeface="宋体" pitchFamily="2" charset="-122"/>
                <a:cs typeface="Times New Roman" pitchFamily="18" charset="0"/>
              </a:rPr>
              <a:t>class Person {</a:t>
            </a:r>
          </a:p>
          <a:p>
            <a:pPr marL="914400" lvl="1" indent="-457200">
              <a:lnSpc>
                <a:spcPct val="90000"/>
              </a:lnSpc>
              <a:defRPr/>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marL="914400" lvl="1" indent="-457200">
              <a:lnSpc>
                <a:spcPct val="90000"/>
              </a:lnSpc>
              <a:defRPr/>
            </a:pPr>
            <a:r>
              <a:rPr lang="en-US" altLang="zh-CN" sz="2400"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static {</a:t>
            </a:r>
          </a:p>
          <a:p>
            <a:pPr marL="914400" lvl="1" indent="-457200">
              <a:lnSpc>
                <a:spcPct val="90000"/>
              </a:lnSpc>
              <a:defRPr/>
            </a:pPr>
            <a:r>
              <a:rPr lang="en-US" altLang="zh-CN" sz="2400" b="1" dirty="0">
                <a:solidFill>
                  <a:srgbClr val="C00000"/>
                </a:solidFill>
                <a:ea typeface="宋体" pitchFamily="2" charset="-122"/>
                <a:cs typeface="Times New Roman" pitchFamily="18" charset="0"/>
              </a:rPr>
              <a:t>	        total = 100;</a:t>
            </a:r>
            <a:r>
              <a:rPr lang="en-US" altLang="zh-CN" sz="2400" b="1" dirty="0">
                <a:solidFill>
                  <a:srgbClr val="0000FF"/>
                </a:solidFill>
                <a:ea typeface="宋体" pitchFamily="2" charset="-122"/>
                <a:cs typeface="Times New Roman" pitchFamily="18" charset="0"/>
              </a:rPr>
              <a:t>//</a:t>
            </a:r>
            <a:r>
              <a:rPr lang="zh-CN" altLang="en-US" sz="2400" b="1" dirty="0">
                <a:solidFill>
                  <a:srgbClr val="0000FF"/>
                </a:solidFill>
                <a:ea typeface="宋体" pitchFamily="2" charset="-122"/>
                <a:cs typeface="Times New Roman" pitchFamily="18" charset="0"/>
              </a:rPr>
              <a:t>为</a:t>
            </a:r>
            <a:r>
              <a:rPr lang="en-US" altLang="zh-CN" sz="2400" b="1" dirty="0">
                <a:solidFill>
                  <a:srgbClr val="0000FF"/>
                </a:solidFill>
                <a:ea typeface="宋体" pitchFamily="2" charset="-122"/>
                <a:cs typeface="Times New Roman" pitchFamily="18" charset="0"/>
              </a:rPr>
              <a:t>total</a:t>
            </a:r>
            <a:r>
              <a:rPr lang="zh-CN" altLang="en-US" sz="2400" b="1" dirty="0">
                <a:solidFill>
                  <a:srgbClr val="0000FF"/>
                </a:solidFill>
                <a:ea typeface="宋体" pitchFamily="2" charset="-122"/>
                <a:cs typeface="Times New Roman" pitchFamily="18" charset="0"/>
              </a:rPr>
              <a:t>赋初值 </a:t>
            </a:r>
          </a:p>
          <a:p>
            <a:pPr marL="914400" lvl="1" indent="-457200">
              <a:lnSpc>
                <a:spcPct val="90000"/>
              </a:lnSpc>
              <a:defRPr/>
            </a:pPr>
            <a:r>
              <a:rPr lang="zh-CN" altLang="en-US" sz="2400" b="1" dirty="0">
                <a:solidFill>
                  <a:schemeClr val="accent2"/>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a:t>
            </a:r>
          </a:p>
          <a:p>
            <a:pPr marL="914400" lvl="1" indent="-457200">
              <a:lnSpc>
                <a:spcPct val="90000"/>
              </a:lnSpc>
              <a:defRPr/>
            </a:pPr>
            <a:r>
              <a:rPr lang="en-US" altLang="zh-CN" sz="2400" dirty="0">
                <a:solidFill>
                  <a:schemeClr val="accent2"/>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其它属性或方法声明</a:t>
            </a:r>
          </a:p>
          <a:p>
            <a:pPr marL="914400" lvl="1" indent="-457200">
              <a:lnSpc>
                <a:spcPct val="90000"/>
              </a:lnSpc>
              <a:defRPr/>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08861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4716016" y="239103"/>
            <a:ext cx="4172270" cy="523220"/>
          </a:xfrm>
        </p:spPr>
        <p:txBody>
          <a:bodyPr>
            <a:noAutofit/>
          </a:bodyPr>
          <a:lstStyle/>
          <a:p>
            <a:r>
              <a:rPr lang="zh-CN" altLang="en-US" b="1" dirty="0">
                <a:cs typeface="Times New Roman" pitchFamily="18" charset="0"/>
              </a:rPr>
              <a:t>类的成员之四：初始化块</a:t>
            </a:r>
            <a:endParaRPr lang="en-US" altLang="zh-CN" b="1" dirty="0">
              <a:cs typeface="Times New Roman" pitchFamily="18" charset="0"/>
            </a:endParaRPr>
          </a:p>
        </p:txBody>
      </p:sp>
      <p:sp>
        <p:nvSpPr>
          <p:cNvPr id="271363" name="Rectangle 3"/>
          <p:cNvSpPr>
            <a:spLocks noChangeArrowheads="1"/>
          </p:cNvSpPr>
          <p:nvPr/>
        </p:nvSpPr>
        <p:spPr bwMode="auto">
          <a:xfrm>
            <a:off x="200266" y="764704"/>
            <a:ext cx="8784976" cy="2677656"/>
          </a:xfrm>
          <a:prstGeom prst="rect">
            <a:avLst/>
          </a:prstGeom>
          <a:noFill/>
          <a:ln w="9525">
            <a:noFill/>
            <a:miter lim="800000"/>
            <a:headEnd/>
            <a:tailEnd/>
          </a:ln>
          <a:effectLst/>
        </p:spPr>
        <p:txBody>
          <a:bodyPr wrap="square">
            <a:spAutoFit/>
          </a:bodyPr>
          <a:lstStyle/>
          <a:p>
            <a:pPr marL="457200" indent="-457200" algn="just">
              <a:buFont typeface="Wingdings" pitchFamily="2" charset="2"/>
              <a:buChar char="l"/>
              <a:defRPr/>
            </a:pPr>
            <a:r>
              <a:rPr lang="zh-CN" altLang="en-US" sz="2400" b="1" dirty="0">
                <a:solidFill>
                  <a:srgbClr val="C00000"/>
                </a:solidFill>
                <a:ea typeface="宋体" pitchFamily="2" charset="-122"/>
                <a:cs typeface="Times New Roman" pitchFamily="18" charset="0"/>
              </a:rPr>
              <a:t>非静态代码块：没有</a:t>
            </a:r>
            <a:r>
              <a:rPr lang="en-US" altLang="zh-CN" sz="2400" b="1" dirty="0">
                <a:solidFill>
                  <a:srgbClr val="C00000"/>
                </a:solidFill>
                <a:ea typeface="宋体" pitchFamily="2" charset="-122"/>
                <a:cs typeface="Times New Roman" pitchFamily="18" charset="0"/>
              </a:rPr>
              <a:t>static</a:t>
            </a:r>
            <a:r>
              <a:rPr lang="zh-CN" altLang="en-US" sz="2400" b="1" dirty="0">
                <a:solidFill>
                  <a:srgbClr val="C00000"/>
                </a:solidFill>
                <a:ea typeface="宋体" pitchFamily="2" charset="-122"/>
                <a:cs typeface="Times New Roman" pitchFamily="18" charset="0"/>
              </a:rPr>
              <a:t>修饰的代码块</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1.</a:t>
            </a:r>
            <a:r>
              <a:rPr lang="zh-CN" altLang="en-US" sz="2400" dirty="0">
                <a:ea typeface="宋体" pitchFamily="2" charset="-122"/>
                <a:cs typeface="Times New Roman" pitchFamily="18" charset="0"/>
              </a:rPr>
              <a:t>可以有输出语句。</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2.</a:t>
            </a:r>
            <a:r>
              <a:rPr lang="zh-CN" altLang="en-US" sz="2400" dirty="0">
                <a:ea typeface="宋体" pitchFamily="2" charset="-122"/>
                <a:cs typeface="Times New Roman" pitchFamily="18" charset="0"/>
              </a:rPr>
              <a:t>可以对类的属性、类的声明进行初始化操作。</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3.</a:t>
            </a:r>
            <a:r>
              <a:rPr lang="zh-CN" altLang="en-US" sz="2400" dirty="0">
                <a:ea typeface="宋体" pitchFamily="2" charset="-122"/>
                <a:cs typeface="Times New Roman" pitchFamily="18" charset="0"/>
              </a:rPr>
              <a:t>可以调用静态的变量或方法。</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4.</a:t>
            </a:r>
            <a:r>
              <a:rPr lang="zh-CN" altLang="en-US" sz="2400" dirty="0">
                <a:ea typeface="宋体" pitchFamily="2" charset="-122"/>
                <a:cs typeface="Times New Roman" pitchFamily="18" charset="0"/>
              </a:rPr>
              <a:t>若有多个非静态的代码块，那么按照从上到下的顺序依</a:t>
            </a:r>
            <a:endParaRPr lang="en-US" altLang="zh-CN" sz="2400" dirty="0">
              <a:ea typeface="宋体" pitchFamily="2" charset="-122"/>
              <a:cs typeface="Times New Roman" pitchFamily="18" charset="0"/>
            </a:endParaRPr>
          </a:p>
          <a:p>
            <a:pPr algn="just">
              <a:defRPr/>
            </a:pP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次执行。</a:t>
            </a:r>
          </a:p>
          <a:p>
            <a:pPr algn="just">
              <a:defRPr/>
            </a:pPr>
            <a:r>
              <a:rPr lang="zh-CN" altLang="en-US" sz="2400" dirty="0">
                <a:ea typeface="宋体" pitchFamily="2" charset="-122"/>
                <a:cs typeface="Times New Roman" pitchFamily="18" charset="0"/>
              </a:rPr>
              <a:t>       </a:t>
            </a:r>
            <a:r>
              <a:rPr lang="en-US" altLang="zh-CN" sz="2400" dirty="0">
                <a:ea typeface="宋体" pitchFamily="2" charset="-122"/>
                <a:cs typeface="Times New Roman" pitchFamily="18" charset="0"/>
              </a:rPr>
              <a:t>5.</a:t>
            </a:r>
            <a:r>
              <a:rPr lang="zh-CN" altLang="en-US" sz="2400" dirty="0">
                <a:ea typeface="宋体" pitchFamily="2" charset="-122"/>
                <a:cs typeface="Times New Roman" pitchFamily="18" charset="0"/>
              </a:rPr>
              <a:t>每次创建对象的时候，都会执行一次。且先于构造器执行</a:t>
            </a:r>
            <a:endParaRPr lang="en-US" altLang="zh-CN" sz="2400" dirty="0">
              <a:solidFill>
                <a:srgbClr val="C00000"/>
              </a:solidFill>
              <a:ea typeface="宋体" pitchFamily="2" charset="-122"/>
              <a:cs typeface="Times New Roman" pitchFamily="18" charset="0"/>
            </a:endParaRPr>
          </a:p>
        </p:txBody>
      </p:sp>
      <p:sp>
        <p:nvSpPr>
          <p:cNvPr id="2" name="矩形 1"/>
          <p:cNvSpPr/>
          <p:nvPr/>
        </p:nvSpPr>
        <p:spPr>
          <a:xfrm>
            <a:off x="200266" y="3569172"/>
            <a:ext cx="8784976" cy="3046988"/>
          </a:xfrm>
          <a:prstGeom prst="rect">
            <a:avLst/>
          </a:prstGeom>
        </p:spPr>
        <p:txBody>
          <a:bodyPr wrap="square">
            <a:spAutoFit/>
          </a:bodyPr>
          <a:lstStyle/>
          <a:p>
            <a:pPr marL="342900" indent="-342900">
              <a:buFont typeface="Wingdings" pitchFamily="2" charset="2"/>
              <a:buChar char="l"/>
            </a:pPr>
            <a:r>
              <a:rPr lang="zh-CN" altLang="en-US" sz="2400" b="1" dirty="0">
                <a:solidFill>
                  <a:srgbClr val="C00000"/>
                </a:solidFill>
                <a:ea typeface="宋体" pitchFamily="2" charset="-122"/>
              </a:rPr>
              <a:t>静态代码块：用</a:t>
            </a:r>
            <a:r>
              <a:rPr lang="en-US" altLang="zh-CN" sz="2400" b="1" dirty="0">
                <a:solidFill>
                  <a:srgbClr val="C00000"/>
                </a:solidFill>
                <a:ea typeface="宋体" pitchFamily="2" charset="-122"/>
              </a:rPr>
              <a:t>static </a:t>
            </a:r>
            <a:r>
              <a:rPr lang="zh-CN" altLang="en-US" sz="2400" b="1" dirty="0">
                <a:solidFill>
                  <a:srgbClr val="C00000"/>
                </a:solidFill>
                <a:ea typeface="宋体" pitchFamily="2" charset="-122"/>
              </a:rPr>
              <a:t>修饰的代码块</a:t>
            </a:r>
          </a:p>
          <a:p>
            <a:r>
              <a:rPr lang="zh-CN" altLang="en-US" sz="2400" dirty="0">
                <a:ea typeface="宋体" pitchFamily="2" charset="-122"/>
              </a:rPr>
              <a:t>     </a:t>
            </a:r>
            <a:r>
              <a:rPr lang="en-US" altLang="zh-CN" sz="2400" dirty="0">
                <a:ea typeface="宋体" pitchFamily="2" charset="-122"/>
              </a:rPr>
              <a:t>1.</a:t>
            </a:r>
            <a:r>
              <a:rPr lang="zh-CN" altLang="en-US" sz="2400" dirty="0">
                <a:ea typeface="宋体" pitchFamily="2" charset="-122"/>
              </a:rPr>
              <a:t>可以有输出语句。</a:t>
            </a:r>
          </a:p>
          <a:p>
            <a:r>
              <a:rPr lang="zh-CN" altLang="en-US" sz="2400" dirty="0">
                <a:ea typeface="宋体" pitchFamily="2" charset="-122"/>
              </a:rPr>
              <a:t>     </a:t>
            </a:r>
            <a:r>
              <a:rPr lang="en-US" altLang="zh-CN" sz="2400" dirty="0">
                <a:ea typeface="宋体" pitchFamily="2" charset="-122"/>
              </a:rPr>
              <a:t>2.</a:t>
            </a:r>
            <a:r>
              <a:rPr lang="zh-CN" altLang="en-US" sz="2400" dirty="0">
                <a:ea typeface="宋体" pitchFamily="2" charset="-122"/>
              </a:rPr>
              <a:t>可以对类的属性、类的声明进行初始化操作。</a:t>
            </a:r>
          </a:p>
          <a:p>
            <a:r>
              <a:rPr lang="zh-CN" altLang="en-US" sz="2400" dirty="0">
                <a:ea typeface="宋体" pitchFamily="2" charset="-122"/>
              </a:rPr>
              <a:t>     </a:t>
            </a:r>
            <a:r>
              <a:rPr lang="en-US" altLang="zh-CN" sz="2400" dirty="0">
                <a:ea typeface="宋体" pitchFamily="2" charset="-122"/>
              </a:rPr>
              <a:t>3.</a:t>
            </a:r>
            <a:r>
              <a:rPr lang="zh-CN" altLang="en-US" sz="2400" dirty="0">
                <a:ea typeface="宋体" pitchFamily="2" charset="-122"/>
              </a:rPr>
              <a:t>不可以对非静态的属性初始化。即：不可以调用非静态的属</a:t>
            </a:r>
            <a:endParaRPr lang="en-US" altLang="zh-CN" sz="2400" dirty="0">
              <a:ea typeface="宋体" pitchFamily="2" charset="-122"/>
            </a:endParaRPr>
          </a:p>
          <a:p>
            <a:r>
              <a:rPr lang="en-US" altLang="zh-CN" sz="2400" dirty="0">
                <a:ea typeface="宋体" pitchFamily="2" charset="-122"/>
              </a:rPr>
              <a:t>         </a:t>
            </a:r>
            <a:r>
              <a:rPr lang="zh-CN" altLang="en-US" sz="2400" dirty="0">
                <a:ea typeface="宋体" pitchFamily="2" charset="-122"/>
              </a:rPr>
              <a:t>性和方法。</a:t>
            </a:r>
          </a:p>
          <a:p>
            <a:r>
              <a:rPr lang="zh-CN" altLang="en-US" sz="2400" dirty="0">
                <a:ea typeface="宋体" pitchFamily="2" charset="-122"/>
              </a:rPr>
              <a:t>    </a:t>
            </a:r>
            <a:r>
              <a:rPr lang="en-US" altLang="zh-CN" sz="2400" dirty="0">
                <a:ea typeface="宋体" pitchFamily="2" charset="-122"/>
              </a:rPr>
              <a:t>4.</a:t>
            </a:r>
            <a:r>
              <a:rPr lang="zh-CN" altLang="en-US" sz="2400" dirty="0">
                <a:ea typeface="宋体" pitchFamily="2" charset="-122"/>
              </a:rPr>
              <a:t>若有多个静态的代码块，那么按照从上到下的顺序依次执行。</a:t>
            </a:r>
          </a:p>
          <a:p>
            <a:r>
              <a:rPr lang="zh-CN" altLang="en-US" sz="2400" dirty="0">
                <a:ea typeface="宋体" pitchFamily="2" charset="-122"/>
              </a:rPr>
              <a:t>    </a:t>
            </a:r>
            <a:r>
              <a:rPr lang="en-US" altLang="zh-CN" sz="2400" dirty="0">
                <a:ea typeface="宋体" pitchFamily="2" charset="-122"/>
              </a:rPr>
              <a:t>5.</a:t>
            </a:r>
            <a:r>
              <a:rPr lang="zh-CN" altLang="en-US" sz="2400" dirty="0">
                <a:ea typeface="宋体" pitchFamily="2" charset="-122"/>
              </a:rPr>
              <a:t>静态代码块的执行要先于非静态代码块。</a:t>
            </a:r>
          </a:p>
          <a:p>
            <a:r>
              <a:rPr lang="zh-CN" altLang="en-US" sz="2400" dirty="0">
                <a:ea typeface="宋体" pitchFamily="2" charset="-122"/>
              </a:rPr>
              <a:t>    </a:t>
            </a:r>
            <a:r>
              <a:rPr lang="en-US" altLang="zh-CN" sz="2400" dirty="0">
                <a:ea typeface="宋体" pitchFamily="2" charset="-122"/>
              </a:rPr>
              <a:t>6.</a:t>
            </a:r>
            <a:r>
              <a:rPr lang="zh-CN" altLang="en-US" sz="2400" dirty="0">
                <a:ea typeface="宋体" pitchFamily="2" charset="-122"/>
              </a:rPr>
              <a:t>静态代码块只执行一次</a:t>
            </a:r>
          </a:p>
        </p:txBody>
      </p:sp>
    </p:spTree>
    <p:extLst>
      <p:ext uri="{BB962C8B-B14F-4D97-AF65-F5344CB8AC3E}">
        <p14:creationId xmlns:p14="http://schemas.microsoft.com/office/powerpoint/2010/main" val="1088058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5652120" y="239103"/>
            <a:ext cx="3236166" cy="523220"/>
          </a:xfrm>
        </p:spPr>
        <p:txBody>
          <a:bodyPr>
            <a:normAutofit/>
          </a:bodyPr>
          <a:lstStyle/>
          <a:p>
            <a:pPr eaLnBrk="1" hangingPunct="1">
              <a:defRPr/>
            </a:pPr>
            <a:r>
              <a:rPr lang="zh-CN" altLang="en-US" b="1" dirty="0">
                <a:cs typeface="Times New Roman" pitchFamily="18" charset="0"/>
              </a:rPr>
              <a:t>静态初始化块举例</a:t>
            </a:r>
            <a:endParaRPr lang="zh-CN" altLang="en-US" sz="2000" b="1" dirty="0">
              <a:cs typeface="Times New Roman" pitchFamily="18" charset="0"/>
            </a:endParaRPr>
          </a:p>
        </p:txBody>
      </p:sp>
      <p:sp>
        <p:nvSpPr>
          <p:cNvPr id="15363" name="Rectangle 3"/>
          <p:cNvSpPr>
            <a:spLocks noGrp="1" noChangeArrowheads="1"/>
          </p:cNvSpPr>
          <p:nvPr>
            <p:ph idx="4294967295"/>
          </p:nvPr>
        </p:nvSpPr>
        <p:spPr>
          <a:xfrm>
            <a:off x="250130" y="764704"/>
            <a:ext cx="8642350" cy="5727700"/>
          </a:xfrm>
        </p:spPr>
        <p:txBody>
          <a:bodyPr>
            <a:noAutofit/>
          </a:bodyPr>
          <a:lstStyle/>
          <a:p>
            <a:pPr eaLnBrk="1" hangingPunct="1">
              <a:spcBef>
                <a:spcPct val="0"/>
              </a:spcBef>
              <a:buFontTx/>
              <a:buNone/>
            </a:pPr>
            <a:r>
              <a:rPr lang="en-US" altLang="zh-CN" sz="2400" dirty="0">
                <a:solidFill>
                  <a:srgbClr val="C00000"/>
                </a:solidFill>
                <a:ea typeface="宋体" pitchFamily="2" charset="-122"/>
                <a:cs typeface="Times New Roman" pitchFamily="18" charset="0"/>
              </a:rPr>
              <a:t>class Person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total;</a:t>
            </a:r>
          </a:p>
          <a:p>
            <a:pPr eaLnBrk="1" hangingPunct="1">
              <a:spcBef>
                <a:spcPct val="0"/>
              </a:spcBef>
              <a:buFontTx/>
              <a:buNone/>
            </a:pPr>
            <a:r>
              <a:rPr lang="en-US" altLang="zh-CN" sz="2400" dirty="0">
                <a:solidFill>
                  <a:srgbClr val="C00000"/>
                </a:solidFill>
                <a:ea typeface="宋体" pitchFamily="2" charset="-122"/>
                <a:cs typeface="Times New Roman" pitchFamily="18" charset="0"/>
              </a:rPr>
              <a:t>	 static {</a:t>
            </a:r>
          </a:p>
          <a:p>
            <a:pPr eaLnBrk="1" hangingPunct="1">
              <a:spcBef>
                <a:spcPct val="0"/>
              </a:spcBef>
              <a:buFontTx/>
              <a:buNone/>
            </a:pPr>
            <a:r>
              <a:rPr lang="en-US" altLang="zh-CN" sz="2400" dirty="0">
                <a:solidFill>
                  <a:srgbClr val="C00000"/>
                </a:solidFill>
                <a:ea typeface="宋体" pitchFamily="2" charset="-122"/>
                <a:cs typeface="Times New Roman" pitchFamily="18" charset="0"/>
              </a:rPr>
              <a:t>		total = 100;</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("in static block!");</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endParaRPr lang="en-US" altLang="zh-CN" sz="2400" dirty="0">
              <a:solidFill>
                <a:srgbClr val="C00000"/>
              </a:solidFill>
              <a:ea typeface="宋体" pitchFamily="2" charset="-122"/>
              <a:cs typeface="Times New Roman" pitchFamily="18" charset="0"/>
            </a:endParaRPr>
          </a:p>
          <a:p>
            <a:pPr eaLnBrk="1" hangingPunct="1">
              <a:spcBef>
                <a:spcPct val="0"/>
              </a:spcBef>
              <a:buFontTx/>
              <a:buNone/>
            </a:pPr>
            <a:r>
              <a:rPr lang="en-US" altLang="zh-CN" sz="2400" dirty="0">
                <a:solidFill>
                  <a:srgbClr val="C00000"/>
                </a:solidFill>
                <a:ea typeface="宋体" pitchFamily="2" charset="-122"/>
                <a:cs typeface="Times New Roman" pitchFamily="18" charset="0"/>
              </a:rPr>
              <a:t>public class Test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("total = "+ </a:t>
            </a:r>
            <a:r>
              <a:rPr lang="en-US" altLang="zh-CN" sz="2400" dirty="0" err="1">
                <a:solidFill>
                  <a:srgbClr val="C00000"/>
                </a:solidFill>
                <a:ea typeface="宋体" pitchFamily="2" charset="-122"/>
                <a:cs typeface="Times New Roman" pitchFamily="18" charset="0"/>
              </a:rPr>
              <a:t>Person.total</a:t>
            </a:r>
            <a:r>
              <a:rPr lang="en-US" altLang="zh-CN" sz="2400" dirty="0">
                <a:solidFill>
                  <a:srgbClr val="C00000"/>
                </a:solidFill>
                <a:ea typeface="宋体" pitchFamily="2" charset="-122"/>
                <a:cs typeface="Times New Roman" pitchFamily="18" charset="0"/>
              </a:rPr>
              <a:t>);</a:t>
            </a:r>
          </a:p>
          <a:p>
            <a:pPr eaLnBrk="1" hangingPunct="1">
              <a:spcBef>
                <a:spcPct val="0"/>
              </a:spcBef>
              <a:buFontTx/>
              <a:buNone/>
            </a:pPr>
            <a:r>
              <a:rPr lang="en-US" altLang="zh-CN" sz="2400" dirty="0">
                <a:solidFill>
                  <a:srgbClr val="C00000"/>
                </a:solidFill>
                <a:ea typeface="宋体" pitchFamily="2" charset="-122"/>
                <a:cs typeface="Times New Roman" pitchFamily="18" charset="0"/>
              </a:rPr>
              <a:t>	}</a:t>
            </a:r>
          </a:p>
          <a:p>
            <a:pPr eaLnBrk="1" hangingPunct="1">
              <a:spcBef>
                <a:spcPct val="0"/>
              </a:spcBef>
              <a:buFontTx/>
              <a:buNone/>
            </a:pPr>
            <a:r>
              <a:rPr lang="en-US" altLang="zh-CN" sz="2400" dirty="0">
                <a:solidFill>
                  <a:srgbClr val="C00000"/>
                </a:solidFill>
                <a:ea typeface="宋体" pitchFamily="2" charset="-122"/>
                <a:cs typeface="Times New Roman" pitchFamily="18" charset="0"/>
              </a:rPr>
              <a:t>}</a:t>
            </a:r>
          </a:p>
        </p:txBody>
      </p:sp>
      <p:sp>
        <p:nvSpPr>
          <p:cNvPr id="5" name="TextBox 4"/>
          <p:cNvSpPr txBox="1"/>
          <p:nvPr/>
        </p:nvSpPr>
        <p:spPr>
          <a:xfrm>
            <a:off x="4860032" y="5949280"/>
            <a:ext cx="4033269" cy="523220"/>
          </a:xfrm>
          <a:prstGeom prst="rect">
            <a:avLst/>
          </a:prstGeom>
          <a:noFill/>
        </p:spPr>
        <p:txBody>
          <a:bodyPr wrap="square" rtlCol="0">
            <a:spAutoFit/>
          </a:bodyPr>
          <a:lstStyle/>
          <a:p>
            <a:r>
              <a:rPr lang="zh-CN" altLang="en-US" sz="2800" b="1" dirty="0">
                <a:ea typeface="宋体" pitchFamily="2" charset="-122"/>
                <a:cs typeface="Times New Roman" pitchFamily="18" charset="0"/>
              </a:rPr>
              <a:t>举例二：</a:t>
            </a:r>
            <a:r>
              <a:rPr lang="en-US" altLang="zh-CN" sz="2800" b="1" dirty="0">
                <a:ea typeface="宋体" pitchFamily="2" charset="-122"/>
                <a:cs typeface="Times New Roman" pitchFamily="18" charset="0"/>
              </a:rPr>
              <a:t>TestLeaf.java</a:t>
            </a:r>
            <a:endParaRPr lang="zh-CN" altLang="en-US" sz="2800" b="1" dirty="0">
              <a:ea typeface="宋体" pitchFamily="2" charset="-122"/>
              <a:cs typeface="Times New Roman" pitchFamily="18" charset="0"/>
            </a:endParaRPr>
          </a:p>
        </p:txBody>
      </p:sp>
      <p:sp>
        <p:nvSpPr>
          <p:cNvPr id="2" name="矩形 1"/>
          <p:cNvSpPr/>
          <p:nvPr/>
        </p:nvSpPr>
        <p:spPr>
          <a:xfrm>
            <a:off x="6984268" y="3326436"/>
            <a:ext cx="2052228" cy="1613541"/>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Box 4"/>
          <p:cNvSpPr txBox="1">
            <a:spLocks noChangeArrowheads="1"/>
          </p:cNvSpPr>
          <p:nvPr/>
        </p:nvSpPr>
        <p:spPr bwMode="auto">
          <a:xfrm>
            <a:off x="7178914" y="3490576"/>
            <a:ext cx="2001598" cy="1306576"/>
          </a:xfrm>
          <a:prstGeom prst="rect">
            <a:avLst/>
          </a:prstGeom>
          <a:noFill/>
          <a:ln w="9525">
            <a:noFill/>
            <a:miter lim="800000"/>
            <a:headEnd/>
            <a:tailEnd/>
          </a:ln>
        </p:spPr>
        <p:txBody>
          <a:bodyPr wrap="square">
            <a:spAutoFit/>
          </a:bodyPr>
          <a:lstStyle/>
          <a:p>
            <a:pPr>
              <a:lnSpc>
                <a:spcPct val="60000"/>
              </a:lnSpc>
              <a:spcBef>
                <a:spcPct val="50000"/>
              </a:spcBef>
            </a:pPr>
            <a:r>
              <a:rPr lang="zh-CN" altLang="en-US" sz="2000" b="1" dirty="0">
                <a:solidFill>
                  <a:srgbClr val="FF0000"/>
                </a:solidFill>
                <a:ea typeface="宋体" pitchFamily="2" charset="-122"/>
                <a:cs typeface="Times New Roman" pitchFamily="18" charset="0"/>
              </a:rPr>
              <a:t>输出：</a:t>
            </a:r>
          </a:p>
          <a:p>
            <a:pPr>
              <a:lnSpc>
                <a:spcPct val="60000"/>
              </a:lnSpc>
              <a:spcBef>
                <a:spcPct val="50000"/>
              </a:spcBef>
            </a:pPr>
            <a:r>
              <a:rPr lang="en-US" altLang="zh-CN" sz="2000" b="1" dirty="0">
                <a:solidFill>
                  <a:srgbClr val="FF0000"/>
                </a:solidFill>
                <a:ea typeface="宋体" pitchFamily="2" charset="-122"/>
                <a:cs typeface="Times New Roman" pitchFamily="18" charset="0"/>
              </a:rPr>
              <a:t>in static block</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a:p>
            <a:pPr>
              <a:lnSpc>
                <a:spcPct val="60000"/>
              </a:lnSpc>
              <a:spcBef>
                <a:spcPct val="50000"/>
              </a:spcBef>
            </a:pPr>
            <a:r>
              <a:rPr lang="en-US" altLang="zh-CN" sz="2000" b="1" dirty="0">
                <a:solidFill>
                  <a:srgbClr val="FF0000"/>
                </a:solidFill>
                <a:ea typeface="宋体" pitchFamily="2" charset="-122"/>
                <a:cs typeface="Times New Roman" pitchFamily="18" charset="0"/>
              </a:rPr>
              <a:t>total=100</a:t>
            </a:r>
          </a:p>
        </p:txBody>
      </p:sp>
    </p:spTree>
    <p:extLst>
      <p:ext uri="{BB962C8B-B14F-4D97-AF65-F5344CB8AC3E}">
        <p14:creationId xmlns:p14="http://schemas.microsoft.com/office/powerpoint/2010/main" val="2743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3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3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3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3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5004048" y="239103"/>
            <a:ext cx="3884238" cy="523220"/>
          </a:xfrm>
        </p:spPr>
        <p:txBody>
          <a:bodyPr>
            <a:noAutofit/>
          </a:bodyPr>
          <a:lstStyle/>
          <a:p>
            <a:pPr eaLnBrk="1" hangingPunct="1">
              <a:defRPr/>
            </a:pPr>
            <a:r>
              <a:rPr lang="zh-CN" altLang="en-US" b="1" dirty="0">
                <a:cs typeface="Times New Roman" pitchFamily="18" charset="0"/>
              </a:rPr>
              <a:t>类的成员之五：内部类</a:t>
            </a:r>
          </a:p>
        </p:txBody>
      </p:sp>
      <p:sp>
        <p:nvSpPr>
          <p:cNvPr id="35843" name="Rectangle 3"/>
          <p:cNvSpPr>
            <a:spLocks noGrp="1" noChangeArrowheads="1"/>
          </p:cNvSpPr>
          <p:nvPr>
            <p:ph idx="4294967295"/>
          </p:nvPr>
        </p:nvSpPr>
        <p:spPr>
          <a:xfrm>
            <a:off x="250130" y="850900"/>
            <a:ext cx="8642350" cy="5098380"/>
          </a:xfrm>
        </p:spPr>
        <p:txBody>
          <a:bodyPr>
            <a:normAutofit lnSpcReduction="10000"/>
          </a:bodyPr>
          <a:lstStyle/>
          <a:p>
            <a:pPr eaLnBrk="1" hangingPunct="1">
              <a:buFont typeface="Wingdings" pitchFamily="2" charset="2"/>
              <a:buChar char="l"/>
            </a:pP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中，允许一个类的定义位于另一个类的内部，前者称为内部类，后者称为外部类。</a:t>
            </a:r>
          </a:p>
          <a:p>
            <a:pPr eaLnBrk="1" hangingPunct="1">
              <a:spcBef>
                <a:spcPct val="50000"/>
              </a:spcBef>
              <a:buFont typeface="Wingdings" pitchFamily="2" charset="2"/>
              <a:buChar char="l"/>
            </a:pP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一般用在定义它的类或语句块之内，在外部引用它时必须给出完整的名称。</a:t>
            </a:r>
            <a:endParaRPr lang="en-US" altLang="zh-CN" sz="2400" dirty="0">
              <a:ea typeface="宋体" pitchFamily="2" charset="-122"/>
              <a:cs typeface="Times New Roman" pitchFamily="18" charset="0"/>
            </a:endParaRPr>
          </a:p>
          <a:p>
            <a:pPr lvl="1">
              <a:spcBef>
                <a:spcPct val="50000"/>
              </a:spcBef>
              <a:buFont typeface="Wingdings" pitchFamily="2" charset="2"/>
              <a:buChar char="Ø"/>
            </a:pPr>
            <a:r>
              <a:rPr lang="en-US" altLang="zh-CN" sz="2000" dirty="0">
                <a:solidFill>
                  <a:srgbClr val="0000FF"/>
                </a:solidFill>
                <a:ea typeface="宋体" pitchFamily="2" charset="-122"/>
                <a:cs typeface="Times New Roman" pitchFamily="18" charset="0"/>
              </a:rPr>
              <a:t>Inner class</a:t>
            </a:r>
            <a:r>
              <a:rPr lang="zh-CN" altLang="en-US" sz="2000" dirty="0">
                <a:solidFill>
                  <a:srgbClr val="0000FF"/>
                </a:solidFill>
                <a:ea typeface="宋体" pitchFamily="2" charset="-122"/>
                <a:cs typeface="Times New Roman" pitchFamily="18" charset="0"/>
              </a:rPr>
              <a:t>的名字不能与包含它的类名相同；</a:t>
            </a:r>
          </a:p>
          <a:p>
            <a:pPr>
              <a:spcBef>
                <a:spcPts val="1200"/>
              </a:spcBef>
              <a:buFont typeface="Wingdings" pitchFamily="2" charset="2"/>
              <a:buChar char="l"/>
            </a:pPr>
            <a:r>
              <a:rPr lang="en-US" altLang="zh-CN" sz="2400" dirty="0">
                <a:solidFill>
                  <a:srgbClr val="C00000"/>
                </a:solidFill>
                <a:ea typeface="宋体" pitchFamily="2" charset="-122"/>
                <a:cs typeface="Times New Roman" pitchFamily="18" charset="0"/>
              </a:rPr>
              <a:t>Inner class</a:t>
            </a:r>
            <a:r>
              <a:rPr lang="zh-CN" altLang="en-US" sz="2400" dirty="0">
                <a:solidFill>
                  <a:srgbClr val="C00000"/>
                </a:solidFill>
                <a:ea typeface="宋体" pitchFamily="2" charset="-122"/>
                <a:cs typeface="Times New Roman" pitchFamily="18" charset="0"/>
              </a:rPr>
              <a:t>可以使用外部类的私有数据</a:t>
            </a:r>
            <a:r>
              <a:rPr lang="zh-CN" altLang="en-US" sz="2400" dirty="0">
                <a:ea typeface="宋体" pitchFamily="2" charset="-122"/>
                <a:cs typeface="Times New Roman" pitchFamily="18" charset="0"/>
              </a:rPr>
              <a:t>，因为它是外部类的成员，同一个类的成员之间可相互访问。而</a:t>
            </a:r>
            <a:r>
              <a:rPr lang="zh-CN" altLang="en-US" sz="2400" dirty="0">
                <a:solidFill>
                  <a:srgbClr val="C00000"/>
                </a:solidFill>
                <a:ea typeface="宋体" pitchFamily="2" charset="-122"/>
                <a:cs typeface="Times New Roman" pitchFamily="18" charset="0"/>
              </a:rPr>
              <a:t>外部类要访问内部类中的成员需要</a:t>
            </a:r>
            <a:r>
              <a:rPr lang="zh-CN" altLang="en-US" sz="2400" b="1"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内部类.成员或者内部类对象.成员。</a:t>
            </a:r>
            <a:endParaRPr lang="en-US" altLang="zh-CN" sz="2400" dirty="0">
              <a:solidFill>
                <a:srgbClr val="C00000"/>
              </a:solidFill>
              <a:ea typeface="宋体" pitchFamily="2" charset="-122"/>
              <a:cs typeface="Times New Roman" pitchFamily="18" charset="0"/>
            </a:endParaRPr>
          </a:p>
          <a:p>
            <a:pPr>
              <a:spcBef>
                <a:spcPts val="1200"/>
              </a:spcBef>
              <a:buFont typeface="Wingdings" pitchFamily="2" charset="2"/>
              <a:buChar char="l"/>
            </a:pPr>
            <a:r>
              <a:rPr lang="zh-CN" altLang="en-US" sz="2400" b="1" dirty="0">
                <a:ea typeface="宋体" pitchFamily="2" charset="-122"/>
                <a:cs typeface="Times New Roman" pitchFamily="18" charset="0"/>
              </a:rPr>
              <a:t>分类：成员内部类</a:t>
            </a:r>
            <a:r>
              <a:rPr lang="zh-CN" altLang="en-US" sz="2400" dirty="0">
                <a:ea typeface="宋体" pitchFamily="2" charset="-122"/>
                <a:cs typeface="Times New Roman" pitchFamily="18" charset="0"/>
              </a:rPr>
              <a:t>（static成员内部类和非static成员内部类）</a:t>
            </a:r>
          </a:p>
          <a:p>
            <a:pPr marL="0" indent="0">
              <a:buNone/>
            </a:pPr>
            <a:r>
              <a:rPr lang="en-US" altLang="zh-CN" sz="2400" dirty="0">
                <a:ea typeface="宋体" pitchFamily="2" charset="-122"/>
                <a:cs typeface="Times New Roman" pitchFamily="18" charset="0"/>
              </a:rPr>
              <a:t>	     </a:t>
            </a:r>
            <a:r>
              <a:rPr lang="zh-CN" altLang="en-US" sz="2400" b="1" dirty="0">
                <a:ea typeface="宋体" pitchFamily="2" charset="-122"/>
                <a:cs typeface="Times New Roman" pitchFamily="18" charset="0"/>
              </a:rPr>
              <a:t>局部内部类</a:t>
            </a:r>
            <a:r>
              <a:rPr lang="zh-CN" altLang="en-US" sz="2400" dirty="0">
                <a:ea typeface="宋体" pitchFamily="2" charset="-122"/>
                <a:cs typeface="Times New Roman" pitchFamily="18" charset="0"/>
              </a:rPr>
              <a:t>（不谈修饰符）、匿名内部类</a:t>
            </a:r>
            <a:endParaRPr lang="en-US" altLang="zh-CN" sz="2400" dirty="0">
              <a:ea typeface="宋体" pitchFamily="2" charset="-122"/>
              <a:cs typeface="Times New Roman" pitchFamily="18" charset="0"/>
            </a:endParaRPr>
          </a:p>
          <a:p>
            <a:pPr marL="0" indent="0">
              <a:buNone/>
            </a:pPr>
            <a:endParaRPr lang="en-US" altLang="zh-CN" sz="2400" dirty="0">
              <a:ea typeface="宋体" pitchFamily="2" charset="-122"/>
              <a:cs typeface="Times New Roman" pitchFamily="18" charset="0"/>
            </a:endParaRPr>
          </a:p>
          <a:p>
            <a:pPr marL="0" indent="0">
              <a:buNone/>
            </a:pPr>
            <a:r>
              <a:rPr lang="zh-CN" altLang="en-US" sz="2400" dirty="0">
                <a:ea typeface="宋体" pitchFamily="2" charset="-122"/>
                <a:cs typeface="Times New Roman" pitchFamily="18" charset="0"/>
                <a:hlinkClick r:id="rId2" action="ppaction://hlinkfile"/>
              </a:rPr>
              <a:t>内部类文档</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728915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normAutofit fontScale="90000"/>
          </a:bodyPr>
          <a:lstStyle/>
          <a:p>
            <a:pPr eaLnBrk="1" hangingPunct="1">
              <a:defRPr/>
            </a:pPr>
            <a:r>
              <a:rPr lang="zh-CN" altLang="en-US" b="1" dirty="0">
                <a:cs typeface="Times New Roman" pitchFamily="18" charset="0"/>
              </a:rPr>
              <a:t>内部类举例 </a:t>
            </a:r>
            <a:r>
              <a:rPr lang="en-US" altLang="zh-CN" b="1" dirty="0">
                <a:cs typeface="Times New Roman" pitchFamily="18" charset="0"/>
              </a:rPr>
              <a:t>(1)</a:t>
            </a:r>
          </a:p>
        </p:txBody>
      </p:sp>
      <p:sp>
        <p:nvSpPr>
          <p:cNvPr id="36867" name="Rectangle 3"/>
          <p:cNvSpPr>
            <a:spLocks noChangeArrowheads="1"/>
          </p:cNvSpPr>
          <p:nvPr/>
        </p:nvSpPr>
        <p:spPr bwMode="auto">
          <a:xfrm>
            <a:off x="395536" y="764704"/>
            <a:ext cx="8280920" cy="6001643"/>
          </a:xfrm>
          <a:prstGeom prst="rect">
            <a:avLst/>
          </a:prstGeom>
          <a:noFill/>
          <a:ln w="9525">
            <a:noFill/>
            <a:miter lim="800000"/>
            <a:headEnd/>
            <a:tailEnd/>
          </a:ln>
        </p:spPr>
        <p:txBody>
          <a:bodyPr wrap="square">
            <a:spAutoFit/>
          </a:bodyPr>
          <a:lstStyle/>
          <a:p>
            <a:pPr>
              <a:lnSpc>
                <a:spcPct val="80000"/>
              </a:lnSpc>
            </a:pPr>
            <a:r>
              <a:rPr lang="en-US" altLang="zh-CN" sz="2400" dirty="0">
                <a:solidFill>
                  <a:srgbClr val="C00000"/>
                </a:solidFill>
                <a:ea typeface="宋体" pitchFamily="2" charset="-122"/>
                <a:cs typeface="Times New Roman" pitchFamily="18" charset="0"/>
              </a:rPr>
              <a:t>class A {</a:t>
            </a:r>
          </a:p>
          <a:p>
            <a:pPr>
              <a:lnSpc>
                <a:spcPct val="80000"/>
              </a:lnSpc>
            </a:pPr>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a:t>
            </a:r>
          </a:p>
          <a:p>
            <a:pPr>
              <a:lnSpc>
                <a:spcPct val="80000"/>
              </a:lnSpc>
            </a:pPr>
            <a:r>
              <a:rPr lang="en-US" altLang="zh-CN" sz="2400" dirty="0">
                <a:solidFill>
                  <a:srgbClr val="C00000"/>
                </a:solidFill>
                <a:ea typeface="宋体" pitchFamily="2" charset="-122"/>
                <a:cs typeface="Times New Roman" pitchFamily="18" charset="0"/>
              </a:rPr>
              <a:t>	public class B{</a:t>
            </a:r>
          </a:p>
          <a:p>
            <a:pPr>
              <a:lnSpc>
                <a:spcPct val="80000"/>
              </a:lnSpc>
            </a:pPr>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s = 100;     </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zh-CN" altLang="en-US" sz="2400" dirty="0">
                <a:solidFill>
                  <a:srgbClr val="C00000"/>
                </a:solidFill>
                <a:ea typeface="宋体" pitchFamily="2" charset="-122"/>
                <a:cs typeface="Times New Roman" pitchFamily="18" charset="0"/>
              </a:rPr>
              <a:t>在内部类</a:t>
            </a:r>
            <a:r>
              <a:rPr lang="en-US" altLang="zh-CN" sz="2400" dirty="0">
                <a:solidFill>
                  <a:srgbClr val="C00000"/>
                </a:solidFill>
                <a:ea typeface="宋体" pitchFamily="2" charset="-122"/>
                <a:cs typeface="Times New Roman" pitchFamily="18" charset="0"/>
              </a:rPr>
              <a:t>B</a:t>
            </a:r>
            <a:r>
              <a:rPr lang="zh-CN" altLang="en-US" sz="2400" dirty="0">
                <a:solidFill>
                  <a:srgbClr val="C00000"/>
                </a:solidFill>
                <a:ea typeface="宋体" pitchFamily="2" charset="-122"/>
                <a:cs typeface="Times New Roman" pitchFamily="18" charset="0"/>
              </a:rPr>
              <a:t>中</a:t>
            </a:r>
            <a:r>
              <a:rPr lang="en-US" altLang="zh-CN" sz="2400" dirty="0">
                <a:solidFill>
                  <a:srgbClr val="C00000"/>
                </a:solidFill>
                <a:ea typeface="宋体" pitchFamily="2" charset="-122"/>
                <a:cs typeface="Times New Roman" pitchFamily="18" charset="0"/>
              </a:rPr>
              <a:t>s=" + s);</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a:t>
            </a:r>
          </a:p>
          <a:p>
            <a:pPr>
              <a:lnSpc>
                <a:spcPct val="80000"/>
              </a:lnSpc>
            </a:pPr>
            <a:r>
              <a:rPr lang="en-US" altLang="zh-CN" sz="2400" dirty="0">
                <a:solidFill>
                  <a:srgbClr val="C00000"/>
                </a:solidFill>
                <a:ea typeface="宋体" pitchFamily="2" charset="-122"/>
                <a:cs typeface="Times New Roman" pitchFamily="18" charset="0"/>
              </a:rPr>
              <a:t>	public void ma() {</a:t>
            </a:r>
          </a:p>
          <a:p>
            <a:pPr>
              <a:lnSpc>
                <a:spcPct val="80000"/>
              </a:lnSpc>
            </a:pPr>
            <a:r>
              <a:rPr lang="en-US" altLang="zh-CN" sz="2400" dirty="0">
                <a:solidFill>
                  <a:srgbClr val="C00000"/>
                </a:solidFill>
                <a:ea typeface="宋体" pitchFamily="2" charset="-122"/>
                <a:cs typeface="Times New Roman" pitchFamily="18" charset="0"/>
              </a:rPr>
              <a:t>		B </a:t>
            </a:r>
            <a:r>
              <a:rPr lang="en-US" altLang="zh-CN" sz="2400" dirty="0" err="1">
                <a:solidFill>
                  <a:srgbClr val="C00000"/>
                </a:solidFill>
                <a:ea typeface="宋体" pitchFamily="2" charset="-122"/>
                <a:cs typeface="Times New Roman" pitchFamily="18" charset="0"/>
              </a:rPr>
              <a:t>i</a:t>
            </a:r>
            <a:r>
              <a:rPr lang="en-US" altLang="zh-CN" sz="2400" dirty="0">
                <a:solidFill>
                  <a:srgbClr val="C00000"/>
                </a:solidFill>
                <a:ea typeface="宋体" pitchFamily="2" charset="-122"/>
                <a:cs typeface="Times New Roman" pitchFamily="18" charset="0"/>
              </a:rPr>
              <a:t> = new B();</a:t>
            </a:r>
          </a:p>
          <a:p>
            <a:pPr>
              <a:lnSpc>
                <a:spcPct val="80000"/>
              </a:lnSpc>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i.mb</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a:t>
            </a:r>
          </a:p>
          <a:p>
            <a:pPr>
              <a:lnSpc>
                <a:spcPct val="80000"/>
              </a:lnSpc>
            </a:pPr>
            <a:endParaRPr lang="en-US" altLang="zh-CN" sz="2400" dirty="0">
              <a:solidFill>
                <a:srgbClr val="C00000"/>
              </a:solidFill>
              <a:ea typeface="宋体" pitchFamily="2" charset="-122"/>
              <a:cs typeface="Times New Roman" pitchFamily="18" charset="0"/>
            </a:endParaRPr>
          </a:p>
          <a:p>
            <a:pPr>
              <a:lnSpc>
                <a:spcPct val="80000"/>
              </a:lnSpc>
            </a:pPr>
            <a:r>
              <a:rPr lang="en-US" altLang="zh-CN" sz="2400" dirty="0">
                <a:solidFill>
                  <a:srgbClr val="C00000"/>
                </a:solidFill>
                <a:ea typeface="宋体" pitchFamily="2" charset="-122"/>
                <a:cs typeface="Times New Roman" pitchFamily="18" charset="0"/>
              </a:rPr>
              <a:t> public class Test {	</a:t>
            </a:r>
          </a:p>
          <a:p>
            <a:pPr>
              <a:lnSpc>
                <a:spcPct val="80000"/>
              </a:lnSpc>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pPr>
              <a:lnSpc>
                <a:spcPct val="80000"/>
              </a:lnSpc>
            </a:pPr>
            <a:r>
              <a:rPr lang="en-US" altLang="zh-CN" sz="2400" dirty="0">
                <a:solidFill>
                  <a:srgbClr val="C00000"/>
                </a:solidFill>
                <a:ea typeface="宋体" pitchFamily="2" charset="-122"/>
                <a:cs typeface="Times New Roman" pitchFamily="18" charset="0"/>
              </a:rPr>
              <a:t>	        A o = new A();</a:t>
            </a:r>
          </a:p>
          <a:p>
            <a:pPr>
              <a:lnSpc>
                <a:spcPct val="80000"/>
              </a:lnSpc>
            </a:pPr>
            <a:r>
              <a:rPr lang="en-US" altLang="zh-CN" sz="2400" dirty="0">
                <a:solidFill>
                  <a:srgbClr val="C00000"/>
                </a:solidFill>
                <a:ea typeface="宋体" pitchFamily="2" charset="-122"/>
                <a:cs typeface="Times New Roman" pitchFamily="18" charset="0"/>
              </a:rPr>
              <a:t>	        o.ma();</a:t>
            </a:r>
          </a:p>
          <a:p>
            <a:pPr>
              <a:lnSpc>
                <a:spcPct val="80000"/>
              </a:lnSpc>
            </a:pPr>
            <a:r>
              <a:rPr lang="en-US" altLang="zh-CN" sz="2400" dirty="0">
                <a:solidFill>
                  <a:srgbClr val="C00000"/>
                </a:solidFill>
                <a:ea typeface="宋体" pitchFamily="2" charset="-122"/>
                <a:cs typeface="Times New Roman" pitchFamily="18" charset="0"/>
              </a:rPr>
              <a:t>	}  </a:t>
            </a:r>
          </a:p>
          <a:p>
            <a:pPr>
              <a:lnSpc>
                <a:spcPct val="80000"/>
              </a:lnSpc>
            </a:pPr>
            <a:r>
              <a:rPr lang="en-US" altLang="zh-CN" sz="2400" dirty="0">
                <a:solidFill>
                  <a:srgbClr val="C00000"/>
                </a:solidFill>
                <a:ea typeface="宋体" pitchFamily="2" charset="-122"/>
                <a:cs typeface="Times New Roman" pitchFamily="18" charset="0"/>
              </a:rPr>
              <a:t> } </a:t>
            </a:r>
          </a:p>
        </p:txBody>
      </p:sp>
    </p:spTree>
    <p:extLst>
      <p:ext uri="{BB962C8B-B14F-4D97-AF65-F5344CB8AC3E}">
        <p14:creationId xmlns:p14="http://schemas.microsoft.com/office/powerpoint/2010/main" val="3866460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normAutofit fontScale="90000"/>
          </a:bodyPr>
          <a:lstStyle/>
          <a:p>
            <a:pPr eaLnBrk="1" hangingPunct="1">
              <a:defRPr/>
            </a:pPr>
            <a:r>
              <a:rPr lang="zh-CN" altLang="en-US" b="1" dirty="0">
                <a:cs typeface="Times New Roman" pitchFamily="18" charset="0"/>
              </a:rPr>
              <a:t>内部类举例 </a:t>
            </a:r>
            <a:r>
              <a:rPr lang="en-US" altLang="zh-CN" b="1" dirty="0">
                <a:cs typeface="Times New Roman" pitchFamily="18" charset="0"/>
              </a:rPr>
              <a:t>(2)</a:t>
            </a:r>
          </a:p>
        </p:txBody>
      </p:sp>
      <p:sp>
        <p:nvSpPr>
          <p:cNvPr id="37891" name="Rectangle 3"/>
          <p:cNvSpPr>
            <a:spLocks noChangeArrowheads="1"/>
          </p:cNvSpPr>
          <p:nvPr/>
        </p:nvSpPr>
        <p:spPr bwMode="auto">
          <a:xfrm>
            <a:off x="251520" y="836712"/>
            <a:ext cx="8640960" cy="6001643"/>
          </a:xfrm>
          <a:prstGeom prst="rect">
            <a:avLst/>
          </a:prstGeom>
          <a:noFill/>
          <a:ln w="9525">
            <a:noFill/>
            <a:miter lim="800000"/>
            <a:headEnd/>
            <a:tailEnd/>
          </a:ln>
        </p:spPr>
        <p:txBody>
          <a:bodyPr wrap="square">
            <a:spAutoFit/>
          </a:bodyPr>
          <a:lstStyle/>
          <a:p>
            <a:r>
              <a:rPr lang="en-US" altLang="zh-CN" sz="2400" dirty="0">
                <a:solidFill>
                  <a:srgbClr val="C00000"/>
                </a:solidFill>
                <a:ea typeface="宋体" pitchFamily="2" charset="-122"/>
                <a:cs typeface="Times New Roman" pitchFamily="18" charset="0"/>
              </a:rPr>
              <a:t>public class A{</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111;</a:t>
            </a:r>
          </a:p>
          <a:p>
            <a:r>
              <a:rPr lang="en-US" altLang="zh-CN" sz="2400" dirty="0">
                <a:solidFill>
                  <a:srgbClr val="C00000"/>
                </a:solidFill>
                <a:ea typeface="宋体" pitchFamily="2" charset="-122"/>
                <a:cs typeface="Times New Roman" pitchFamily="18" charset="0"/>
              </a:rPr>
              <a:t>        public class B {</a:t>
            </a:r>
          </a:p>
          <a:p>
            <a:r>
              <a:rPr lang="en-US" altLang="zh-CN" sz="2400" dirty="0">
                <a:solidFill>
                  <a:srgbClr val="C00000"/>
                </a:solidFill>
                <a:ea typeface="宋体" pitchFamily="2" charset="-122"/>
                <a:cs typeface="Times New Roman" pitchFamily="18" charset="0"/>
              </a:rPr>
              <a:t>	private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 222;</a:t>
            </a:r>
          </a:p>
          <a:p>
            <a:pPr lvl="1"/>
            <a:r>
              <a:rPr lang="en-US" altLang="zh-CN" sz="2400" dirty="0">
                <a:solidFill>
                  <a:srgbClr val="C00000"/>
                </a:solidFill>
                <a:ea typeface="宋体" pitchFamily="2" charset="-122"/>
                <a:cs typeface="Times New Roman" pitchFamily="18" charset="0"/>
              </a:rPr>
              <a:t>	public void </a:t>
            </a:r>
            <a:r>
              <a:rPr lang="en-US" altLang="zh-CN" sz="2400" dirty="0" err="1">
                <a:solidFill>
                  <a:srgbClr val="C00000"/>
                </a:solidFill>
                <a:ea typeface="宋体" pitchFamily="2" charset="-122"/>
                <a:cs typeface="Times New Roman" pitchFamily="18" charset="0"/>
              </a:rPr>
              <a:t>mb</a:t>
            </a:r>
            <a:r>
              <a:rPr lang="en-US" altLang="zh-CN" sz="2400" dirty="0">
                <a:solidFill>
                  <a:srgbClr val="C00000"/>
                </a:solidFill>
                <a:ea typeface="宋体" pitchFamily="2" charset="-122"/>
                <a:cs typeface="Times New Roman" pitchFamily="18" charset="0"/>
              </a:rPr>
              <a:t>(</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s) {</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a:solidFill>
                  <a:srgbClr val="C00000"/>
                </a:solidFill>
                <a:ea typeface="宋体" pitchFamily="2" charset="-122"/>
                <a:cs typeface="Times New Roman" pitchFamily="18" charset="0"/>
              </a:rPr>
              <a:t>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局部变量</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内部类对象的属性</a:t>
            </a:r>
            <a:r>
              <a:rPr lang="en-US" altLang="zh-CN" sz="2400" dirty="0">
                <a:solidFill>
                  <a:srgbClr val="0000FF"/>
                </a:solidFill>
                <a:ea typeface="宋体" pitchFamily="2" charset="-122"/>
                <a:cs typeface="Times New Roman" pitchFamily="18" charset="0"/>
              </a:rPr>
              <a:t>s</a:t>
            </a:r>
          </a:p>
          <a:p>
            <a:r>
              <a:rPr lang="en-US" altLang="zh-CN" sz="2400" b="1" dirty="0">
                <a:solidFill>
                  <a:schemeClr val="accent2"/>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a:t>
            </a:r>
            <a:r>
              <a:rPr lang="en-US" altLang="zh-CN" sz="2400" b="1" dirty="0" err="1">
                <a:solidFill>
                  <a:srgbClr val="C00000"/>
                </a:solidFill>
                <a:ea typeface="宋体" pitchFamily="2" charset="-122"/>
                <a:cs typeface="Times New Roman" pitchFamily="18" charset="0"/>
              </a:rPr>
              <a:t>A.this.s</a:t>
            </a:r>
            <a:r>
              <a:rPr lang="en-US" altLang="zh-CN" sz="2400" dirty="0">
                <a:solidFill>
                  <a:srgbClr val="C00000"/>
                </a:solidFill>
                <a:ea typeface="宋体" pitchFamily="2" charset="-122"/>
                <a:cs typeface="Times New Roman" pitchFamily="18" charset="0"/>
              </a:rPr>
              <a:t>);   </a:t>
            </a:r>
            <a:r>
              <a:rPr lang="en-US" altLang="zh-CN" sz="2400" dirty="0">
                <a:solidFill>
                  <a:srgbClr val="0000FF"/>
                </a:solidFill>
                <a:ea typeface="宋体" pitchFamily="2" charset="-122"/>
                <a:cs typeface="Times New Roman" pitchFamily="18" charset="0"/>
              </a:rPr>
              <a:t>// </a:t>
            </a:r>
            <a:r>
              <a:rPr lang="zh-CN" altLang="en-US" sz="2400" dirty="0">
                <a:solidFill>
                  <a:srgbClr val="0000FF"/>
                </a:solidFill>
                <a:ea typeface="宋体" pitchFamily="2" charset="-122"/>
                <a:cs typeface="Times New Roman" pitchFamily="18" charset="0"/>
              </a:rPr>
              <a:t>外层类对象属性</a:t>
            </a:r>
            <a:r>
              <a:rPr lang="en-US" altLang="zh-CN" sz="2400" dirty="0">
                <a:solidFill>
                  <a:srgbClr val="0000FF"/>
                </a:solidFill>
                <a:ea typeface="宋体" pitchFamily="2" charset="-122"/>
                <a:cs typeface="Times New Roman" pitchFamily="18" charset="0"/>
              </a:rPr>
              <a:t>s</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r>
              <a:rPr lang="en-US" altLang="zh-CN" sz="2400" dirty="0">
                <a:solidFill>
                  <a:srgbClr val="C00000"/>
                </a:solidFill>
                <a:ea typeface="宋体" pitchFamily="2" charset="-122"/>
                <a:cs typeface="Times New Roman" pitchFamily="18" charset="0"/>
              </a:rPr>
              <a:t>       }</a:t>
            </a:r>
          </a:p>
          <a:p>
            <a:r>
              <a:rPr lang="en-US" altLang="zh-CN" sz="2400" dirty="0">
                <a:solidFill>
                  <a:schemeClr val="accent2"/>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a:t>
            </a:r>
          </a:p>
          <a:p>
            <a:r>
              <a:rPr lang="en-US" altLang="zh-CN" sz="2400" dirty="0">
                <a:solidFill>
                  <a:schemeClr val="accent2"/>
                </a:solidFill>
                <a:ea typeface="宋体" pitchFamily="2" charset="-122"/>
                <a:cs typeface="Times New Roman" pitchFamily="18" charset="0"/>
              </a:rPr>
              <a:t>	</a:t>
            </a:r>
            <a:r>
              <a:rPr lang="en-US" altLang="zh-CN" sz="2400" b="1" dirty="0">
                <a:solidFill>
                  <a:srgbClr val="00B0F0"/>
                </a:solidFill>
                <a:ea typeface="宋体" pitchFamily="2" charset="-122"/>
                <a:cs typeface="Times New Roman" pitchFamily="18" charset="0"/>
              </a:rPr>
              <a:t>A </a:t>
            </a:r>
            <a:r>
              <a:rPr lang="en-US" altLang="zh-CN" sz="2400" b="1" dirty="0" err="1">
                <a:solidFill>
                  <a:srgbClr val="00B0F0"/>
                </a:solidFill>
                <a:ea typeface="宋体" pitchFamily="2" charset="-122"/>
                <a:cs typeface="Times New Roman" pitchFamily="18" charset="0"/>
              </a:rPr>
              <a:t>a</a:t>
            </a:r>
            <a:r>
              <a:rPr lang="en-US" altLang="zh-CN" sz="2400" b="1" dirty="0">
                <a:solidFill>
                  <a:srgbClr val="00B0F0"/>
                </a:solidFill>
                <a:ea typeface="宋体" pitchFamily="2" charset="-122"/>
                <a:cs typeface="Times New Roman" pitchFamily="18" charset="0"/>
              </a:rPr>
              <a:t> = new A();</a:t>
            </a:r>
          </a:p>
          <a:p>
            <a:r>
              <a:rPr lang="en-US" altLang="zh-CN" sz="2400" b="1" dirty="0">
                <a:solidFill>
                  <a:srgbClr val="00B0F0"/>
                </a:solidFill>
                <a:ea typeface="宋体" pitchFamily="2" charset="-122"/>
                <a:cs typeface="Times New Roman" pitchFamily="18" charset="0"/>
              </a:rPr>
              <a:t>	A.B b = </a:t>
            </a:r>
            <a:r>
              <a:rPr lang="en-US" altLang="zh-CN" sz="2400" b="1" dirty="0" err="1">
                <a:solidFill>
                  <a:srgbClr val="00B0F0"/>
                </a:solidFill>
                <a:ea typeface="宋体" pitchFamily="2" charset="-122"/>
                <a:cs typeface="Times New Roman" pitchFamily="18" charset="0"/>
              </a:rPr>
              <a:t>a.new</a:t>
            </a:r>
            <a:r>
              <a:rPr lang="en-US" altLang="zh-CN" sz="2400" b="1" dirty="0">
                <a:solidFill>
                  <a:srgbClr val="00B0F0"/>
                </a:solidFill>
                <a:ea typeface="宋体" pitchFamily="2" charset="-122"/>
                <a:cs typeface="Times New Roman" pitchFamily="18" charset="0"/>
              </a:rPr>
              <a:t> B();</a:t>
            </a:r>
          </a:p>
          <a:p>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b.mb</a:t>
            </a:r>
            <a:r>
              <a:rPr lang="en-US" altLang="zh-CN" sz="2400" dirty="0">
                <a:solidFill>
                  <a:srgbClr val="C00000"/>
                </a:solidFill>
                <a:ea typeface="宋体" pitchFamily="2" charset="-122"/>
                <a:cs typeface="Times New Roman" pitchFamily="18" charset="0"/>
              </a:rPr>
              <a:t>(333); </a:t>
            </a:r>
          </a:p>
          <a:p>
            <a:r>
              <a:rPr lang="en-US" altLang="zh-CN" sz="2400" dirty="0">
                <a:solidFill>
                  <a:srgbClr val="C00000"/>
                </a:solidFill>
                <a:ea typeface="宋体" pitchFamily="2" charset="-122"/>
                <a:cs typeface="Times New Roman" pitchFamily="18" charset="0"/>
              </a:rPr>
              <a:t>        }</a:t>
            </a:r>
          </a:p>
          <a:p>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568420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pPr eaLnBrk="1" hangingPunct="1">
              <a:defRPr/>
            </a:pPr>
            <a:r>
              <a:rPr lang="zh-CN" altLang="en-US" b="1" dirty="0">
                <a:cs typeface="Times New Roman" pitchFamily="18" charset="0"/>
              </a:rPr>
              <a:t>内部类特性</a:t>
            </a:r>
          </a:p>
        </p:txBody>
      </p:sp>
      <p:sp>
        <p:nvSpPr>
          <p:cNvPr id="38915" name="Rectangle 3"/>
          <p:cNvSpPr>
            <a:spLocks noChangeArrowheads="1"/>
          </p:cNvSpPr>
          <p:nvPr/>
        </p:nvSpPr>
        <p:spPr bwMode="auto">
          <a:xfrm>
            <a:off x="335824" y="836712"/>
            <a:ext cx="8429684" cy="4524315"/>
          </a:xfrm>
          <a:prstGeom prst="rect">
            <a:avLst/>
          </a:prstGeom>
          <a:noFill/>
          <a:ln w="9525">
            <a:noFill/>
            <a:miter lim="800000"/>
            <a:headEnd/>
            <a:tailEnd/>
          </a:ln>
        </p:spPr>
        <p:txBody>
          <a:bodyPr wrap="square">
            <a:spAutoFit/>
          </a:bodyPr>
          <a:lstStyle/>
          <a:p>
            <a:pPr marL="457200"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作为类的成员：</a:t>
            </a:r>
            <a:endParaRPr lang="en-US" altLang="zh-CN" sz="2400" b="1" dirty="0">
              <a:solidFill>
                <a:srgbClr val="C00000"/>
              </a:solidFill>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final</a:t>
            </a:r>
            <a:r>
              <a:rPr lang="zh-CN" altLang="en-US" sz="2400" dirty="0">
                <a:ea typeface="宋体" pitchFamily="2" charset="-122"/>
                <a:cs typeface="Times New Roman" pitchFamily="18" charset="0"/>
              </a:rPr>
              <a:t>的</a:t>
            </a:r>
            <a:endParaRPr lang="en-US" altLang="zh-CN" sz="2400" dirty="0">
              <a:ea typeface="宋体" pitchFamily="2" charset="-122"/>
              <a:cs typeface="Times New Roman" pitchFamily="18" charset="0"/>
            </a:endParaRPr>
          </a:p>
          <a:p>
            <a:pPr marL="914400" lvl="1" indent="-457200" algn="just">
              <a:spcBef>
                <a:spcPct val="50000"/>
              </a:spcBef>
              <a:buFont typeface="Wingdings" pitchFamily="2" charset="2"/>
              <a:buChar char="Ø"/>
            </a:pPr>
            <a:r>
              <a:rPr lang="zh-CN" altLang="en-US" sz="2400" dirty="0">
                <a:ea typeface="宋体" pitchFamily="2" charset="-122"/>
                <a:cs typeface="Times New Roman" pitchFamily="18" charset="0"/>
              </a:rPr>
              <a:t>和外部类不同，</a:t>
            </a:r>
            <a:r>
              <a:rPr lang="en-US" altLang="zh-CN" sz="2400" dirty="0">
                <a:ea typeface="宋体" pitchFamily="2" charset="-122"/>
                <a:cs typeface="Times New Roman" pitchFamily="18" charset="0"/>
              </a:rPr>
              <a:t>Inner class</a:t>
            </a:r>
            <a:r>
              <a:rPr lang="zh-CN" altLang="en-US" sz="2400" dirty="0">
                <a:ea typeface="宋体" pitchFamily="2" charset="-122"/>
                <a:cs typeface="Times New Roman" pitchFamily="18" charset="0"/>
              </a:rPr>
              <a:t>可声明为</a:t>
            </a:r>
            <a:r>
              <a:rPr lang="en-US" altLang="zh-CN" sz="2400" b="1" dirty="0">
                <a:solidFill>
                  <a:srgbClr val="0000FF"/>
                </a:solidFill>
                <a:ea typeface="宋体" pitchFamily="2" charset="-122"/>
                <a:cs typeface="Times New Roman" pitchFamily="18" charset="0"/>
              </a:rPr>
              <a:t>private</a:t>
            </a:r>
            <a:r>
              <a:rPr lang="zh-CN" altLang="en-US" sz="2400" dirty="0">
                <a:ea typeface="宋体" pitchFamily="2" charset="-122"/>
                <a:cs typeface="Times New Roman" pitchFamily="18" charset="0"/>
              </a:rPr>
              <a:t>或</a:t>
            </a:r>
            <a:r>
              <a:rPr lang="en-US" altLang="zh-CN" sz="2400" b="1" dirty="0">
                <a:solidFill>
                  <a:srgbClr val="0000FF"/>
                </a:solidFill>
                <a:ea typeface="宋体" pitchFamily="2" charset="-122"/>
                <a:cs typeface="Times New Roman" pitchFamily="18" charset="0"/>
              </a:rPr>
              <a:t>protected</a:t>
            </a:r>
            <a:r>
              <a:rPr lang="zh-CN" altLang="en-US" sz="2400" dirty="0">
                <a:ea typeface="宋体" pitchFamily="2" charset="-122"/>
                <a:cs typeface="Times New Roman" pitchFamily="18" charset="0"/>
              </a:rPr>
              <a:t>；</a:t>
            </a:r>
          </a:p>
          <a:p>
            <a:pPr marL="914400" lvl="1" indent="-457200" algn="just">
              <a:spcBef>
                <a:spcPct val="50000"/>
              </a:spcBef>
              <a:buFont typeface="Wingdings" pitchFamily="2" charset="2"/>
              <a:buChar char="Ø"/>
            </a:pPr>
            <a:r>
              <a:rPr lang="en-US" altLang="zh-CN" sz="2400" dirty="0">
                <a:ea typeface="宋体" pitchFamily="2" charset="-122"/>
                <a:cs typeface="Times New Roman" pitchFamily="18" charset="0"/>
              </a:rPr>
              <a:t>Inner class </a:t>
            </a: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static</a:t>
            </a:r>
            <a:r>
              <a:rPr lang="zh-CN" altLang="en-US" sz="2400" dirty="0">
                <a:ea typeface="宋体" pitchFamily="2" charset="-122"/>
                <a:cs typeface="Times New Roman" pitchFamily="18" charset="0"/>
              </a:rPr>
              <a:t>的，但此时就不能再使用外层类的非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的成员变量；</a:t>
            </a:r>
          </a:p>
          <a:p>
            <a:pPr marL="0" lvl="1" indent="-457200" algn="just">
              <a:spcBef>
                <a:spcPct val="50000"/>
              </a:spcBef>
              <a:buFont typeface="Wingdings" pitchFamily="2" charset="2"/>
              <a:buChar char="l"/>
            </a:pPr>
            <a:r>
              <a:rPr lang="en-US" altLang="zh-CN" sz="2400" b="1" dirty="0">
                <a:solidFill>
                  <a:srgbClr val="C00000"/>
                </a:solidFill>
                <a:ea typeface="宋体" pitchFamily="2" charset="-122"/>
                <a:cs typeface="Times New Roman" pitchFamily="18" charset="0"/>
              </a:rPr>
              <a:t>Inner class</a:t>
            </a:r>
            <a:r>
              <a:rPr lang="zh-CN" altLang="en-US" sz="2400" b="1" dirty="0">
                <a:solidFill>
                  <a:srgbClr val="C00000"/>
                </a:solidFill>
                <a:ea typeface="宋体" pitchFamily="2" charset="-122"/>
                <a:cs typeface="Times New Roman" pitchFamily="18" charset="0"/>
              </a:rPr>
              <a:t>作为类：</a:t>
            </a:r>
            <a:endParaRPr lang="en-US" altLang="zh-CN" sz="2400" b="1" dirty="0">
              <a:solidFill>
                <a:srgbClr val="C00000"/>
              </a:solidFill>
              <a:ea typeface="宋体" pitchFamily="2" charset="-122"/>
              <a:cs typeface="Times New Roman" pitchFamily="18" charset="0"/>
            </a:endParaRPr>
          </a:p>
          <a:p>
            <a:pPr marL="914400" lvl="3" indent="-457200" algn="just">
              <a:spcBef>
                <a:spcPct val="50000"/>
              </a:spcBef>
              <a:buFont typeface="Wingdings" pitchFamily="2" charset="2"/>
              <a:buChar char="Ø"/>
            </a:pPr>
            <a:r>
              <a:rPr lang="zh-CN" altLang="en-US" sz="2400" dirty="0">
                <a:ea typeface="宋体" pitchFamily="2" charset="-122"/>
                <a:cs typeface="Times New Roman" pitchFamily="18" charset="0"/>
              </a:rPr>
              <a:t>可以声明为</a:t>
            </a:r>
            <a:r>
              <a:rPr lang="en-US" altLang="zh-CN" sz="2400" b="1" dirty="0">
                <a:solidFill>
                  <a:srgbClr val="0000FF"/>
                </a:solidFill>
                <a:ea typeface="宋体" pitchFamily="2" charset="-122"/>
                <a:cs typeface="Times New Roman" pitchFamily="18" charset="0"/>
              </a:rPr>
              <a:t>abstract</a:t>
            </a:r>
            <a:r>
              <a:rPr lang="zh-CN" altLang="en-US" sz="2400" dirty="0">
                <a:ea typeface="宋体" pitchFamily="2" charset="-122"/>
                <a:cs typeface="Times New Roman" pitchFamily="18" charset="0"/>
              </a:rPr>
              <a:t>类 ，因此可以被其它的内部类继承</a:t>
            </a:r>
          </a:p>
          <a:p>
            <a:pPr algn="just">
              <a:spcBef>
                <a:spcPct val="50000"/>
              </a:spcBef>
            </a:pP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注意</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非</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的内部类中的成员不能声明为</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的，只有在外部类或</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的内部类中才可声明</a:t>
            </a:r>
            <a:r>
              <a:rPr lang="en-US" altLang="zh-CN" sz="2400" dirty="0">
                <a:ea typeface="宋体" pitchFamily="2" charset="-122"/>
                <a:cs typeface="Times New Roman" pitchFamily="18" charset="0"/>
              </a:rPr>
              <a:t>static</a:t>
            </a:r>
            <a:r>
              <a:rPr lang="zh-CN" altLang="en-US" sz="2400" dirty="0">
                <a:ea typeface="宋体" pitchFamily="2" charset="-122"/>
                <a:cs typeface="Times New Roman" pitchFamily="18" charset="0"/>
              </a:rPr>
              <a:t>成员。</a:t>
            </a:r>
          </a:p>
        </p:txBody>
      </p:sp>
    </p:spTree>
    <p:extLst>
      <p:ext uri="{BB962C8B-B14F-4D97-AF65-F5344CB8AC3E}">
        <p14:creationId xmlns:p14="http://schemas.microsoft.com/office/powerpoint/2010/main" val="3818499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00200" y="1654175"/>
            <a:ext cx="6069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5" name="Text Box 3"/>
          <p:cNvSpPr txBox="1">
            <a:spLocks noChangeArrowheads="1"/>
          </p:cNvSpPr>
          <p:nvPr/>
        </p:nvSpPr>
        <p:spPr bwMode="auto">
          <a:xfrm>
            <a:off x="1546225" y="1844675"/>
            <a:ext cx="50466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zh-CN">
              <a:latin typeface="+mn-lt"/>
              <a:ea typeface="宋体" pitchFamily="2" charset="-122"/>
            </a:endParaRPr>
          </a:p>
        </p:txBody>
      </p:sp>
      <p:sp>
        <p:nvSpPr>
          <p:cNvPr id="33796" name="Text Box 4"/>
          <p:cNvSpPr txBox="1">
            <a:spLocks noChangeArrowheads="1"/>
          </p:cNvSpPr>
          <p:nvPr/>
        </p:nvSpPr>
        <p:spPr bwMode="auto">
          <a:xfrm>
            <a:off x="315441" y="908720"/>
            <a:ext cx="86385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a:latin typeface="+mn-lt"/>
                <a:ea typeface="宋体" pitchFamily="2" charset="-122"/>
                <a:cs typeface="Times New Roman" pitchFamily="18" charset="0"/>
              </a:rPr>
              <a:t>匿名内部类不能定义任何静态成员、方法和类，只能创建匿名内部类的一个实例。一个匿名内部类一定是在</a:t>
            </a:r>
            <a:r>
              <a:rPr lang="en-US" altLang="zh-CN" sz="2800" dirty="0">
                <a:latin typeface="+mn-lt"/>
                <a:ea typeface="宋体" pitchFamily="2" charset="-122"/>
                <a:cs typeface="Times New Roman" pitchFamily="18" charset="0"/>
              </a:rPr>
              <a:t>new</a:t>
            </a:r>
            <a:r>
              <a:rPr lang="zh-CN" altLang="en-US" sz="2800" dirty="0">
                <a:latin typeface="+mn-lt"/>
                <a:ea typeface="宋体" pitchFamily="2" charset="-122"/>
                <a:cs typeface="Times New Roman" pitchFamily="18" charset="0"/>
              </a:rPr>
              <a:t>的后面，用其隐含实现一个接口或实现一个类。</a:t>
            </a:r>
          </a:p>
          <a:p>
            <a:pPr eaLnBrk="1" hangingPunct="1"/>
            <a:endParaRPr lang="en-US" altLang="zh-CN" sz="2400" b="1" dirty="0">
              <a:latin typeface="+mn-lt"/>
              <a:ea typeface="宋体" pitchFamily="2" charset="-122"/>
              <a:cs typeface="Times New Roman" pitchFamily="18" charset="0"/>
            </a:endParaRPr>
          </a:p>
          <a:p>
            <a:pPr eaLnBrk="1" hangingPunct="1"/>
            <a:r>
              <a:rPr lang="zh-CN" altLang="en-US" sz="2400" b="1" dirty="0">
                <a:solidFill>
                  <a:srgbClr val="C00000"/>
                </a:solidFill>
                <a:latin typeface="+mn-lt"/>
                <a:ea typeface="宋体" pitchFamily="2" charset="-122"/>
                <a:cs typeface="Times New Roman" pitchFamily="18" charset="0"/>
              </a:rPr>
              <a:t>new 父类构造器（实参列表）|实现接口(){</a:t>
            </a:r>
          </a:p>
          <a:p>
            <a:pPr eaLnBrk="1" hangingPunct="1"/>
            <a:r>
              <a:rPr lang="zh-CN" altLang="en-US" sz="2400" b="1" dirty="0">
                <a:solidFill>
                  <a:srgbClr val="C00000"/>
                </a:solidFill>
                <a:latin typeface="+mn-lt"/>
                <a:ea typeface="宋体" pitchFamily="2" charset="-122"/>
                <a:cs typeface="Times New Roman" pitchFamily="18" charset="0"/>
              </a:rPr>
              <a:t>    </a:t>
            </a:r>
            <a:r>
              <a:rPr lang="zh-CN" altLang="en-US" sz="2100" b="1" dirty="0">
                <a:solidFill>
                  <a:srgbClr val="C00000"/>
                </a:solidFill>
                <a:latin typeface="+mn-lt"/>
                <a:ea typeface="宋体" pitchFamily="2" charset="-122"/>
                <a:cs typeface="Times New Roman" pitchFamily="18" charset="0"/>
              </a:rPr>
              <a:t>//匿名内部类的类体部分</a:t>
            </a:r>
          </a:p>
          <a:p>
            <a:pPr eaLnBrk="1" hangingPunct="1"/>
            <a:r>
              <a:rPr lang="zh-CN" altLang="en-US" sz="2400" b="1" dirty="0">
                <a:solidFill>
                  <a:srgbClr val="C00000"/>
                </a:solidFill>
                <a:latin typeface="+mn-lt"/>
                <a:ea typeface="宋体" pitchFamily="2" charset="-122"/>
                <a:cs typeface="Times New Roman" pitchFamily="18" charset="0"/>
              </a:rPr>
              <a:t>}</a:t>
            </a: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a:p>
            <a:pPr eaLnBrk="1" hangingPunct="1"/>
            <a:endParaRPr lang="zh-CN" altLang="en-US" sz="2800" b="1" dirty="0">
              <a:latin typeface="+mn-lt"/>
              <a:ea typeface="宋体" pitchFamily="2" charset="-122"/>
              <a:cs typeface="Times New Roman" pitchFamily="18" charset="0"/>
            </a:endParaRPr>
          </a:p>
        </p:txBody>
      </p:sp>
      <p:sp>
        <p:nvSpPr>
          <p:cNvPr id="33797" name="Text Box 5"/>
          <p:cNvSpPr txBox="1">
            <a:spLocks noChangeArrowheads="1"/>
          </p:cNvSpPr>
          <p:nvPr/>
        </p:nvSpPr>
        <p:spPr bwMode="auto">
          <a:xfrm>
            <a:off x="5292080" y="5772524"/>
            <a:ext cx="3706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b="1" dirty="0">
                <a:latin typeface="+mn-lt"/>
                <a:ea typeface="宋体" pitchFamily="2" charset="-122"/>
              </a:rPr>
              <a:t>AnonymousTest.java</a:t>
            </a:r>
          </a:p>
        </p:txBody>
      </p:sp>
      <p:sp>
        <p:nvSpPr>
          <p:cNvPr id="3" name="矩形 2"/>
          <p:cNvSpPr/>
          <p:nvPr/>
        </p:nvSpPr>
        <p:spPr>
          <a:xfrm>
            <a:off x="5292080" y="5772524"/>
            <a:ext cx="3312368" cy="4572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
        <p:nvSpPr>
          <p:cNvPr id="8" name="标题 7"/>
          <p:cNvSpPr>
            <a:spLocks noGrp="1"/>
          </p:cNvSpPr>
          <p:nvPr>
            <p:ph type="title"/>
          </p:nvPr>
        </p:nvSpPr>
        <p:spPr/>
        <p:txBody>
          <a:bodyPr>
            <a:normAutofit/>
          </a:bodyPr>
          <a:lstStyle/>
          <a:p>
            <a:r>
              <a:rPr lang="zh-CN" altLang="en-US" b="1" dirty="0">
                <a:cs typeface="Times New Roman" pitchFamily="18" charset="0"/>
              </a:rPr>
              <a:t>匿名内部类</a:t>
            </a:r>
            <a:endParaRPr lang="zh-CN" altLang="en-US" dirty="0"/>
          </a:p>
        </p:txBody>
      </p:sp>
    </p:spTree>
    <p:extLst>
      <p:ext uri="{BB962C8B-B14F-4D97-AF65-F5344CB8AC3E}">
        <p14:creationId xmlns:p14="http://schemas.microsoft.com/office/powerpoint/2010/main" val="8021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64704"/>
            <a:ext cx="9036496" cy="5909310"/>
          </a:xfrm>
          <a:prstGeom prst="rect">
            <a:avLst/>
          </a:prstGeom>
          <a:noFill/>
        </p:spPr>
        <p:txBody>
          <a:bodyPr wrap="square" rtlCol="0">
            <a:spAutoFit/>
          </a:bodyPr>
          <a:lstStyle/>
          <a:p>
            <a:r>
              <a:rPr lang="en-US" altLang="zh-CN" sz="2400" dirty="0">
                <a:solidFill>
                  <a:srgbClr val="C00000"/>
                </a:solidFill>
                <a:ea typeface="宋体" pitchFamily="2" charset="-122"/>
              </a:rPr>
              <a:t>interface  A{</a:t>
            </a:r>
          </a:p>
          <a:p>
            <a:r>
              <a:rPr lang="en-US" altLang="zh-CN" sz="2400" dirty="0">
                <a:solidFill>
                  <a:srgbClr val="C00000"/>
                </a:solidFill>
                <a:ea typeface="宋体" pitchFamily="2" charset="-122"/>
              </a:rPr>
              <a:t>	public  abstract void fun1();</a:t>
            </a:r>
          </a:p>
          <a:p>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public class Outer{</a:t>
            </a:r>
          </a:p>
          <a:p>
            <a:r>
              <a:rPr lang="en-US" altLang="zh-CN" sz="2400" dirty="0">
                <a:solidFill>
                  <a:srgbClr val="C00000"/>
                </a:solidFill>
                <a:ea typeface="宋体" pitchFamily="2" charset="-122"/>
              </a:rPr>
              <a:t>	public static void main(String[] </a:t>
            </a:r>
            <a:r>
              <a:rPr lang="en-US" altLang="zh-CN" sz="2400" dirty="0" err="1">
                <a:solidFill>
                  <a:srgbClr val="C00000"/>
                </a:solidFill>
                <a:ea typeface="宋体" pitchFamily="2" charset="-122"/>
              </a:rPr>
              <a:t>args</a:t>
            </a:r>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new Outer().</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(new A(){</a:t>
            </a:r>
          </a:p>
          <a:p>
            <a:r>
              <a:rPr lang="en-US" altLang="zh-CN" dirty="0">
                <a:solidFill>
                  <a:srgbClr val="0000FF"/>
                </a:solidFill>
                <a:ea typeface="宋体" pitchFamily="2" charset="-122"/>
              </a:rPr>
              <a:t>               //</a:t>
            </a:r>
            <a:r>
              <a:rPr lang="zh-CN" altLang="en-US" dirty="0">
                <a:solidFill>
                  <a:srgbClr val="0000FF"/>
                </a:solidFill>
                <a:ea typeface="宋体" pitchFamily="2" charset="-122"/>
              </a:rPr>
              <a:t>接口是不能</a:t>
            </a:r>
            <a:r>
              <a:rPr lang="en-US" altLang="zh-CN" dirty="0">
                <a:solidFill>
                  <a:srgbClr val="0000FF"/>
                </a:solidFill>
                <a:ea typeface="宋体" pitchFamily="2" charset="-122"/>
              </a:rPr>
              <a:t>new</a:t>
            </a:r>
            <a:r>
              <a:rPr lang="zh-CN" altLang="en-US" dirty="0">
                <a:solidFill>
                  <a:srgbClr val="0000FF"/>
                </a:solidFill>
                <a:ea typeface="宋体" pitchFamily="2" charset="-122"/>
              </a:rPr>
              <a:t>但此处比较特殊是子类对象实现接口，只不过没有为对象取名</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public void fun1() {</a:t>
            </a:r>
          </a:p>
          <a:p>
            <a:r>
              <a:rPr lang="en-US" altLang="zh-CN" sz="2400" dirty="0">
                <a:solidFill>
                  <a:srgbClr val="C00000"/>
                </a:solidFill>
                <a:ea typeface="宋体" pitchFamily="2" charset="-122"/>
              </a:rPr>
              <a:t>				</a:t>
            </a:r>
            <a:r>
              <a:rPr lang="en-US" altLang="zh-CN" sz="2400" dirty="0" err="1">
                <a:solidFill>
                  <a:srgbClr val="C00000"/>
                </a:solidFill>
                <a:ea typeface="宋体" pitchFamily="2" charset="-122"/>
              </a:rPr>
              <a:t>System.out.println</a:t>
            </a:r>
            <a:r>
              <a:rPr lang="en-US" altLang="zh-CN" sz="2400" dirty="0">
                <a:solidFill>
                  <a:srgbClr val="C00000"/>
                </a:solidFill>
                <a:ea typeface="宋体" pitchFamily="2" charset="-122"/>
              </a:rPr>
              <a:t>(“implement for 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r>
              <a:rPr lang="en-US" altLang="zh-CN" sz="2000" dirty="0">
                <a:solidFill>
                  <a:srgbClr val="0000FF"/>
                </a:solidFill>
                <a:ea typeface="宋体" pitchFamily="2" charset="-122"/>
              </a:rPr>
              <a:t>// </a:t>
            </a:r>
            <a:r>
              <a:rPr lang="zh-CN" altLang="en-US" sz="2000" dirty="0">
                <a:solidFill>
                  <a:srgbClr val="0000FF"/>
                </a:solidFill>
                <a:ea typeface="宋体" pitchFamily="2" charset="-122"/>
              </a:rPr>
              <a:t>两步写成一步了</a:t>
            </a:r>
          </a:p>
          <a:p>
            <a:r>
              <a:rPr lang="zh-CN" altLang="en-US" sz="2400" dirty="0">
                <a:solidFill>
                  <a:srgbClr val="C00000"/>
                </a:solidFill>
                <a:ea typeface="宋体" pitchFamily="2" charset="-122"/>
              </a:rPr>
              <a:t>	</a:t>
            </a:r>
            <a:r>
              <a:rPr lang="en-US" altLang="zh-CN" sz="2400" dirty="0">
                <a:solidFill>
                  <a:srgbClr val="C00000"/>
                </a:solidFill>
                <a:ea typeface="宋体" pitchFamily="2" charset="-122"/>
              </a:rPr>
              <a:t>}</a:t>
            </a:r>
          </a:p>
          <a:p>
            <a:r>
              <a:rPr lang="en-US" altLang="zh-CN" sz="2400" dirty="0">
                <a:solidFill>
                  <a:srgbClr val="C00000"/>
                </a:solidFill>
                <a:ea typeface="宋体" pitchFamily="2" charset="-122"/>
              </a:rPr>
              <a:t>	public void </a:t>
            </a:r>
            <a:r>
              <a:rPr lang="en-US" altLang="zh-CN" sz="2400" dirty="0" err="1">
                <a:solidFill>
                  <a:srgbClr val="C00000"/>
                </a:solidFill>
                <a:ea typeface="宋体" pitchFamily="2" charset="-122"/>
              </a:rPr>
              <a:t>callInner</a:t>
            </a:r>
            <a:r>
              <a:rPr lang="en-US" altLang="zh-CN" sz="2400" dirty="0">
                <a:solidFill>
                  <a:srgbClr val="C00000"/>
                </a:solidFill>
                <a:ea typeface="宋体" pitchFamily="2" charset="-122"/>
              </a:rPr>
              <a:t>(A a) {</a:t>
            </a:r>
          </a:p>
          <a:p>
            <a:r>
              <a:rPr lang="en-US" altLang="zh-CN" sz="2400" dirty="0">
                <a:solidFill>
                  <a:srgbClr val="C00000"/>
                </a:solidFill>
                <a:ea typeface="宋体" pitchFamily="2" charset="-122"/>
              </a:rPr>
              <a:t>		a.fun1();</a:t>
            </a:r>
          </a:p>
          <a:p>
            <a:r>
              <a:rPr lang="en-US" altLang="zh-CN" sz="2400" dirty="0">
                <a:solidFill>
                  <a:srgbClr val="C00000"/>
                </a:solidFill>
                <a:ea typeface="宋体" pitchFamily="2" charset="-122"/>
              </a:rPr>
              <a:t>	}</a:t>
            </a:r>
          </a:p>
          <a:p>
            <a:r>
              <a:rPr lang="en-US" altLang="zh-CN" sz="2400" dirty="0">
                <a:solidFill>
                  <a:srgbClr val="C00000"/>
                </a:solidFill>
                <a:ea typeface="宋体" pitchFamily="2" charset="-122"/>
              </a:rPr>
              <a:t>}  </a:t>
            </a:r>
            <a:endParaRPr lang="zh-CN" altLang="en-US" sz="2400" dirty="0">
              <a:solidFill>
                <a:srgbClr val="C00000"/>
              </a:solidFill>
              <a:ea typeface="宋体" pitchFamily="2" charset="-122"/>
            </a:endParaRPr>
          </a:p>
        </p:txBody>
      </p:sp>
      <p:sp>
        <p:nvSpPr>
          <p:cNvPr id="5" name="标题 4">
            <a:extLst>
              <a:ext uri="{FF2B5EF4-FFF2-40B4-BE49-F238E27FC236}">
                <a16:creationId xmlns:a16="http://schemas.microsoft.com/office/drawing/2014/main" id="{F34E4E21-3581-4D70-BE25-22F9769DEC88}"/>
              </a:ext>
            </a:extLst>
          </p:cNvPr>
          <p:cNvSpPr>
            <a:spLocks noGrp="1"/>
          </p:cNvSpPr>
          <p:nvPr>
            <p:ph type="title"/>
          </p:nvPr>
        </p:nvSpPr>
        <p:spPr>
          <a:xfrm>
            <a:off x="6588224" y="239103"/>
            <a:ext cx="2300062" cy="523220"/>
          </a:xfrm>
        </p:spPr>
        <p:txBody>
          <a:bodyPr/>
          <a:lstStyle/>
          <a:p>
            <a:r>
              <a:rPr lang="zh-CN" altLang="en-US" dirty="0"/>
              <a:t>匿名内部类</a:t>
            </a:r>
          </a:p>
        </p:txBody>
      </p:sp>
    </p:spTree>
    <p:extLst>
      <p:ext uri="{BB962C8B-B14F-4D97-AF65-F5344CB8AC3E}">
        <p14:creationId xmlns:p14="http://schemas.microsoft.com/office/powerpoint/2010/main" val="407125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98" y="1412776"/>
            <a:ext cx="4505202" cy="3477875"/>
          </a:xfrm>
          <a:prstGeom prst="rect">
            <a:avLst/>
          </a:prstGeom>
          <a:noFill/>
        </p:spPr>
        <p:txBody>
          <a:bodyPr wrap="square" rtlCol="0">
            <a:spAutoFit/>
          </a:bodyPr>
          <a:lstStyle/>
          <a:p>
            <a:r>
              <a:rPr lang="en-US" altLang="zh-CN" sz="2200" b="1" dirty="0"/>
              <a:t>public class Test {</a:t>
            </a:r>
          </a:p>
          <a:p>
            <a:r>
              <a:rPr lang="en-US" altLang="zh-CN" sz="2200" b="1" dirty="0"/>
              <a:t>     public Test() {</a:t>
            </a:r>
          </a:p>
          <a:p>
            <a:r>
              <a:rPr lang="en-US" altLang="zh-CN" sz="2200" dirty="0"/>
              <a:t>          Inner s1 = </a:t>
            </a:r>
            <a:r>
              <a:rPr lang="en-US" altLang="zh-CN" sz="2200" b="1" dirty="0"/>
              <a:t>new Inner();</a:t>
            </a:r>
          </a:p>
          <a:p>
            <a:r>
              <a:rPr lang="en-US" altLang="zh-CN" sz="2200" dirty="0"/>
              <a:t>          s1.a = 10;</a:t>
            </a:r>
          </a:p>
          <a:p>
            <a:r>
              <a:rPr lang="en-US" altLang="zh-CN" sz="2200" dirty="0"/>
              <a:t>          Inner s2 = </a:t>
            </a:r>
            <a:r>
              <a:rPr lang="en-US" altLang="zh-CN" sz="2200" b="1" dirty="0"/>
              <a:t>new Inner();</a:t>
            </a:r>
          </a:p>
          <a:p>
            <a:r>
              <a:rPr lang="en-US" altLang="zh-CN" sz="2200" dirty="0"/>
              <a:t>          s2.a = 20;</a:t>
            </a:r>
          </a:p>
          <a:p>
            <a:r>
              <a:rPr lang="en-US" altLang="zh-CN" sz="2200" dirty="0"/>
              <a:t>          </a:t>
            </a:r>
            <a:r>
              <a:rPr lang="en-US" altLang="zh-CN" sz="2200" dirty="0" err="1"/>
              <a:t>Test.Inner</a:t>
            </a:r>
            <a:r>
              <a:rPr lang="en-US" altLang="zh-CN" sz="2200" dirty="0"/>
              <a:t> s3 = </a:t>
            </a:r>
            <a:r>
              <a:rPr lang="en-US" altLang="zh-CN" sz="2200" b="1" dirty="0"/>
              <a:t>new </a:t>
            </a:r>
            <a:r>
              <a:rPr lang="en-US" altLang="zh-CN" sz="2200" b="1" dirty="0" err="1"/>
              <a:t>Test.Inner</a:t>
            </a:r>
            <a:r>
              <a:rPr lang="en-US" altLang="zh-CN" sz="2200" b="1" dirty="0"/>
              <a:t>();</a:t>
            </a:r>
          </a:p>
          <a:p>
            <a:r>
              <a:rPr lang="en-US" altLang="zh-CN" sz="2200" dirty="0"/>
              <a:t>          </a:t>
            </a:r>
            <a:r>
              <a:rPr lang="en-US" altLang="zh-CN" sz="2200" dirty="0" err="1"/>
              <a:t>System.</a:t>
            </a:r>
            <a:r>
              <a:rPr lang="en-US" altLang="zh-CN" sz="2200" i="1" dirty="0" err="1"/>
              <a:t>out.println</a:t>
            </a:r>
            <a:r>
              <a:rPr lang="en-US" altLang="zh-CN" sz="2200" i="1" dirty="0"/>
              <a:t>(s3.a);</a:t>
            </a:r>
          </a:p>
          <a:p>
            <a:r>
              <a:rPr lang="en-US" altLang="zh-CN" sz="2200" dirty="0"/>
              <a:t>     }</a:t>
            </a:r>
          </a:p>
          <a:p>
            <a:endParaRPr lang="zh-CN" altLang="en-US" sz="2200" dirty="0"/>
          </a:p>
        </p:txBody>
      </p:sp>
      <p:sp>
        <p:nvSpPr>
          <p:cNvPr id="6" name="TextBox 5"/>
          <p:cNvSpPr txBox="1"/>
          <p:nvPr/>
        </p:nvSpPr>
        <p:spPr>
          <a:xfrm>
            <a:off x="35496" y="692696"/>
            <a:ext cx="3240360" cy="461665"/>
          </a:xfrm>
          <a:prstGeom prst="rect">
            <a:avLst/>
          </a:prstGeom>
          <a:noFill/>
        </p:spPr>
        <p:txBody>
          <a:bodyPr wrap="square" rtlCol="0">
            <a:spAutoFit/>
          </a:bodyPr>
          <a:lstStyle/>
          <a:p>
            <a:r>
              <a:rPr lang="zh-CN" altLang="en-US" sz="2400" b="1" dirty="0">
                <a:latin typeface="宋体" pitchFamily="2" charset="-122"/>
                <a:ea typeface="宋体" pitchFamily="2" charset="-122"/>
              </a:rPr>
              <a:t>判断输出结果为何？</a:t>
            </a:r>
          </a:p>
        </p:txBody>
      </p:sp>
      <p:sp>
        <p:nvSpPr>
          <p:cNvPr id="2" name="矩形 1"/>
          <p:cNvSpPr/>
          <p:nvPr/>
        </p:nvSpPr>
        <p:spPr>
          <a:xfrm>
            <a:off x="4582226" y="3283237"/>
            <a:ext cx="4495798" cy="3170099"/>
          </a:xfrm>
          <a:prstGeom prst="rect">
            <a:avLst/>
          </a:prstGeom>
        </p:spPr>
        <p:txBody>
          <a:bodyPr wrap="square">
            <a:spAutoFit/>
          </a:bodyPr>
          <a:lstStyle/>
          <a:p>
            <a:r>
              <a:rPr lang="en-US" altLang="zh-CN" sz="2000" b="1" dirty="0"/>
              <a:t> class Inner {</a:t>
            </a:r>
          </a:p>
          <a:p>
            <a:r>
              <a:rPr lang="en-US" altLang="zh-CN" sz="2000" b="1" dirty="0"/>
              <a:t>          public </a:t>
            </a:r>
            <a:r>
              <a:rPr lang="en-US" altLang="zh-CN" sz="2000" b="1" dirty="0" err="1"/>
              <a:t>int</a:t>
            </a:r>
            <a:r>
              <a:rPr lang="en-US" altLang="zh-CN" sz="2000" b="1" dirty="0"/>
              <a:t> a = 5;</a:t>
            </a:r>
          </a:p>
          <a:p>
            <a:r>
              <a:rPr lang="en-US" altLang="zh-CN" sz="2000" dirty="0"/>
              <a:t>     }</a:t>
            </a:r>
          </a:p>
          <a:p>
            <a:endParaRPr lang="zh-CN" altLang="en-US" sz="2000" dirty="0"/>
          </a:p>
          <a:p>
            <a:r>
              <a:rPr lang="en-US" altLang="zh-CN" sz="2000" b="1" dirty="0"/>
              <a:t>     public static void main(String[] </a:t>
            </a:r>
            <a:r>
              <a:rPr lang="en-US" altLang="zh-CN" sz="2000" b="1" dirty="0" err="1"/>
              <a:t>args</a:t>
            </a:r>
            <a:r>
              <a:rPr lang="en-US" altLang="zh-CN" sz="2000" b="1" dirty="0"/>
              <a:t>) {</a:t>
            </a:r>
          </a:p>
          <a:p>
            <a:r>
              <a:rPr lang="en-US" altLang="zh-CN" sz="2000" dirty="0"/>
              <a:t>          Test t = </a:t>
            </a:r>
            <a:r>
              <a:rPr lang="en-US" altLang="zh-CN" sz="2000" b="1" dirty="0"/>
              <a:t>new Test();</a:t>
            </a:r>
          </a:p>
          <a:p>
            <a:r>
              <a:rPr lang="en-US" altLang="zh-CN" sz="2000" dirty="0"/>
              <a:t>          Inner r = </a:t>
            </a:r>
            <a:r>
              <a:rPr lang="en-US" altLang="zh-CN" sz="2000" dirty="0" err="1"/>
              <a:t>t.</a:t>
            </a:r>
            <a:r>
              <a:rPr lang="en-US" altLang="zh-CN" sz="2000" b="1" dirty="0" err="1"/>
              <a:t>new</a:t>
            </a:r>
            <a:r>
              <a:rPr lang="en-US" altLang="zh-CN" sz="2000" b="1" dirty="0"/>
              <a:t> Inner();</a:t>
            </a:r>
          </a:p>
          <a:p>
            <a:r>
              <a:rPr lang="en-US" altLang="zh-CN" sz="2000" dirty="0"/>
              <a:t>          </a:t>
            </a:r>
            <a:r>
              <a:rPr lang="en-US" altLang="zh-CN" sz="2000" dirty="0" err="1"/>
              <a:t>System.</a:t>
            </a:r>
            <a:r>
              <a:rPr lang="en-US" altLang="zh-CN" sz="2000" i="1" dirty="0" err="1"/>
              <a:t>out.println</a:t>
            </a:r>
            <a:r>
              <a:rPr lang="en-US" altLang="zh-CN" sz="2000" i="1" dirty="0"/>
              <a:t>(</a:t>
            </a:r>
            <a:r>
              <a:rPr lang="en-US" altLang="zh-CN" sz="2000" i="1" dirty="0" err="1"/>
              <a:t>r.a</a:t>
            </a:r>
            <a:r>
              <a:rPr lang="en-US" altLang="zh-CN" sz="2000" i="1" dirty="0"/>
              <a:t>);</a:t>
            </a:r>
          </a:p>
          <a:p>
            <a:r>
              <a:rPr lang="en-US" altLang="zh-CN" sz="2000" dirty="0"/>
              <a:t>         }</a:t>
            </a:r>
          </a:p>
          <a:p>
            <a:r>
              <a:rPr lang="en-US" altLang="zh-CN" sz="2000" dirty="0"/>
              <a:t>      }</a:t>
            </a:r>
            <a:endParaRPr lang="zh-CN" altLang="en-US" sz="2000" dirty="0"/>
          </a:p>
        </p:txBody>
      </p:sp>
      <p:sp>
        <p:nvSpPr>
          <p:cNvPr id="9" name="标题 8"/>
          <p:cNvSpPr>
            <a:spLocks noGrp="1"/>
          </p:cNvSpPr>
          <p:nvPr>
            <p:ph type="title"/>
          </p:nvPr>
        </p:nvSpPr>
        <p:spPr>
          <a:xfrm>
            <a:off x="7740352" y="239103"/>
            <a:ext cx="1147934" cy="523220"/>
          </a:xfrm>
        </p:spPr>
        <p:txBody>
          <a:bodyPr>
            <a:normAutofit/>
          </a:bodyPr>
          <a:lstStyle/>
          <a:p>
            <a:r>
              <a:rPr lang="zh-CN" altLang="en-US" b="1" dirty="0"/>
              <a:t>练习</a:t>
            </a:r>
            <a:endParaRPr lang="zh-CN" altLang="en-US" dirty="0"/>
          </a:p>
        </p:txBody>
      </p:sp>
    </p:spTree>
    <p:extLst>
      <p:ext uri="{BB962C8B-B14F-4D97-AF65-F5344CB8AC3E}">
        <p14:creationId xmlns:p14="http://schemas.microsoft.com/office/powerpoint/2010/main" val="301678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262873"/>
            <a:ext cx="3281588"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1.final</a:t>
            </a:r>
            <a:r>
              <a:rPr lang="zh-CN" altLang="en-US" sz="3200" b="1" dirty="0">
                <a:solidFill>
                  <a:srgbClr val="C00000"/>
                </a:solidFill>
                <a:ea typeface="宋体" pitchFamily="2" charset="-122"/>
                <a:cs typeface="Times New Roman" pitchFamily="18" charset="0"/>
              </a:rPr>
              <a:t>修饰类</a:t>
            </a:r>
          </a:p>
        </p:txBody>
      </p:sp>
      <p:sp>
        <p:nvSpPr>
          <p:cNvPr id="3" name="TextBox 2"/>
          <p:cNvSpPr txBox="1"/>
          <p:nvPr/>
        </p:nvSpPr>
        <p:spPr>
          <a:xfrm>
            <a:off x="914666" y="2000240"/>
            <a:ext cx="7072362" cy="1569660"/>
          </a:xfrm>
          <a:prstGeom prst="rect">
            <a:avLst/>
          </a:prstGeom>
          <a:noFill/>
        </p:spPr>
        <p:txBody>
          <a:bodyPr wrap="square" rtlCol="0">
            <a:spAutoFit/>
          </a:bodyPr>
          <a:lstStyle/>
          <a:p>
            <a:r>
              <a:rPr lang="en-US" altLang="zh-CN" sz="2400" dirty="0">
                <a:ea typeface="宋体" pitchFamily="2" charset="-122"/>
                <a:cs typeface="Times New Roman" pitchFamily="18" charset="0"/>
              </a:rPr>
              <a:t>final class A{</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r>
              <a:rPr lang="zh-CN" altLang="en-US" sz="2400" dirty="0">
                <a:ea typeface="宋体" pitchFamily="2" charset="-122"/>
                <a:cs typeface="Times New Roman" pitchFamily="18" charset="0"/>
              </a:rPr>
              <a:t>错误，不能被继承。</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857224" y="4357694"/>
            <a:ext cx="6929486" cy="830997"/>
          </a:xfrm>
          <a:prstGeom prst="rect">
            <a:avLst/>
          </a:prstGeom>
          <a:noFill/>
        </p:spPr>
        <p:txBody>
          <a:bodyPr wrap="square" rtlCol="0">
            <a:spAutoFit/>
          </a:bodyPr>
          <a:lstStyle/>
          <a:p>
            <a:r>
              <a:rPr lang="zh-CN" altLang="en-US" sz="2400" dirty="0">
                <a:ea typeface="宋体" pitchFamily="2" charset="-122"/>
                <a:cs typeface="Times New Roman" pitchFamily="18" charset="0"/>
              </a:rPr>
              <a:t>中国古代，什么人不能有后代，就可以被</a:t>
            </a:r>
            <a:r>
              <a:rPr lang="en-US" altLang="zh-CN" sz="2400" dirty="0">
                <a:ea typeface="宋体" pitchFamily="2" charset="-122"/>
                <a:cs typeface="Times New Roman" pitchFamily="18" charset="0"/>
              </a:rPr>
              <a:t>final</a:t>
            </a:r>
            <a:r>
              <a:rPr lang="zh-CN" altLang="en-US" sz="2400" dirty="0">
                <a:ea typeface="宋体" pitchFamily="2" charset="-122"/>
                <a:cs typeface="Times New Roman" pitchFamily="18" charset="0"/>
              </a:rPr>
              <a:t>声明，称为太监类！</a:t>
            </a:r>
          </a:p>
        </p:txBody>
      </p:sp>
      <p:sp>
        <p:nvSpPr>
          <p:cNvPr id="7" name="标题 6">
            <a:extLst>
              <a:ext uri="{FF2B5EF4-FFF2-40B4-BE49-F238E27FC236}">
                <a16:creationId xmlns:a16="http://schemas.microsoft.com/office/drawing/2014/main" id="{6DDBC42B-2F12-4896-93B0-428141F4E032}"/>
              </a:ext>
            </a:extLst>
          </p:cNvPr>
          <p:cNvSpPr>
            <a:spLocks noGrp="1"/>
          </p:cNvSpPr>
          <p:nvPr>
            <p:ph type="title"/>
          </p:nvPr>
        </p:nvSpPr>
        <p:spPr>
          <a:xfrm>
            <a:off x="6372200" y="23660"/>
            <a:ext cx="2516086" cy="954107"/>
          </a:xfrm>
        </p:spPr>
        <p:txBody>
          <a:bodyPr/>
          <a:lstStyle/>
          <a:p>
            <a:r>
              <a:rPr lang="zh-CN" altLang="en-US" dirty="0"/>
              <a:t>关键字：</a:t>
            </a:r>
            <a:r>
              <a:rPr lang="en-US" altLang="zh-CN" dirty="0"/>
              <a:t>final</a:t>
            </a:r>
            <a:endParaRPr lang="zh-CN" altLang="en-US" dirty="0"/>
          </a:p>
        </p:txBody>
      </p:sp>
    </p:spTree>
    <p:extLst>
      <p:ext uri="{BB962C8B-B14F-4D97-AF65-F5344CB8AC3E}">
        <p14:creationId xmlns:p14="http://schemas.microsoft.com/office/powerpoint/2010/main" val="1142319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6136" y="239103"/>
            <a:ext cx="3092150" cy="523220"/>
          </a:xfrm>
        </p:spPr>
        <p:txBody>
          <a:bodyPr>
            <a:normAutofit/>
          </a:bodyPr>
          <a:lstStyle/>
          <a:p>
            <a:r>
              <a:rPr lang="zh-CN" altLang="en-US" b="1" dirty="0"/>
              <a:t>面向对象内容总结</a:t>
            </a:r>
          </a:p>
        </p:txBody>
      </p:sp>
      <p:sp>
        <p:nvSpPr>
          <p:cNvPr id="4" name="TextBox 3"/>
          <p:cNvSpPr txBox="1"/>
          <p:nvPr/>
        </p:nvSpPr>
        <p:spPr>
          <a:xfrm>
            <a:off x="611560" y="818709"/>
            <a:ext cx="8064896" cy="954107"/>
          </a:xfrm>
          <a:prstGeom prst="rect">
            <a:avLst/>
          </a:prstGeom>
          <a:noFill/>
        </p:spPr>
        <p:txBody>
          <a:bodyPr wrap="square" rtlCol="0">
            <a:spAutoFit/>
          </a:bodyPr>
          <a:lstStyle/>
          <a:p>
            <a:r>
              <a:rPr lang="zh-CN" altLang="en-US" sz="2800" dirty="0">
                <a:latin typeface="Times New Roman" pitchFamily="18" charset="0"/>
                <a:ea typeface="宋体" pitchFamily="2" charset="-122"/>
                <a:cs typeface="Times New Roman" pitchFamily="18" charset="0"/>
              </a:rPr>
              <a:t>面向对象特性，是</a:t>
            </a:r>
            <a:r>
              <a:rPr lang="en-US" altLang="zh-CN" sz="2800" dirty="0">
                <a:latin typeface="Times New Roman" pitchFamily="18" charset="0"/>
                <a:ea typeface="宋体" pitchFamily="2" charset="-122"/>
                <a:cs typeface="Times New Roman" pitchFamily="18" charset="0"/>
              </a:rPr>
              <a:t>java</a:t>
            </a:r>
            <a:r>
              <a:rPr lang="zh-CN" altLang="en-US" sz="2800" dirty="0">
                <a:latin typeface="Times New Roman" pitchFamily="18" charset="0"/>
                <a:ea typeface="宋体" pitchFamily="2" charset="-122"/>
                <a:cs typeface="Times New Roman" pitchFamily="18" charset="0"/>
              </a:rPr>
              <a:t>学习的</a:t>
            </a:r>
            <a:r>
              <a:rPr lang="zh-CN" altLang="en-US" sz="2800" b="1" dirty="0">
                <a:solidFill>
                  <a:srgbClr val="FF0000"/>
                </a:solidFill>
                <a:latin typeface="Times New Roman" pitchFamily="18" charset="0"/>
                <a:ea typeface="宋体" pitchFamily="2" charset="-122"/>
                <a:cs typeface="Times New Roman" pitchFamily="18" charset="0"/>
              </a:rPr>
              <a:t>核心、重头戏</a:t>
            </a:r>
            <a:r>
              <a:rPr lang="zh-CN" altLang="en-US" sz="2800" dirty="0">
                <a:latin typeface="Times New Roman" pitchFamily="18" charset="0"/>
                <a:ea typeface="宋体" pitchFamily="2" charset="-122"/>
                <a:cs typeface="Times New Roman" pitchFamily="18" charset="0"/>
              </a:rPr>
              <a:t>。希望大家及时地梳理、总结 </a:t>
            </a:r>
          </a:p>
        </p:txBody>
      </p:sp>
      <p:pic>
        <p:nvPicPr>
          <p:cNvPr id="5" name="图片 4" descr="面向对象.png"/>
          <p:cNvPicPr>
            <a:picLocks noChangeAspect="1"/>
          </p:cNvPicPr>
          <p:nvPr/>
        </p:nvPicPr>
        <p:blipFill>
          <a:blip r:embed="rId2" cstate="print"/>
          <a:stretch>
            <a:fillRect/>
          </a:stretch>
        </p:blipFill>
        <p:spPr>
          <a:xfrm>
            <a:off x="395536" y="2060848"/>
            <a:ext cx="8424936" cy="45737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97692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20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3497612"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2.final</a:t>
            </a:r>
            <a:r>
              <a:rPr lang="zh-CN" altLang="en-US" sz="3200" b="1" dirty="0">
                <a:solidFill>
                  <a:srgbClr val="C00000"/>
                </a:solidFill>
                <a:ea typeface="宋体" pitchFamily="2" charset="-122"/>
                <a:cs typeface="Times New Roman" pitchFamily="18" charset="0"/>
              </a:rPr>
              <a:t>修饰方法</a:t>
            </a:r>
          </a:p>
        </p:txBody>
      </p:sp>
      <p:sp>
        <p:nvSpPr>
          <p:cNvPr id="3" name="TextBox 2"/>
          <p:cNvSpPr txBox="1"/>
          <p:nvPr/>
        </p:nvSpPr>
        <p:spPr>
          <a:xfrm>
            <a:off x="1187624" y="2000240"/>
            <a:ext cx="6480720" cy="3785652"/>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public final void print(){</a:t>
            </a: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class B extends A{     </a:t>
            </a:r>
          </a:p>
          <a:p>
            <a:r>
              <a:rPr lang="en-US" altLang="zh-CN" sz="2400" dirty="0">
                <a:ea typeface="宋体" pitchFamily="2" charset="-122"/>
                <a:cs typeface="Times New Roman" pitchFamily="18" charset="0"/>
              </a:rPr>
              <a:t>        public void print(){   </a:t>
            </a:r>
            <a:r>
              <a:rPr lang="en-US" altLang="zh-CN" sz="2400" dirty="0">
                <a:solidFill>
                  <a:srgbClr val="FF0000"/>
                </a:solidFill>
                <a:ea typeface="宋体" pitchFamily="2" charset="-122"/>
                <a:cs typeface="Times New Roman" pitchFamily="18" charset="0"/>
              </a:rPr>
              <a:t>//</a:t>
            </a:r>
            <a:r>
              <a:rPr lang="zh-CN" altLang="en-US" sz="2400" dirty="0">
                <a:solidFill>
                  <a:srgbClr val="FF0000"/>
                </a:solidFill>
                <a:ea typeface="宋体" pitchFamily="2" charset="-122"/>
                <a:cs typeface="Times New Roman" pitchFamily="18" charset="0"/>
              </a:rPr>
              <a:t>错误，不能被重写。</a:t>
            </a:r>
            <a:endParaRPr lang="en-US" altLang="zh-CN" sz="2400" dirty="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err="1">
                <a:ea typeface="宋体" pitchFamily="2" charset="-122"/>
                <a:cs typeface="Times New Roman" pitchFamily="18" charset="0"/>
              </a:rPr>
              <a:t>System.out.println</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尚硅谷</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6" name="标题 5">
            <a:extLst>
              <a:ext uri="{FF2B5EF4-FFF2-40B4-BE49-F238E27FC236}">
                <a16:creationId xmlns:a16="http://schemas.microsoft.com/office/drawing/2014/main" id="{86B05FA2-AA9A-41CE-83C4-23106A1D03D9}"/>
              </a:ext>
            </a:extLst>
          </p:cNvPr>
          <p:cNvSpPr>
            <a:spLocks noGrp="1"/>
          </p:cNvSpPr>
          <p:nvPr>
            <p:ph type="title"/>
          </p:nvPr>
        </p:nvSpPr>
        <p:spPr>
          <a:xfrm>
            <a:off x="5940152" y="23660"/>
            <a:ext cx="2948134" cy="954107"/>
          </a:xfrm>
        </p:spPr>
        <p:txBody>
          <a:bodyPr/>
          <a:lstStyle/>
          <a:p>
            <a:r>
              <a:rPr lang="zh-CN" altLang="en-US" dirty="0"/>
              <a:t>关键字：</a:t>
            </a:r>
            <a:r>
              <a:rPr lang="en-US" altLang="zh-CN" dirty="0"/>
              <a:t>final</a:t>
            </a:r>
            <a:endParaRPr lang="zh-CN" altLang="en-US" dirty="0"/>
          </a:p>
        </p:txBody>
      </p:sp>
    </p:spTree>
    <p:extLst>
      <p:ext uri="{BB962C8B-B14F-4D97-AF65-F5344CB8AC3E}">
        <p14:creationId xmlns:p14="http://schemas.microsoft.com/office/powerpoint/2010/main" val="216599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751" y="1285860"/>
            <a:ext cx="4793756" cy="584775"/>
          </a:xfrm>
          <a:prstGeom prst="rect">
            <a:avLst/>
          </a:prstGeom>
          <a:noFill/>
        </p:spPr>
        <p:txBody>
          <a:bodyPr wrap="square" rtlCol="0">
            <a:spAutoFit/>
          </a:bodyPr>
          <a:lstStyle/>
          <a:p>
            <a:r>
              <a:rPr lang="en-US" altLang="zh-CN" sz="3200" b="1" dirty="0">
                <a:solidFill>
                  <a:srgbClr val="C00000"/>
                </a:solidFill>
                <a:ea typeface="宋体" pitchFamily="2" charset="-122"/>
                <a:cs typeface="Times New Roman" pitchFamily="18" charset="0"/>
              </a:rPr>
              <a:t>3.final</a:t>
            </a:r>
            <a:r>
              <a:rPr lang="zh-CN" altLang="en-US" sz="3200" b="1" dirty="0">
                <a:solidFill>
                  <a:srgbClr val="C00000"/>
                </a:solidFill>
                <a:ea typeface="宋体" pitchFamily="2" charset="-122"/>
                <a:cs typeface="Times New Roman" pitchFamily="18" charset="0"/>
              </a:rPr>
              <a:t>修饰变量</a:t>
            </a:r>
            <a:r>
              <a:rPr lang="en-US" altLang="zh-CN" sz="3200" b="1" dirty="0">
                <a:solidFill>
                  <a:srgbClr val="C00000"/>
                </a:solidFill>
                <a:ea typeface="宋体" pitchFamily="2" charset="-122"/>
                <a:cs typeface="Times New Roman" pitchFamily="18" charset="0"/>
              </a:rPr>
              <a:t>——</a:t>
            </a:r>
            <a:r>
              <a:rPr lang="zh-CN" altLang="en-US" sz="3200" b="1" dirty="0">
                <a:solidFill>
                  <a:srgbClr val="C00000"/>
                </a:solidFill>
                <a:ea typeface="宋体" pitchFamily="2" charset="-122"/>
                <a:cs typeface="Times New Roman" pitchFamily="18" charset="0"/>
              </a:rPr>
              <a:t>常量</a:t>
            </a:r>
          </a:p>
        </p:txBody>
      </p:sp>
      <p:sp>
        <p:nvSpPr>
          <p:cNvPr id="3" name="TextBox 2"/>
          <p:cNvSpPr txBox="1"/>
          <p:nvPr/>
        </p:nvSpPr>
        <p:spPr>
          <a:xfrm>
            <a:off x="975865" y="2004917"/>
            <a:ext cx="7746084" cy="2308324"/>
          </a:xfrm>
          <a:prstGeom prst="rect">
            <a:avLst/>
          </a:prstGeom>
          <a:noFill/>
        </p:spPr>
        <p:txBody>
          <a:bodyPr wrap="square" rtlCol="0">
            <a:spAutoFit/>
          </a:bodyPr>
          <a:lstStyle/>
          <a:p>
            <a:r>
              <a:rPr lang="en-US" altLang="zh-CN" sz="2400" dirty="0">
                <a:ea typeface="宋体" pitchFamily="2" charset="-122"/>
                <a:cs typeface="Times New Roman" pitchFamily="18" charset="0"/>
              </a:rPr>
              <a:t>class  A{</a:t>
            </a:r>
          </a:p>
          <a:p>
            <a:r>
              <a:rPr lang="en-US" altLang="zh-CN" sz="2400" dirty="0">
                <a:ea typeface="宋体" pitchFamily="2" charset="-122"/>
                <a:cs typeface="Times New Roman" pitchFamily="18" charset="0"/>
              </a:rPr>
              <a:t>        private final String INFO = “</a:t>
            </a:r>
            <a:r>
              <a:rPr lang="en-US" altLang="zh-CN" sz="2400" dirty="0" err="1">
                <a:ea typeface="宋体" pitchFamily="2" charset="-122"/>
                <a:cs typeface="Times New Roman" pitchFamily="18" charset="0"/>
              </a:rPr>
              <a:t>atwyl</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声明常量</a:t>
            </a:r>
            <a:endParaRPr lang="en-US" altLang="zh-CN" sz="2400" dirty="0">
              <a:ea typeface="宋体" pitchFamily="2" charset="-122"/>
              <a:cs typeface="Times New Roman" pitchFamily="18" charset="0"/>
            </a:endParaRPr>
          </a:p>
          <a:p>
            <a:r>
              <a:rPr lang="en-US" altLang="zh-CN" sz="2400" dirty="0">
                <a:ea typeface="宋体" pitchFamily="2" charset="-122"/>
                <a:cs typeface="Times New Roman" pitchFamily="18" charset="0"/>
              </a:rPr>
              <a:t>        public void print(){</a:t>
            </a:r>
          </a:p>
          <a:p>
            <a:r>
              <a:rPr lang="en-US" altLang="zh-CN" sz="2400" dirty="0">
                <a:ea typeface="宋体" pitchFamily="2" charset="-122"/>
                <a:cs typeface="Times New Roman" pitchFamily="18" charset="0"/>
              </a:rPr>
              <a:t>                  //INFO = “</a:t>
            </a:r>
            <a:r>
              <a:rPr lang="zh-CN" altLang="en-US" sz="2400" dirty="0">
                <a:ea typeface="宋体" pitchFamily="2" charset="-122"/>
                <a:cs typeface="Times New Roman" pitchFamily="18" charset="0"/>
              </a:rPr>
              <a:t>王友亮</a:t>
            </a:r>
            <a:r>
              <a:rPr lang="en-US" altLang="zh-CN" sz="2400" dirty="0">
                <a:ea typeface="宋体" pitchFamily="2" charset="-122"/>
                <a:cs typeface="Times New Roman" pitchFamily="18" charset="0"/>
              </a:rPr>
              <a:t>”;</a:t>
            </a:r>
          </a:p>
          <a:p>
            <a:r>
              <a:rPr lang="en-US" altLang="zh-CN" sz="2400" dirty="0">
                <a:ea typeface="宋体" pitchFamily="2" charset="-122"/>
                <a:cs typeface="Times New Roman" pitchFamily="18" charset="0"/>
              </a:rPr>
              <a:t>         }</a:t>
            </a:r>
          </a:p>
          <a:p>
            <a:r>
              <a:rPr lang="en-US" altLang="zh-CN" sz="2400" dirty="0">
                <a:ea typeface="宋体" pitchFamily="2" charset="-122"/>
                <a:cs typeface="Times New Roman" pitchFamily="18" charset="0"/>
              </a:rPr>
              <a:t>}</a:t>
            </a:r>
            <a:endParaRPr lang="zh-CN" altLang="en-US" sz="2400" dirty="0">
              <a:ea typeface="宋体" pitchFamily="2" charset="-122"/>
              <a:cs typeface="Times New Roman" pitchFamily="18" charset="0"/>
            </a:endParaRPr>
          </a:p>
        </p:txBody>
      </p:sp>
      <p:sp>
        <p:nvSpPr>
          <p:cNvPr id="4" name="TextBox 3"/>
          <p:cNvSpPr txBox="1"/>
          <p:nvPr/>
        </p:nvSpPr>
        <p:spPr>
          <a:xfrm>
            <a:off x="571472" y="4857760"/>
            <a:ext cx="8143932" cy="461665"/>
          </a:xfrm>
          <a:prstGeom prst="rect">
            <a:avLst/>
          </a:prstGeom>
          <a:noFill/>
        </p:spPr>
        <p:txBody>
          <a:bodyPr wrap="square" rtlCol="0">
            <a:spAutoFit/>
          </a:bodyPr>
          <a:lstStyle/>
          <a:p>
            <a:r>
              <a:rPr lang="zh-CN" altLang="en-US" sz="2400" dirty="0">
                <a:ea typeface="宋体" pitchFamily="2" charset="-122"/>
                <a:cs typeface="Times New Roman" pitchFamily="18" charset="0"/>
              </a:rPr>
              <a:t>常量名要大写，内容不可修改。</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如同古代皇帝的圣旨。</a:t>
            </a:r>
          </a:p>
        </p:txBody>
      </p:sp>
      <p:sp>
        <p:nvSpPr>
          <p:cNvPr id="5" name="TextBox 4"/>
          <p:cNvSpPr txBox="1"/>
          <p:nvPr/>
        </p:nvSpPr>
        <p:spPr>
          <a:xfrm>
            <a:off x="695999" y="5589240"/>
            <a:ext cx="4786346" cy="523220"/>
          </a:xfrm>
          <a:prstGeom prst="rect">
            <a:avLst/>
          </a:prstGeom>
          <a:noFill/>
        </p:spPr>
        <p:txBody>
          <a:bodyPr wrap="square" rtlCol="0">
            <a:spAutoFit/>
          </a:bodyPr>
          <a:lstStyle/>
          <a:p>
            <a:pPr marL="457200" indent="-457200">
              <a:buFont typeface="Wingdings" pitchFamily="2" charset="2"/>
              <a:buChar char="l"/>
            </a:pPr>
            <a:r>
              <a:rPr lang="en-US" altLang="zh-CN" sz="2800" dirty="0">
                <a:solidFill>
                  <a:srgbClr val="FF0000"/>
                </a:solidFill>
                <a:ea typeface="宋体" pitchFamily="2" charset="-122"/>
                <a:cs typeface="Times New Roman" pitchFamily="18" charset="0"/>
              </a:rPr>
              <a:t>static final</a:t>
            </a:r>
            <a:r>
              <a:rPr lang="zh-CN" altLang="en-US" sz="2800" dirty="0">
                <a:solidFill>
                  <a:srgbClr val="FF0000"/>
                </a:solidFill>
                <a:ea typeface="宋体" pitchFamily="2" charset="-122"/>
                <a:cs typeface="Times New Roman" pitchFamily="18" charset="0"/>
              </a:rPr>
              <a:t>：全局常量</a:t>
            </a:r>
          </a:p>
        </p:txBody>
      </p:sp>
      <p:sp>
        <p:nvSpPr>
          <p:cNvPr id="8" name="标题 7">
            <a:extLst>
              <a:ext uri="{FF2B5EF4-FFF2-40B4-BE49-F238E27FC236}">
                <a16:creationId xmlns:a16="http://schemas.microsoft.com/office/drawing/2014/main" id="{A5DE9B8E-B432-4854-A0E4-CFD727429274}"/>
              </a:ext>
            </a:extLst>
          </p:cNvPr>
          <p:cNvSpPr>
            <a:spLocks noGrp="1"/>
          </p:cNvSpPr>
          <p:nvPr>
            <p:ph type="title"/>
          </p:nvPr>
        </p:nvSpPr>
        <p:spPr/>
        <p:txBody>
          <a:bodyPr/>
          <a:lstStyle/>
          <a:p>
            <a:r>
              <a:rPr lang="zh-CN" altLang="en-US" dirty="0"/>
              <a:t>关键字</a:t>
            </a:r>
            <a:r>
              <a:rPr lang="en-US" altLang="zh-CN" dirty="0"/>
              <a:t>final</a:t>
            </a:r>
            <a:endParaRPr lang="zh-CN" altLang="en-US" dirty="0"/>
          </a:p>
        </p:txBody>
      </p:sp>
    </p:spTree>
    <p:extLst>
      <p:ext uri="{BB962C8B-B14F-4D97-AF65-F5344CB8AC3E}">
        <p14:creationId xmlns:p14="http://schemas.microsoft.com/office/powerpoint/2010/main" val="87454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5508104" y="239103"/>
            <a:ext cx="3380182" cy="523220"/>
          </a:xfrm>
        </p:spPr>
        <p:txBody>
          <a:bodyPr>
            <a:normAutofit fontScale="90000"/>
          </a:bodyPr>
          <a:lstStyle/>
          <a:p>
            <a:pPr eaLnBrk="1" hangingPunct="1">
              <a:defRPr/>
            </a:pPr>
            <a:r>
              <a:rPr lang="zh-CN" altLang="en-US" b="1" dirty="0">
                <a:cs typeface="Times New Roman" pitchFamily="18" charset="0"/>
              </a:rPr>
              <a:t>关键字</a:t>
            </a:r>
            <a:r>
              <a:rPr lang="en-US" altLang="zh-CN" b="1" dirty="0">
                <a:solidFill>
                  <a:srgbClr val="C00000"/>
                </a:solidFill>
                <a:cs typeface="Times New Roman" pitchFamily="18" charset="0"/>
              </a:rPr>
              <a:t>final</a:t>
            </a:r>
            <a:r>
              <a:rPr lang="zh-CN" altLang="en-US" b="1" dirty="0">
                <a:solidFill>
                  <a:schemeClr val="tx1"/>
                </a:solidFill>
                <a:cs typeface="Times New Roman" pitchFamily="18" charset="0"/>
              </a:rPr>
              <a:t>应用举例</a:t>
            </a:r>
          </a:p>
        </p:txBody>
      </p:sp>
      <p:sp>
        <p:nvSpPr>
          <p:cNvPr id="21507" name="Rectangle 3"/>
          <p:cNvSpPr>
            <a:spLocks noGrp="1" noChangeArrowheads="1"/>
          </p:cNvSpPr>
          <p:nvPr>
            <p:ph idx="4294967295"/>
          </p:nvPr>
        </p:nvSpPr>
        <p:spPr>
          <a:xfrm>
            <a:off x="322138" y="850900"/>
            <a:ext cx="8642350" cy="5727700"/>
          </a:xfrm>
        </p:spPr>
        <p:txBody>
          <a:bodyPr>
            <a:noAutofit/>
          </a:bodyPr>
          <a:lstStyle/>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public final class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totalNumber</a:t>
            </a:r>
            <a:r>
              <a:rPr lang="en-US" altLang="zh-CN" sz="2400" dirty="0">
                <a:solidFill>
                  <a:srgbClr val="C00000"/>
                </a:solidFill>
                <a:ea typeface="宋体" pitchFamily="2" charset="-122"/>
                <a:cs typeface="Times New Roman" pitchFamily="18" charset="0"/>
              </a:rPr>
              <a:t> = 5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ID;</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ID = ++</a:t>
            </a:r>
            <a:r>
              <a:rPr lang="en-US" altLang="zh-CN" sz="2400" dirty="0" err="1">
                <a:solidFill>
                  <a:srgbClr val="C00000"/>
                </a:solidFill>
                <a:ea typeface="宋体" pitchFamily="2" charset="-122"/>
                <a:cs typeface="Times New Roman" pitchFamily="18" charset="0"/>
              </a:rPr>
              <a:t>totalNumber</a:t>
            </a:r>
            <a:r>
              <a:rPr lang="en-US" altLang="zh-CN" sz="2000" dirty="0">
                <a:solidFill>
                  <a:srgbClr val="C00000"/>
                </a:solidFill>
                <a:ea typeface="宋体" pitchFamily="2" charset="-122"/>
                <a:cs typeface="Times New Roman" pitchFamily="18" charset="0"/>
              </a:rPr>
              <a:t>;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可在构造方法中给</a:t>
            </a:r>
            <a:r>
              <a:rPr lang="en-US" altLang="zh-CN" sz="2000" dirty="0">
                <a:solidFill>
                  <a:srgbClr val="0000FF"/>
                </a:solidFill>
                <a:ea typeface="宋体" pitchFamily="2" charset="-122"/>
                <a:cs typeface="Times New Roman" pitchFamily="18" charset="0"/>
              </a:rPr>
              <a:t>final</a:t>
            </a:r>
            <a:r>
              <a:rPr lang="zh-CN" altLang="en-US" sz="2000" dirty="0">
                <a:solidFill>
                  <a:srgbClr val="0000FF"/>
                </a:solidFill>
                <a:ea typeface="宋体" pitchFamily="2" charset="-122"/>
                <a:cs typeface="Times New Roman" pitchFamily="18" charset="0"/>
              </a:rPr>
              <a:t>变量赋值</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public static void main(String[] </a:t>
            </a:r>
            <a:r>
              <a:rPr lang="en-US" altLang="zh-CN" sz="2400" dirty="0" err="1">
                <a:solidFill>
                  <a:srgbClr val="C00000"/>
                </a:solidFill>
                <a:ea typeface="宋体" pitchFamily="2" charset="-122"/>
                <a:cs typeface="Times New Roman" pitchFamily="18" charset="0"/>
              </a:rPr>
              <a:t>args</a:t>
            </a:r>
            <a:r>
              <a:rPr lang="en-US" altLang="zh-CN" sz="2400" dirty="0">
                <a:solidFill>
                  <a:srgbClr val="C00000"/>
                </a:solidFill>
                <a:ea typeface="宋体" pitchFamily="2" charset="-122"/>
                <a:cs typeface="Times New Roman" pitchFamily="18" charset="0"/>
              </a:rPr>
              <a:t>)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Test t = new Test();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System.out.println</a:t>
            </a:r>
            <a:r>
              <a:rPr lang="en-US" altLang="zh-CN" sz="2400" dirty="0">
                <a:solidFill>
                  <a:srgbClr val="C00000"/>
                </a:solidFill>
                <a:ea typeface="宋体" pitchFamily="2" charset="-122"/>
                <a:cs typeface="Times New Roman" pitchFamily="18" charset="0"/>
              </a:rPr>
              <a:t>(t.ID);		</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I = 10;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final </a:t>
            </a:r>
            <a:r>
              <a:rPr lang="en-US" altLang="zh-CN" sz="2400" dirty="0" err="1">
                <a:solidFill>
                  <a:srgbClr val="C00000"/>
                </a:solidFill>
                <a:ea typeface="宋体" pitchFamily="2" charset="-122"/>
                <a:cs typeface="Times New Roman" pitchFamily="18" charset="0"/>
              </a:rPr>
              <a:t>int</a:t>
            </a:r>
            <a:r>
              <a:rPr lang="en-US" altLang="zh-CN" sz="2400" dirty="0">
                <a:solidFill>
                  <a:srgbClr val="C00000"/>
                </a:solidFill>
                <a:ea typeface="宋体" pitchFamily="2" charset="-122"/>
                <a:cs typeface="Times New Roman" pitchFamily="18" charset="0"/>
              </a:rPr>
              <a:t> J;</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20;</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			J = 30;  </a:t>
            </a:r>
            <a:r>
              <a:rPr lang="en-US" altLang="zh-CN" sz="2000" dirty="0">
                <a:solidFill>
                  <a:srgbClr val="0000FF"/>
                </a:solidFill>
                <a:ea typeface="宋体" pitchFamily="2" charset="-122"/>
                <a:cs typeface="Times New Roman" pitchFamily="18" charset="0"/>
              </a:rPr>
              <a:t>//</a:t>
            </a:r>
            <a:r>
              <a:rPr lang="zh-CN" altLang="en-US" sz="2000" dirty="0">
                <a:solidFill>
                  <a:srgbClr val="0000FF"/>
                </a:solidFill>
                <a:ea typeface="宋体" pitchFamily="2" charset="-122"/>
                <a:cs typeface="Times New Roman" pitchFamily="18" charset="0"/>
              </a:rPr>
              <a:t>非法</a:t>
            </a:r>
          </a:p>
          <a:p>
            <a:pPr marL="360000" eaLnBrk="1" hangingPunct="1">
              <a:spcBef>
                <a:spcPct val="0"/>
              </a:spcBef>
              <a:buFontTx/>
              <a:buNone/>
            </a:pPr>
            <a:r>
              <a:rPr lang="zh-CN" altLang="en-US" sz="2400" dirty="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a:t>
            </a:r>
          </a:p>
          <a:p>
            <a:pPr marL="360000" eaLnBrk="1" hangingPunct="1">
              <a:spcBef>
                <a:spcPct val="0"/>
              </a:spcBef>
              <a:buFontTx/>
              <a:buNone/>
            </a:pPr>
            <a:r>
              <a:rPr lang="en-US" altLang="zh-CN" sz="2400" dirty="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22389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5" y="873858"/>
            <a:ext cx="6209583" cy="1785104"/>
          </a:xfrm>
          <a:prstGeom prst="rect">
            <a:avLst/>
          </a:prstGeom>
        </p:spPr>
        <p:txBody>
          <a:bodyPr wrap="square">
            <a:spAutoFit/>
          </a:bodyPr>
          <a:lstStyle/>
          <a:p>
            <a:r>
              <a:rPr lang="en-US" altLang="zh-CN" sz="2200" dirty="0"/>
              <a:t>public class Something { </a:t>
            </a:r>
          </a:p>
          <a:p>
            <a:pPr lvl="1"/>
            <a:r>
              <a:rPr lang="en-US" altLang="zh-CN" sz="2200" dirty="0"/>
              <a:t>public </a:t>
            </a:r>
            <a:r>
              <a:rPr lang="en-US" altLang="zh-CN" sz="2200" dirty="0" err="1"/>
              <a:t>int</a:t>
            </a:r>
            <a:r>
              <a:rPr lang="en-US" altLang="zh-CN" sz="2200" dirty="0"/>
              <a:t> </a:t>
            </a:r>
            <a:r>
              <a:rPr lang="en-US" altLang="zh-CN" sz="2200" dirty="0" err="1"/>
              <a:t>addOne</a:t>
            </a:r>
            <a:r>
              <a:rPr lang="en-US" altLang="zh-CN" sz="2200" dirty="0"/>
              <a:t>(final </a:t>
            </a:r>
            <a:r>
              <a:rPr lang="en-US" altLang="zh-CN" sz="2200" dirty="0" err="1"/>
              <a:t>int</a:t>
            </a:r>
            <a:r>
              <a:rPr lang="en-US" altLang="zh-CN" sz="2200" dirty="0"/>
              <a:t> x) { </a:t>
            </a:r>
          </a:p>
          <a:p>
            <a:pPr lvl="1"/>
            <a:r>
              <a:rPr lang="en-US" altLang="zh-CN" sz="2200" dirty="0"/>
              <a:t>	return ++x; </a:t>
            </a:r>
          </a:p>
          <a:p>
            <a:pPr lvl="1"/>
            <a:r>
              <a:rPr lang="en-US" altLang="zh-CN" sz="2200" dirty="0"/>
              <a:t>}  </a:t>
            </a:r>
          </a:p>
          <a:p>
            <a:r>
              <a:rPr lang="en-US" altLang="zh-CN" sz="2200" dirty="0"/>
              <a:t>} </a:t>
            </a:r>
            <a:endParaRPr lang="zh-CN" altLang="en-US" sz="2200" dirty="0"/>
          </a:p>
        </p:txBody>
      </p:sp>
      <p:sp>
        <p:nvSpPr>
          <p:cNvPr id="5" name="矩形 4"/>
          <p:cNvSpPr/>
          <p:nvPr/>
        </p:nvSpPr>
        <p:spPr>
          <a:xfrm>
            <a:off x="971600" y="836712"/>
            <a:ext cx="7272808" cy="182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15616" y="2780928"/>
            <a:ext cx="7088760" cy="3816429"/>
          </a:xfrm>
          <a:prstGeom prst="rect">
            <a:avLst/>
          </a:prstGeom>
        </p:spPr>
        <p:txBody>
          <a:bodyPr wrap="square">
            <a:spAutoFit/>
          </a:bodyPr>
          <a:lstStyle/>
          <a:p>
            <a:r>
              <a:rPr lang="en-US" altLang="zh-CN" sz="2200" dirty="0"/>
              <a:t>public class Something { </a:t>
            </a:r>
          </a:p>
          <a:p>
            <a:pPr lvl="1"/>
            <a:r>
              <a:rPr lang="en-US" altLang="zh-CN" sz="2200" dirty="0"/>
              <a:t>public static void main(String[] </a:t>
            </a:r>
            <a:r>
              <a:rPr lang="en-US" altLang="zh-CN" sz="2200" dirty="0" err="1"/>
              <a:t>args</a:t>
            </a:r>
            <a:r>
              <a:rPr lang="en-US" altLang="zh-CN" sz="2200" dirty="0"/>
              <a:t>) { </a:t>
            </a:r>
          </a:p>
          <a:p>
            <a:pPr lvl="2"/>
            <a:r>
              <a:rPr lang="en-US" altLang="zh-CN" sz="2200" dirty="0"/>
              <a:t>Other o = new Other(); </a:t>
            </a:r>
          </a:p>
          <a:p>
            <a:pPr lvl="2"/>
            <a:r>
              <a:rPr lang="en-US" altLang="zh-CN" sz="2200" dirty="0"/>
              <a:t>new Something().</a:t>
            </a:r>
            <a:r>
              <a:rPr lang="en-US" altLang="zh-CN" sz="2200" dirty="0" err="1"/>
              <a:t>addOne</a:t>
            </a:r>
            <a:r>
              <a:rPr lang="en-US" altLang="zh-CN" sz="2200" dirty="0"/>
              <a:t>(o); } </a:t>
            </a:r>
          </a:p>
          <a:p>
            <a:pPr lvl="2"/>
            <a:r>
              <a:rPr lang="en-US" altLang="zh-CN" sz="2200" dirty="0"/>
              <a:t>public void </a:t>
            </a:r>
            <a:r>
              <a:rPr lang="en-US" altLang="zh-CN" sz="2200" dirty="0" err="1"/>
              <a:t>addOne</a:t>
            </a:r>
            <a:r>
              <a:rPr lang="en-US" altLang="zh-CN" sz="2200" dirty="0"/>
              <a:t>(final Other o) { </a:t>
            </a:r>
          </a:p>
          <a:p>
            <a:pPr lvl="2"/>
            <a:r>
              <a:rPr lang="en-US" altLang="zh-CN" sz="2200" dirty="0" err="1"/>
              <a:t>o.i</a:t>
            </a:r>
            <a:r>
              <a:rPr lang="en-US" altLang="zh-CN" sz="2200" dirty="0"/>
              <a:t>++; </a:t>
            </a:r>
          </a:p>
          <a:p>
            <a:pPr lvl="1"/>
            <a:r>
              <a:rPr lang="en-US" altLang="zh-CN" sz="2200" dirty="0"/>
              <a:t>} </a:t>
            </a:r>
          </a:p>
          <a:p>
            <a:r>
              <a:rPr lang="en-US" altLang="zh-CN" sz="2200" dirty="0"/>
              <a:t>} </a:t>
            </a:r>
          </a:p>
          <a:p>
            <a:r>
              <a:rPr lang="en-US" altLang="zh-CN" sz="2200" dirty="0"/>
              <a:t>class Other { </a:t>
            </a:r>
          </a:p>
          <a:p>
            <a:r>
              <a:rPr lang="en-US" altLang="zh-CN" sz="2200" dirty="0"/>
              <a:t>	public </a:t>
            </a:r>
            <a:r>
              <a:rPr lang="en-US" altLang="zh-CN" sz="2200" dirty="0" err="1"/>
              <a:t>int</a:t>
            </a:r>
            <a:r>
              <a:rPr lang="en-US" altLang="zh-CN" sz="2200" dirty="0"/>
              <a:t> </a:t>
            </a:r>
            <a:r>
              <a:rPr lang="en-US" altLang="zh-CN" sz="2200" dirty="0" err="1"/>
              <a:t>i</a:t>
            </a:r>
            <a:r>
              <a:rPr lang="en-US" altLang="zh-CN" sz="2200" dirty="0"/>
              <a:t>;</a:t>
            </a:r>
          </a:p>
          <a:p>
            <a:r>
              <a:rPr lang="en-US" altLang="zh-CN" sz="2200" dirty="0"/>
              <a:t> } </a:t>
            </a:r>
            <a:endParaRPr lang="zh-CN" altLang="en-US" sz="2200" dirty="0"/>
          </a:p>
        </p:txBody>
      </p:sp>
      <p:sp>
        <p:nvSpPr>
          <p:cNvPr id="8" name="矩形 7"/>
          <p:cNvSpPr/>
          <p:nvPr/>
        </p:nvSpPr>
        <p:spPr>
          <a:xfrm>
            <a:off x="971600" y="2794828"/>
            <a:ext cx="7272808" cy="38025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标题 6"/>
          <p:cNvSpPr>
            <a:spLocks noGrp="1"/>
          </p:cNvSpPr>
          <p:nvPr>
            <p:ph type="title"/>
          </p:nvPr>
        </p:nvSpPr>
        <p:spPr/>
        <p:txBody>
          <a:bodyPr>
            <a:normAutofit/>
          </a:bodyPr>
          <a:lstStyle/>
          <a:p>
            <a:r>
              <a:rPr lang="zh-CN" altLang="en-US" b="1" dirty="0"/>
              <a:t>排错：</a:t>
            </a:r>
            <a:endParaRPr lang="zh-CN" altLang="en-US" dirty="0"/>
          </a:p>
        </p:txBody>
      </p:sp>
    </p:spTree>
    <p:extLst>
      <p:ext uri="{BB962C8B-B14F-4D97-AF65-F5344CB8AC3E}">
        <p14:creationId xmlns:p14="http://schemas.microsoft.com/office/powerpoint/2010/main" val="34532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Rectangle 4"/>
          <p:cNvSpPr>
            <a:spLocks noGrp="1" noChangeArrowheads="1"/>
          </p:cNvSpPr>
          <p:nvPr>
            <p:ph type="title"/>
          </p:nvPr>
        </p:nvSpPr>
        <p:spPr>
          <a:xfrm>
            <a:off x="6372200" y="239103"/>
            <a:ext cx="2516086" cy="523220"/>
          </a:xfrm>
        </p:spPr>
        <p:txBody>
          <a:bodyPr>
            <a:normAutofit fontScale="90000"/>
          </a:bodyPr>
          <a:lstStyle/>
          <a:p>
            <a:pPr eaLnBrk="1" hangingPunct="1">
              <a:defRPr/>
            </a:pPr>
            <a:r>
              <a:rPr lang="zh-CN" altLang="en-US" sz="3600" b="1" dirty="0">
                <a:cs typeface="Times New Roman" pitchFamily="18" charset="0"/>
              </a:rPr>
              <a:t>关键字</a:t>
            </a:r>
            <a:r>
              <a:rPr lang="en-US" altLang="zh-CN" sz="3600" b="1" dirty="0">
                <a:solidFill>
                  <a:srgbClr val="C00000"/>
                </a:solidFill>
                <a:cs typeface="Times New Roman" pitchFamily="18" charset="0"/>
              </a:rPr>
              <a:t>static</a:t>
            </a:r>
          </a:p>
        </p:txBody>
      </p:sp>
      <p:sp>
        <p:nvSpPr>
          <p:cNvPr id="4098" name="Rectangle 2"/>
          <p:cNvSpPr>
            <a:spLocks noGrp="1" noChangeArrowheads="1"/>
          </p:cNvSpPr>
          <p:nvPr>
            <p:ph idx="4294967295"/>
          </p:nvPr>
        </p:nvSpPr>
        <p:spPr>
          <a:xfrm>
            <a:off x="504056" y="850900"/>
            <a:ext cx="8100392" cy="5727700"/>
          </a:xfrm>
          <a:noFill/>
        </p:spPr>
        <p:txBody>
          <a:bodyPr lIns="92075" tIns="46038" rIns="92075" bIns="46038"/>
          <a:lstStyle/>
          <a:p>
            <a:pPr eaLnBrk="1" hangingPunct="1">
              <a:buFontTx/>
              <a:buNone/>
            </a:pP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当我们编写一个类时，其实就是在描述其对象的属性和行为，而并没有产生实质上的对象，只有通过</a:t>
            </a:r>
            <a:r>
              <a:rPr lang="en-US" altLang="zh-CN" sz="2400" dirty="0">
                <a:latin typeface="Times New Roman" pitchFamily="18" charset="0"/>
                <a:ea typeface="宋体" pitchFamily="2" charset="-122"/>
                <a:cs typeface="Times New Roman" pitchFamily="18" charset="0"/>
              </a:rPr>
              <a:t>new</a:t>
            </a:r>
            <a:r>
              <a:rPr lang="zh-CN" altLang="en-US" sz="2400" dirty="0">
                <a:latin typeface="Times New Roman" pitchFamily="18" charset="0"/>
                <a:ea typeface="宋体" pitchFamily="2" charset="-122"/>
                <a:cs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endParaRPr lang="zh-CN" altLang="en-US" sz="2400" dirty="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a:solidFill>
                <a:schemeClr val="hlink"/>
              </a:solidFill>
              <a:latin typeface="Times New Roman" pitchFamily="18" charset="0"/>
              <a:ea typeface="宋体" pitchFamily="2" charset="-122"/>
              <a:cs typeface="Times New Roman" pitchFamily="18" charset="0"/>
            </a:endParaRPr>
          </a:p>
          <a:p>
            <a:pPr eaLnBrk="1" hangingPunct="1">
              <a:buFontTx/>
              <a:buNone/>
            </a:pPr>
            <a:endParaRPr lang="zh-CN" altLang="en-US" sz="2400" dirty="0">
              <a:latin typeface="Times New Roman" pitchFamily="18" charset="0"/>
              <a:ea typeface="宋体" pitchFamily="2" charset="-122"/>
              <a:cs typeface="Times New Roman" pitchFamily="18" charset="0"/>
            </a:endParaRPr>
          </a:p>
          <a:p>
            <a:pPr eaLnBrk="1" hangingPunct="1">
              <a:buFontTx/>
              <a:buNone/>
            </a:pPr>
            <a:endParaRPr lang="zh-CN" altLang="en-US" sz="2400" dirty="0">
              <a:latin typeface="Times New Roman" pitchFamily="18" charset="0"/>
              <a:ea typeface="宋体" pitchFamily="2" charset="-122"/>
              <a:cs typeface="Times New Roman" pitchFamily="18" charset="0"/>
            </a:endParaRPr>
          </a:p>
          <a:p>
            <a:pPr eaLnBrk="1" hangingPunct="1">
              <a:buFontTx/>
              <a:buNone/>
            </a:pPr>
            <a:endParaRPr lang="zh-CN" altLang="en-US" sz="2400" dirty="0">
              <a:latin typeface="Times New Roman" pitchFamily="18" charset="0"/>
              <a:ea typeface="宋体" pitchFamily="2" charset="-122"/>
              <a:cs typeface="Times New Roman" pitchFamily="18" charset="0"/>
            </a:endParaRPr>
          </a:p>
          <a:p>
            <a:pPr eaLnBrk="1" hangingPunct="1">
              <a:buFontTx/>
              <a:buNone/>
            </a:pPr>
            <a:endParaRPr lang="zh-CN" altLang="en-US" sz="2400" dirty="0">
              <a:latin typeface="Times New Roman" pitchFamily="18" charset="0"/>
              <a:ea typeface="宋体" pitchFamily="2" charset="-122"/>
              <a:cs typeface="Times New Roman" pitchFamily="18" charset="0"/>
            </a:endParaRPr>
          </a:p>
          <a:p>
            <a:pPr eaLnBrk="1" hangingPunct="1">
              <a:buFontTx/>
              <a:buNone/>
            </a:pPr>
            <a:endParaRPr lang="zh-CN" altLang="en-US" sz="2400" dirty="0">
              <a:latin typeface="Times New Roman" pitchFamily="18" charset="0"/>
              <a:ea typeface="宋体" pitchFamily="2" charset="-122"/>
              <a:cs typeface="Times New Roman" pitchFamily="18" charset="0"/>
            </a:endParaRPr>
          </a:p>
          <a:p>
            <a:pPr eaLnBrk="1" hangingPunct="1">
              <a:buFontTx/>
              <a:buNone/>
            </a:pPr>
            <a:endParaRPr lang="en-US" altLang="zh-CN" sz="2400" dirty="0">
              <a:latin typeface="Times New Roman" pitchFamily="18" charset="0"/>
              <a:ea typeface="宋体" pitchFamily="2" charset="-122"/>
              <a:cs typeface="Times New Roman" pitchFamily="18" charset="0"/>
            </a:endParaRPr>
          </a:p>
        </p:txBody>
      </p:sp>
      <p:pic>
        <p:nvPicPr>
          <p:cNvPr id="4099" name="Picture 3" descr="静态变量1"/>
          <p:cNvPicPr>
            <a:picLocks noChangeAspect="1" noChangeArrowheads="1"/>
          </p:cNvPicPr>
          <p:nvPr/>
        </p:nvPicPr>
        <p:blipFill>
          <a:blip r:embed="rId2" cstate="print"/>
          <a:srcRect/>
          <a:stretch>
            <a:fillRect/>
          </a:stretch>
        </p:blipFill>
        <p:spPr bwMode="auto">
          <a:xfrm>
            <a:off x="2124075" y="4509120"/>
            <a:ext cx="4679950" cy="1484312"/>
          </a:xfrm>
          <a:prstGeom prst="rect">
            <a:avLst/>
          </a:prstGeom>
          <a:noFill/>
          <a:ln w="9525">
            <a:noFill/>
            <a:miter lim="800000"/>
            <a:headEnd/>
            <a:tailEnd/>
          </a:ln>
        </p:spPr>
      </p:pic>
    </p:spTree>
    <p:extLst>
      <p:ext uri="{BB962C8B-B14F-4D97-AF65-F5344CB8AC3E}">
        <p14:creationId xmlns:p14="http://schemas.microsoft.com/office/powerpoint/2010/main" val="88194041"/>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ln w="317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8621</TotalTime>
  <Words>2772</Words>
  <Application>Microsoft Office PowerPoint</Application>
  <PresentationFormat>全屏显示(4:3)</PresentationFormat>
  <Paragraphs>519</Paragraphs>
  <Slides>41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Arial Unicode MS</vt:lpstr>
      <vt:lpstr>宋体</vt:lpstr>
      <vt:lpstr>微软雅黑</vt:lpstr>
      <vt:lpstr>Arial</vt:lpstr>
      <vt:lpstr>Calibri</vt:lpstr>
      <vt:lpstr>Times New Roman</vt:lpstr>
      <vt:lpstr>Wingdings</vt:lpstr>
      <vt:lpstr>PPT模板</vt:lpstr>
      <vt:lpstr>第五章：高级特性-下</vt:lpstr>
      <vt:lpstr>本章内容</vt:lpstr>
      <vt:lpstr>关键字：final</vt:lpstr>
      <vt:lpstr>关键字：final</vt:lpstr>
      <vt:lpstr>关键字：final</vt:lpstr>
      <vt:lpstr>关键字final</vt:lpstr>
      <vt:lpstr>关键字final应用举例</vt:lpstr>
      <vt:lpstr>排错：</vt:lpstr>
      <vt:lpstr>关键字static</vt:lpstr>
      <vt:lpstr>内存图</vt:lpstr>
      <vt:lpstr>关键字static</vt:lpstr>
      <vt:lpstr>类属性、类方法的设计思想</vt:lpstr>
      <vt:lpstr>关键字static</vt:lpstr>
      <vt:lpstr>内存图</vt:lpstr>
      <vt:lpstr>内存图</vt:lpstr>
      <vt:lpstr>示例代码</vt:lpstr>
      <vt:lpstr>内存图</vt:lpstr>
      <vt:lpstr>类变量(class Variable)</vt:lpstr>
      <vt:lpstr>类变量应用举例</vt:lpstr>
      <vt:lpstr>类方法(class Method) </vt:lpstr>
      <vt:lpstr>类方法</vt:lpstr>
      <vt:lpstr>练习</vt:lpstr>
      <vt:lpstr>单例 (Singleton)设计模式</vt:lpstr>
      <vt:lpstr>单例(Singleton)设计模式-饿汉式</vt:lpstr>
      <vt:lpstr>单例(Singleton)设计模式-懒汉式</vt:lpstr>
      <vt:lpstr>举例：java.lang.Runtime</vt:lpstr>
      <vt:lpstr>理解main方法的语法 </vt:lpstr>
      <vt:lpstr>命令行参数用法举例</vt:lpstr>
      <vt:lpstr>类的成员之四：初始化块</vt:lpstr>
      <vt:lpstr>类的成员之四：初始化块</vt:lpstr>
      <vt:lpstr>类的成员之四：初始化块</vt:lpstr>
      <vt:lpstr>静态初始化块举例</vt:lpstr>
      <vt:lpstr>类的成员之五：内部类</vt:lpstr>
      <vt:lpstr>内部类举例 (1)</vt:lpstr>
      <vt:lpstr>内部类举例 (2)</vt:lpstr>
      <vt:lpstr>内部类特性</vt:lpstr>
      <vt:lpstr>匿名内部类</vt:lpstr>
      <vt:lpstr>匿名内部类</vt:lpstr>
      <vt:lpstr>练习</vt:lpstr>
      <vt:lpstr>面向对象内容总结</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Youliang Wang</cp:lastModifiedBy>
  <cp:revision>847</cp:revision>
  <dcterms:created xsi:type="dcterms:W3CDTF">2012-08-05T14:09:30Z</dcterms:created>
  <dcterms:modified xsi:type="dcterms:W3CDTF">2017-11-16T06:09:41Z</dcterms:modified>
</cp:coreProperties>
</file>