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7"/>
  </p:notesMasterIdLst>
  <p:sldIdLst>
    <p:sldId id="258" r:id="rId2"/>
    <p:sldId id="528" r:id="rId3"/>
    <p:sldId id="576" r:id="rId4"/>
    <p:sldId id="577" r:id="rId5"/>
    <p:sldId id="578" r:id="rId6"/>
    <p:sldId id="579" r:id="rId7"/>
    <p:sldId id="580" r:id="rId8"/>
    <p:sldId id="581" r:id="rId9"/>
    <p:sldId id="582" r:id="rId10"/>
    <p:sldId id="583" r:id="rId11"/>
    <p:sldId id="584" r:id="rId12"/>
    <p:sldId id="585" r:id="rId13"/>
    <p:sldId id="586" r:id="rId14"/>
    <p:sldId id="587" r:id="rId15"/>
    <p:sldId id="588" r:id="rId16"/>
    <p:sldId id="589" r:id="rId17"/>
    <p:sldId id="635" r:id="rId18"/>
    <p:sldId id="636" r:id="rId19"/>
    <p:sldId id="637" r:id="rId20"/>
    <p:sldId id="638" r:id="rId21"/>
    <p:sldId id="639" r:id="rId22"/>
    <p:sldId id="640" r:id="rId23"/>
    <p:sldId id="641" r:id="rId24"/>
    <p:sldId id="642" r:id="rId25"/>
    <p:sldId id="643" r:id="rId26"/>
    <p:sldId id="590" r:id="rId27"/>
    <p:sldId id="591" r:id="rId28"/>
    <p:sldId id="529" r:id="rId29"/>
    <p:sldId id="592" r:id="rId30"/>
    <p:sldId id="573" r:id="rId31"/>
    <p:sldId id="540" r:id="rId32"/>
    <p:sldId id="574" r:id="rId33"/>
    <p:sldId id="572" r:id="rId34"/>
    <p:sldId id="571" r:id="rId35"/>
    <p:sldId id="570" r:id="rId36"/>
    <p:sldId id="560" r:id="rId37"/>
    <p:sldId id="551" r:id="rId38"/>
    <p:sldId id="552" r:id="rId39"/>
    <p:sldId id="553" r:id="rId40"/>
    <p:sldId id="532" r:id="rId41"/>
    <p:sldId id="533" r:id="rId42"/>
    <p:sldId id="534" r:id="rId43"/>
    <p:sldId id="541" r:id="rId44"/>
    <p:sldId id="542" r:id="rId45"/>
    <p:sldId id="564" r:id="rId46"/>
    <p:sldId id="565" r:id="rId47"/>
    <p:sldId id="566" r:id="rId48"/>
    <p:sldId id="569" r:id="rId49"/>
    <p:sldId id="535" r:id="rId50"/>
    <p:sldId id="536" r:id="rId51"/>
    <p:sldId id="543" r:id="rId52"/>
    <p:sldId id="561" r:id="rId53"/>
    <p:sldId id="537" r:id="rId54"/>
    <p:sldId id="538" r:id="rId55"/>
    <p:sldId id="486" r:id="rId56"/>
    <p:sldId id="593" r:id="rId57"/>
    <p:sldId id="594" r:id="rId58"/>
    <p:sldId id="595" r:id="rId59"/>
    <p:sldId id="596" r:id="rId60"/>
    <p:sldId id="597" r:id="rId61"/>
    <p:sldId id="598" r:id="rId62"/>
    <p:sldId id="601" r:id="rId63"/>
    <p:sldId id="599" r:id="rId64"/>
    <p:sldId id="600" r:id="rId65"/>
    <p:sldId id="602" r:id="rId66"/>
    <p:sldId id="603" r:id="rId67"/>
    <p:sldId id="604" r:id="rId68"/>
    <p:sldId id="605" r:id="rId69"/>
    <p:sldId id="606" r:id="rId70"/>
    <p:sldId id="607" r:id="rId71"/>
    <p:sldId id="608" r:id="rId72"/>
    <p:sldId id="609" r:id="rId73"/>
    <p:sldId id="610" r:id="rId74"/>
    <p:sldId id="611" r:id="rId75"/>
    <p:sldId id="612" r:id="rId76"/>
    <p:sldId id="613" r:id="rId77"/>
    <p:sldId id="614" r:id="rId78"/>
    <p:sldId id="489" r:id="rId79"/>
    <p:sldId id="547" r:id="rId80"/>
    <p:sldId id="554" r:id="rId81"/>
    <p:sldId id="490" r:id="rId82"/>
    <p:sldId id="548" r:id="rId83"/>
    <p:sldId id="549" r:id="rId84"/>
    <p:sldId id="555" r:id="rId85"/>
    <p:sldId id="622" r:id="rId86"/>
    <p:sldId id="620" r:id="rId87"/>
    <p:sldId id="621" r:id="rId88"/>
    <p:sldId id="623" r:id="rId89"/>
    <p:sldId id="624" r:id="rId90"/>
    <p:sldId id="625" r:id="rId91"/>
    <p:sldId id="626" r:id="rId92"/>
    <p:sldId id="627" r:id="rId93"/>
    <p:sldId id="628" r:id="rId94"/>
    <p:sldId id="631" r:id="rId95"/>
    <p:sldId id="632" r:id="rId96"/>
    <p:sldId id="633" r:id="rId97"/>
    <p:sldId id="634" r:id="rId98"/>
    <p:sldId id="615" r:id="rId99"/>
    <p:sldId id="616" r:id="rId100"/>
    <p:sldId id="617" r:id="rId101"/>
    <p:sldId id="618" r:id="rId102"/>
    <p:sldId id="619" r:id="rId103"/>
    <p:sldId id="646" r:id="rId104"/>
    <p:sldId id="647" r:id="rId105"/>
    <p:sldId id="644" r:id="rId106"/>
    <p:sldId id="645" r:id="rId107"/>
    <p:sldId id="544" r:id="rId108"/>
    <p:sldId id="629" r:id="rId109"/>
    <p:sldId id="545" r:id="rId110"/>
    <p:sldId id="546" r:id="rId111"/>
    <p:sldId id="550" r:id="rId112"/>
    <p:sldId id="648" r:id="rId113"/>
    <p:sldId id="649" r:id="rId114"/>
    <p:sldId id="650" r:id="rId115"/>
    <p:sldId id="575" r:id="rId1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5F5F5"/>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84" autoAdjust="0"/>
  </p:normalViewPr>
  <p:slideViewPr>
    <p:cSldViewPr>
      <p:cViewPr varScale="1">
        <p:scale>
          <a:sx n="54" d="100"/>
          <a:sy n="54" d="100"/>
        </p:scale>
        <p:origin x="164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2017/11/16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可以的，因为</a:t>
            </a:r>
            <a:r>
              <a:rPr lang="en-US" altLang="zh-CN" dirty="0" err="1"/>
              <a:t>int</a:t>
            </a:r>
            <a:r>
              <a:rPr lang="en-US" altLang="zh-CN" dirty="0"/>
              <a:t>[]</a:t>
            </a:r>
            <a:r>
              <a:rPr lang="zh-CN" altLang="en-US" dirty="0"/>
              <a:t>也继承了</a:t>
            </a:r>
            <a:r>
              <a:rPr lang="en-US" altLang="zh-CN" dirty="0"/>
              <a:t>Object</a:t>
            </a:r>
            <a:r>
              <a:rPr lang="zh-CN" altLang="en-US" dirty="0"/>
              <a:t>，所以可以接受</a:t>
            </a:r>
            <a:r>
              <a:rPr lang="en-US" altLang="zh-CN" dirty="0" err="1"/>
              <a:t>int</a:t>
            </a:r>
            <a:r>
              <a:rPr lang="en-US" altLang="zh-CN" dirty="0"/>
              <a:t>[]</a:t>
            </a:r>
            <a:r>
              <a:rPr lang="zh-CN" altLang="en-US" dirty="0"/>
              <a:t>类型。</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4</a:t>
            </a:fld>
            <a:endParaRPr lang="zh-CN" altLang="en-US"/>
          </a:p>
        </p:txBody>
      </p:sp>
    </p:spTree>
    <p:extLst>
      <p:ext uri="{BB962C8B-B14F-4D97-AF65-F5344CB8AC3E}">
        <p14:creationId xmlns:p14="http://schemas.microsoft.com/office/powerpoint/2010/main" val="357523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20</a:t>
            </a:fld>
            <a:endParaRPr lang="zh-CN" altLang="en-US"/>
          </a:p>
        </p:txBody>
      </p:sp>
    </p:spTree>
    <p:extLst>
      <p:ext uri="{BB962C8B-B14F-4D97-AF65-F5344CB8AC3E}">
        <p14:creationId xmlns:p14="http://schemas.microsoft.com/office/powerpoint/2010/main" val="1925814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45</a:t>
            </a:fld>
            <a:endParaRPr lang="zh-CN" altLang="en-US"/>
          </a:p>
        </p:txBody>
      </p:sp>
    </p:spTree>
    <p:extLst>
      <p:ext uri="{BB962C8B-B14F-4D97-AF65-F5344CB8AC3E}">
        <p14:creationId xmlns:p14="http://schemas.microsoft.com/office/powerpoint/2010/main" val="3780442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Integer i1 = </a:t>
            </a:r>
            <a:r>
              <a:rPr lang="en-US" altLang="zh-CN" b="1" dirty="0"/>
              <a:t>new Integer(127);</a:t>
            </a:r>
          </a:p>
          <a:p>
            <a:r>
              <a:rPr lang="en-US" altLang="zh-CN" dirty="0"/>
              <a:t>Integer i2 = </a:t>
            </a:r>
            <a:r>
              <a:rPr lang="en-US" altLang="zh-CN" b="1" dirty="0"/>
              <a:t>new Integer(127);</a:t>
            </a:r>
          </a:p>
          <a:p>
            <a:r>
              <a:rPr lang="en-US" altLang="zh-CN" dirty="0" err="1"/>
              <a:t>System.</a:t>
            </a:r>
            <a:r>
              <a:rPr lang="en-US" altLang="zh-CN" i="1" dirty="0" err="1"/>
              <a:t>out.println</a:t>
            </a:r>
            <a:r>
              <a:rPr lang="en-US" altLang="zh-CN" i="1" dirty="0"/>
              <a:t>(i1 == i2);</a:t>
            </a:r>
          </a:p>
          <a:p>
            <a:r>
              <a:rPr lang="en-US" altLang="zh-CN" dirty="0" err="1"/>
              <a:t>System.</a:t>
            </a:r>
            <a:r>
              <a:rPr lang="en-US" altLang="zh-CN" i="1" dirty="0" err="1"/>
              <a:t>out.println</a:t>
            </a:r>
            <a:r>
              <a:rPr lang="en-US" altLang="zh-CN" i="1" dirty="0"/>
              <a:t>(i1.equals(i2));</a:t>
            </a:r>
          </a:p>
          <a:p>
            <a:endParaRPr lang="zh-CN" altLang="en-US" dirty="0"/>
          </a:p>
          <a:p>
            <a:r>
              <a:rPr lang="en-US" altLang="zh-CN" dirty="0"/>
              <a:t>Integer i3 = </a:t>
            </a:r>
            <a:r>
              <a:rPr lang="en-US" altLang="zh-CN" b="1" dirty="0"/>
              <a:t>new Integer(128);</a:t>
            </a:r>
          </a:p>
          <a:p>
            <a:r>
              <a:rPr lang="en-US" altLang="zh-CN" dirty="0"/>
              <a:t>Integer i4 = </a:t>
            </a:r>
            <a:r>
              <a:rPr lang="en-US" altLang="zh-CN" b="1" dirty="0"/>
              <a:t>new Integer(128);</a:t>
            </a:r>
          </a:p>
          <a:p>
            <a:r>
              <a:rPr lang="en-US" altLang="zh-CN" dirty="0" err="1"/>
              <a:t>System.</a:t>
            </a:r>
            <a:r>
              <a:rPr lang="en-US" altLang="zh-CN" i="1" dirty="0" err="1"/>
              <a:t>out.println</a:t>
            </a:r>
            <a:r>
              <a:rPr lang="en-US" altLang="zh-CN" i="1" dirty="0"/>
              <a:t>(i3 == i4);</a:t>
            </a:r>
          </a:p>
          <a:p>
            <a:r>
              <a:rPr lang="en-US" altLang="zh-CN" dirty="0" err="1"/>
              <a:t>System.</a:t>
            </a:r>
            <a:r>
              <a:rPr lang="en-US" altLang="zh-CN" i="1" dirty="0" err="1"/>
              <a:t>out.println</a:t>
            </a:r>
            <a:r>
              <a:rPr lang="en-US" altLang="zh-CN" i="1" dirty="0"/>
              <a:t>(i3.equals(i4));</a:t>
            </a:r>
          </a:p>
          <a:p>
            <a:endParaRPr lang="zh-CN" altLang="en-US" dirty="0"/>
          </a:p>
          <a:p>
            <a:r>
              <a:rPr lang="en-US" altLang="zh-CN" dirty="0"/>
              <a:t>Integer i5 = 127;</a:t>
            </a:r>
          </a:p>
          <a:p>
            <a:r>
              <a:rPr lang="en-US" altLang="zh-CN" dirty="0"/>
              <a:t>Integer i6 = 127;</a:t>
            </a:r>
          </a:p>
          <a:p>
            <a:r>
              <a:rPr lang="en-US" altLang="zh-CN" dirty="0" err="1"/>
              <a:t>System.</a:t>
            </a:r>
            <a:r>
              <a:rPr lang="en-US" altLang="zh-CN" i="1" dirty="0" err="1"/>
              <a:t>out.println</a:t>
            </a:r>
            <a:r>
              <a:rPr lang="en-US" altLang="zh-CN" i="1" dirty="0"/>
              <a:t>(i5 == i6);</a:t>
            </a:r>
          </a:p>
          <a:p>
            <a:r>
              <a:rPr lang="en-US" altLang="zh-CN" dirty="0" err="1"/>
              <a:t>System.</a:t>
            </a:r>
            <a:r>
              <a:rPr lang="en-US" altLang="zh-CN" i="1" dirty="0" err="1"/>
              <a:t>out.println</a:t>
            </a:r>
            <a:r>
              <a:rPr lang="en-US" altLang="zh-CN" i="1" dirty="0"/>
              <a:t>(i5.equals(i6));</a:t>
            </a:r>
          </a:p>
          <a:p>
            <a:endParaRPr lang="zh-CN" altLang="en-US" dirty="0"/>
          </a:p>
          <a:p>
            <a:r>
              <a:rPr lang="en-US" altLang="zh-CN" dirty="0" err="1"/>
              <a:t>Integer.</a:t>
            </a:r>
            <a:r>
              <a:rPr lang="en-US" altLang="zh-CN" i="1" dirty="0" err="1"/>
              <a:t>valueOf</a:t>
            </a:r>
            <a:r>
              <a:rPr lang="en-US" altLang="zh-CN" i="1" dirty="0"/>
              <a:t>(127);</a:t>
            </a:r>
          </a:p>
          <a:p>
            <a:endParaRPr lang="zh-CN" altLang="en-US" dirty="0"/>
          </a:p>
          <a:p>
            <a:r>
              <a:rPr lang="en-US" altLang="zh-CN" dirty="0"/>
              <a:t>Integer i7 = 128;</a:t>
            </a:r>
          </a:p>
          <a:p>
            <a:r>
              <a:rPr lang="en-US" altLang="zh-CN" dirty="0"/>
              <a:t>Integer i8 = 128;</a:t>
            </a:r>
          </a:p>
          <a:p>
            <a:r>
              <a:rPr lang="en-US" altLang="zh-CN" dirty="0" err="1"/>
              <a:t>System.</a:t>
            </a:r>
            <a:r>
              <a:rPr lang="en-US" altLang="zh-CN" i="1" dirty="0" err="1"/>
              <a:t>out.println</a:t>
            </a:r>
            <a:r>
              <a:rPr lang="en-US" altLang="zh-CN" i="1" dirty="0"/>
              <a:t>(i7 == i8);</a:t>
            </a:r>
          </a:p>
          <a:p>
            <a:r>
              <a:rPr lang="en-US" altLang="zh-CN" dirty="0" err="1"/>
              <a:t>System.</a:t>
            </a:r>
            <a:r>
              <a:rPr lang="en-US" altLang="zh-CN" i="1" dirty="0" err="1"/>
              <a:t>out.println</a:t>
            </a:r>
            <a:r>
              <a:rPr lang="en-US" altLang="zh-CN" i="1" dirty="0"/>
              <a:t>(i7.equals(i8));</a:t>
            </a: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90</a:t>
            </a:fld>
            <a:endParaRPr lang="zh-CN" altLang="en-US"/>
          </a:p>
        </p:txBody>
      </p:sp>
    </p:spTree>
    <p:extLst>
      <p:ext uri="{BB962C8B-B14F-4D97-AF65-F5344CB8AC3E}">
        <p14:creationId xmlns:p14="http://schemas.microsoft.com/office/powerpoint/2010/main" val="1389015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System.gc</a:t>
            </a:r>
            <a:r>
              <a:rPr lang="en-US" altLang="zh-CN" dirty="0"/>
              <a:t>()</a:t>
            </a:r>
            <a:r>
              <a:rPr lang="zh-CN" altLang="en-US" dirty="0"/>
              <a:t>可用于垃圾回收。当使用</a:t>
            </a:r>
            <a:r>
              <a:rPr lang="en-US" altLang="zh-CN" dirty="0" err="1"/>
              <a:t>System.gc</a:t>
            </a:r>
            <a:r>
              <a:rPr lang="en-US" altLang="zh-CN" dirty="0"/>
              <a:t>()</a:t>
            </a:r>
            <a:r>
              <a:rPr lang="zh-CN" altLang="en-US" dirty="0"/>
              <a:t>回收某个对象所占用的内存之前，通过要求程序调用适当的方法来清理资源。在没有明确指定资源清理的情况下，</a:t>
            </a:r>
            <a:r>
              <a:rPr lang="en-US" altLang="zh-CN" dirty="0"/>
              <a:t>Java</a:t>
            </a:r>
            <a:r>
              <a:rPr lang="zh-CN" altLang="en-US" dirty="0"/>
              <a:t>提高了默认机制来清理该对象的资源，就是调用</a:t>
            </a:r>
            <a:r>
              <a:rPr lang="en-US" altLang="zh-CN" dirty="0"/>
              <a:t>Object</a:t>
            </a:r>
            <a:r>
              <a:rPr lang="zh-CN" altLang="en-US" dirty="0"/>
              <a:t>类的</a:t>
            </a:r>
            <a:r>
              <a:rPr lang="en-US" altLang="zh-CN" dirty="0"/>
              <a:t>finalize()</a:t>
            </a:r>
            <a:r>
              <a:rPr lang="zh-CN" altLang="en-US" dirty="0"/>
              <a:t>方法。</a:t>
            </a:r>
            <a:r>
              <a:rPr lang="en-US" altLang="zh-CN" dirty="0"/>
              <a:t>finalize()</a:t>
            </a:r>
            <a:r>
              <a:rPr lang="zh-CN" altLang="en-US" dirty="0"/>
              <a:t>方法的作用是释放一个对象占用的内存空间时，会被</a:t>
            </a:r>
            <a:r>
              <a:rPr lang="en-US" altLang="zh-CN" dirty="0"/>
              <a:t>JVM</a:t>
            </a:r>
            <a:r>
              <a:rPr lang="zh-CN" altLang="en-US" dirty="0"/>
              <a:t>调用。而子类重写该方法，就可以清理对象占用的资源，该方法有没有链式调用，所以必须手动实现。</a:t>
            </a:r>
            <a:endParaRPr lang="en-US" altLang="zh-CN" dirty="0"/>
          </a:p>
          <a:p>
            <a:r>
              <a:rPr lang="zh-CN" altLang="en-US" dirty="0"/>
              <a:t>从程序的运行结果可以发现，执行</a:t>
            </a:r>
            <a:r>
              <a:rPr lang="en-US" altLang="zh-CN" dirty="0" err="1"/>
              <a:t>System.gc</a:t>
            </a:r>
            <a:r>
              <a:rPr lang="en-US" altLang="zh-CN" dirty="0"/>
              <a:t>()</a:t>
            </a:r>
            <a:r>
              <a:rPr lang="zh-CN" altLang="en-US" dirty="0"/>
              <a:t>前，系统会自动调用</a:t>
            </a:r>
            <a:r>
              <a:rPr lang="en-US" altLang="zh-CN" dirty="0"/>
              <a:t>finalize()</a:t>
            </a:r>
            <a:r>
              <a:rPr lang="zh-CN" altLang="en-US" dirty="0"/>
              <a:t>方法清除对象占有的资源，通过</a:t>
            </a:r>
            <a:r>
              <a:rPr lang="en-US" altLang="zh-CN" dirty="0" err="1"/>
              <a:t>super.finalize</a:t>
            </a:r>
            <a:r>
              <a:rPr lang="en-US" altLang="zh-CN" dirty="0"/>
              <a:t>()</a:t>
            </a:r>
            <a:r>
              <a:rPr lang="zh-CN" altLang="en-US" dirty="0"/>
              <a:t>方式可以实现从下到上的</a:t>
            </a:r>
            <a:r>
              <a:rPr lang="en-US" altLang="zh-CN" dirty="0"/>
              <a:t>finalize()</a:t>
            </a:r>
            <a:r>
              <a:rPr lang="zh-CN" altLang="en-US" dirty="0"/>
              <a:t>方法的调用，即先释放自己的资源，再去释放父类的资源。</a:t>
            </a:r>
            <a:endParaRPr lang="en-US" altLang="zh-CN" dirty="0"/>
          </a:p>
          <a:p>
            <a:r>
              <a:rPr lang="zh-CN" altLang="en-US" dirty="0"/>
              <a:t>但是，不要在程序中频繁的调用垃圾回收，因为每一次执行垃圾回收，</a:t>
            </a:r>
            <a:r>
              <a:rPr lang="en-US" altLang="zh-CN" dirty="0" err="1"/>
              <a:t>jvm</a:t>
            </a:r>
            <a:r>
              <a:rPr lang="zh-CN" altLang="en-US" dirty="0"/>
              <a:t>都会强制启动垃圾回收器运行，这会耗费更多的系统资源，会与正常的</a:t>
            </a:r>
            <a:r>
              <a:rPr lang="en-US" altLang="zh-CN" dirty="0"/>
              <a:t>Java</a:t>
            </a:r>
            <a:r>
              <a:rPr lang="zh-CN" altLang="en-US" dirty="0"/>
              <a:t>程序运行争抢资源，只有在执行大量的对象的释放，才调用垃圾回收最好</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98</a:t>
            </a:fld>
            <a:endParaRPr lang="zh-CN" altLang="en-US"/>
          </a:p>
        </p:txBody>
      </p:sp>
    </p:spTree>
    <p:extLst>
      <p:ext uri="{BB962C8B-B14F-4D97-AF65-F5344CB8AC3E}">
        <p14:creationId xmlns:p14="http://schemas.microsoft.com/office/powerpoint/2010/main" val="3974191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获取随机数：</a:t>
            </a:r>
            <a:r>
              <a:rPr lang="en-US" altLang="zh-CN" dirty="0"/>
              <a:t>1-100</a:t>
            </a:r>
            <a:r>
              <a:rPr lang="zh-CN" altLang="en-US" dirty="0"/>
              <a:t>之间</a:t>
            </a:r>
            <a:endParaRPr lang="en-US" altLang="zh-CN" dirty="0"/>
          </a:p>
          <a:p>
            <a:r>
              <a:rPr lang="en-US" altLang="zh-CN" dirty="0"/>
              <a:t>	</a:t>
            </a:r>
            <a:r>
              <a:rPr lang="en-US" altLang="zh-CN" dirty="0" err="1"/>
              <a:t>int</a:t>
            </a:r>
            <a:r>
              <a:rPr lang="en-US" altLang="zh-CN" dirty="0"/>
              <a:t> number = (</a:t>
            </a:r>
            <a:r>
              <a:rPr lang="en-US" altLang="zh-CN" dirty="0" err="1"/>
              <a:t>int</a:t>
            </a:r>
            <a:r>
              <a:rPr lang="en-US" altLang="zh-CN" dirty="0"/>
              <a:t>)(</a:t>
            </a:r>
            <a:r>
              <a:rPr lang="en-US" altLang="zh-CN" dirty="0" err="1"/>
              <a:t>Math.random</a:t>
            </a:r>
            <a:r>
              <a:rPr lang="en-US" altLang="zh-CN" dirty="0"/>
              <a:t>()*100)+1</a:t>
            </a:r>
          </a:p>
          <a:p>
            <a:r>
              <a:rPr lang="zh-CN" altLang="en-US" dirty="0"/>
              <a:t>获取随机数：</a:t>
            </a:r>
            <a:r>
              <a:rPr lang="en-US" altLang="zh-CN" dirty="0"/>
              <a:t>start</a:t>
            </a:r>
            <a:r>
              <a:rPr lang="zh-CN" altLang="en-US" dirty="0"/>
              <a:t>到</a:t>
            </a:r>
            <a:r>
              <a:rPr lang="en-US" altLang="zh-CN" dirty="0"/>
              <a:t>end</a:t>
            </a:r>
            <a:r>
              <a:rPr lang="zh-CN" altLang="en-US" dirty="0"/>
              <a:t>之间</a:t>
            </a:r>
            <a:endParaRPr lang="en-US" altLang="zh-CN" dirty="0"/>
          </a:p>
          <a:p>
            <a:r>
              <a:rPr lang="en-US" altLang="zh-CN" dirty="0"/>
              <a:t>	</a:t>
            </a:r>
            <a:r>
              <a:rPr lang="en-US" altLang="zh-CN" b="1" dirty="0"/>
              <a:t>public static </a:t>
            </a:r>
            <a:r>
              <a:rPr lang="en-US" altLang="zh-CN" b="1" dirty="0" err="1"/>
              <a:t>int</a:t>
            </a:r>
            <a:r>
              <a:rPr lang="en-US" altLang="zh-CN" b="1" dirty="0"/>
              <a:t> </a:t>
            </a:r>
            <a:r>
              <a:rPr lang="en-US" altLang="zh-CN" b="1" dirty="0" err="1"/>
              <a:t>getRandom</a:t>
            </a:r>
            <a:r>
              <a:rPr lang="en-US" altLang="zh-CN" b="1" dirty="0"/>
              <a:t>(</a:t>
            </a:r>
            <a:r>
              <a:rPr lang="en-US" altLang="zh-CN" b="1" dirty="0" err="1"/>
              <a:t>int</a:t>
            </a:r>
            <a:r>
              <a:rPr lang="en-US" altLang="zh-CN" b="1" dirty="0"/>
              <a:t> start, </a:t>
            </a:r>
            <a:r>
              <a:rPr lang="en-US" altLang="zh-CN" b="1" dirty="0" err="1"/>
              <a:t>int</a:t>
            </a:r>
            <a:r>
              <a:rPr lang="en-US" altLang="zh-CN" b="1" dirty="0"/>
              <a:t> end) {</a:t>
            </a:r>
          </a:p>
          <a:p>
            <a:r>
              <a:rPr lang="en-US" altLang="zh-CN" b="1" dirty="0"/>
              <a:t>		return (</a:t>
            </a:r>
            <a:r>
              <a:rPr lang="en-US" altLang="zh-CN" b="1" dirty="0" err="1"/>
              <a:t>int</a:t>
            </a:r>
            <a:r>
              <a:rPr lang="en-US" altLang="zh-CN" b="1" dirty="0"/>
              <a:t>) (</a:t>
            </a:r>
            <a:r>
              <a:rPr lang="en-US" altLang="zh-CN" b="1" dirty="0" err="1"/>
              <a:t>Math.</a:t>
            </a:r>
            <a:r>
              <a:rPr lang="en-US" altLang="zh-CN" b="1" i="1" dirty="0" err="1"/>
              <a:t>random</a:t>
            </a:r>
            <a:r>
              <a:rPr lang="en-US" altLang="zh-CN" b="1" i="1" dirty="0"/>
              <a:t>() * (end - start + 1)) + start;</a:t>
            </a:r>
          </a:p>
          <a:p>
            <a:r>
              <a:rPr lang="en-US" altLang="zh-CN" dirty="0"/>
              <a:t>	}</a:t>
            </a: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107</a:t>
            </a:fld>
            <a:endParaRPr lang="zh-CN" altLang="en-US"/>
          </a:p>
        </p:txBody>
      </p:sp>
    </p:spTree>
    <p:extLst>
      <p:ext uri="{BB962C8B-B14F-4D97-AF65-F5344CB8AC3E}">
        <p14:creationId xmlns:p14="http://schemas.microsoft.com/office/powerpoint/2010/main" val="3700273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820FD77-3E4A-4C15-AE41-EFB5BFC3D7D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925" y="230188"/>
            <a:ext cx="413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ABD06A43-64C0-4C78-8663-01959E94275F}"/>
              </a:ext>
            </a:extLst>
          </p:cNvPr>
          <p:cNvCxnSpPr/>
          <p:nvPr userDrawn="1"/>
        </p:nvCxnSpPr>
        <p:spPr>
          <a:xfrm>
            <a:off x="436563" y="4622800"/>
            <a:ext cx="8383587" cy="0"/>
          </a:xfrm>
          <a:prstGeom prst="line">
            <a:avLst/>
          </a:prstGeom>
          <a:ln>
            <a:solidFill>
              <a:srgbClr val="CF0D30"/>
            </a:solidFill>
          </a:ln>
        </p:spPr>
        <p:style>
          <a:lnRef idx="1">
            <a:schemeClr val="accent1"/>
          </a:lnRef>
          <a:fillRef idx="0">
            <a:schemeClr val="accent1"/>
          </a:fillRef>
          <a:effectRef idx="0">
            <a:schemeClr val="accent1"/>
          </a:effectRef>
          <a:fontRef idx="minor">
            <a:schemeClr val="tx1"/>
          </a:fontRef>
        </p:style>
      </p:cxnSp>
      <p:grpSp>
        <p:nvGrpSpPr>
          <p:cNvPr id="4" name="组合 13">
            <a:extLst>
              <a:ext uri="{FF2B5EF4-FFF2-40B4-BE49-F238E27FC236}">
                <a16:creationId xmlns:a16="http://schemas.microsoft.com/office/drawing/2014/main" id="{AF1AC30F-7F17-478E-B399-0A1662D52D11}"/>
              </a:ext>
            </a:extLst>
          </p:cNvPr>
          <p:cNvGrpSpPr>
            <a:grpSpLocks/>
          </p:cNvGrpSpPr>
          <p:nvPr userDrawn="1"/>
        </p:nvGrpSpPr>
        <p:grpSpPr bwMode="auto">
          <a:xfrm>
            <a:off x="5219700" y="1628775"/>
            <a:ext cx="3429000" cy="728663"/>
            <a:chOff x="4495861" y="1534661"/>
            <a:chExt cx="3231649" cy="608413"/>
          </a:xfrm>
        </p:grpSpPr>
        <p:sp>
          <p:nvSpPr>
            <p:cNvPr id="5" name="圆角矩形 9">
              <a:extLst>
                <a:ext uri="{FF2B5EF4-FFF2-40B4-BE49-F238E27FC236}">
                  <a16:creationId xmlns:a16="http://schemas.microsoft.com/office/drawing/2014/main" id="{119CAA20-907B-45D8-B49A-C7296A6EF1A1}"/>
                </a:ext>
              </a:extLst>
            </p:cNvPr>
            <p:cNvSpPr/>
            <p:nvPr/>
          </p:nvSpPr>
          <p:spPr>
            <a:xfrm>
              <a:off x="4495861" y="1546591"/>
              <a:ext cx="3231649" cy="5500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10">
              <a:extLst>
                <a:ext uri="{FF2B5EF4-FFF2-40B4-BE49-F238E27FC236}">
                  <a16:creationId xmlns:a16="http://schemas.microsoft.com/office/drawing/2014/main" id="{D93C3BEB-EA3C-4E26-A27C-C04843B1C22B}"/>
                </a:ext>
              </a:extLst>
            </p:cNvPr>
            <p:cNvGrpSpPr>
              <a:grpSpLocks/>
            </p:cNvGrpSpPr>
            <p:nvPr/>
          </p:nvGrpSpPr>
          <p:grpSpPr bwMode="auto">
            <a:xfrm>
              <a:off x="4495861" y="1534661"/>
              <a:ext cx="3231649" cy="608413"/>
              <a:chOff x="4281547" y="1534661"/>
              <a:chExt cx="3231649" cy="608413"/>
            </a:xfrm>
          </p:grpSpPr>
          <p:sp>
            <p:nvSpPr>
              <p:cNvPr id="7" name="矩形 16">
                <a:extLst>
                  <a:ext uri="{FF2B5EF4-FFF2-40B4-BE49-F238E27FC236}">
                    <a16:creationId xmlns:a16="http://schemas.microsoft.com/office/drawing/2014/main" id="{867AC6A6-7130-4ACE-8B82-428E07E439F7}"/>
                  </a:ext>
                </a:extLst>
              </p:cNvPr>
              <p:cNvSpPr>
                <a:spLocks noChangeArrowheads="1"/>
              </p:cNvSpPr>
              <p:nvPr/>
            </p:nvSpPr>
            <p:spPr bwMode="auto">
              <a:xfrm>
                <a:off x="4281547" y="1534661"/>
                <a:ext cx="3231649" cy="43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800" b="1">
                    <a:solidFill>
                      <a:schemeClr val="bg1"/>
                    </a:solidFill>
                    <a:latin typeface="微软雅黑" panose="020B0503020204020204" pitchFamily="34" charset="-122"/>
                    <a:ea typeface="微软雅黑" panose="020B0503020204020204" pitchFamily="34" charset="-122"/>
                  </a:rPr>
                  <a:t>           Better Man</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 name="矩形 17">
                <a:extLst>
                  <a:ext uri="{FF2B5EF4-FFF2-40B4-BE49-F238E27FC236}">
                    <a16:creationId xmlns:a16="http://schemas.microsoft.com/office/drawing/2014/main" id="{95AA934F-BCE2-4BE1-AA79-45782106716F}"/>
                  </a:ext>
                </a:extLst>
              </p:cNvPr>
              <p:cNvSpPr>
                <a:spLocks noChangeArrowheads="1"/>
              </p:cNvSpPr>
              <p:nvPr/>
            </p:nvSpPr>
            <p:spPr bwMode="auto">
              <a:xfrm>
                <a:off x="4306982" y="1774580"/>
                <a:ext cx="1149031" cy="36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b="1">
                    <a:solidFill>
                      <a:schemeClr val="bg1"/>
                    </a:solidFill>
                    <a:latin typeface="微软雅黑" panose="020B0503020204020204" pitchFamily="34" charset="-122"/>
                    <a:ea typeface="微软雅黑" panose="020B0503020204020204" pitchFamily="34" charset="-122"/>
                  </a:rPr>
                  <a:t>To be a </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sp>
        <p:nvSpPr>
          <p:cNvPr id="9" name="TextBox 13">
            <a:extLst>
              <a:ext uri="{FF2B5EF4-FFF2-40B4-BE49-F238E27FC236}">
                <a16:creationId xmlns:a16="http://schemas.microsoft.com/office/drawing/2014/main" id="{8A1AFC0E-CDCB-45AE-8D67-8E259E9768A6}"/>
              </a:ext>
            </a:extLst>
          </p:cNvPr>
          <p:cNvSpPr txBox="1">
            <a:spLocks noChangeArrowheads="1"/>
          </p:cNvSpPr>
          <p:nvPr userDrawn="1"/>
        </p:nvSpPr>
        <p:spPr bwMode="auto">
          <a:xfrm>
            <a:off x="6804025" y="6140450"/>
            <a:ext cx="2171700" cy="47783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lnSpc>
                <a:spcPts val="1500"/>
              </a:lnSpc>
              <a:spcBef>
                <a:spcPts val="0"/>
              </a:spcBef>
              <a:spcAft>
                <a:spcPts val="0"/>
              </a:spcAft>
              <a:defRPr/>
            </a:pPr>
            <a:r>
              <a:rPr lang="zh-CN" altLang="en-US" sz="1200" b="1" dirty="0">
                <a:solidFill>
                  <a:srgbClr val="595758"/>
                </a:solidFill>
                <a:latin typeface="微软雅黑" panose="020B0503020204020204" pitchFamily="34" charset="-122"/>
                <a:ea typeface="微软雅黑" panose="020B0503020204020204" pitchFamily="34" charset="-122"/>
              </a:rPr>
              <a:t>互联网专业教育研究院</a:t>
            </a:r>
            <a:endParaRPr lang="en-US" altLang="zh-CN" sz="1200" b="1" dirty="0">
              <a:solidFill>
                <a:srgbClr val="595758"/>
              </a:solidFill>
              <a:latin typeface="微软雅黑" panose="020B0503020204020204" pitchFamily="34" charset="-122"/>
              <a:ea typeface="微软雅黑" panose="020B0503020204020204" pitchFamily="34" charset="-122"/>
            </a:endParaRPr>
          </a:p>
          <a:p>
            <a:pPr eaLnBrk="1" fontAlgn="auto" hangingPunct="1">
              <a:lnSpc>
                <a:spcPts val="1500"/>
              </a:lnSpc>
              <a:spcBef>
                <a:spcPts val="0"/>
              </a:spcBef>
              <a:spcAft>
                <a:spcPts val="0"/>
              </a:spcAft>
              <a:defRPr/>
            </a:pPr>
            <a:r>
              <a:rPr lang="zh-CN" altLang="en-US" sz="1200" b="1" dirty="0">
                <a:solidFill>
                  <a:srgbClr val="595758"/>
                </a:solidFill>
                <a:latin typeface="微软雅黑" panose="020B0503020204020204" pitchFamily="34" charset="-122"/>
                <a:ea typeface="微软雅黑" panose="020B0503020204020204" pitchFamily="34" charset="-122"/>
              </a:rPr>
              <a:t>华信智原教育技术有限公司</a:t>
            </a:r>
            <a:endParaRPr lang="en-US" altLang="zh-CN" sz="1200" b="1" dirty="0">
              <a:solidFill>
                <a:srgbClr val="595758"/>
              </a:solidFill>
              <a:latin typeface="微软雅黑" panose="020B0503020204020204" pitchFamily="34" charset="-122"/>
              <a:ea typeface="微软雅黑" panose="020B0503020204020204" pitchFamily="34" charset="-122"/>
            </a:endParaRPr>
          </a:p>
        </p:txBody>
      </p:sp>
      <p:sp>
        <p:nvSpPr>
          <p:cNvPr id="10" name="圆角矩形 14">
            <a:extLst>
              <a:ext uri="{FF2B5EF4-FFF2-40B4-BE49-F238E27FC236}">
                <a16:creationId xmlns:a16="http://schemas.microsoft.com/office/drawing/2014/main" id="{73092C3E-D75B-4AA9-9824-95B8B7CBD099}"/>
              </a:ext>
            </a:extLst>
          </p:cNvPr>
          <p:cNvSpPr/>
          <p:nvPr userDrawn="1"/>
        </p:nvSpPr>
        <p:spPr bwMode="auto">
          <a:xfrm>
            <a:off x="6875463" y="5854700"/>
            <a:ext cx="973137" cy="252413"/>
          </a:xfrm>
          <a:prstGeom prst="roundRect">
            <a:avLst/>
          </a:prstGeom>
          <a:solidFill>
            <a:srgbClr val="595758"/>
          </a:solidFill>
          <a:ln>
            <a:no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000" b="1" dirty="0">
                <a:solidFill>
                  <a:schemeClr val="bg1"/>
                </a:solidFill>
                <a:latin typeface="微软雅黑" panose="020B0503020204020204" pitchFamily="34" charset="-122"/>
                <a:ea typeface="微软雅黑" panose="020B0503020204020204" pitchFamily="34" charset="-122"/>
              </a:rPr>
              <a:t>XH  V 1.0</a:t>
            </a:r>
            <a:endParaRPr lang="zh-CN" altLang="en-US" sz="1200" dirty="0"/>
          </a:p>
        </p:txBody>
      </p:sp>
      <p:sp>
        <p:nvSpPr>
          <p:cNvPr id="11" name="标题 1">
            <a:extLst>
              <a:ext uri="{FF2B5EF4-FFF2-40B4-BE49-F238E27FC236}">
                <a16:creationId xmlns:a16="http://schemas.microsoft.com/office/drawing/2014/main" id="{42AB3251-96BE-4000-933E-AD5725DC4156}"/>
              </a:ext>
            </a:extLst>
          </p:cNvPr>
          <p:cNvSpPr>
            <a:spLocks noGrp="1"/>
          </p:cNvSpPr>
          <p:nvPr>
            <p:ph type="ctrTitle"/>
          </p:nvPr>
        </p:nvSpPr>
        <p:spPr>
          <a:xfrm>
            <a:off x="419100" y="3540128"/>
            <a:ext cx="7337424" cy="1470025"/>
          </a:xfrm>
          <a:noFill/>
        </p:spPr>
        <p:txBody>
          <a:bodyPr>
            <a:normAutofit/>
          </a:bodyPr>
          <a:lstStyle>
            <a:lvl1pPr algn="l">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12" name="日期占位符 1">
            <a:extLst>
              <a:ext uri="{FF2B5EF4-FFF2-40B4-BE49-F238E27FC236}">
                <a16:creationId xmlns:a16="http://schemas.microsoft.com/office/drawing/2014/main" id="{71BD66CA-DA20-474E-AF37-5E455D710763}"/>
              </a:ext>
            </a:extLst>
          </p:cNvPr>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13" name="页脚占位符 2">
            <a:extLst>
              <a:ext uri="{FF2B5EF4-FFF2-40B4-BE49-F238E27FC236}">
                <a16:creationId xmlns:a16="http://schemas.microsoft.com/office/drawing/2014/main" id="{C8557865-3DB7-4883-992D-1942C6CC1622}"/>
              </a:ext>
            </a:extLst>
          </p:cNvPr>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a:p>
        </p:txBody>
      </p:sp>
      <p:sp>
        <p:nvSpPr>
          <p:cNvPr id="14" name="灯片编号占位符 3">
            <a:extLst>
              <a:ext uri="{FF2B5EF4-FFF2-40B4-BE49-F238E27FC236}">
                <a16:creationId xmlns:a16="http://schemas.microsoft.com/office/drawing/2014/main" id="{0584054B-333F-4A7E-B8C7-77D02348CE70}"/>
              </a:ext>
            </a:extLst>
          </p:cNvPr>
          <p:cNvSpPr>
            <a:spLocks noGrp="1"/>
          </p:cNvSpPr>
          <p:nvPr>
            <p:ph type="sldNum" sz="quarter" idx="12"/>
          </p:nvPr>
        </p:nvSpPr>
        <p:spPr>
          <a:xfrm>
            <a:off x="6553200" y="6245225"/>
            <a:ext cx="2133600" cy="476250"/>
          </a:xfrm>
          <a:prstGeom prst="rect">
            <a:avLst/>
          </a:prstGeom>
        </p:spPr>
        <p:txBody>
          <a:bodyPr/>
          <a:lstStyle>
            <a:lvl1pPr>
              <a:defRPr smtClean="0"/>
            </a:lvl1pPr>
          </a:lstStyle>
          <a:p>
            <a:pPr>
              <a:defRPr/>
            </a:pPr>
            <a:fld id="{B221136F-84A3-4958-9CEB-AB8C90FAF139}" type="slidenum">
              <a:rPr lang="zh-CN" altLang="zh-CN"/>
              <a:pPr>
                <a:defRPr/>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AC17AC34-9430-4906-9532-9A5AFC5B1ED0}"/>
              </a:ext>
            </a:extLst>
          </p:cNvPr>
          <p:cNvCxnSpPr/>
          <p:nvPr userDrawn="1"/>
        </p:nvCxnSpPr>
        <p:spPr>
          <a:xfrm>
            <a:off x="0" y="490538"/>
            <a:ext cx="9144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1B754A66-39E1-4630-8DBB-80D7D53CCC7F}"/>
              </a:ext>
            </a:extLst>
          </p:cNvPr>
          <p:cNvSpPr/>
          <p:nvPr userDrawn="1"/>
        </p:nvSpPr>
        <p:spPr>
          <a:xfrm>
            <a:off x="7019925" y="6581775"/>
            <a:ext cx="2124075" cy="276225"/>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buFont typeface="Arial" panose="020B0604020202020204" pitchFamily="34" charset="0"/>
              <a:buNone/>
              <a:defRPr/>
            </a:pPr>
            <a:r>
              <a:rPr lang="en-US" altLang="zh-CN" sz="1200" dirty="0">
                <a:solidFill>
                  <a:schemeClr val="tx1">
                    <a:lumMod val="65000"/>
                    <a:lumOff val="35000"/>
                  </a:schemeClr>
                </a:solidFill>
                <a:latin typeface="微软雅黑" pitchFamily="34" charset="-122"/>
                <a:ea typeface="微软雅黑" pitchFamily="34" charset="-122"/>
              </a:rPr>
              <a:t>------  </a:t>
            </a:r>
            <a:r>
              <a:rPr lang="zh-CN" altLang="en-US" sz="1200" dirty="0">
                <a:solidFill>
                  <a:schemeClr val="tx1">
                    <a:lumMod val="65000"/>
                    <a:lumOff val="35000"/>
                  </a:schemeClr>
                </a:solidFill>
                <a:latin typeface="微软雅黑" pitchFamily="34" charset="-122"/>
                <a:ea typeface="微软雅黑" pitchFamily="34" charset="-122"/>
              </a:rPr>
              <a:t>知而获智，智达高远</a:t>
            </a:r>
          </a:p>
        </p:txBody>
      </p:sp>
      <p:sp>
        <p:nvSpPr>
          <p:cNvPr id="10" name="标题 1">
            <a:extLst>
              <a:ext uri="{FF2B5EF4-FFF2-40B4-BE49-F238E27FC236}">
                <a16:creationId xmlns:a16="http://schemas.microsoft.com/office/drawing/2014/main" id="{70D4CCDE-22C7-4F25-8232-C7D79B30960A}"/>
              </a:ext>
            </a:extLst>
          </p:cNvPr>
          <p:cNvSpPr>
            <a:spLocks noGrp="1"/>
          </p:cNvSpPr>
          <p:nvPr>
            <p:ph type="title"/>
          </p:nvPr>
        </p:nvSpPr>
        <p:spPr>
          <a:xfrm>
            <a:off x="6588224" y="239103"/>
            <a:ext cx="2300062" cy="523220"/>
          </a:xfrm>
          <a:prstGeom prst="rect">
            <a:avLst/>
          </a:prstGeom>
          <a:solidFill>
            <a:srgbClr val="F5F5F5"/>
          </a:solidFill>
        </p:spPr>
        <p:txBody>
          <a:bodyPr>
            <a:spAutoFit/>
          </a:bodyPr>
          <a:lstStyle>
            <a:lvl1pPr>
              <a:defRPr sz="2800" b="1">
                <a:solidFill>
                  <a:srgbClr val="595758"/>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55DEC77-856F-411A-90C2-F10A9C0032B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925" y="230188"/>
            <a:ext cx="413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a:extLst>
              <a:ext uri="{FF2B5EF4-FFF2-40B4-BE49-F238E27FC236}">
                <a16:creationId xmlns:a16="http://schemas.microsoft.com/office/drawing/2014/main" id="{1099BED6-B64F-433E-B6AE-D7DFDB27EC8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2252663"/>
            <a:ext cx="828040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1">
            <a:extLst>
              <a:ext uri="{FF2B5EF4-FFF2-40B4-BE49-F238E27FC236}">
                <a16:creationId xmlns:a16="http://schemas.microsoft.com/office/drawing/2014/main" id="{E7071560-9546-45B4-9317-E8298D79D23D}"/>
              </a:ext>
            </a:extLst>
          </p:cNvPr>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5" name="页脚占位符 2">
            <a:extLst>
              <a:ext uri="{FF2B5EF4-FFF2-40B4-BE49-F238E27FC236}">
                <a16:creationId xmlns:a16="http://schemas.microsoft.com/office/drawing/2014/main" id="{838A1713-26D7-4AA5-9C7E-3A0B126E49C7}"/>
              </a:ext>
            </a:extLst>
          </p:cNvPr>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a:p>
        </p:txBody>
      </p:sp>
      <p:sp>
        <p:nvSpPr>
          <p:cNvPr id="6" name="灯片编号占位符 3">
            <a:extLst>
              <a:ext uri="{FF2B5EF4-FFF2-40B4-BE49-F238E27FC236}">
                <a16:creationId xmlns:a16="http://schemas.microsoft.com/office/drawing/2014/main" id="{25C75E34-A4E3-4D68-9382-F5936076B00D}"/>
              </a:ext>
            </a:extLst>
          </p:cNvPr>
          <p:cNvSpPr>
            <a:spLocks noGrp="1"/>
          </p:cNvSpPr>
          <p:nvPr>
            <p:ph type="sldNum" sz="quarter" idx="12"/>
          </p:nvPr>
        </p:nvSpPr>
        <p:spPr>
          <a:xfrm>
            <a:off x="6553200" y="6245225"/>
            <a:ext cx="2133600" cy="476250"/>
          </a:xfrm>
          <a:prstGeom prst="rect">
            <a:avLst/>
          </a:prstGeom>
        </p:spPr>
        <p:txBody>
          <a:bodyPr/>
          <a:lstStyle>
            <a:lvl1pPr>
              <a:defRPr smtClean="0"/>
            </a:lvl1pPr>
          </a:lstStyle>
          <a:p>
            <a:pPr>
              <a:defRPr/>
            </a:pPr>
            <a:fld id="{FFE95943-8BDA-402E-A108-4F5140EF3BF8}" type="slidenum">
              <a:rPr lang="zh-CN" altLang="zh-CN"/>
              <a:pPr>
                <a:defRPr/>
              </a:pPr>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0A76F3A7-F891-42EB-8400-541FB924C8E4}"/>
              </a:ext>
            </a:extLst>
          </p:cNvPr>
          <p:cNvCxnSpPr/>
          <p:nvPr userDrawn="1"/>
        </p:nvCxnSpPr>
        <p:spPr>
          <a:xfrm>
            <a:off x="0" y="490538"/>
            <a:ext cx="9144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D71FC09-EEB2-4BC0-8808-30EB72B4D0A1}"/>
              </a:ext>
            </a:extLst>
          </p:cNvPr>
          <p:cNvSpPr/>
          <p:nvPr userDrawn="1"/>
        </p:nvSpPr>
        <p:spPr>
          <a:xfrm>
            <a:off x="7019925" y="6581775"/>
            <a:ext cx="2124075" cy="276225"/>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defRPr/>
            </a:pPr>
            <a:r>
              <a:rPr lang="en-US" altLang="zh-CN" sz="1200" dirty="0">
                <a:solidFill>
                  <a:schemeClr val="tx1">
                    <a:lumMod val="65000"/>
                    <a:lumOff val="35000"/>
                  </a:schemeClr>
                </a:solidFill>
                <a:latin typeface="微软雅黑" pitchFamily="34" charset="-122"/>
                <a:ea typeface="微软雅黑" pitchFamily="34" charset="-122"/>
              </a:rPr>
              <a:t>------  </a:t>
            </a:r>
            <a:r>
              <a:rPr lang="zh-CN" altLang="en-US" sz="1200" dirty="0">
                <a:solidFill>
                  <a:schemeClr val="tx1">
                    <a:lumMod val="65000"/>
                    <a:lumOff val="35000"/>
                  </a:schemeClr>
                </a:solidFill>
                <a:latin typeface="微软雅黑" pitchFamily="34" charset="-122"/>
                <a:ea typeface="微软雅黑" pitchFamily="34" charset="-122"/>
              </a:rPr>
              <a:t>知而获智，智达高远</a:t>
            </a:r>
          </a:p>
        </p:txBody>
      </p:sp>
      <p:sp>
        <p:nvSpPr>
          <p:cNvPr id="10" name="标题 1">
            <a:extLst>
              <a:ext uri="{FF2B5EF4-FFF2-40B4-BE49-F238E27FC236}">
                <a16:creationId xmlns:a16="http://schemas.microsoft.com/office/drawing/2014/main" id="{B02EB82D-AC08-414B-B058-4D9C95CE1601}"/>
              </a:ext>
            </a:extLst>
          </p:cNvPr>
          <p:cNvSpPr>
            <a:spLocks noGrp="1"/>
          </p:cNvSpPr>
          <p:nvPr>
            <p:ph type="title"/>
          </p:nvPr>
        </p:nvSpPr>
        <p:spPr>
          <a:xfrm>
            <a:off x="6588224" y="239103"/>
            <a:ext cx="2300062" cy="523220"/>
          </a:xfrm>
          <a:prstGeom prst="rect">
            <a:avLst/>
          </a:prstGeom>
          <a:solidFill>
            <a:srgbClr val="F5F5F5"/>
          </a:solidFill>
        </p:spPr>
        <p:txBody>
          <a:bodyPr>
            <a:spAutoFit/>
          </a:bodyPr>
          <a:lstStyle>
            <a:lvl1pPr>
              <a:defRPr sz="2800" b="1">
                <a:solidFill>
                  <a:srgbClr val="595758"/>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extLst>
      <p:ext uri="{BB962C8B-B14F-4D97-AF65-F5344CB8AC3E}">
        <p14:creationId xmlns:p14="http://schemas.microsoft.com/office/powerpoint/2010/main" val="2522329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0E7510C-1F46-446C-AEF0-7D9B8A5D17A4}"/>
              </a:ext>
            </a:extLst>
          </p:cNvPr>
          <p:cNvCxnSpPr/>
          <p:nvPr/>
        </p:nvCxnSpPr>
        <p:spPr>
          <a:xfrm>
            <a:off x="0" y="490538"/>
            <a:ext cx="9144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E4FB5F2-6008-457F-9EBA-A6F516964463}"/>
              </a:ext>
            </a:extLst>
          </p:cNvPr>
          <p:cNvSpPr/>
          <p:nvPr userDrawn="1"/>
        </p:nvSpPr>
        <p:spPr>
          <a:xfrm>
            <a:off x="7019925" y="6581775"/>
            <a:ext cx="2124075" cy="276225"/>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buFont typeface="Arial" panose="020B0604020202020204" pitchFamily="34" charset="0"/>
              <a:buNone/>
              <a:defRPr/>
            </a:pPr>
            <a:r>
              <a:rPr lang="en-US" altLang="zh-CN" sz="1200" dirty="0">
                <a:solidFill>
                  <a:schemeClr val="tx1">
                    <a:lumMod val="65000"/>
                    <a:lumOff val="35000"/>
                  </a:schemeClr>
                </a:solidFill>
                <a:latin typeface="微软雅黑" pitchFamily="34" charset="-122"/>
                <a:ea typeface="微软雅黑" pitchFamily="34" charset="-122"/>
              </a:rPr>
              <a:t>------  </a:t>
            </a:r>
            <a:r>
              <a:rPr lang="zh-CN" altLang="en-US" sz="1200" dirty="0">
                <a:solidFill>
                  <a:schemeClr val="tx1">
                    <a:lumMod val="65000"/>
                    <a:lumOff val="35000"/>
                  </a:schemeClr>
                </a:solidFill>
                <a:latin typeface="微软雅黑" pitchFamily="34" charset="-122"/>
                <a:ea typeface="微软雅黑" pitchFamily="34" charset="-122"/>
              </a:rPr>
              <a:t>知而获智，智达高远</a:t>
            </a:r>
          </a:p>
        </p:txBody>
      </p:sp>
      <p:sp>
        <p:nvSpPr>
          <p:cNvPr id="8" name="标题 1"/>
          <p:cNvSpPr>
            <a:spLocks noGrp="1"/>
          </p:cNvSpPr>
          <p:nvPr>
            <p:ph type="title"/>
          </p:nvPr>
        </p:nvSpPr>
        <p:spPr>
          <a:xfrm>
            <a:off x="6588224" y="239103"/>
            <a:ext cx="2300062" cy="523220"/>
          </a:xfrm>
          <a:prstGeom prst="rect">
            <a:avLst/>
          </a:prstGeom>
          <a:solidFill>
            <a:srgbClr val="F5F5F5"/>
          </a:solidFill>
        </p:spPr>
        <p:txBody>
          <a:bodyPr>
            <a:spAutoFit/>
          </a:bodyPr>
          <a:lstStyle>
            <a:lvl1pPr>
              <a:defRPr sz="2800" b="1">
                <a:solidFill>
                  <a:srgbClr val="595758"/>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extLst>
      <p:ext uri="{BB962C8B-B14F-4D97-AF65-F5344CB8AC3E}">
        <p14:creationId xmlns:p14="http://schemas.microsoft.com/office/powerpoint/2010/main" val="5130977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60337"/>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C00000"/>
        </a:buClr>
        <a:buFont typeface="Calibri" panose="020F0502020204030204" pitchFamily="34" charset="0"/>
        <a:buChar char="Ω"/>
        <a:defRPr sz="2800" kern="1200">
          <a:solidFill>
            <a:schemeClr val="tx1"/>
          </a:solidFill>
          <a:latin typeface="+mn-lt"/>
          <a:ea typeface="+mn-ea"/>
          <a:cs typeface="+mn-cs"/>
        </a:defRPr>
      </a:lvl1pPr>
      <a:lvl2pPr marL="742950" indent="-285750" algn="l" defTabSz="914400" rtl="0" eaLnBrk="1" latinLnBrk="0" hangingPunct="1">
        <a:spcBef>
          <a:spcPct val="20000"/>
        </a:spcBef>
        <a:buClr>
          <a:srgbClr val="C00000"/>
        </a:buClr>
        <a:buFont typeface="Wingdings" panose="05000000000000000000" pitchFamily="2" charset="2"/>
        <a:buChar char="l"/>
        <a:defRPr sz="2000" kern="1200">
          <a:solidFill>
            <a:schemeClr val="tx1"/>
          </a:solidFill>
          <a:latin typeface="+mn-lt"/>
          <a:ea typeface="+mn-ea"/>
          <a:cs typeface="+mn-cs"/>
        </a:defRPr>
      </a:lvl2pPr>
      <a:lvl3pPr marL="1143000" indent="-228600" algn="l" defTabSz="914400" rtl="0" eaLnBrk="1" latinLnBrk="0" hangingPunct="1">
        <a:spcBef>
          <a:spcPct val="20000"/>
        </a:spcBef>
        <a:buClr>
          <a:srgbClr val="C00000"/>
        </a:buClr>
        <a:buFont typeface="Wingdings" panose="05000000000000000000" pitchFamily="2" charset="2"/>
        <a:buChar char="Ø"/>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C00000"/>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C00000"/>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mk:@MSITStore:D:\API\JDK_API_1.6_zh_&#20013;&#25991;.CHM::/java/lang/String.html" TargetMode="External"/><Relationship Id="rId2" Type="http://schemas.openxmlformats.org/officeDocument/2006/relationships/hyperlink" Target="mk:@MSITStore:D:\API\JDK_API_1.6_zh_&#20013;&#25991;.CHM::/java/math/BigInteger.html"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k:@MSITStore:D:\&#35838;&#20214;&#30740;&#21457;\2016-2017&#25945;&#26448;&#30740;&#21457;\2017Java\&#21442;&#32771;&#36164;&#26009;\JDK7_docs.CHM::/api/java/lang/String.html"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mk:@MSITStore:D:\API\JDK_API_1.6_zh_&#20013;&#25991;.CHM::/java/math/BigDecimal.html" TargetMode="External"/><Relationship Id="rId2" Type="http://schemas.openxmlformats.org/officeDocument/2006/relationships/hyperlink" Target="mk:@MSITStore:D:\API\JDK_API_1.6_zh_&#20013;&#25991;.CHM::/java/lang/String.html"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k:@MSITStore:D:\&#35838;&#20214;&#30740;&#21457;\2016-2017&#25945;&#26448;&#30740;&#21457;\2017Java\&#21442;&#32771;&#36164;&#26009;\JDK7_docs.CHM::/api/java/lang/Object.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mk:@MSITStore:G:\&#24110;&#21161;&#25991;&#26723;\JDK%20API1.6&#20013;&#25991;&#24110;&#21161;&#25991;&#26723;.CHM::/java/util/regex/Pattern.html" TargetMode="External"/><Relationship Id="rId2" Type="http://schemas.openxmlformats.org/officeDocument/2006/relationships/hyperlink" Target="mk:@MSITStore:G:\&#24110;&#21161;&#25991;&#26723;\JDK%20API1.6&#20013;&#25991;&#24110;&#21161;&#25991;&#26723;.CHM::/java/lang/String.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mk:@MSITStore:G:\&#24110;&#21161;&#25991;&#26723;\JDK%20API1.6&#20013;&#25991;&#24110;&#21161;&#25991;&#26723;.CHM::/java/lang/CharSequence.html" TargetMode="External"/><Relationship Id="rId2" Type="http://schemas.openxmlformats.org/officeDocument/2006/relationships/hyperlink" Target="mk:@MSITStore:G:\&#24110;&#21161;&#25991;&#26723;\JDK%20API1.6&#20013;&#25991;&#24110;&#21161;&#25991;&#26723;.CHM::/java/util/regex/Matcher.html" TargetMode="External"/><Relationship Id="rId1" Type="http://schemas.openxmlformats.org/officeDocument/2006/relationships/slideLayout" Target="../slideLayouts/slideLayout2.xml"/><Relationship Id="rId4" Type="http://schemas.openxmlformats.org/officeDocument/2006/relationships/hyperlink" Target="mk:@MSITStore:G:\&#24110;&#21161;&#25991;&#26723;\JDK%20API1.6&#20013;&#25991;&#24110;&#21161;&#25991;&#26723;.CHM::/java/util/regex/Pattern.html"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B27E9-2B4D-498D-9E4F-7980718CBE43}"/>
              </a:ext>
            </a:extLst>
          </p:cNvPr>
          <p:cNvSpPr>
            <a:spLocks noGrp="1"/>
          </p:cNvSpPr>
          <p:nvPr>
            <p:ph type="ctrTitle"/>
          </p:nvPr>
        </p:nvSpPr>
        <p:spPr/>
        <p:txBody>
          <a:bodyPr/>
          <a:lstStyle/>
          <a:p>
            <a:r>
              <a:rPr lang="en-US" altLang="zh-CN" dirty="0"/>
              <a:t>Java</a:t>
            </a:r>
            <a:r>
              <a:rPr lang="zh-CN" altLang="en-US" dirty="0"/>
              <a:t>常用类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13A2F-90CB-4E2E-A9E3-598026CCC836}"/>
              </a:ext>
            </a:extLst>
          </p:cNvPr>
          <p:cNvSpPr>
            <a:spLocks noGrp="1"/>
          </p:cNvSpPr>
          <p:nvPr>
            <p:ph type="title"/>
          </p:nvPr>
        </p:nvSpPr>
        <p:spPr>
          <a:xfrm>
            <a:off x="4572000" y="23660"/>
            <a:ext cx="4316286" cy="954107"/>
          </a:xfrm>
        </p:spPr>
        <p:txBody>
          <a:bodyPr/>
          <a:lstStyle/>
          <a:p>
            <a:r>
              <a:rPr lang="en-US" altLang="zh-CN" dirty="0"/>
              <a:t>equals</a:t>
            </a:r>
            <a:r>
              <a:rPr lang="zh-CN" altLang="en-US" dirty="0"/>
              <a:t>和</a:t>
            </a:r>
            <a:r>
              <a:rPr lang="en-US" altLang="zh-CN" dirty="0" err="1"/>
              <a:t>hashCode</a:t>
            </a:r>
            <a:r>
              <a:rPr lang="zh-CN" altLang="en-US" dirty="0"/>
              <a:t>方法</a:t>
            </a:r>
          </a:p>
        </p:txBody>
      </p:sp>
      <p:sp>
        <p:nvSpPr>
          <p:cNvPr id="3" name="内容占位符 2">
            <a:extLst>
              <a:ext uri="{FF2B5EF4-FFF2-40B4-BE49-F238E27FC236}">
                <a16:creationId xmlns:a16="http://schemas.microsoft.com/office/drawing/2014/main" id="{9868FFE7-256F-43D8-9900-6095C2650470}"/>
              </a:ext>
            </a:extLst>
          </p:cNvPr>
          <p:cNvSpPr txBox="1">
            <a:spLocks/>
          </p:cNvSpPr>
          <p:nvPr/>
        </p:nvSpPr>
        <p:spPr>
          <a:xfrm>
            <a:off x="385227" y="819807"/>
            <a:ext cx="8291230" cy="7409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可以使用</a:t>
            </a:r>
            <a:r>
              <a:rPr lang="en-US" altLang="zh-CN" sz="2400" dirty="0">
                <a:solidFill>
                  <a:schemeClr val="tx1">
                    <a:lumMod val="75000"/>
                    <a:lumOff val="25000"/>
                  </a:schemeClr>
                </a:solidFill>
              </a:rPr>
              <a:t>Eclipse</a:t>
            </a:r>
            <a:r>
              <a:rPr lang="zh-CN" altLang="en-US" sz="2400" dirty="0">
                <a:solidFill>
                  <a:schemeClr val="tx1">
                    <a:lumMod val="75000"/>
                    <a:lumOff val="25000"/>
                  </a:schemeClr>
                </a:solidFill>
              </a:rPr>
              <a:t>的工具重写</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和</a:t>
            </a:r>
            <a:r>
              <a:rPr lang="en-US" altLang="zh-CN" sz="2400" dirty="0" err="1">
                <a:solidFill>
                  <a:schemeClr val="tx1">
                    <a:lumMod val="75000"/>
                    <a:lumOff val="25000"/>
                  </a:schemeClr>
                </a:solidFill>
              </a:rPr>
              <a:t>hashCode</a:t>
            </a:r>
            <a:r>
              <a:rPr lang="zh-CN" altLang="en-US" sz="2400" dirty="0">
                <a:solidFill>
                  <a:schemeClr val="tx1">
                    <a:lumMod val="75000"/>
                    <a:lumOff val="25000"/>
                  </a:schemeClr>
                </a:solidFill>
              </a:rPr>
              <a:t>方法；</a:t>
            </a:r>
            <a:endParaRPr lang="en-US" altLang="zh-CN" sz="2400" dirty="0">
              <a:solidFill>
                <a:schemeClr val="tx1">
                  <a:lumMod val="75000"/>
                  <a:lumOff val="25000"/>
                </a:schemeClr>
              </a:solidFill>
            </a:endParaRPr>
          </a:p>
        </p:txBody>
      </p:sp>
      <p:pic>
        <p:nvPicPr>
          <p:cNvPr id="4" name="Picture 2">
            <a:extLst>
              <a:ext uri="{FF2B5EF4-FFF2-40B4-BE49-F238E27FC236}">
                <a16:creationId xmlns:a16="http://schemas.microsoft.com/office/drawing/2014/main" id="{B9663846-0F42-45E4-88FD-FC9077806416}"/>
              </a:ext>
            </a:extLst>
          </p:cNvPr>
          <p:cNvPicPr>
            <a:picLocks noChangeAspect="1" noChangeArrowheads="1"/>
          </p:cNvPicPr>
          <p:nvPr/>
        </p:nvPicPr>
        <p:blipFill>
          <a:blip r:embed="rId2" cstate="print"/>
          <a:srcRect/>
          <a:stretch>
            <a:fillRect/>
          </a:stretch>
        </p:blipFill>
        <p:spPr bwMode="auto">
          <a:xfrm>
            <a:off x="179513" y="1484784"/>
            <a:ext cx="2664296" cy="4429125"/>
          </a:xfrm>
          <a:prstGeom prst="rect">
            <a:avLst/>
          </a:prstGeom>
          <a:noFill/>
          <a:ln w="9525">
            <a:noFill/>
            <a:miter lim="800000"/>
            <a:headEnd/>
            <a:tailEnd/>
          </a:ln>
        </p:spPr>
      </p:pic>
      <p:pic>
        <p:nvPicPr>
          <p:cNvPr id="5" name="Picture 3" descr="C:\Users\wxh\AppData\Roaming\Tencent\Users\29097443\QQ\WinTemp\RichOle\H5)KK_YM@P0N]3W@3MCIVVV.png">
            <a:extLst>
              <a:ext uri="{FF2B5EF4-FFF2-40B4-BE49-F238E27FC236}">
                <a16:creationId xmlns:a16="http://schemas.microsoft.com/office/drawing/2014/main" id="{3121E7B8-0F1E-48D0-A701-16BD71D5A0ED}"/>
              </a:ext>
            </a:extLst>
          </p:cNvPr>
          <p:cNvPicPr>
            <a:picLocks noChangeAspect="1" noChangeArrowheads="1"/>
          </p:cNvPicPr>
          <p:nvPr/>
        </p:nvPicPr>
        <p:blipFill>
          <a:blip r:embed="rId3" cstate="print"/>
          <a:srcRect/>
          <a:stretch>
            <a:fillRect/>
          </a:stretch>
        </p:blipFill>
        <p:spPr bwMode="auto">
          <a:xfrm>
            <a:off x="3419872" y="1545021"/>
            <a:ext cx="2808312" cy="4743450"/>
          </a:xfrm>
          <a:prstGeom prst="rect">
            <a:avLst/>
          </a:prstGeom>
          <a:noFill/>
          <a:ln w="25400">
            <a:solidFill>
              <a:schemeClr val="tx1"/>
            </a:solidFill>
          </a:ln>
        </p:spPr>
      </p:pic>
      <p:sp>
        <p:nvSpPr>
          <p:cNvPr id="6" name="Rectangle 29">
            <a:extLst>
              <a:ext uri="{FF2B5EF4-FFF2-40B4-BE49-F238E27FC236}">
                <a16:creationId xmlns:a16="http://schemas.microsoft.com/office/drawing/2014/main" id="{74953809-C54E-455D-88E3-AE43FC905376}"/>
              </a:ext>
            </a:extLst>
          </p:cNvPr>
          <p:cNvSpPr/>
          <p:nvPr/>
        </p:nvSpPr>
        <p:spPr>
          <a:xfrm>
            <a:off x="6804248" y="1556792"/>
            <a:ext cx="2088232" cy="4559736"/>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将在当前类中，生成重写的</a:t>
            </a:r>
            <a:r>
              <a:rPr lang="en-US" altLang="zh-CN" dirty="0">
                <a:solidFill>
                  <a:schemeClr val="tx1"/>
                </a:solidFill>
              </a:rPr>
              <a:t>equals</a:t>
            </a:r>
            <a:r>
              <a:rPr lang="zh-CN" altLang="en-US" dirty="0">
                <a:solidFill>
                  <a:schemeClr val="tx1"/>
                </a:solidFill>
              </a:rPr>
              <a:t>方法和</a:t>
            </a:r>
            <a:r>
              <a:rPr lang="en-US" altLang="zh-CN" dirty="0">
                <a:solidFill>
                  <a:schemeClr val="tx1"/>
                </a:solidFill>
              </a:rPr>
              <a:t>hashCode</a:t>
            </a:r>
            <a:r>
              <a:rPr lang="zh-CN" altLang="en-US" dirty="0">
                <a:solidFill>
                  <a:schemeClr val="tx1"/>
                </a:solidFill>
              </a:rPr>
              <a:t>方法；</a:t>
            </a:r>
            <a:endParaRPr lang="en-US" altLang="zh-CN" dirty="0">
              <a:solidFill>
                <a:schemeClr val="tx1"/>
              </a:solidFill>
            </a:endParaRPr>
          </a:p>
          <a:p>
            <a:endParaRPr lang="en-US" altLang="zh-CN" dirty="0">
              <a:solidFill>
                <a:schemeClr val="tx1"/>
              </a:solidFill>
            </a:endParaRPr>
          </a:p>
          <a:p>
            <a:r>
              <a:rPr lang="en-US" dirty="0">
                <a:solidFill>
                  <a:schemeClr val="tx1"/>
                </a:solidFill>
              </a:rPr>
              <a:t>equals</a:t>
            </a:r>
            <a:r>
              <a:rPr lang="zh-CN" altLang="en-US" dirty="0">
                <a:solidFill>
                  <a:schemeClr val="tx1"/>
                </a:solidFill>
              </a:rPr>
              <a:t>方法根据</a:t>
            </a:r>
            <a:r>
              <a:rPr lang="en-US" altLang="zh-CN" dirty="0">
                <a:solidFill>
                  <a:schemeClr val="tx1"/>
                </a:solidFill>
              </a:rPr>
              <a:t>price</a:t>
            </a:r>
            <a:r>
              <a:rPr lang="zh-CN" altLang="en-US" dirty="0">
                <a:solidFill>
                  <a:schemeClr val="tx1"/>
                </a:solidFill>
              </a:rPr>
              <a:t>和</a:t>
            </a:r>
            <a:r>
              <a:rPr lang="en-US" altLang="zh-CN" dirty="0">
                <a:solidFill>
                  <a:schemeClr val="tx1"/>
                </a:solidFill>
              </a:rPr>
              <a:t>title</a:t>
            </a:r>
            <a:r>
              <a:rPr lang="zh-CN" altLang="en-US" dirty="0">
                <a:solidFill>
                  <a:schemeClr val="tx1"/>
                </a:solidFill>
              </a:rPr>
              <a:t>的值来比较两个对象，完全相同返回</a:t>
            </a:r>
            <a:r>
              <a:rPr lang="en-US" altLang="zh-CN" dirty="0">
                <a:solidFill>
                  <a:schemeClr val="tx1"/>
                </a:solidFill>
              </a:rPr>
              <a:t>true;</a:t>
            </a:r>
          </a:p>
          <a:p>
            <a:endParaRPr lang="en-US" altLang="zh-CN" dirty="0">
              <a:solidFill>
                <a:schemeClr val="tx1"/>
              </a:solidFill>
            </a:endParaRPr>
          </a:p>
          <a:p>
            <a:r>
              <a:rPr lang="en-US" dirty="0">
                <a:solidFill>
                  <a:schemeClr val="tx1"/>
                </a:solidFill>
              </a:rPr>
              <a:t>hashCode</a:t>
            </a:r>
            <a:r>
              <a:rPr lang="zh-CN" altLang="en-US" dirty="0">
                <a:solidFill>
                  <a:schemeClr val="tx1"/>
                </a:solidFill>
              </a:rPr>
              <a:t>通过</a:t>
            </a:r>
            <a:r>
              <a:rPr lang="en-US" altLang="zh-CN" dirty="0">
                <a:solidFill>
                  <a:schemeClr val="tx1"/>
                </a:solidFill>
              </a:rPr>
              <a:t>price</a:t>
            </a:r>
            <a:r>
              <a:rPr lang="zh-CN" altLang="en-US" dirty="0">
                <a:solidFill>
                  <a:schemeClr val="tx1"/>
                </a:solidFill>
              </a:rPr>
              <a:t>和</a:t>
            </a:r>
            <a:r>
              <a:rPr lang="en-US" altLang="zh-CN" dirty="0">
                <a:solidFill>
                  <a:schemeClr val="tx1"/>
                </a:solidFill>
              </a:rPr>
              <a:t>title</a:t>
            </a:r>
            <a:r>
              <a:rPr lang="zh-CN" altLang="en-US" dirty="0">
                <a:solidFill>
                  <a:schemeClr val="tx1"/>
                </a:solidFill>
              </a:rPr>
              <a:t>值进行数学运算返回哈希值，保证如何</a:t>
            </a:r>
            <a:r>
              <a:rPr lang="en-US" altLang="zh-CN" dirty="0">
                <a:solidFill>
                  <a:schemeClr val="tx1"/>
                </a:solidFill>
              </a:rPr>
              <a:t>hashCode</a:t>
            </a:r>
            <a:r>
              <a:rPr lang="zh-CN" altLang="en-US" dirty="0">
                <a:solidFill>
                  <a:schemeClr val="tx1"/>
                </a:solidFill>
              </a:rPr>
              <a:t>值不同，肯定是</a:t>
            </a:r>
            <a:r>
              <a:rPr lang="en-US" altLang="zh-CN" dirty="0">
                <a:solidFill>
                  <a:schemeClr val="tx1"/>
                </a:solidFill>
              </a:rPr>
              <a:t>price</a:t>
            </a:r>
            <a:r>
              <a:rPr lang="zh-CN" altLang="en-US" dirty="0">
                <a:solidFill>
                  <a:schemeClr val="tx1"/>
                </a:solidFill>
              </a:rPr>
              <a:t>和</a:t>
            </a:r>
            <a:r>
              <a:rPr lang="en-US" altLang="zh-CN" dirty="0">
                <a:solidFill>
                  <a:schemeClr val="tx1"/>
                </a:solidFill>
              </a:rPr>
              <a:t>title</a:t>
            </a:r>
            <a:r>
              <a:rPr lang="zh-CN" altLang="en-US" dirty="0">
                <a:solidFill>
                  <a:schemeClr val="tx1"/>
                </a:solidFill>
              </a:rPr>
              <a:t>不完全相同；</a:t>
            </a:r>
            <a:endParaRPr lang="en-US" dirty="0">
              <a:solidFill>
                <a:schemeClr val="tx1"/>
              </a:solidFill>
            </a:endParaRPr>
          </a:p>
        </p:txBody>
      </p:sp>
      <p:sp>
        <p:nvSpPr>
          <p:cNvPr id="7" name="Right Arrow 30">
            <a:extLst>
              <a:ext uri="{FF2B5EF4-FFF2-40B4-BE49-F238E27FC236}">
                <a16:creationId xmlns:a16="http://schemas.microsoft.com/office/drawing/2014/main" id="{BEC10AC2-6D91-4CFE-9649-4335389FEBC7}"/>
              </a:ext>
            </a:extLst>
          </p:cNvPr>
          <p:cNvSpPr/>
          <p:nvPr/>
        </p:nvSpPr>
        <p:spPr>
          <a:xfrm>
            <a:off x="2843809" y="3452648"/>
            <a:ext cx="545122" cy="536028"/>
          </a:xfrm>
          <a:prstGeom prst="rightArrow">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32">
            <a:extLst>
              <a:ext uri="{FF2B5EF4-FFF2-40B4-BE49-F238E27FC236}">
                <a16:creationId xmlns:a16="http://schemas.microsoft.com/office/drawing/2014/main" id="{02147A6E-F1A1-49D4-864D-416AE050D607}"/>
              </a:ext>
            </a:extLst>
          </p:cNvPr>
          <p:cNvSpPr/>
          <p:nvPr/>
        </p:nvSpPr>
        <p:spPr>
          <a:xfrm>
            <a:off x="6300191" y="3463158"/>
            <a:ext cx="504055" cy="536028"/>
          </a:xfrm>
          <a:prstGeom prst="rightArrow">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1257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2CC70-951F-4658-B360-95C431FF7D49}"/>
              </a:ext>
            </a:extLst>
          </p:cNvPr>
          <p:cNvSpPr>
            <a:spLocks noGrp="1"/>
          </p:cNvSpPr>
          <p:nvPr>
            <p:ph type="title"/>
          </p:nvPr>
        </p:nvSpPr>
        <p:spPr/>
        <p:txBody>
          <a:bodyPr/>
          <a:lstStyle/>
          <a:p>
            <a:r>
              <a:rPr lang="en-US" altLang="zh-CN" dirty="0"/>
              <a:t>System </a:t>
            </a:r>
            <a:r>
              <a:rPr lang="zh-CN" altLang="en-US" dirty="0"/>
              <a:t>类</a:t>
            </a:r>
          </a:p>
        </p:txBody>
      </p:sp>
      <p:sp>
        <p:nvSpPr>
          <p:cNvPr id="3" name="矩形 2">
            <a:extLst>
              <a:ext uri="{FF2B5EF4-FFF2-40B4-BE49-F238E27FC236}">
                <a16:creationId xmlns:a16="http://schemas.microsoft.com/office/drawing/2014/main" id="{4B0AD0AF-2800-4E3B-8548-D10A277D83AD}"/>
              </a:ext>
            </a:extLst>
          </p:cNvPr>
          <p:cNvSpPr/>
          <p:nvPr/>
        </p:nvSpPr>
        <p:spPr>
          <a:xfrm>
            <a:off x="251520" y="836712"/>
            <a:ext cx="8712968" cy="5632311"/>
          </a:xfrm>
          <a:prstGeom prst="rect">
            <a:avLst/>
          </a:prstGeom>
        </p:spPr>
        <p:txBody>
          <a:bodyPr wrap="square">
            <a:spAutoFit/>
          </a:bodyPr>
          <a:lstStyle/>
          <a:p>
            <a:pPr>
              <a:spcAft>
                <a:spcPts val="0"/>
              </a:spcAft>
            </a:pPr>
            <a:r>
              <a:rPr lang="en-US" altLang="zh-CN" sz="2000" dirty="0">
                <a:latin typeface="Calibri" panose="020F0502020204030204" pitchFamily="34" charset="0"/>
              </a:rPr>
              <a:t>  b</a:t>
            </a:r>
            <a:r>
              <a:rPr lang="zh-CN" altLang="en-US" sz="2000" dirty="0">
                <a:latin typeface="宋体" panose="02010600030101010101" pitchFamily="2" charset="-122"/>
                <a:ea typeface="宋体" panose="02010600030101010101" pitchFamily="2" charset="-122"/>
              </a:rPr>
              <a:t>、</a:t>
            </a:r>
            <a:r>
              <a:rPr lang="en-US" altLang="zh-CN" sz="2000" dirty="0" err="1">
                <a:solidFill>
                  <a:srgbClr val="FF0000"/>
                </a:solidFill>
                <a:latin typeface="Calibri" panose="020F0502020204030204" pitchFamily="34" charset="0"/>
              </a:rPr>
              <a:t>currentTimeMillis</a:t>
            </a:r>
            <a:r>
              <a:rPr lang="zh-CN" altLang="en-US" sz="2000" dirty="0">
                <a:latin typeface="宋体" panose="02010600030101010101" pitchFamily="2" charset="-122"/>
                <a:ea typeface="宋体" panose="02010600030101010101" pitchFamily="2" charset="-122"/>
              </a:rPr>
              <a:t>方法</a:t>
            </a:r>
            <a:endParaRPr lang="zh-CN" altLang="en-US" sz="2000" dirty="0"/>
          </a:p>
          <a:p>
            <a:pPr>
              <a:spcAft>
                <a:spcPts val="0"/>
              </a:spcAft>
            </a:pPr>
            <a:r>
              <a:rPr lang="zh-CN" altLang="en-US" sz="2000" dirty="0">
                <a:latin typeface="Calibri" panose="020F0502020204030204" pitchFamily="34" charset="0"/>
              </a:rPr>
              <a:t>              </a:t>
            </a:r>
            <a:r>
              <a:rPr lang="en-US" altLang="zh-CN" sz="2000" dirty="0">
                <a:latin typeface="Calibri" panose="020F0502020204030204" pitchFamily="34" charset="0"/>
              </a:rPr>
              <a:t>public static long </a:t>
            </a:r>
            <a:r>
              <a:rPr lang="en-US" altLang="zh-CN" sz="2000" dirty="0" err="1">
                <a:latin typeface="Calibri" panose="020F0502020204030204" pitchFamily="34" charset="0"/>
              </a:rPr>
              <a:t>currentTimeMillis</a:t>
            </a:r>
            <a:r>
              <a:rPr lang="en-US" altLang="zh-CN" sz="2000" dirty="0">
                <a:latin typeface="Calibri" panose="020F0502020204030204" pitchFamily="34" charset="0"/>
              </a:rPr>
              <a:t>()</a:t>
            </a:r>
            <a:endParaRPr lang="en-US" altLang="zh-CN" sz="2000" dirty="0"/>
          </a:p>
          <a:p>
            <a:pPr marL="533400" indent="266700">
              <a:spcAft>
                <a:spcPts val="0"/>
              </a:spcAft>
            </a:pPr>
            <a:r>
              <a:rPr lang="zh-CN" altLang="en-US" sz="2000" dirty="0">
                <a:latin typeface="宋体" panose="02010600030101010101" pitchFamily="2" charset="-122"/>
                <a:ea typeface="宋体" panose="02010600030101010101" pitchFamily="2" charset="-122"/>
              </a:rPr>
              <a:t>该方法的作用是返回当前的计算机时间，时间的表达格式为当前计算机时间和</a:t>
            </a:r>
            <a:r>
              <a:rPr lang="en-US" altLang="zh-CN" sz="2000" dirty="0">
                <a:latin typeface="Calibri" panose="020F0502020204030204" pitchFamily="34" charset="0"/>
              </a:rPr>
              <a:t>GMT</a:t>
            </a:r>
            <a:r>
              <a:rPr lang="zh-CN" altLang="en-US" sz="2000" dirty="0">
                <a:latin typeface="宋体" panose="02010600030101010101" pitchFamily="2" charset="-122"/>
                <a:ea typeface="宋体" panose="02010600030101010101" pitchFamily="2" charset="-122"/>
              </a:rPr>
              <a:t>时间</a:t>
            </a:r>
            <a:r>
              <a:rPr lang="en-US" altLang="zh-CN" sz="2000" dirty="0">
                <a:latin typeface="Calibri" panose="020F0502020204030204" pitchFamily="34" charset="0"/>
              </a:rPr>
              <a:t>(</a:t>
            </a:r>
            <a:r>
              <a:rPr lang="zh-CN" altLang="en-US" sz="2000" dirty="0">
                <a:latin typeface="宋体" panose="02010600030101010101" pitchFamily="2" charset="-122"/>
                <a:ea typeface="宋体" panose="02010600030101010101" pitchFamily="2" charset="-122"/>
              </a:rPr>
              <a:t>格林威治时间</a:t>
            </a:r>
            <a:r>
              <a:rPr lang="en-US" altLang="zh-CN" sz="2000" dirty="0">
                <a:latin typeface="Calibri" panose="020F0502020204030204" pitchFamily="34" charset="0"/>
              </a:rPr>
              <a:t>)1970</a:t>
            </a:r>
            <a:r>
              <a:rPr lang="zh-CN" altLang="en-US" sz="2000" dirty="0">
                <a:latin typeface="宋体" panose="02010600030101010101" pitchFamily="2" charset="-122"/>
                <a:ea typeface="宋体" panose="02010600030101010101" pitchFamily="2" charset="-122"/>
              </a:rPr>
              <a:t>年</a:t>
            </a:r>
            <a:r>
              <a:rPr lang="en-US" altLang="zh-CN" sz="2000" dirty="0">
                <a:latin typeface="Calibri" panose="020F0502020204030204" pitchFamily="34" charset="0"/>
              </a:rPr>
              <a:t>1</a:t>
            </a:r>
            <a:r>
              <a:rPr lang="zh-CN" altLang="en-US" sz="2000" dirty="0">
                <a:latin typeface="宋体" panose="02010600030101010101" pitchFamily="2" charset="-122"/>
                <a:ea typeface="宋体" panose="02010600030101010101" pitchFamily="2" charset="-122"/>
              </a:rPr>
              <a:t>月</a:t>
            </a:r>
            <a:r>
              <a:rPr lang="en-US" altLang="zh-CN" sz="2000" dirty="0">
                <a:latin typeface="Calibri" panose="020F0502020204030204" pitchFamily="34" charset="0"/>
              </a:rPr>
              <a:t>1</a:t>
            </a:r>
            <a:r>
              <a:rPr lang="zh-CN" altLang="en-US" sz="2000" dirty="0">
                <a:latin typeface="宋体" panose="02010600030101010101" pitchFamily="2" charset="-122"/>
                <a:ea typeface="宋体" panose="02010600030101010101" pitchFamily="2" charset="-122"/>
              </a:rPr>
              <a:t>号</a:t>
            </a:r>
            <a:r>
              <a:rPr lang="en-US" altLang="zh-CN" sz="2000" dirty="0">
                <a:latin typeface="Calibri" panose="020F0502020204030204" pitchFamily="34" charset="0"/>
              </a:rPr>
              <a:t>0</a:t>
            </a:r>
            <a:r>
              <a:rPr lang="zh-CN" altLang="en-US" sz="2000" dirty="0">
                <a:latin typeface="宋体" panose="02010600030101010101" pitchFamily="2" charset="-122"/>
                <a:ea typeface="宋体" panose="02010600030101010101" pitchFamily="2" charset="-122"/>
              </a:rPr>
              <a:t>时</a:t>
            </a:r>
            <a:r>
              <a:rPr lang="en-US" altLang="zh-CN" sz="2000" dirty="0">
                <a:latin typeface="Calibri" panose="020F0502020204030204" pitchFamily="34" charset="0"/>
              </a:rPr>
              <a:t>0</a:t>
            </a:r>
            <a:r>
              <a:rPr lang="zh-CN" altLang="en-US" sz="2000" dirty="0">
                <a:latin typeface="宋体" panose="02010600030101010101" pitchFamily="2" charset="-122"/>
                <a:ea typeface="宋体" panose="02010600030101010101" pitchFamily="2" charset="-122"/>
              </a:rPr>
              <a:t>分</a:t>
            </a:r>
            <a:r>
              <a:rPr lang="en-US" altLang="zh-CN" sz="2000" dirty="0">
                <a:latin typeface="Calibri" panose="020F0502020204030204" pitchFamily="34" charset="0"/>
              </a:rPr>
              <a:t>0</a:t>
            </a:r>
            <a:r>
              <a:rPr lang="zh-CN" altLang="en-US" sz="2000" dirty="0">
                <a:latin typeface="宋体" panose="02010600030101010101" pitchFamily="2" charset="-122"/>
                <a:ea typeface="宋体" panose="02010600030101010101" pitchFamily="2" charset="-122"/>
              </a:rPr>
              <a:t>秒所差的毫秒数。例如：</a:t>
            </a:r>
            <a:endParaRPr lang="zh-CN" altLang="en-US" sz="2000" dirty="0"/>
          </a:p>
          <a:p>
            <a:pPr marL="533400" indent="266700">
              <a:spcAft>
                <a:spcPts val="0"/>
              </a:spcAft>
            </a:pPr>
            <a:r>
              <a:rPr lang="zh-CN" altLang="en-US" sz="2000" dirty="0">
                <a:latin typeface="Calibri" panose="020F0502020204030204" pitchFamily="34" charset="0"/>
              </a:rPr>
              <a:t>         </a:t>
            </a:r>
            <a:r>
              <a:rPr lang="en-US" altLang="zh-CN" sz="2000" dirty="0">
                <a:latin typeface="Calibri" panose="020F0502020204030204" pitchFamily="34" charset="0"/>
              </a:rPr>
              <a:t>long l = System. </a:t>
            </a:r>
            <a:r>
              <a:rPr lang="en-US" altLang="zh-CN" sz="2000" dirty="0" err="1">
                <a:latin typeface="Calibri" panose="020F0502020204030204" pitchFamily="34" charset="0"/>
              </a:rPr>
              <a:t>currentTimeMillis</a:t>
            </a:r>
            <a:r>
              <a:rPr lang="en-US" altLang="zh-CN" sz="2000" dirty="0">
                <a:latin typeface="Calibri" panose="020F0502020204030204" pitchFamily="34" charset="0"/>
              </a:rPr>
              <a:t>();</a:t>
            </a:r>
            <a:endParaRPr lang="en-US" altLang="zh-CN" sz="2000" dirty="0"/>
          </a:p>
          <a:p>
            <a:pPr marL="533400" indent="266700">
              <a:spcAft>
                <a:spcPts val="0"/>
              </a:spcAft>
            </a:pPr>
            <a:r>
              <a:rPr lang="zh-CN" altLang="en-US" sz="2000" dirty="0">
                <a:latin typeface="宋体" panose="02010600030101010101" pitchFamily="2" charset="-122"/>
                <a:ea typeface="宋体" panose="02010600030101010101" pitchFamily="2" charset="-122"/>
              </a:rPr>
              <a:t>则获得的将是一个长整型的数字，该数字就是以差值表达的当前时间。</a:t>
            </a:r>
            <a:endParaRPr lang="zh-CN" altLang="en-US" sz="2000" dirty="0"/>
          </a:p>
          <a:p>
            <a:pPr marL="533400" indent="266700">
              <a:spcAft>
                <a:spcPts val="0"/>
              </a:spcAft>
            </a:pPr>
            <a:r>
              <a:rPr lang="zh-CN" altLang="en-US" sz="2000" dirty="0">
                <a:latin typeface="宋体" panose="02010600030101010101" pitchFamily="2" charset="-122"/>
                <a:ea typeface="宋体" panose="02010600030101010101" pitchFamily="2" charset="-122"/>
              </a:rPr>
              <a:t>使用该方法获得的时间不够直观，但是却很方便时间的计算。例如，计算程序运行需要的时间则可以使用如下的代码：</a:t>
            </a:r>
            <a:endParaRPr lang="zh-CN" altLang="en-US" sz="2000" dirty="0"/>
          </a:p>
          <a:p>
            <a:pPr marL="533400" indent="266700">
              <a:spcAft>
                <a:spcPts val="0"/>
              </a:spcAft>
            </a:pPr>
            <a:r>
              <a:rPr lang="zh-CN" altLang="en-US" sz="2000" dirty="0">
                <a:latin typeface="Calibri" panose="020F0502020204030204" pitchFamily="34" charset="0"/>
              </a:rPr>
              <a:t>         </a:t>
            </a:r>
            <a:r>
              <a:rPr lang="en-US" altLang="zh-CN" sz="2000" dirty="0">
                <a:latin typeface="Calibri" panose="020F0502020204030204" pitchFamily="34" charset="0"/>
              </a:rPr>
              <a:t>long start = System. </a:t>
            </a:r>
            <a:r>
              <a:rPr lang="en-US" altLang="zh-CN" sz="2000" dirty="0" err="1">
                <a:latin typeface="Calibri" panose="020F0502020204030204" pitchFamily="34" charset="0"/>
              </a:rPr>
              <a:t>currentTimeMillis</a:t>
            </a:r>
            <a:r>
              <a:rPr lang="en-US" altLang="zh-CN" sz="2000" dirty="0">
                <a:latin typeface="Calibri" panose="020F0502020204030204" pitchFamily="34" charset="0"/>
              </a:rPr>
              <a:t>();</a:t>
            </a:r>
            <a:endParaRPr lang="en-US" altLang="zh-CN" sz="2000" dirty="0"/>
          </a:p>
          <a:p>
            <a:pPr marL="533400" indent="266700">
              <a:spcAft>
                <a:spcPts val="0"/>
              </a:spcAft>
            </a:pPr>
            <a:r>
              <a:rPr lang="en-US" altLang="zh-CN" sz="2000" dirty="0">
                <a:latin typeface="Calibri" panose="020F0502020204030204" pitchFamily="34" charset="0"/>
              </a:rPr>
              <a:t>         for(</a:t>
            </a:r>
            <a:r>
              <a:rPr lang="en-US" altLang="zh-CN" sz="2000" dirty="0" err="1">
                <a:latin typeface="Calibri" panose="020F0502020204030204" pitchFamily="34" charset="0"/>
              </a:rPr>
              <a:t>int</a:t>
            </a:r>
            <a:r>
              <a:rPr lang="en-US" altLang="zh-CN" sz="2000" dirty="0">
                <a:latin typeface="Calibri" panose="020F0502020204030204" pitchFamily="34" charset="0"/>
              </a:rPr>
              <a:t> </a:t>
            </a:r>
            <a:r>
              <a:rPr lang="en-US" altLang="zh-CN" sz="2000" dirty="0" err="1">
                <a:latin typeface="Calibri" panose="020F0502020204030204" pitchFamily="34" charset="0"/>
              </a:rPr>
              <a:t>i</a:t>
            </a:r>
            <a:r>
              <a:rPr lang="en-US" altLang="zh-CN" sz="2000" dirty="0">
                <a:latin typeface="Calibri" panose="020F0502020204030204" pitchFamily="34" charset="0"/>
              </a:rPr>
              <a:t> = 0;i &lt; 100000000;i++){</a:t>
            </a:r>
            <a:endParaRPr lang="en-US" altLang="zh-CN" sz="2000" dirty="0"/>
          </a:p>
          <a:p>
            <a:pPr marL="533400" indent="266700">
              <a:spcAft>
                <a:spcPts val="0"/>
              </a:spcAft>
            </a:pPr>
            <a:r>
              <a:rPr lang="en-US" altLang="zh-CN" sz="2000" dirty="0">
                <a:latin typeface="Calibri" panose="020F0502020204030204" pitchFamily="34" charset="0"/>
              </a:rPr>
              <a:t>                   </a:t>
            </a:r>
            <a:r>
              <a:rPr lang="en-US" altLang="zh-CN" sz="2000" dirty="0" err="1">
                <a:latin typeface="Calibri" panose="020F0502020204030204" pitchFamily="34" charset="0"/>
              </a:rPr>
              <a:t>int</a:t>
            </a:r>
            <a:r>
              <a:rPr lang="en-US" altLang="zh-CN" sz="2000" dirty="0">
                <a:latin typeface="Calibri" panose="020F0502020204030204" pitchFamily="34" charset="0"/>
              </a:rPr>
              <a:t> a = 0;</a:t>
            </a:r>
            <a:endParaRPr lang="en-US" altLang="zh-CN" sz="2000" dirty="0"/>
          </a:p>
          <a:p>
            <a:pPr marL="533400" indent="266700">
              <a:spcAft>
                <a:spcPts val="0"/>
              </a:spcAft>
            </a:pPr>
            <a:r>
              <a:rPr lang="en-US" altLang="zh-CN" sz="2000" dirty="0">
                <a:latin typeface="Calibri" panose="020F0502020204030204" pitchFamily="34" charset="0"/>
              </a:rPr>
              <a:t>         }</a:t>
            </a:r>
            <a:endParaRPr lang="en-US" altLang="zh-CN" sz="2000" dirty="0"/>
          </a:p>
          <a:p>
            <a:pPr marL="533400" indent="266700">
              <a:spcAft>
                <a:spcPts val="0"/>
              </a:spcAft>
            </a:pPr>
            <a:r>
              <a:rPr lang="en-US" altLang="zh-CN" sz="2000" dirty="0">
                <a:latin typeface="Calibri" panose="020F0502020204030204" pitchFamily="34" charset="0"/>
              </a:rPr>
              <a:t>         long end = System. </a:t>
            </a:r>
            <a:r>
              <a:rPr lang="en-US" altLang="zh-CN" sz="2000" dirty="0" err="1">
                <a:latin typeface="Calibri" panose="020F0502020204030204" pitchFamily="34" charset="0"/>
              </a:rPr>
              <a:t>currentTimeMillis</a:t>
            </a:r>
            <a:r>
              <a:rPr lang="en-US" altLang="zh-CN" sz="2000" dirty="0">
                <a:latin typeface="Calibri" panose="020F0502020204030204" pitchFamily="34" charset="0"/>
              </a:rPr>
              <a:t>();</a:t>
            </a:r>
            <a:endParaRPr lang="en-US" altLang="zh-CN" sz="2000" dirty="0"/>
          </a:p>
          <a:p>
            <a:pPr marL="533400" indent="266700">
              <a:spcAft>
                <a:spcPts val="0"/>
              </a:spcAft>
            </a:pPr>
            <a:r>
              <a:rPr lang="en-US" altLang="zh-CN" sz="2000" dirty="0">
                <a:latin typeface="Calibri" panose="020F0502020204030204" pitchFamily="34" charset="0"/>
              </a:rPr>
              <a:t>         long  time = end – start;</a:t>
            </a:r>
            <a:endParaRPr lang="en-US" altLang="zh-CN" sz="2000" dirty="0"/>
          </a:p>
          <a:p>
            <a:pPr marL="533400" indent="266700">
              <a:spcAft>
                <a:spcPts val="0"/>
              </a:spcAft>
            </a:pPr>
            <a:r>
              <a:rPr lang="zh-CN" altLang="en-US" sz="2000" dirty="0">
                <a:latin typeface="宋体" panose="02010600030101010101" pitchFamily="2" charset="-122"/>
                <a:ea typeface="宋体" panose="02010600030101010101" pitchFamily="2" charset="-122"/>
              </a:rPr>
              <a:t>则这里变量</a:t>
            </a:r>
            <a:r>
              <a:rPr lang="en-US" altLang="zh-CN" sz="2000" dirty="0">
                <a:latin typeface="Calibri" panose="020F0502020204030204" pitchFamily="34" charset="0"/>
              </a:rPr>
              <a:t>time</a:t>
            </a:r>
            <a:r>
              <a:rPr lang="zh-CN" altLang="en-US" sz="2000" dirty="0">
                <a:latin typeface="宋体" panose="02010600030101010101" pitchFamily="2" charset="-122"/>
                <a:ea typeface="宋体" panose="02010600030101010101" pitchFamily="2" charset="-122"/>
              </a:rPr>
              <a:t>的值就代表该代码中间的</a:t>
            </a:r>
            <a:r>
              <a:rPr lang="en-US" altLang="zh-CN" sz="2000" dirty="0">
                <a:latin typeface="Calibri" panose="020F0502020204030204" pitchFamily="34" charset="0"/>
              </a:rPr>
              <a:t>for</a:t>
            </a:r>
            <a:r>
              <a:rPr lang="zh-CN" altLang="en-US" sz="2000" dirty="0">
                <a:latin typeface="宋体" panose="02010600030101010101" pitchFamily="2" charset="-122"/>
                <a:ea typeface="宋体" panose="02010600030101010101" pitchFamily="2" charset="-122"/>
              </a:rPr>
              <a:t>循环执行需要的毫秒数，使用这种方式可以测试不同算法的程序的执行效率高低，也可以用于后期线程控制时的精确延时实现。</a:t>
            </a:r>
            <a:endParaRPr lang="zh-CN" altLang="en-US" sz="2000" dirty="0">
              <a:effectLst/>
            </a:endParaRPr>
          </a:p>
        </p:txBody>
      </p:sp>
    </p:spTree>
    <p:extLst>
      <p:ext uri="{BB962C8B-B14F-4D97-AF65-F5344CB8AC3E}">
        <p14:creationId xmlns:p14="http://schemas.microsoft.com/office/powerpoint/2010/main" val="9069271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99B2A-1FA5-4E58-AB4B-19F2A70C4B8C}"/>
              </a:ext>
            </a:extLst>
          </p:cNvPr>
          <p:cNvSpPr>
            <a:spLocks noGrp="1"/>
          </p:cNvSpPr>
          <p:nvPr>
            <p:ph type="title"/>
          </p:nvPr>
        </p:nvSpPr>
        <p:spPr/>
        <p:txBody>
          <a:bodyPr/>
          <a:lstStyle/>
          <a:p>
            <a:r>
              <a:rPr lang="en-US" altLang="zh-CN" dirty="0"/>
              <a:t>System </a:t>
            </a:r>
            <a:r>
              <a:rPr lang="zh-CN" altLang="en-US" dirty="0"/>
              <a:t>类</a:t>
            </a:r>
          </a:p>
        </p:txBody>
      </p:sp>
      <p:sp>
        <p:nvSpPr>
          <p:cNvPr id="3" name="矩形 2">
            <a:extLst>
              <a:ext uri="{FF2B5EF4-FFF2-40B4-BE49-F238E27FC236}">
                <a16:creationId xmlns:a16="http://schemas.microsoft.com/office/drawing/2014/main" id="{E93ABC94-5860-4B35-977E-AD65FA2A2B75}"/>
              </a:ext>
            </a:extLst>
          </p:cNvPr>
          <p:cNvSpPr/>
          <p:nvPr/>
        </p:nvSpPr>
        <p:spPr>
          <a:xfrm>
            <a:off x="294144" y="1124744"/>
            <a:ext cx="8564758" cy="4832092"/>
          </a:xfrm>
          <a:prstGeom prst="rect">
            <a:avLst/>
          </a:prstGeom>
        </p:spPr>
        <p:txBody>
          <a:bodyPr wrap="square">
            <a:spAutoFit/>
          </a:bodyPr>
          <a:lstStyle/>
          <a:p>
            <a:pPr>
              <a:spcAft>
                <a:spcPts val="0"/>
              </a:spcAft>
            </a:pPr>
            <a:r>
              <a:rPr lang="en-US" altLang="zh-CN" sz="2800" dirty="0">
                <a:latin typeface="Calibri" panose="020F0502020204030204" pitchFamily="34" charset="0"/>
              </a:rPr>
              <a:t>c</a:t>
            </a:r>
            <a:r>
              <a:rPr lang="zh-CN" altLang="en-US" sz="2800" dirty="0">
                <a:latin typeface="宋体" panose="02010600030101010101" pitchFamily="2" charset="-122"/>
                <a:ea typeface="宋体" panose="02010600030101010101" pitchFamily="2" charset="-122"/>
              </a:rPr>
              <a:t>、</a:t>
            </a:r>
            <a:r>
              <a:rPr lang="en-US" altLang="zh-CN" sz="2800" dirty="0">
                <a:solidFill>
                  <a:srgbClr val="FF0000"/>
                </a:solidFill>
                <a:latin typeface="Calibri" panose="020F0502020204030204" pitchFamily="34" charset="0"/>
              </a:rPr>
              <a:t>exit</a:t>
            </a:r>
            <a:r>
              <a:rPr lang="zh-CN" altLang="en-US" sz="2800" dirty="0">
                <a:latin typeface="宋体" panose="02010600030101010101" pitchFamily="2" charset="-122"/>
                <a:ea typeface="宋体" panose="02010600030101010101" pitchFamily="2" charset="-122"/>
              </a:rPr>
              <a:t>方法</a:t>
            </a:r>
            <a:endParaRPr lang="zh-CN" altLang="en-US" sz="2800" dirty="0"/>
          </a:p>
          <a:p>
            <a:pPr>
              <a:spcAft>
                <a:spcPts val="0"/>
              </a:spcAft>
            </a:pPr>
            <a:r>
              <a:rPr lang="zh-CN" altLang="en-US" sz="2800" dirty="0">
                <a:latin typeface="Calibri" panose="020F0502020204030204" pitchFamily="34" charset="0"/>
              </a:rPr>
              <a:t>          </a:t>
            </a:r>
            <a:r>
              <a:rPr lang="en-US" altLang="zh-CN" sz="2800" dirty="0">
                <a:latin typeface="Calibri" panose="020F0502020204030204" pitchFamily="34" charset="0"/>
              </a:rPr>
              <a:t>public static void exit(</a:t>
            </a:r>
            <a:r>
              <a:rPr lang="en-US" altLang="zh-CN" sz="2800" dirty="0" err="1">
                <a:latin typeface="Calibri" panose="020F0502020204030204" pitchFamily="34" charset="0"/>
              </a:rPr>
              <a:t>int</a:t>
            </a:r>
            <a:r>
              <a:rPr lang="en-US" altLang="zh-CN" sz="2800" dirty="0">
                <a:latin typeface="Calibri" panose="020F0502020204030204" pitchFamily="34" charset="0"/>
              </a:rPr>
              <a:t> status)</a:t>
            </a:r>
            <a:endParaRPr lang="en-US" altLang="zh-CN" sz="2800" dirty="0"/>
          </a:p>
          <a:p>
            <a:pPr marL="533400" indent="266700">
              <a:spcAft>
                <a:spcPts val="0"/>
              </a:spcAft>
            </a:pPr>
            <a:r>
              <a:rPr lang="zh-CN" altLang="en-US" sz="2800" dirty="0">
                <a:latin typeface="宋体" panose="02010600030101010101" pitchFamily="2" charset="-122"/>
                <a:ea typeface="宋体" panose="02010600030101010101" pitchFamily="2" charset="-122"/>
              </a:rPr>
              <a:t>该方法的作用是退出程序。其中</a:t>
            </a:r>
            <a:r>
              <a:rPr lang="en-US" altLang="zh-CN" sz="2800" dirty="0">
                <a:latin typeface="Calibri" panose="020F0502020204030204" pitchFamily="34" charset="0"/>
              </a:rPr>
              <a:t>status</a:t>
            </a:r>
            <a:r>
              <a:rPr lang="zh-CN" altLang="en-US" sz="2800" dirty="0">
                <a:latin typeface="宋体" panose="02010600030101010101" pitchFamily="2" charset="-122"/>
                <a:ea typeface="宋体" panose="02010600030101010101" pitchFamily="2" charset="-122"/>
              </a:rPr>
              <a:t>的值为</a:t>
            </a:r>
            <a:r>
              <a:rPr lang="en-US" altLang="zh-CN" sz="2800" dirty="0">
                <a:latin typeface="Calibri" panose="020F0502020204030204" pitchFamily="34" charset="0"/>
              </a:rPr>
              <a:t>0</a:t>
            </a:r>
            <a:r>
              <a:rPr lang="zh-CN" altLang="en-US" sz="2800" dirty="0">
                <a:latin typeface="宋体" panose="02010600030101010101" pitchFamily="2" charset="-122"/>
                <a:ea typeface="宋体" panose="02010600030101010101" pitchFamily="2" charset="-122"/>
              </a:rPr>
              <a:t>代表正常退出，非零代表异常退出。使用该方法可以在图形界面编程中实现程序的退出功能等。</a:t>
            </a:r>
            <a:endParaRPr lang="en-US" altLang="zh-CN" sz="2800" dirty="0">
              <a:latin typeface="宋体" panose="02010600030101010101" pitchFamily="2" charset="-122"/>
              <a:ea typeface="宋体" panose="02010600030101010101" pitchFamily="2" charset="-122"/>
            </a:endParaRPr>
          </a:p>
          <a:p>
            <a:pPr marL="533400" indent="266700">
              <a:spcAft>
                <a:spcPts val="0"/>
              </a:spcAft>
            </a:pPr>
            <a:endParaRPr lang="zh-CN" altLang="en-US" sz="2800" dirty="0"/>
          </a:p>
          <a:p>
            <a:pPr>
              <a:spcAft>
                <a:spcPts val="0"/>
              </a:spcAft>
            </a:pPr>
            <a:r>
              <a:rPr lang="en-US" altLang="zh-CN" sz="2800" dirty="0">
                <a:latin typeface="Calibri" panose="020F0502020204030204" pitchFamily="34" charset="0"/>
              </a:rPr>
              <a:t>d</a:t>
            </a:r>
            <a:r>
              <a:rPr lang="zh-CN" altLang="en-US" sz="2800" dirty="0">
                <a:latin typeface="宋体" panose="02010600030101010101" pitchFamily="2" charset="-122"/>
                <a:ea typeface="宋体" panose="02010600030101010101" pitchFamily="2" charset="-122"/>
              </a:rPr>
              <a:t>、</a:t>
            </a:r>
            <a:r>
              <a:rPr lang="en-US" altLang="zh-CN" sz="2800" dirty="0" err="1">
                <a:solidFill>
                  <a:srgbClr val="FF0000"/>
                </a:solidFill>
                <a:latin typeface="Calibri" panose="020F0502020204030204" pitchFamily="34" charset="0"/>
              </a:rPr>
              <a:t>gc</a:t>
            </a:r>
            <a:r>
              <a:rPr lang="zh-CN" altLang="en-US" sz="2800" dirty="0">
                <a:latin typeface="宋体" panose="02010600030101010101" pitchFamily="2" charset="-122"/>
                <a:ea typeface="宋体" panose="02010600030101010101" pitchFamily="2" charset="-122"/>
              </a:rPr>
              <a:t>方法</a:t>
            </a:r>
            <a:endParaRPr lang="zh-CN" altLang="en-US" sz="2800" dirty="0"/>
          </a:p>
          <a:p>
            <a:pPr>
              <a:spcAft>
                <a:spcPts val="0"/>
              </a:spcAft>
            </a:pPr>
            <a:r>
              <a:rPr lang="zh-CN" altLang="en-US" sz="2800" dirty="0">
                <a:latin typeface="Calibri" panose="020F0502020204030204" pitchFamily="34" charset="0"/>
              </a:rPr>
              <a:t>          </a:t>
            </a:r>
            <a:r>
              <a:rPr lang="en-US" altLang="zh-CN" sz="2800" dirty="0">
                <a:latin typeface="Calibri" panose="020F0502020204030204" pitchFamily="34" charset="0"/>
              </a:rPr>
              <a:t>public static void </a:t>
            </a:r>
            <a:r>
              <a:rPr lang="en-US" altLang="zh-CN" sz="2800" dirty="0" err="1">
                <a:latin typeface="Calibri" panose="020F0502020204030204" pitchFamily="34" charset="0"/>
              </a:rPr>
              <a:t>gc</a:t>
            </a:r>
            <a:r>
              <a:rPr lang="en-US" altLang="zh-CN" sz="2800" dirty="0">
                <a:latin typeface="Calibri" panose="020F0502020204030204" pitchFamily="34" charset="0"/>
              </a:rPr>
              <a:t>()</a:t>
            </a:r>
            <a:endParaRPr lang="en-US" altLang="zh-CN" sz="2800" dirty="0"/>
          </a:p>
          <a:p>
            <a:pPr marL="533400" indent="266700">
              <a:spcAft>
                <a:spcPts val="0"/>
              </a:spcAft>
            </a:pPr>
            <a:r>
              <a:rPr lang="zh-CN" altLang="en-US" sz="2800" dirty="0">
                <a:latin typeface="宋体" panose="02010600030101010101" pitchFamily="2" charset="-122"/>
                <a:ea typeface="宋体" panose="02010600030101010101" pitchFamily="2" charset="-122"/>
              </a:rPr>
              <a:t>该方法的作用是请求系统进行垃圾回收。至于系统是否立刻回收，则取决于系统中垃圾回收算法的实现以及系统执行时的情况。</a:t>
            </a:r>
            <a:endParaRPr lang="zh-CN" altLang="en-US" sz="2800" dirty="0">
              <a:effectLst/>
            </a:endParaRPr>
          </a:p>
        </p:txBody>
      </p:sp>
    </p:spTree>
    <p:extLst>
      <p:ext uri="{BB962C8B-B14F-4D97-AF65-F5344CB8AC3E}">
        <p14:creationId xmlns:p14="http://schemas.microsoft.com/office/powerpoint/2010/main" val="15452868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AE024-A4DA-41CB-8FB1-73254F5A26D6}"/>
              </a:ext>
            </a:extLst>
          </p:cNvPr>
          <p:cNvSpPr>
            <a:spLocks noGrp="1"/>
          </p:cNvSpPr>
          <p:nvPr>
            <p:ph type="title"/>
          </p:nvPr>
        </p:nvSpPr>
        <p:spPr/>
        <p:txBody>
          <a:bodyPr/>
          <a:lstStyle/>
          <a:p>
            <a:r>
              <a:rPr lang="en-US" altLang="zh-CN" dirty="0"/>
              <a:t>System </a:t>
            </a:r>
            <a:r>
              <a:rPr lang="zh-CN" altLang="en-US" dirty="0"/>
              <a:t>类</a:t>
            </a:r>
          </a:p>
        </p:txBody>
      </p:sp>
      <p:sp>
        <p:nvSpPr>
          <p:cNvPr id="4" name="Rectangle 1">
            <a:extLst>
              <a:ext uri="{FF2B5EF4-FFF2-40B4-BE49-F238E27FC236}">
                <a16:creationId xmlns:a16="http://schemas.microsoft.com/office/drawing/2014/main" id="{96E47D17-8CA2-4CB1-88DD-B12E0BE663B8}"/>
              </a:ext>
            </a:extLst>
          </p:cNvPr>
          <p:cNvSpPr>
            <a:spLocks noChangeArrowheads="1"/>
          </p:cNvSpPr>
          <p:nvPr/>
        </p:nvSpPr>
        <p:spPr bwMode="auto">
          <a:xfrm>
            <a:off x="327722" y="944716"/>
            <a:ext cx="8564758" cy="553997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 tIns="0" rIns="0" bIns="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e</a:t>
            </a: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b="0" i="0" u="none" strike="noStrike" cap="none" normalizeH="0" baseline="0" dirty="0" err="1">
                <a:ln>
                  <a:noFill/>
                </a:ln>
                <a:solidFill>
                  <a:srgbClr val="FF0000"/>
                </a:solidFill>
                <a:effectLst/>
                <a:latin typeface="Calibri" panose="020F0502020204030204" pitchFamily="34" charset="0"/>
                <a:ea typeface="Courier New!important"/>
                <a:cs typeface="Calibri" panose="020F0502020204030204" pitchFamily="34" charset="0"/>
              </a:rPr>
              <a:t>getProperty</a:t>
            </a: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方法</a:t>
            </a:r>
            <a:endParaRPr kumimoji="0" lang="zh-CN" altLang="en-US"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public static String </a:t>
            </a:r>
            <a:r>
              <a:rPr kumimoji="0" lang="en-US" altLang="zh-CN" b="0" i="0" u="none" strike="noStrike" cap="none" normalizeH="0" baseline="0" dirty="0" err="1">
                <a:ln>
                  <a:noFill/>
                </a:ln>
                <a:solidFill>
                  <a:srgbClr val="000000"/>
                </a:solidFill>
                <a:effectLst/>
                <a:latin typeface="Calibri" panose="020F0502020204030204" pitchFamily="34" charset="0"/>
                <a:ea typeface="Courier New!important"/>
                <a:cs typeface="Calibri" panose="020F0502020204030204" pitchFamily="34" charset="0"/>
              </a:rPr>
              <a:t>getProperty</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(String key)</a:t>
            </a:r>
            <a:endParaRPr kumimoji="0" lang="en-US" altLang="zh-CN"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该方法的作用是获得系统中属性名为</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key</a:t>
            </a: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的属性对应的值。系统中常见的属性名以及属性的作用如下表所示。</a:t>
            </a: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lang="en-US" altLang="zh-CN" dirty="0">
              <a:solidFill>
                <a:srgbClr val="000000"/>
              </a:solidFill>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lang="en-US" altLang="zh-CN" dirty="0">
              <a:solidFill>
                <a:srgbClr val="000000"/>
              </a:solidFill>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lang="en-US" altLang="zh-CN" sz="1200" dirty="0">
              <a:solidFill>
                <a:srgbClr val="000000"/>
              </a:solidFill>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lang="en-US" altLang="zh-CN" sz="1200" dirty="0">
              <a:solidFill>
                <a:srgbClr val="000000"/>
              </a:solidFill>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lang="en-US" altLang="zh-CN" sz="1200" dirty="0">
              <a:solidFill>
                <a:srgbClr val="000000"/>
              </a:solidFill>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lang="en-US" altLang="zh-CN" sz="1200" dirty="0">
              <a:solidFill>
                <a:srgbClr val="000000"/>
              </a:solidFill>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lang="en-US" altLang="zh-CN" sz="1200" dirty="0">
              <a:solidFill>
                <a:srgbClr val="000000"/>
              </a:solidFill>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lang="en-US" altLang="zh-CN" sz="1200" dirty="0">
              <a:solidFill>
                <a:srgbClr val="000000"/>
              </a:solidFill>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rgbClr val="000000"/>
                </a:solidFill>
                <a:effectLst/>
                <a:latin typeface="宋体" panose="02010600030101010101" pitchFamily="2" charset="-122"/>
                <a:ea typeface="Courier New!important"/>
              </a:rPr>
              <a:t>属性名列表</a:t>
            </a:r>
            <a:endParaRPr kumimoji="0" lang="zh-CN" altLang="en-US" sz="1200" b="0" i="0" u="none" strike="noStrike" cap="none" normalizeH="0" baseline="0" dirty="0">
              <a:ln>
                <a:noFill/>
              </a:ln>
              <a:solidFill>
                <a:srgbClr val="5C5C5C"/>
              </a:solidFill>
              <a:effectLst/>
              <a:latin typeface="Consolas" panose="020B0609020204030204" pitchFamily="49"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例如：</a:t>
            </a:r>
            <a:endParaRPr kumimoji="0" lang="zh-CN" altLang="en-US"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String </a:t>
            </a:r>
            <a:r>
              <a:rPr kumimoji="0" lang="en-US" altLang="zh-CN" b="0" i="0" u="none" strike="noStrike" cap="none" normalizeH="0" baseline="0" dirty="0" err="1">
                <a:ln>
                  <a:noFill/>
                </a:ln>
                <a:solidFill>
                  <a:srgbClr val="000000"/>
                </a:solidFill>
                <a:effectLst/>
                <a:latin typeface="Calibri" panose="020F0502020204030204" pitchFamily="34" charset="0"/>
                <a:ea typeface="Courier New!important"/>
                <a:cs typeface="Calibri" panose="020F0502020204030204" pitchFamily="34" charset="0"/>
              </a:rPr>
              <a:t>osName</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 </a:t>
            </a:r>
            <a:r>
              <a:rPr kumimoji="0" lang="en-US" altLang="zh-CN" b="0" i="0" u="none" strike="noStrike" cap="none" normalizeH="0" baseline="0" dirty="0" err="1">
                <a:ln>
                  <a:noFill/>
                </a:ln>
                <a:solidFill>
                  <a:srgbClr val="000000"/>
                </a:solidFill>
                <a:effectLst/>
                <a:latin typeface="Calibri" panose="020F0502020204030204" pitchFamily="34" charset="0"/>
                <a:ea typeface="Courier New!important"/>
                <a:cs typeface="Calibri" panose="020F0502020204030204" pitchFamily="34" charset="0"/>
              </a:rPr>
              <a:t>System.getProperty</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(“os.name”);</a:t>
            </a:r>
            <a:endParaRPr kumimoji="0" lang="en-US" altLang="zh-CN"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String user = </a:t>
            </a:r>
            <a:r>
              <a:rPr kumimoji="0" lang="en-US" altLang="zh-CN" b="0" i="0" u="none" strike="noStrike" cap="none" normalizeH="0" baseline="0" dirty="0" err="1">
                <a:ln>
                  <a:noFill/>
                </a:ln>
                <a:solidFill>
                  <a:srgbClr val="000000"/>
                </a:solidFill>
                <a:effectLst/>
                <a:latin typeface="Calibri" panose="020F0502020204030204" pitchFamily="34" charset="0"/>
                <a:ea typeface="Courier New!important"/>
                <a:cs typeface="Calibri" panose="020F0502020204030204" pitchFamily="34" charset="0"/>
              </a:rPr>
              <a:t>System.getProperty</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(“user.name”);</a:t>
            </a:r>
            <a:endParaRPr kumimoji="0" lang="en-US" altLang="zh-CN"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en-US" altLang="zh-CN" b="0" i="0" u="none" strike="noStrike" cap="none" normalizeH="0" baseline="0" dirty="0" err="1">
                <a:ln>
                  <a:noFill/>
                </a:ln>
                <a:solidFill>
                  <a:srgbClr val="000000"/>
                </a:solidFill>
                <a:effectLst/>
                <a:latin typeface="Calibri" panose="020F0502020204030204" pitchFamily="34" charset="0"/>
                <a:ea typeface="Courier New!important"/>
                <a:cs typeface="Calibri" panose="020F0502020204030204" pitchFamily="34" charset="0"/>
              </a:rPr>
              <a:t>System.out.println</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a:t>
            </a: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当前操作系统是：</a:t>
            </a:r>
            <a:r>
              <a:rPr kumimoji="0" lang="zh-CN" altLang="en-US"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en-US" altLang="zh-CN" b="0" i="0" u="none" strike="noStrike" cap="none" normalizeH="0" baseline="0" dirty="0" err="1">
                <a:ln>
                  <a:noFill/>
                </a:ln>
                <a:solidFill>
                  <a:srgbClr val="000000"/>
                </a:solidFill>
                <a:effectLst/>
                <a:latin typeface="Calibri" panose="020F0502020204030204" pitchFamily="34" charset="0"/>
                <a:ea typeface="Courier New!important"/>
                <a:cs typeface="Calibri" panose="020F0502020204030204" pitchFamily="34" charset="0"/>
              </a:rPr>
              <a:t>osName</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a:t>
            </a:r>
            <a:endParaRPr kumimoji="0" lang="en-US" altLang="zh-CN"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en-US" altLang="zh-CN" b="0" i="0" u="none" strike="noStrike" cap="none" normalizeH="0" baseline="0" dirty="0" err="1">
                <a:ln>
                  <a:noFill/>
                </a:ln>
                <a:solidFill>
                  <a:srgbClr val="000000"/>
                </a:solidFill>
                <a:effectLst/>
                <a:latin typeface="Calibri" panose="020F0502020204030204" pitchFamily="34" charset="0"/>
                <a:ea typeface="Courier New!important"/>
                <a:cs typeface="Calibri" panose="020F0502020204030204" pitchFamily="34" charset="0"/>
              </a:rPr>
              <a:t>System.out.println</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a:t>
            </a: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当前用户是：</a:t>
            </a:r>
            <a:r>
              <a:rPr kumimoji="0" lang="zh-CN" altLang="en-US"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user);</a:t>
            </a:r>
            <a:endParaRPr kumimoji="0" lang="en-US" altLang="zh-CN"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使用该方法可以获得很多系统级的参数以及对应的值。</a:t>
            </a:r>
            <a:endParaRPr kumimoji="0" lang="zh-CN" altLang="en-US" sz="4400" b="0" i="0" u="none" strike="noStrike" cap="none" normalizeH="0" baseline="0" dirty="0">
              <a:ln>
                <a:noFill/>
              </a:ln>
              <a:solidFill>
                <a:schemeClr val="tx1"/>
              </a:solidFill>
              <a:effectLst/>
              <a:latin typeface="Arial" panose="020B0604020202020204" pitchFamily="34" charset="0"/>
            </a:endParaRPr>
          </a:p>
        </p:txBody>
      </p:sp>
      <p:graphicFrame>
        <p:nvGraphicFramePr>
          <p:cNvPr id="5" name="表格 4">
            <a:extLst>
              <a:ext uri="{FF2B5EF4-FFF2-40B4-BE49-F238E27FC236}">
                <a16:creationId xmlns:a16="http://schemas.microsoft.com/office/drawing/2014/main" id="{CDB2D064-F2C4-4398-93A7-C3E25B105EA5}"/>
              </a:ext>
            </a:extLst>
          </p:cNvPr>
          <p:cNvGraphicFramePr>
            <a:graphicFrameLocks noGrp="1"/>
          </p:cNvGraphicFramePr>
          <p:nvPr>
            <p:extLst>
              <p:ext uri="{D42A27DB-BD31-4B8C-83A1-F6EECF244321}">
                <p14:modId xmlns:p14="http://schemas.microsoft.com/office/powerpoint/2010/main" val="867462239"/>
              </p:ext>
            </p:extLst>
          </p:nvPr>
        </p:nvGraphicFramePr>
        <p:xfrm>
          <a:off x="1547664" y="2132856"/>
          <a:ext cx="6264696" cy="2194560"/>
        </p:xfrm>
        <a:graphic>
          <a:graphicData uri="http://schemas.openxmlformats.org/drawingml/2006/table">
            <a:tbl>
              <a:tblPr>
                <a:tableStyleId>{8799B23B-EC83-4686-B30A-512413B5E67A}</a:tableStyleId>
              </a:tblPr>
              <a:tblGrid>
                <a:gridCol w="1927756">
                  <a:extLst>
                    <a:ext uri="{9D8B030D-6E8A-4147-A177-3AD203B41FA5}">
                      <a16:colId xmlns:a16="http://schemas.microsoft.com/office/drawing/2014/main" val="3639661619"/>
                    </a:ext>
                  </a:extLst>
                </a:gridCol>
                <a:gridCol w="4336940">
                  <a:extLst>
                    <a:ext uri="{9D8B030D-6E8A-4147-A177-3AD203B41FA5}">
                      <a16:colId xmlns:a16="http://schemas.microsoft.com/office/drawing/2014/main" val="1581520755"/>
                    </a:ext>
                  </a:extLst>
                </a:gridCol>
              </a:tblGrid>
              <a:tr h="0">
                <a:tc>
                  <a:txBody>
                    <a:bodyPr/>
                    <a:lstStyle/>
                    <a:p>
                      <a:pPr algn="ctr">
                        <a:spcAft>
                          <a:spcPts val="0"/>
                        </a:spcAft>
                      </a:pPr>
                      <a:r>
                        <a:rPr lang="zh-CN" altLang="en-US" sz="1800">
                          <a:effectLst/>
                        </a:rPr>
                        <a:t>属性名</a:t>
                      </a:r>
                    </a:p>
                  </a:txBody>
                  <a:tcPr marL="68580" marR="68580" marT="0" marB="0"/>
                </a:tc>
                <a:tc>
                  <a:txBody>
                    <a:bodyPr/>
                    <a:lstStyle/>
                    <a:p>
                      <a:pPr algn="ctr">
                        <a:spcAft>
                          <a:spcPts val="0"/>
                        </a:spcAft>
                      </a:pPr>
                      <a:r>
                        <a:rPr lang="zh-CN" altLang="en-US" sz="1800">
                          <a:effectLst/>
                        </a:rPr>
                        <a:t>属性说明</a:t>
                      </a:r>
                    </a:p>
                  </a:txBody>
                  <a:tcPr marL="68580" marR="68580" marT="0" marB="0"/>
                </a:tc>
                <a:extLst>
                  <a:ext uri="{0D108BD9-81ED-4DB2-BD59-A6C34878D82A}">
                    <a16:rowId xmlns:a16="http://schemas.microsoft.com/office/drawing/2014/main" val="3962571016"/>
                  </a:ext>
                </a:extLst>
              </a:tr>
              <a:tr h="0">
                <a:tc>
                  <a:txBody>
                    <a:bodyPr/>
                    <a:lstStyle/>
                    <a:p>
                      <a:pPr algn="ctr">
                        <a:spcAft>
                          <a:spcPts val="0"/>
                        </a:spcAft>
                      </a:pPr>
                      <a:r>
                        <a:rPr lang="en-US" sz="1200">
                          <a:effectLst/>
                        </a:rPr>
                        <a:t>java.version</a:t>
                      </a:r>
                      <a:endParaRPr lang="en-US" sz="1800">
                        <a:effectLst/>
                      </a:endParaRPr>
                    </a:p>
                  </a:txBody>
                  <a:tcPr marL="68580" marR="68580" marT="0" marB="0"/>
                </a:tc>
                <a:tc>
                  <a:txBody>
                    <a:bodyPr/>
                    <a:lstStyle/>
                    <a:p>
                      <a:pPr algn="ctr">
                        <a:spcAft>
                          <a:spcPts val="0"/>
                        </a:spcAft>
                      </a:pPr>
                      <a:r>
                        <a:rPr lang="en-US" altLang="zh-CN" sz="1800">
                          <a:effectLst/>
                        </a:rPr>
                        <a:t>Java </a:t>
                      </a:r>
                      <a:r>
                        <a:rPr lang="zh-CN" altLang="en-US" sz="1800">
                          <a:effectLst/>
                        </a:rPr>
                        <a:t>运行时环境版本</a:t>
                      </a:r>
                    </a:p>
                  </a:txBody>
                  <a:tcPr marL="68580" marR="68580" marT="0" marB="0"/>
                </a:tc>
                <a:extLst>
                  <a:ext uri="{0D108BD9-81ED-4DB2-BD59-A6C34878D82A}">
                    <a16:rowId xmlns:a16="http://schemas.microsoft.com/office/drawing/2014/main" val="2041192188"/>
                  </a:ext>
                </a:extLst>
              </a:tr>
              <a:tr h="0">
                <a:tc>
                  <a:txBody>
                    <a:bodyPr/>
                    <a:lstStyle/>
                    <a:p>
                      <a:pPr algn="ctr">
                        <a:spcAft>
                          <a:spcPts val="0"/>
                        </a:spcAft>
                      </a:pPr>
                      <a:r>
                        <a:rPr lang="en-US" sz="1200">
                          <a:effectLst/>
                        </a:rPr>
                        <a:t>java.home</a:t>
                      </a:r>
                      <a:endParaRPr lang="en-US" sz="1800">
                        <a:effectLst/>
                      </a:endParaRPr>
                    </a:p>
                  </a:txBody>
                  <a:tcPr marL="68580" marR="68580" marT="0" marB="0"/>
                </a:tc>
                <a:tc>
                  <a:txBody>
                    <a:bodyPr/>
                    <a:lstStyle/>
                    <a:p>
                      <a:pPr algn="ctr">
                        <a:spcAft>
                          <a:spcPts val="0"/>
                        </a:spcAft>
                      </a:pPr>
                      <a:r>
                        <a:rPr lang="en-US" sz="1800">
                          <a:effectLst/>
                        </a:rPr>
                        <a:t>Java </a:t>
                      </a:r>
                      <a:r>
                        <a:rPr lang="zh-CN" altLang="en-US" sz="1800">
                          <a:effectLst/>
                        </a:rPr>
                        <a:t>安装目录</a:t>
                      </a:r>
                    </a:p>
                  </a:txBody>
                  <a:tcPr marL="68580" marR="68580" marT="0" marB="0"/>
                </a:tc>
                <a:extLst>
                  <a:ext uri="{0D108BD9-81ED-4DB2-BD59-A6C34878D82A}">
                    <a16:rowId xmlns:a16="http://schemas.microsoft.com/office/drawing/2014/main" val="3593158501"/>
                  </a:ext>
                </a:extLst>
              </a:tr>
              <a:tr h="0">
                <a:tc>
                  <a:txBody>
                    <a:bodyPr/>
                    <a:lstStyle/>
                    <a:p>
                      <a:pPr algn="ctr">
                        <a:spcAft>
                          <a:spcPts val="0"/>
                        </a:spcAft>
                      </a:pPr>
                      <a:r>
                        <a:rPr lang="en-US" sz="1200">
                          <a:effectLst/>
                        </a:rPr>
                        <a:t>os.name</a:t>
                      </a:r>
                      <a:endParaRPr lang="en-US" sz="1800">
                        <a:effectLst/>
                      </a:endParaRPr>
                    </a:p>
                  </a:txBody>
                  <a:tcPr marL="68580" marR="68580" marT="0" marB="0"/>
                </a:tc>
                <a:tc>
                  <a:txBody>
                    <a:bodyPr/>
                    <a:lstStyle/>
                    <a:p>
                      <a:pPr algn="ctr">
                        <a:spcAft>
                          <a:spcPts val="0"/>
                        </a:spcAft>
                      </a:pPr>
                      <a:r>
                        <a:rPr lang="zh-CN" altLang="en-US" sz="1800">
                          <a:effectLst/>
                        </a:rPr>
                        <a:t>操作系统的名称</a:t>
                      </a:r>
                    </a:p>
                  </a:txBody>
                  <a:tcPr marL="68580" marR="68580" marT="0" marB="0"/>
                </a:tc>
                <a:extLst>
                  <a:ext uri="{0D108BD9-81ED-4DB2-BD59-A6C34878D82A}">
                    <a16:rowId xmlns:a16="http://schemas.microsoft.com/office/drawing/2014/main" val="544708672"/>
                  </a:ext>
                </a:extLst>
              </a:tr>
              <a:tr h="0">
                <a:tc>
                  <a:txBody>
                    <a:bodyPr/>
                    <a:lstStyle/>
                    <a:p>
                      <a:pPr algn="ctr">
                        <a:spcAft>
                          <a:spcPts val="0"/>
                        </a:spcAft>
                      </a:pPr>
                      <a:r>
                        <a:rPr lang="en-US" sz="1200">
                          <a:effectLst/>
                        </a:rPr>
                        <a:t>os.version</a:t>
                      </a:r>
                      <a:endParaRPr lang="en-US" sz="1800">
                        <a:effectLst/>
                      </a:endParaRPr>
                    </a:p>
                  </a:txBody>
                  <a:tcPr marL="68580" marR="68580" marT="0" marB="0"/>
                </a:tc>
                <a:tc>
                  <a:txBody>
                    <a:bodyPr/>
                    <a:lstStyle/>
                    <a:p>
                      <a:pPr algn="ctr">
                        <a:spcAft>
                          <a:spcPts val="0"/>
                        </a:spcAft>
                      </a:pPr>
                      <a:r>
                        <a:rPr lang="zh-CN" altLang="en-US" sz="1800" dirty="0">
                          <a:effectLst/>
                        </a:rPr>
                        <a:t>操作系统的版本</a:t>
                      </a:r>
                    </a:p>
                  </a:txBody>
                  <a:tcPr marL="68580" marR="68580" marT="0" marB="0"/>
                </a:tc>
                <a:extLst>
                  <a:ext uri="{0D108BD9-81ED-4DB2-BD59-A6C34878D82A}">
                    <a16:rowId xmlns:a16="http://schemas.microsoft.com/office/drawing/2014/main" val="2374881942"/>
                  </a:ext>
                </a:extLst>
              </a:tr>
              <a:tr h="0">
                <a:tc>
                  <a:txBody>
                    <a:bodyPr/>
                    <a:lstStyle/>
                    <a:p>
                      <a:pPr algn="ctr">
                        <a:spcAft>
                          <a:spcPts val="0"/>
                        </a:spcAft>
                      </a:pPr>
                      <a:r>
                        <a:rPr lang="en-US" sz="1200">
                          <a:effectLst/>
                        </a:rPr>
                        <a:t>user.name</a:t>
                      </a:r>
                      <a:endParaRPr lang="en-US" sz="1800">
                        <a:effectLst/>
                      </a:endParaRPr>
                    </a:p>
                  </a:txBody>
                  <a:tcPr marL="68580" marR="68580" marT="0" marB="0"/>
                </a:tc>
                <a:tc>
                  <a:txBody>
                    <a:bodyPr/>
                    <a:lstStyle/>
                    <a:p>
                      <a:pPr algn="ctr">
                        <a:spcAft>
                          <a:spcPts val="0"/>
                        </a:spcAft>
                      </a:pPr>
                      <a:r>
                        <a:rPr lang="zh-CN" altLang="en-US" sz="1800">
                          <a:effectLst/>
                        </a:rPr>
                        <a:t>用户的账户名称</a:t>
                      </a:r>
                    </a:p>
                  </a:txBody>
                  <a:tcPr marL="68580" marR="68580" marT="0" marB="0"/>
                </a:tc>
                <a:extLst>
                  <a:ext uri="{0D108BD9-81ED-4DB2-BD59-A6C34878D82A}">
                    <a16:rowId xmlns:a16="http://schemas.microsoft.com/office/drawing/2014/main" val="1427448969"/>
                  </a:ext>
                </a:extLst>
              </a:tr>
              <a:tr h="0">
                <a:tc>
                  <a:txBody>
                    <a:bodyPr/>
                    <a:lstStyle/>
                    <a:p>
                      <a:pPr algn="ctr">
                        <a:spcAft>
                          <a:spcPts val="0"/>
                        </a:spcAft>
                      </a:pPr>
                      <a:r>
                        <a:rPr lang="en-US" sz="1200">
                          <a:effectLst/>
                        </a:rPr>
                        <a:t>user.home</a:t>
                      </a:r>
                      <a:endParaRPr lang="en-US" sz="1800">
                        <a:effectLst/>
                      </a:endParaRPr>
                    </a:p>
                  </a:txBody>
                  <a:tcPr marL="68580" marR="68580" marT="0" marB="0"/>
                </a:tc>
                <a:tc>
                  <a:txBody>
                    <a:bodyPr/>
                    <a:lstStyle/>
                    <a:p>
                      <a:pPr algn="ctr">
                        <a:spcAft>
                          <a:spcPts val="0"/>
                        </a:spcAft>
                      </a:pPr>
                      <a:r>
                        <a:rPr lang="zh-CN" altLang="en-US" sz="1800" dirty="0">
                          <a:effectLst/>
                        </a:rPr>
                        <a:t>用户的主目录</a:t>
                      </a:r>
                    </a:p>
                  </a:txBody>
                  <a:tcPr marL="68580" marR="68580" marT="0" marB="0"/>
                </a:tc>
                <a:extLst>
                  <a:ext uri="{0D108BD9-81ED-4DB2-BD59-A6C34878D82A}">
                    <a16:rowId xmlns:a16="http://schemas.microsoft.com/office/drawing/2014/main" val="415820508"/>
                  </a:ext>
                </a:extLst>
              </a:tr>
              <a:tr h="0">
                <a:tc>
                  <a:txBody>
                    <a:bodyPr/>
                    <a:lstStyle/>
                    <a:p>
                      <a:pPr algn="ctr">
                        <a:spcAft>
                          <a:spcPts val="0"/>
                        </a:spcAft>
                      </a:pPr>
                      <a:r>
                        <a:rPr lang="en-US" sz="1200" dirty="0" err="1">
                          <a:effectLst/>
                        </a:rPr>
                        <a:t>user.dir</a:t>
                      </a:r>
                      <a:endParaRPr lang="en-US" sz="1800" dirty="0">
                        <a:effectLst/>
                      </a:endParaRPr>
                    </a:p>
                  </a:txBody>
                  <a:tcPr marL="68580" marR="68580" marT="0" marB="0"/>
                </a:tc>
                <a:tc>
                  <a:txBody>
                    <a:bodyPr/>
                    <a:lstStyle/>
                    <a:p>
                      <a:pPr algn="ctr">
                        <a:spcAft>
                          <a:spcPts val="0"/>
                        </a:spcAft>
                      </a:pPr>
                      <a:r>
                        <a:rPr lang="zh-CN" altLang="en-US" sz="1800" dirty="0">
                          <a:effectLst/>
                        </a:rPr>
                        <a:t>用户的当前工作目录</a:t>
                      </a:r>
                    </a:p>
                  </a:txBody>
                  <a:tcPr marL="68580" marR="68580" marT="0" marB="0"/>
                </a:tc>
                <a:extLst>
                  <a:ext uri="{0D108BD9-81ED-4DB2-BD59-A6C34878D82A}">
                    <a16:rowId xmlns:a16="http://schemas.microsoft.com/office/drawing/2014/main" val="3166659469"/>
                  </a:ext>
                </a:extLst>
              </a:tr>
            </a:tbl>
          </a:graphicData>
        </a:graphic>
      </p:graphicFrame>
    </p:spTree>
    <p:extLst>
      <p:ext uri="{BB962C8B-B14F-4D97-AF65-F5344CB8AC3E}">
        <p14:creationId xmlns:p14="http://schemas.microsoft.com/office/powerpoint/2010/main" val="35364781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13CC3-88F9-4A69-B8C2-A3917CE23121}"/>
              </a:ext>
            </a:extLst>
          </p:cNvPr>
          <p:cNvSpPr>
            <a:spLocks noGrp="1"/>
          </p:cNvSpPr>
          <p:nvPr>
            <p:ph type="title"/>
          </p:nvPr>
        </p:nvSpPr>
        <p:spPr>
          <a:xfrm>
            <a:off x="6012160" y="23660"/>
            <a:ext cx="2876126" cy="954107"/>
          </a:xfrm>
        </p:spPr>
        <p:txBody>
          <a:bodyPr/>
          <a:lstStyle/>
          <a:p>
            <a:r>
              <a:rPr lang="zh-CN" altLang="en-US" dirty="0"/>
              <a:t>数组</a:t>
            </a:r>
            <a:r>
              <a:rPr lang="en-US" altLang="zh-CN" dirty="0"/>
              <a:t>-</a:t>
            </a:r>
            <a:r>
              <a:rPr lang="zh-CN" altLang="en-US" dirty="0"/>
              <a:t>排序和查找</a:t>
            </a:r>
          </a:p>
        </p:txBody>
      </p:sp>
      <p:sp>
        <p:nvSpPr>
          <p:cNvPr id="3" name="内容占位符 2">
            <a:extLst>
              <a:ext uri="{FF2B5EF4-FFF2-40B4-BE49-F238E27FC236}">
                <a16:creationId xmlns:a16="http://schemas.microsoft.com/office/drawing/2014/main" id="{33A0C2D7-4C31-4997-ACE4-F9B69D33D666}"/>
              </a:ext>
            </a:extLst>
          </p:cNvPr>
          <p:cNvSpPr txBox="1">
            <a:spLocks/>
          </p:cNvSpPr>
          <p:nvPr/>
        </p:nvSpPr>
        <p:spPr>
          <a:xfrm>
            <a:off x="683568" y="977767"/>
            <a:ext cx="7696200" cy="4098925"/>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zh-CN" altLang="en-US" dirty="0"/>
              <a:t>回顾冒泡排序</a:t>
            </a:r>
            <a:endParaRPr lang="en-US" altLang="zh-CN" dirty="0"/>
          </a:p>
          <a:p>
            <a:pPr lvl="1">
              <a:defRPr/>
            </a:pPr>
            <a:r>
              <a:rPr lang="zh-CN" altLang="en-US" sz="2300" dirty="0"/>
              <a:t>冒泡排序</a:t>
            </a:r>
            <a:endParaRPr lang="en-US" altLang="zh-CN" sz="2300" dirty="0"/>
          </a:p>
          <a:p>
            <a:pPr lvl="2">
              <a:defRPr/>
            </a:pPr>
            <a:r>
              <a:rPr lang="zh-CN" altLang="en-US" sz="1900" dirty="0"/>
              <a:t>相邻元素两两比较，大的往后放，第一次完毕，最大值出现在了最大索引处</a:t>
            </a:r>
            <a:endParaRPr lang="en-US" altLang="zh-CN" sz="1900" dirty="0"/>
          </a:p>
          <a:p>
            <a:pPr lvl="1">
              <a:defRPr/>
            </a:pPr>
            <a:r>
              <a:rPr lang="zh-CN" altLang="en-US" sz="2300" dirty="0"/>
              <a:t>选择排序</a:t>
            </a:r>
            <a:endParaRPr lang="en-US" altLang="zh-CN" sz="2300" dirty="0"/>
          </a:p>
          <a:p>
            <a:pPr lvl="2">
              <a:defRPr/>
            </a:pPr>
            <a:r>
              <a:rPr lang="zh-CN" altLang="en-US" sz="1900" dirty="0"/>
              <a:t>从</a:t>
            </a:r>
            <a:r>
              <a:rPr lang="en-US" altLang="zh-CN" sz="1900" dirty="0"/>
              <a:t>0</a:t>
            </a:r>
            <a:r>
              <a:rPr lang="zh-CN" altLang="en-US" sz="1900" dirty="0"/>
              <a:t>索引开始，依次和后面元素比较，小的往前放，第一次完毕，最小值出现在了最小索引处</a:t>
            </a:r>
            <a:endParaRPr lang="en-US" altLang="zh-CN" sz="1900" dirty="0"/>
          </a:p>
          <a:p>
            <a:pPr>
              <a:defRPr/>
            </a:pPr>
            <a:r>
              <a:rPr lang="zh-CN" altLang="en-US" dirty="0"/>
              <a:t>查找</a:t>
            </a:r>
            <a:endParaRPr lang="en-US" altLang="zh-CN" dirty="0"/>
          </a:p>
          <a:p>
            <a:pPr lvl="1">
              <a:defRPr/>
            </a:pPr>
            <a:r>
              <a:rPr lang="zh-CN" altLang="en-US" sz="2300" dirty="0"/>
              <a:t>基本查找</a:t>
            </a:r>
            <a:r>
              <a:rPr lang="en-US" altLang="zh-CN" sz="2300" dirty="0"/>
              <a:t>  </a:t>
            </a:r>
            <a:r>
              <a:rPr lang="zh-CN" altLang="en-US" sz="2300" dirty="0"/>
              <a:t>数组元素无序</a:t>
            </a:r>
            <a:endParaRPr lang="en-US" altLang="zh-CN" sz="2300" dirty="0"/>
          </a:p>
          <a:p>
            <a:pPr lvl="1">
              <a:defRPr/>
            </a:pPr>
            <a:r>
              <a:rPr lang="zh-CN" altLang="en-US" sz="2300" dirty="0"/>
              <a:t>二分查找  数组元素有序</a:t>
            </a:r>
            <a:endParaRPr lang="en-US" altLang="zh-CN" sz="2300" dirty="0"/>
          </a:p>
        </p:txBody>
      </p:sp>
    </p:spTree>
    <p:extLst>
      <p:ext uri="{BB962C8B-B14F-4D97-AF65-F5344CB8AC3E}">
        <p14:creationId xmlns:p14="http://schemas.microsoft.com/office/powerpoint/2010/main" val="5164177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AED26-BE30-411C-97FC-876D230FCD0C}"/>
              </a:ext>
            </a:extLst>
          </p:cNvPr>
          <p:cNvSpPr>
            <a:spLocks noGrp="1"/>
          </p:cNvSpPr>
          <p:nvPr>
            <p:ph type="title"/>
          </p:nvPr>
        </p:nvSpPr>
        <p:spPr>
          <a:xfrm>
            <a:off x="7596336" y="239103"/>
            <a:ext cx="1291950" cy="523220"/>
          </a:xfrm>
        </p:spPr>
        <p:txBody>
          <a:bodyPr/>
          <a:lstStyle/>
          <a:p>
            <a:r>
              <a:rPr lang="zh-CN" altLang="en-US" dirty="0"/>
              <a:t>练习</a:t>
            </a:r>
          </a:p>
        </p:txBody>
      </p:sp>
      <p:sp>
        <p:nvSpPr>
          <p:cNvPr id="3" name="内容占位符 2">
            <a:extLst>
              <a:ext uri="{FF2B5EF4-FFF2-40B4-BE49-F238E27FC236}">
                <a16:creationId xmlns:a16="http://schemas.microsoft.com/office/drawing/2014/main" id="{8C011120-63A4-49D5-AB93-A8D6BE72AAB5}"/>
              </a:ext>
            </a:extLst>
          </p:cNvPr>
          <p:cNvSpPr txBox="1">
            <a:spLocks/>
          </p:cNvSpPr>
          <p:nvPr/>
        </p:nvSpPr>
        <p:spPr>
          <a:xfrm>
            <a:off x="971600" y="1124744"/>
            <a:ext cx="7696200" cy="2303958"/>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zh-CN" altLang="zh-CN" dirty="0"/>
              <a:t>把字符串中的字符进行排序。</a:t>
            </a:r>
          </a:p>
          <a:p>
            <a:pPr lvl="1">
              <a:defRPr/>
            </a:pPr>
            <a:r>
              <a:rPr lang="zh-CN" altLang="en-US" sz="2300" dirty="0"/>
              <a:t>举例：</a:t>
            </a:r>
            <a:r>
              <a:rPr lang="en-US" altLang="zh-CN" sz="2300" dirty="0"/>
              <a:t>”</a:t>
            </a:r>
            <a:r>
              <a:rPr lang="en-US" altLang="zh-CN" sz="2300" dirty="0" err="1"/>
              <a:t>wangshiqiwangyinuo</a:t>
            </a:r>
            <a:r>
              <a:rPr lang="en-US" altLang="zh-CN" sz="2300" dirty="0"/>
              <a:t>”</a:t>
            </a:r>
          </a:p>
          <a:p>
            <a:pPr lvl="1">
              <a:defRPr/>
            </a:pPr>
            <a:r>
              <a:rPr lang="zh-CN" altLang="en-US" sz="2300" dirty="0"/>
              <a:t>结果：</a:t>
            </a:r>
            <a:r>
              <a:rPr lang="en-US" altLang="zh-CN" sz="2300" dirty="0"/>
              <a:t>”</a:t>
            </a:r>
            <a:r>
              <a:rPr lang="en-US" altLang="zh-CN" dirty="0"/>
              <a:t> </a:t>
            </a:r>
            <a:r>
              <a:rPr lang="en-US" altLang="zh-CN" sz="2300" dirty="0" err="1"/>
              <a:t>aagghiiinnnoqsuwwy</a:t>
            </a:r>
            <a:r>
              <a:rPr lang="en-US" altLang="zh-CN" sz="2300" dirty="0"/>
              <a:t>”</a:t>
            </a:r>
          </a:p>
        </p:txBody>
      </p:sp>
    </p:spTree>
    <p:extLst>
      <p:ext uri="{BB962C8B-B14F-4D97-AF65-F5344CB8AC3E}">
        <p14:creationId xmlns:p14="http://schemas.microsoft.com/office/powerpoint/2010/main" val="7319281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ECB293A0-2FFF-44F5-B182-8D6CE2459171}"/>
              </a:ext>
            </a:extLst>
          </p:cNvPr>
          <p:cNvSpPr>
            <a:spLocks noGrp="1" noChangeArrowheads="1"/>
          </p:cNvSpPr>
          <p:nvPr>
            <p:ph type="title"/>
          </p:nvPr>
        </p:nvSpPr>
        <p:spPr>
          <a:xfrm>
            <a:off x="6660232" y="239246"/>
            <a:ext cx="2228181" cy="523220"/>
          </a:xfrm>
        </p:spPr>
        <p:txBody>
          <a:bodyPr/>
          <a:lstStyle/>
          <a:p>
            <a:r>
              <a:rPr lang="en-US" altLang="zh-CN" dirty="0"/>
              <a:t>Arrays </a:t>
            </a:r>
            <a:r>
              <a:rPr lang="zh-CN" altLang="en-US" dirty="0"/>
              <a:t>类</a:t>
            </a:r>
          </a:p>
        </p:txBody>
      </p:sp>
      <p:sp>
        <p:nvSpPr>
          <p:cNvPr id="68611" name="Rectangle 3">
            <a:extLst>
              <a:ext uri="{FF2B5EF4-FFF2-40B4-BE49-F238E27FC236}">
                <a16:creationId xmlns:a16="http://schemas.microsoft.com/office/drawing/2014/main" id="{58FF2B06-ADCF-4330-A9F1-A4C4A4192FCE}"/>
              </a:ext>
            </a:extLst>
          </p:cNvPr>
          <p:cNvSpPr>
            <a:spLocks noGrp="1" noChangeArrowheads="1"/>
          </p:cNvSpPr>
          <p:nvPr>
            <p:ph idx="4294967295"/>
          </p:nvPr>
        </p:nvSpPr>
        <p:spPr>
          <a:xfrm>
            <a:off x="250825" y="850900"/>
            <a:ext cx="8642350" cy="5727700"/>
          </a:xfrm>
        </p:spPr>
        <p:txBody>
          <a:bodyPr>
            <a:spAutoFit/>
          </a:bodyPr>
          <a:lstStyle/>
          <a:p>
            <a:pPr marL="457200" indent="-457200" algn="just">
              <a:buFont typeface="Wingdings" panose="05000000000000000000" pitchFamily="2" charset="2"/>
              <a:buChar char="l"/>
            </a:pPr>
            <a:r>
              <a:rPr lang="en-US" altLang="zh-CN">
                <a:ea typeface="宋体" panose="02010600030101010101" pitchFamily="2" charset="-122"/>
                <a:cs typeface="Times New Roman" panose="02020603050405020304" pitchFamily="18" charset="0"/>
              </a:rPr>
              <a:t>java.util.Arrays</a:t>
            </a:r>
            <a:r>
              <a:rPr lang="zh-CN" altLang="en-US">
                <a:ea typeface="宋体" panose="02010600030101010101" pitchFamily="2" charset="-122"/>
                <a:cs typeface="Times New Roman" panose="02020603050405020304" pitchFamily="18" charset="0"/>
              </a:rPr>
              <a:t>类的</a:t>
            </a:r>
            <a:r>
              <a:rPr lang="en-US" altLang="zh-CN">
                <a:solidFill>
                  <a:schemeClr val="accent2"/>
                </a:solidFill>
                <a:ea typeface="宋体" panose="02010600030101010101" pitchFamily="2" charset="-122"/>
                <a:cs typeface="Times New Roman" panose="02020603050405020304" pitchFamily="18" charset="0"/>
              </a:rPr>
              <a:t>sort()</a:t>
            </a:r>
            <a:r>
              <a:rPr lang="zh-CN" altLang="en-US">
                <a:ea typeface="宋体" panose="02010600030101010101" pitchFamily="2" charset="-122"/>
                <a:cs typeface="Times New Roman" panose="02020603050405020304" pitchFamily="18" charset="0"/>
              </a:rPr>
              <a:t>方法提供了数组元素排序功能：</a:t>
            </a:r>
          </a:p>
          <a:p>
            <a:pPr marL="457200" indent="-457200" algn="just">
              <a:buFont typeface="Wingdings" panose="05000000000000000000" pitchFamily="2" charset="2"/>
              <a:buNone/>
            </a:pPr>
            <a:endParaRPr lang="zh-CN" altLang="en-US" sz="1600">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import java.util.*;</a:t>
            </a: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public class Sort {</a:t>
            </a: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public static void main(String[] args) {</a:t>
            </a: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int [] number = {5,900,1,5,77,30,64,700};</a:t>
            </a: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Arrays.sort(number);</a:t>
            </a: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for(int i = 0; i &lt; number.length; i++)</a:t>
            </a: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System.out.println(number[i]);</a:t>
            </a: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a:t>
            </a: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a:t>
            </a:r>
          </a:p>
          <a:p>
            <a:pPr marL="457200" indent="-457200" algn="just"/>
            <a:r>
              <a:rPr lang="en-US" altLang="zh-CN">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24563272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D88E453A-EEB7-4F52-A31E-2F9AF20BF627}"/>
              </a:ext>
            </a:extLst>
          </p:cNvPr>
          <p:cNvSpPr>
            <a:spLocks noGrp="1" noChangeArrowheads="1"/>
          </p:cNvSpPr>
          <p:nvPr>
            <p:ph type="title"/>
          </p:nvPr>
        </p:nvSpPr>
        <p:spPr>
          <a:xfrm>
            <a:off x="5651500" y="23813"/>
            <a:ext cx="3236913" cy="954087"/>
          </a:xfrm>
        </p:spPr>
        <p:txBody>
          <a:bodyPr/>
          <a:lstStyle/>
          <a:p>
            <a:r>
              <a:rPr lang="zh-CN" altLang="en-US"/>
              <a:t>操作数组的工具类</a:t>
            </a:r>
          </a:p>
        </p:txBody>
      </p:sp>
      <p:sp>
        <p:nvSpPr>
          <p:cNvPr id="3" name="内容占位符 2">
            <a:extLst>
              <a:ext uri="{FF2B5EF4-FFF2-40B4-BE49-F238E27FC236}">
                <a16:creationId xmlns:a16="http://schemas.microsoft.com/office/drawing/2014/main" id="{30718A36-62D8-480B-9E14-E8283B5D0445}"/>
              </a:ext>
            </a:extLst>
          </p:cNvPr>
          <p:cNvSpPr>
            <a:spLocks noGrp="1"/>
          </p:cNvSpPr>
          <p:nvPr>
            <p:ph idx="4294967295"/>
          </p:nvPr>
        </p:nvSpPr>
        <p:spPr>
          <a:xfrm>
            <a:off x="250825" y="850900"/>
            <a:ext cx="8642350" cy="5727700"/>
          </a:xfrm>
        </p:spPr>
        <p:txBody>
          <a:bodyPr/>
          <a:lstStyle/>
          <a:p>
            <a:pPr marL="457200" indent="-457200" algn="just">
              <a:buFont typeface="Wingdings" panose="05000000000000000000" pitchFamily="2" charset="2"/>
              <a:buChar char="l"/>
              <a:defRPr/>
            </a:pPr>
            <a:r>
              <a:rPr lang="en-US" altLang="zh-CN" sz="2400" dirty="0" err="1">
                <a:ea typeface="宋体" panose="02010600030101010101" pitchFamily="2" charset="-122"/>
                <a:cs typeface="Times New Roman" panose="02020603050405020304" pitchFamily="18" charset="0"/>
              </a:rPr>
              <a:t>java.util.Arrays</a:t>
            </a:r>
            <a:r>
              <a:rPr lang="zh-CN" altLang="en-US" sz="2400" dirty="0">
                <a:ea typeface="宋体" panose="02010600030101010101" pitchFamily="2" charset="-122"/>
                <a:cs typeface="Times New Roman" panose="02020603050405020304" pitchFamily="18" charset="0"/>
              </a:rPr>
              <a:t>类包含了用来操作数组（比如排序和搜索）的各种方法。</a:t>
            </a:r>
            <a:r>
              <a:rPr lang="en-US" altLang="zh-CN" sz="2400" dirty="0">
                <a:ea typeface="宋体" panose="02010600030101010101" pitchFamily="2" charset="-122"/>
                <a:cs typeface="Times New Roman" panose="02020603050405020304" pitchFamily="18" charset="0"/>
              </a:rPr>
              <a:t>Arrays</a:t>
            </a:r>
            <a:r>
              <a:rPr lang="zh-CN" altLang="en-US" sz="2400" dirty="0">
                <a:ea typeface="宋体" panose="02010600030101010101" pitchFamily="2" charset="-122"/>
                <a:cs typeface="Times New Roman" panose="02020603050405020304" pitchFamily="18" charset="0"/>
              </a:rPr>
              <a:t>拥有一组</a:t>
            </a:r>
            <a:r>
              <a:rPr lang="en-US" altLang="zh-CN" sz="2400" dirty="0">
                <a:ea typeface="宋体" panose="02010600030101010101" pitchFamily="2" charset="-122"/>
                <a:cs typeface="Times New Roman" panose="02020603050405020304" pitchFamily="18" charset="0"/>
              </a:rPr>
              <a:t>static</a:t>
            </a:r>
            <a:r>
              <a:rPr lang="zh-CN" altLang="en-US" sz="2400" dirty="0">
                <a:ea typeface="宋体" panose="02010600030101010101" pitchFamily="2" charset="-122"/>
                <a:cs typeface="Times New Roman" panose="02020603050405020304" pitchFamily="18" charset="0"/>
              </a:rPr>
              <a:t>方法。</a:t>
            </a:r>
            <a:endParaRPr lang="en-US" altLang="zh-CN" sz="2400" dirty="0">
              <a:ea typeface="宋体" panose="02010600030101010101" pitchFamily="2" charset="-122"/>
              <a:cs typeface="Times New Roman" panose="02020603050405020304" pitchFamily="18" charset="0"/>
            </a:endParaRPr>
          </a:p>
          <a:p>
            <a:pPr marL="914400" lvl="1" indent="-457200" algn="just">
              <a:spcBef>
                <a:spcPts val="1200"/>
              </a:spcBef>
              <a:buFont typeface="Wingdings" panose="05000000000000000000" pitchFamily="2" charset="2"/>
              <a:buChar char="Ø"/>
              <a:defRPr/>
            </a:pPr>
            <a:r>
              <a:rPr lang="en-US" altLang="zh-CN" sz="2400" b="1" dirty="0">
                <a:solidFill>
                  <a:srgbClr val="C00000"/>
                </a:solidFill>
                <a:ea typeface="宋体" panose="02010600030101010101" pitchFamily="2" charset="-122"/>
              </a:rPr>
              <a:t>equals()</a:t>
            </a:r>
            <a:r>
              <a:rPr lang="zh-CN" altLang="zh-CN" sz="2400" b="1" dirty="0">
                <a:solidFill>
                  <a:srgbClr val="C00000"/>
                </a:solidFill>
                <a:ea typeface="宋体" panose="02010600030101010101" pitchFamily="2" charset="-122"/>
              </a:rPr>
              <a:t>：</a:t>
            </a:r>
            <a:r>
              <a:rPr lang="zh-CN" altLang="zh-CN" sz="2400" dirty="0">
                <a:ea typeface="宋体" panose="02010600030101010101" pitchFamily="2" charset="-122"/>
              </a:rPr>
              <a:t>比较两个</a:t>
            </a:r>
            <a:r>
              <a:rPr lang="en-US" altLang="zh-CN" sz="2400" dirty="0">
                <a:ea typeface="宋体" panose="02010600030101010101" pitchFamily="2" charset="-122"/>
              </a:rPr>
              <a:t>array</a:t>
            </a:r>
            <a:r>
              <a:rPr lang="zh-CN" altLang="zh-CN" sz="2400" dirty="0">
                <a:ea typeface="宋体" panose="02010600030101010101" pitchFamily="2" charset="-122"/>
              </a:rPr>
              <a:t>是否相等。</a:t>
            </a:r>
            <a:r>
              <a:rPr lang="en-US" altLang="zh-CN" sz="2400" dirty="0">
                <a:ea typeface="宋体" panose="02010600030101010101" pitchFamily="2" charset="-122"/>
              </a:rPr>
              <a:t>array</a:t>
            </a:r>
            <a:r>
              <a:rPr lang="zh-CN" altLang="zh-CN" sz="2400" dirty="0">
                <a:ea typeface="宋体" panose="02010600030101010101" pitchFamily="2" charset="-122"/>
              </a:rPr>
              <a:t>拥有相同元素个数，且所有对应元素两两相等。</a:t>
            </a:r>
          </a:p>
          <a:p>
            <a:pPr lvl="1">
              <a:buFont typeface="Wingdings" panose="05000000000000000000" pitchFamily="2" charset="2"/>
              <a:buChar char="Ø"/>
              <a:defRPr/>
            </a:pPr>
            <a:r>
              <a:rPr lang="en-US" altLang="zh-CN" sz="2400" b="1" dirty="0">
                <a:solidFill>
                  <a:srgbClr val="C00000"/>
                </a:solidFill>
                <a:ea typeface="宋体" panose="02010600030101010101" pitchFamily="2" charset="-122"/>
              </a:rPr>
              <a:t>  fill()</a:t>
            </a:r>
            <a:r>
              <a:rPr lang="zh-CN" altLang="zh-CN" sz="2400" b="1" dirty="0">
                <a:solidFill>
                  <a:srgbClr val="C00000"/>
                </a:solidFill>
                <a:ea typeface="宋体" panose="02010600030101010101" pitchFamily="2" charset="-122"/>
              </a:rPr>
              <a:t>：</a:t>
            </a:r>
            <a:r>
              <a:rPr lang="zh-CN" altLang="zh-CN" sz="2400" dirty="0">
                <a:ea typeface="宋体" panose="02010600030101010101" pitchFamily="2" charset="-122"/>
              </a:rPr>
              <a:t>将值填入</a:t>
            </a:r>
            <a:r>
              <a:rPr lang="en-US" altLang="zh-CN" sz="2400" dirty="0">
                <a:ea typeface="宋体" panose="02010600030101010101" pitchFamily="2" charset="-122"/>
              </a:rPr>
              <a:t>array</a:t>
            </a:r>
            <a:r>
              <a:rPr lang="zh-CN" altLang="zh-CN" sz="2400" dirty="0">
                <a:ea typeface="宋体" panose="02010600030101010101" pitchFamily="2" charset="-122"/>
              </a:rPr>
              <a:t>中。</a:t>
            </a:r>
            <a:r>
              <a:rPr lang="en-US" altLang="zh-CN" sz="2400" dirty="0">
                <a:ea typeface="宋体" panose="02010600030101010101" pitchFamily="2" charset="-122"/>
              </a:rPr>
              <a:t> </a:t>
            </a:r>
            <a:endParaRPr lang="zh-CN" altLang="zh-CN" sz="2400" dirty="0">
              <a:ea typeface="宋体" panose="02010600030101010101" pitchFamily="2" charset="-122"/>
            </a:endParaRPr>
          </a:p>
          <a:p>
            <a:pPr lvl="1">
              <a:buFont typeface="Wingdings" panose="05000000000000000000" pitchFamily="2" charset="2"/>
              <a:buChar char="Ø"/>
              <a:defRPr/>
            </a:pPr>
            <a:r>
              <a:rPr lang="en-US" altLang="zh-CN" sz="2400" b="1" dirty="0">
                <a:solidFill>
                  <a:srgbClr val="C00000"/>
                </a:solidFill>
                <a:ea typeface="宋体" panose="02010600030101010101" pitchFamily="2" charset="-122"/>
              </a:rPr>
              <a:t>  sort()</a:t>
            </a:r>
            <a:r>
              <a:rPr lang="zh-CN" altLang="zh-CN" sz="2400" b="1" dirty="0">
                <a:solidFill>
                  <a:srgbClr val="C00000"/>
                </a:solidFill>
                <a:ea typeface="宋体" panose="02010600030101010101" pitchFamily="2" charset="-122"/>
              </a:rPr>
              <a:t>：</a:t>
            </a:r>
            <a:r>
              <a:rPr lang="zh-CN" altLang="zh-CN" sz="2400" dirty="0">
                <a:ea typeface="宋体" panose="02010600030101010101" pitchFamily="2" charset="-122"/>
              </a:rPr>
              <a:t>用来对</a:t>
            </a:r>
            <a:r>
              <a:rPr lang="en-US" altLang="zh-CN" sz="2400" dirty="0">
                <a:ea typeface="宋体" panose="02010600030101010101" pitchFamily="2" charset="-122"/>
              </a:rPr>
              <a:t>array</a:t>
            </a:r>
            <a:r>
              <a:rPr lang="zh-CN" altLang="zh-CN" sz="2400" dirty="0">
                <a:ea typeface="宋体" panose="02010600030101010101" pitchFamily="2" charset="-122"/>
              </a:rPr>
              <a:t>进行排序。</a:t>
            </a:r>
            <a:r>
              <a:rPr lang="en-US" altLang="zh-CN" sz="2400" dirty="0">
                <a:ea typeface="宋体" panose="02010600030101010101" pitchFamily="2" charset="-122"/>
              </a:rPr>
              <a:t> </a:t>
            </a:r>
            <a:endParaRPr lang="zh-CN" altLang="zh-CN" sz="2400" dirty="0">
              <a:ea typeface="宋体" panose="02010600030101010101" pitchFamily="2" charset="-122"/>
            </a:endParaRPr>
          </a:p>
          <a:p>
            <a:pPr lvl="1">
              <a:buFont typeface="Wingdings" panose="05000000000000000000" pitchFamily="2" charset="2"/>
              <a:buChar char="Ø"/>
              <a:defRPr/>
            </a:pPr>
            <a:r>
              <a:rPr lang="en-US" altLang="zh-CN" sz="2400" b="1" dirty="0">
                <a:solidFill>
                  <a:srgbClr val="C00000"/>
                </a:solidFill>
                <a:ea typeface="宋体" panose="02010600030101010101" pitchFamily="2" charset="-122"/>
              </a:rPr>
              <a:t>  </a:t>
            </a:r>
            <a:r>
              <a:rPr lang="en-US" altLang="zh-CN" sz="2400" b="1" dirty="0" err="1">
                <a:solidFill>
                  <a:srgbClr val="C00000"/>
                </a:solidFill>
                <a:ea typeface="宋体" panose="02010600030101010101" pitchFamily="2" charset="-122"/>
              </a:rPr>
              <a:t>binarySearch</a:t>
            </a:r>
            <a:r>
              <a:rPr lang="en-US" altLang="zh-CN" sz="2400" b="1" dirty="0">
                <a:solidFill>
                  <a:srgbClr val="C00000"/>
                </a:solidFill>
                <a:ea typeface="宋体" panose="02010600030101010101" pitchFamily="2" charset="-122"/>
              </a:rPr>
              <a:t>()</a:t>
            </a:r>
            <a:r>
              <a:rPr lang="zh-CN" altLang="zh-CN" sz="2400" b="1" dirty="0">
                <a:solidFill>
                  <a:srgbClr val="C00000"/>
                </a:solidFill>
                <a:ea typeface="宋体" panose="02010600030101010101" pitchFamily="2" charset="-122"/>
              </a:rPr>
              <a:t>：</a:t>
            </a:r>
            <a:r>
              <a:rPr lang="zh-CN" altLang="zh-CN" sz="2400" dirty="0">
                <a:ea typeface="宋体" panose="02010600030101010101" pitchFamily="2" charset="-122"/>
              </a:rPr>
              <a:t>在排好序的</a:t>
            </a:r>
            <a:r>
              <a:rPr lang="en-US" altLang="zh-CN" sz="2400" dirty="0">
                <a:ea typeface="宋体" panose="02010600030101010101" pitchFamily="2" charset="-122"/>
              </a:rPr>
              <a:t>array</a:t>
            </a:r>
            <a:r>
              <a:rPr lang="zh-CN" altLang="zh-CN" sz="2400" dirty="0">
                <a:ea typeface="宋体" panose="02010600030101010101" pitchFamily="2" charset="-122"/>
              </a:rPr>
              <a:t>中寻找元素。</a:t>
            </a:r>
            <a:r>
              <a:rPr lang="en-US" altLang="zh-CN" sz="2400" dirty="0">
                <a:ea typeface="宋体" panose="02010600030101010101" pitchFamily="2" charset="-122"/>
              </a:rPr>
              <a:t> </a:t>
            </a:r>
            <a:endParaRPr lang="zh-CN" altLang="zh-CN" sz="2400" dirty="0">
              <a:ea typeface="宋体" panose="02010600030101010101" pitchFamily="2" charset="-122"/>
            </a:endParaRPr>
          </a:p>
          <a:p>
            <a:pPr marL="0" indent="0">
              <a:buFontTx/>
              <a:buNone/>
              <a:defRPr/>
            </a:pPr>
            <a:endParaRPr lang="en-US" altLang="zh-CN" sz="2400" dirty="0">
              <a:ea typeface="宋体" panose="02010600030101010101" pitchFamily="2" charset="-122"/>
            </a:endParaRPr>
          </a:p>
          <a:p>
            <a:pPr>
              <a:defRPr/>
            </a:pPr>
            <a:r>
              <a:rPr lang="en-US" altLang="zh-CN" sz="2400" dirty="0">
                <a:ea typeface="宋体" panose="02010600030101010101" pitchFamily="2" charset="-122"/>
              </a:rPr>
              <a:t> </a:t>
            </a:r>
            <a:r>
              <a:rPr lang="zh-CN" altLang="en-US" sz="2400" dirty="0">
                <a:ea typeface="宋体" panose="02010600030101010101" pitchFamily="2" charset="-122"/>
              </a:rPr>
              <a:t>另：</a:t>
            </a:r>
            <a:r>
              <a:rPr lang="en-US" altLang="zh-CN" sz="2400" b="1" dirty="0" err="1">
                <a:solidFill>
                  <a:srgbClr val="C00000"/>
                </a:solidFill>
                <a:ea typeface="宋体" panose="02010600030101010101" pitchFamily="2" charset="-122"/>
              </a:rPr>
              <a:t>System.arraycopy</a:t>
            </a:r>
            <a:r>
              <a:rPr lang="en-US" altLang="zh-CN" sz="2400" b="1" dirty="0">
                <a:solidFill>
                  <a:srgbClr val="C00000"/>
                </a:solidFill>
                <a:ea typeface="宋体" panose="02010600030101010101" pitchFamily="2" charset="-122"/>
              </a:rPr>
              <a:t>()</a:t>
            </a:r>
            <a:r>
              <a:rPr lang="zh-CN" altLang="zh-CN" sz="2400" b="1" dirty="0">
                <a:solidFill>
                  <a:srgbClr val="C00000"/>
                </a:solidFill>
                <a:ea typeface="宋体" panose="02010600030101010101" pitchFamily="2" charset="-122"/>
              </a:rPr>
              <a:t>：</a:t>
            </a:r>
            <a:r>
              <a:rPr lang="en-US" altLang="zh-CN" sz="2400" dirty="0">
                <a:ea typeface="宋体" panose="02010600030101010101" pitchFamily="2" charset="-122"/>
              </a:rPr>
              <a:t>array</a:t>
            </a:r>
            <a:r>
              <a:rPr lang="zh-CN" altLang="zh-CN" sz="2400" dirty="0">
                <a:ea typeface="宋体" panose="02010600030101010101" pitchFamily="2" charset="-122"/>
              </a:rPr>
              <a:t>的复制。</a:t>
            </a:r>
            <a:r>
              <a:rPr lang="en-US" altLang="zh-CN" sz="2400" dirty="0">
                <a:ea typeface="宋体" panose="02010600030101010101" pitchFamily="2" charset="-122"/>
              </a:rPr>
              <a:t>   </a:t>
            </a:r>
            <a:endParaRPr lang="zh-CN" altLang="zh-CN" sz="2400" dirty="0">
              <a:ea typeface="宋体" panose="02010600030101010101" pitchFamily="2" charset="-122"/>
            </a:endParaRPr>
          </a:p>
          <a:p>
            <a:pPr>
              <a:defRPr/>
            </a:pPr>
            <a:endParaRPr lang="zh-CN" altLang="en-US" sz="2400" dirty="0"/>
          </a:p>
        </p:txBody>
      </p:sp>
    </p:spTree>
    <p:extLst>
      <p:ext uri="{BB962C8B-B14F-4D97-AF65-F5344CB8AC3E}">
        <p14:creationId xmlns:p14="http://schemas.microsoft.com/office/powerpoint/2010/main" val="1299121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51520" y="980728"/>
            <a:ext cx="864096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mn-lt"/>
                <a:cs typeface="Times New Roman" pitchFamily="18" charset="0"/>
              </a:rPr>
              <a:t>java.lang.Math提供了一系列静态方法用于科学计算；其方法的参数和返回值类型一般为double型。</a:t>
            </a:r>
          </a:p>
          <a:p>
            <a:pPr eaLnBrk="1" hangingPunct="1">
              <a:lnSpc>
                <a:spcPts val="2700"/>
              </a:lnSpc>
            </a:pPr>
            <a:r>
              <a:rPr lang="zh-CN" altLang="en-US" sz="2400" b="1" dirty="0">
                <a:solidFill>
                  <a:srgbClr val="C00000"/>
                </a:solidFill>
                <a:latin typeface="+mn-lt"/>
                <a:cs typeface="Times New Roman" pitchFamily="18" charset="0"/>
              </a:rPr>
              <a:t>abs     绝对值</a:t>
            </a:r>
          </a:p>
          <a:p>
            <a:pPr eaLnBrk="1" hangingPunct="1">
              <a:lnSpc>
                <a:spcPts val="2700"/>
              </a:lnSpc>
            </a:pPr>
            <a:r>
              <a:rPr lang="zh-CN" altLang="en-US" sz="2400" b="1" dirty="0">
                <a:solidFill>
                  <a:srgbClr val="C00000"/>
                </a:solidFill>
                <a:latin typeface="+mn-lt"/>
                <a:cs typeface="Times New Roman" pitchFamily="18" charset="0"/>
              </a:rPr>
              <a:t>acos,asin,atan,cos,sin,tan  三角函数</a:t>
            </a:r>
          </a:p>
          <a:p>
            <a:pPr eaLnBrk="1" hangingPunct="1">
              <a:lnSpc>
                <a:spcPts val="2700"/>
              </a:lnSpc>
            </a:pPr>
            <a:r>
              <a:rPr lang="zh-CN" altLang="en-US" sz="2400" b="1" dirty="0">
                <a:solidFill>
                  <a:srgbClr val="C00000"/>
                </a:solidFill>
                <a:latin typeface="+mn-lt"/>
                <a:cs typeface="Times New Roman" pitchFamily="18" charset="0"/>
              </a:rPr>
              <a:t>sqrt     平方根</a:t>
            </a:r>
          </a:p>
          <a:p>
            <a:pPr eaLnBrk="1" hangingPunct="1">
              <a:lnSpc>
                <a:spcPts val="2700"/>
              </a:lnSpc>
            </a:pPr>
            <a:r>
              <a:rPr lang="zh-CN" altLang="en-US" sz="2400" b="1" dirty="0">
                <a:solidFill>
                  <a:srgbClr val="C00000"/>
                </a:solidFill>
                <a:latin typeface="+mn-lt"/>
                <a:cs typeface="Times New Roman" pitchFamily="18" charset="0"/>
              </a:rPr>
              <a:t>pow(double a,doble b)     a的b次幂</a:t>
            </a:r>
          </a:p>
          <a:p>
            <a:pPr eaLnBrk="1" hangingPunct="1">
              <a:lnSpc>
                <a:spcPts val="2700"/>
              </a:lnSpc>
            </a:pPr>
            <a:r>
              <a:rPr lang="zh-CN" altLang="en-US" sz="2400" b="1" dirty="0">
                <a:solidFill>
                  <a:srgbClr val="C00000"/>
                </a:solidFill>
                <a:latin typeface="+mn-lt"/>
                <a:cs typeface="Times New Roman" pitchFamily="18" charset="0"/>
              </a:rPr>
              <a:t>log    自然对数</a:t>
            </a:r>
          </a:p>
          <a:p>
            <a:pPr eaLnBrk="1" hangingPunct="1">
              <a:lnSpc>
                <a:spcPts val="2700"/>
              </a:lnSpc>
            </a:pPr>
            <a:r>
              <a:rPr lang="zh-CN" altLang="en-US" sz="2400" b="1" dirty="0">
                <a:solidFill>
                  <a:srgbClr val="C00000"/>
                </a:solidFill>
                <a:latin typeface="+mn-lt"/>
                <a:cs typeface="Times New Roman" pitchFamily="18" charset="0"/>
              </a:rPr>
              <a:t>exp    e为底指数</a:t>
            </a:r>
          </a:p>
          <a:p>
            <a:pPr eaLnBrk="1" hangingPunct="1">
              <a:lnSpc>
                <a:spcPts val="2700"/>
              </a:lnSpc>
            </a:pPr>
            <a:r>
              <a:rPr lang="zh-CN" altLang="en-US" sz="2400" b="1" dirty="0">
                <a:solidFill>
                  <a:srgbClr val="C00000"/>
                </a:solidFill>
                <a:latin typeface="+mn-lt"/>
                <a:cs typeface="Times New Roman" pitchFamily="18" charset="0"/>
              </a:rPr>
              <a:t>max(double a,double b)</a:t>
            </a:r>
          </a:p>
          <a:p>
            <a:pPr eaLnBrk="1" hangingPunct="1">
              <a:lnSpc>
                <a:spcPts val="2700"/>
              </a:lnSpc>
            </a:pPr>
            <a:r>
              <a:rPr lang="zh-CN" altLang="en-US" sz="2400" b="1" dirty="0">
                <a:solidFill>
                  <a:srgbClr val="C00000"/>
                </a:solidFill>
                <a:latin typeface="+mn-lt"/>
                <a:cs typeface="Times New Roman" pitchFamily="18" charset="0"/>
              </a:rPr>
              <a:t>min(double a,double b)</a:t>
            </a:r>
          </a:p>
          <a:p>
            <a:pPr eaLnBrk="1" hangingPunct="1">
              <a:lnSpc>
                <a:spcPts val="2700"/>
              </a:lnSpc>
            </a:pPr>
            <a:r>
              <a:rPr lang="zh-CN" altLang="en-US" sz="2400" b="1" dirty="0">
                <a:solidFill>
                  <a:srgbClr val="C00000"/>
                </a:solidFill>
                <a:latin typeface="+mn-lt"/>
                <a:cs typeface="Times New Roman" pitchFamily="18" charset="0"/>
              </a:rPr>
              <a:t>random()      返回0.0到1.0的随机数</a:t>
            </a:r>
          </a:p>
          <a:p>
            <a:pPr eaLnBrk="1" hangingPunct="1">
              <a:lnSpc>
                <a:spcPts val="2700"/>
              </a:lnSpc>
            </a:pPr>
            <a:r>
              <a:rPr lang="zh-CN" altLang="en-US" sz="2400" b="1" dirty="0">
                <a:solidFill>
                  <a:srgbClr val="C00000"/>
                </a:solidFill>
                <a:latin typeface="+mn-lt"/>
                <a:cs typeface="Times New Roman" pitchFamily="18" charset="0"/>
              </a:rPr>
              <a:t>long round(double a)     double型数据a转换为long型（四舍五入）</a:t>
            </a:r>
          </a:p>
          <a:p>
            <a:pPr eaLnBrk="1" hangingPunct="1">
              <a:lnSpc>
                <a:spcPts val="2700"/>
              </a:lnSpc>
            </a:pPr>
            <a:r>
              <a:rPr lang="zh-CN" altLang="en-US" sz="2400" b="1" dirty="0">
                <a:solidFill>
                  <a:srgbClr val="C00000"/>
                </a:solidFill>
                <a:latin typeface="+mn-lt"/>
                <a:cs typeface="Times New Roman" pitchFamily="18" charset="0"/>
              </a:rPr>
              <a:t>toDegrees(double angrad)     弧度—&gt;角度</a:t>
            </a:r>
          </a:p>
          <a:p>
            <a:pPr eaLnBrk="1" hangingPunct="1">
              <a:lnSpc>
                <a:spcPts val="2700"/>
              </a:lnSpc>
            </a:pPr>
            <a:r>
              <a:rPr lang="zh-CN" altLang="en-US" sz="2400" b="1" dirty="0">
                <a:solidFill>
                  <a:srgbClr val="C00000"/>
                </a:solidFill>
                <a:latin typeface="+mn-lt"/>
                <a:cs typeface="Times New Roman" pitchFamily="18" charset="0"/>
              </a:rPr>
              <a:t>toRadians(double angdeg)     角度—&gt;弧度</a:t>
            </a:r>
          </a:p>
        </p:txBody>
      </p:sp>
      <p:sp>
        <p:nvSpPr>
          <p:cNvPr id="4" name="标题 3"/>
          <p:cNvSpPr>
            <a:spLocks noGrp="1"/>
          </p:cNvSpPr>
          <p:nvPr>
            <p:ph type="ctrTitle"/>
          </p:nvPr>
        </p:nvSpPr>
        <p:spPr>
          <a:xfrm>
            <a:off x="7092280" y="211790"/>
            <a:ext cx="1656184" cy="576065"/>
          </a:xfrm>
        </p:spPr>
        <p:txBody>
          <a:bodyPr>
            <a:normAutofit/>
          </a:bodyPr>
          <a:lstStyle/>
          <a:p>
            <a:r>
              <a:rPr lang="en-US" altLang="zh-CN" b="1" dirty="0">
                <a:cs typeface="Times New Roman" pitchFamily="18" charset="0"/>
              </a:rPr>
              <a:t>Math</a:t>
            </a:r>
            <a:r>
              <a:rPr lang="zh-CN" altLang="en-US" b="1" dirty="0">
                <a:cs typeface="Times New Roman" pitchFamily="18" charset="0"/>
              </a:rPr>
              <a:t>类</a:t>
            </a:r>
            <a:endParaRPr lang="zh-CN" altLang="en-US" dirty="0"/>
          </a:p>
        </p:txBody>
      </p:sp>
    </p:spTree>
    <p:extLst>
      <p:ext uri="{BB962C8B-B14F-4D97-AF65-F5344CB8AC3E}">
        <p14:creationId xmlns:p14="http://schemas.microsoft.com/office/powerpoint/2010/main" val="34826946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615C3-210D-461B-804F-C79CB989C4D2}"/>
              </a:ext>
            </a:extLst>
          </p:cNvPr>
          <p:cNvSpPr>
            <a:spLocks noGrp="1"/>
          </p:cNvSpPr>
          <p:nvPr>
            <p:ph type="title"/>
          </p:nvPr>
        </p:nvSpPr>
        <p:spPr/>
        <p:txBody>
          <a:bodyPr/>
          <a:lstStyle/>
          <a:p>
            <a:r>
              <a:rPr lang="en-US" altLang="zh-CN" dirty="0"/>
              <a:t>Random </a:t>
            </a:r>
            <a:r>
              <a:rPr lang="zh-CN" altLang="en-US" dirty="0"/>
              <a:t>类</a:t>
            </a:r>
          </a:p>
        </p:txBody>
      </p:sp>
      <p:sp>
        <p:nvSpPr>
          <p:cNvPr id="3" name="内容占位符 2">
            <a:extLst>
              <a:ext uri="{FF2B5EF4-FFF2-40B4-BE49-F238E27FC236}">
                <a16:creationId xmlns:a16="http://schemas.microsoft.com/office/drawing/2014/main" id="{C47E3585-4E7B-4B33-B059-DECC18763DC5}"/>
              </a:ext>
            </a:extLst>
          </p:cNvPr>
          <p:cNvSpPr txBox="1">
            <a:spLocks/>
          </p:cNvSpPr>
          <p:nvPr/>
        </p:nvSpPr>
        <p:spPr>
          <a:xfrm>
            <a:off x="755650" y="986259"/>
            <a:ext cx="7696200" cy="4098925"/>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zh-CN"/>
              <a:t>Random</a:t>
            </a:r>
            <a:r>
              <a:rPr lang="zh-CN" altLang="en-US"/>
              <a:t>类概述</a:t>
            </a:r>
            <a:endParaRPr lang="en-US" altLang="zh-CN"/>
          </a:p>
          <a:p>
            <a:pPr lvl="1">
              <a:defRPr/>
            </a:pPr>
            <a:r>
              <a:rPr lang="zh-CN" altLang="en-US" sz="2300"/>
              <a:t>此类用于产生随机数</a:t>
            </a:r>
            <a:endParaRPr lang="en-US" altLang="zh-CN" sz="2300"/>
          </a:p>
          <a:p>
            <a:pPr lvl="1">
              <a:defRPr/>
            </a:pPr>
            <a:r>
              <a:rPr lang="zh-CN" altLang="en-US" sz="2300"/>
              <a:t>如果用相同的种子创建两个 </a:t>
            </a:r>
            <a:r>
              <a:rPr lang="en-US" altLang="zh-CN" sz="2300"/>
              <a:t>Random </a:t>
            </a:r>
            <a:r>
              <a:rPr lang="zh-CN" altLang="en-US" sz="2300"/>
              <a:t>实例，则对每个实例进行相同的方法调用序列，它们将生成并返回相同的数字序列。</a:t>
            </a:r>
            <a:endParaRPr lang="en-US" altLang="zh-CN" sz="2300"/>
          </a:p>
          <a:p>
            <a:pPr>
              <a:defRPr/>
            </a:pPr>
            <a:r>
              <a:rPr lang="zh-CN" altLang="en-US"/>
              <a:t>构造方法</a:t>
            </a:r>
            <a:endParaRPr lang="en-US" altLang="zh-CN"/>
          </a:p>
          <a:p>
            <a:pPr lvl="1">
              <a:defRPr/>
            </a:pPr>
            <a:r>
              <a:rPr lang="en-US" altLang="zh-CN" sz="2300"/>
              <a:t>public Random()</a:t>
            </a:r>
          </a:p>
          <a:p>
            <a:pPr lvl="1">
              <a:defRPr/>
            </a:pPr>
            <a:r>
              <a:rPr lang="en-US" altLang="zh-CN" sz="2300"/>
              <a:t>public Random(long seed)</a:t>
            </a:r>
            <a:endParaRPr lang="en-US" altLang="zh-CN" sz="2300" dirty="0"/>
          </a:p>
        </p:txBody>
      </p:sp>
      <p:sp>
        <p:nvSpPr>
          <p:cNvPr id="4" name="内容占位符 2">
            <a:extLst>
              <a:ext uri="{FF2B5EF4-FFF2-40B4-BE49-F238E27FC236}">
                <a16:creationId xmlns:a16="http://schemas.microsoft.com/office/drawing/2014/main" id="{0BF410D7-CAAA-4404-B8ED-510AFC21449E}"/>
              </a:ext>
            </a:extLst>
          </p:cNvPr>
          <p:cNvSpPr txBox="1">
            <a:spLocks/>
          </p:cNvSpPr>
          <p:nvPr/>
        </p:nvSpPr>
        <p:spPr>
          <a:xfrm>
            <a:off x="755650" y="4653136"/>
            <a:ext cx="7696200" cy="1434927"/>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zh-CN"/>
              <a:t>public int nextInt()</a:t>
            </a:r>
          </a:p>
          <a:p>
            <a:pPr>
              <a:defRPr/>
            </a:pPr>
            <a:r>
              <a:rPr lang="en-US" altLang="zh-CN"/>
              <a:t>public int nextInt(int n)</a:t>
            </a:r>
            <a:endParaRPr lang="en-US" altLang="zh-CN" sz="2300" dirty="0"/>
          </a:p>
        </p:txBody>
      </p:sp>
    </p:spTree>
    <p:extLst>
      <p:ext uri="{BB962C8B-B14F-4D97-AF65-F5344CB8AC3E}">
        <p14:creationId xmlns:p14="http://schemas.microsoft.com/office/powerpoint/2010/main" val="40820594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323528" y="940284"/>
                <a:ext cx="8568952" cy="5297028"/>
              </a:xfrm>
              <a:prstGeom prst="rect">
                <a:avLst/>
              </a:prstGeom>
              <a:noFill/>
            </p:spPr>
            <p:txBody>
              <a:bodyPr wrap="square" rtlCol="0">
                <a:spAutoFit/>
              </a:bodyPr>
              <a:lstStyle/>
              <a:p>
                <a:r>
                  <a:rPr lang="en-US" altLang="zh-CN" sz="2400" dirty="0">
                    <a:ea typeface="宋体" pitchFamily="2" charset="-122"/>
                    <a:cs typeface="Times New Roman" pitchFamily="18" charset="0"/>
                  </a:rPr>
                  <a:t>Integer</a:t>
                </a:r>
                <a:r>
                  <a:rPr lang="zh-CN" altLang="en-US" sz="2400" dirty="0">
                    <a:ea typeface="宋体" pitchFamily="2" charset="-122"/>
                    <a:cs typeface="Times New Roman" pitchFamily="18" charset="0"/>
                  </a:rPr>
                  <a:t>类作为</a:t>
                </a:r>
                <a:r>
                  <a:rPr lang="en-US" altLang="zh-CN" sz="2400" dirty="0" err="1">
                    <a:ea typeface="宋体" pitchFamily="2" charset="-122"/>
                    <a:cs typeface="Times New Roman" pitchFamily="18" charset="0"/>
                  </a:rPr>
                  <a:t>int</a:t>
                </a:r>
                <a:r>
                  <a:rPr lang="zh-CN" altLang="en-US" sz="2400" dirty="0">
                    <a:ea typeface="宋体" pitchFamily="2" charset="-122"/>
                    <a:cs typeface="Times New Roman" pitchFamily="18" charset="0"/>
                  </a:rPr>
                  <a:t>的包装类，能存储的最大整型值为</a:t>
                </a:r>
                <a14:m>
                  <m:oMath xmlns:m="http://schemas.openxmlformats.org/officeDocument/2006/math">
                    <m:sSup>
                      <m:sSupPr>
                        <m:ctrlPr>
                          <a:rPr lang="zh-CN" altLang="en-US" sz="2400" i="1">
                            <a:latin typeface="Cambria Math" panose="02040503050406030204" pitchFamily="18" charset="0"/>
                          </a:rPr>
                        </m:ctrlPr>
                      </m:sSupPr>
                      <m:e>
                        <m:r>
                          <a:rPr lang="zh-CN" altLang="en-US" sz="2400">
                            <a:latin typeface="Cambria Math"/>
                          </a:rPr>
                          <m:t>2</m:t>
                        </m:r>
                      </m:e>
                      <m:sup>
                        <m:r>
                          <a:rPr lang="zh-CN" altLang="en-US" sz="2400">
                            <a:latin typeface="Cambria Math"/>
                          </a:rPr>
                          <m:t>31</m:t>
                        </m:r>
                      </m:sup>
                    </m:sSup>
                    <m:r>
                      <a:rPr lang="zh-CN" altLang="en-US" sz="2400">
                        <a:latin typeface="Cambria Math"/>
                      </a:rPr>
                      <m:t>−1</m:t>
                    </m:r>
                  </m:oMath>
                </a14:m>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BigInteger</a:t>
                </a:r>
                <a:r>
                  <a:rPr lang="zh-CN" altLang="en-US" sz="2400" dirty="0">
                    <a:ea typeface="宋体" pitchFamily="2" charset="-122"/>
                    <a:cs typeface="Times New Roman" pitchFamily="18" charset="0"/>
                  </a:rPr>
                  <a:t>类的数字范围较</a:t>
                </a:r>
                <a:r>
                  <a:rPr lang="en-US" altLang="zh-CN" sz="2400" dirty="0">
                    <a:ea typeface="宋体" pitchFamily="2" charset="-122"/>
                    <a:cs typeface="Times New Roman" pitchFamily="18" charset="0"/>
                  </a:rPr>
                  <a:t>Integer</a:t>
                </a:r>
                <a:r>
                  <a:rPr lang="zh-CN" altLang="en-US" sz="2400" dirty="0">
                    <a:ea typeface="宋体" pitchFamily="2" charset="-122"/>
                    <a:cs typeface="Times New Roman" pitchFamily="18" charset="0"/>
                  </a:rPr>
                  <a:t>类的数字范围要大得多，可以支持任意精度的整数。</a:t>
                </a:r>
                <a:endParaRPr lang="en-US" altLang="zh-CN" sz="2400" dirty="0">
                  <a:ea typeface="宋体" pitchFamily="2" charset="-122"/>
                  <a:cs typeface="Times New Roman" pitchFamily="18" charset="0"/>
                </a:endParaRPr>
              </a:p>
              <a:p>
                <a:pPr marL="457200" indent="-457200">
                  <a:buFont typeface="Wingdings" pitchFamily="2" charset="2"/>
                  <a:buChar char="l"/>
                </a:pPr>
                <a:r>
                  <a:rPr lang="zh-CN" altLang="en-US" sz="2400" dirty="0">
                    <a:ea typeface="宋体" pitchFamily="2" charset="-122"/>
                    <a:cs typeface="Times New Roman" pitchFamily="18" charset="0"/>
                  </a:rPr>
                  <a:t>构造器</a:t>
                </a:r>
                <a:endParaRPr lang="en-US" altLang="zh-CN" sz="2400" dirty="0">
                  <a:ea typeface="宋体" pitchFamily="2" charset="-122"/>
                  <a:cs typeface="Times New Roman" pitchFamily="18" charset="0"/>
                </a:endParaRPr>
              </a:p>
              <a:p>
                <a:pPr marL="914400" lvl="1" indent="-457200">
                  <a:buFont typeface="Wingdings" pitchFamily="2" charset="2"/>
                  <a:buChar char="Ø"/>
                </a:pPr>
                <a:r>
                  <a:rPr lang="en-US" altLang="zh-CN" sz="2400" b="1" dirty="0">
                    <a:hlinkClick r:id="rId2" action="ppaction://hlinkfile"/>
                  </a:rPr>
                  <a:t>BigInteger</a:t>
                </a:r>
                <a:r>
                  <a:rPr lang="en-US" altLang="zh-CN" sz="2400" dirty="0"/>
                  <a:t>(</a:t>
                </a:r>
                <a:r>
                  <a:rPr lang="en-US" altLang="zh-CN" sz="2400" dirty="0">
                    <a:hlinkClick r:id="rId3" action="ppaction://hlinkfile" tooltip="java.lang 中的类"/>
                  </a:rPr>
                  <a:t>String</a:t>
                </a:r>
                <a:r>
                  <a:rPr lang="en-US" altLang="zh-CN" sz="2400" dirty="0"/>
                  <a:t> </a:t>
                </a:r>
                <a:r>
                  <a:rPr lang="en-US" altLang="zh-CN" sz="2400" dirty="0" err="1"/>
                  <a:t>val</a:t>
                </a:r>
                <a:r>
                  <a:rPr lang="en-US" altLang="zh-CN" sz="2400" dirty="0"/>
                  <a:t>)</a:t>
                </a:r>
              </a:p>
              <a:p>
                <a:pPr marL="457200" indent="-457200">
                  <a:buFont typeface="Wingdings" pitchFamily="2" charset="2"/>
                  <a:buChar char="l"/>
                </a:pPr>
                <a:r>
                  <a:rPr lang="zh-CN" altLang="en-US" sz="2400" dirty="0">
                    <a:ea typeface="宋体" pitchFamily="2" charset="-122"/>
                    <a:cs typeface="Times New Roman" pitchFamily="18" charset="0"/>
                  </a:rPr>
                  <a:t>常用方法</a:t>
                </a:r>
                <a:endParaRPr lang="en-US" altLang="zh-CN" sz="2400" dirty="0">
                  <a:ea typeface="宋体" pitchFamily="2" charset="-122"/>
                  <a:cs typeface="Times New Roman" pitchFamily="18" charset="0"/>
                </a:endParaRPr>
              </a:p>
              <a:p>
                <a:pPr marL="457200" indent="-457200">
                  <a:buFont typeface="Wingdings" pitchFamily="2" charset="2"/>
                  <a:buChar char="Ø"/>
                </a:pPr>
                <a:r>
                  <a:rPr lang="en-US" altLang="zh-CN" sz="2400" dirty="0"/>
                  <a:t>public </a:t>
                </a:r>
                <a:r>
                  <a:rPr lang="en-US" altLang="zh-CN" sz="2400" dirty="0">
                    <a:hlinkClick r:id="rId2" action="ppaction://hlinkfile" tooltip="java.math 中的类"/>
                  </a:rPr>
                  <a:t>BigInteger</a:t>
                </a:r>
                <a:r>
                  <a:rPr lang="en-US" altLang="zh-CN" sz="2400" dirty="0"/>
                  <a:t> </a:t>
                </a:r>
                <a:r>
                  <a:rPr lang="en-US" altLang="zh-CN" sz="2400" b="1" dirty="0"/>
                  <a:t>abs</a:t>
                </a:r>
                <a:r>
                  <a:rPr lang="en-US" altLang="zh-CN" sz="2400" dirty="0"/>
                  <a:t>()</a:t>
                </a:r>
              </a:p>
              <a:p>
                <a:pPr marL="457200" indent="-457200">
                  <a:buFont typeface="Wingdings" pitchFamily="2" charset="2"/>
                  <a:buChar char="Ø"/>
                </a:pPr>
                <a:r>
                  <a:rPr lang="en-US" altLang="zh-CN" sz="2400" dirty="0"/>
                  <a:t>public </a:t>
                </a:r>
                <a:r>
                  <a:rPr lang="en-US" altLang="zh-CN" sz="2400" dirty="0">
                    <a:hlinkClick r:id="rId2" action="ppaction://hlinkfile" tooltip="java.math 中的类"/>
                  </a:rPr>
                  <a:t>BigInteger</a:t>
                </a:r>
                <a:r>
                  <a:rPr lang="en-US" altLang="zh-CN" sz="2400" dirty="0"/>
                  <a:t> </a:t>
                </a:r>
                <a:r>
                  <a:rPr lang="en-US" altLang="zh-CN" sz="2400" b="1" dirty="0"/>
                  <a:t>add</a:t>
                </a:r>
                <a:r>
                  <a:rPr lang="en-US" altLang="zh-CN" sz="2400" dirty="0"/>
                  <a:t>(</a:t>
                </a:r>
                <a:r>
                  <a:rPr lang="en-US" altLang="zh-CN" sz="2400" dirty="0">
                    <a:hlinkClick r:id="rId2" action="ppaction://hlinkfile" tooltip="java.math 中的类"/>
                  </a:rPr>
                  <a:t>BigInteger</a:t>
                </a:r>
                <a:r>
                  <a:rPr lang="en-US" altLang="zh-CN" sz="2400" dirty="0"/>
                  <a:t> </a:t>
                </a:r>
                <a:r>
                  <a:rPr lang="en-US" altLang="zh-CN" sz="2400" dirty="0" err="1"/>
                  <a:t>val</a:t>
                </a:r>
                <a:r>
                  <a:rPr lang="en-US" altLang="zh-CN" sz="2400" dirty="0"/>
                  <a:t>)</a:t>
                </a:r>
              </a:p>
              <a:p>
                <a:pPr marL="457200" indent="-457200">
                  <a:buFont typeface="Wingdings" pitchFamily="2" charset="2"/>
                  <a:buChar char="Ø"/>
                </a:pPr>
                <a:r>
                  <a:rPr lang="en-US" altLang="zh-CN" sz="2400" dirty="0"/>
                  <a:t>public </a:t>
                </a:r>
                <a:r>
                  <a:rPr lang="en-US" altLang="zh-CN" sz="2400" dirty="0">
                    <a:hlinkClick r:id="rId2" action="ppaction://hlinkfile" tooltip="java.math 中的类"/>
                  </a:rPr>
                  <a:t>BigInteger</a:t>
                </a:r>
                <a:r>
                  <a:rPr lang="en-US" altLang="zh-CN" sz="2400" dirty="0"/>
                  <a:t> </a:t>
                </a:r>
                <a:r>
                  <a:rPr lang="en-US" altLang="zh-CN" sz="2400" b="1" dirty="0"/>
                  <a:t>subtract</a:t>
                </a:r>
                <a:r>
                  <a:rPr lang="en-US" altLang="zh-CN" sz="2400" dirty="0"/>
                  <a:t>(</a:t>
                </a:r>
                <a:r>
                  <a:rPr lang="en-US" altLang="zh-CN" sz="2400" dirty="0">
                    <a:hlinkClick r:id="rId2" action="ppaction://hlinkfile" tooltip="java.math 中的类"/>
                  </a:rPr>
                  <a:t>BigInteger</a:t>
                </a:r>
                <a:r>
                  <a:rPr lang="en-US" altLang="zh-CN" sz="2400" dirty="0"/>
                  <a:t> </a:t>
                </a:r>
                <a:r>
                  <a:rPr lang="en-US" altLang="zh-CN" sz="2400" dirty="0" err="1"/>
                  <a:t>val</a:t>
                </a:r>
                <a:r>
                  <a:rPr lang="en-US" altLang="zh-CN" sz="2400" dirty="0"/>
                  <a:t>)</a:t>
                </a:r>
              </a:p>
              <a:p>
                <a:pPr marL="457200" indent="-457200">
                  <a:buFont typeface="Wingdings" pitchFamily="2" charset="2"/>
                  <a:buChar char="Ø"/>
                </a:pPr>
                <a:r>
                  <a:rPr lang="en-US" altLang="zh-CN" sz="2400" dirty="0"/>
                  <a:t>public </a:t>
                </a:r>
                <a:r>
                  <a:rPr lang="en-US" altLang="zh-CN" sz="2400" dirty="0">
                    <a:hlinkClick r:id="rId2" action="ppaction://hlinkfile" tooltip="java.math 中的类"/>
                  </a:rPr>
                  <a:t>BigInteger</a:t>
                </a:r>
                <a:r>
                  <a:rPr lang="en-US" altLang="zh-CN" sz="2400" dirty="0"/>
                  <a:t> </a:t>
                </a:r>
                <a:r>
                  <a:rPr lang="en-US" altLang="zh-CN" sz="2400" b="1" dirty="0"/>
                  <a:t>multiply</a:t>
                </a:r>
                <a:r>
                  <a:rPr lang="en-US" altLang="zh-CN" sz="2400" dirty="0"/>
                  <a:t>(</a:t>
                </a:r>
                <a:r>
                  <a:rPr lang="en-US" altLang="zh-CN" sz="2400" dirty="0">
                    <a:hlinkClick r:id="rId2" action="ppaction://hlinkfile" tooltip="java.math 中的类"/>
                  </a:rPr>
                  <a:t>BigInteger</a:t>
                </a:r>
                <a:r>
                  <a:rPr lang="en-US" altLang="zh-CN" sz="2400" dirty="0"/>
                  <a:t> </a:t>
                </a:r>
                <a:r>
                  <a:rPr lang="en-US" altLang="zh-CN" sz="2400" dirty="0" err="1"/>
                  <a:t>val</a:t>
                </a:r>
                <a:r>
                  <a:rPr lang="en-US" altLang="zh-CN" sz="2400" dirty="0"/>
                  <a:t>)</a:t>
                </a:r>
              </a:p>
              <a:p>
                <a:pPr marL="457200" indent="-457200">
                  <a:buFont typeface="Wingdings" pitchFamily="2" charset="2"/>
                  <a:buChar char="Ø"/>
                </a:pPr>
                <a:r>
                  <a:rPr lang="en-US" altLang="zh-CN" sz="2400" dirty="0"/>
                  <a:t>public </a:t>
                </a:r>
                <a:r>
                  <a:rPr lang="en-US" altLang="zh-CN" sz="2400" dirty="0">
                    <a:hlinkClick r:id="rId2" action="ppaction://hlinkfile" tooltip="java.math 中的类"/>
                  </a:rPr>
                  <a:t>BigInteger</a:t>
                </a:r>
                <a:r>
                  <a:rPr lang="en-US" altLang="zh-CN" sz="2400" dirty="0"/>
                  <a:t> </a:t>
                </a:r>
                <a:r>
                  <a:rPr lang="en-US" altLang="zh-CN" sz="2400" b="1" dirty="0"/>
                  <a:t>divide</a:t>
                </a:r>
                <a:r>
                  <a:rPr lang="en-US" altLang="zh-CN" sz="2400" dirty="0"/>
                  <a:t>(</a:t>
                </a:r>
                <a:r>
                  <a:rPr lang="en-US" altLang="zh-CN" sz="2400" dirty="0">
                    <a:hlinkClick r:id="rId2" action="ppaction://hlinkfile" tooltip="java.math 中的类"/>
                  </a:rPr>
                  <a:t>BigInteger</a:t>
                </a:r>
                <a:r>
                  <a:rPr lang="en-US" altLang="zh-CN" sz="2400" dirty="0"/>
                  <a:t> </a:t>
                </a:r>
                <a:r>
                  <a:rPr lang="en-US" altLang="zh-CN" sz="2400" dirty="0" err="1"/>
                  <a:t>val</a:t>
                </a:r>
                <a:r>
                  <a:rPr lang="en-US" altLang="zh-CN" sz="2400" dirty="0"/>
                  <a:t>)</a:t>
                </a:r>
              </a:p>
              <a:p>
                <a:pPr marL="457200" indent="-457200">
                  <a:buFont typeface="Wingdings" pitchFamily="2" charset="2"/>
                  <a:buChar char="Ø"/>
                </a:pPr>
                <a:r>
                  <a:rPr lang="en-US" altLang="zh-CN" sz="2400" dirty="0"/>
                  <a:t>public </a:t>
                </a:r>
                <a:r>
                  <a:rPr lang="en-US" altLang="zh-CN" sz="2400" dirty="0">
                    <a:hlinkClick r:id="rId2" action="ppaction://hlinkfile" tooltip="java.math 中的类"/>
                  </a:rPr>
                  <a:t>BigInteger</a:t>
                </a:r>
                <a:r>
                  <a:rPr lang="en-US" altLang="zh-CN" sz="2400" dirty="0"/>
                  <a:t> </a:t>
                </a:r>
                <a:r>
                  <a:rPr lang="en-US" altLang="zh-CN" sz="2400" b="1" dirty="0"/>
                  <a:t>remainder</a:t>
                </a:r>
                <a:r>
                  <a:rPr lang="en-US" altLang="zh-CN" sz="2400" dirty="0"/>
                  <a:t>(</a:t>
                </a:r>
                <a:r>
                  <a:rPr lang="en-US" altLang="zh-CN" sz="2400" dirty="0">
                    <a:hlinkClick r:id="rId2" action="ppaction://hlinkfile" tooltip="java.math 中的类"/>
                  </a:rPr>
                  <a:t>BigInteger</a:t>
                </a:r>
                <a:r>
                  <a:rPr lang="en-US" altLang="zh-CN" sz="2400" dirty="0"/>
                  <a:t> </a:t>
                </a:r>
                <a:r>
                  <a:rPr lang="en-US" altLang="zh-CN" sz="2400" dirty="0" err="1"/>
                  <a:t>val</a:t>
                </a:r>
                <a:r>
                  <a:rPr lang="en-US" altLang="zh-CN" sz="2400" dirty="0"/>
                  <a:t>)</a:t>
                </a:r>
              </a:p>
              <a:p>
                <a:pPr marL="457200" indent="-457200">
                  <a:buFont typeface="Wingdings" pitchFamily="2" charset="2"/>
                  <a:buChar char="Ø"/>
                </a:pPr>
                <a:r>
                  <a:rPr lang="en-US" altLang="zh-CN" sz="2400" dirty="0"/>
                  <a:t>public </a:t>
                </a:r>
                <a:r>
                  <a:rPr lang="en-US" altLang="zh-CN" sz="2400" dirty="0" err="1">
                    <a:hlinkClick r:id="rId2" action="ppaction://hlinkfile" tooltip="java.math 中的类"/>
                  </a:rPr>
                  <a:t>BigInteger</a:t>
                </a:r>
                <a:r>
                  <a:rPr lang="en-US" altLang="zh-CN" sz="2400" dirty="0"/>
                  <a:t> </a:t>
                </a:r>
                <a:r>
                  <a:rPr lang="en-US" altLang="zh-CN" sz="2400" b="1" dirty="0" err="1"/>
                  <a:t>pow</a:t>
                </a:r>
                <a:r>
                  <a:rPr lang="en-US" altLang="zh-CN" sz="2400" dirty="0"/>
                  <a:t>(</a:t>
                </a:r>
                <a:r>
                  <a:rPr lang="en-US" altLang="zh-CN" sz="2400" dirty="0" err="1"/>
                  <a:t>int</a:t>
                </a:r>
                <a:r>
                  <a:rPr lang="en-US" altLang="zh-CN" sz="2400" dirty="0"/>
                  <a:t> exponent)</a:t>
                </a:r>
              </a:p>
              <a:p>
                <a:pPr marL="457200" indent="-457200">
                  <a:buFont typeface="Wingdings" pitchFamily="2" charset="2"/>
                  <a:buChar char="Ø"/>
                </a:pPr>
                <a:r>
                  <a:rPr lang="en-US" altLang="zh-CN" sz="2400" dirty="0"/>
                  <a:t>public </a:t>
                </a:r>
                <a:r>
                  <a:rPr lang="en-US" altLang="zh-CN" sz="2400" dirty="0">
                    <a:hlinkClick r:id="rId2" action="ppaction://hlinkfile" tooltip="java.math 中的类"/>
                  </a:rPr>
                  <a:t>BigInteger</a:t>
                </a:r>
                <a:r>
                  <a:rPr lang="en-US" altLang="zh-CN" sz="2400" dirty="0"/>
                  <a:t>[] </a:t>
                </a:r>
                <a:r>
                  <a:rPr lang="en-US" altLang="zh-CN" sz="2400" b="1" dirty="0" err="1"/>
                  <a:t>divideAndRemainder</a:t>
                </a:r>
                <a:r>
                  <a:rPr lang="en-US" altLang="zh-CN" sz="2400" dirty="0"/>
                  <a:t>(</a:t>
                </a:r>
                <a:r>
                  <a:rPr lang="en-US" altLang="zh-CN" sz="2400" dirty="0">
                    <a:hlinkClick r:id="rId2" action="ppaction://hlinkfile" tooltip="java.math 中的类"/>
                  </a:rPr>
                  <a:t>BigInteger</a:t>
                </a:r>
                <a:r>
                  <a:rPr lang="en-US" altLang="zh-CN" sz="2400" dirty="0"/>
                  <a:t> </a:t>
                </a:r>
                <a:r>
                  <a:rPr lang="en-US" altLang="zh-CN" sz="2400" dirty="0" err="1"/>
                  <a:t>val</a:t>
                </a:r>
                <a:r>
                  <a:rPr lang="en-US" altLang="zh-CN" sz="2400" dirty="0"/>
                  <a:t>)</a:t>
                </a:r>
                <a:endParaRPr lang="zh-CN" altLang="en-US" sz="2400" dirty="0">
                  <a:ea typeface="宋体" pitchFamily="2" charset="-122"/>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23528" y="940284"/>
                <a:ext cx="8568952" cy="5297028"/>
              </a:xfrm>
              <a:prstGeom prst="rect">
                <a:avLst/>
              </a:prstGeom>
              <a:blipFill>
                <a:blip r:embed="rId4"/>
                <a:stretch>
                  <a:fillRect l="-1067" t="-1381" b="-1036"/>
                </a:stretch>
              </a:blipFill>
            </p:spPr>
            <p:txBody>
              <a:bodyPr/>
              <a:lstStyle/>
              <a:p>
                <a:r>
                  <a:rPr lang="zh-CN" altLang="en-US">
                    <a:noFill/>
                  </a:rPr>
                  <a:t> </a:t>
                </a:r>
              </a:p>
            </p:txBody>
          </p:sp>
        </mc:Fallback>
      </mc:AlternateContent>
      <p:sp>
        <p:nvSpPr>
          <p:cNvPr id="4" name="标题 3"/>
          <p:cNvSpPr>
            <a:spLocks noGrp="1"/>
          </p:cNvSpPr>
          <p:nvPr>
            <p:ph type="ctrTitle"/>
          </p:nvPr>
        </p:nvSpPr>
        <p:spPr>
          <a:xfrm>
            <a:off x="6228184" y="207494"/>
            <a:ext cx="2520280" cy="576065"/>
          </a:xfrm>
        </p:spPr>
        <p:txBody>
          <a:bodyPr>
            <a:normAutofit/>
          </a:bodyPr>
          <a:lstStyle/>
          <a:p>
            <a:r>
              <a:rPr lang="en-US" altLang="zh-CN" b="1" dirty="0" err="1">
                <a:cs typeface="Times New Roman" pitchFamily="18" charset="0"/>
              </a:rPr>
              <a:t>BigInteger</a:t>
            </a:r>
            <a:r>
              <a:rPr lang="zh-CN" altLang="en-US" b="1" dirty="0">
                <a:cs typeface="Times New Roman" pitchFamily="18" charset="0"/>
              </a:rPr>
              <a:t>类</a:t>
            </a:r>
            <a:endParaRPr lang="zh-CN" altLang="en-US" dirty="0"/>
          </a:p>
        </p:txBody>
      </p:sp>
    </p:spTree>
    <p:extLst>
      <p:ext uri="{BB962C8B-B14F-4D97-AF65-F5344CB8AC3E}">
        <p14:creationId xmlns:p14="http://schemas.microsoft.com/office/powerpoint/2010/main" val="348269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919B6-83DC-46FE-90C9-6829D5C40977}"/>
              </a:ext>
            </a:extLst>
          </p:cNvPr>
          <p:cNvSpPr>
            <a:spLocks noGrp="1"/>
          </p:cNvSpPr>
          <p:nvPr>
            <p:ph type="title"/>
          </p:nvPr>
        </p:nvSpPr>
        <p:spPr>
          <a:xfrm>
            <a:off x="6228184" y="23660"/>
            <a:ext cx="2660102" cy="954107"/>
          </a:xfrm>
        </p:spPr>
        <p:txBody>
          <a:bodyPr/>
          <a:lstStyle/>
          <a:p>
            <a:r>
              <a:rPr lang="en-US" altLang="zh-CN" dirty="0" err="1"/>
              <a:t>toString</a:t>
            </a:r>
            <a:r>
              <a:rPr lang="en-US" altLang="zh-CN" dirty="0"/>
              <a:t>()</a:t>
            </a:r>
            <a:r>
              <a:rPr lang="zh-CN" altLang="en-US" dirty="0"/>
              <a:t>方法</a:t>
            </a:r>
          </a:p>
        </p:txBody>
      </p:sp>
      <p:sp>
        <p:nvSpPr>
          <p:cNvPr id="3" name="内容占位符 2">
            <a:extLst>
              <a:ext uri="{FF2B5EF4-FFF2-40B4-BE49-F238E27FC236}">
                <a16:creationId xmlns:a16="http://schemas.microsoft.com/office/drawing/2014/main" id="{EBBC4380-B225-4918-A9F7-A7BC1E4FCD93}"/>
              </a:ext>
            </a:extLst>
          </p:cNvPr>
          <p:cNvSpPr txBox="1">
            <a:spLocks/>
          </p:cNvSpPr>
          <p:nvPr/>
        </p:nvSpPr>
        <p:spPr>
          <a:xfrm>
            <a:off x="337930" y="914400"/>
            <a:ext cx="8550356" cy="22265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字符串类型是编程时最常用的类型，</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类中定义了</a:t>
            </a:r>
            <a:r>
              <a:rPr lang="en-US" altLang="zh-CN" sz="2400" dirty="0" err="1">
                <a:solidFill>
                  <a:schemeClr val="tx1">
                    <a:lumMod val="75000"/>
                    <a:lumOff val="25000"/>
                  </a:schemeClr>
                </a:solidFill>
              </a:rPr>
              <a:t>toString</a:t>
            </a:r>
            <a:r>
              <a:rPr lang="zh-CN" altLang="en-US" sz="2400" dirty="0">
                <a:solidFill>
                  <a:schemeClr val="tx1">
                    <a:lumMod val="75000"/>
                    <a:lumOff val="25000"/>
                  </a:schemeClr>
                </a:solidFill>
              </a:rPr>
              <a:t>方法</a:t>
            </a:r>
            <a:r>
              <a:rPr lang="en-US" altLang="zh-CN" sz="2400" dirty="0">
                <a:solidFill>
                  <a:schemeClr val="tx1">
                    <a:lumMod val="75000"/>
                    <a:lumOff val="25000"/>
                  </a:schemeClr>
                </a:solidFill>
              </a:rPr>
              <a:t>【</a:t>
            </a:r>
            <a:r>
              <a:rPr lang="en-US" sz="2400" dirty="0"/>
              <a:t> public </a:t>
            </a:r>
            <a:r>
              <a:rPr lang="en-US" sz="2400" dirty="0">
                <a:hlinkClick r:id="rId2" action="ppaction://hlinkfile" tooltip="class in java.lang"/>
              </a:rPr>
              <a:t>String</a:t>
            </a:r>
            <a:r>
              <a:rPr lang="en-US" sz="2400" dirty="0"/>
              <a:t> </a:t>
            </a:r>
            <a:r>
              <a:rPr lang="en-US" sz="2400" dirty="0" err="1"/>
              <a:t>toString</a:t>
            </a:r>
            <a:r>
              <a:rPr lang="en-US" sz="2400" dirty="0"/>
              <a:t>() </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，可以把任意类型对象转换成字符串返回；</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默认情况（没有重写</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类中的</a:t>
            </a:r>
            <a:r>
              <a:rPr lang="en-US" altLang="zh-CN" sz="2400" dirty="0" err="1">
                <a:solidFill>
                  <a:schemeClr val="tx1">
                    <a:lumMod val="75000"/>
                    <a:lumOff val="25000"/>
                  </a:schemeClr>
                </a:solidFill>
              </a:rPr>
              <a:t>toString</a:t>
            </a:r>
            <a:r>
              <a:rPr lang="zh-CN" altLang="en-US" sz="2400" dirty="0">
                <a:solidFill>
                  <a:schemeClr val="tx1">
                    <a:lumMod val="75000"/>
                    <a:lumOff val="25000"/>
                  </a:schemeClr>
                </a:solidFill>
              </a:rPr>
              <a:t>方法）下，返回字符串的格式为：对象类型</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对象调用</a:t>
            </a:r>
            <a:r>
              <a:rPr lang="en-US" altLang="zh-CN" sz="2400" dirty="0" err="1">
                <a:solidFill>
                  <a:schemeClr val="tx1">
                    <a:lumMod val="75000"/>
                    <a:lumOff val="25000"/>
                  </a:schemeClr>
                </a:solidFill>
              </a:rPr>
              <a:t>hashCode</a:t>
            </a:r>
            <a:r>
              <a:rPr lang="zh-CN" altLang="en-US" sz="2400" dirty="0">
                <a:solidFill>
                  <a:schemeClr val="tx1">
                    <a:lumMod val="75000"/>
                    <a:lumOff val="25000"/>
                  </a:schemeClr>
                </a:solidFill>
              </a:rPr>
              <a:t>方法的返回值；</a:t>
            </a:r>
            <a:endParaRPr lang="en-US" altLang="zh-CN" sz="2400" dirty="0">
              <a:solidFill>
                <a:schemeClr val="tx1">
                  <a:lumMod val="75000"/>
                  <a:lumOff val="25000"/>
                </a:schemeClr>
              </a:solidFill>
            </a:endParaRPr>
          </a:p>
        </p:txBody>
      </p:sp>
      <p:sp>
        <p:nvSpPr>
          <p:cNvPr id="4" name="TextBox 17">
            <a:extLst>
              <a:ext uri="{FF2B5EF4-FFF2-40B4-BE49-F238E27FC236}">
                <a16:creationId xmlns:a16="http://schemas.microsoft.com/office/drawing/2014/main" id="{D1DF2684-09A3-43CC-8712-D03E91C5E740}"/>
              </a:ext>
            </a:extLst>
          </p:cNvPr>
          <p:cNvSpPr txBox="1"/>
          <p:nvPr/>
        </p:nvSpPr>
        <p:spPr>
          <a:xfrm>
            <a:off x="107504" y="3513583"/>
            <a:ext cx="8928992" cy="923330"/>
          </a:xfrm>
          <a:prstGeom prst="rect">
            <a:avLst/>
          </a:prstGeom>
          <a:solidFill>
            <a:schemeClr val="accent1">
              <a:lumMod val="40000"/>
              <a:lumOff val="60000"/>
            </a:schemeClr>
          </a:solidFill>
        </p:spPr>
        <p:txBody>
          <a:bodyPr wrap="square" rtlCol="0">
            <a:spAutoFit/>
          </a:bodyPr>
          <a:lstStyle/>
          <a:p>
            <a:r>
              <a:rPr lang="en-US" dirty="0"/>
              <a:t>Employee e=new Employee(“</a:t>
            </a:r>
            <a:r>
              <a:rPr lang="zh-CN" altLang="en-US" dirty="0"/>
              <a:t>小亮亮</a:t>
            </a:r>
            <a:r>
              <a:rPr lang="en-US" altLang="zh-CN" dirty="0"/>
              <a:t>",23);</a:t>
            </a:r>
          </a:p>
          <a:p>
            <a:r>
              <a:rPr lang="en-US" dirty="0" err="1"/>
              <a:t>System.out.println</a:t>
            </a:r>
            <a:r>
              <a:rPr lang="en-US" dirty="0"/>
              <a:t>(e);</a:t>
            </a:r>
          </a:p>
          <a:p>
            <a:r>
              <a:rPr lang="en-US" dirty="0" err="1"/>
              <a:t>System.out.println</a:t>
            </a:r>
            <a:r>
              <a:rPr lang="en-US" dirty="0"/>
              <a:t>(</a:t>
            </a:r>
            <a:r>
              <a:rPr lang="en-US" dirty="0" err="1"/>
              <a:t>e.toString</a:t>
            </a:r>
            <a:r>
              <a:rPr lang="en-US" dirty="0"/>
              <a:t>());</a:t>
            </a:r>
          </a:p>
        </p:txBody>
      </p:sp>
      <p:pic>
        <p:nvPicPr>
          <p:cNvPr id="5" name="Picture 1" descr="C:\Users\wxh\AppData\Roaming\Tencent\Users\29097443\QQ\WinTemp\RichOle\)CC9)4B4W(_D2)8AUF2)(3Q.png">
            <a:extLst>
              <a:ext uri="{FF2B5EF4-FFF2-40B4-BE49-F238E27FC236}">
                <a16:creationId xmlns:a16="http://schemas.microsoft.com/office/drawing/2014/main" id="{128D08E3-CDD8-4948-9DE2-A58770E6FC01}"/>
              </a:ext>
            </a:extLst>
          </p:cNvPr>
          <p:cNvPicPr>
            <a:picLocks noChangeAspect="1" noChangeArrowheads="1"/>
          </p:cNvPicPr>
          <p:nvPr/>
        </p:nvPicPr>
        <p:blipFill>
          <a:blip r:embed="rId3" cstate="print"/>
          <a:srcRect/>
          <a:stretch>
            <a:fillRect/>
          </a:stretch>
        </p:blipFill>
        <p:spPr bwMode="auto">
          <a:xfrm>
            <a:off x="4572001" y="3513583"/>
            <a:ext cx="4316286" cy="995354"/>
          </a:xfrm>
          <a:prstGeom prst="rect">
            <a:avLst/>
          </a:prstGeom>
          <a:noFill/>
          <a:ln w="38100">
            <a:solidFill>
              <a:schemeClr val="accent6"/>
            </a:solidFill>
            <a:prstDash val="sysDash"/>
          </a:ln>
        </p:spPr>
      </p:pic>
      <p:sp>
        <p:nvSpPr>
          <p:cNvPr id="6" name="Oval Callout 13">
            <a:extLst>
              <a:ext uri="{FF2B5EF4-FFF2-40B4-BE49-F238E27FC236}">
                <a16:creationId xmlns:a16="http://schemas.microsoft.com/office/drawing/2014/main" id="{77EB51B1-055E-4592-9693-F8F89C0C2D5E}"/>
              </a:ext>
            </a:extLst>
          </p:cNvPr>
          <p:cNvSpPr/>
          <p:nvPr/>
        </p:nvSpPr>
        <p:spPr>
          <a:xfrm>
            <a:off x="1619672" y="4711893"/>
            <a:ext cx="2585544" cy="2049517"/>
          </a:xfrm>
          <a:prstGeom prst="wedgeEllipseCallout">
            <a:avLst>
              <a:gd name="adj1" fmla="val 12865"/>
              <a:gd name="adj2" fmla="val -885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两条打印输出语句输出结果相同，说明</a:t>
            </a:r>
            <a:r>
              <a:rPr lang="zh-CN" altLang="en-US" dirty="0">
                <a:solidFill>
                  <a:srgbClr val="C00000"/>
                </a:solidFill>
              </a:rPr>
              <a:t>打印输出对象时，默认调用</a:t>
            </a:r>
            <a:r>
              <a:rPr lang="en-US" altLang="zh-CN" dirty="0" err="1">
                <a:solidFill>
                  <a:srgbClr val="C00000"/>
                </a:solidFill>
              </a:rPr>
              <a:t>toString</a:t>
            </a:r>
            <a:r>
              <a:rPr lang="zh-CN" altLang="en-US" dirty="0">
                <a:solidFill>
                  <a:srgbClr val="C00000"/>
                </a:solidFill>
              </a:rPr>
              <a:t>方法</a:t>
            </a:r>
            <a:endParaRPr lang="en-US" dirty="0">
              <a:solidFill>
                <a:srgbClr val="C00000"/>
              </a:solidFill>
            </a:endParaRPr>
          </a:p>
        </p:txBody>
      </p:sp>
      <p:sp>
        <p:nvSpPr>
          <p:cNvPr id="7" name="Oval Callout 14">
            <a:extLst>
              <a:ext uri="{FF2B5EF4-FFF2-40B4-BE49-F238E27FC236}">
                <a16:creationId xmlns:a16="http://schemas.microsoft.com/office/drawing/2014/main" id="{1F7D7137-6ACB-4615-A5FA-A49C0DB1E5CC}"/>
              </a:ext>
            </a:extLst>
          </p:cNvPr>
          <p:cNvSpPr/>
          <p:nvPr/>
        </p:nvSpPr>
        <p:spPr>
          <a:xfrm>
            <a:off x="5724128" y="4682359"/>
            <a:ext cx="2916620" cy="2175641"/>
          </a:xfrm>
          <a:prstGeom prst="wedgeEllipseCallout">
            <a:avLst>
              <a:gd name="adj1" fmla="val -26815"/>
              <a:gd name="adj2" fmla="val -5527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Employee</a:t>
            </a:r>
            <a:r>
              <a:rPr lang="zh-CN" altLang="en-US" dirty="0">
                <a:solidFill>
                  <a:schemeClr val="tx1"/>
                </a:solidFill>
              </a:rPr>
              <a:t>类中没有重写</a:t>
            </a:r>
            <a:r>
              <a:rPr lang="en-US" altLang="zh-CN" dirty="0" err="1">
                <a:solidFill>
                  <a:schemeClr val="tx1"/>
                </a:solidFill>
              </a:rPr>
              <a:t>toString</a:t>
            </a:r>
            <a:r>
              <a:rPr lang="zh-CN" altLang="en-US" dirty="0">
                <a:solidFill>
                  <a:schemeClr val="tx1"/>
                </a:solidFill>
              </a:rPr>
              <a:t>方法，所以使用的是</a:t>
            </a:r>
            <a:r>
              <a:rPr lang="en-US" altLang="zh-CN" dirty="0">
                <a:solidFill>
                  <a:schemeClr val="tx1"/>
                </a:solidFill>
              </a:rPr>
              <a:t>Object</a:t>
            </a:r>
            <a:r>
              <a:rPr lang="zh-CN" altLang="en-US" dirty="0">
                <a:solidFill>
                  <a:schemeClr val="tx1"/>
                </a:solidFill>
              </a:rPr>
              <a:t>中定义的方法，因此输出了这种“晦涩”的格式。</a:t>
            </a:r>
            <a:endParaRPr lang="en-US" dirty="0">
              <a:solidFill>
                <a:schemeClr val="tx1"/>
              </a:solidFill>
            </a:endParaRPr>
          </a:p>
        </p:txBody>
      </p:sp>
    </p:spTree>
    <p:extLst>
      <p:ext uri="{BB962C8B-B14F-4D97-AF65-F5344CB8AC3E}">
        <p14:creationId xmlns:p14="http://schemas.microsoft.com/office/powerpoint/2010/main" val="80307735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906100"/>
            <a:ext cx="8496944" cy="4755148"/>
          </a:xfrm>
          <a:prstGeom prst="rect">
            <a:avLst/>
          </a:prstGeom>
          <a:noFill/>
        </p:spPr>
        <p:txBody>
          <a:bodyPr wrap="square" rtlCol="0">
            <a:spAutoFit/>
          </a:bodyPr>
          <a:lstStyle/>
          <a:p>
            <a:r>
              <a:rPr lang="zh-CN" altLang="en-US" sz="2400" dirty="0">
                <a:ea typeface="宋体" pitchFamily="2" charset="-122"/>
                <a:cs typeface="Times New Roman" pitchFamily="18" charset="0"/>
              </a:rPr>
              <a:t>一般的</a:t>
            </a:r>
            <a:r>
              <a:rPr lang="en-US" altLang="zh-CN" sz="2400" dirty="0">
                <a:ea typeface="宋体" pitchFamily="2" charset="-122"/>
                <a:cs typeface="Times New Roman" pitchFamily="18" charset="0"/>
              </a:rPr>
              <a:t>Float</a:t>
            </a:r>
            <a:r>
              <a:rPr lang="zh-CN" altLang="en-US" sz="2400" dirty="0">
                <a:ea typeface="宋体" pitchFamily="2" charset="-122"/>
                <a:cs typeface="Times New Roman" pitchFamily="18" charset="0"/>
              </a:rPr>
              <a:t>类和</a:t>
            </a:r>
            <a:r>
              <a:rPr lang="en-US" altLang="zh-CN" sz="2400" dirty="0">
                <a:ea typeface="宋体" pitchFamily="2" charset="-122"/>
                <a:cs typeface="Times New Roman" pitchFamily="18" charset="0"/>
              </a:rPr>
              <a:t>Double</a:t>
            </a:r>
            <a:r>
              <a:rPr lang="zh-CN" altLang="en-US" sz="2400" dirty="0">
                <a:ea typeface="宋体" pitchFamily="2" charset="-122"/>
                <a:cs typeface="Times New Roman" pitchFamily="18" charset="0"/>
              </a:rPr>
              <a:t>类可以用来做科学计算或工程计算，但在商业计算中，要求数字精度比较高，故用到</a:t>
            </a:r>
            <a:r>
              <a:rPr lang="en-US" altLang="zh-CN" sz="2400" dirty="0" err="1">
                <a:ea typeface="宋体" pitchFamily="2" charset="-122"/>
                <a:cs typeface="Times New Roman" pitchFamily="18" charset="0"/>
              </a:rPr>
              <a:t>java.math.BigDecimal</a:t>
            </a:r>
            <a:r>
              <a:rPr lang="zh-CN" altLang="en-US" sz="2400" dirty="0">
                <a:ea typeface="宋体" pitchFamily="2" charset="-122"/>
                <a:cs typeface="Times New Roman" pitchFamily="18" charset="0"/>
              </a:rPr>
              <a:t>类。</a:t>
            </a:r>
            <a:r>
              <a:rPr lang="en-US" altLang="zh-CN" sz="2400" dirty="0">
                <a:ea typeface="宋体" pitchFamily="2" charset="-122"/>
                <a:cs typeface="Times New Roman" pitchFamily="18" charset="0"/>
              </a:rPr>
              <a:t>BigDecimal</a:t>
            </a:r>
            <a:r>
              <a:rPr lang="zh-CN" altLang="en-US" sz="2400" dirty="0">
                <a:ea typeface="宋体" pitchFamily="2" charset="-122"/>
                <a:cs typeface="Times New Roman" pitchFamily="18" charset="0"/>
              </a:rPr>
              <a:t>类支持任何精度的定点数。</a:t>
            </a:r>
            <a:endParaRPr lang="en-US" altLang="zh-CN" sz="2400" dirty="0">
              <a:ea typeface="宋体" pitchFamily="2" charset="-122"/>
              <a:cs typeface="Times New Roman" pitchFamily="18" charset="0"/>
            </a:endParaRPr>
          </a:p>
          <a:p>
            <a:pPr marL="342900" indent="-342900">
              <a:buFont typeface="Wingdings" pitchFamily="2" charset="2"/>
              <a:buChar char="l"/>
            </a:pPr>
            <a:r>
              <a:rPr lang="zh-CN" altLang="en-US" sz="2400" dirty="0">
                <a:ea typeface="宋体" pitchFamily="2" charset="-122"/>
                <a:cs typeface="Times New Roman" pitchFamily="18" charset="0"/>
              </a:rPr>
              <a:t>构造器</a:t>
            </a:r>
            <a:endParaRPr lang="en-US" altLang="zh-CN" sz="2400" dirty="0">
              <a:ea typeface="宋体" pitchFamily="2" charset="-122"/>
              <a:cs typeface="Times New Roman" pitchFamily="18" charset="0"/>
            </a:endParaRPr>
          </a:p>
          <a:p>
            <a:pPr marL="800100" lvl="1" indent="-342900">
              <a:buFont typeface="Wingdings" pitchFamily="2" charset="2"/>
              <a:buChar char="Ø"/>
            </a:pPr>
            <a:r>
              <a:rPr lang="en-US" altLang="zh-CN" sz="2400" dirty="0"/>
              <a:t>public </a:t>
            </a:r>
            <a:r>
              <a:rPr lang="en-US" altLang="zh-CN" sz="2400" b="1" dirty="0"/>
              <a:t>BigDecimal</a:t>
            </a:r>
            <a:r>
              <a:rPr lang="en-US" altLang="zh-CN" sz="2400" dirty="0"/>
              <a:t>(double </a:t>
            </a:r>
            <a:r>
              <a:rPr lang="en-US" altLang="zh-CN" sz="2400" dirty="0" err="1"/>
              <a:t>val</a:t>
            </a:r>
            <a:r>
              <a:rPr lang="en-US" altLang="zh-CN" sz="2400" dirty="0"/>
              <a:t>)</a:t>
            </a:r>
          </a:p>
          <a:p>
            <a:pPr marL="800100" lvl="1" indent="-342900">
              <a:buFont typeface="Wingdings" pitchFamily="2" charset="2"/>
              <a:buChar char="Ø"/>
            </a:pPr>
            <a:r>
              <a:rPr lang="en-US" altLang="zh-CN" sz="2400" dirty="0"/>
              <a:t>public </a:t>
            </a:r>
            <a:r>
              <a:rPr lang="en-US" altLang="zh-CN" sz="2400" b="1" dirty="0" err="1"/>
              <a:t>BigDecimal</a:t>
            </a:r>
            <a:r>
              <a:rPr lang="en-US" altLang="zh-CN" sz="2400" dirty="0"/>
              <a:t>(</a:t>
            </a:r>
            <a:r>
              <a:rPr lang="en-US" altLang="zh-CN" sz="2400" dirty="0">
                <a:hlinkClick r:id="rId2" action="ppaction://hlinkfile" tooltip="java.lang 中的类"/>
              </a:rPr>
              <a:t>String</a:t>
            </a:r>
            <a:r>
              <a:rPr lang="en-US" altLang="zh-CN" sz="2400" dirty="0"/>
              <a:t> </a:t>
            </a:r>
            <a:r>
              <a:rPr lang="en-US" altLang="zh-CN" sz="2400" dirty="0" err="1"/>
              <a:t>val</a:t>
            </a:r>
            <a:r>
              <a:rPr lang="en-US" altLang="zh-CN" sz="2400" dirty="0"/>
              <a:t>)</a:t>
            </a:r>
            <a:endParaRPr lang="zh-CN" altLang="en-US" sz="2400" dirty="0">
              <a:ea typeface="宋体" pitchFamily="2" charset="-122"/>
              <a:cs typeface="Times New Roman" pitchFamily="18" charset="0"/>
            </a:endParaRPr>
          </a:p>
          <a:p>
            <a:pPr marL="342900" indent="-342900">
              <a:spcBef>
                <a:spcPts val="1800"/>
              </a:spcBef>
              <a:buFont typeface="Wingdings" pitchFamily="2" charset="2"/>
              <a:buChar char="l"/>
            </a:pPr>
            <a:r>
              <a:rPr lang="zh-CN" altLang="en-US" sz="2400" dirty="0">
                <a:ea typeface="宋体" pitchFamily="2" charset="-122"/>
                <a:cs typeface="Times New Roman" pitchFamily="18" charset="0"/>
              </a:rPr>
              <a:t>常用方法</a:t>
            </a:r>
            <a:endParaRPr lang="en-US" altLang="zh-CN" sz="2400" dirty="0">
              <a:ea typeface="宋体" pitchFamily="2" charset="-122"/>
              <a:cs typeface="Times New Roman" pitchFamily="18" charset="0"/>
            </a:endParaRPr>
          </a:p>
          <a:p>
            <a:pPr marL="800100" lvl="1" indent="-342900">
              <a:buFont typeface="Wingdings" pitchFamily="2" charset="2"/>
              <a:buChar char="Ø"/>
            </a:pPr>
            <a:r>
              <a:rPr lang="en-US" altLang="zh-CN" sz="2400" dirty="0"/>
              <a:t>public </a:t>
            </a:r>
            <a:r>
              <a:rPr lang="en-US" altLang="zh-CN" sz="2400" dirty="0">
                <a:hlinkClick r:id="rId3" action="ppaction://hlinkfile" tooltip="java.math 中的类"/>
              </a:rPr>
              <a:t>BigDecimal</a:t>
            </a:r>
            <a:r>
              <a:rPr lang="en-US" altLang="zh-CN" sz="2400" dirty="0"/>
              <a:t> </a:t>
            </a:r>
            <a:r>
              <a:rPr lang="en-US" altLang="zh-CN" sz="2400" b="1" dirty="0"/>
              <a:t>add</a:t>
            </a:r>
            <a:r>
              <a:rPr lang="en-US" altLang="zh-CN" sz="2400" dirty="0"/>
              <a:t>(</a:t>
            </a:r>
            <a:r>
              <a:rPr lang="en-US" altLang="zh-CN" sz="2400" dirty="0">
                <a:hlinkClick r:id="rId3" action="ppaction://hlinkfile" tooltip="java.math 中的类"/>
              </a:rPr>
              <a:t>BigDecimal</a:t>
            </a:r>
            <a:r>
              <a:rPr lang="en-US" altLang="zh-CN" sz="2400" dirty="0"/>
              <a:t> augend)</a:t>
            </a:r>
          </a:p>
          <a:p>
            <a:pPr marL="800100" lvl="1" indent="-342900">
              <a:buFont typeface="Wingdings" pitchFamily="2" charset="2"/>
              <a:buChar char="Ø"/>
            </a:pPr>
            <a:r>
              <a:rPr lang="en-US" altLang="zh-CN" sz="2400" dirty="0"/>
              <a:t>public </a:t>
            </a:r>
            <a:r>
              <a:rPr lang="en-US" altLang="zh-CN" sz="2400" dirty="0">
                <a:hlinkClick r:id="rId3" action="ppaction://hlinkfile" tooltip="java.math 中的类"/>
              </a:rPr>
              <a:t>BigDecimal</a:t>
            </a:r>
            <a:r>
              <a:rPr lang="en-US" altLang="zh-CN" sz="2400" dirty="0"/>
              <a:t> </a:t>
            </a:r>
            <a:r>
              <a:rPr lang="en-US" altLang="zh-CN" sz="2400" b="1" dirty="0"/>
              <a:t>subtract</a:t>
            </a:r>
            <a:r>
              <a:rPr lang="en-US" altLang="zh-CN" sz="2400" dirty="0"/>
              <a:t>(</a:t>
            </a:r>
            <a:r>
              <a:rPr lang="en-US" altLang="zh-CN" sz="2400" dirty="0">
                <a:hlinkClick r:id="rId3" action="ppaction://hlinkfile" tooltip="java.math 中的类"/>
              </a:rPr>
              <a:t>BigDecimal</a:t>
            </a:r>
            <a:r>
              <a:rPr lang="en-US" altLang="zh-CN" sz="2400" dirty="0"/>
              <a:t> subtrahend)</a:t>
            </a:r>
          </a:p>
          <a:p>
            <a:pPr marL="800100" lvl="1" indent="-342900">
              <a:buFont typeface="Wingdings" pitchFamily="2" charset="2"/>
              <a:buChar char="Ø"/>
            </a:pPr>
            <a:r>
              <a:rPr lang="en-US" altLang="zh-CN" sz="2400" dirty="0"/>
              <a:t>public </a:t>
            </a:r>
            <a:r>
              <a:rPr lang="en-US" altLang="zh-CN" sz="2400" dirty="0">
                <a:hlinkClick r:id="rId3" action="ppaction://hlinkfile" tooltip="java.math 中的类"/>
              </a:rPr>
              <a:t>BigDecimal</a:t>
            </a:r>
            <a:r>
              <a:rPr lang="en-US" altLang="zh-CN" sz="2400" dirty="0"/>
              <a:t> </a:t>
            </a:r>
            <a:r>
              <a:rPr lang="en-US" altLang="zh-CN" sz="2400" b="1" dirty="0"/>
              <a:t>multiply</a:t>
            </a:r>
            <a:r>
              <a:rPr lang="en-US" altLang="zh-CN" sz="2400" dirty="0"/>
              <a:t>(</a:t>
            </a:r>
            <a:r>
              <a:rPr lang="en-US" altLang="zh-CN" sz="2400" dirty="0">
                <a:hlinkClick r:id="rId3" action="ppaction://hlinkfile" tooltip="java.math 中的类"/>
              </a:rPr>
              <a:t>BigDecimal</a:t>
            </a:r>
            <a:r>
              <a:rPr lang="en-US" altLang="zh-CN" sz="2400" dirty="0"/>
              <a:t> multiplicand)</a:t>
            </a:r>
          </a:p>
          <a:p>
            <a:pPr marL="800100" lvl="1" indent="-342900">
              <a:buFont typeface="Wingdings" pitchFamily="2" charset="2"/>
              <a:buChar char="Ø"/>
            </a:pPr>
            <a:r>
              <a:rPr lang="en-US" altLang="zh-CN" sz="2400" dirty="0"/>
              <a:t>public </a:t>
            </a:r>
            <a:r>
              <a:rPr lang="en-US" altLang="zh-CN" sz="2400" dirty="0">
                <a:hlinkClick r:id="rId3" action="ppaction://hlinkfile" tooltip="java.math 中的类"/>
              </a:rPr>
              <a:t>BigDecimal</a:t>
            </a:r>
            <a:r>
              <a:rPr lang="en-US" altLang="zh-CN" sz="2400" dirty="0"/>
              <a:t> </a:t>
            </a:r>
            <a:r>
              <a:rPr lang="en-US" altLang="zh-CN" sz="2400" b="1" dirty="0"/>
              <a:t>divide</a:t>
            </a:r>
            <a:r>
              <a:rPr lang="en-US" altLang="zh-CN" sz="2400" dirty="0"/>
              <a:t>(</a:t>
            </a:r>
            <a:r>
              <a:rPr lang="en-US" altLang="zh-CN" sz="2400" dirty="0">
                <a:hlinkClick r:id="rId3" action="ppaction://hlinkfile" tooltip="java.math 中的类"/>
              </a:rPr>
              <a:t>BigDecimal</a:t>
            </a:r>
            <a:r>
              <a:rPr lang="en-US" altLang="zh-CN" sz="2400" dirty="0"/>
              <a:t> divisor, </a:t>
            </a:r>
            <a:r>
              <a:rPr lang="en-US" altLang="zh-CN" sz="2400" dirty="0" err="1"/>
              <a:t>int</a:t>
            </a:r>
            <a:r>
              <a:rPr lang="en-US" altLang="zh-CN" sz="2400" dirty="0"/>
              <a:t> scale, </a:t>
            </a:r>
            <a:r>
              <a:rPr lang="en-US" altLang="zh-CN" sz="2400" dirty="0" err="1"/>
              <a:t>int</a:t>
            </a:r>
            <a:r>
              <a:rPr lang="en-US" altLang="zh-CN" sz="2400" dirty="0"/>
              <a:t> </a:t>
            </a:r>
            <a:r>
              <a:rPr lang="en-US" altLang="zh-CN" sz="2400" dirty="0" err="1"/>
              <a:t>roundingMode</a:t>
            </a:r>
            <a:r>
              <a:rPr lang="en-US" altLang="zh-CN" sz="2400" dirty="0"/>
              <a:t>)</a:t>
            </a:r>
            <a:endParaRPr lang="en-US" altLang="zh-CN" sz="2400" dirty="0">
              <a:ea typeface="宋体" pitchFamily="2" charset="-122"/>
              <a:cs typeface="Times New Roman" pitchFamily="18" charset="0"/>
            </a:endParaRPr>
          </a:p>
        </p:txBody>
      </p:sp>
      <p:sp>
        <p:nvSpPr>
          <p:cNvPr id="4" name="标题 3"/>
          <p:cNvSpPr>
            <a:spLocks noGrp="1"/>
          </p:cNvSpPr>
          <p:nvPr>
            <p:ph type="ctrTitle"/>
          </p:nvPr>
        </p:nvSpPr>
        <p:spPr>
          <a:xfrm>
            <a:off x="6084168" y="188640"/>
            <a:ext cx="2664296" cy="576065"/>
          </a:xfrm>
        </p:spPr>
        <p:txBody>
          <a:bodyPr>
            <a:normAutofit/>
          </a:bodyPr>
          <a:lstStyle/>
          <a:p>
            <a:r>
              <a:rPr lang="en-US" altLang="zh-CN" b="1" dirty="0" err="1">
                <a:cs typeface="Times New Roman" pitchFamily="18" charset="0"/>
              </a:rPr>
              <a:t>BigDecimal</a:t>
            </a:r>
            <a:r>
              <a:rPr lang="zh-CN" altLang="en-US" b="1" dirty="0">
                <a:cs typeface="Times New Roman" pitchFamily="18" charset="0"/>
              </a:rPr>
              <a:t>类</a:t>
            </a:r>
            <a:endParaRPr lang="zh-CN" altLang="en-US" dirty="0"/>
          </a:p>
        </p:txBody>
      </p:sp>
    </p:spTree>
    <p:extLst>
      <p:ext uri="{BB962C8B-B14F-4D97-AF65-F5344CB8AC3E}">
        <p14:creationId xmlns:p14="http://schemas.microsoft.com/office/powerpoint/2010/main" val="34826946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692696"/>
            <a:ext cx="8640960" cy="4154984"/>
          </a:xfrm>
          <a:prstGeom prst="rect">
            <a:avLst/>
          </a:prstGeom>
        </p:spPr>
        <p:txBody>
          <a:bodyPr wrap="square">
            <a:spAutoFit/>
          </a:bodyPr>
          <a:lstStyle/>
          <a:p>
            <a:r>
              <a:rPr lang="en-US" altLang="zh-CN" sz="2400" dirty="0"/>
              <a:t>public void testBigInteger(){</a:t>
            </a:r>
          </a:p>
          <a:p>
            <a:pPr lvl="1"/>
            <a:r>
              <a:rPr lang="en-US" altLang="zh-CN" sz="2400" dirty="0"/>
              <a:t>BigInteger bi = new BigInteger("12433241123");</a:t>
            </a:r>
          </a:p>
          <a:p>
            <a:pPr lvl="1"/>
            <a:r>
              <a:rPr lang="en-US" altLang="zh-CN" sz="2400" dirty="0"/>
              <a:t>BigDecimal bd = new BigDecimal("12435.351");</a:t>
            </a:r>
          </a:p>
          <a:p>
            <a:pPr lvl="1"/>
            <a:r>
              <a:rPr lang="en-US" altLang="zh-CN" sz="2400" dirty="0"/>
              <a:t>BigDecimal bd2 = new BigDecimal("11");</a:t>
            </a:r>
          </a:p>
          <a:p>
            <a:pPr lvl="1"/>
            <a:r>
              <a:rPr lang="en-US" altLang="zh-CN" sz="2400" dirty="0"/>
              <a:t>System.out.println(bi);</a:t>
            </a:r>
          </a:p>
          <a:p>
            <a:pPr lvl="1"/>
            <a:r>
              <a:rPr lang="en-US" altLang="zh-CN" sz="2400" dirty="0"/>
              <a:t>//System.out.println(</a:t>
            </a:r>
            <a:r>
              <a:rPr lang="en-US" altLang="zh-CN" sz="2400" dirty="0" err="1"/>
              <a:t>bd.divide</a:t>
            </a:r>
            <a:r>
              <a:rPr lang="en-US" altLang="zh-CN" sz="2400" dirty="0"/>
              <a:t>(bd2));</a:t>
            </a:r>
          </a:p>
          <a:p>
            <a:pPr lvl="1"/>
            <a:r>
              <a:rPr lang="en-US" altLang="zh-CN" sz="2400" dirty="0"/>
              <a:t>System.out.println(</a:t>
            </a:r>
            <a:r>
              <a:rPr lang="en-US" altLang="zh-CN" sz="2400" dirty="0" err="1"/>
              <a:t>bd.divide</a:t>
            </a:r>
            <a:r>
              <a:rPr lang="en-US" altLang="zh-CN" sz="2400" dirty="0"/>
              <a:t>(bd2,BigDecimal.ROUND_HALF_UP));</a:t>
            </a:r>
          </a:p>
          <a:p>
            <a:pPr lvl="1"/>
            <a:r>
              <a:rPr lang="en-US" altLang="zh-CN" sz="2400" dirty="0"/>
              <a:t>System.out.println(</a:t>
            </a:r>
            <a:r>
              <a:rPr lang="en-US" altLang="zh-CN" sz="2400" dirty="0" err="1"/>
              <a:t>bd.divide</a:t>
            </a:r>
            <a:r>
              <a:rPr lang="en-US" altLang="zh-CN" sz="2400" dirty="0"/>
              <a:t>(bd2,15,BigDecimal.ROUND_HALF_UP));</a:t>
            </a:r>
          </a:p>
          <a:p>
            <a:r>
              <a:rPr lang="en-US" altLang="zh-CN" sz="2400" dirty="0"/>
              <a:t>}</a:t>
            </a:r>
            <a:endParaRPr lang="zh-CN" altLang="en-US" sz="2400" dirty="0"/>
          </a:p>
        </p:txBody>
      </p:sp>
    </p:spTree>
    <p:extLst>
      <p:ext uri="{BB962C8B-B14F-4D97-AF65-F5344CB8AC3E}">
        <p14:creationId xmlns:p14="http://schemas.microsoft.com/office/powerpoint/2010/main" val="19866599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9569C-BEA9-4292-9EE5-7ADB9D2B1EE9}"/>
              </a:ext>
            </a:extLst>
          </p:cNvPr>
          <p:cNvSpPr>
            <a:spLocks noGrp="1"/>
          </p:cNvSpPr>
          <p:nvPr>
            <p:ph type="title"/>
          </p:nvPr>
        </p:nvSpPr>
        <p:spPr>
          <a:xfrm>
            <a:off x="4860032" y="239103"/>
            <a:ext cx="4028254" cy="523220"/>
          </a:xfrm>
        </p:spPr>
        <p:txBody>
          <a:bodyPr/>
          <a:lstStyle/>
          <a:p>
            <a:r>
              <a:rPr lang="zh-CN" altLang="en-US" dirty="0"/>
              <a:t>补充：</a:t>
            </a:r>
            <a:r>
              <a:rPr lang="en-US" altLang="zh-CN" dirty="0"/>
              <a:t>UUID</a:t>
            </a:r>
            <a:r>
              <a:rPr lang="zh-CN" altLang="en-US" dirty="0"/>
              <a:t>生产策略</a:t>
            </a:r>
          </a:p>
        </p:txBody>
      </p:sp>
      <p:sp>
        <p:nvSpPr>
          <p:cNvPr id="3" name="内容占位符 2">
            <a:extLst>
              <a:ext uri="{FF2B5EF4-FFF2-40B4-BE49-F238E27FC236}">
                <a16:creationId xmlns:a16="http://schemas.microsoft.com/office/drawing/2014/main" id="{A99BDF3D-827F-4DC4-A3BA-3A0E180D4D12}"/>
              </a:ext>
            </a:extLst>
          </p:cNvPr>
          <p:cNvSpPr txBox="1">
            <a:spLocks/>
          </p:cNvSpPr>
          <p:nvPr/>
        </p:nvSpPr>
        <p:spPr>
          <a:xfrm>
            <a:off x="337930" y="1250958"/>
            <a:ext cx="8550356" cy="500795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是通用唯一识别码 </a:t>
            </a:r>
            <a:r>
              <a:rPr lang="en-US" altLang="zh-CN" sz="2400" dirty="0">
                <a:solidFill>
                  <a:schemeClr val="tx1">
                    <a:lumMod val="75000"/>
                    <a:lumOff val="25000"/>
                  </a:schemeClr>
                </a:solidFill>
              </a:rPr>
              <a:t>(Universally Unique Identifier)</a:t>
            </a:r>
            <a:r>
              <a:rPr lang="zh-CN" altLang="en-US" sz="2400" dirty="0">
                <a:solidFill>
                  <a:schemeClr val="tx1">
                    <a:lumMod val="75000"/>
                    <a:lumOff val="25000"/>
                  </a:schemeClr>
                </a:solidFill>
              </a:rPr>
              <a:t>的缩写，是唯一的机器生成的标识符；</a:t>
            </a:r>
            <a:endParaRPr lang="en-US" altLang="zh-CN" sz="2400" dirty="0">
              <a:solidFill>
                <a:schemeClr val="tx1">
                  <a:lumMod val="75000"/>
                  <a:lumOff val="25000"/>
                </a:schemeClr>
              </a:solidFill>
            </a:endParaRPr>
          </a:p>
          <a:p>
            <a:pPr>
              <a:lnSpc>
                <a:spcPct val="150000"/>
              </a:lnSpc>
            </a:pPr>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都不能是人工生成的，这样风险太高；</a:t>
            </a:r>
            <a:endParaRPr lang="en-US" altLang="zh-CN" sz="2400" dirty="0">
              <a:solidFill>
                <a:schemeClr val="tx1">
                  <a:lumMod val="75000"/>
                  <a:lumOff val="25000"/>
                </a:schemeClr>
              </a:solidFill>
            </a:endParaRPr>
          </a:p>
          <a:p>
            <a:pPr>
              <a:lnSpc>
                <a:spcPct val="150000"/>
              </a:lnSpc>
            </a:pPr>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是</a:t>
            </a:r>
            <a:r>
              <a:rPr lang="en-US" altLang="zh-CN" sz="2400" dirty="0">
                <a:solidFill>
                  <a:schemeClr val="tx1">
                    <a:lumMod val="75000"/>
                    <a:lumOff val="25000"/>
                  </a:schemeClr>
                </a:solidFill>
              </a:rPr>
              <a:t>16</a:t>
            </a:r>
            <a:r>
              <a:rPr lang="zh-CN" altLang="en-US" sz="2400" dirty="0">
                <a:solidFill>
                  <a:schemeClr val="tx1">
                    <a:lumMod val="75000"/>
                    <a:lumOff val="25000"/>
                  </a:schemeClr>
                </a:solidFill>
              </a:rPr>
              <a:t>字节</a:t>
            </a:r>
            <a:r>
              <a:rPr lang="en-US" altLang="zh-CN" sz="2400" dirty="0">
                <a:solidFill>
                  <a:schemeClr val="tx1">
                    <a:lumMod val="75000"/>
                    <a:lumOff val="25000"/>
                  </a:schemeClr>
                </a:solidFill>
              </a:rPr>
              <a:t>128</a:t>
            </a:r>
            <a:r>
              <a:rPr lang="zh-CN" altLang="en-US" sz="2400" dirty="0">
                <a:solidFill>
                  <a:schemeClr val="tx1">
                    <a:lumMod val="75000"/>
                    <a:lumOff val="25000"/>
                  </a:schemeClr>
                </a:solidFill>
              </a:rPr>
              <a:t>位长的数字，通常以</a:t>
            </a:r>
            <a:r>
              <a:rPr lang="en-US" altLang="zh-CN" sz="2400" dirty="0">
                <a:solidFill>
                  <a:schemeClr val="tx1">
                    <a:lumMod val="75000"/>
                    <a:lumOff val="25000"/>
                  </a:schemeClr>
                </a:solidFill>
              </a:rPr>
              <a:t>36</a:t>
            </a:r>
            <a:r>
              <a:rPr lang="zh-CN" altLang="en-US" sz="2400" dirty="0">
                <a:solidFill>
                  <a:schemeClr val="tx1">
                    <a:lumMod val="75000"/>
                    <a:lumOff val="25000"/>
                  </a:schemeClr>
                </a:solidFill>
              </a:rPr>
              <a:t>字节的字符串表示，示例如下：</a:t>
            </a:r>
            <a:r>
              <a:rPr lang="en-US" altLang="zh-CN" sz="2400" dirty="0">
                <a:solidFill>
                  <a:schemeClr val="tx1">
                    <a:lumMod val="75000"/>
                    <a:lumOff val="25000"/>
                  </a:schemeClr>
                </a:solidFill>
              </a:rPr>
              <a:t>3F2504E0-4F89-11D3-9A0C-0305E82C3301</a:t>
            </a:r>
          </a:p>
          <a:p>
            <a:pPr>
              <a:lnSpc>
                <a:spcPct val="150000"/>
              </a:lnSpc>
            </a:pPr>
            <a:r>
              <a:rPr lang="zh-CN" altLang="en-US" sz="2400" dirty="0">
                <a:solidFill>
                  <a:schemeClr val="tx1">
                    <a:lumMod val="75000"/>
                    <a:lumOff val="25000"/>
                  </a:schemeClr>
                </a:solidFill>
              </a:rPr>
              <a:t>通常在分布式系统中用来生成唯一</a:t>
            </a:r>
            <a:r>
              <a:rPr lang="en-US" altLang="zh-CN" sz="2400" dirty="0">
                <a:solidFill>
                  <a:schemeClr val="tx1">
                    <a:lumMod val="75000"/>
                    <a:lumOff val="25000"/>
                  </a:schemeClr>
                </a:solidFill>
              </a:rPr>
              <a:t>ID</a:t>
            </a:r>
          </a:p>
          <a:p>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8859969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F4ECF2-D16B-4FE8-AAEB-CE27046E0A48}"/>
              </a:ext>
            </a:extLst>
          </p:cNvPr>
          <p:cNvSpPr>
            <a:spLocks noGrp="1"/>
          </p:cNvSpPr>
          <p:nvPr>
            <p:ph type="title"/>
          </p:nvPr>
        </p:nvSpPr>
        <p:spPr>
          <a:xfrm>
            <a:off x="5220072" y="239103"/>
            <a:ext cx="3668214" cy="523220"/>
          </a:xfrm>
        </p:spPr>
        <p:txBody>
          <a:bodyPr/>
          <a:lstStyle/>
          <a:p>
            <a:r>
              <a:rPr lang="en-US" altLang="zh-CN" dirty="0"/>
              <a:t>UUID</a:t>
            </a:r>
            <a:r>
              <a:rPr lang="zh-CN" altLang="en-US" dirty="0"/>
              <a:t>生成策略</a:t>
            </a:r>
          </a:p>
        </p:txBody>
      </p:sp>
      <p:sp>
        <p:nvSpPr>
          <p:cNvPr id="3" name="内容占位符 2">
            <a:extLst>
              <a:ext uri="{FF2B5EF4-FFF2-40B4-BE49-F238E27FC236}">
                <a16:creationId xmlns:a16="http://schemas.microsoft.com/office/drawing/2014/main" id="{721D4123-786D-4A2D-B6B1-502777829FA5}"/>
              </a:ext>
            </a:extLst>
          </p:cNvPr>
          <p:cNvSpPr txBox="1">
            <a:spLocks/>
          </p:cNvSpPr>
          <p:nvPr/>
        </p:nvSpPr>
        <p:spPr>
          <a:xfrm>
            <a:off x="179512" y="836712"/>
            <a:ext cx="8640960" cy="56755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具有多个版本，每个版本的算法不同；</a:t>
            </a:r>
            <a:endParaRPr lang="en-US" altLang="zh-CN" sz="2400" dirty="0">
              <a:solidFill>
                <a:schemeClr val="tx1">
                  <a:lumMod val="75000"/>
                  <a:lumOff val="25000"/>
                </a:schemeClr>
              </a:solidFill>
            </a:endParaRPr>
          </a:p>
          <a:p>
            <a:r>
              <a:rPr lang="en-US" altLang="zh-CN" sz="2400" dirty="0">
                <a:solidFill>
                  <a:schemeClr val="tx1">
                    <a:lumMod val="75000"/>
                    <a:lumOff val="25000"/>
                  </a:schemeClr>
                </a:solidFill>
              </a:rPr>
              <a:t>UUID Version 1</a:t>
            </a:r>
            <a:r>
              <a:rPr lang="zh-CN" altLang="en-US" sz="2400" dirty="0">
                <a:solidFill>
                  <a:schemeClr val="tx1">
                    <a:lumMod val="75000"/>
                    <a:lumOff val="25000"/>
                  </a:schemeClr>
                </a:solidFill>
              </a:rPr>
              <a:t>：基于时间的</a:t>
            </a:r>
            <a:r>
              <a:rPr lang="en-US" altLang="zh-CN" sz="2400" dirty="0">
                <a:solidFill>
                  <a:schemeClr val="tx1">
                    <a:lumMod val="75000"/>
                    <a:lumOff val="25000"/>
                  </a:schemeClr>
                </a:solidFill>
              </a:rPr>
              <a:t>UUID</a:t>
            </a:r>
          </a:p>
          <a:p>
            <a:pPr lvl="1"/>
            <a:r>
              <a:rPr lang="zh-CN" altLang="en-US" dirty="0">
                <a:solidFill>
                  <a:schemeClr val="tx1">
                    <a:lumMod val="75000"/>
                    <a:lumOff val="25000"/>
                  </a:schemeClr>
                </a:solidFill>
              </a:rPr>
              <a:t>通过计算当前时间戳、随机数和机器</a:t>
            </a:r>
            <a:r>
              <a:rPr lang="en-US" altLang="zh-CN" dirty="0">
                <a:solidFill>
                  <a:schemeClr val="tx1">
                    <a:lumMod val="75000"/>
                    <a:lumOff val="25000"/>
                  </a:schemeClr>
                </a:solidFill>
              </a:rPr>
              <a:t>MAC</a:t>
            </a:r>
            <a:r>
              <a:rPr lang="zh-CN" altLang="en-US" dirty="0">
                <a:solidFill>
                  <a:schemeClr val="tx1">
                    <a:lumMod val="75000"/>
                    <a:lumOff val="25000"/>
                  </a:schemeClr>
                </a:solidFill>
              </a:rPr>
              <a:t>地址得到。</a:t>
            </a:r>
            <a:endParaRPr lang="en-US" altLang="zh-CN" dirty="0">
              <a:solidFill>
                <a:schemeClr val="tx1">
                  <a:lumMod val="75000"/>
                  <a:lumOff val="25000"/>
                </a:schemeClr>
              </a:solidFill>
            </a:endParaRPr>
          </a:p>
          <a:p>
            <a:r>
              <a:rPr lang="en-US" altLang="zh-CN" sz="2400" dirty="0">
                <a:solidFill>
                  <a:schemeClr val="tx1">
                    <a:lumMod val="75000"/>
                    <a:lumOff val="25000"/>
                  </a:schemeClr>
                </a:solidFill>
              </a:rPr>
              <a:t>UUID Version 2</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DCE</a:t>
            </a:r>
            <a:r>
              <a:rPr lang="zh-CN" altLang="en-US" sz="2400" dirty="0">
                <a:solidFill>
                  <a:schemeClr val="tx1">
                    <a:lumMod val="75000"/>
                    <a:lumOff val="25000"/>
                  </a:schemeClr>
                </a:solidFill>
              </a:rPr>
              <a:t>安全的</a:t>
            </a:r>
            <a:r>
              <a:rPr lang="en-US" altLang="zh-CN" sz="2400" dirty="0">
                <a:solidFill>
                  <a:schemeClr val="tx1">
                    <a:lumMod val="75000"/>
                    <a:lumOff val="25000"/>
                  </a:schemeClr>
                </a:solidFill>
              </a:rPr>
              <a:t>UUID</a:t>
            </a:r>
          </a:p>
          <a:p>
            <a:pPr lvl="1"/>
            <a:r>
              <a:rPr lang="zh-CN" altLang="en-US" dirty="0">
                <a:solidFill>
                  <a:schemeClr val="tx1">
                    <a:lumMod val="75000"/>
                    <a:lumOff val="25000"/>
                  </a:schemeClr>
                </a:solidFill>
              </a:rPr>
              <a:t>和基于时间的</a:t>
            </a:r>
            <a:r>
              <a:rPr lang="en-US" altLang="zh-CN" dirty="0">
                <a:solidFill>
                  <a:schemeClr val="tx1">
                    <a:lumMod val="75000"/>
                    <a:lumOff val="25000"/>
                  </a:schemeClr>
                </a:solidFill>
              </a:rPr>
              <a:t>UUID</a:t>
            </a:r>
            <a:r>
              <a:rPr lang="zh-CN" altLang="en-US" dirty="0">
                <a:solidFill>
                  <a:schemeClr val="tx1">
                    <a:lumMod val="75000"/>
                    <a:lumOff val="25000"/>
                  </a:schemeClr>
                </a:solidFill>
              </a:rPr>
              <a:t>算法相同，但会把时间戳的前</a:t>
            </a:r>
            <a:r>
              <a:rPr lang="en-US" altLang="zh-CN" dirty="0">
                <a:solidFill>
                  <a:schemeClr val="tx1">
                    <a:lumMod val="75000"/>
                    <a:lumOff val="25000"/>
                  </a:schemeClr>
                </a:solidFill>
              </a:rPr>
              <a:t>4</a:t>
            </a:r>
            <a:r>
              <a:rPr lang="zh-CN" altLang="en-US" dirty="0">
                <a:solidFill>
                  <a:schemeClr val="tx1">
                    <a:lumMod val="75000"/>
                    <a:lumOff val="25000"/>
                  </a:schemeClr>
                </a:solidFill>
              </a:rPr>
              <a:t>位置换为</a:t>
            </a:r>
            <a:r>
              <a:rPr lang="en-US" altLang="zh-CN" dirty="0">
                <a:solidFill>
                  <a:schemeClr val="tx1">
                    <a:lumMod val="75000"/>
                    <a:lumOff val="25000"/>
                  </a:schemeClr>
                </a:solidFill>
              </a:rPr>
              <a:t>POSIX</a:t>
            </a:r>
            <a:r>
              <a:rPr lang="zh-CN" altLang="en-US" dirty="0">
                <a:solidFill>
                  <a:schemeClr val="tx1">
                    <a:lumMod val="75000"/>
                    <a:lumOff val="25000"/>
                  </a:schemeClr>
                </a:solidFill>
              </a:rPr>
              <a:t>的</a:t>
            </a:r>
            <a:r>
              <a:rPr lang="en-US" altLang="zh-CN" dirty="0">
                <a:solidFill>
                  <a:schemeClr val="tx1">
                    <a:lumMod val="75000"/>
                    <a:lumOff val="25000"/>
                  </a:schemeClr>
                </a:solidFill>
              </a:rPr>
              <a:t>UID</a:t>
            </a:r>
            <a:r>
              <a:rPr lang="zh-CN" altLang="en-US" dirty="0">
                <a:solidFill>
                  <a:schemeClr val="tx1">
                    <a:lumMod val="75000"/>
                    <a:lumOff val="25000"/>
                  </a:schemeClr>
                </a:solidFill>
              </a:rPr>
              <a:t>或</a:t>
            </a:r>
            <a:r>
              <a:rPr lang="en-US" altLang="zh-CN" dirty="0">
                <a:solidFill>
                  <a:schemeClr val="tx1">
                    <a:lumMod val="75000"/>
                    <a:lumOff val="25000"/>
                  </a:schemeClr>
                </a:solidFill>
              </a:rPr>
              <a:t>GID</a:t>
            </a:r>
            <a:r>
              <a:rPr lang="zh-CN" altLang="en-US" dirty="0">
                <a:solidFill>
                  <a:schemeClr val="tx1">
                    <a:lumMod val="75000"/>
                    <a:lumOff val="25000"/>
                  </a:schemeClr>
                </a:solidFill>
              </a:rPr>
              <a:t>。这个版本的</a:t>
            </a:r>
            <a:r>
              <a:rPr lang="en-US" altLang="zh-CN" dirty="0">
                <a:solidFill>
                  <a:schemeClr val="tx1">
                    <a:lumMod val="75000"/>
                    <a:lumOff val="25000"/>
                  </a:schemeClr>
                </a:solidFill>
              </a:rPr>
              <a:t>UUID</a:t>
            </a:r>
            <a:r>
              <a:rPr lang="zh-CN" altLang="en-US" dirty="0">
                <a:solidFill>
                  <a:schemeClr val="tx1">
                    <a:lumMod val="75000"/>
                    <a:lumOff val="25000"/>
                  </a:schemeClr>
                </a:solidFill>
              </a:rPr>
              <a:t>在实际中较少用到。</a:t>
            </a:r>
            <a:endParaRPr lang="en-US" altLang="zh-CN" dirty="0">
              <a:solidFill>
                <a:schemeClr val="tx1">
                  <a:lumMod val="75000"/>
                  <a:lumOff val="25000"/>
                </a:schemeClr>
              </a:solidFill>
            </a:endParaRPr>
          </a:p>
          <a:p>
            <a:r>
              <a:rPr lang="en-US" altLang="zh-CN" sz="2400" dirty="0">
                <a:solidFill>
                  <a:schemeClr val="tx1">
                    <a:lumMod val="75000"/>
                    <a:lumOff val="25000"/>
                  </a:schemeClr>
                </a:solidFill>
              </a:rPr>
              <a:t>UUID Version 3</a:t>
            </a:r>
            <a:r>
              <a:rPr lang="zh-CN" altLang="en-US" sz="2400" dirty="0">
                <a:solidFill>
                  <a:schemeClr val="tx1">
                    <a:lumMod val="75000"/>
                    <a:lumOff val="25000"/>
                  </a:schemeClr>
                </a:solidFill>
              </a:rPr>
              <a:t>：基于名字的</a:t>
            </a:r>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MD5</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pPr lvl="1"/>
            <a:r>
              <a:rPr lang="zh-CN" altLang="en-US" dirty="0">
                <a:solidFill>
                  <a:schemeClr val="tx1">
                    <a:lumMod val="75000"/>
                    <a:lumOff val="25000"/>
                  </a:schemeClr>
                </a:solidFill>
              </a:rPr>
              <a:t>通过计算名字和名字空间的</a:t>
            </a:r>
            <a:r>
              <a:rPr lang="en-US" altLang="zh-CN" dirty="0">
                <a:solidFill>
                  <a:schemeClr val="tx1">
                    <a:lumMod val="75000"/>
                    <a:lumOff val="25000"/>
                  </a:schemeClr>
                </a:solidFill>
              </a:rPr>
              <a:t>MD5</a:t>
            </a:r>
            <a:r>
              <a:rPr lang="zh-CN" altLang="en-US" dirty="0">
                <a:solidFill>
                  <a:schemeClr val="tx1">
                    <a:lumMod val="75000"/>
                    <a:lumOff val="25000"/>
                  </a:schemeClr>
                </a:solidFill>
              </a:rPr>
              <a:t>散列值得到。</a:t>
            </a:r>
          </a:p>
          <a:p>
            <a:r>
              <a:rPr lang="en-US" altLang="zh-CN" sz="2400" dirty="0">
                <a:solidFill>
                  <a:schemeClr val="tx1">
                    <a:lumMod val="75000"/>
                    <a:lumOff val="25000"/>
                  </a:schemeClr>
                </a:solidFill>
              </a:rPr>
              <a:t>UUID Version 4</a:t>
            </a:r>
            <a:r>
              <a:rPr lang="zh-CN" altLang="en-US" sz="2400" dirty="0">
                <a:solidFill>
                  <a:schemeClr val="tx1">
                    <a:lumMod val="75000"/>
                    <a:lumOff val="25000"/>
                  </a:schemeClr>
                </a:solidFill>
              </a:rPr>
              <a:t>：随机</a:t>
            </a:r>
            <a:r>
              <a:rPr lang="en-US" altLang="zh-CN" sz="2400" dirty="0">
                <a:solidFill>
                  <a:schemeClr val="tx1">
                    <a:lumMod val="75000"/>
                    <a:lumOff val="25000"/>
                  </a:schemeClr>
                </a:solidFill>
              </a:rPr>
              <a:t>UUID</a:t>
            </a:r>
          </a:p>
          <a:p>
            <a:pPr lvl="1"/>
            <a:r>
              <a:rPr lang="zh-CN" altLang="en-US" dirty="0">
                <a:solidFill>
                  <a:schemeClr val="tx1">
                    <a:lumMod val="75000"/>
                    <a:lumOff val="25000"/>
                  </a:schemeClr>
                </a:solidFill>
              </a:rPr>
              <a:t>根据随机数，或者伪随机数生成</a:t>
            </a:r>
            <a:r>
              <a:rPr lang="en-US" altLang="zh-CN" dirty="0">
                <a:solidFill>
                  <a:schemeClr val="tx1">
                    <a:lumMod val="75000"/>
                    <a:lumOff val="25000"/>
                  </a:schemeClr>
                </a:solidFill>
              </a:rPr>
              <a:t>UUID</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a:p>
            <a:r>
              <a:rPr lang="en-US" altLang="zh-CN" sz="2400" dirty="0">
                <a:solidFill>
                  <a:schemeClr val="tx1">
                    <a:lumMod val="75000"/>
                    <a:lumOff val="25000"/>
                  </a:schemeClr>
                </a:solidFill>
              </a:rPr>
              <a:t>UUID Version 5</a:t>
            </a:r>
            <a:r>
              <a:rPr lang="zh-CN" altLang="en-US" sz="2400" dirty="0">
                <a:solidFill>
                  <a:schemeClr val="tx1">
                    <a:lumMod val="75000"/>
                    <a:lumOff val="25000"/>
                  </a:schemeClr>
                </a:solidFill>
              </a:rPr>
              <a:t>：基于名字的</a:t>
            </a:r>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SHA1</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pPr lvl="1"/>
            <a:r>
              <a:rPr lang="zh-CN" altLang="en-US" dirty="0">
                <a:solidFill>
                  <a:schemeClr val="tx1">
                    <a:lumMod val="75000"/>
                    <a:lumOff val="25000"/>
                  </a:schemeClr>
                </a:solidFill>
              </a:rPr>
              <a:t>和版本</a:t>
            </a:r>
            <a:r>
              <a:rPr lang="en-US" altLang="zh-CN" dirty="0">
                <a:solidFill>
                  <a:schemeClr val="tx1">
                    <a:lumMod val="75000"/>
                    <a:lumOff val="25000"/>
                  </a:schemeClr>
                </a:solidFill>
              </a:rPr>
              <a:t>3</a:t>
            </a:r>
            <a:r>
              <a:rPr lang="zh-CN" altLang="en-US" dirty="0">
                <a:solidFill>
                  <a:schemeClr val="tx1">
                    <a:lumMod val="75000"/>
                    <a:lumOff val="25000"/>
                  </a:schemeClr>
                </a:solidFill>
              </a:rPr>
              <a:t>的</a:t>
            </a:r>
            <a:r>
              <a:rPr lang="en-US" altLang="zh-CN" dirty="0">
                <a:solidFill>
                  <a:schemeClr val="tx1">
                    <a:lumMod val="75000"/>
                    <a:lumOff val="25000"/>
                  </a:schemeClr>
                </a:solidFill>
              </a:rPr>
              <a:t>UUID</a:t>
            </a:r>
            <a:r>
              <a:rPr lang="zh-CN" altLang="en-US" dirty="0">
                <a:solidFill>
                  <a:schemeClr val="tx1">
                    <a:lumMod val="75000"/>
                    <a:lumOff val="25000"/>
                  </a:schemeClr>
                </a:solidFill>
              </a:rPr>
              <a:t>算法类似，只是散列值计算使用</a:t>
            </a:r>
            <a:r>
              <a:rPr lang="en-US" altLang="zh-CN" dirty="0">
                <a:solidFill>
                  <a:schemeClr val="tx1">
                    <a:lumMod val="75000"/>
                    <a:lumOff val="25000"/>
                  </a:schemeClr>
                </a:solidFill>
              </a:rPr>
              <a:t>SHA1</a:t>
            </a:r>
            <a:r>
              <a:rPr lang="zh-CN" altLang="en-US" dirty="0">
                <a:solidFill>
                  <a:schemeClr val="tx1">
                    <a:lumMod val="75000"/>
                    <a:lumOff val="25000"/>
                  </a:schemeClr>
                </a:solidFill>
              </a:rPr>
              <a:t>（</a:t>
            </a:r>
            <a:r>
              <a:rPr lang="en-US" altLang="zh-CN" dirty="0">
                <a:solidFill>
                  <a:schemeClr val="tx1">
                    <a:lumMod val="75000"/>
                    <a:lumOff val="25000"/>
                  </a:schemeClr>
                </a:solidFill>
              </a:rPr>
              <a:t>Secure Hash Algorithm 1</a:t>
            </a:r>
            <a:r>
              <a:rPr lang="zh-CN" altLang="en-US" dirty="0">
                <a:solidFill>
                  <a:schemeClr val="tx1">
                    <a:lumMod val="75000"/>
                    <a:lumOff val="25000"/>
                  </a:schemeClr>
                </a:solidFill>
              </a:rPr>
              <a:t>）算法。</a:t>
            </a:r>
          </a:p>
          <a:p>
            <a:pPr lvl="1"/>
            <a:endParaRPr lang="en-US" altLang="zh-CN" dirty="0">
              <a:solidFill>
                <a:schemeClr val="tx1">
                  <a:lumMod val="75000"/>
                  <a:lumOff val="25000"/>
                </a:schemeClr>
              </a:solidFill>
            </a:endParaRPr>
          </a:p>
          <a:p>
            <a:endParaRPr lang="zh-CN" altLang="en-US" sz="2400" dirty="0">
              <a:solidFill>
                <a:schemeClr val="tx1">
                  <a:lumMod val="75000"/>
                  <a:lumOff val="25000"/>
                </a:schemeClr>
              </a:solidFill>
            </a:endParaRPr>
          </a:p>
          <a:p>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25006987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DC446-C213-4E6C-9D32-04B8CD2F23A7}"/>
              </a:ext>
            </a:extLst>
          </p:cNvPr>
          <p:cNvSpPr>
            <a:spLocks noGrp="1"/>
          </p:cNvSpPr>
          <p:nvPr>
            <p:ph type="title"/>
          </p:nvPr>
        </p:nvSpPr>
        <p:spPr>
          <a:xfrm>
            <a:off x="6012160" y="23660"/>
            <a:ext cx="2876126" cy="954107"/>
          </a:xfrm>
        </p:spPr>
        <p:txBody>
          <a:bodyPr/>
          <a:lstStyle/>
          <a:p>
            <a:r>
              <a:rPr lang="en-US" altLang="zh-CN" dirty="0"/>
              <a:t>Java UUID</a:t>
            </a:r>
            <a:r>
              <a:rPr lang="zh-CN" altLang="en-US" dirty="0"/>
              <a:t>生成</a:t>
            </a:r>
          </a:p>
        </p:txBody>
      </p:sp>
      <p:sp>
        <p:nvSpPr>
          <p:cNvPr id="3" name="内容占位符 2">
            <a:extLst>
              <a:ext uri="{FF2B5EF4-FFF2-40B4-BE49-F238E27FC236}">
                <a16:creationId xmlns:a16="http://schemas.microsoft.com/office/drawing/2014/main" id="{7ABA4F35-32C9-439E-8611-D94C9A4D24DF}"/>
              </a:ext>
            </a:extLst>
          </p:cNvPr>
          <p:cNvSpPr txBox="1">
            <a:spLocks/>
          </p:cNvSpPr>
          <p:nvPr/>
        </p:nvSpPr>
        <p:spPr>
          <a:xfrm>
            <a:off x="337930" y="1250959"/>
            <a:ext cx="8410534" cy="261605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中对</a:t>
            </a:r>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的生成提供了支持，</a:t>
            </a:r>
            <a:r>
              <a:rPr lang="en-US" sz="2400" dirty="0" err="1"/>
              <a:t>java.util.UUID</a:t>
            </a:r>
            <a:r>
              <a:rPr lang="en-US" sz="2400" dirty="0"/>
              <a:t> </a:t>
            </a:r>
            <a:r>
              <a:rPr lang="zh-CN" altLang="en-US" sz="2400" dirty="0"/>
              <a:t>类定义了生成</a:t>
            </a:r>
            <a:r>
              <a:rPr lang="en-US" altLang="zh-CN" sz="2400" dirty="0"/>
              <a:t>UUID</a:t>
            </a:r>
            <a:r>
              <a:rPr lang="zh-CN" altLang="en-US" sz="2400" dirty="0"/>
              <a:t>的方法；</a:t>
            </a:r>
            <a:endParaRPr lang="en-US" sz="2400" dirty="0"/>
          </a:p>
          <a:p>
            <a:endParaRPr lang="zh-CN" altLang="en-US" sz="2400" dirty="0">
              <a:solidFill>
                <a:schemeClr val="tx1">
                  <a:lumMod val="75000"/>
                  <a:lumOff val="25000"/>
                </a:schemeClr>
              </a:solidFill>
            </a:endParaRPr>
          </a:p>
        </p:txBody>
      </p:sp>
      <p:sp>
        <p:nvSpPr>
          <p:cNvPr id="4" name="TextBox 4">
            <a:extLst>
              <a:ext uri="{FF2B5EF4-FFF2-40B4-BE49-F238E27FC236}">
                <a16:creationId xmlns:a16="http://schemas.microsoft.com/office/drawing/2014/main" id="{755A7D72-D39E-4F7F-A18F-C8D88D01C54E}"/>
              </a:ext>
            </a:extLst>
          </p:cNvPr>
          <p:cNvSpPr txBox="1"/>
          <p:nvPr/>
        </p:nvSpPr>
        <p:spPr>
          <a:xfrm>
            <a:off x="337930" y="2708920"/>
            <a:ext cx="8550357" cy="1938992"/>
          </a:xfrm>
          <a:prstGeom prst="rect">
            <a:avLst/>
          </a:prstGeom>
          <a:solidFill>
            <a:schemeClr val="accent1">
              <a:lumMod val="40000"/>
              <a:lumOff val="60000"/>
            </a:schemeClr>
          </a:solidFill>
        </p:spPr>
        <p:txBody>
          <a:bodyPr wrap="square" rtlCol="0">
            <a:spAutoFit/>
          </a:bodyPr>
          <a:lstStyle/>
          <a:p>
            <a:r>
              <a:rPr lang="en-US" altLang="zh-CN" sz="2000" dirty="0">
                <a:ea typeface="微软雅黑 Light"/>
              </a:rPr>
              <a:t>public static void main(String[] </a:t>
            </a:r>
            <a:r>
              <a:rPr lang="en-US" altLang="zh-CN" sz="2000" dirty="0" err="1">
                <a:ea typeface="微软雅黑 Light"/>
              </a:rPr>
              <a:t>args</a:t>
            </a:r>
            <a:r>
              <a:rPr lang="en-US" altLang="zh-CN" sz="2000" dirty="0">
                <a:ea typeface="微软雅黑 Light"/>
              </a:rPr>
              <a:t>) {</a:t>
            </a:r>
          </a:p>
          <a:p>
            <a:r>
              <a:rPr lang="en-US" altLang="zh-CN" sz="2000" dirty="0">
                <a:ea typeface="微软雅黑 Light"/>
              </a:rPr>
              <a:t>        for(</a:t>
            </a:r>
            <a:r>
              <a:rPr lang="en-US" altLang="zh-CN" sz="2000" dirty="0" err="1">
                <a:ea typeface="微软雅黑 Light"/>
              </a:rPr>
              <a:t>int</a:t>
            </a:r>
            <a:r>
              <a:rPr lang="en-US" altLang="zh-CN" sz="2000" dirty="0">
                <a:ea typeface="微软雅黑 Light"/>
              </a:rPr>
              <a:t> </a:t>
            </a:r>
            <a:r>
              <a:rPr lang="en-US" altLang="zh-CN" sz="2000" dirty="0" err="1">
                <a:ea typeface="微软雅黑 Light"/>
              </a:rPr>
              <a:t>i</a:t>
            </a:r>
            <a:r>
              <a:rPr lang="en-US" altLang="zh-CN" sz="2000" dirty="0">
                <a:ea typeface="微软雅黑 Light"/>
              </a:rPr>
              <a:t>=0;i&lt;10;i++){</a:t>
            </a:r>
          </a:p>
          <a:p>
            <a:r>
              <a:rPr lang="en-US" altLang="zh-CN" sz="2000" dirty="0">
                <a:ea typeface="微软雅黑 Light"/>
              </a:rPr>
              <a:t>	UUID </a:t>
            </a:r>
            <a:r>
              <a:rPr lang="en-US" altLang="zh-CN" sz="2000" dirty="0" err="1">
                <a:ea typeface="微软雅黑 Light"/>
              </a:rPr>
              <a:t>uuid</a:t>
            </a:r>
            <a:r>
              <a:rPr lang="en-US" altLang="zh-CN" sz="2000" dirty="0">
                <a:ea typeface="微软雅黑 Light"/>
              </a:rPr>
              <a:t>=</a:t>
            </a:r>
            <a:r>
              <a:rPr lang="en-US" altLang="zh-CN" sz="2000" dirty="0" err="1">
                <a:ea typeface="微软雅黑 Light"/>
              </a:rPr>
              <a:t>UUID.randomUUID</a:t>
            </a:r>
            <a:r>
              <a:rPr lang="en-US" altLang="zh-CN" sz="2000" dirty="0">
                <a:ea typeface="微软雅黑 Light"/>
              </a:rPr>
              <a:t>();</a:t>
            </a:r>
          </a:p>
          <a:p>
            <a:r>
              <a:rPr lang="en-US" altLang="zh-CN" sz="2000" dirty="0">
                <a:ea typeface="微软雅黑 Light"/>
              </a:rPr>
              <a:t>	</a:t>
            </a:r>
            <a:r>
              <a:rPr lang="en-US" altLang="zh-CN" sz="2000" dirty="0" err="1">
                <a:ea typeface="微软雅黑 Light"/>
              </a:rPr>
              <a:t>System.out.println</a:t>
            </a:r>
            <a:r>
              <a:rPr lang="en-US" altLang="zh-CN" sz="2000" dirty="0">
                <a:ea typeface="微软雅黑 Light"/>
              </a:rPr>
              <a:t>(</a:t>
            </a:r>
            <a:r>
              <a:rPr lang="en-US" altLang="zh-CN" sz="2000" dirty="0" err="1">
                <a:ea typeface="微软雅黑 Light"/>
              </a:rPr>
              <a:t>uuid</a:t>
            </a:r>
            <a:r>
              <a:rPr lang="en-US" altLang="zh-CN" sz="2000" dirty="0">
                <a:ea typeface="微软雅黑 Light"/>
              </a:rPr>
              <a:t>);</a:t>
            </a:r>
          </a:p>
          <a:p>
            <a:r>
              <a:rPr lang="zh-CN" altLang="en-US" sz="2000" dirty="0">
                <a:ea typeface="微软雅黑 Light"/>
              </a:rPr>
              <a:t>        </a:t>
            </a:r>
            <a:r>
              <a:rPr lang="en-US" altLang="zh-CN" sz="2000" dirty="0">
                <a:ea typeface="微软雅黑 Light"/>
              </a:rPr>
              <a:t>}</a:t>
            </a:r>
          </a:p>
          <a:p>
            <a:r>
              <a:rPr lang="en-US" altLang="zh-CN" sz="2000" dirty="0">
                <a:ea typeface="微软雅黑 Light"/>
              </a:rPr>
              <a:t>}</a:t>
            </a:r>
            <a:endParaRPr lang="en-US" sz="2000" dirty="0">
              <a:ea typeface="微软雅黑 Light"/>
            </a:endParaRPr>
          </a:p>
        </p:txBody>
      </p:sp>
    </p:spTree>
    <p:extLst>
      <p:ext uri="{BB962C8B-B14F-4D97-AF65-F5344CB8AC3E}">
        <p14:creationId xmlns:p14="http://schemas.microsoft.com/office/powerpoint/2010/main" val="22128811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04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974DB-6A0B-4D9D-8006-B0C253998816}"/>
              </a:ext>
            </a:extLst>
          </p:cNvPr>
          <p:cNvSpPr>
            <a:spLocks noGrp="1"/>
          </p:cNvSpPr>
          <p:nvPr>
            <p:ph type="title"/>
          </p:nvPr>
        </p:nvSpPr>
        <p:spPr>
          <a:xfrm>
            <a:off x="5868144" y="23660"/>
            <a:ext cx="3020142" cy="954107"/>
          </a:xfrm>
        </p:spPr>
        <p:txBody>
          <a:bodyPr/>
          <a:lstStyle/>
          <a:p>
            <a:r>
              <a:rPr lang="en-US" altLang="zh-CN" dirty="0" err="1"/>
              <a:t>toString</a:t>
            </a:r>
            <a:r>
              <a:rPr lang="en-US" altLang="zh-CN" dirty="0"/>
              <a:t>()</a:t>
            </a:r>
            <a:r>
              <a:rPr lang="zh-CN" altLang="en-US" dirty="0"/>
              <a:t>方法</a:t>
            </a:r>
          </a:p>
        </p:txBody>
      </p:sp>
      <p:sp>
        <p:nvSpPr>
          <p:cNvPr id="3" name="内容占位符 2">
            <a:extLst>
              <a:ext uri="{FF2B5EF4-FFF2-40B4-BE49-F238E27FC236}">
                <a16:creationId xmlns:a16="http://schemas.microsoft.com/office/drawing/2014/main" id="{49360E4D-6BA6-4D6E-8BF6-EE95D3FC8788}"/>
              </a:ext>
            </a:extLst>
          </p:cNvPr>
          <p:cNvSpPr txBox="1">
            <a:spLocks/>
          </p:cNvSpPr>
          <p:nvPr/>
        </p:nvSpPr>
        <p:spPr>
          <a:xfrm>
            <a:off x="270116" y="840084"/>
            <a:ext cx="8550356" cy="12927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返回</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类中默认格式的字符串几乎没有实用意义，因此很多时候，都会重写一些实体类的</a:t>
            </a:r>
            <a:r>
              <a:rPr lang="en-US" altLang="zh-CN" sz="2400" dirty="0" err="1">
                <a:solidFill>
                  <a:schemeClr val="tx1">
                    <a:lumMod val="75000"/>
                    <a:lumOff val="25000"/>
                  </a:schemeClr>
                </a:solidFill>
              </a:rPr>
              <a:t>toString</a:t>
            </a:r>
            <a:r>
              <a:rPr lang="zh-CN" altLang="en-US" sz="2400" dirty="0">
                <a:solidFill>
                  <a:schemeClr val="tx1">
                    <a:lumMod val="75000"/>
                    <a:lumOff val="25000"/>
                  </a:schemeClr>
                </a:solidFill>
              </a:rPr>
              <a:t>方法，返回需要的字符串格式；</a:t>
            </a:r>
            <a:endParaRPr lang="en-US" altLang="zh-CN" sz="2400" dirty="0">
              <a:solidFill>
                <a:schemeClr val="tx1">
                  <a:lumMod val="75000"/>
                  <a:lumOff val="25000"/>
                </a:schemeClr>
              </a:solidFill>
            </a:endParaRPr>
          </a:p>
        </p:txBody>
      </p:sp>
      <p:sp>
        <p:nvSpPr>
          <p:cNvPr id="4" name="TextBox 17">
            <a:extLst>
              <a:ext uri="{FF2B5EF4-FFF2-40B4-BE49-F238E27FC236}">
                <a16:creationId xmlns:a16="http://schemas.microsoft.com/office/drawing/2014/main" id="{CF0BAA88-17C4-4998-953C-35BBD3CD4E86}"/>
              </a:ext>
            </a:extLst>
          </p:cNvPr>
          <p:cNvSpPr txBox="1"/>
          <p:nvPr/>
        </p:nvSpPr>
        <p:spPr>
          <a:xfrm>
            <a:off x="251521" y="2420888"/>
            <a:ext cx="8636766" cy="2862322"/>
          </a:xfrm>
          <a:prstGeom prst="rect">
            <a:avLst/>
          </a:prstGeom>
          <a:solidFill>
            <a:schemeClr val="accent1">
              <a:lumMod val="40000"/>
              <a:lumOff val="60000"/>
            </a:schemeClr>
          </a:solidFill>
        </p:spPr>
        <p:txBody>
          <a:bodyPr wrap="square" rtlCol="0">
            <a:spAutoFit/>
          </a:bodyPr>
          <a:lstStyle/>
          <a:p>
            <a:r>
              <a:rPr lang="en-US" dirty="0"/>
              <a:t>@Override</a:t>
            </a:r>
          </a:p>
          <a:p>
            <a:r>
              <a:rPr lang="en-US" dirty="0"/>
              <a:t>public String </a:t>
            </a:r>
            <a:r>
              <a:rPr lang="en-US" dirty="0" err="1"/>
              <a:t>toString</a:t>
            </a:r>
            <a:r>
              <a:rPr lang="en-US" dirty="0"/>
              <a:t>() {	</a:t>
            </a:r>
          </a:p>
          <a:p>
            <a:r>
              <a:rPr lang="en-US" dirty="0"/>
              <a:t>      return "[</a:t>
            </a:r>
            <a:r>
              <a:rPr lang="zh-CN" altLang="en-US" dirty="0"/>
              <a:t>姓名</a:t>
            </a:r>
            <a:r>
              <a:rPr lang="en-US" altLang="zh-CN" dirty="0"/>
              <a:t>] "+</a:t>
            </a:r>
            <a:r>
              <a:rPr lang="en-US" dirty="0"/>
              <a:t>name+" [</a:t>
            </a:r>
            <a:r>
              <a:rPr lang="zh-CN" altLang="en-US" dirty="0"/>
              <a:t>年龄</a:t>
            </a:r>
            <a:r>
              <a:rPr lang="en-US" altLang="zh-CN" dirty="0"/>
              <a:t>] "+</a:t>
            </a:r>
            <a:r>
              <a:rPr lang="en-US" dirty="0"/>
              <a:t>age;</a:t>
            </a:r>
          </a:p>
          <a:p>
            <a:r>
              <a:rPr lang="en-US" dirty="0"/>
              <a:t>}</a:t>
            </a:r>
          </a:p>
          <a:p>
            <a:r>
              <a:rPr lang="en-US" dirty="0"/>
              <a:t>public static void main(String[] </a:t>
            </a:r>
            <a:r>
              <a:rPr lang="en-US" dirty="0" err="1"/>
              <a:t>args</a:t>
            </a:r>
            <a:r>
              <a:rPr lang="en-US" dirty="0"/>
              <a:t>) {</a:t>
            </a:r>
          </a:p>
          <a:p>
            <a:r>
              <a:rPr lang="en-US" dirty="0"/>
              <a:t>     Employee02 e=new Employee02("</a:t>
            </a:r>
            <a:r>
              <a:rPr lang="zh-CN" altLang="en-US" dirty="0"/>
              <a:t>王蓓蓓</a:t>
            </a:r>
            <a:r>
              <a:rPr lang="en-US" altLang="zh-CN" dirty="0"/>
              <a:t>",23);</a:t>
            </a:r>
          </a:p>
          <a:p>
            <a:r>
              <a:rPr lang="en-US" dirty="0"/>
              <a:t>     </a:t>
            </a:r>
            <a:r>
              <a:rPr lang="en-US" dirty="0" err="1"/>
              <a:t>System.out.println</a:t>
            </a:r>
            <a:r>
              <a:rPr lang="en-US" dirty="0"/>
              <a:t>(e);</a:t>
            </a:r>
          </a:p>
          <a:p>
            <a:r>
              <a:rPr lang="en-US" dirty="0"/>
              <a:t>    </a:t>
            </a:r>
            <a:r>
              <a:rPr lang="en-US" dirty="0" err="1"/>
              <a:t>System.out.println</a:t>
            </a:r>
            <a:r>
              <a:rPr lang="en-US" dirty="0"/>
              <a:t>(</a:t>
            </a:r>
            <a:r>
              <a:rPr lang="en-US" dirty="0" err="1"/>
              <a:t>e.toString</a:t>
            </a:r>
            <a:r>
              <a:rPr lang="en-US" dirty="0"/>
              <a:t>());</a:t>
            </a:r>
          </a:p>
          <a:p>
            <a:r>
              <a:rPr lang="en-US" dirty="0"/>
              <a:t>}</a:t>
            </a:r>
          </a:p>
          <a:p>
            <a:endParaRPr lang="en-US" dirty="0"/>
          </a:p>
        </p:txBody>
      </p:sp>
      <p:sp>
        <p:nvSpPr>
          <p:cNvPr id="5" name="Oval Callout 13">
            <a:extLst>
              <a:ext uri="{FF2B5EF4-FFF2-40B4-BE49-F238E27FC236}">
                <a16:creationId xmlns:a16="http://schemas.microsoft.com/office/drawing/2014/main" id="{68A15B9A-2787-4EEA-A0F7-D51F975D9BBF}"/>
              </a:ext>
            </a:extLst>
          </p:cNvPr>
          <p:cNvSpPr/>
          <p:nvPr/>
        </p:nvSpPr>
        <p:spPr>
          <a:xfrm>
            <a:off x="2123728" y="4725144"/>
            <a:ext cx="2396358" cy="2017986"/>
          </a:xfrm>
          <a:prstGeom prst="wedgeEllipseCallout">
            <a:avLst>
              <a:gd name="adj1" fmla="val -64171"/>
              <a:gd name="adj2" fmla="val -857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rgbClr val="C00000"/>
                </a:solidFill>
              </a:rPr>
              <a:t>不要学我使用</a:t>
            </a:r>
            <a:r>
              <a:rPr lang="en-US" altLang="zh-CN" dirty="0">
                <a:solidFill>
                  <a:srgbClr val="C00000"/>
                </a:solidFill>
              </a:rPr>
              <a:t>Employee02</a:t>
            </a:r>
            <a:r>
              <a:rPr lang="zh-CN" altLang="en-US" dirty="0">
                <a:solidFill>
                  <a:srgbClr val="C00000"/>
                </a:solidFill>
              </a:rPr>
              <a:t>这种带数字的命名格式啊</a:t>
            </a:r>
            <a:r>
              <a:rPr lang="en-US" altLang="zh-CN" dirty="0">
                <a:solidFill>
                  <a:srgbClr val="C00000"/>
                </a:solidFill>
              </a:rPr>
              <a:t>~~</a:t>
            </a:r>
            <a:r>
              <a:rPr lang="zh-CN" altLang="en-US" dirty="0">
                <a:solidFill>
                  <a:srgbClr val="C00000"/>
                </a:solidFill>
              </a:rPr>
              <a:t>此处完全为了演示方便。</a:t>
            </a:r>
            <a:endParaRPr lang="en-US" dirty="0">
              <a:solidFill>
                <a:srgbClr val="C00000"/>
              </a:solidFill>
            </a:endParaRPr>
          </a:p>
        </p:txBody>
      </p:sp>
      <p:sp>
        <p:nvSpPr>
          <p:cNvPr id="6" name="Oval Callout 14">
            <a:extLst>
              <a:ext uri="{FF2B5EF4-FFF2-40B4-BE49-F238E27FC236}">
                <a16:creationId xmlns:a16="http://schemas.microsoft.com/office/drawing/2014/main" id="{FE87B208-5C4D-4640-8588-3010CAE28A99}"/>
              </a:ext>
            </a:extLst>
          </p:cNvPr>
          <p:cNvSpPr/>
          <p:nvPr/>
        </p:nvSpPr>
        <p:spPr>
          <a:xfrm>
            <a:off x="5940152" y="4182233"/>
            <a:ext cx="3058509" cy="2396359"/>
          </a:xfrm>
          <a:prstGeom prst="wedgeEllipseCallout">
            <a:avLst>
              <a:gd name="adj1" fmla="val -21675"/>
              <a:gd name="adj2" fmla="val -633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Employee02</a:t>
            </a:r>
            <a:r>
              <a:rPr lang="zh-CN" altLang="en-US" dirty="0">
                <a:solidFill>
                  <a:schemeClr val="tx1"/>
                </a:solidFill>
              </a:rPr>
              <a:t>类中重写</a:t>
            </a:r>
            <a:r>
              <a:rPr lang="en-US" altLang="zh-CN" dirty="0" err="1">
                <a:solidFill>
                  <a:schemeClr val="tx1"/>
                </a:solidFill>
              </a:rPr>
              <a:t>toString</a:t>
            </a:r>
            <a:r>
              <a:rPr lang="zh-CN" altLang="en-US" dirty="0">
                <a:solidFill>
                  <a:schemeClr val="tx1"/>
                </a:solidFill>
              </a:rPr>
              <a:t>方法，所以使用的是</a:t>
            </a:r>
            <a:r>
              <a:rPr lang="en-US" altLang="zh-CN" dirty="0">
                <a:solidFill>
                  <a:schemeClr val="tx1"/>
                </a:solidFill>
              </a:rPr>
              <a:t>Employee02</a:t>
            </a:r>
            <a:r>
              <a:rPr lang="zh-CN" altLang="en-US" dirty="0">
                <a:solidFill>
                  <a:schemeClr val="tx1"/>
                </a:solidFill>
              </a:rPr>
              <a:t>类中定义的方法，因此输出了自定义的格式。</a:t>
            </a:r>
            <a:endParaRPr lang="en-US" dirty="0">
              <a:solidFill>
                <a:schemeClr val="tx1"/>
              </a:solidFill>
            </a:endParaRPr>
          </a:p>
        </p:txBody>
      </p:sp>
      <p:pic>
        <p:nvPicPr>
          <p:cNvPr id="7" name="Picture 1" descr="C:\Users\wxh\AppData\Roaming\Tencent\Users\29097443\QQ\WinTemp\RichOle\ZEU~8F%S$)IU@5KXOZB7UP7.png">
            <a:extLst>
              <a:ext uri="{FF2B5EF4-FFF2-40B4-BE49-F238E27FC236}">
                <a16:creationId xmlns:a16="http://schemas.microsoft.com/office/drawing/2014/main" id="{A38A46A0-F6BD-4849-9CA4-D18007761936}"/>
              </a:ext>
            </a:extLst>
          </p:cNvPr>
          <p:cNvPicPr>
            <a:picLocks noChangeAspect="1" noChangeArrowheads="1"/>
          </p:cNvPicPr>
          <p:nvPr/>
        </p:nvPicPr>
        <p:blipFill>
          <a:blip r:embed="rId2" cstate="print"/>
          <a:srcRect/>
          <a:stretch>
            <a:fillRect/>
          </a:stretch>
        </p:blipFill>
        <p:spPr bwMode="auto">
          <a:xfrm>
            <a:off x="5580112" y="3031351"/>
            <a:ext cx="2971800" cy="895350"/>
          </a:xfrm>
          <a:prstGeom prst="rect">
            <a:avLst/>
          </a:prstGeom>
          <a:noFill/>
        </p:spPr>
      </p:pic>
    </p:spTree>
    <p:extLst>
      <p:ext uri="{BB962C8B-B14F-4D97-AF65-F5344CB8AC3E}">
        <p14:creationId xmlns:p14="http://schemas.microsoft.com/office/powerpoint/2010/main" val="1020321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C3ACB-E521-49A3-8099-862A00EDE7A3}"/>
              </a:ext>
            </a:extLst>
          </p:cNvPr>
          <p:cNvSpPr>
            <a:spLocks noGrp="1"/>
          </p:cNvSpPr>
          <p:nvPr>
            <p:ph type="title"/>
          </p:nvPr>
        </p:nvSpPr>
        <p:spPr>
          <a:xfrm>
            <a:off x="6588224" y="239103"/>
            <a:ext cx="2300062" cy="523220"/>
          </a:xfrm>
        </p:spPr>
        <p:txBody>
          <a:bodyPr/>
          <a:lstStyle/>
          <a:p>
            <a:r>
              <a:rPr lang="en-US" altLang="zh-CN" dirty="0"/>
              <a:t>clone()</a:t>
            </a:r>
            <a:r>
              <a:rPr lang="zh-CN" altLang="en-US" dirty="0"/>
              <a:t>方法</a:t>
            </a:r>
          </a:p>
        </p:txBody>
      </p:sp>
      <p:sp>
        <p:nvSpPr>
          <p:cNvPr id="3" name="内容占位符 2">
            <a:extLst>
              <a:ext uri="{FF2B5EF4-FFF2-40B4-BE49-F238E27FC236}">
                <a16:creationId xmlns:a16="http://schemas.microsoft.com/office/drawing/2014/main" id="{7FF7AEE3-6F70-4C34-9479-4937CEC7C71A}"/>
              </a:ext>
            </a:extLst>
          </p:cNvPr>
          <p:cNvSpPr txBox="1">
            <a:spLocks/>
          </p:cNvSpPr>
          <p:nvPr/>
        </p:nvSpPr>
        <p:spPr>
          <a:xfrm>
            <a:off x="179512" y="692696"/>
            <a:ext cx="8856984" cy="18918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类中定义了克隆方法</a:t>
            </a:r>
            <a:r>
              <a:rPr lang="en-US" altLang="zh-CN" sz="2400" dirty="0">
                <a:solidFill>
                  <a:schemeClr val="tx1">
                    <a:lumMod val="75000"/>
                    <a:lumOff val="25000"/>
                  </a:schemeClr>
                </a:solidFill>
              </a:rPr>
              <a:t>clone 【</a:t>
            </a:r>
            <a:r>
              <a:rPr lang="en-US" sz="2400" dirty="0"/>
              <a:t>protected  Object clone() throws </a:t>
            </a:r>
            <a:r>
              <a:rPr lang="en-US" sz="2400" dirty="0" err="1"/>
              <a:t>CloneNotSupportedException</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pPr>
              <a:buClr>
                <a:srgbClr val="C00000"/>
              </a:buClr>
            </a:pPr>
            <a:r>
              <a:rPr lang="en-US" altLang="zh-CN" sz="2400" dirty="0">
                <a:solidFill>
                  <a:schemeClr val="tx1">
                    <a:lumMod val="75000"/>
                    <a:lumOff val="25000"/>
                  </a:schemeClr>
                </a:solidFill>
              </a:rPr>
              <a:t>Clone</a:t>
            </a:r>
            <a:r>
              <a:rPr lang="zh-CN" altLang="en-US" sz="2400" dirty="0">
                <a:solidFill>
                  <a:schemeClr val="tx1">
                    <a:lumMod val="75000"/>
                    <a:lumOff val="25000"/>
                  </a:schemeClr>
                </a:solidFill>
              </a:rPr>
              <a:t>方法能够“复制”一个对象，生成一个新的引用，分配新的内存空间；</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一个类必须实现</a:t>
            </a:r>
            <a:r>
              <a:rPr lang="en-US" altLang="zh-CN" sz="2400" dirty="0">
                <a:solidFill>
                  <a:schemeClr val="tx1">
                    <a:lumMod val="75000"/>
                    <a:lumOff val="25000"/>
                  </a:schemeClr>
                </a:solidFill>
              </a:rPr>
              <a:t>Cloneable</a:t>
            </a:r>
            <a:r>
              <a:rPr lang="zh-CN" altLang="en-US" sz="2400" dirty="0">
                <a:solidFill>
                  <a:schemeClr val="tx1">
                    <a:lumMod val="75000"/>
                    <a:lumOff val="25000"/>
                  </a:schemeClr>
                </a:solidFill>
              </a:rPr>
              <a:t>接口，才能被克隆，否则抛出异常；</a:t>
            </a:r>
            <a:endParaRPr lang="en-US" altLang="zh-CN" sz="2400" dirty="0">
              <a:solidFill>
                <a:schemeClr val="tx1">
                  <a:lumMod val="75000"/>
                  <a:lumOff val="25000"/>
                </a:schemeClr>
              </a:solidFill>
            </a:endParaRPr>
          </a:p>
        </p:txBody>
      </p:sp>
      <p:sp>
        <p:nvSpPr>
          <p:cNvPr id="4" name="TextBox 17">
            <a:extLst>
              <a:ext uri="{FF2B5EF4-FFF2-40B4-BE49-F238E27FC236}">
                <a16:creationId xmlns:a16="http://schemas.microsoft.com/office/drawing/2014/main" id="{B252CDB5-4E16-4994-9FA1-685CC01F706A}"/>
              </a:ext>
            </a:extLst>
          </p:cNvPr>
          <p:cNvSpPr txBox="1"/>
          <p:nvPr/>
        </p:nvSpPr>
        <p:spPr>
          <a:xfrm>
            <a:off x="179513" y="2780928"/>
            <a:ext cx="8708774" cy="3970318"/>
          </a:xfrm>
          <a:prstGeom prst="rect">
            <a:avLst/>
          </a:prstGeom>
          <a:solidFill>
            <a:schemeClr val="accent1">
              <a:lumMod val="40000"/>
              <a:lumOff val="60000"/>
            </a:schemeClr>
          </a:solidFill>
        </p:spPr>
        <p:txBody>
          <a:bodyPr wrap="square" rtlCol="0">
            <a:spAutoFit/>
          </a:bodyPr>
          <a:lstStyle/>
          <a:p>
            <a:r>
              <a:rPr lang="en-US" dirty="0"/>
              <a:t>public class Sheep implements   </a:t>
            </a:r>
            <a:r>
              <a:rPr lang="en-US" dirty="0" err="1"/>
              <a:t>Cloneable</a:t>
            </a:r>
            <a:r>
              <a:rPr lang="en-US" dirty="0"/>
              <a:t>  {</a:t>
            </a:r>
          </a:p>
          <a:p>
            <a:r>
              <a:rPr lang="en-US" dirty="0"/>
              <a:t>private String name;</a:t>
            </a:r>
          </a:p>
          <a:p>
            <a:r>
              <a:rPr lang="en-US" dirty="0"/>
              <a:t>private </a:t>
            </a:r>
            <a:r>
              <a:rPr lang="en-US" dirty="0" err="1"/>
              <a:t>int</a:t>
            </a:r>
            <a:r>
              <a:rPr lang="en-US" dirty="0"/>
              <a:t> age;</a:t>
            </a:r>
          </a:p>
          <a:p>
            <a:r>
              <a:rPr lang="en-US" dirty="0"/>
              <a:t>……</a:t>
            </a:r>
          </a:p>
          <a:p>
            <a:r>
              <a:rPr lang="en-US" dirty="0"/>
              <a:t>public static void main(String[] </a:t>
            </a:r>
            <a:r>
              <a:rPr lang="en-US" dirty="0" err="1"/>
              <a:t>args</a:t>
            </a:r>
            <a:r>
              <a:rPr lang="en-US" dirty="0"/>
              <a:t>) {</a:t>
            </a:r>
          </a:p>
          <a:p>
            <a:r>
              <a:rPr lang="en-US" dirty="0"/>
              <a:t>try {</a:t>
            </a:r>
          </a:p>
          <a:p>
            <a:r>
              <a:rPr lang="en-US" dirty="0"/>
              <a:t>Sheep s1=new Sheep("Alice",3);</a:t>
            </a:r>
          </a:p>
          <a:p>
            <a:r>
              <a:rPr lang="en-US" dirty="0"/>
              <a:t>Sheep </a:t>
            </a:r>
            <a:r>
              <a:rPr lang="en-US" dirty="0" err="1"/>
              <a:t>duoli</a:t>
            </a:r>
            <a:r>
              <a:rPr lang="en-US" dirty="0"/>
              <a:t>=(Sheep) s1.clone();</a:t>
            </a:r>
          </a:p>
          <a:p>
            <a:r>
              <a:rPr lang="en-US" dirty="0" err="1"/>
              <a:t>System.out.println</a:t>
            </a:r>
            <a:r>
              <a:rPr lang="en-US" dirty="0"/>
              <a:t>("s1==</a:t>
            </a:r>
            <a:r>
              <a:rPr lang="en-US" dirty="0" err="1"/>
              <a:t>duoli</a:t>
            </a:r>
            <a:r>
              <a:rPr lang="en-US" dirty="0"/>
              <a:t>:"+(s1==</a:t>
            </a:r>
            <a:r>
              <a:rPr lang="en-US" dirty="0" err="1"/>
              <a:t>duoli</a:t>
            </a:r>
            <a:r>
              <a:rPr lang="en-US" dirty="0"/>
              <a:t>));</a:t>
            </a:r>
          </a:p>
          <a:p>
            <a:r>
              <a:rPr lang="en-US" dirty="0" err="1"/>
              <a:t>System.out.println</a:t>
            </a:r>
            <a:r>
              <a:rPr lang="en-US" dirty="0"/>
              <a:t>(duoli.name+" "+</a:t>
            </a:r>
            <a:r>
              <a:rPr lang="en-US" dirty="0" err="1"/>
              <a:t>duoli.age</a:t>
            </a:r>
            <a:r>
              <a:rPr lang="en-US" dirty="0"/>
              <a:t>);</a:t>
            </a:r>
          </a:p>
          <a:p>
            <a:r>
              <a:rPr lang="en-US" dirty="0"/>
              <a:t>} catch (</a:t>
            </a:r>
            <a:r>
              <a:rPr lang="en-US" dirty="0" err="1"/>
              <a:t>CloneNotSupportedException</a:t>
            </a:r>
            <a:r>
              <a:rPr lang="en-US" dirty="0"/>
              <a:t> e) {</a:t>
            </a:r>
          </a:p>
          <a:p>
            <a:r>
              <a:rPr lang="en-US" dirty="0" err="1"/>
              <a:t>e.printStackTrace</a:t>
            </a:r>
            <a:r>
              <a:rPr lang="en-US" dirty="0"/>
              <a:t>();</a:t>
            </a:r>
          </a:p>
          <a:p>
            <a:r>
              <a:rPr lang="en-US" dirty="0"/>
              <a:t>}</a:t>
            </a:r>
          </a:p>
          <a:p>
            <a:r>
              <a:rPr lang="en-US" dirty="0"/>
              <a:t>}</a:t>
            </a:r>
          </a:p>
        </p:txBody>
      </p:sp>
      <p:sp>
        <p:nvSpPr>
          <p:cNvPr id="5" name="Rectangle 12">
            <a:extLst>
              <a:ext uri="{FF2B5EF4-FFF2-40B4-BE49-F238E27FC236}">
                <a16:creationId xmlns:a16="http://schemas.microsoft.com/office/drawing/2014/main" id="{AB4D2F58-8087-4DB9-B836-9687A5A2B21D}"/>
              </a:ext>
            </a:extLst>
          </p:cNvPr>
          <p:cNvSpPr/>
          <p:nvPr/>
        </p:nvSpPr>
        <p:spPr>
          <a:xfrm>
            <a:off x="3246072" y="2836167"/>
            <a:ext cx="977463" cy="304801"/>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C22424DF-9843-4F64-8C68-B7A68DF9587F}"/>
              </a:ext>
            </a:extLst>
          </p:cNvPr>
          <p:cNvSpPr/>
          <p:nvPr/>
        </p:nvSpPr>
        <p:spPr>
          <a:xfrm>
            <a:off x="179512" y="5074232"/>
            <a:ext cx="4614041" cy="51500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Callout 13">
            <a:extLst>
              <a:ext uri="{FF2B5EF4-FFF2-40B4-BE49-F238E27FC236}">
                <a16:creationId xmlns:a16="http://schemas.microsoft.com/office/drawing/2014/main" id="{6E9B1A69-BBA2-4C21-A74C-017ED46AD607}"/>
              </a:ext>
            </a:extLst>
          </p:cNvPr>
          <p:cNvSpPr/>
          <p:nvPr/>
        </p:nvSpPr>
        <p:spPr>
          <a:xfrm>
            <a:off x="5281449" y="2522483"/>
            <a:ext cx="3247696" cy="3058510"/>
          </a:xfrm>
          <a:prstGeom prst="wedgeEllipseCallout">
            <a:avLst>
              <a:gd name="adj1" fmla="val -65914"/>
              <a:gd name="adj2" fmla="val 287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C00000"/>
                </a:solidFill>
              </a:rPr>
              <a:t>输出为</a:t>
            </a:r>
            <a:endParaRPr lang="en-US" altLang="zh-CN" b="1" dirty="0">
              <a:solidFill>
                <a:srgbClr val="C00000"/>
              </a:solidFill>
            </a:endParaRPr>
          </a:p>
          <a:p>
            <a:r>
              <a:rPr lang="en-US" altLang="zh-CN" b="1" dirty="0">
                <a:solidFill>
                  <a:srgbClr val="C00000"/>
                </a:solidFill>
              </a:rPr>
              <a:t> </a:t>
            </a:r>
            <a:r>
              <a:rPr lang="en-US" b="1" dirty="0">
                <a:solidFill>
                  <a:srgbClr val="C00000"/>
                </a:solidFill>
              </a:rPr>
              <a:t>s1==</a:t>
            </a:r>
            <a:r>
              <a:rPr lang="en-US" b="1" dirty="0" err="1">
                <a:solidFill>
                  <a:srgbClr val="C00000"/>
                </a:solidFill>
              </a:rPr>
              <a:t>duoli</a:t>
            </a:r>
            <a:r>
              <a:rPr lang="en-US" b="1" dirty="0">
                <a:solidFill>
                  <a:srgbClr val="C00000"/>
                </a:solidFill>
              </a:rPr>
              <a:t>: </a:t>
            </a:r>
            <a:r>
              <a:rPr lang="en-US" altLang="zh-CN" b="1" dirty="0">
                <a:solidFill>
                  <a:srgbClr val="C00000"/>
                </a:solidFill>
              </a:rPr>
              <a:t>false</a:t>
            </a:r>
          </a:p>
          <a:p>
            <a:r>
              <a:rPr lang="en-US" altLang="zh-CN" b="1" dirty="0">
                <a:solidFill>
                  <a:srgbClr val="C00000"/>
                </a:solidFill>
              </a:rPr>
              <a:t>Alice  3</a:t>
            </a:r>
          </a:p>
          <a:p>
            <a:r>
              <a:rPr lang="zh-CN" altLang="en-US" dirty="0">
                <a:solidFill>
                  <a:schemeClr val="tx1"/>
                </a:solidFill>
              </a:rPr>
              <a:t>可见调用</a:t>
            </a:r>
            <a:r>
              <a:rPr lang="en-US" altLang="zh-CN" dirty="0">
                <a:solidFill>
                  <a:schemeClr val="tx1"/>
                </a:solidFill>
              </a:rPr>
              <a:t>clone</a:t>
            </a:r>
            <a:r>
              <a:rPr lang="zh-CN" altLang="en-US" dirty="0">
                <a:solidFill>
                  <a:schemeClr val="tx1"/>
                </a:solidFill>
              </a:rPr>
              <a:t>方法后，得到的对象</a:t>
            </a:r>
            <a:r>
              <a:rPr lang="en-US" altLang="zh-CN" dirty="0" err="1">
                <a:solidFill>
                  <a:schemeClr val="tx1"/>
                </a:solidFill>
              </a:rPr>
              <a:t>duoli</a:t>
            </a:r>
            <a:r>
              <a:rPr lang="zh-CN" altLang="en-US" dirty="0">
                <a:solidFill>
                  <a:schemeClr val="tx1"/>
                </a:solidFill>
              </a:rPr>
              <a:t>属性值和原来对象</a:t>
            </a:r>
            <a:r>
              <a:rPr lang="en-US" altLang="zh-CN" dirty="0">
                <a:solidFill>
                  <a:schemeClr val="tx1"/>
                </a:solidFill>
              </a:rPr>
              <a:t>s1</a:t>
            </a:r>
            <a:r>
              <a:rPr lang="zh-CN" altLang="en-US" dirty="0">
                <a:solidFill>
                  <a:schemeClr val="tx1"/>
                </a:solidFill>
              </a:rPr>
              <a:t>相同，但是却是一个新的引用地址，和直接用</a:t>
            </a:r>
            <a:r>
              <a:rPr lang="en-US" altLang="zh-CN" dirty="0">
                <a:solidFill>
                  <a:schemeClr val="tx1"/>
                </a:solidFill>
              </a:rPr>
              <a:t>=</a:t>
            </a:r>
            <a:r>
              <a:rPr lang="zh-CN" altLang="en-US" dirty="0">
                <a:solidFill>
                  <a:schemeClr val="tx1"/>
                </a:solidFill>
              </a:rPr>
              <a:t>赋值不同</a:t>
            </a:r>
            <a:endParaRPr lang="en-US" dirty="0">
              <a:solidFill>
                <a:schemeClr val="tx1"/>
              </a:solidFill>
            </a:endParaRPr>
          </a:p>
        </p:txBody>
      </p:sp>
    </p:spTree>
    <p:extLst>
      <p:ext uri="{BB962C8B-B14F-4D97-AF65-F5344CB8AC3E}">
        <p14:creationId xmlns:p14="http://schemas.microsoft.com/office/powerpoint/2010/main" val="3899611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BAB0F-09A5-43E5-B5D0-1B00F75B2845}"/>
              </a:ext>
            </a:extLst>
          </p:cNvPr>
          <p:cNvSpPr>
            <a:spLocks noGrp="1"/>
          </p:cNvSpPr>
          <p:nvPr>
            <p:ph type="title"/>
          </p:nvPr>
        </p:nvSpPr>
        <p:spPr>
          <a:xfrm>
            <a:off x="6588224" y="239103"/>
            <a:ext cx="2300062" cy="523220"/>
          </a:xfrm>
        </p:spPr>
        <p:txBody>
          <a:bodyPr/>
          <a:lstStyle/>
          <a:p>
            <a:r>
              <a:rPr lang="en-US" altLang="zh-CN" dirty="0"/>
              <a:t>clone()</a:t>
            </a:r>
            <a:r>
              <a:rPr lang="zh-CN" altLang="en-US" dirty="0"/>
              <a:t>方法</a:t>
            </a:r>
          </a:p>
        </p:txBody>
      </p:sp>
      <p:sp>
        <p:nvSpPr>
          <p:cNvPr id="4" name="内容占位符 2">
            <a:extLst>
              <a:ext uri="{FF2B5EF4-FFF2-40B4-BE49-F238E27FC236}">
                <a16:creationId xmlns:a16="http://schemas.microsoft.com/office/drawing/2014/main" id="{4B031341-3A00-413D-9DE9-68572BFBB73D}"/>
              </a:ext>
            </a:extLst>
          </p:cNvPr>
          <p:cNvSpPr txBox="1">
            <a:spLocks/>
          </p:cNvSpPr>
          <p:nvPr/>
        </p:nvSpPr>
        <p:spPr>
          <a:xfrm>
            <a:off x="314547" y="692696"/>
            <a:ext cx="8217894" cy="18918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克隆是生成了一个新的对象，然而，对象的属性如果有引用类型，实际上还是公用；</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接上页</a:t>
            </a:r>
            <a:r>
              <a:rPr lang="en-US" altLang="zh-CN" sz="2400" dirty="0">
                <a:solidFill>
                  <a:schemeClr val="tx1">
                    <a:lumMod val="75000"/>
                    <a:lumOff val="25000"/>
                  </a:schemeClr>
                </a:solidFill>
              </a:rPr>
              <a:t>PPT</a:t>
            </a:r>
            <a:r>
              <a:rPr lang="zh-CN" altLang="en-US" sz="2400" dirty="0">
                <a:solidFill>
                  <a:schemeClr val="tx1">
                    <a:lumMod val="75000"/>
                    <a:lumOff val="25000"/>
                  </a:schemeClr>
                </a:solidFill>
              </a:rPr>
              <a:t>案例，加入如下两行代码；</a:t>
            </a:r>
            <a:endParaRPr lang="en-US" altLang="zh-CN" sz="2400" dirty="0">
              <a:solidFill>
                <a:schemeClr val="tx1">
                  <a:lumMod val="75000"/>
                  <a:lumOff val="25000"/>
                </a:schemeClr>
              </a:solidFill>
            </a:endParaRPr>
          </a:p>
        </p:txBody>
      </p:sp>
      <p:sp>
        <p:nvSpPr>
          <p:cNvPr id="5" name="TextBox 17">
            <a:extLst>
              <a:ext uri="{FF2B5EF4-FFF2-40B4-BE49-F238E27FC236}">
                <a16:creationId xmlns:a16="http://schemas.microsoft.com/office/drawing/2014/main" id="{6D913BC5-0C48-4D1E-8061-760CFFC707DD}"/>
              </a:ext>
            </a:extLst>
          </p:cNvPr>
          <p:cNvSpPr txBox="1"/>
          <p:nvPr/>
        </p:nvSpPr>
        <p:spPr>
          <a:xfrm>
            <a:off x="602579" y="2289646"/>
            <a:ext cx="8217893" cy="923330"/>
          </a:xfrm>
          <a:prstGeom prst="rect">
            <a:avLst/>
          </a:prstGeom>
          <a:solidFill>
            <a:schemeClr val="accent1">
              <a:lumMod val="40000"/>
              <a:lumOff val="60000"/>
            </a:schemeClr>
          </a:solidFill>
        </p:spPr>
        <p:txBody>
          <a:bodyPr wrap="square" rtlCol="0">
            <a:spAutoFit/>
          </a:bodyPr>
          <a:lstStyle/>
          <a:p>
            <a:r>
              <a:rPr lang="en-US" altLang="zh-CN" dirty="0"/>
              <a:t>//</a:t>
            </a:r>
            <a:r>
              <a:rPr lang="zh-CN" altLang="en-US" dirty="0"/>
              <a:t>判断</a:t>
            </a:r>
            <a:r>
              <a:rPr lang="en-US" dirty="0"/>
              <a:t>s1</a:t>
            </a:r>
            <a:r>
              <a:rPr lang="zh-CN" altLang="en-US" dirty="0"/>
              <a:t>和</a:t>
            </a:r>
            <a:r>
              <a:rPr lang="en-US" dirty="0" err="1"/>
              <a:t>duoli</a:t>
            </a:r>
            <a:r>
              <a:rPr lang="zh-CN" altLang="en-US" dirty="0"/>
              <a:t>的属性是不是相同</a:t>
            </a:r>
          </a:p>
          <a:p>
            <a:r>
              <a:rPr lang="en-US" dirty="0" err="1"/>
              <a:t>System.out.println</a:t>
            </a:r>
            <a:r>
              <a:rPr lang="en-US" dirty="0"/>
              <a:t>("s1.name==duoli.name:"+(s1.getName()==</a:t>
            </a:r>
            <a:r>
              <a:rPr lang="en-US" dirty="0" err="1"/>
              <a:t>duoli.getName</a:t>
            </a:r>
            <a:r>
              <a:rPr lang="en-US" dirty="0"/>
              <a:t>()));</a:t>
            </a:r>
          </a:p>
          <a:p>
            <a:r>
              <a:rPr lang="en-US" dirty="0" err="1"/>
              <a:t>System.out.println</a:t>
            </a:r>
            <a:r>
              <a:rPr lang="en-US" dirty="0"/>
              <a:t>("s1.age==</a:t>
            </a:r>
            <a:r>
              <a:rPr lang="en-US" dirty="0" err="1"/>
              <a:t>duoli.age</a:t>
            </a:r>
            <a:r>
              <a:rPr lang="en-US" dirty="0"/>
              <a:t>:"+(s1.getAge()==</a:t>
            </a:r>
            <a:r>
              <a:rPr lang="en-US" dirty="0" err="1"/>
              <a:t>duoli.getAge</a:t>
            </a:r>
            <a:r>
              <a:rPr lang="en-US" dirty="0"/>
              <a:t>()));</a:t>
            </a:r>
          </a:p>
        </p:txBody>
      </p:sp>
      <p:pic>
        <p:nvPicPr>
          <p:cNvPr id="6" name="Picture 1" descr="C:\Users\wxh\AppData\Roaming\Tencent\Users\29097443\QQ\WinTemp\RichOle\P`F(]M10BX`69X${}XMA9[C.png">
            <a:extLst>
              <a:ext uri="{FF2B5EF4-FFF2-40B4-BE49-F238E27FC236}">
                <a16:creationId xmlns:a16="http://schemas.microsoft.com/office/drawing/2014/main" id="{CD9E4F00-76E4-4FCF-A33F-F37FF570D352}"/>
              </a:ext>
            </a:extLst>
          </p:cNvPr>
          <p:cNvPicPr>
            <a:picLocks noChangeAspect="1" noChangeArrowheads="1"/>
          </p:cNvPicPr>
          <p:nvPr/>
        </p:nvPicPr>
        <p:blipFill>
          <a:blip r:embed="rId2" cstate="print"/>
          <a:srcRect/>
          <a:stretch>
            <a:fillRect/>
          </a:stretch>
        </p:blipFill>
        <p:spPr bwMode="auto">
          <a:xfrm>
            <a:off x="5830861" y="1758736"/>
            <a:ext cx="3196157" cy="662152"/>
          </a:xfrm>
          <a:prstGeom prst="rect">
            <a:avLst/>
          </a:prstGeom>
          <a:noFill/>
          <a:ln w="41275">
            <a:solidFill>
              <a:schemeClr val="accent6"/>
            </a:solidFill>
          </a:ln>
        </p:spPr>
      </p:pic>
      <p:sp>
        <p:nvSpPr>
          <p:cNvPr id="7" name="内容占位符 2">
            <a:extLst>
              <a:ext uri="{FF2B5EF4-FFF2-40B4-BE49-F238E27FC236}">
                <a16:creationId xmlns:a16="http://schemas.microsoft.com/office/drawing/2014/main" id="{EB0DB55E-2949-4C20-94D6-338E2C41DB77}"/>
              </a:ext>
            </a:extLst>
          </p:cNvPr>
          <p:cNvSpPr txBox="1">
            <a:spLocks/>
          </p:cNvSpPr>
          <p:nvPr/>
        </p:nvSpPr>
        <p:spPr>
          <a:xfrm>
            <a:off x="251520" y="3317200"/>
            <a:ext cx="8636766" cy="903888"/>
          </a:xfrm>
          <a:prstGeom prst="rect">
            <a:avLst/>
          </a:prstGeom>
        </p:spPr>
        <p:txBody>
          <a:bodyPr vert="horz" lIns="91440" tIns="45720" rIns="91440" bIns="45720" rtlCol="0">
            <a:noAutofit/>
          </a:bodyPr>
          <a:lstStyle>
            <a:defPPr>
              <a:defRPr lang="zh-CN"/>
            </a:defPPr>
            <a:lvl1pPr marL="342900" indent="-342900">
              <a:spcBef>
                <a:spcPct val="20000"/>
              </a:spcBef>
              <a:buClr>
                <a:srgbClr val="C00000"/>
              </a:buClr>
              <a:buFont typeface="Arial" pitchFamily="34" charset="0"/>
              <a:buChar char="•"/>
              <a:defRPr sz="2400">
                <a:solidFill>
                  <a:schemeClr val="tx1">
                    <a:lumMod val="75000"/>
                    <a:lumOff val="25000"/>
                  </a:schemeClr>
                </a:solidFill>
              </a:defRPr>
            </a:lvl1pPr>
            <a:lvl2pPr marL="742950" indent="-285750">
              <a:spcBef>
                <a:spcPct val="20000"/>
              </a:spcBef>
              <a:buFont typeface="Arial" pitchFamily="34" charset="0"/>
              <a:buChar char="–"/>
              <a:defRPr sz="2000"/>
            </a:lvl2pPr>
            <a:lvl3pPr marL="1143000" indent="-228600">
              <a:spcBef>
                <a:spcPct val="20000"/>
              </a:spcBef>
              <a:buFont typeface="Arial" pitchFamily="34" charset="0"/>
              <a:buChar char="•"/>
            </a:lvl3pPr>
            <a:lvl4pPr marL="1600200" indent="-228600">
              <a:spcBef>
                <a:spcPct val="20000"/>
              </a:spcBef>
              <a:buFont typeface="Arial" pitchFamily="34" charset="0"/>
              <a:buChar char="–"/>
              <a:defRPr sz="1600"/>
            </a:lvl4pPr>
            <a:lvl5pPr marL="2057400" indent="-228600">
              <a:spcBef>
                <a:spcPct val="20000"/>
              </a:spcBef>
              <a:buFont typeface="Arial" pitchFamily="34" charset="0"/>
              <a:buChar char="»"/>
              <a:defRPr sz="16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可见，</a:t>
            </a:r>
            <a:r>
              <a:rPr lang="en-US" altLang="zh-CN" dirty="0"/>
              <a:t>s1</a:t>
            </a:r>
            <a:r>
              <a:rPr lang="zh-CN" altLang="en-US" dirty="0"/>
              <a:t>和</a:t>
            </a:r>
            <a:r>
              <a:rPr lang="en-US" altLang="zh-CN" dirty="0" err="1"/>
              <a:t>duoli</a:t>
            </a:r>
            <a:r>
              <a:rPr lang="zh-CN" altLang="en-US" dirty="0"/>
              <a:t>的</a:t>
            </a:r>
            <a:r>
              <a:rPr lang="en-US" altLang="zh-CN" dirty="0"/>
              <a:t>name</a:t>
            </a:r>
            <a:r>
              <a:rPr lang="zh-CN" altLang="en-US" dirty="0"/>
              <a:t>和</a:t>
            </a:r>
            <a:r>
              <a:rPr lang="en-US" altLang="zh-CN" dirty="0"/>
              <a:t>age</a:t>
            </a:r>
            <a:r>
              <a:rPr lang="zh-CN" altLang="en-US" dirty="0"/>
              <a:t>的值相同，但是，其中引用类型</a:t>
            </a:r>
            <a:r>
              <a:rPr lang="en-US" altLang="zh-CN" dirty="0"/>
              <a:t>name</a:t>
            </a:r>
            <a:r>
              <a:rPr lang="zh-CN" altLang="en-US" dirty="0"/>
              <a:t>实际上是一个引用，如下图所示：</a:t>
            </a:r>
            <a:endParaRPr lang="en-US" altLang="zh-CN" dirty="0"/>
          </a:p>
        </p:txBody>
      </p:sp>
      <p:sp>
        <p:nvSpPr>
          <p:cNvPr id="8" name="Rectangle 16">
            <a:extLst>
              <a:ext uri="{FF2B5EF4-FFF2-40B4-BE49-F238E27FC236}">
                <a16:creationId xmlns:a16="http://schemas.microsoft.com/office/drawing/2014/main" id="{4B9621B5-3A24-4B6B-A984-503023088415}"/>
              </a:ext>
            </a:extLst>
          </p:cNvPr>
          <p:cNvSpPr/>
          <p:nvPr/>
        </p:nvSpPr>
        <p:spPr>
          <a:xfrm>
            <a:off x="656730" y="4781628"/>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sp>
        <p:nvSpPr>
          <p:cNvPr id="9" name="Rectangle 18">
            <a:extLst>
              <a:ext uri="{FF2B5EF4-FFF2-40B4-BE49-F238E27FC236}">
                <a16:creationId xmlns:a16="http://schemas.microsoft.com/office/drawing/2014/main" id="{2BA83152-1066-4AB8-B0C6-F3085437ABD1}"/>
              </a:ext>
            </a:extLst>
          </p:cNvPr>
          <p:cNvSpPr/>
          <p:nvPr/>
        </p:nvSpPr>
        <p:spPr>
          <a:xfrm>
            <a:off x="683006" y="5564649"/>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duoli</a:t>
            </a:r>
            <a:endParaRPr lang="en-US" dirty="0">
              <a:solidFill>
                <a:schemeClr val="tx1"/>
              </a:solidFill>
            </a:endParaRPr>
          </a:p>
        </p:txBody>
      </p:sp>
      <p:sp>
        <p:nvSpPr>
          <p:cNvPr id="10" name="TextBox 19">
            <a:extLst>
              <a:ext uri="{FF2B5EF4-FFF2-40B4-BE49-F238E27FC236}">
                <a16:creationId xmlns:a16="http://schemas.microsoft.com/office/drawing/2014/main" id="{FBFA2089-171A-4976-8A98-795813E33C46}"/>
              </a:ext>
            </a:extLst>
          </p:cNvPr>
          <p:cNvSpPr txBox="1"/>
          <p:nvPr/>
        </p:nvSpPr>
        <p:spPr>
          <a:xfrm>
            <a:off x="467544" y="6309320"/>
            <a:ext cx="1655379" cy="369332"/>
          </a:xfrm>
          <a:prstGeom prst="rect">
            <a:avLst/>
          </a:prstGeom>
          <a:solidFill>
            <a:schemeClr val="accent6"/>
          </a:solidFill>
        </p:spPr>
        <p:txBody>
          <a:bodyPr wrap="square" rtlCol="0">
            <a:spAutoFit/>
          </a:bodyPr>
          <a:lstStyle/>
          <a:p>
            <a:pPr algn="ctr"/>
            <a:r>
              <a:rPr lang="zh-CN" altLang="en-US" dirty="0"/>
              <a:t>栈区</a:t>
            </a:r>
            <a:endParaRPr lang="en-US" dirty="0"/>
          </a:p>
        </p:txBody>
      </p:sp>
      <p:sp>
        <p:nvSpPr>
          <p:cNvPr id="11" name="TextBox 20">
            <a:extLst>
              <a:ext uri="{FF2B5EF4-FFF2-40B4-BE49-F238E27FC236}">
                <a16:creationId xmlns:a16="http://schemas.microsoft.com/office/drawing/2014/main" id="{EF3E82C6-F6F6-442B-A5E6-D3E225404B4D}"/>
              </a:ext>
            </a:extLst>
          </p:cNvPr>
          <p:cNvSpPr txBox="1"/>
          <p:nvPr/>
        </p:nvSpPr>
        <p:spPr>
          <a:xfrm>
            <a:off x="3707099" y="6372036"/>
            <a:ext cx="1655379" cy="369332"/>
          </a:xfrm>
          <a:prstGeom prst="rect">
            <a:avLst/>
          </a:prstGeom>
          <a:solidFill>
            <a:schemeClr val="accent2">
              <a:lumMod val="60000"/>
              <a:lumOff val="40000"/>
            </a:schemeClr>
          </a:solidFill>
        </p:spPr>
        <p:txBody>
          <a:bodyPr wrap="square" rtlCol="0">
            <a:spAutoFit/>
          </a:bodyPr>
          <a:lstStyle/>
          <a:p>
            <a:pPr algn="ctr"/>
            <a:r>
              <a:rPr lang="zh-CN" altLang="en-US" dirty="0"/>
              <a:t>堆区</a:t>
            </a:r>
            <a:endParaRPr lang="en-US" dirty="0"/>
          </a:p>
        </p:txBody>
      </p:sp>
      <p:sp>
        <p:nvSpPr>
          <p:cNvPr id="12" name="Rectangle 21">
            <a:extLst>
              <a:ext uri="{FF2B5EF4-FFF2-40B4-BE49-F238E27FC236}">
                <a16:creationId xmlns:a16="http://schemas.microsoft.com/office/drawing/2014/main" id="{A668A26B-4EC3-463B-BB1D-15CB2940AEA2}"/>
              </a:ext>
            </a:extLst>
          </p:cNvPr>
          <p:cNvSpPr/>
          <p:nvPr/>
        </p:nvSpPr>
        <p:spPr>
          <a:xfrm>
            <a:off x="3801693" y="4986578"/>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Alice</a:t>
            </a:r>
          </a:p>
        </p:txBody>
      </p:sp>
      <p:sp>
        <p:nvSpPr>
          <p:cNvPr id="13" name="Rectangle 22">
            <a:extLst>
              <a:ext uri="{FF2B5EF4-FFF2-40B4-BE49-F238E27FC236}">
                <a16:creationId xmlns:a16="http://schemas.microsoft.com/office/drawing/2014/main" id="{0C5D3572-1F65-432E-BE1F-9EA8A3051002}"/>
              </a:ext>
            </a:extLst>
          </p:cNvPr>
          <p:cNvSpPr/>
          <p:nvPr/>
        </p:nvSpPr>
        <p:spPr>
          <a:xfrm>
            <a:off x="3796438" y="4292655"/>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4" name="Rectangle 23">
            <a:extLst>
              <a:ext uri="{FF2B5EF4-FFF2-40B4-BE49-F238E27FC236}">
                <a16:creationId xmlns:a16="http://schemas.microsoft.com/office/drawing/2014/main" id="{9CFB909A-BE43-421C-9A54-E687EA910812}"/>
              </a:ext>
            </a:extLst>
          </p:cNvPr>
          <p:cNvSpPr/>
          <p:nvPr/>
        </p:nvSpPr>
        <p:spPr>
          <a:xfrm>
            <a:off x="3838479" y="5732815"/>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15" name="Curved Connector 28">
            <a:extLst>
              <a:ext uri="{FF2B5EF4-FFF2-40B4-BE49-F238E27FC236}">
                <a16:creationId xmlns:a16="http://schemas.microsoft.com/office/drawing/2014/main" id="{160032BB-F6B2-4764-AC55-7508C588F47C}"/>
              </a:ext>
            </a:extLst>
          </p:cNvPr>
          <p:cNvCxnSpPr>
            <a:cxnSpLocks/>
            <a:stCxn id="9" idx="3"/>
            <a:endCxn id="12" idx="1"/>
          </p:cNvCxnSpPr>
          <p:nvPr/>
        </p:nvCxnSpPr>
        <p:spPr>
          <a:xfrm flipV="1">
            <a:off x="1975779" y="5238827"/>
            <a:ext cx="1825914" cy="57807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30">
            <a:extLst>
              <a:ext uri="{FF2B5EF4-FFF2-40B4-BE49-F238E27FC236}">
                <a16:creationId xmlns:a16="http://schemas.microsoft.com/office/drawing/2014/main" id="{29BE07EA-D4C2-4B86-BF44-76C1620109C6}"/>
              </a:ext>
            </a:extLst>
          </p:cNvPr>
          <p:cNvCxnSpPr>
            <a:stCxn id="8" idx="3"/>
            <a:endCxn id="13" idx="1"/>
          </p:cNvCxnSpPr>
          <p:nvPr/>
        </p:nvCxnSpPr>
        <p:spPr>
          <a:xfrm flipV="1">
            <a:off x="1949503" y="4544904"/>
            <a:ext cx="1846935" cy="48897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32">
            <a:extLst>
              <a:ext uri="{FF2B5EF4-FFF2-40B4-BE49-F238E27FC236}">
                <a16:creationId xmlns:a16="http://schemas.microsoft.com/office/drawing/2014/main" id="{DFB7A2EE-2BA2-4914-A4ED-DF464A7757F6}"/>
              </a:ext>
            </a:extLst>
          </p:cNvPr>
          <p:cNvCxnSpPr>
            <a:stCxn id="8" idx="3"/>
            <a:endCxn id="12" idx="1"/>
          </p:cNvCxnSpPr>
          <p:nvPr/>
        </p:nvCxnSpPr>
        <p:spPr>
          <a:xfrm>
            <a:off x="1949503" y="5033877"/>
            <a:ext cx="1852190" cy="2049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34">
            <a:extLst>
              <a:ext uri="{FF2B5EF4-FFF2-40B4-BE49-F238E27FC236}">
                <a16:creationId xmlns:a16="http://schemas.microsoft.com/office/drawing/2014/main" id="{7DCA9C7A-496C-47EC-9089-FEE381A7F646}"/>
              </a:ext>
            </a:extLst>
          </p:cNvPr>
          <p:cNvCxnSpPr>
            <a:stCxn id="9" idx="3"/>
            <a:endCxn id="14" idx="1"/>
          </p:cNvCxnSpPr>
          <p:nvPr/>
        </p:nvCxnSpPr>
        <p:spPr>
          <a:xfrm>
            <a:off x="1975779" y="5816898"/>
            <a:ext cx="1862700" cy="16816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38">
            <a:extLst>
              <a:ext uri="{FF2B5EF4-FFF2-40B4-BE49-F238E27FC236}">
                <a16:creationId xmlns:a16="http://schemas.microsoft.com/office/drawing/2014/main" id="{A59AA3B3-9B2F-488D-A6E5-50AEBE84DD67}"/>
              </a:ext>
            </a:extLst>
          </p:cNvPr>
          <p:cNvSpPr/>
          <p:nvPr/>
        </p:nvSpPr>
        <p:spPr>
          <a:xfrm>
            <a:off x="6012160" y="4074869"/>
            <a:ext cx="2885089" cy="252248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solidFill>
              </a:rPr>
              <a:t>这种基本数据类型属性完全重新创建，引用类型属性依然共用的克隆，被称为</a:t>
            </a:r>
            <a:r>
              <a:rPr lang="zh-CN" altLang="en-US" b="1" dirty="0">
                <a:solidFill>
                  <a:srgbClr val="C00000"/>
                </a:solidFill>
              </a:rPr>
              <a:t>浅克隆</a:t>
            </a:r>
            <a:r>
              <a:rPr lang="zh-CN" altLang="en-US" dirty="0">
                <a:solidFill>
                  <a:schemeClr val="tx1"/>
                </a:solidFill>
              </a:rPr>
              <a:t>。如果所有类型属性都完全重新创建，称为</a:t>
            </a:r>
            <a:r>
              <a:rPr lang="zh-CN" altLang="en-US" b="1" dirty="0">
                <a:solidFill>
                  <a:srgbClr val="C00000"/>
                </a:solidFill>
              </a:rPr>
              <a:t>深克隆</a:t>
            </a:r>
            <a:r>
              <a:rPr lang="zh-CN" altLang="en-US" dirty="0">
                <a:solidFill>
                  <a:schemeClr val="tx1"/>
                </a:solidFill>
              </a:rPr>
              <a:t>。</a:t>
            </a:r>
            <a:endParaRPr lang="en-US" dirty="0">
              <a:solidFill>
                <a:schemeClr val="tx1"/>
              </a:solidFill>
            </a:endParaRPr>
          </a:p>
        </p:txBody>
      </p:sp>
      <p:sp>
        <p:nvSpPr>
          <p:cNvPr id="20" name="TextBox 39">
            <a:extLst>
              <a:ext uri="{FF2B5EF4-FFF2-40B4-BE49-F238E27FC236}">
                <a16:creationId xmlns:a16="http://schemas.microsoft.com/office/drawing/2014/main" id="{8557457A-6251-4958-B08B-50EA6AD408FD}"/>
              </a:ext>
            </a:extLst>
          </p:cNvPr>
          <p:cNvSpPr txBox="1"/>
          <p:nvPr/>
        </p:nvSpPr>
        <p:spPr>
          <a:xfrm>
            <a:off x="6535054" y="1343579"/>
            <a:ext cx="1655379" cy="369332"/>
          </a:xfrm>
          <a:prstGeom prst="rect">
            <a:avLst/>
          </a:prstGeom>
          <a:solidFill>
            <a:schemeClr val="accent6"/>
          </a:solidFill>
        </p:spPr>
        <p:txBody>
          <a:bodyPr wrap="square" rtlCol="0">
            <a:spAutoFit/>
          </a:bodyPr>
          <a:lstStyle/>
          <a:p>
            <a:pPr algn="ctr"/>
            <a:r>
              <a:rPr lang="zh-CN" altLang="en-US" dirty="0"/>
              <a:t>运行结果</a:t>
            </a:r>
            <a:endParaRPr lang="en-US" dirty="0"/>
          </a:p>
        </p:txBody>
      </p:sp>
    </p:spTree>
    <p:extLst>
      <p:ext uri="{BB962C8B-B14F-4D97-AF65-F5344CB8AC3E}">
        <p14:creationId xmlns:p14="http://schemas.microsoft.com/office/powerpoint/2010/main" val="159475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936C9-1D44-4406-97B7-6B20D6D4C8F3}"/>
              </a:ext>
            </a:extLst>
          </p:cNvPr>
          <p:cNvSpPr>
            <a:spLocks noGrp="1"/>
          </p:cNvSpPr>
          <p:nvPr>
            <p:ph type="title"/>
          </p:nvPr>
        </p:nvSpPr>
        <p:spPr>
          <a:xfrm>
            <a:off x="6588224" y="239103"/>
            <a:ext cx="2300062" cy="523220"/>
          </a:xfrm>
        </p:spPr>
        <p:txBody>
          <a:bodyPr/>
          <a:lstStyle/>
          <a:p>
            <a:r>
              <a:rPr lang="en-US" altLang="zh-CN" dirty="0"/>
              <a:t>clone()</a:t>
            </a:r>
            <a:r>
              <a:rPr lang="zh-CN" altLang="en-US" dirty="0"/>
              <a:t>方法</a:t>
            </a:r>
          </a:p>
        </p:txBody>
      </p:sp>
      <p:sp>
        <p:nvSpPr>
          <p:cNvPr id="3" name="内容占位符 2">
            <a:extLst>
              <a:ext uri="{FF2B5EF4-FFF2-40B4-BE49-F238E27FC236}">
                <a16:creationId xmlns:a16="http://schemas.microsoft.com/office/drawing/2014/main" id="{6EEA4D74-4009-4F84-9CC5-E399B2A2EDFD}"/>
              </a:ext>
            </a:extLst>
          </p:cNvPr>
          <p:cNvSpPr txBox="1">
            <a:spLocks/>
          </p:cNvSpPr>
          <p:nvPr/>
        </p:nvSpPr>
        <p:spPr>
          <a:xfrm>
            <a:off x="107504" y="692696"/>
            <a:ext cx="8938938" cy="13986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通过上页</a:t>
            </a:r>
            <a:r>
              <a:rPr lang="en-US" altLang="zh-CN" sz="2400" dirty="0">
                <a:solidFill>
                  <a:schemeClr val="tx1">
                    <a:lumMod val="75000"/>
                    <a:lumOff val="25000"/>
                  </a:schemeClr>
                </a:solidFill>
              </a:rPr>
              <a:t>PPT</a:t>
            </a:r>
            <a:r>
              <a:rPr lang="zh-CN" altLang="en-US" sz="2400" dirty="0">
                <a:solidFill>
                  <a:schemeClr val="tx1">
                    <a:lumMod val="75000"/>
                    <a:lumOff val="25000"/>
                  </a:schemeClr>
                </a:solidFill>
              </a:rPr>
              <a:t>，可见</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类中的</a:t>
            </a:r>
            <a:r>
              <a:rPr lang="en-US" altLang="zh-CN" sz="2400" dirty="0">
                <a:solidFill>
                  <a:schemeClr val="tx1">
                    <a:lumMod val="75000"/>
                    <a:lumOff val="25000"/>
                  </a:schemeClr>
                </a:solidFill>
              </a:rPr>
              <a:t>clone</a:t>
            </a:r>
            <a:r>
              <a:rPr lang="zh-CN" altLang="en-US" sz="2400" dirty="0">
                <a:solidFill>
                  <a:schemeClr val="tx1">
                    <a:lumMod val="75000"/>
                    <a:lumOff val="25000"/>
                  </a:schemeClr>
                </a:solidFill>
              </a:rPr>
              <a:t>方法默认是浅克隆；如果要实现深克隆，需要自行重写</a:t>
            </a:r>
            <a:r>
              <a:rPr lang="en-US" altLang="zh-CN" sz="2400" dirty="0">
                <a:solidFill>
                  <a:schemeClr val="tx1">
                    <a:lumMod val="75000"/>
                    <a:lumOff val="25000"/>
                  </a:schemeClr>
                </a:solidFill>
              </a:rPr>
              <a:t>clone</a:t>
            </a:r>
            <a:r>
              <a:rPr lang="zh-CN" altLang="en-US" sz="2400" dirty="0">
                <a:solidFill>
                  <a:schemeClr val="tx1">
                    <a:lumMod val="75000"/>
                    <a:lumOff val="25000"/>
                  </a:schemeClr>
                </a:solidFill>
              </a:rPr>
              <a:t>方法，如下所示：</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在</a:t>
            </a:r>
            <a:r>
              <a:rPr lang="en-US" altLang="zh-CN" sz="2400" dirty="0" err="1">
                <a:solidFill>
                  <a:schemeClr val="tx1">
                    <a:lumMod val="75000"/>
                    <a:lumOff val="25000"/>
                  </a:schemeClr>
                </a:solidFill>
              </a:rPr>
              <a:t>SheepDeepClone</a:t>
            </a:r>
            <a:r>
              <a:rPr lang="zh-CN" altLang="en-US" sz="2400" dirty="0">
                <a:solidFill>
                  <a:schemeClr val="tx1">
                    <a:lumMod val="75000"/>
                    <a:lumOff val="25000"/>
                  </a:schemeClr>
                </a:solidFill>
              </a:rPr>
              <a:t>类中重写</a:t>
            </a:r>
            <a:r>
              <a:rPr lang="en-US" altLang="zh-CN" sz="2400" dirty="0">
                <a:solidFill>
                  <a:schemeClr val="tx1">
                    <a:lumMod val="75000"/>
                    <a:lumOff val="25000"/>
                  </a:schemeClr>
                </a:solidFill>
              </a:rPr>
              <a:t>clone</a:t>
            </a:r>
            <a:r>
              <a:rPr lang="zh-CN" altLang="en-US" sz="2400" dirty="0">
                <a:solidFill>
                  <a:schemeClr val="tx1">
                    <a:lumMod val="75000"/>
                    <a:lumOff val="25000"/>
                  </a:schemeClr>
                </a:solidFill>
              </a:rPr>
              <a:t>方法如下：</a:t>
            </a:r>
            <a:endParaRPr lang="en-US" altLang="zh-CN" sz="2400" dirty="0">
              <a:solidFill>
                <a:schemeClr val="tx1">
                  <a:lumMod val="75000"/>
                  <a:lumOff val="25000"/>
                </a:schemeClr>
              </a:solidFill>
            </a:endParaRPr>
          </a:p>
        </p:txBody>
      </p:sp>
      <p:sp>
        <p:nvSpPr>
          <p:cNvPr id="4" name="TextBox 17">
            <a:extLst>
              <a:ext uri="{FF2B5EF4-FFF2-40B4-BE49-F238E27FC236}">
                <a16:creationId xmlns:a16="http://schemas.microsoft.com/office/drawing/2014/main" id="{C7AFEAFE-81A2-4B04-88E4-2B345F1AC8EC}"/>
              </a:ext>
            </a:extLst>
          </p:cNvPr>
          <p:cNvSpPr txBox="1"/>
          <p:nvPr/>
        </p:nvSpPr>
        <p:spPr>
          <a:xfrm>
            <a:off x="337930" y="1988840"/>
            <a:ext cx="8482543" cy="4801314"/>
          </a:xfrm>
          <a:prstGeom prst="rect">
            <a:avLst/>
          </a:prstGeom>
          <a:solidFill>
            <a:schemeClr val="accent1">
              <a:lumMod val="40000"/>
              <a:lumOff val="60000"/>
            </a:schemeClr>
          </a:solidFill>
        </p:spPr>
        <p:txBody>
          <a:bodyPr wrap="square" rtlCol="0">
            <a:spAutoFit/>
          </a:bodyPr>
          <a:lstStyle/>
          <a:p>
            <a:r>
              <a:rPr lang="en-US" altLang="zh-CN" dirty="0"/>
              <a:t>//</a:t>
            </a:r>
            <a:r>
              <a:rPr lang="zh-CN" altLang="en-US" dirty="0"/>
              <a:t>重写</a:t>
            </a:r>
            <a:r>
              <a:rPr lang="en-US" altLang="zh-CN" dirty="0"/>
              <a:t>clone</a:t>
            </a:r>
            <a:r>
              <a:rPr lang="zh-CN" altLang="en-US" dirty="0"/>
              <a:t>方法，把引用类型属性</a:t>
            </a:r>
            <a:r>
              <a:rPr lang="en-US" altLang="zh-CN" dirty="0"/>
              <a:t>name</a:t>
            </a:r>
            <a:r>
              <a:rPr lang="zh-CN" altLang="en-US" dirty="0"/>
              <a:t>进行深复制</a:t>
            </a:r>
          </a:p>
          <a:p>
            <a:r>
              <a:rPr lang="en-US" altLang="zh-CN" dirty="0"/>
              <a:t>@Override</a:t>
            </a:r>
          </a:p>
          <a:p>
            <a:r>
              <a:rPr lang="en-US" altLang="zh-CN" dirty="0"/>
              <a:t>protected Object clone() throws </a:t>
            </a:r>
            <a:r>
              <a:rPr lang="en-US" altLang="zh-CN" dirty="0" err="1"/>
              <a:t>CloneNotSupportedException</a:t>
            </a:r>
            <a:r>
              <a:rPr lang="en-US" altLang="zh-CN" dirty="0"/>
              <a:t> {</a:t>
            </a:r>
          </a:p>
          <a:p>
            <a:r>
              <a:rPr lang="en-US" altLang="zh-CN" dirty="0"/>
              <a:t>        </a:t>
            </a:r>
            <a:r>
              <a:rPr lang="en-US" altLang="zh-CN" dirty="0" err="1"/>
              <a:t>SheepDeepClone</a:t>
            </a:r>
            <a:r>
              <a:rPr lang="en-US" altLang="zh-CN" dirty="0"/>
              <a:t> s=(</a:t>
            </a:r>
            <a:r>
              <a:rPr lang="en-US" altLang="zh-CN" dirty="0" err="1"/>
              <a:t>SheepDeepClone</a:t>
            </a:r>
            <a:r>
              <a:rPr lang="en-US" altLang="zh-CN" dirty="0"/>
              <a:t>) </a:t>
            </a:r>
            <a:r>
              <a:rPr lang="en-US" altLang="zh-CN" dirty="0" err="1"/>
              <a:t>super.clone</a:t>
            </a:r>
            <a:r>
              <a:rPr lang="en-US" altLang="zh-CN" dirty="0"/>
              <a:t>();</a:t>
            </a:r>
          </a:p>
          <a:p>
            <a:r>
              <a:rPr lang="en-US" altLang="zh-CN" dirty="0"/>
              <a:t>        s.name=new String(s.name);</a:t>
            </a:r>
          </a:p>
          <a:p>
            <a:r>
              <a:rPr lang="en-US" altLang="zh-CN" dirty="0"/>
              <a:t>       return s;</a:t>
            </a:r>
          </a:p>
          <a:p>
            <a:r>
              <a:rPr lang="en-US" altLang="zh-CN" dirty="0"/>
              <a:t>}</a:t>
            </a:r>
          </a:p>
          <a:p>
            <a:r>
              <a:rPr lang="en-US" dirty="0"/>
              <a:t>-----------------</a:t>
            </a:r>
            <a:r>
              <a:rPr lang="zh-CN" altLang="en-US" dirty="0"/>
              <a:t>测试分割线</a:t>
            </a:r>
            <a:r>
              <a:rPr lang="en-US" altLang="zh-CN" dirty="0"/>
              <a:t>-------------------</a:t>
            </a:r>
          </a:p>
          <a:p>
            <a:r>
              <a:rPr lang="en-US" dirty="0" err="1"/>
              <a:t>SheepDeepClone</a:t>
            </a:r>
            <a:r>
              <a:rPr lang="en-US" dirty="0"/>
              <a:t> s1=new </a:t>
            </a:r>
            <a:r>
              <a:rPr lang="en-US" dirty="0" err="1"/>
              <a:t>SheepDeepClone</a:t>
            </a:r>
            <a:r>
              <a:rPr lang="en-US" dirty="0"/>
              <a:t>("Alice",3);</a:t>
            </a:r>
          </a:p>
          <a:p>
            <a:r>
              <a:rPr lang="en-US" dirty="0"/>
              <a:t>//</a:t>
            </a:r>
            <a:r>
              <a:rPr lang="zh-CN" altLang="en-US" dirty="0"/>
              <a:t>通过</a:t>
            </a:r>
            <a:r>
              <a:rPr lang="en-US" dirty="0"/>
              <a:t>s1</a:t>
            </a:r>
            <a:r>
              <a:rPr lang="zh-CN" altLang="en-US" dirty="0"/>
              <a:t>克隆出一个新的对象</a:t>
            </a:r>
            <a:r>
              <a:rPr lang="en-US" dirty="0" err="1"/>
              <a:t>duoli</a:t>
            </a:r>
            <a:endParaRPr lang="en-US" dirty="0"/>
          </a:p>
          <a:p>
            <a:r>
              <a:rPr lang="en-US" dirty="0" err="1"/>
              <a:t>SheepDeepClone</a:t>
            </a:r>
            <a:r>
              <a:rPr lang="en-US" dirty="0"/>
              <a:t> </a:t>
            </a:r>
            <a:r>
              <a:rPr lang="en-US" dirty="0" err="1"/>
              <a:t>duoli</a:t>
            </a:r>
            <a:r>
              <a:rPr lang="en-US" dirty="0"/>
              <a:t>=(</a:t>
            </a:r>
            <a:r>
              <a:rPr lang="en-US" dirty="0" err="1"/>
              <a:t>SheepDeepClone</a:t>
            </a:r>
            <a:r>
              <a:rPr lang="en-US" dirty="0"/>
              <a:t>) s1.clone();</a:t>
            </a:r>
          </a:p>
          <a:p>
            <a:r>
              <a:rPr lang="en-US" dirty="0"/>
              <a:t>//</a:t>
            </a:r>
            <a:r>
              <a:rPr lang="zh-CN" altLang="en-US" dirty="0"/>
              <a:t>判断</a:t>
            </a:r>
            <a:r>
              <a:rPr lang="en-US" dirty="0"/>
              <a:t>s1</a:t>
            </a:r>
            <a:r>
              <a:rPr lang="zh-CN" altLang="en-US" dirty="0"/>
              <a:t>和</a:t>
            </a:r>
            <a:r>
              <a:rPr lang="en-US" dirty="0" err="1"/>
              <a:t>duoli</a:t>
            </a:r>
            <a:r>
              <a:rPr lang="zh-CN" altLang="en-US" dirty="0"/>
              <a:t>是不是一个引用</a:t>
            </a:r>
          </a:p>
          <a:p>
            <a:r>
              <a:rPr lang="en-US" dirty="0" err="1"/>
              <a:t>System.out.println</a:t>
            </a:r>
            <a:r>
              <a:rPr lang="en-US" dirty="0"/>
              <a:t>("s1==</a:t>
            </a:r>
            <a:r>
              <a:rPr lang="en-US" dirty="0" err="1"/>
              <a:t>duoli</a:t>
            </a:r>
            <a:r>
              <a:rPr lang="en-US" dirty="0"/>
              <a:t>:"+(s1==</a:t>
            </a:r>
            <a:r>
              <a:rPr lang="en-US" dirty="0" err="1"/>
              <a:t>duoli</a:t>
            </a:r>
            <a:r>
              <a:rPr lang="en-US" dirty="0"/>
              <a:t>));</a:t>
            </a:r>
          </a:p>
          <a:p>
            <a:r>
              <a:rPr lang="en-US" dirty="0" err="1"/>
              <a:t>System.out.println</a:t>
            </a:r>
            <a:r>
              <a:rPr lang="en-US" dirty="0"/>
              <a:t>(duoli.name+" "+</a:t>
            </a:r>
            <a:r>
              <a:rPr lang="en-US" dirty="0" err="1"/>
              <a:t>duoli.age</a:t>
            </a:r>
            <a:r>
              <a:rPr lang="en-US" dirty="0"/>
              <a:t>);</a:t>
            </a:r>
          </a:p>
          <a:p>
            <a:r>
              <a:rPr lang="en-US" dirty="0"/>
              <a:t>//</a:t>
            </a:r>
            <a:r>
              <a:rPr lang="zh-CN" altLang="en-US" dirty="0"/>
              <a:t>判断</a:t>
            </a:r>
            <a:r>
              <a:rPr lang="en-US" dirty="0"/>
              <a:t>s1</a:t>
            </a:r>
            <a:r>
              <a:rPr lang="zh-CN" altLang="en-US" dirty="0"/>
              <a:t>和</a:t>
            </a:r>
            <a:r>
              <a:rPr lang="en-US" dirty="0" err="1"/>
              <a:t>duoli</a:t>
            </a:r>
            <a:r>
              <a:rPr lang="zh-CN" altLang="en-US" dirty="0"/>
              <a:t>的属性是不是相同</a:t>
            </a:r>
          </a:p>
          <a:p>
            <a:r>
              <a:rPr lang="en-US" dirty="0" err="1"/>
              <a:t>System.out.println</a:t>
            </a:r>
            <a:r>
              <a:rPr lang="en-US" dirty="0"/>
              <a:t>("s1.name==duoli.name:"+(s1.getName()==</a:t>
            </a:r>
            <a:r>
              <a:rPr lang="en-US" dirty="0" err="1"/>
              <a:t>duoli.getName</a:t>
            </a:r>
            <a:r>
              <a:rPr lang="en-US" dirty="0"/>
              <a:t>()));</a:t>
            </a:r>
          </a:p>
          <a:p>
            <a:r>
              <a:rPr lang="en-US" dirty="0" err="1"/>
              <a:t>System.out.println</a:t>
            </a:r>
            <a:r>
              <a:rPr lang="en-US" dirty="0"/>
              <a:t>("s1.age==</a:t>
            </a:r>
            <a:r>
              <a:rPr lang="en-US" dirty="0" err="1"/>
              <a:t>duoli.age</a:t>
            </a:r>
            <a:r>
              <a:rPr lang="en-US" dirty="0"/>
              <a:t>:"+(s1.getAge()==</a:t>
            </a:r>
            <a:r>
              <a:rPr lang="en-US" dirty="0" err="1"/>
              <a:t>duoli.getAge</a:t>
            </a:r>
            <a:r>
              <a:rPr lang="en-US" dirty="0"/>
              <a:t>()));</a:t>
            </a:r>
          </a:p>
        </p:txBody>
      </p:sp>
      <p:sp>
        <p:nvSpPr>
          <p:cNvPr id="5" name="Rectangle 24">
            <a:extLst>
              <a:ext uri="{FF2B5EF4-FFF2-40B4-BE49-F238E27FC236}">
                <a16:creationId xmlns:a16="http://schemas.microsoft.com/office/drawing/2014/main" id="{B3409B43-7D34-4DF4-BE73-A9A3AF9AAA14}"/>
              </a:ext>
            </a:extLst>
          </p:cNvPr>
          <p:cNvSpPr/>
          <p:nvPr/>
        </p:nvSpPr>
        <p:spPr>
          <a:xfrm>
            <a:off x="732426" y="3175693"/>
            <a:ext cx="2958662" cy="23122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Callout 25">
            <a:extLst>
              <a:ext uri="{FF2B5EF4-FFF2-40B4-BE49-F238E27FC236}">
                <a16:creationId xmlns:a16="http://schemas.microsoft.com/office/drawing/2014/main" id="{29FEA819-FCA9-4E56-84EC-558EF2123CE9}"/>
              </a:ext>
            </a:extLst>
          </p:cNvPr>
          <p:cNvSpPr/>
          <p:nvPr/>
        </p:nvSpPr>
        <p:spPr>
          <a:xfrm>
            <a:off x="5652120" y="3845646"/>
            <a:ext cx="2349063" cy="2175642"/>
          </a:xfrm>
          <a:prstGeom prst="wedgeEllipseCallout">
            <a:avLst>
              <a:gd name="adj1" fmla="val 25064"/>
              <a:gd name="adj2" fmla="val -678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将引用类型的</a:t>
            </a:r>
            <a:r>
              <a:rPr lang="en-US" altLang="zh-CN" dirty="0">
                <a:solidFill>
                  <a:schemeClr val="tx1"/>
                </a:solidFill>
              </a:rPr>
              <a:t>name</a:t>
            </a:r>
            <a:r>
              <a:rPr lang="zh-CN" altLang="en-US" dirty="0">
                <a:solidFill>
                  <a:schemeClr val="tx1"/>
                </a:solidFill>
              </a:rPr>
              <a:t>重新生成新的对象，实现深克隆。两个对象的</a:t>
            </a:r>
            <a:r>
              <a:rPr lang="en-US" altLang="zh-CN" dirty="0">
                <a:solidFill>
                  <a:schemeClr val="tx1"/>
                </a:solidFill>
              </a:rPr>
              <a:t>name</a:t>
            </a:r>
            <a:r>
              <a:rPr lang="zh-CN" altLang="en-US" dirty="0">
                <a:solidFill>
                  <a:schemeClr val="tx1"/>
                </a:solidFill>
              </a:rPr>
              <a:t>不再是一个对象</a:t>
            </a:r>
            <a:endParaRPr lang="en-US" dirty="0">
              <a:solidFill>
                <a:schemeClr val="tx1"/>
              </a:solidFill>
            </a:endParaRPr>
          </a:p>
        </p:txBody>
      </p:sp>
      <p:cxnSp>
        <p:nvCxnSpPr>
          <p:cNvPr id="7" name="Straight Connector 36">
            <a:extLst>
              <a:ext uri="{FF2B5EF4-FFF2-40B4-BE49-F238E27FC236}">
                <a16:creationId xmlns:a16="http://schemas.microsoft.com/office/drawing/2014/main" id="{4627541B-C808-4648-85E0-95544A443A04}"/>
              </a:ext>
            </a:extLst>
          </p:cNvPr>
          <p:cNvCxnSpPr>
            <a:cxnSpLocks/>
            <a:endCxn id="6" idx="2"/>
          </p:cNvCxnSpPr>
          <p:nvPr/>
        </p:nvCxnSpPr>
        <p:spPr>
          <a:xfrm>
            <a:off x="3691088" y="3537155"/>
            <a:ext cx="1961032" cy="1396312"/>
          </a:xfrm>
          <a:prstGeom prst="line">
            <a:avLst/>
          </a:prstGeom>
          <a:ln w="381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8" name="TextBox 39">
            <a:extLst>
              <a:ext uri="{FF2B5EF4-FFF2-40B4-BE49-F238E27FC236}">
                <a16:creationId xmlns:a16="http://schemas.microsoft.com/office/drawing/2014/main" id="{4AB5F3D9-EB9E-4671-90B5-D140707B4D44}"/>
              </a:ext>
            </a:extLst>
          </p:cNvPr>
          <p:cNvSpPr txBox="1"/>
          <p:nvPr/>
        </p:nvSpPr>
        <p:spPr>
          <a:xfrm>
            <a:off x="6709534" y="1775264"/>
            <a:ext cx="1655379" cy="369332"/>
          </a:xfrm>
          <a:prstGeom prst="rect">
            <a:avLst/>
          </a:prstGeom>
          <a:solidFill>
            <a:schemeClr val="accent6"/>
          </a:solidFill>
        </p:spPr>
        <p:txBody>
          <a:bodyPr wrap="square" rtlCol="0">
            <a:spAutoFit/>
          </a:bodyPr>
          <a:lstStyle/>
          <a:p>
            <a:pPr algn="ctr"/>
            <a:r>
              <a:rPr lang="zh-CN" altLang="en-US" dirty="0"/>
              <a:t>运行结果</a:t>
            </a:r>
            <a:endParaRPr lang="en-US" dirty="0"/>
          </a:p>
        </p:txBody>
      </p:sp>
      <p:pic>
        <p:nvPicPr>
          <p:cNvPr id="9" name="Picture 1" descr="C:\Users\wxh\AppData\Roaming\Tencent\Users\29097443\QQ\WinTemp\RichOle\BR`_I}PVD{VZ%)}LQJTUBSP.png">
            <a:extLst>
              <a:ext uri="{FF2B5EF4-FFF2-40B4-BE49-F238E27FC236}">
                <a16:creationId xmlns:a16="http://schemas.microsoft.com/office/drawing/2014/main" id="{AD5DFA33-FA99-47E3-81BC-173CEF4002F9}"/>
              </a:ext>
            </a:extLst>
          </p:cNvPr>
          <p:cNvPicPr>
            <a:picLocks noChangeAspect="1" noChangeArrowheads="1"/>
          </p:cNvPicPr>
          <p:nvPr/>
        </p:nvPicPr>
        <p:blipFill>
          <a:blip r:embed="rId2" cstate="print"/>
          <a:srcRect/>
          <a:stretch>
            <a:fillRect/>
          </a:stretch>
        </p:blipFill>
        <p:spPr bwMode="auto">
          <a:xfrm>
            <a:off x="6084168" y="2143125"/>
            <a:ext cx="2962275" cy="1285875"/>
          </a:xfrm>
          <a:prstGeom prst="rect">
            <a:avLst/>
          </a:prstGeom>
          <a:noFill/>
          <a:ln w="44450">
            <a:solidFill>
              <a:schemeClr val="accent6"/>
            </a:solidFill>
          </a:ln>
        </p:spPr>
      </p:pic>
    </p:spTree>
    <p:extLst>
      <p:ext uri="{BB962C8B-B14F-4D97-AF65-F5344CB8AC3E}">
        <p14:creationId xmlns:p14="http://schemas.microsoft.com/office/powerpoint/2010/main" val="155997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DA44B-DC11-4C7E-8BE6-10C57D0F99AB}"/>
              </a:ext>
            </a:extLst>
          </p:cNvPr>
          <p:cNvSpPr>
            <a:spLocks noGrp="1"/>
          </p:cNvSpPr>
          <p:nvPr>
            <p:ph type="title"/>
          </p:nvPr>
        </p:nvSpPr>
        <p:spPr>
          <a:xfrm>
            <a:off x="6588224" y="239103"/>
            <a:ext cx="2300062" cy="523220"/>
          </a:xfrm>
        </p:spPr>
        <p:txBody>
          <a:bodyPr/>
          <a:lstStyle/>
          <a:p>
            <a:r>
              <a:rPr lang="en-US" altLang="zh-CN" dirty="0"/>
              <a:t>clone()</a:t>
            </a:r>
            <a:r>
              <a:rPr lang="zh-CN" altLang="en-US" dirty="0"/>
              <a:t>方法</a:t>
            </a:r>
          </a:p>
        </p:txBody>
      </p:sp>
      <p:sp>
        <p:nvSpPr>
          <p:cNvPr id="3" name="内容占位符 2">
            <a:extLst>
              <a:ext uri="{FF2B5EF4-FFF2-40B4-BE49-F238E27FC236}">
                <a16:creationId xmlns:a16="http://schemas.microsoft.com/office/drawing/2014/main" id="{62ED0C32-8403-473C-B2BE-50FABB6CE34B}"/>
              </a:ext>
            </a:extLst>
          </p:cNvPr>
          <p:cNvSpPr txBox="1">
            <a:spLocks/>
          </p:cNvSpPr>
          <p:nvPr/>
        </p:nvSpPr>
        <p:spPr>
          <a:xfrm>
            <a:off x="251520" y="764704"/>
            <a:ext cx="8636766" cy="90388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
                <a:srgbClr val="C00000"/>
              </a:buClr>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可见，深克隆时，</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s1</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err="1">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duoli</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的</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name</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age</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不仅值相同，同时又都存储在完全不同的内存中，如下图所示：</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grpSp>
        <p:nvGrpSpPr>
          <p:cNvPr id="4" name="Group 49">
            <a:extLst>
              <a:ext uri="{FF2B5EF4-FFF2-40B4-BE49-F238E27FC236}">
                <a16:creationId xmlns:a16="http://schemas.microsoft.com/office/drawing/2014/main" id="{1CAD3CED-3517-4E41-9E3D-157433993B68}"/>
              </a:ext>
            </a:extLst>
          </p:cNvPr>
          <p:cNvGrpSpPr/>
          <p:nvPr/>
        </p:nvGrpSpPr>
        <p:grpSpPr>
          <a:xfrm>
            <a:off x="680210" y="1484784"/>
            <a:ext cx="8208077" cy="3468414"/>
            <a:chOff x="1532408" y="2349062"/>
            <a:chExt cx="8558860" cy="3468414"/>
          </a:xfrm>
        </p:grpSpPr>
        <p:sp>
          <p:nvSpPr>
            <p:cNvPr id="5" name="Rectangle 16">
              <a:extLst>
                <a:ext uri="{FF2B5EF4-FFF2-40B4-BE49-F238E27FC236}">
                  <a16:creationId xmlns:a16="http://schemas.microsoft.com/office/drawing/2014/main" id="{2BA0C44B-3B9B-44B3-B8DF-CAAAD2ABF758}"/>
                </a:ext>
              </a:extLst>
            </p:cNvPr>
            <p:cNvSpPr/>
            <p:nvPr/>
          </p:nvSpPr>
          <p:spPr>
            <a:xfrm>
              <a:off x="1768896" y="3011215"/>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sp>
          <p:nvSpPr>
            <p:cNvPr id="6" name="Rectangle 18">
              <a:extLst>
                <a:ext uri="{FF2B5EF4-FFF2-40B4-BE49-F238E27FC236}">
                  <a16:creationId xmlns:a16="http://schemas.microsoft.com/office/drawing/2014/main" id="{D5E97702-77EB-4E5F-8885-55F65475F0ED}"/>
                </a:ext>
              </a:extLst>
            </p:cNvPr>
            <p:cNvSpPr/>
            <p:nvPr/>
          </p:nvSpPr>
          <p:spPr>
            <a:xfrm>
              <a:off x="1826701" y="4251436"/>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duoli</a:t>
              </a:r>
              <a:endParaRPr lang="en-US" dirty="0">
                <a:solidFill>
                  <a:schemeClr val="tx1"/>
                </a:solidFill>
              </a:endParaRPr>
            </a:p>
          </p:txBody>
        </p:sp>
        <p:sp>
          <p:nvSpPr>
            <p:cNvPr id="7" name="TextBox 19">
              <a:extLst>
                <a:ext uri="{FF2B5EF4-FFF2-40B4-BE49-F238E27FC236}">
                  <a16:creationId xmlns:a16="http://schemas.microsoft.com/office/drawing/2014/main" id="{8A2C5A98-D4E6-4372-9FF0-F9FEA781BA35}"/>
                </a:ext>
              </a:extLst>
            </p:cNvPr>
            <p:cNvSpPr txBox="1"/>
            <p:nvPr/>
          </p:nvSpPr>
          <p:spPr>
            <a:xfrm>
              <a:off x="1532408" y="5155325"/>
              <a:ext cx="1655379" cy="369332"/>
            </a:xfrm>
            <a:prstGeom prst="rect">
              <a:avLst/>
            </a:prstGeom>
            <a:solidFill>
              <a:schemeClr val="accent6"/>
            </a:solidFill>
          </p:spPr>
          <p:txBody>
            <a:bodyPr wrap="square" rtlCol="0">
              <a:spAutoFit/>
            </a:bodyPr>
            <a:lstStyle/>
            <a:p>
              <a:pPr algn="ctr"/>
              <a:r>
                <a:rPr lang="zh-CN" altLang="en-US" dirty="0"/>
                <a:t>栈区</a:t>
              </a:r>
              <a:endParaRPr lang="en-US" dirty="0"/>
            </a:p>
          </p:txBody>
        </p:sp>
        <p:sp>
          <p:nvSpPr>
            <p:cNvPr id="8" name="TextBox 20">
              <a:extLst>
                <a:ext uri="{FF2B5EF4-FFF2-40B4-BE49-F238E27FC236}">
                  <a16:creationId xmlns:a16="http://schemas.microsoft.com/office/drawing/2014/main" id="{54A84870-DEBB-4B35-84A1-CA29E303B852}"/>
                </a:ext>
              </a:extLst>
            </p:cNvPr>
            <p:cNvSpPr txBox="1"/>
            <p:nvPr/>
          </p:nvSpPr>
          <p:spPr>
            <a:xfrm>
              <a:off x="5418082" y="5181601"/>
              <a:ext cx="1655379" cy="369332"/>
            </a:xfrm>
            <a:prstGeom prst="rect">
              <a:avLst/>
            </a:prstGeom>
            <a:solidFill>
              <a:schemeClr val="accent2">
                <a:lumMod val="60000"/>
                <a:lumOff val="40000"/>
              </a:schemeClr>
            </a:solidFill>
          </p:spPr>
          <p:txBody>
            <a:bodyPr wrap="square" rtlCol="0">
              <a:spAutoFit/>
            </a:bodyPr>
            <a:lstStyle/>
            <a:p>
              <a:pPr algn="ctr"/>
              <a:r>
                <a:rPr lang="zh-CN" altLang="en-US" dirty="0"/>
                <a:t>堆区</a:t>
              </a:r>
              <a:endParaRPr lang="en-US" dirty="0"/>
            </a:p>
          </p:txBody>
        </p:sp>
        <p:sp>
          <p:nvSpPr>
            <p:cNvPr id="9" name="Rectangle 21">
              <a:extLst>
                <a:ext uri="{FF2B5EF4-FFF2-40B4-BE49-F238E27FC236}">
                  <a16:creationId xmlns:a16="http://schemas.microsoft.com/office/drawing/2014/main" id="{A5CC4E09-89C9-4E5F-8038-DCDA427765A9}"/>
                </a:ext>
              </a:extLst>
            </p:cNvPr>
            <p:cNvSpPr/>
            <p:nvPr/>
          </p:nvSpPr>
          <p:spPr>
            <a:xfrm>
              <a:off x="5591504" y="3141150"/>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Alice</a:t>
              </a:r>
            </a:p>
          </p:txBody>
        </p:sp>
        <p:sp>
          <p:nvSpPr>
            <p:cNvPr id="10" name="Rectangle 22">
              <a:extLst>
                <a:ext uri="{FF2B5EF4-FFF2-40B4-BE49-F238E27FC236}">
                  <a16:creationId xmlns:a16="http://schemas.microsoft.com/office/drawing/2014/main" id="{1C74AFFE-3386-46CB-B389-74420810AFED}"/>
                </a:ext>
              </a:extLst>
            </p:cNvPr>
            <p:cNvSpPr/>
            <p:nvPr/>
          </p:nvSpPr>
          <p:spPr>
            <a:xfrm>
              <a:off x="5554718" y="2527740"/>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1" name="Rectangle 23">
              <a:extLst>
                <a:ext uri="{FF2B5EF4-FFF2-40B4-BE49-F238E27FC236}">
                  <a16:creationId xmlns:a16="http://schemas.microsoft.com/office/drawing/2014/main" id="{D298961B-492A-4A85-9290-F311FD806B7C}"/>
                </a:ext>
              </a:extLst>
            </p:cNvPr>
            <p:cNvSpPr/>
            <p:nvPr/>
          </p:nvSpPr>
          <p:spPr>
            <a:xfrm>
              <a:off x="5612525" y="4477408"/>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12" name="Curved Connector 28">
              <a:extLst>
                <a:ext uri="{FF2B5EF4-FFF2-40B4-BE49-F238E27FC236}">
                  <a16:creationId xmlns:a16="http://schemas.microsoft.com/office/drawing/2014/main" id="{F2EC7840-77D9-45EE-BA8F-34A2A27C8CFB}"/>
                </a:ext>
              </a:extLst>
            </p:cNvPr>
            <p:cNvCxnSpPr>
              <a:stCxn id="6" idx="3"/>
              <a:endCxn id="17" idx="1"/>
            </p:cNvCxnSpPr>
            <p:nvPr/>
          </p:nvCxnSpPr>
          <p:spPr>
            <a:xfrm flipV="1">
              <a:off x="3119474" y="4135820"/>
              <a:ext cx="2514074" cy="36786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30">
              <a:extLst>
                <a:ext uri="{FF2B5EF4-FFF2-40B4-BE49-F238E27FC236}">
                  <a16:creationId xmlns:a16="http://schemas.microsoft.com/office/drawing/2014/main" id="{940AF70A-21E9-48FE-A30E-D03AAE36A41D}"/>
                </a:ext>
              </a:extLst>
            </p:cNvPr>
            <p:cNvCxnSpPr>
              <a:stCxn id="5" idx="3"/>
              <a:endCxn id="10" idx="1"/>
            </p:cNvCxnSpPr>
            <p:nvPr/>
          </p:nvCxnSpPr>
          <p:spPr>
            <a:xfrm flipV="1">
              <a:off x="3061669" y="2779989"/>
              <a:ext cx="2493049" cy="4834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32">
              <a:extLst>
                <a:ext uri="{FF2B5EF4-FFF2-40B4-BE49-F238E27FC236}">
                  <a16:creationId xmlns:a16="http://schemas.microsoft.com/office/drawing/2014/main" id="{5D22C266-1F50-49BE-AF2F-C6EC612B92C9}"/>
                </a:ext>
              </a:extLst>
            </p:cNvPr>
            <p:cNvCxnSpPr>
              <a:stCxn id="5" idx="3"/>
              <a:endCxn id="9" idx="1"/>
            </p:cNvCxnSpPr>
            <p:nvPr/>
          </p:nvCxnSpPr>
          <p:spPr>
            <a:xfrm>
              <a:off x="3061669" y="3263464"/>
              <a:ext cx="2529835" cy="12993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34">
              <a:extLst>
                <a:ext uri="{FF2B5EF4-FFF2-40B4-BE49-F238E27FC236}">
                  <a16:creationId xmlns:a16="http://schemas.microsoft.com/office/drawing/2014/main" id="{CB68A8AE-EC81-4DA5-9FE1-D1D05E9C502E}"/>
                </a:ext>
              </a:extLst>
            </p:cNvPr>
            <p:cNvCxnSpPr>
              <a:stCxn id="6" idx="3"/>
              <a:endCxn id="11" idx="1"/>
            </p:cNvCxnSpPr>
            <p:nvPr/>
          </p:nvCxnSpPr>
          <p:spPr>
            <a:xfrm>
              <a:off x="3119474" y="4503685"/>
              <a:ext cx="2493051" cy="22597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le 24">
              <a:extLst>
                <a:ext uri="{FF2B5EF4-FFF2-40B4-BE49-F238E27FC236}">
                  <a16:creationId xmlns:a16="http://schemas.microsoft.com/office/drawing/2014/main" id="{0CF51796-6886-402D-98A1-DC234DEA9839}"/>
                </a:ext>
              </a:extLst>
            </p:cNvPr>
            <p:cNvSpPr/>
            <p:nvPr/>
          </p:nvSpPr>
          <p:spPr>
            <a:xfrm>
              <a:off x="7206179" y="2758966"/>
              <a:ext cx="2885089" cy="252248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solidFill>
                </a:rPr>
                <a:t>这种克隆对象的所有类型属性都完全重新创建，与被克隆对象完全不同的克隆方式，称为</a:t>
              </a:r>
              <a:r>
                <a:rPr lang="zh-CN" altLang="en-US" b="1" dirty="0">
                  <a:solidFill>
                    <a:srgbClr val="C00000"/>
                  </a:solidFill>
                </a:rPr>
                <a:t>深克隆</a:t>
              </a:r>
              <a:r>
                <a:rPr lang="zh-CN" altLang="en-US" dirty="0">
                  <a:solidFill>
                    <a:schemeClr val="tx1"/>
                  </a:solidFill>
                </a:rPr>
                <a:t>。</a:t>
              </a:r>
              <a:endParaRPr lang="en-US" dirty="0">
                <a:solidFill>
                  <a:schemeClr val="tx1"/>
                </a:solidFill>
              </a:endParaRPr>
            </a:p>
          </p:txBody>
        </p:sp>
        <p:sp>
          <p:nvSpPr>
            <p:cNvPr id="17" name="Rectangle 26">
              <a:extLst>
                <a:ext uri="{FF2B5EF4-FFF2-40B4-BE49-F238E27FC236}">
                  <a16:creationId xmlns:a16="http://schemas.microsoft.com/office/drawing/2014/main" id="{DD3C8F53-C78E-4E9B-9162-9728AB45C4FE}"/>
                </a:ext>
              </a:extLst>
            </p:cNvPr>
            <p:cNvSpPr/>
            <p:nvPr/>
          </p:nvSpPr>
          <p:spPr>
            <a:xfrm>
              <a:off x="5633547" y="3883571"/>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Alice</a:t>
              </a:r>
            </a:p>
          </p:txBody>
        </p:sp>
        <p:cxnSp>
          <p:nvCxnSpPr>
            <p:cNvPr id="18" name="Straight Connector 48">
              <a:extLst>
                <a:ext uri="{FF2B5EF4-FFF2-40B4-BE49-F238E27FC236}">
                  <a16:creationId xmlns:a16="http://schemas.microsoft.com/office/drawing/2014/main" id="{E962C682-1DE1-4033-8D9D-D3C81E9A5ADE}"/>
                </a:ext>
              </a:extLst>
            </p:cNvPr>
            <p:cNvCxnSpPr/>
            <p:nvPr/>
          </p:nvCxnSpPr>
          <p:spPr>
            <a:xfrm>
              <a:off x="3909848" y="2349062"/>
              <a:ext cx="0" cy="3468414"/>
            </a:xfrm>
            <a:prstGeom prst="line">
              <a:avLst/>
            </a:prstGeom>
            <a:ln w="412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19" name="内容占位符 2">
            <a:extLst>
              <a:ext uri="{FF2B5EF4-FFF2-40B4-BE49-F238E27FC236}">
                <a16:creationId xmlns:a16="http://schemas.microsoft.com/office/drawing/2014/main" id="{2D4D70DA-7D63-4488-9ED0-480BD51E3841}"/>
              </a:ext>
            </a:extLst>
          </p:cNvPr>
          <p:cNvSpPr txBox="1">
            <a:spLocks/>
          </p:cNvSpPr>
          <p:nvPr/>
        </p:nvSpPr>
        <p:spPr>
          <a:xfrm>
            <a:off x="251520" y="5085184"/>
            <a:ext cx="8636766" cy="151216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
                <a:srgbClr val="C00000"/>
              </a:buClr>
              <a:buSzTx/>
              <a:buFont typeface="Arial" panose="020B0604020202020204" pitchFamily="34" charset="0"/>
              <a:buChar char="•"/>
              <a:tabLst/>
              <a:defRPr/>
            </a:pPr>
            <a:r>
              <a:rPr lang="zh-CN" altLang="en-US" sz="2000" dirty="0">
                <a:solidFill>
                  <a:schemeClr val="tx1">
                    <a:lumMod val="75000"/>
                    <a:lumOff val="25000"/>
                  </a:schemeClr>
                </a:solidFill>
                <a:latin typeface="微软雅黑 Light" panose="020B0502040204020203" pitchFamily="34" charset="-122"/>
                <a:ea typeface="微软雅黑 Light" panose="020B0502040204020203" pitchFamily="34" charset="-122"/>
              </a:rPr>
              <a:t>克隆是用来创建对象的一种方式，当对象数据量比较大，变化又相对较少时，使用克隆能够一定程度减少产生对象的开销；</a:t>
            </a:r>
            <a:endParaRPr lang="en-US" altLang="zh-CN" sz="20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00000"/>
              </a:lnSpc>
              <a:spcBef>
                <a:spcPts val="1000"/>
              </a:spcBef>
              <a:spcAft>
                <a:spcPts val="0"/>
              </a:spcAft>
              <a:buClr>
                <a:srgbClr val="C00000"/>
              </a:buClr>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在一些面向对象的设计模式中使用克隆，实际项目开发中用得不多；</a:t>
            </a:r>
            <a:endParaRPr kumimoji="0" lang="en-US" altLang="zh-CN" sz="20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218175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5076056" y="239103"/>
            <a:ext cx="3812230" cy="523220"/>
          </a:xfrm>
          <a:solidFill>
            <a:srgbClr val="F5F5F5"/>
          </a:solidFill>
          <a:ln>
            <a:noFill/>
          </a:ln>
        </p:spPr>
        <p:txBody>
          <a:bodyPr>
            <a:normAutofit fontScale="90000"/>
          </a:bodyPr>
          <a:lstStyle/>
          <a:p>
            <a:pPr eaLnBrk="1" hangingPunct="1">
              <a:defRPr/>
            </a:pPr>
            <a:r>
              <a:rPr lang="en-US" altLang="zh-CN" b="1" dirty="0">
                <a:cs typeface="Times New Roman" pitchFamily="18" charset="0"/>
              </a:rPr>
              <a:t>==</a:t>
            </a:r>
            <a:r>
              <a:rPr lang="zh-CN" altLang="en-US" b="1" dirty="0">
                <a:cs typeface="Times New Roman" pitchFamily="18" charset="0"/>
              </a:rPr>
              <a:t>操作符与</a:t>
            </a:r>
            <a:r>
              <a:rPr lang="en-US" altLang="zh-CN" b="1" dirty="0">
                <a:cs typeface="Times New Roman" pitchFamily="18" charset="0"/>
              </a:rPr>
              <a:t>equals</a:t>
            </a:r>
            <a:r>
              <a:rPr lang="zh-CN" altLang="en-US" b="1" dirty="0">
                <a:cs typeface="Times New Roman" pitchFamily="18" charset="0"/>
              </a:rPr>
              <a:t>方法</a:t>
            </a:r>
          </a:p>
        </p:txBody>
      </p:sp>
      <p:sp>
        <p:nvSpPr>
          <p:cNvPr id="39939" name="Rectangle 3"/>
          <p:cNvSpPr>
            <a:spLocks noGrp="1" noChangeArrowheads="1"/>
          </p:cNvSpPr>
          <p:nvPr>
            <p:ph idx="4294967295"/>
          </p:nvPr>
        </p:nvSpPr>
        <p:spPr>
          <a:xfrm>
            <a:off x="251520" y="850900"/>
            <a:ext cx="8640960" cy="5727700"/>
          </a:xfrm>
        </p:spPr>
        <p:txBody>
          <a:bodyPr>
            <a:normAutofit/>
          </a:bodyPr>
          <a:lstStyle/>
          <a:p>
            <a:pPr algn="just">
              <a:lnSpc>
                <a:spcPct val="80000"/>
              </a:lnSpc>
              <a:spcBef>
                <a:spcPct val="40000"/>
              </a:spcBef>
              <a:buFont typeface="Wingdings" pitchFamily="2" charset="2"/>
              <a:buChar char="l"/>
            </a:pPr>
            <a:r>
              <a:rPr lang="en-US" altLang="zh-CN" b="1" dirty="0">
                <a:solidFill>
                  <a:srgbClr val="C00000"/>
                </a:solidFill>
                <a:ea typeface="宋体" pitchFamily="2" charset="-122"/>
                <a:cs typeface="Times New Roman" pitchFamily="18" charset="0"/>
              </a:rPr>
              <a:t>= =</a:t>
            </a:r>
            <a:r>
              <a:rPr lang="zh-CN" altLang="en-US" b="1" dirty="0">
                <a:solidFill>
                  <a:srgbClr val="C00000"/>
                </a:solidFill>
                <a:ea typeface="宋体" pitchFamily="2" charset="-122"/>
                <a:cs typeface="Times New Roman" pitchFamily="18" charset="0"/>
              </a:rPr>
              <a:t>：</a:t>
            </a:r>
            <a:r>
              <a:rPr lang="en-US" altLang="zh-CN" b="1" dirty="0">
                <a:solidFill>
                  <a:srgbClr val="C00000"/>
                </a:solidFill>
                <a:ea typeface="宋体" pitchFamily="2" charset="-122"/>
                <a:cs typeface="Times New Roman" pitchFamily="18" charset="0"/>
              </a:rPr>
              <a:t> </a:t>
            </a:r>
          </a:p>
          <a:p>
            <a:pPr algn="just">
              <a:lnSpc>
                <a:spcPct val="80000"/>
              </a:lnSpc>
              <a:spcBef>
                <a:spcPct val="40000"/>
              </a:spcBef>
              <a:buFont typeface="Wingdings" pitchFamily="2" charset="2"/>
              <a:buChar char="Ø"/>
            </a:pPr>
            <a:r>
              <a:rPr lang="zh-CN" altLang="en-US" dirty="0">
                <a:ea typeface="宋体" pitchFamily="2" charset="-122"/>
                <a:cs typeface="Times New Roman" pitchFamily="18" charset="0"/>
              </a:rPr>
              <a:t>基本类型比较值</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只要两个变量的值相等，即为</a:t>
            </a:r>
            <a:r>
              <a:rPr lang="en-US" altLang="zh-CN" dirty="0">
                <a:ea typeface="宋体" pitchFamily="2" charset="-122"/>
                <a:cs typeface="Times New Roman" pitchFamily="18" charset="0"/>
              </a:rPr>
              <a:t>true.</a:t>
            </a:r>
          </a:p>
          <a:p>
            <a:pPr marL="0" indent="0" algn="just">
              <a:lnSpc>
                <a:spcPct val="80000"/>
              </a:lnSpc>
              <a:spcBef>
                <a:spcPct val="40000"/>
              </a:spcBef>
              <a:buNone/>
            </a:pPr>
            <a:r>
              <a:rPr lang="en-US" altLang="zh-CN" b="1" dirty="0">
                <a:solidFill>
                  <a:srgbClr val="0000FF"/>
                </a:solidFill>
                <a:ea typeface="宋体" pitchFamily="2" charset="-122"/>
                <a:cs typeface="Times New Roman" pitchFamily="18" charset="0"/>
              </a:rPr>
              <a:t>	</a:t>
            </a:r>
            <a:r>
              <a:rPr lang="en-US" altLang="zh-CN" b="1" dirty="0" err="1">
                <a:solidFill>
                  <a:srgbClr val="0000FF"/>
                </a:solidFill>
                <a:ea typeface="宋体" pitchFamily="2" charset="-122"/>
                <a:cs typeface="Times New Roman" pitchFamily="18" charset="0"/>
              </a:rPr>
              <a:t>int</a:t>
            </a:r>
            <a:r>
              <a:rPr lang="en-US" altLang="zh-CN" b="1" dirty="0">
                <a:solidFill>
                  <a:srgbClr val="0000FF"/>
                </a:solidFill>
                <a:ea typeface="宋体" pitchFamily="2" charset="-122"/>
                <a:cs typeface="Times New Roman" pitchFamily="18" charset="0"/>
              </a:rPr>
              <a:t> a=5; if(a==6){…}</a:t>
            </a:r>
          </a:p>
          <a:p>
            <a:pPr algn="just">
              <a:lnSpc>
                <a:spcPct val="80000"/>
              </a:lnSpc>
              <a:spcBef>
                <a:spcPct val="40000"/>
              </a:spcBef>
              <a:buFont typeface="Wingdings" pitchFamily="2" charset="2"/>
              <a:buChar char="Ø"/>
            </a:pPr>
            <a:r>
              <a:rPr lang="zh-CN" altLang="en-US" dirty="0">
                <a:ea typeface="宋体" pitchFamily="2" charset="-122"/>
                <a:cs typeface="Times New Roman" pitchFamily="18" charset="0"/>
              </a:rPr>
              <a:t>引用类型比较引用</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是否指向同一个对象</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只有指向同一个对象时，</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才返回</a:t>
            </a:r>
            <a:r>
              <a:rPr lang="en-US" altLang="zh-CN" dirty="0">
                <a:ea typeface="宋体" pitchFamily="2" charset="-122"/>
                <a:cs typeface="Times New Roman" pitchFamily="18" charset="0"/>
              </a:rPr>
              <a:t>true.</a:t>
            </a:r>
            <a:endParaRPr lang="zh-CN" altLang="en-US" dirty="0">
              <a:ea typeface="宋体" pitchFamily="2" charset="-122"/>
              <a:cs typeface="Times New Roman" pitchFamily="18" charset="0"/>
            </a:endParaRPr>
          </a:p>
          <a:p>
            <a:pPr marL="609600" indent="-609600" algn="just" eaLnBrk="1" hangingPunct="1">
              <a:lnSpc>
                <a:spcPct val="80000"/>
              </a:lnSpc>
              <a:spcBef>
                <a:spcPct val="40000"/>
              </a:spcBef>
              <a:buFont typeface="Wingdings" pitchFamily="2" charset="2"/>
              <a:buNone/>
            </a:pPr>
            <a:r>
              <a:rPr lang="zh-CN" altLang="en-US" b="1" dirty="0">
                <a:ea typeface="宋体" pitchFamily="2" charset="-122"/>
                <a:cs typeface="Times New Roman" pitchFamily="18" charset="0"/>
              </a:rPr>
              <a:t>	</a:t>
            </a:r>
            <a:r>
              <a:rPr lang="en-US" altLang="zh-CN" b="1" dirty="0">
                <a:ea typeface="宋体" pitchFamily="2" charset="-122"/>
                <a:cs typeface="Times New Roman" pitchFamily="18" charset="0"/>
              </a:rPr>
              <a:t>	</a:t>
            </a:r>
            <a:r>
              <a:rPr lang="en-US" altLang="zh-CN" b="1" dirty="0">
                <a:solidFill>
                  <a:srgbClr val="0000FF"/>
                </a:solidFill>
                <a:ea typeface="宋体" pitchFamily="2" charset="-122"/>
                <a:cs typeface="Times New Roman" pitchFamily="18" charset="0"/>
              </a:rPr>
              <a:t>Person p1=new Person();   </a:t>
            </a:r>
          </a:p>
          <a:p>
            <a:pPr marL="609600" indent="-609600" algn="just" eaLnBrk="1" hangingPunct="1">
              <a:lnSpc>
                <a:spcPct val="80000"/>
              </a:lnSpc>
              <a:spcBef>
                <a:spcPct val="40000"/>
              </a:spcBef>
              <a:buFont typeface="Wingdings" pitchFamily="2" charset="2"/>
              <a:buNone/>
            </a:pPr>
            <a:r>
              <a:rPr lang="en-US" altLang="zh-CN" b="1" dirty="0">
                <a:solidFill>
                  <a:srgbClr val="0000FF"/>
                </a:solidFill>
                <a:ea typeface="宋体" pitchFamily="2" charset="-122"/>
                <a:cs typeface="Times New Roman" pitchFamily="18" charset="0"/>
              </a:rPr>
              <a:t>	   Person p2=new Person();</a:t>
            </a:r>
          </a:p>
          <a:p>
            <a:pPr marL="609600" indent="-609600" algn="just" eaLnBrk="1" hangingPunct="1">
              <a:lnSpc>
                <a:spcPct val="80000"/>
              </a:lnSpc>
              <a:spcBef>
                <a:spcPct val="40000"/>
              </a:spcBef>
              <a:buFont typeface="Wingdings" pitchFamily="2" charset="2"/>
              <a:buNone/>
            </a:pPr>
            <a:r>
              <a:rPr lang="en-US" altLang="zh-CN" b="1" dirty="0">
                <a:solidFill>
                  <a:srgbClr val="0000FF"/>
                </a:solidFill>
                <a:ea typeface="宋体" pitchFamily="2" charset="-122"/>
                <a:cs typeface="Times New Roman" pitchFamily="18" charset="0"/>
              </a:rPr>
              <a:t>	       if (p1==p2){…}</a:t>
            </a:r>
          </a:p>
          <a:p>
            <a:pPr lvl="1" algn="just">
              <a:lnSpc>
                <a:spcPct val="80000"/>
              </a:lnSpc>
              <a:spcBef>
                <a:spcPct val="40000"/>
              </a:spcBef>
              <a:buFont typeface="Wingdings" pitchFamily="2" charset="2"/>
              <a:buChar char="ü"/>
            </a:pPr>
            <a:r>
              <a:rPr lang="zh-CN" altLang="en-US" sz="2800" dirty="0">
                <a:ea typeface="宋体" pitchFamily="2" charset="-122"/>
                <a:cs typeface="Times New Roman" pitchFamily="18" charset="0"/>
              </a:rPr>
              <a:t>用</a:t>
            </a:r>
            <a:r>
              <a:rPr lang="en-US" altLang="zh-CN" sz="2800" dirty="0">
                <a:ea typeface="宋体" pitchFamily="2" charset="-122"/>
                <a:cs typeface="Times New Roman" pitchFamily="18" charset="0"/>
              </a:rPr>
              <a:t>“==”</a:t>
            </a:r>
            <a:r>
              <a:rPr lang="zh-CN" altLang="en-US" sz="2800" dirty="0">
                <a:ea typeface="宋体" pitchFamily="2" charset="-122"/>
                <a:cs typeface="Times New Roman" pitchFamily="18" charset="0"/>
              </a:rPr>
              <a:t>进行比较时，符号两边的</a:t>
            </a:r>
            <a:r>
              <a:rPr lang="zh-CN" altLang="en-US" sz="2800" b="1" dirty="0">
                <a:solidFill>
                  <a:srgbClr val="C00000"/>
                </a:solidFill>
                <a:ea typeface="宋体" pitchFamily="2" charset="-122"/>
                <a:cs typeface="Times New Roman" pitchFamily="18" charset="0"/>
              </a:rPr>
              <a:t>数据类型必须兼容</a:t>
            </a:r>
            <a:r>
              <a:rPr lang="en-US" altLang="zh-CN" sz="2800" dirty="0">
                <a:ea typeface="宋体" pitchFamily="2" charset="-122"/>
                <a:cs typeface="Times New Roman" pitchFamily="18" charset="0"/>
              </a:rPr>
              <a:t>(</a:t>
            </a:r>
            <a:r>
              <a:rPr lang="zh-CN" altLang="en-US" sz="2800" dirty="0">
                <a:ea typeface="宋体" pitchFamily="2" charset="-122"/>
                <a:cs typeface="Times New Roman" pitchFamily="18" charset="0"/>
              </a:rPr>
              <a:t>可自动转换的基本数据类型除外</a:t>
            </a:r>
            <a:r>
              <a:rPr lang="en-US" altLang="zh-CN" sz="2800" dirty="0">
                <a:ea typeface="宋体" pitchFamily="2" charset="-122"/>
                <a:cs typeface="Times New Roman" pitchFamily="18" charset="0"/>
              </a:rPr>
              <a:t>)</a:t>
            </a:r>
            <a:r>
              <a:rPr lang="zh-CN" altLang="en-US" sz="2800" dirty="0">
                <a:ea typeface="宋体" pitchFamily="2" charset="-122"/>
                <a:cs typeface="Times New Roman" pitchFamily="18" charset="0"/>
              </a:rPr>
              <a:t>，否则编译出错；</a:t>
            </a:r>
            <a:endParaRPr lang="zh-CN" altLang="en-US" sz="2800" dirty="0">
              <a:solidFill>
                <a:schemeClr val="accent2"/>
              </a:solidFill>
              <a:ea typeface="宋体" pitchFamily="2" charset="-122"/>
              <a:cs typeface="Times New Roman" pitchFamily="18" charset="0"/>
            </a:endParaRPr>
          </a:p>
        </p:txBody>
      </p:sp>
    </p:spTree>
    <p:extLst>
      <p:ext uri="{BB962C8B-B14F-4D97-AF65-F5344CB8AC3E}">
        <p14:creationId xmlns:p14="http://schemas.microsoft.com/office/powerpoint/2010/main" val="116796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5220072" y="239103"/>
            <a:ext cx="3668214" cy="523220"/>
          </a:xfrm>
          <a:solidFill>
            <a:srgbClr val="F5F5F5"/>
          </a:solidFill>
          <a:ln>
            <a:noFill/>
          </a:ln>
        </p:spPr>
        <p:txBody>
          <a:bodyPr>
            <a:normAutofit fontScale="90000"/>
          </a:bodyPr>
          <a:lstStyle/>
          <a:p>
            <a:pPr eaLnBrk="1" hangingPunct="1">
              <a:defRPr/>
            </a:pPr>
            <a:r>
              <a:rPr lang="en-US" altLang="zh-CN" b="1" dirty="0">
                <a:cs typeface="Times New Roman" pitchFamily="18" charset="0"/>
              </a:rPr>
              <a:t>==</a:t>
            </a:r>
            <a:r>
              <a:rPr lang="zh-CN" altLang="en-US" b="1" dirty="0">
                <a:cs typeface="Times New Roman" pitchFamily="18" charset="0"/>
              </a:rPr>
              <a:t>操作符与</a:t>
            </a:r>
            <a:r>
              <a:rPr lang="en-US" altLang="zh-CN" b="1" dirty="0">
                <a:cs typeface="Times New Roman" pitchFamily="18" charset="0"/>
              </a:rPr>
              <a:t>equals</a:t>
            </a:r>
            <a:r>
              <a:rPr lang="zh-CN" altLang="en-US" b="1" dirty="0">
                <a:cs typeface="Times New Roman" pitchFamily="18" charset="0"/>
              </a:rPr>
              <a:t>方法</a:t>
            </a:r>
          </a:p>
        </p:txBody>
      </p:sp>
      <p:sp>
        <p:nvSpPr>
          <p:cNvPr id="39939" name="Rectangle 3"/>
          <p:cNvSpPr>
            <a:spLocks noGrp="1" noChangeArrowheads="1"/>
          </p:cNvSpPr>
          <p:nvPr>
            <p:ph idx="4294967295"/>
          </p:nvPr>
        </p:nvSpPr>
        <p:spPr>
          <a:xfrm>
            <a:off x="251520" y="908720"/>
            <a:ext cx="8640960" cy="5098380"/>
          </a:xfrm>
        </p:spPr>
        <p:txBody>
          <a:bodyPr>
            <a:normAutofit/>
          </a:bodyPr>
          <a:lstStyle/>
          <a:p>
            <a:pPr algn="just" eaLnBrk="1" hangingPunct="1">
              <a:spcBef>
                <a:spcPct val="40000"/>
              </a:spcBef>
              <a:buFont typeface="Wingdings" pitchFamily="2" charset="2"/>
              <a:buChar char="l"/>
            </a:pPr>
            <a:r>
              <a:rPr lang="en-US" altLang="zh-CN" b="1" dirty="0">
                <a:ea typeface="宋体" pitchFamily="2" charset="-122"/>
                <a:cs typeface="Times New Roman" pitchFamily="18" charset="0"/>
              </a:rPr>
              <a:t>equals()</a:t>
            </a:r>
            <a:r>
              <a:rPr lang="zh-CN" altLang="en-US" b="1" dirty="0">
                <a:ea typeface="宋体" pitchFamily="2" charset="-122"/>
                <a:cs typeface="Times New Roman" pitchFamily="18" charset="0"/>
              </a:rPr>
              <a:t>：所有类都继承了</a:t>
            </a:r>
            <a:r>
              <a:rPr lang="en-US" altLang="zh-CN" b="1" dirty="0">
                <a:ea typeface="宋体" pitchFamily="2" charset="-122"/>
                <a:cs typeface="Times New Roman" pitchFamily="18" charset="0"/>
              </a:rPr>
              <a:t>Object</a:t>
            </a:r>
            <a:r>
              <a:rPr lang="zh-CN" altLang="en-US" b="1" dirty="0">
                <a:ea typeface="宋体" pitchFamily="2" charset="-122"/>
                <a:cs typeface="Times New Roman" pitchFamily="18" charset="0"/>
              </a:rPr>
              <a:t>，也就获得了</a:t>
            </a:r>
            <a:r>
              <a:rPr lang="en-US" altLang="zh-CN" b="1" dirty="0">
                <a:ea typeface="宋体" pitchFamily="2" charset="-122"/>
                <a:cs typeface="Times New Roman" pitchFamily="18" charset="0"/>
              </a:rPr>
              <a:t>equals()</a:t>
            </a:r>
            <a:r>
              <a:rPr lang="zh-CN" altLang="en-US" b="1" dirty="0">
                <a:ea typeface="宋体" pitchFamily="2" charset="-122"/>
                <a:cs typeface="Times New Roman" pitchFamily="18" charset="0"/>
              </a:rPr>
              <a:t>方法。还可以重写。</a:t>
            </a:r>
            <a:endParaRPr lang="en-US" altLang="zh-CN" b="1" dirty="0">
              <a:ea typeface="宋体" pitchFamily="2" charset="-122"/>
              <a:cs typeface="Times New Roman" pitchFamily="18" charset="0"/>
            </a:endParaRPr>
          </a:p>
          <a:p>
            <a:pPr algn="just" eaLnBrk="1" hangingPunct="1">
              <a:spcBef>
                <a:spcPct val="40000"/>
              </a:spcBef>
              <a:buFont typeface="Wingdings" pitchFamily="2" charset="2"/>
              <a:buChar char="Ø"/>
            </a:pPr>
            <a:r>
              <a:rPr lang="zh-CN" altLang="en-US" b="1" u="sng" dirty="0">
                <a:solidFill>
                  <a:srgbClr val="0000FF"/>
                </a:solidFill>
                <a:ea typeface="宋体" pitchFamily="2" charset="-122"/>
                <a:cs typeface="Times New Roman" pitchFamily="18" charset="0"/>
              </a:rPr>
              <a:t>只能比较引用类型，其作用与“</a:t>
            </a:r>
            <a:r>
              <a:rPr lang="en-US" altLang="zh-CN" b="1" u="sng" dirty="0">
                <a:solidFill>
                  <a:srgbClr val="0000FF"/>
                </a:solidFill>
                <a:ea typeface="宋体" pitchFamily="2" charset="-122"/>
                <a:cs typeface="Times New Roman" pitchFamily="18" charset="0"/>
              </a:rPr>
              <a:t>==”</a:t>
            </a:r>
            <a:r>
              <a:rPr lang="zh-CN" altLang="en-US" b="1" u="sng" dirty="0">
                <a:solidFill>
                  <a:srgbClr val="0000FF"/>
                </a:solidFill>
                <a:ea typeface="宋体" pitchFamily="2" charset="-122"/>
                <a:cs typeface="Times New Roman" pitchFamily="18" charset="0"/>
              </a:rPr>
              <a:t>相同</a:t>
            </a:r>
            <a:r>
              <a:rPr lang="en-US" altLang="zh-CN" b="1" u="sng" dirty="0">
                <a:solidFill>
                  <a:srgbClr val="0000FF"/>
                </a:solidFill>
                <a:ea typeface="宋体" pitchFamily="2" charset="-122"/>
                <a:cs typeface="Times New Roman" pitchFamily="18" charset="0"/>
              </a:rPr>
              <a:t>,</a:t>
            </a:r>
            <a:r>
              <a:rPr lang="zh-CN" altLang="en-US" b="1" u="sng" dirty="0">
                <a:solidFill>
                  <a:srgbClr val="0000FF"/>
                </a:solidFill>
                <a:ea typeface="宋体" pitchFamily="2" charset="-122"/>
                <a:cs typeface="Times New Roman" pitchFamily="18" charset="0"/>
              </a:rPr>
              <a:t>比较是否指向同一个对象</a:t>
            </a:r>
            <a:r>
              <a:rPr lang="zh-CN" altLang="en-US" b="1" dirty="0">
                <a:solidFill>
                  <a:srgbClr val="0000FF"/>
                </a:solidFill>
                <a:ea typeface="宋体" pitchFamily="2" charset="-122"/>
                <a:cs typeface="Times New Roman" pitchFamily="18" charset="0"/>
              </a:rPr>
              <a:t>。</a:t>
            </a:r>
            <a:r>
              <a:rPr lang="en-US" altLang="zh-CN" b="1" dirty="0">
                <a:solidFill>
                  <a:srgbClr val="0000FF"/>
                </a:solidFill>
                <a:ea typeface="宋体" pitchFamily="2" charset="-122"/>
                <a:cs typeface="Times New Roman" pitchFamily="18" charset="0"/>
              </a:rPr>
              <a:t>	 </a:t>
            </a:r>
          </a:p>
          <a:p>
            <a:pPr algn="just" eaLnBrk="1" hangingPunct="1">
              <a:spcBef>
                <a:spcPct val="40000"/>
              </a:spcBef>
              <a:buFont typeface="Wingdings" pitchFamily="2" charset="2"/>
              <a:buChar char="Ø"/>
            </a:pPr>
            <a:r>
              <a:rPr lang="zh-CN" altLang="en-US" b="1" dirty="0">
                <a:solidFill>
                  <a:srgbClr val="0000FF"/>
                </a:solidFill>
                <a:ea typeface="宋体" pitchFamily="2" charset="-122"/>
                <a:cs typeface="Times New Roman" pitchFamily="18" charset="0"/>
              </a:rPr>
              <a:t>格式</a:t>
            </a:r>
            <a:r>
              <a:rPr lang="en-US" altLang="zh-CN" b="1" dirty="0">
                <a:solidFill>
                  <a:srgbClr val="0000FF"/>
                </a:solidFill>
                <a:ea typeface="宋体" pitchFamily="2" charset="-122"/>
                <a:cs typeface="Times New Roman" pitchFamily="18" charset="0"/>
              </a:rPr>
              <a:t>:obj1.equals(obj2)</a:t>
            </a:r>
          </a:p>
          <a:p>
            <a:pPr algn="just" eaLnBrk="1" hangingPunct="1">
              <a:spcBef>
                <a:spcPct val="40000"/>
              </a:spcBef>
              <a:buFont typeface="Wingdings" pitchFamily="2" charset="2"/>
              <a:buChar char="l"/>
            </a:pPr>
            <a:r>
              <a:rPr lang="zh-CN" altLang="en-US" sz="2400" b="1" dirty="0">
                <a:solidFill>
                  <a:srgbClr val="FF0000"/>
                </a:solidFill>
                <a:ea typeface="宋体" pitchFamily="2" charset="-122"/>
                <a:cs typeface="Times New Roman" pitchFamily="18" charset="0"/>
              </a:rPr>
              <a:t>特例：当用</a:t>
            </a:r>
            <a:r>
              <a:rPr lang="en-US" altLang="zh-CN" sz="2400" b="1" dirty="0">
                <a:solidFill>
                  <a:srgbClr val="FF0000"/>
                </a:solidFill>
                <a:ea typeface="宋体" pitchFamily="2" charset="-122"/>
                <a:cs typeface="Times New Roman" pitchFamily="18" charset="0"/>
              </a:rPr>
              <a:t>equals()</a:t>
            </a:r>
            <a:r>
              <a:rPr lang="zh-CN" altLang="en-US" sz="2400" b="1" dirty="0">
                <a:solidFill>
                  <a:srgbClr val="FF0000"/>
                </a:solidFill>
                <a:ea typeface="宋体" pitchFamily="2" charset="-122"/>
                <a:cs typeface="Times New Roman" pitchFamily="18" charset="0"/>
              </a:rPr>
              <a:t>方法进行比较时，对类</a:t>
            </a:r>
            <a:r>
              <a:rPr lang="en-US" altLang="zh-CN" sz="2400" b="1" dirty="0">
                <a:solidFill>
                  <a:srgbClr val="FF0000"/>
                </a:solidFill>
                <a:ea typeface="宋体" pitchFamily="2" charset="-122"/>
                <a:cs typeface="Times New Roman" pitchFamily="18" charset="0"/>
              </a:rPr>
              <a:t>File</a:t>
            </a:r>
            <a:r>
              <a:rPr lang="zh-CN" altLang="en-US" sz="2400" b="1" dirty="0">
                <a:solidFill>
                  <a:srgbClr val="FF0000"/>
                </a:solidFill>
                <a:ea typeface="宋体" pitchFamily="2" charset="-122"/>
                <a:cs typeface="Times New Roman" pitchFamily="18" charset="0"/>
              </a:rPr>
              <a:t>、</a:t>
            </a:r>
            <a:r>
              <a:rPr lang="en-US" altLang="zh-CN" sz="2400" b="1" dirty="0">
                <a:solidFill>
                  <a:srgbClr val="FF0000"/>
                </a:solidFill>
                <a:ea typeface="宋体" pitchFamily="2" charset="-122"/>
                <a:cs typeface="Times New Roman" pitchFamily="18" charset="0"/>
              </a:rPr>
              <a:t>String</a:t>
            </a:r>
            <a:r>
              <a:rPr lang="zh-CN" altLang="en-US" sz="2400" b="1" dirty="0">
                <a:solidFill>
                  <a:srgbClr val="FF0000"/>
                </a:solidFill>
                <a:ea typeface="宋体" pitchFamily="2" charset="-122"/>
                <a:cs typeface="Times New Roman" pitchFamily="18" charset="0"/>
              </a:rPr>
              <a:t>、</a:t>
            </a:r>
            <a:r>
              <a:rPr lang="en-US" altLang="zh-CN" sz="2400" b="1" dirty="0">
                <a:solidFill>
                  <a:srgbClr val="FF0000"/>
                </a:solidFill>
                <a:ea typeface="宋体" pitchFamily="2" charset="-122"/>
                <a:cs typeface="Times New Roman" pitchFamily="18" charset="0"/>
              </a:rPr>
              <a:t>Date</a:t>
            </a:r>
            <a:r>
              <a:rPr lang="zh-CN" altLang="en-US" sz="2400" b="1" dirty="0">
                <a:solidFill>
                  <a:srgbClr val="FF0000"/>
                </a:solidFill>
                <a:ea typeface="宋体" pitchFamily="2" charset="-122"/>
                <a:cs typeface="Times New Roman" pitchFamily="18" charset="0"/>
              </a:rPr>
              <a:t>及包装类（</a:t>
            </a:r>
            <a:r>
              <a:rPr lang="en-US" altLang="zh-CN" sz="2400" b="1" dirty="0">
                <a:solidFill>
                  <a:srgbClr val="FF0000"/>
                </a:solidFill>
                <a:ea typeface="宋体" pitchFamily="2" charset="-122"/>
                <a:cs typeface="Times New Roman" pitchFamily="18" charset="0"/>
              </a:rPr>
              <a:t>Wrapper Class</a:t>
            </a:r>
            <a:r>
              <a:rPr lang="zh-CN" altLang="en-US" sz="2400" b="1" dirty="0">
                <a:solidFill>
                  <a:srgbClr val="FF0000"/>
                </a:solidFill>
                <a:ea typeface="宋体" pitchFamily="2" charset="-122"/>
                <a:cs typeface="Times New Roman" pitchFamily="18" charset="0"/>
              </a:rPr>
              <a:t>）来说，是比较类型及内容而不考虑引用的是否是同一个对象</a:t>
            </a:r>
            <a:r>
              <a:rPr lang="zh-CN" altLang="en-US" b="1" dirty="0">
                <a:solidFill>
                  <a:srgbClr val="FF0000"/>
                </a:solidFill>
                <a:ea typeface="宋体" pitchFamily="2" charset="-122"/>
                <a:cs typeface="Times New Roman" pitchFamily="18" charset="0"/>
              </a:rPr>
              <a:t>；</a:t>
            </a:r>
          </a:p>
          <a:p>
            <a:pPr lvl="1" algn="just">
              <a:spcBef>
                <a:spcPct val="40000"/>
              </a:spcBef>
              <a:buFont typeface="Wingdings" pitchFamily="2" charset="2"/>
              <a:buChar char="Ø"/>
            </a:pPr>
            <a:r>
              <a:rPr lang="zh-CN" altLang="en-US" b="1" dirty="0">
                <a:solidFill>
                  <a:srgbClr val="FF0000"/>
                </a:solidFill>
                <a:ea typeface="宋体" pitchFamily="2" charset="-122"/>
                <a:cs typeface="Times New Roman" pitchFamily="18" charset="0"/>
              </a:rPr>
              <a:t>原因：在这些类中重写了</a:t>
            </a:r>
            <a:r>
              <a:rPr lang="en-US" altLang="zh-CN" b="1" dirty="0">
                <a:solidFill>
                  <a:srgbClr val="FF0000"/>
                </a:solidFill>
                <a:ea typeface="宋体" pitchFamily="2" charset="-122"/>
                <a:cs typeface="Times New Roman" pitchFamily="18" charset="0"/>
              </a:rPr>
              <a:t>Object</a:t>
            </a:r>
            <a:r>
              <a:rPr lang="zh-CN" altLang="en-US" b="1" dirty="0">
                <a:solidFill>
                  <a:srgbClr val="FF0000"/>
                </a:solidFill>
                <a:ea typeface="宋体" pitchFamily="2" charset="-122"/>
                <a:cs typeface="Times New Roman" pitchFamily="18" charset="0"/>
              </a:rPr>
              <a:t>类的</a:t>
            </a:r>
            <a:r>
              <a:rPr lang="en-US" altLang="zh-CN" b="1" dirty="0">
                <a:solidFill>
                  <a:srgbClr val="FF0000"/>
                </a:solidFill>
                <a:ea typeface="宋体" pitchFamily="2" charset="-122"/>
                <a:cs typeface="Times New Roman" pitchFamily="18" charset="0"/>
              </a:rPr>
              <a:t>equals()</a:t>
            </a:r>
            <a:r>
              <a:rPr lang="zh-CN" altLang="en-US" b="1" dirty="0">
                <a:solidFill>
                  <a:srgbClr val="FF0000"/>
                </a:solidFill>
                <a:ea typeface="宋体" pitchFamily="2" charset="-122"/>
                <a:cs typeface="Times New Roman" pitchFamily="18" charset="0"/>
              </a:rPr>
              <a:t>方法。</a:t>
            </a:r>
          </a:p>
        </p:txBody>
      </p:sp>
    </p:spTree>
    <p:extLst>
      <p:ext uri="{BB962C8B-B14F-4D97-AF65-F5344CB8AC3E}">
        <p14:creationId xmlns:p14="http://schemas.microsoft.com/office/powerpoint/2010/main" val="274522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016" y="762808"/>
            <a:ext cx="8892480" cy="5978560"/>
          </a:xfrm>
          <a:prstGeom prst="rect">
            <a:avLst/>
          </a:prstGeom>
          <a:noFill/>
        </p:spPr>
        <p:txBody>
          <a:bodyPr wrap="square" rtlCol="0">
            <a:spAutoFit/>
          </a:bodyPr>
          <a:lstStyle/>
          <a:p>
            <a:r>
              <a:rPr lang="en-US" altLang="zh-CN" sz="2600" dirty="0" err="1">
                <a:solidFill>
                  <a:srgbClr val="C00000"/>
                </a:solidFill>
                <a:ea typeface="宋体" panose="02010600030101010101" pitchFamily="2" charset="-122"/>
              </a:rPr>
              <a:t>int</a:t>
            </a:r>
            <a:r>
              <a:rPr lang="en-US" altLang="zh-CN" sz="2600" dirty="0">
                <a:solidFill>
                  <a:srgbClr val="C00000"/>
                </a:solidFill>
                <a:ea typeface="宋体" panose="02010600030101010101" pitchFamily="2" charset="-122"/>
              </a:rPr>
              <a:t> it = 65;</a:t>
            </a:r>
          </a:p>
          <a:p>
            <a:r>
              <a:rPr lang="en-US" altLang="zh-CN" sz="2600" dirty="0">
                <a:solidFill>
                  <a:srgbClr val="C00000"/>
                </a:solidFill>
                <a:ea typeface="宋体" panose="02010600030101010101" pitchFamily="2" charset="-122"/>
              </a:rPr>
              <a:t>float </a:t>
            </a:r>
            <a:r>
              <a:rPr lang="en-US" altLang="zh-CN" sz="2600" dirty="0" err="1">
                <a:solidFill>
                  <a:srgbClr val="C00000"/>
                </a:solidFill>
                <a:ea typeface="宋体" panose="02010600030101010101" pitchFamily="2" charset="-122"/>
              </a:rPr>
              <a:t>fl</a:t>
            </a:r>
            <a:r>
              <a:rPr lang="en-US" altLang="zh-CN" sz="2600" dirty="0">
                <a:solidFill>
                  <a:srgbClr val="C00000"/>
                </a:solidFill>
                <a:ea typeface="宋体" panose="02010600030101010101" pitchFamily="2" charset="-122"/>
              </a:rPr>
              <a:t> = 65.0f;</a:t>
            </a:r>
          </a:p>
          <a:p>
            <a:r>
              <a:rPr lang="en-US" altLang="zh-CN" sz="2600" dirty="0" err="1">
                <a:solidFill>
                  <a:srgbClr val="C00000"/>
                </a:solidFill>
                <a:ea typeface="宋体" panose="02010600030101010101" pitchFamily="2" charset="-122"/>
              </a:rPr>
              <a:t>System.out.println</a:t>
            </a:r>
            <a:r>
              <a:rPr lang="en-US" altLang="zh-CN" sz="2600" dirty="0">
                <a:solidFill>
                  <a:srgbClr val="C00000"/>
                </a:solidFill>
                <a:ea typeface="宋体" panose="02010600030101010101" pitchFamily="2" charset="-122"/>
              </a:rPr>
              <a:t>(“65</a:t>
            </a:r>
            <a:r>
              <a:rPr lang="zh-CN" altLang="en-US" sz="2600" dirty="0">
                <a:solidFill>
                  <a:srgbClr val="C00000"/>
                </a:solidFill>
                <a:ea typeface="宋体" panose="02010600030101010101" pitchFamily="2" charset="-122"/>
              </a:rPr>
              <a:t>和</a:t>
            </a:r>
            <a:r>
              <a:rPr lang="en-US" altLang="zh-CN" sz="2600" dirty="0">
                <a:solidFill>
                  <a:srgbClr val="C00000"/>
                </a:solidFill>
                <a:ea typeface="宋体" panose="02010600030101010101" pitchFamily="2" charset="-122"/>
              </a:rPr>
              <a:t>65.0f</a:t>
            </a:r>
            <a:r>
              <a:rPr lang="zh-CN" altLang="en-US" sz="2600" dirty="0">
                <a:solidFill>
                  <a:srgbClr val="C00000"/>
                </a:solidFill>
                <a:ea typeface="宋体" panose="02010600030101010101" pitchFamily="2" charset="-122"/>
              </a:rPr>
              <a:t>是否相等？</a:t>
            </a:r>
            <a:r>
              <a:rPr lang="en-US" altLang="zh-CN" sz="2600" dirty="0">
                <a:solidFill>
                  <a:srgbClr val="C00000"/>
                </a:solidFill>
                <a:ea typeface="宋体" panose="02010600030101010101" pitchFamily="2" charset="-122"/>
              </a:rPr>
              <a:t>” + (it == </a:t>
            </a:r>
            <a:r>
              <a:rPr lang="en-US" altLang="zh-CN" sz="2600" dirty="0" err="1">
                <a:solidFill>
                  <a:srgbClr val="C00000"/>
                </a:solidFill>
                <a:ea typeface="宋体" panose="02010600030101010101" pitchFamily="2" charset="-122"/>
              </a:rPr>
              <a:t>fl</a:t>
            </a:r>
            <a:r>
              <a:rPr lang="en-US" altLang="zh-CN" sz="2600" dirty="0">
                <a:solidFill>
                  <a:srgbClr val="C00000"/>
                </a:solidFill>
                <a:ea typeface="宋体" panose="02010600030101010101" pitchFamily="2" charset="-122"/>
              </a:rPr>
              <a:t>)); //true</a:t>
            </a:r>
            <a:endParaRPr lang="en-US" altLang="zh-CN" sz="2600" dirty="0">
              <a:ea typeface="宋体" panose="02010600030101010101" pitchFamily="2" charset="-122"/>
            </a:endParaRPr>
          </a:p>
          <a:p>
            <a:endParaRPr lang="en-US" altLang="zh-CN" sz="1600" dirty="0">
              <a:solidFill>
                <a:srgbClr val="C00000"/>
              </a:solidFill>
              <a:ea typeface="宋体" panose="02010600030101010101" pitchFamily="2" charset="-122"/>
            </a:endParaRPr>
          </a:p>
          <a:p>
            <a:r>
              <a:rPr lang="en-US" altLang="zh-CN" sz="2600" dirty="0">
                <a:solidFill>
                  <a:srgbClr val="C00000"/>
                </a:solidFill>
                <a:ea typeface="宋体" panose="02010600030101010101" pitchFamily="2" charset="-122"/>
              </a:rPr>
              <a:t>char ch1 = 'A'; char ch2 = 12;</a:t>
            </a:r>
          </a:p>
          <a:p>
            <a:r>
              <a:rPr lang="en-US" altLang="zh-CN" sz="2600" dirty="0" err="1">
                <a:solidFill>
                  <a:srgbClr val="C00000"/>
                </a:solidFill>
                <a:ea typeface="宋体" panose="02010600030101010101" pitchFamily="2" charset="-122"/>
              </a:rPr>
              <a:t>System.out.println</a:t>
            </a:r>
            <a:r>
              <a:rPr lang="en-US" altLang="zh-CN" sz="2600" dirty="0">
                <a:solidFill>
                  <a:srgbClr val="C00000"/>
                </a:solidFill>
                <a:ea typeface="宋体" panose="02010600030101010101" pitchFamily="2" charset="-122"/>
              </a:rPr>
              <a:t>("65</a:t>
            </a:r>
            <a:r>
              <a:rPr lang="zh-CN" altLang="en-US" sz="2600" dirty="0">
                <a:solidFill>
                  <a:srgbClr val="C00000"/>
                </a:solidFill>
                <a:ea typeface="宋体" panose="02010600030101010101" pitchFamily="2" charset="-122"/>
              </a:rPr>
              <a:t>和</a:t>
            </a:r>
            <a:r>
              <a:rPr lang="en-US" altLang="zh-CN" sz="2600" dirty="0">
                <a:solidFill>
                  <a:srgbClr val="C00000"/>
                </a:solidFill>
                <a:ea typeface="宋体" panose="02010600030101010101" pitchFamily="2" charset="-122"/>
              </a:rPr>
              <a:t>'A'</a:t>
            </a:r>
            <a:r>
              <a:rPr lang="zh-CN" altLang="en-US" sz="2600" dirty="0">
                <a:solidFill>
                  <a:srgbClr val="C00000"/>
                </a:solidFill>
                <a:ea typeface="宋体" panose="02010600030101010101" pitchFamily="2" charset="-122"/>
              </a:rPr>
              <a:t>是否相等？</a:t>
            </a:r>
            <a:r>
              <a:rPr lang="en-US" altLang="zh-CN" sz="2600" dirty="0">
                <a:solidFill>
                  <a:srgbClr val="C00000"/>
                </a:solidFill>
                <a:ea typeface="宋体" panose="02010600030101010101" pitchFamily="2" charset="-122"/>
              </a:rPr>
              <a:t>" + (it == ch1));//true</a:t>
            </a:r>
            <a:endParaRPr lang="en-US" altLang="zh-CN" sz="2600" dirty="0">
              <a:ea typeface="宋体" panose="02010600030101010101" pitchFamily="2" charset="-122"/>
            </a:endParaRPr>
          </a:p>
          <a:p>
            <a:r>
              <a:rPr lang="en-US" altLang="zh-CN" sz="2600" dirty="0" err="1">
                <a:solidFill>
                  <a:srgbClr val="C00000"/>
                </a:solidFill>
                <a:ea typeface="宋体" panose="02010600030101010101" pitchFamily="2" charset="-122"/>
              </a:rPr>
              <a:t>System.out.println</a:t>
            </a:r>
            <a:r>
              <a:rPr lang="en-US" altLang="zh-CN" sz="2600" dirty="0">
                <a:solidFill>
                  <a:srgbClr val="C00000"/>
                </a:solidFill>
                <a:ea typeface="宋体" panose="02010600030101010101" pitchFamily="2" charset="-122"/>
              </a:rPr>
              <a:t>(“12</a:t>
            </a:r>
            <a:r>
              <a:rPr lang="zh-CN" altLang="en-US" sz="2600" dirty="0">
                <a:solidFill>
                  <a:srgbClr val="C00000"/>
                </a:solidFill>
                <a:ea typeface="宋体" panose="02010600030101010101" pitchFamily="2" charset="-122"/>
              </a:rPr>
              <a:t>和</a:t>
            </a:r>
            <a:r>
              <a:rPr lang="en-US" altLang="zh-CN" sz="2600" dirty="0">
                <a:solidFill>
                  <a:srgbClr val="C00000"/>
                </a:solidFill>
                <a:ea typeface="宋体" panose="02010600030101010101" pitchFamily="2" charset="-122"/>
              </a:rPr>
              <a:t>ch2</a:t>
            </a:r>
            <a:r>
              <a:rPr lang="zh-CN" altLang="en-US" sz="2600" dirty="0">
                <a:solidFill>
                  <a:srgbClr val="C00000"/>
                </a:solidFill>
                <a:ea typeface="宋体" panose="02010600030101010101" pitchFamily="2" charset="-122"/>
              </a:rPr>
              <a:t>是否相等？</a:t>
            </a:r>
            <a:r>
              <a:rPr lang="en-US" altLang="zh-CN" sz="2600" dirty="0">
                <a:solidFill>
                  <a:srgbClr val="C00000"/>
                </a:solidFill>
                <a:ea typeface="宋体" panose="02010600030101010101" pitchFamily="2" charset="-122"/>
              </a:rPr>
              <a:t>" + (12 == ch2));//true</a:t>
            </a:r>
            <a:endParaRPr lang="en-US" altLang="zh-CN" sz="2600" dirty="0">
              <a:ea typeface="宋体" panose="02010600030101010101" pitchFamily="2" charset="-122"/>
            </a:endParaRPr>
          </a:p>
          <a:p>
            <a:endParaRPr lang="en-US" altLang="zh-CN" sz="105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String str1 = new String("hello");</a:t>
            </a:r>
          </a:p>
          <a:p>
            <a:r>
              <a:rPr lang="en-US" altLang="zh-CN" sz="2400" dirty="0">
                <a:solidFill>
                  <a:srgbClr val="C00000"/>
                </a:solidFill>
                <a:ea typeface="宋体" panose="02010600030101010101" pitchFamily="2" charset="-122"/>
              </a:rPr>
              <a:t>String str2 = new String("hello");</a:t>
            </a:r>
          </a:p>
          <a:p>
            <a:r>
              <a:rPr lang="en-US" altLang="zh-CN" sz="2400" dirty="0" err="1">
                <a:solidFill>
                  <a:srgbClr val="C00000"/>
                </a:solidFill>
                <a:ea typeface="宋体" panose="02010600030101010101" pitchFamily="2" charset="-122"/>
              </a:rPr>
              <a:t>System.out.println</a:t>
            </a:r>
            <a:r>
              <a:rPr lang="en-US" altLang="zh-CN" sz="2400" dirty="0">
                <a:solidFill>
                  <a:srgbClr val="C00000"/>
                </a:solidFill>
                <a:ea typeface="宋体" panose="02010600030101010101" pitchFamily="2" charset="-122"/>
              </a:rPr>
              <a:t>("str1</a:t>
            </a:r>
            <a:r>
              <a:rPr lang="zh-CN" altLang="en-US" sz="2400" dirty="0">
                <a:solidFill>
                  <a:srgbClr val="C00000"/>
                </a:solidFill>
                <a:ea typeface="宋体" panose="02010600030101010101" pitchFamily="2" charset="-122"/>
              </a:rPr>
              <a:t>和</a:t>
            </a:r>
            <a:r>
              <a:rPr lang="en-US" altLang="zh-CN" sz="2400" dirty="0">
                <a:solidFill>
                  <a:srgbClr val="C00000"/>
                </a:solidFill>
                <a:ea typeface="宋体" panose="02010600030101010101" pitchFamily="2" charset="-122"/>
              </a:rPr>
              <a:t>str2</a:t>
            </a:r>
            <a:r>
              <a:rPr lang="zh-CN" altLang="en-US" sz="2400" dirty="0">
                <a:solidFill>
                  <a:srgbClr val="C00000"/>
                </a:solidFill>
                <a:ea typeface="宋体" panose="02010600030101010101" pitchFamily="2" charset="-122"/>
              </a:rPr>
              <a:t>是否相等？</a:t>
            </a:r>
            <a:r>
              <a:rPr lang="en-US" altLang="zh-CN" sz="2400" dirty="0">
                <a:solidFill>
                  <a:srgbClr val="C00000"/>
                </a:solidFill>
                <a:ea typeface="宋体" panose="02010600030101010101" pitchFamily="2" charset="-122"/>
              </a:rPr>
              <a:t>"+ (str1 == str2));//false</a:t>
            </a:r>
            <a:endParaRPr lang="en-US" altLang="zh-CN" sz="2400" dirty="0">
              <a:ea typeface="宋体" panose="02010600030101010101" pitchFamily="2" charset="-122"/>
            </a:endParaRPr>
          </a:p>
          <a:p>
            <a:endParaRPr lang="en-US" altLang="zh-CN" sz="2600" dirty="0">
              <a:solidFill>
                <a:srgbClr val="C00000"/>
              </a:solidFill>
              <a:ea typeface="宋体" panose="02010600030101010101" pitchFamily="2" charset="-122"/>
            </a:endParaRPr>
          </a:p>
          <a:p>
            <a:r>
              <a:rPr lang="en-US" altLang="zh-CN" sz="2400" dirty="0" err="1">
                <a:solidFill>
                  <a:srgbClr val="C00000"/>
                </a:solidFill>
                <a:ea typeface="宋体" panose="02010600030101010101" pitchFamily="2" charset="-122"/>
              </a:rPr>
              <a:t>System.out.println</a:t>
            </a:r>
            <a:r>
              <a:rPr lang="en-US" altLang="zh-CN" sz="2400" dirty="0">
                <a:solidFill>
                  <a:srgbClr val="C00000"/>
                </a:solidFill>
                <a:ea typeface="宋体" panose="02010600030101010101" pitchFamily="2" charset="-122"/>
              </a:rPr>
              <a:t>("str1</a:t>
            </a:r>
            <a:r>
              <a:rPr lang="zh-CN" altLang="en-US" sz="2400" dirty="0">
                <a:solidFill>
                  <a:srgbClr val="C00000"/>
                </a:solidFill>
                <a:ea typeface="宋体" panose="02010600030101010101" pitchFamily="2" charset="-122"/>
              </a:rPr>
              <a:t>是否</a:t>
            </a:r>
            <a:r>
              <a:rPr lang="en-US" altLang="zh-CN" sz="2400" dirty="0">
                <a:solidFill>
                  <a:srgbClr val="C00000"/>
                </a:solidFill>
                <a:ea typeface="宋体" panose="02010600030101010101" pitchFamily="2" charset="-122"/>
              </a:rPr>
              <a:t>equals str2</a:t>
            </a:r>
            <a:r>
              <a:rPr lang="zh-CN" altLang="en-US" sz="2400" dirty="0">
                <a:solidFill>
                  <a:srgbClr val="C00000"/>
                </a:solidFill>
                <a:ea typeface="宋体" panose="02010600030101010101" pitchFamily="2" charset="-122"/>
              </a:rPr>
              <a:t>？</a:t>
            </a:r>
            <a:r>
              <a:rPr lang="en-US" altLang="zh-CN" sz="2400" dirty="0">
                <a:solidFill>
                  <a:srgbClr val="C00000"/>
                </a:solidFill>
                <a:ea typeface="宋体" panose="02010600030101010101" pitchFamily="2" charset="-122"/>
              </a:rPr>
              <a:t>"+(str1.equals(str2)));//true</a:t>
            </a:r>
          </a:p>
          <a:p>
            <a:endParaRPr lang="en-US" altLang="zh-CN" sz="2600" dirty="0">
              <a:solidFill>
                <a:srgbClr val="C00000"/>
              </a:solidFill>
              <a:ea typeface="宋体" panose="02010600030101010101" pitchFamily="2" charset="-122"/>
            </a:endParaRPr>
          </a:p>
          <a:p>
            <a:r>
              <a:rPr lang="en-US" altLang="zh-CN" sz="2600" dirty="0" err="1">
                <a:solidFill>
                  <a:srgbClr val="C00000"/>
                </a:solidFill>
                <a:ea typeface="宋体" panose="02010600030101010101" pitchFamily="2" charset="-122"/>
              </a:rPr>
              <a:t>System.out.println</a:t>
            </a:r>
            <a:r>
              <a:rPr lang="en-US" altLang="zh-CN" sz="2600" dirty="0">
                <a:solidFill>
                  <a:srgbClr val="C00000"/>
                </a:solidFill>
                <a:ea typeface="宋体" panose="02010600030101010101" pitchFamily="2" charset="-122"/>
              </a:rPr>
              <a:t>(“hello” == new </a:t>
            </a:r>
            <a:r>
              <a:rPr lang="en-US" altLang="zh-CN" sz="2600" dirty="0" err="1">
                <a:solidFill>
                  <a:srgbClr val="C00000"/>
                </a:solidFill>
                <a:ea typeface="宋体" panose="02010600030101010101" pitchFamily="2" charset="-122"/>
              </a:rPr>
              <a:t>java.sql.Date</a:t>
            </a:r>
            <a:r>
              <a:rPr lang="en-US" altLang="zh-CN" sz="2600" dirty="0">
                <a:solidFill>
                  <a:srgbClr val="C00000"/>
                </a:solidFill>
                <a:ea typeface="宋体" panose="02010600030101010101" pitchFamily="2" charset="-122"/>
              </a:rPr>
              <a:t>()); //</a:t>
            </a:r>
            <a:r>
              <a:rPr lang="zh-CN" altLang="en-US" sz="2600" dirty="0">
                <a:solidFill>
                  <a:srgbClr val="C00000"/>
                </a:solidFill>
                <a:ea typeface="宋体" panose="02010600030101010101" pitchFamily="2" charset="-122"/>
              </a:rPr>
              <a:t>编译不通过</a:t>
            </a:r>
          </a:p>
        </p:txBody>
      </p:sp>
      <p:cxnSp>
        <p:nvCxnSpPr>
          <p:cNvPr id="3" name="直接连接符 2"/>
          <p:cNvCxnSpPr/>
          <p:nvPr/>
        </p:nvCxnSpPr>
        <p:spPr>
          <a:xfrm>
            <a:off x="107504" y="2276872"/>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07504" y="3501008"/>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7504" y="5013176"/>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7504" y="5877272"/>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title"/>
          </p:nvPr>
        </p:nvSpPr>
        <p:spPr>
          <a:xfrm>
            <a:off x="7740352" y="239103"/>
            <a:ext cx="1147934" cy="523220"/>
          </a:xfrm>
        </p:spPr>
        <p:txBody>
          <a:bodyPr>
            <a:normAutofit/>
          </a:bodyPr>
          <a:lstStyle/>
          <a:p>
            <a:r>
              <a:rPr lang="zh-CN" altLang="en-US" dirty="0"/>
              <a:t>练习</a:t>
            </a:r>
          </a:p>
        </p:txBody>
      </p:sp>
    </p:spTree>
    <p:extLst>
      <p:ext uri="{BB962C8B-B14F-4D97-AF65-F5344CB8AC3E}">
        <p14:creationId xmlns:p14="http://schemas.microsoft.com/office/powerpoint/2010/main" val="55938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6516216" y="260648"/>
            <a:ext cx="2304256" cy="576065"/>
          </a:xfrm>
        </p:spPr>
        <p:txBody>
          <a:bodyPr>
            <a:normAutofit/>
          </a:bodyPr>
          <a:lstStyle/>
          <a:p>
            <a:r>
              <a:rPr lang="zh-CN" altLang="en-US" b="1" dirty="0">
                <a:cs typeface="Times New Roman" pitchFamily="18" charset="0"/>
              </a:rPr>
              <a:t>主要内容</a:t>
            </a:r>
          </a:p>
        </p:txBody>
      </p:sp>
      <p:sp>
        <p:nvSpPr>
          <p:cNvPr id="33795" name="Rectangle 3"/>
          <p:cNvSpPr>
            <a:spLocks noGrp="1" noChangeArrowheads="1"/>
          </p:cNvSpPr>
          <p:nvPr>
            <p:ph type="body" idx="4294967295"/>
          </p:nvPr>
        </p:nvSpPr>
        <p:spPr>
          <a:xfrm>
            <a:off x="446856" y="980728"/>
            <a:ext cx="8229600" cy="4525963"/>
          </a:xfrm>
        </p:spPr>
        <p:txBody>
          <a:bodyPr>
            <a:normAutofit fontScale="92500" lnSpcReduction="10000"/>
          </a:bodyPr>
          <a:lstStyle/>
          <a:p>
            <a:pPr>
              <a:lnSpc>
                <a:spcPct val="100000"/>
              </a:lnSpc>
            </a:pPr>
            <a:r>
              <a:rPr kumimoji="1" lang="en-US" altLang="zh-CN" b="1" dirty="0">
                <a:solidFill>
                  <a:srgbClr val="FF0000"/>
                </a:solidFill>
                <a:ea typeface="宋体" pitchFamily="2" charset="-122"/>
                <a:cs typeface="Times New Roman" pitchFamily="18" charset="0"/>
              </a:rPr>
              <a:t>Object</a:t>
            </a:r>
            <a:r>
              <a:rPr kumimoji="1" lang="zh-CN" altLang="en-US" b="1" dirty="0">
                <a:solidFill>
                  <a:srgbClr val="FF0000"/>
                </a:solidFill>
                <a:ea typeface="宋体" pitchFamily="2" charset="-122"/>
                <a:cs typeface="Times New Roman" pitchFamily="18" charset="0"/>
              </a:rPr>
              <a:t>类</a:t>
            </a:r>
            <a:endParaRPr kumimoji="1" lang="en-US" altLang="zh-CN" b="1" dirty="0">
              <a:solidFill>
                <a:srgbClr val="FF0000"/>
              </a:solidFill>
              <a:ea typeface="宋体" pitchFamily="2" charset="-122"/>
              <a:cs typeface="Times New Roman" pitchFamily="18" charset="0"/>
            </a:endParaRPr>
          </a:p>
          <a:p>
            <a:pPr>
              <a:lnSpc>
                <a:spcPct val="100000"/>
              </a:lnSpc>
            </a:pPr>
            <a:r>
              <a:rPr kumimoji="1" lang="en-US" altLang="zh-CN" b="1" dirty="0">
                <a:solidFill>
                  <a:srgbClr val="FF0000"/>
                </a:solidFill>
                <a:ea typeface="宋体" pitchFamily="2" charset="-122"/>
                <a:cs typeface="Times New Roman" pitchFamily="18" charset="0"/>
              </a:rPr>
              <a:t>String </a:t>
            </a:r>
            <a:r>
              <a:rPr kumimoji="1" lang="zh-CN" altLang="en-US" b="1" dirty="0">
                <a:solidFill>
                  <a:srgbClr val="FF0000"/>
                </a:solidFill>
                <a:ea typeface="宋体" pitchFamily="2" charset="-122"/>
                <a:cs typeface="Times New Roman" pitchFamily="18" charset="0"/>
              </a:rPr>
              <a:t>类</a:t>
            </a:r>
          </a:p>
          <a:p>
            <a:pPr>
              <a:lnSpc>
                <a:spcPct val="100000"/>
              </a:lnSpc>
            </a:pPr>
            <a:r>
              <a:rPr kumimoji="1" lang="en-US" altLang="zh-CN" b="1" dirty="0">
                <a:solidFill>
                  <a:srgbClr val="FF0000"/>
                </a:solidFill>
                <a:ea typeface="宋体" pitchFamily="2" charset="-122"/>
                <a:cs typeface="Times New Roman" pitchFamily="18" charset="0"/>
              </a:rPr>
              <a:t>StringBuffer </a:t>
            </a:r>
            <a:r>
              <a:rPr kumimoji="1" lang="zh-CN" altLang="en-US" b="1" dirty="0">
                <a:solidFill>
                  <a:srgbClr val="FF0000"/>
                </a:solidFill>
                <a:ea typeface="宋体" pitchFamily="2" charset="-122"/>
                <a:cs typeface="Times New Roman" pitchFamily="18" charset="0"/>
              </a:rPr>
              <a:t>类</a:t>
            </a:r>
          </a:p>
          <a:p>
            <a:pPr>
              <a:lnSpc>
                <a:spcPct val="100000"/>
              </a:lnSpc>
            </a:pPr>
            <a:r>
              <a:rPr kumimoji="1" lang="en-US" altLang="zh-CN" b="1" dirty="0" err="1">
                <a:solidFill>
                  <a:srgbClr val="FF0000"/>
                </a:solidFill>
                <a:ea typeface="宋体" pitchFamily="2" charset="-122"/>
                <a:cs typeface="Times New Roman" pitchFamily="18" charset="0"/>
              </a:rPr>
              <a:t>StringBuilder</a:t>
            </a:r>
            <a:r>
              <a:rPr kumimoji="1" lang="en-US" altLang="zh-CN" b="1" dirty="0">
                <a:solidFill>
                  <a:srgbClr val="FF0000"/>
                </a:solidFill>
                <a:ea typeface="宋体" pitchFamily="2" charset="-122"/>
                <a:cs typeface="Times New Roman" pitchFamily="18" charset="0"/>
              </a:rPr>
              <a:t> </a:t>
            </a:r>
            <a:r>
              <a:rPr kumimoji="1" lang="zh-CN" altLang="en-US" b="1" dirty="0">
                <a:solidFill>
                  <a:srgbClr val="FF0000"/>
                </a:solidFill>
                <a:ea typeface="宋体" pitchFamily="2" charset="-122"/>
                <a:cs typeface="Times New Roman" pitchFamily="18" charset="0"/>
              </a:rPr>
              <a:t>类</a:t>
            </a:r>
          </a:p>
          <a:p>
            <a:pPr>
              <a:lnSpc>
                <a:spcPct val="100000"/>
              </a:lnSpc>
            </a:pPr>
            <a:r>
              <a:rPr lang="en-US" altLang="zh-CN" b="1" dirty="0">
                <a:solidFill>
                  <a:srgbClr val="0000FF"/>
                </a:solidFill>
                <a:ea typeface="宋体" pitchFamily="2" charset="-122"/>
                <a:cs typeface="Times New Roman" pitchFamily="18" charset="0"/>
              </a:rPr>
              <a:t>System</a:t>
            </a:r>
            <a:r>
              <a:rPr lang="zh-CN" altLang="en-US" b="1" dirty="0">
                <a:solidFill>
                  <a:srgbClr val="0000FF"/>
                </a:solidFill>
                <a:ea typeface="宋体" pitchFamily="2" charset="-122"/>
                <a:cs typeface="Times New Roman" pitchFamily="18" charset="0"/>
              </a:rPr>
              <a:t>类</a:t>
            </a:r>
            <a:endParaRPr kumimoji="1" lang="en-US" altLang="zh-CN" b="1" dirty="0">
              <a:solidFill>
                <a:srgbClr val="0000FF"/>
              </a:solidFill>
              <a:ea typeface="宋体" pitchFamily="2" charset="-122"/>
              <a:cs typeface="Times New Roman" pitchFamily="18" charset="0"/>
            </a:endParaRPr>
          </a:p>
          <a:p>
            <a:pPr>
              <a:lnSpc>
                <a:spcPct val="100000"/>
              </a:lnSpc>
            </a:pPr>
            <a:r>
              <a:rPr kumimoji="1" lang="en-US" altLang="zh-CN" b="1" dirty="0">
                <a:solidFill>
                  <a:srgbClr val="0000FF"/>
                </a:solidFill>
                <a:ea typeface="宋体" pitchFamily="2" charset="-122"/>
                <a:cs typeface="Times New Roman" pitchFamily="18" charset="0"/>
              </a:rPr>
              <a:t>Date </a:t>
            </a:r>
            <a:r>
              <a:rPr kumimoji="1" lang="zh-CN" altLang="en-US" b="1" dirty="0">
                <a:solidFill>
                  <a:srgbClr val="0000FF"/>
                </a:solidFill>
                <a:ea typeface="宋体" pitchFamily="2" charset="-122"/>
                <a:cs typeface="Times New Roman" pitchFamily="18" charset="0"/>
              </a:rPr>
              <a:t>类</a:t>
            </a:r>
            <a:endParaRPr kumimoji="1" lang="en-US" altLang="zh-CN" b="1" dirty="0">
              <a:solidFill>
                <a:srgbClr val="0000FF"/>
              </a:solidFill>
              <a:ea typeface="宋体" pitchFamily="2" charset="-122"/>
              <a:cs typeface="Times New Roman" pitchFamily="18" charset="0"/>
            </a:endParaRPr>
          </a:p>
          <a:p>
            <a:r>
              <a:rPr lang="en-US" altLang="zh-CN" b="1" dirty="0" err="1">
                <a:solidFill>
                  <a:srgbClr val="0000FF"/>
                </a:solidFill>
                <a:ea typeface="宋体" pitchFamily="2" charset="-122"/>
                <a:cs typeface="Times New Roman" pitchFamily="18" charset="0"/>
              </a:rPr>
              <a:t>SimpleDateFormat</a:t>
            </a:r>
            <a:r>
              <a:rPr lang="zh-CN" altLang="en-US" b="1" dirty="0">
                <a:solidFill>
                  <a:srgbClr val="0000FF"/>
                </a:solidFill>
                <a:ea typeface="宋体" pitchFamily="2" charset="-122"/>
                <a:cs typeface="Times New Roman" pitchFamily="18" charset="0"/>
              </a:rPr>
              <a:t>类</a:t>
            </a:r>
            <a:endParaRPr kumimoji="1" lang="zh-CN" altLang="en-US" b="1" dirty="0">
              <a:solidFill>
                <a:srgbClr val="0000FF"/>
              </a:solidFill>
              <a:ea typeface="宋体" pitchFamily="2" charset="-122"/>
              <a:cs typeface="Times New Roman" pitchFamily="18" charset="0"/>
            </a:endParaRPr>
          </a:p>
          <a:p>
            <a:pPr>
              <a:lnSpc>
                <a:spcPct val="100000"/>
              </a:lnSpc>
            </a:pPr>
            <a:r>
              <a:rPr kumimoji="1" lang="en-US" altLang="zh-CN" b="1" dirty="0">
                <a:solidFill>
                  <a:srgbClr val="0000FF"/>
                </a:solidFill>
                <a:ea typeface="宋体" pitchFamily="2" charset="-122"/>
                <a:cs typeface="Times New Roman" pitchFamily="18" charset="0"/>
              </a:rPr>
              <a:t>Calendar </a:t>
            </a:r>
            <a:r>
              <a:rPr kumimoji="1" lang="zh-CN" altLang="en-US" b="1" dirty="0">
                <a:solidFill>
                  <a:srgbClr val="0000FF"/>
                </a:solidFill>
                <a:ea typeface="宋体" pitchFamily="2" charset="-122"/>
                <a:cs typeface="Times New Roman" pitchFamily="18" charset="0"/>
              </a:rPr>
              <a:t>类</a:t>
            </a:r>
          </a:p>
          <a:p>
            <a:pPr>
              <a:lnSpc>
                <a:spcPct val="100000"/>
              </a:lnSpc>
            </a:pPr>
            <a:r>
              <a:rPr kumimoji="1" lang="en-US" altLang="zh-CN" b="1" dirty="0">
                <a:solidFill>
                  <a:schemeClr val="accent6"/>
                </a:solidFill>
                <a:ea typeface="宋体" pitchFamily="2" charset="-122"/>
                <a:cs typeface="Times New Roman" pitchFamily="18" charset="0"/>
              </a:rPr>
              <a:t>Math</a:t>
            </a:r>
            <a:r>
              <a:rPr kumimoji="1" lang="zh-CN" altLang="en-US" b="1" dirty="0">
                <a:solidFill>
                  <a:schemeClr val="accent6"/>
                </a:solidFill>
                <a:ea typeface="宋体" pitchFamily="2" charset="-122"/>
                <a:cs typeface="Times New Roman" pitchFamily="18" charset="0"/>
              </a:rPr>
              <a:t>类</a:t>
            </a:r>
            <a:endParaRPr kumimoji="1" lang="en-US" altLang="zh-CN" b="1" dirty="0">
              <a:solidFill>
                <a:schemeClr val="accent6"/>
              </a:solidFill>
              <a:ea typeface="宋体" pitchFamily="2" charset="-122"/>
              <a:cs typeface="Times New Roman" pitchFamily="18" charset="0"/>
            </a:endParaRPr>
          </a:p>
          <a:p>
            <a:pPr>
              <a:lnSpc>
                <a:spcPct val="100000"/>
              </a:lnSpc>
            </a:pPr>
            <a:r>
              <a:rPr kumimoji="1" lang="en-US" altLang="zh-CN" b="1" dirty="0">
                <a:solidFill>
                  <a:srgbClr val="00B050"/>
                </a:solidFill>
                <a:ea typeface="宋体" pitchFamily="2" charset="-122"/>
                <a:cs typeface="Times New Roman" pitchFamily="18" charset="0"/>
              </a:rPr>
              <a:t>BigInteger </a:t>
            </a:r>
            <a:r>
              <a:rPr kumimoji="1" lang="zh-CN" altLang="en-US" b="1" dirty="0">
                <a:solidFill>
                  <a:srgbClr val="00B050"/>
                </a:solidFill>
                <a:ea typeface="宋体" pitchFamily="2" charset="-122"/>
                <a:cs typeface="Times New Roman" pitchFamily="18" charset="0"/>
              </a:rPr>
              <a:t>类与</a:t>
            </a:r>
            <a:r>
              <a:rPr kumimoji="1" lang="en-US" altLang="zh-CN" b="1" dirty="0">
                <a:solidFill>
                  <a:srgbClr val="00B050"/>
                </a:solidFill>
                <a:ea typeface="宋体" pitchFamily="2" charset="-122"/>
                <a:cs typeface="Times New Roman" pitchFamily="18" charset="0"/>
              </a:rPr>
              <a:t>BigDecimal</a:t>
            </a:r>
            <a:r>
              <a:rPr kumimoji="1" lang="zh-CN" altLang="en-US" b="1" dirty="0">
                <a:solidFill>
                  <a:srgbClr val="00B050"/>
                </a:solidFill>
                <a:ea typeface="宋体" pitchFamily="2" charset="-122"/>
                <a:cs typeface="Times New Roman" pitchFamily="18" charset="0"/>
              </a:rPr>
              <a:t>类</a:t>
            </a:r>
          </a:p>
        </p:txBody>
      </p:sp>
    </p:spTree>
    <p:extLst>
      <p:ext uri="{BB962C8B-B14F-4D97-AF65-F5344CB8AC3E}">
        <p14:creationId xmlns:p14="http://schemas.microsoft.com/office/powerpoint/2010/main" val="4144165432"/>
      </p:ext>
    </p:ext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980728"/>
            <a:ext cx="7776864" cy="5262979"/>
          </a:xfrm>
          <a:prstGeom prst="rect">
            <a:avLst/>
          </a:prstGeom>
        </p:spPr>
        <p:txBody>
          <a:bodyPr wrap="square">
            <a:spAutoFit/>
          </a:bodyPr>
          <a:lstStyle/>
          <a:p>
            <a:r>
              <a:rPr lang="en-US" altLang="zh-CN" sz="2400" dirty="0"/>
              <a:t>Person p1 = new Person();</a:t>
            </a:r>
          </a:p>
          <a:p>
            <a:r>
              <a:rPr lang="en-US" altLang="zh-CN" sz="2400" dirty="0"/>
              <a:t>p1.name = “</a:t>
            </a:r>
            <a:r>
              <a:rPr lang="en-US" altLang="zh-CN" sz="2400" dirty="0" err="1"/>
              <a:t>atwyl</a:t>
            </a:r>
            <a:r>
              <a:rPr lang="en-US" altLang="zh-CN" sz="2400" dirty="0"/>
              <a:t>";</a:t>
            </a:r>
          </a:p>
          <a:p>
            <a:endParaRPr lang="zh-CN" altLang="en-US" sz="2400" dirty="0"/>
          </a:p>
          <a:p>
            <a:r>
              <a:rPr lang="en-US" altLang="zh-CN" sz="2400" dirty="0"/>
              <a:t>Person p2 = new Person();</a:t>
            </a:r>
          </a:p>
          <a:p>
            <a:r>
              <a:rPr lang="en-US" altLang="zh-CN" sz="2400" dirty="0"/>
              <a:t>p2.name = " </a:t>
            </a:r>
            <a:r>
              <a:rPr lang="en-US" altLang="zh-CN" sz="2400" dirty="0" err="1"/>
              <a:t>atwyl</a:t>
            </a:r>
            <a:r>
              <a:rPr lang="en-US" altLang="zh-CN" sz="2400" dirty="0"/>
              <a:t>";</a:t>
            </a:r>
          </a:p>
          <a:p>
            <a:endParaRPr lang="en-US" altLang="zh-CN" sz="2400" dirty="0"/>
          </a:p>
          <a:p>
            <a:r>
              <a:rPr lang="en-US" altLang="zh-CN" sz="2400" dirty="0" err="1"/>
              <a:t>System.out.println</a:t>
            </a:r>
            <a:r>
              <a:rPr lang="en-US" altLang="zh-CN" sz="2400" dirty="0"/>
              <a:t>(p1.name .equals( p2.name));//true</a:t>
            </a:r>
            <a:endParaRPr lang="zh-CN" altLang="en-US" sz="2400" dirty="0"/>
          </a:p>
          <a:p>
            <a:r>
              <a:rPr lang="en-US" altLang="zh-CN" sz="2400" dirty="0" err="1">
                <a:solidFill>
                  <a:srgbClr val="FF0000"/>
                </a:solidFill>
              </a:rPr>
              <a:t>System.out.println</a:t>
            </a:r>
            <a:r>
              <a:rPr lang="en-US" altLang="zh-CN" sz="2400" dirty="0">
                <a:solidFill>
                  <a:srgbClr val="FF0000"/>
                </a:solidFill>
              </a:rPr>
              <a:t>(p1.name == p2.name);//true</a:t>
            </a:r>
          </a:p>
          <a:p>
            <a:r>
              <a:rPr lang="en-US" altLang="zh-CN" sz="2400" dirty="0" err="1"/>
              <a:t>System.out.println</a:t>
            </a:r>
            <a:r>
              <a:rPr lang="en-US" altLang="zh-CN" sz="2400" dirty="0"/>
              <a:t>(p1.name == "</a:t>
            </a:r>
            <a:r>
              <a:rPr lang="en-US" altLang="zh-CN" sz="2400" dirty="0" err="1"/>
              <a:t>atwyl</a:t>
            </a:r>
            <a:r>
              <a:rPr lang="en-US" altLang="zh-CN" sz="2400" dirty="0"/>
              <a:t>");</a:t>
            </a:r>
          </a:p>
          <a:p>
            <a:endParaRPr lang="zh-CN" altLang="en-US" sz="2400" dirty="0"/>
          </a:p>
          <a:p>
            <a:r>
              <a:rPr lang="en-US" altLang="zh-CN" sz="2400" dirty="0"/>
              <a:t>String s1 = new String("</a:t>
            </a:r>
            <a:r>
              <a:rPr lang="en-US" altLang="zh-CN" sz="2400" dirty="0" err="1"/>
              <a:t>bcde</a:t>
            </a:r>
            <a:r>
              <a:rPr lang="en-US" altLang="zh-CN" sz="2400" dirty="0"/>
              <a:t>");</a:t>
            </a:r>
          </a:p>
          <a:p>
            <a:endParaRPr lang="zh-CN" altLang="en-US" sz="2400" dirty="0"/>
          </a:p>
          <a:p>
            <a:r>
              <a:rPr lang="en-US" altLang="zh-CN" sz="2400" dirty="0"/>
              <a:t>String s2 = new String("</a:t>
            </a:r>
            <a:r>
              <a:rPr lang="en-US" altLang="zh-CN" sz="2400" dirty="0" err="1"/>
              <a:t>bcde</a:t>
            </a:r>
            <a:r>
              <a:rPr lang="en-US" altLang="zh-CN" sz="2400" dirty="0"/>
              <a:t>");</a:t>
            </a:r>
          </a:p>
          <a:p>
            <a:r>
              <a:rPr lang="en-US" altLang="zh-CN" sz="2400" dirty="0" err="1"/>
              <a:t>System.out.println</a:t>
            </a:r>
            <a:r>
              <a:rPr lang="en-US" altLang="zh-CN" sz="2400" dirty="0"/>
              <a:t>(s1==s2);//false</a:t>
            </a:r>
            <a:endParaRPr lang="zh-CN" altLang="en-US" sz="2400" dirty="0"/>
          </a:p>
        </p:txBody>
      </p:sp>
      <p:sp>
        <p:nvSpPr>
          <p:cNvPr id="4" name="标题 3"/>
          <p:cNvSpPr>
            <a:spLocks noGrp="1"/>
          </p:cNvSpPr>
          <p:nvPr>
            <p:ph type="title"/>
          </p:nvPr>
        </p:nvSpPr>
        <p:spPr>
          <a:xfrm>
            <a:off x="7740352" y="239103"/>
            <a:ext cx="1147934" cy="523220"/>
          </a:xfrm>
        </p:spPr>
        <p:txBody>
          <a:bodyPr>
            <a:normAutofit/>
          </a:bodyPr>
          <a:lstStyle/>
          <a:p>
            <a:r>
              <a:rPr lang="zh-CN" altLang="en-US" dirty="0"/>
              <a:t>练习</a:t>
            </a:r>
          </a:p>
        </p:txBody>
      </p:sp>
    </p:spTree>
    <p:extLst>
      <p:ext uri="{BB962C8B-B14F-4D97-AF65-F5344CB8AC3E}">
        <p14:creationId xmlns:p14="http://schemas.microsoft.com/office/powerpoint/2010/main" val="4177336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350060"/>
            <a:ext cx="1080120" cy="29523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555776" y="1062028"/>
            <a:ext cx="6264696" cy="3600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7" name="矩形 6"/>
          <p:cNvSpPr/>
          <p:nvPr/>
        </p:nvSpPr>
        <p:spPr>
          <a:xfrm>
            <a:off x="1187624" y="5166484"/>
            <a:ext cx="5616624" cy="16561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TextBox 7"/>
          <p:cNvSpPr txBox="1"/>
          <p:nvPr/>
        </p:nvSpPr>
        <p:spPr>
          <a:xfrm>
            <a:off x="251520" y="4302388"/>
            <a:ext cx="1656184" cy="369332"/>
          </a:xfrm>
          <a:prstGeom prst="rect">
            <a:avLst/>
          </a:prstGeom>
          <a:noFill/>
        </p:spPr>
        <p:txBody>
          <a:bodyPr wrap="square" rtlCol="0">
            <a:spAutoFit/>
          </a:bodyPr>
          <a:lstStyle/>
          <a:p>
            <a:r>
              <a:rPr lang="zh-CN" altLang="en-US" dirty="0"/>
              <a:t>栈</a:t>
            </a:r>
          </a:p>
        </p:txBody>
      </p:sp>
      <p:sp>
        <p:nvSpPr>
          <p:cNvPr id="9" name="TextBox 8"/>
          <p:cNvSpPr txBox="1"/>
          <p:nvPr/>
        </p:nvSpPr>
        <p:spPr>
          <a:xfrm>
            <a:off x="6156176" y="4487054"/>
            <a:ext cx="2376264" cy="369332"/>
          </a:xfrm>
          <a:prstGeom prst="rect">
            <a:avLst/>
          </a:prstGeom>
          <a:noFill/>
        </p:spPr>
        <p:txBody>
          <a:bodyPr wrap="square" rtlCol="0">
            <a:spAutoFit/>
          </a:bodyPr>
          <a:lstStyle/>
          <a:p>
            <a:r>
              <a:rPr lang="zh-CN" altLang="en-US" dirty="0"/>
              <a:t>堆</a:t>
            </a:r>
          </a:p>
        </p:txBody>
      </p:sp>
      <p:sp>
        <p:nvSpPr>
          <p:cNvPr id="10" name="TextBox 9"/>
          <p:cNvSpPr txBox="1"/>
          <p:nvPr/>
        </p:nvSpPr>
        <p:spPr>
          <a:xfrm>
            <a:off x="6444208" y="5886564"/>
            <a:ext cx="1656184" cy="369332"/>
          </a:xfrm>
          <a:prstGeom prst="rect">
            <a:avLst/>
          </a:prstGeom>
          <a:noFill/>
        </p:spPr>
        <p:txBody>
          <a:bodyPr wrap="square" rtlCol="0">
            <a:spAutoFit/>
          </a:bodyPr>
          <a:lstStyle/>
          <a:p>
            <a:r>
              <a:rPr lang="zh-CN" altLang="en-US" dirty="0"/>
              <a:t>方法区</a:t>
            </a:r>
          </a:p>
        </p:txBody>
      </p:sp>
      <p:sp>
        <p:nvSpPr>
          <p:cNvPr id="11" name="TextBox 10"/>
          <p:cNvSpPr txBox="1"/>
          <p:nvPr/>
        </p:nvSpPr>
        <p:spPr>
          <a:xfrm>
            <a:off x="539552" y="3942348"/>
            <a:ext cx="1080120" cy="369332"/>
          </a:xfrm>
          <a:prstGeom prst="rect">
            <a:avLst/>
          </a:prstGeom>
          <a:noFill/>
        </p:spPr>
        <p:txBody>
          <a:bodyPr wrap="square" rtlCol="0">
            <a:spAutoFit/>
          </a:bodyPr>
          <a:lstStyle/>
          <a:p>
            <a:r>
              <a:rPr lang="en-US" altLang="zh-CN" dirty="0"/>
              <a:t>str1</a:t>
            </a:r>
            <a:endParaRPr lang="zh-CN" altLang="en-US" dirty="0"/>
          </a:p>
        </p:txBody>
      </p:sp>
      <p:sp>
        <p:nvSpPr>
          <p:cNvPr id="12" name="TextBox 11"/>
          <p:cNvSpPr txBox="1"/>
          <p:nvPr/>
        </p:nvSpPr>
        <p:spPr>
          <a:xfrm>
            <a:off x="539552" y="3579633"/>
            <a:ext cx="1080120" cy="369332"/>
          </a:xfrm>
          <a:prstGeom prst="rect">
            <a:avLst/>
          </a:prstGeom>
          <a:noFill/>
        </p:spPr>
        <p:txBody>
          <a:bodyPr wrap="square" rtlCol="0">
            <a:spAutoFit/>
          </a:bodyPr>
          <a:lstStyle/>
          <a:p>
            <a:r>
              <a:rPr lang="en-US" altLang="zh-CN" dirty="0"/>
              <a:t>str2</a:t>
            </a:r>
            <a:endParaRPr lang="zh-CN" altLang="en-US" dirty="0"/>
          </a:p>
        </p:txBody>
      </p:sp>
      <p:sp>
        <p:nvSpPr>
          <p:cNvPr id="13" name="TextBox 12"/>
          <p:cNvSpPr txBox="1"/>
          <p:nvPr/>
        </p:nvSpPr>
        <p:spPr>
          <a:xfrm>
            <a:off x="509965" y="3210301"/>
            <a:ext cx="1080120" cy="369332"/>
          </a:xfrm>
          <a:prstGeom prst="rect">
            <a:avLst/>
          </a:prstGeom>
          <a:noFill/>
        </p:spPr>
        <p:txBody>
          <a:bodyPr wrap="square" rtlCol="0">
            <a:spAutoFit/>
          </a:bodyPr>
          <a:lstStyle/>
          <a:p>
            <a:r>
              <a:rPr lang="en-US" altLang="zh-CN" dirty="0"/>
              <a:t>str3</a:t>
            </a:r>
            <a:endParaRPr lang="zh-CN" altLang="en-US" dirty="0"/>
          </a:p>
        </p:txBody>
      </p:sp>
      <p:cxnSp>
        <p:nvCxnSpPr>
          <p:cNvPr id="15" name="直接连接符 14"/>
          <p:cNvCxnSpPr/>
          <p:nvPr/>
        </p:nvCxnSpPr>
        <p:spPr>
          <a:xfrm>
            <a:off x="539552" y="3942348"/>
            <a:ext cx="1050533" cy="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9552" y="3582308"/>
            <a:ext cx="1050533" cy="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9552" y="3150260"/>
            <a:ext cx="1050533" cy="6617"/>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07704" y="5742548"/>
            <a:ext cx="3780420"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TextBox 18"/>
          <p:cNvSpPr txBox="1"/>
          <p:nvPr/>
        </p:nvSpPr>
        <p:spPr>
          <a:xfrm>
            <a:off x="1979712" y="5886564"/>
            <a:ext cx="936104" cy="369332"/>
          </a:xfrm>
          <a:prstGeom prst="rect">
            <a:avLst/>
          </a:prstGeom>
          <a:noFill/>
        </p:spPr>
        <p:txBody>
          <a:bodyPr wrap="square" rtlCol="0">
            <a:spAutoFit/>
          </a:bodyPr>
          <a:lstStyle/>
          <a:p>
            <a:r>
              <a:rPr lang="en-US" altLang="zh-CN" dirty="0"/>
              <a:t>hello</a:t>
            </a:r>
            <a:endParaRPr lang="zh-CN" altLang="en-US" dirty="0"/>
          </a:p>
        </p:txBody>
      </p:sp>
      <p:cxnSp>
        <p:nvCxnSpPr>
          <p:cNvPr id="21" name="直接箭头连接符 20"/>
          <p:cNvCxnSpPr/>
          <p:nvPr/>
        </p:nvCxnSpPr>
        <p:spPr>
          <a:xfrm>
            <a:off x="1403648" y="4302388"/>
            <a:ext cx="864096" cy="144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3"/>
          </p:cNvCxnSpPr>
          <p:nvPr/>
        </p:nvCxnSpPr>
        <p:spPr>
          <a:xfrm>
            <a:off x="1619672" y="3764299"/>
            <a:ext cx="1080120" cy="197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74898" y="6267173"/>
            <a:ext cx="1296144" cy="369332"/>
          </a:xfrm>
          <a:prstGeom prst="rect">
            <a:avLst/>
          </a:prstGeom>
          <a:noFill/>
        </p:spPr>
        <p:txBody>
          <a:bodyPr wrap="square" rtlCol="0">
            <a:spAutoFit/>
          </a:bodyPr>
          <a:lstStyle/>
          <a:p>
            <a:r>
              <a:rPr lang="zh-CN" altLang="en-US" dirty="0"/>
              <a:t>缓冲池</a:t>
            </a:r>
          </a:p>
        </p:txBody>
      </p:sp>
      <p:sp>
        <p:nvSpPr>
          <p:cNvPr id="25" name="矩形 24"/>
          <p:cNvSpPr/>
          <p:nvPr/>
        </p:nvSpPr>
        <p:spPr>
          <a:xfrm>
            <a:off x="3059832" y="1772816"/>
            <a:ext cx="1224136" cy="18068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TextBox 25"/>
          <p:cNvSpPr txBox="1"/>
          <p:nvPr/>
        </p:nvSpPr>
        <p:spPr>
          <a:xfrm>
            <a:off x="3203848" y="2084231"/>
            <a:ext cx="1080120" cy="369332"/>
          </a:xfrm>
          <a:prstGeom prst="rect">
            <a:avLst/>
          </a:prstGeom>
          <a:noFill/>
        </p:spPr>
        <p:txBody>
          <a:bodyPr wrap="square" rtlCol="0">
            <a:spAutoFit/>
          </a:bodyPr>
          <a:lstStyle/>
          <a:p>
            <a:r>
              <a:rPr lang="en-US" altLang="zh-CN" dirty="0"/>
              <a:t>hello</a:t>
            </a:r>
            <a:endParaRPr lang="zh-CN" altLang="en-US" dirty="0"/>
          </a:p>
        </p:txBody>
      </p:sp>
      <p:cxnSp>
        <p:nvCxnSpPr>
          <p:cNvPr id="28" name="直接箭头连接符 27"/>
          <p:cNvCxnSpPr/>
          <p:nvPr/>
        </p:nvCxnSpPr>
        <p:spPr>
          <a:xfrm flipV="1">
            <a:off x="1619672" y="2214156"/>
            <a:ext cx="1512168" cy="1180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00313" y="980728"/>
            <a:ext cx="2080057" cy="369332"/>
          </a:xfrm>
          <a:prstGeom prst="rect">
            <a:avLst/>
          </a:prstGeom>
        </p:spPr>
        <p:txBody>
          <a:bodyPr wrap="none">
            <a:spAutoFit/>
          </a:bodyPr>
          <a:lstStyle/>
          <a:p>
            <a:r>
              <a:rPr lang="en-US" altLang="zh-CN" dirty="0"/>
              <a:t>String str1 = “hello";</a:t>
            </a:r>
            <a:endParaRPr lang="zh-CN" altLang="en-US" dirty="0"/>
          </a:p>
        </p:txBody>
      </p:sp>
      <p:sp>
        <p:nvSpPr>
          <p:cNvPr id="3" name="矩形 2"/>
          <p:cNvSpPr/>
          <p:nvPr/>
        </p:nvSpPr>
        <p:spPr>
          <a:xfrm>
            <a:off x="1619672" y="1412776"/>
            <a:ext cx="3273140" cy="369332"/>
          </a:xfrm>
          <a:prstGeom prst="rect">
            <a:avLst/>
          </a:prstGeom>
        </p:spPr>
        <p:txBody>
          <a:bodyPr wrap="none">
            <a:spAutoFit/>
          </a:bodyPr>
          <a:lstStyle/>
          <a:p>
            <a:r>
              <a:rPr lang="en-US" altLang="zh-CN" dirty="0"/>
              <a:t>String str3 = </a:t>
            </a:r>
            <a:r>
              <a:rPr lang="en-US" altLang="zh-CN" b="1" dirty="0"/>
              <a:t>new String(“hello");</a:t>
            </a:r>
            <a:endParaRPr lang="zh-CN" altLang="en-US" dirty="0"/>
          </a:p>
        </p:txBody>
      </p:sp>
      <p:sp>
        <p:nvSpPr>
          <p:cNvPr id="5" name="乘号 4"/>
          <p:cNvSpPr/>
          <p:nvPr/>
        </p:nvSpPr>
        <p:spPr>
          <a:xfrm>
            <a:off x="1526162" y="4856386"/>
            <a:ext cx="453550" cy="166082"/>
          </a:xfrm>
          <a:prstGeom prst="mathMultipl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365246" y="5886564"/>
            <a:ext cx="2142858" cy="369332"/>
          </a:xfrm>
          <a:prstGeom prst="rect">
            <a:avLst/>
          </a:prstGeom>
          <a:noFill/>
        </p:spPr>
        <p:txBody>
          <a:bodyPr wrap="square" rtlCol="0">
            <a:spAutoFit/>
          </a:bodyPr>
          <a:lstStyle/>
          <a:p>
            <a:r>
              <a:rPr lang="en-US" altLang="zh-CN" dirty="0" err="1"/>
              <a:t>Hello.atwyl.com</a:t>
            </a:r>
            <a:endParaRPr lang="zh-CN" altLang="en-US" dirty="0"/>
          </a:p>
        </p:txBody>
      </p:sp>
      <p:cxnSp>
        <p:nvCxnSpPr>
          <p:cNvPr id="22" name="直接箭头连接符 21"/>
          <p:cNvCxnSpPr>
            <a:stCxn id="11" idx="3"/>
          </p:cNvCxnSpPr>
          <p:nvPr/>
        </p:nvCxnSpPr>
        <p:spPr>
          <a:xfrm>
            <a:off x="1619672" y="4127014"/>
            <a:ext cx="1872208" cy="1759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标题 19">
            <a:extLst>
              <a:ext uri="{FF2B5EF4-FFF2-40B4-BE49-F238E27FC236}">
                <a16:creationId xmlns:a16="http://schemas.microsoft.com/office/drawing/2014/main" id="{4F89A770-B4EA-4F15-B418-DEEEC367C50F}"/>
              </a:ext>
            </a:extLst>
          </p:cNvPr>
          <p:cNvSpPr>
            <a:spLocks noGrp="1"/>
          </p:cNvSpPr>
          <p:nvPr>
            <p:ph type="title"/>
          </p:nvPr>
        </p:nvSpPr>
        <p:spPr>
          <a:xfrm>
            <a:off x="7308304" y="239103"/>
            <a:ext cx="1579982" cy="523220"/>
          </a:xfrm>
        </p:spPr>
        <p:txBody>
          <a:bodyPr/>
          <a:lstStyle/>
          <a:p>
            <a:r>
              <a:rPr lang="zh-CN" altLang="en-US" dirty="0"/>
              <a:t>内存图</a:t>
            </a:r>
          </a:p>
        </p:txBody>
      </p:sp>
    </p:spTree>
    <p:extLst>
      <p:ext uri="{BB962C8B-B14F-4D97-AF65-F5344CB8AC3E}">
        <p14:creationId xmlns:p14="http://schemas.microsoft.com/office/powerpoint/2010/main" val="1763474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0312" y="239103"/>
            <a:ext cx="1507974" cy="523220"/>
          </a:xfrm>
        </p:spPr>
        <p:txBody>
          <a:bodyPr>
            <a:normAutofit/>
          </a:bodyPr>
          <a:lstStyle/>
          <a:p>
            <a:r>
              <a:rPr lang="zh-CN" altLang="en-US" dirty="0"/>
              <a:t>练习六</a:t>
            </a:r>
          </a:p>
        </p:txBody>
      </p:sp>
      <p:sp>
        <p:nvSpPr>
          <p:cNvPr id="4" name="TextBox 3"/>
          <p:cNvSpPr txBox="1"/>
          <p:nvPr/>
        </p:nvSpPr>
        <p:spPr>
          <a:xfrm>
            <a:off x="467544" y="980728"/>
            <a:ext cx="8208912" cy="4893647"/>
          </a:xfrm>
          <a:prstGeom prst="rect">
            <a:avLst/>
          </a:prstGeom>
          <a:noFill/>
        </p:spPr>
        <p:txBody>
          <a:bodyPr wrap="square" rtlCol="0">
            <a:spAutoFit/>
          </a:bodyPr>
          <a:lstStyle/>
          <a:p>
            <a:pPr marL="457200" indent="-457200">
              <a:buClr>
                <a:srgbClr val="C00000"/>
              </a:buClr>
              <a:buFont typeface="Arial" panose="020B0604020202020204" pitchFamily="34" charset="0"/>
              <a:buChar char="•"/>
            </a:pPr>
            <a:r>
              <a:rPr lang="zh-CN" altLang="en-US" sz="2600" dirty="0">
                <a:ea typeface="宋体" pitchFamily="2" charset="-122"/>
                <a:cs typeface="Times New Roman" pitchFamily="18" charset="0"/>
              </a:rPr>
              <a:t>编写</a:t>
            </a:r>
            <a:r>
              <a:rPr lang="en-US" altLang="zh-CN" sz="2600" dirty="0">
                <a:ea typeface="宋体" pitchFamily="2" charset="-122"/>
                <a:cs typeface="Times New Roman" pitchFamily="18" charset="0"/>
              </a:rPr>
              <a:t>Order</a:t>
            </a:r>
            <a:r>
              <a:rPr lang="zh-CN" altLang="en-US" sz="2600" dirty="0">
                <a:ea typeface="宋体" pitchFamily="2" charset="-122"/>
                <a:cs typeface="Times New Roman" pitchFamily="18" charset="0"/>
              </a:rPr>
              <a:t>类，有</a:t>
            </a:r>
            <a:r>
              <a:rPr lang="en-US" altLang="zh-CN" sz="2600" dirty="0" err="1">
                <a:ea typeface="宋体" pitchFamily="2" charset="-122"/>
                <a:cs typeface="Times New Roman" pitchFamily="18" charset="0"/>
              </a:rPr>
              <a:t>int</a:t>
            </a:r>
            <a:r>
              <a:rPr lang="zh-CN" altLang="en-US" sz="2600" dirty="0">
                <a:ea typeface="宋体" pitchFamily="2" charset="-122"/>
                <a:cs typeface="Times New Roman" pitchFamily="18" charset="0"/>
              </a:rPr>
              <a:t>型的</a:t>
            </a:r>
            <a:r>
              <a:rPr lang="en-US" altLang="zh-CN" sz="2600" dirty="0" err="1">
                <a:ea typeface="宋体" pitchFamily="2" charset="-122"/>
                <a:cs typeface="Times New Roman" pitchFamily="18" charset="0"/>
              </a:rPr>
              <a:t>orderId</a:t>
            </a:r>
            <a:r>
              <a:rPr lang="zh-CN" altLang="en-US" sz="2600" dirty="0">
                <a:ea typeface="宋体" pitchFamily="2" charset="-122"/>
                <a:cs typeface="Times New Roman" pitchFamily="18" charset="0"/>
              </a:rPr>
              <a:t>，</a:t>
            </a:r>
            <a:r>
              <a:rPr lang="en-US" altLang="zh-CN" sz="2600" dirty="0">
                <a:ea typeface="宋体" pitchFamily="2" charset="-122"/>
                <a:cs typeface="Times New Roman" pitchFamily="18" charset="0"/>
              </a:rPr>
              <a:t>String</a:t>
            </a:r>
            <a:r>
              <a:rPr lang="zh-CN" altLang="en-US" sz="2600" dirty="0">
                <a:ea typeface="宋体" pitchFamily="2" charset="-122"/>
                <a:cs typeface="Times New Roman" pitchFamily="18" charset="0"/>
              </a:rPr>
              <a:t>型的</a:t>
            </a:r>
            <a:r>
              <a:rPr lang="en-US" altLang="zh-CN" sz="2600" dirty="0" err="1">
                <a:ea typeface="宋体" pitchFamily="2" charset="-122"/>
                <a:cs typeface="Times New Roman" pitchFamily="18" charset="0"/>
              </a:rPr>
              <a:t>OrderName</a:t>
            </a:r>
            <a:r>
              <a:rPr lang="zh-CN" altLang="en-US" sz="2600" dirty="0">
                <a:ea typeface="宋体" pitchFamily="2" charset="-122"/>
                <a:cs typeface="Times New Roman" pitchFamily="18" charset="0"/>
              </a:rPr>
              <a:t>，相应的</a:t>
            </a:r>
            <a:r>
              <a:rPr lang="en-US" altLang="zh-CN" sz="2600" dirty="0">
                <a:ea typeface="宋体" pitchFamily="2" charset="-122"/>
                <a:cs typeface="Times New Roman" pitchFamily="18" charset="0"/>
              </a:rPr>
              <a:t>getter()</a:t>
            </a:r>
            <a:r>
              <a:rPr lang="zh-CN" altLang="en-US" sz="2600" dirty="0">
                <a:ea typeface="宋体" pitchFamily="2" charset="-122"/>
                <a:cs typeface="Times New Roman" pitchFamily="18" charset="0"/>
              </a:rPr>
              <a:t>和</a:t>
            </a:r>
            <a:r>
              <a:rPr lang="en-US" altLang="zh-CN" sz="2600" dirty="0">
                <a:ea typeface="宋体" pitchFamily="2" charset="-122"/>
                <a:cs typeface="Times New Roman" pitchFamily="18" charset="0"/>
              </a:rPr>
              <a:t>setter()</a:t>
            </a:r>
            <a:r>
              <a:rPr lang="zh-CN" altLang="en-US" sz="2600" dirty="0">
                <a:ea typeface="宋体" pitchFamily="2" charset="-122"/>
                <a:cs typeface="Times New Roman" pitchFamily="18" charset="0"/>
              </a:rPr>
              <a:t>方法，两个参数的构造器，重写父类的</a:t>
            </a:r>
            <a:r>
              <a:rPr lang="en-US" altLang="zh-CN" sz="2600" dirty="0">
                <a:ea typeface="宋体" pitchFamily="2" charset="-122"/>
                <a:cs typeface="Times New Roman" pitchFamily="18" charset="0"/>
              </a:rPr>
              <a:t>equals()</a:t>
            </a:r>
            <a:r>
              <a:rPr lang="zh-CN" altLang="en-US" sz="2600" dirty="0">
                <a:ea typeface="宋体" pitchFamily="2" charset="-122"/>
                <a:cs typeface="Times New Roman" pitchFamily="18" charset="0"/>
              </a:rPr>
              <a:t>方法：</a:t>
            </a:r>
            <a:r>
              <a:rPr lang="en-US" altLang="zh-CN" sz="2600" dirty="0">
                <a:solidFill>
                  <a:srgbClr val="C00000"/>
                </a:solidFill>
                <a:ea typeface="宋体" pitchFamily="2" charset="-122"/>
                <a:cs typeface="Times New Roman" pitchFamily="18" charset="0"/>
              </a:rPr>
              <a:t>public </a:t>
            </a:r>
            <a:r>
              <a:rPr lang="en-US" altLang="zh-CN" sz="2600" dirty="0" err="1">
                <a:solidFill>
                  <a:srgbClr val="C00000"/>
                </a:solidFill>
                <a:ea typeface="宋体" pitchFamily="2" charset="-122"/>
                <a:cs typeface="Times New Roman" pitchFamily="18" charset="0"/>
              </a:rPr>
              <a:t>boolean</a:t>
            </a:r>
            <a:r>
              <a:rPr lang="en-US" altLang="zh-CN" sz="2600" dirty="0">
                <a:solidFill>
                  <a:srgbClr val="C00000"/>
                </a:solidFill>
                <a:ea typeface="宋体" pitchFamily="2" charset="-122"/>
                <a:cs typeface="Times New Roman" pitchFamily="18" charset="0"/>
              </a:rPr>
              <a:t> equals(Object </a:t>
            </a:r>
            <a:r>
              <a:rPr lang="en-US" altLang="zh-CN" sz="2600" dirty="0" err="1">
                <a:solidFill>
                  <a:srgbClr val="C00000"/>
                </a:solidFill>
                <a:ea typeface="宋体" pitchFamily="2" charset="-122"/>
                <a:cs typeface="Times New Roman" pitchFamily="18" charset="0"/>
              </a:rPr>
              <a:t>obj</a:t>
            </a:r>
            <a:r>
              <a:rPr lang="en-US" altLang="zh-CN" sz="2600" dirty="0">
                <a:solidFill>
                  <a:srgbClr val="C00000"/>
                </a:solidFill>
                <a:ea typeface="宋体" pitchFamily="2" charset="-122"/>
                <a:cs typeface="Times New Roman" pitchFamily="18" charset="0"/>
              </a:rPr>
              <a:t>)</a:t>
            </a:r>
            <a:r>
              <a:rPr lang="zh-CN" altLang="en-US" sz="2600" dirty="0">
                <a:solidFill>
                  <a:srgbClr val="C00000"/>
                </a:solidFill>
                <a:ea typeface="宋体" pitchFamily="2" charset="-122"/>
                <a:cs typeface="Times New Roman" pitchFamily="18" charset="0"/>
              </a:rPr>
              <a:t>，</a:t>
            </a:r>
            <a:r>
              <a:rPr lang="zh-CN" altLang="en-US" sz="2600" dirty="0">
                <a:ea typeface="宋体" pitchFamily="2" charset="-122"/>
                <a:cs typeface="Times New Roman" pitchFamily="18" charset="0"/>
              </a:rPr>
              <a:t>并判断测试类中创建的两个对象是否相等。</a:t>
            </a:r>
            <a:endParaRPr lang="en-US" altLang="zh-CN" sz="2600" dirty="0">
              <a:ea typeface="宋体" pitchFamily="2" charset="-122"/>
              <a:cs typeface="Times New Roman" pitchFamily="18" charset="0"/>
            </a:endParaRPr>
          </a:p>
          <a:p>
            <a:pPr marL="457200" indent="-457200">
              <a:buClr>
                <a:srgbClr val="C00000"/>
              </a:buClr>
              <a:buFont typeface="Arial" panose="020B0604020202020204" pitchFamily="34" charset="0"/>
              <a:buChar char="•"/>
            </a:pPr>
            <a:endParaRPr lang="en-US" altLang="zh-CN" sz="2600" dirty="0">
              <a:ea typeface="宋体" pitchFamily="2" charset="-122"/>
              <a:cs typeface="Times New Roman" pitchFamily="18" charset="0"/>
            </a:endParaRPr>
          </a:p>
          <a:p>
            <a:pPr marL="457200" indent="-457200">
              <a:buClr>
                <a:srgbClr val="C00000"/>
              </a:buClr>
              <a:buFont typeface="Arial" panose="020B0604020202020204" pitchFamily="34" charset="0"/>
              <a:buChar char="•"/>
            </a:pPr>
            <a:endParaRPr lang="en-US" altLang="zh-CN" sz="2600" dirty="0">
              <a:ea typeface="宋体" pitchFamily="2" charset="-122"/>
              <a:cs typeface="Times New Roman" pitchFamily="18" charset="0"/>
            </a:endParaRPr>
          </a:p>
          <a:p>
            <a:pPr marL="457200" indent="-457200">
              <a:buClr>
                <a:srgbClr val="C00000"/>
              </a:buClr>
              <a:buFont typeface="Arial" panose="020B0604020202020204" pitchFamily="34" charset="0"/>
              <a:buChar char="•"/>
            </a:pPr>
            <a:r>
              <a:rPr lang="zh-CN" altLang="en-US" sz="2600" dirty="0">
                <a:ea typeface="宋体" pitchFamily="2" charset="-122"/>
                <a:cs typeface="Times New Roman" pitchFamily="18" charset="0"/>
              </a:rPr>
              <a:t>请根据以下代码自行定义能满足需要的</a:t>
            </a:r>
            <a:r>
              <a:rPr lang="en-US" altLang="zh-CN" sz="2600" dirty="0" err="1">
                <a:ea typeface="宋体" pitchFamily="2" charset="-122"/>
                <a:cs typeface="Times New Roman" pitchFamily="18" charset="0"/>
              </a:rPr>
              <a:t>MyDate</a:t>
            </a:r>
            <a:r>
              <a:rPr lang="zh-CN" altLang="en-US" sz="2600" dirty="0">
                <a:ea typeface="宋体" pitchFamily="2" charset="-122"/>
                <a:cs typeface="Times New Roman" pitchFamily="18" charset="0"/>
              </a:rPr>
              <a:t>类</a:t>
            </a:r>
            <a:r>
              <a:rPr lang="en-US" altLang="zh-CN" sz="2600" dirty="0">
                <a:ea typeface="宋体" pitchFamily="2" charset="-122"/>
                <a:cs typeface="Times New Roman" pitchFamily="18" charset="0"/>
              </a:rPr>
              <a:t>,</a:t>
            </a:r>
            <a:r>
              <a:rPr lang="zh-CN" altLang="en-US" sz="2600" dirty="0">
                <a:ea typeface="宋体" pitchFamily="2" charset="-122"/>
                <a:cs typeface="Times New Roman" pitchFamily="18" charset="0"/>
              </a:rPr>
              <a:t>在</a:t>
            </a:r>
            <a:r>
              <a:rPr lang="en-US" altLang="zh-CN" sz="2600" dirty="0" err="1">
                <a:ea typeface="宋体" pitchFamily="2" charset="-122"/>
                <a:cs typeface="Times New Roman" pitchFamily="18" charset="0"/>
              </a:rPr>
              <a:t>MyDate</a:t>
            </a:r>
            <a:r>
              <a:rPr lang="zh-CN" altLang="en-US" sz="2600" dirty="0">
                <a:ea typeface="宋体" pitchFamily="2" charset="-122"/>
                <a:cs typeface="Times New Roman" pitchFamily="18" charset="0"/>
              </a:rPr>
              <a:t>类中覆盖</a:t>
            </a:r>
            <a:r>
              <a:rPr lang="en-US" altLang="zh-CN" sz="2600" dirty="0">
                <a:ea typeface="宋体" pitchFamily="2" charset="-122"/>
                <a:cs typeface="Times New Roman" pitchFamily="18" charset="0"/>
              </a:rPr>
              <a:t>equals</a:t>
            </a:r>
            <a:r>
              <a:rPr lang="zh-CN" altLang="en-US" sz="2600" dirty="0">
                <a:ea typeface="宋体" pitchFamily="2" charset="-122"/>
                <a:cs typeface="Times New Roman" pitchFamily="18" charset="0"/>
              </a:rPr>
              <a:t>方法，使其判断当两个</a:t>
            </a:r>
            <a:r>
              <a:rPr lang="en-US" altLang="zh-CN" sz="2600" dirty="0" err="1">
                <a:ea typeface="宋体" pitchFamily="2" charset="-122"/>
                <a:cs typeface="Times New Roman" pitchFamily="18" charset="0"/>
              </a:rPr>
              <a:t>MyDate</a:t>
            </a:r>
            <a:r>
              <a:rPr lang="zh-CN" altLang="en-US" sz="2600" dirty="0">
                <a:ea typeface="宋体" pitchFamily="2" charset="-122"/>
                <a:cs typeface="Times New Roman" pitchFamily="18" charset="0"/>
              </a:rPr>
              <a:t>类型对象的年月日都相同时，结果为</a:t>
            </a:r>
            <a:r>
              <a:rPr lang="en-US" altLang="zh-CN" sz="2600" dirty="0">
                <a:ea typeface="宋体" pitchFamily="2" charset="-122"/>
                <a:cs typeface="Times New Roman" pitchFamily="18" charset="0"/>
              </a:rPr>
              <a:t>true</a:t>
            </a:r>
            <a:r>
              <a:rPr lang="zh-CN" altLang="en-US" sz="2600" dirty="0">
                <a:ea typeface="宋体" pitchFamily="2" charset="-122"/>
                <a:cs typeface="Times New Roman" pitchFamily="18" charset="0"/>
              </a:rPr>
              <a:t>，否则为</a:t>
            </a:r>
            <a:r>
              <a:rPr lang="en-US" altLang="zh-CN" sz="2600" dirty="0">
                <a:ea typeface="宋体" pitchFamily="2" charset="-122"/>
                <a:cs typeface="Times New Roman" pitchFamily="18" charset="0"/>
              </a:rPr>
              <a:t>false</a:t>
            </a:r>
            <a:r>
              <a:rPr lang="zh-CN" altLang="en-US" sz="2600" dirty="0">
                <a:ea typeface="宋体" pitchFamily="2" charset="-122"/>
                <a:cs typeface="Times New Roman" pitchFamily="18" charset="0"/>
              </a:rPr>
              <a:t>。    </a:t>
            </a:r>
            <a:r>
              <a:rPr lang="en-US" altLang="zh-CN" sz="2600" dirty="0">
                <a:ea typeface="宋体" pitchFamily="2" charset="-122"/>
                <a:cs typeface="Times New Roman" pitchFamily="18" charset="0"/>
              </a:rPr>
              <a:t>public </a:t>
            </a:r>
            <a:r>
              <a:rPr lang="en-US" altLang="zh-CN" sz="2600" dirty="0" err="1">
                <a:ea typeface="宋体" pitchFamily="2" charset="-122"/>
                <a:cs typeface="Times New Roman" pitchFamily="18" charset="0"/>
              </a:rPr>
              <a:t>boolean</a:t>
            </a:r>
            <a:r>
              <a:rPr lang="en-US" altLang="zh-CN" sz="2600" dirty="0">
                <a:ea typeface="宋体" pitchFamily="2" charset="-122"/>
                <a:cs typeface="Times New Roman" pitchFamily="18" charset="0"/>
              </a:rPr>
              <a:t> equals(Object o)</a:t>
            </a:r>
          </a:p>
          <a:p>
            <a:pPr marL="457200" indent="-457200">
              <a:buClr>
                <a:srgbClr val="C00000"/>
              </a:buClr>
              <a:buFont typeface="Arial" panose="020B0604020202020204" pitchFamily="34" charset="0"/>
              <a:buChar char="•"/>
            </a:pPr>
            <a:endParaRPr lang="en-US" altLang="zh-CN" sz="2600" b="1" dirty="0">
              <a:ea typeface="宋体" pitchFamily="2" charset="-122"/>
              <a:cs typeface="Times New Roman" pitchFamily="18" charset="0"/>
            </a:endParaRPr>
          </a:p>
        </p:txBody>
      </p:sp>
    </p:spTree>
    <p:extLst>
      <p:ext uri="{BB962C8B-B14F-4D97-AF65-F5344CB8AC3E}">
        <p14:creationId xmlns:p14="http://schemas.microsoft.com/office/powerpoint/2010/main" val="2556487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179512" y="836712"/>
            <a:ext cx="8820472" cy="5706177"/>
          </a:xfrm>
          <a:prstGeom prst="rect">
            <a:avLst/>
          </a:prstGeom>
          <a:noFill/>
          <a:ln w="9525">
            <a:noFill/>
            <a:miter lim="800000"/>
            <a:headEnd/>
            <a:tailEnd/>
          </a:ln>
        </p:spPr>
        <p:txBody>
          <a:bodyPr wrap="square">
            <a:spAutoFit/>
          </a:bodyPr>
          <a:lstStyle/>
          <a:p>
            <a:pPr>
              <a:lnSpc>
                <a:spcPct val="80000"/>
              </a:lnSpc>
            </a:pPr>
            <a:r>
              <a:rPr lang="en-US" altLang="zh-CN" sz="2400" dirty="0">
                <a:solidFill>
                  <a:srgbClr val="C00000"/>
                </a:solidFill>
                <a:ea typeface="宋体" pitchFamily="2" charset="-122"/>
                <a:cs typeface="Times New Roman" pitchFamily="18" charset="0"/>
              </a:rPr>
              <a:t>class </a:t>
            </a:r>
            <a:r>
              <a:rPr lang="en-US" altLang="zh-CN" sz="2400" dirty="0" err="1">
                <a:solidFill>
                  <a:srgbClr val="C00000"/>
                </a:solidFill>
                <a:ea typeface="宋体" pitchFamily="2" charset="-122"/>
                <a:cs typeface="Times New Roman" pitchFamily="18" charset="0"/>
              </a:rPr>
              <a:t>TestEquals</a:t>
            </a:r>
            <a:r>
              <a:rPr lang="en-US" altLang="zh-CN" sz="2400" dirty="0">
                <a:solidFill>
                  <a:srgbClr val="C00000"/>
                </a:solidFill>
                <a:ea typeface="宋体" pitchFamily="2" charset="-122"/>
                <a:cs typeface="Times New Roman" pitchFamily="18" charset="0"/>
              </a:rPr>
              <a:t> {  </a:t>
            </a:r>
          </a:p>
          <a:p>
            <a:pPr>
              <a:lnSpc>
                <a:spcPct val="80000"/>
              </a:lnSpc>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MyDate</a:t>
            </a:r>
            <a:r>
              <a:rPr lang="en-US" altLang="zh-CN" sz="2400" dirty="0">
                <a:solidFill>
                  <a:srgbClr val="C00000"/>
                </a:solidFill>
                <a:ea typeface="宋体" pitchFamily="2" charset="-122"/>
                <a:cs typeface="Times New Roman" pitchFamily="18" charset="0"/>
              </a:rPr>
              <a:t> m1 = new </a:t>
            </a:r>
            <a:r>
              <a:rPr lang="en-US" altLang="zh-CN" sz="2400" dirty="0" err="1">
                <a:solidFill>
                  <a:srgbClr val="C00000"/>
                </a:solidFill>
                <a:ea typeface="宋体" pitchFamily="2" charset="-122"/>
                <a:cs typeface="Times New Roman" pitchFamily="18" charset="0"/>
              </a:rPr>
              <a:t>MyDate</a:t>
            </a:r>
            <a:r>
              <a:rPr lang="en-US" altLang="zh-CN" sz="2400" dirty="0">
                <a:solidFill>
                  <a:srgbClr val="C00000"/>
                </a:solidFill>
                <a:ea typeface="宋体" pitchFamily="2" charset="-122"/>
                <a:cs typeface="Times New Roman" pitchFamily="18" charset="0"/>
              </a:rPr>
              <a:t>(14, 3, 1976);</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MyDate</a:t>
            </a:r>
            <a:r>
              <a:rPr lang="en-US" altLang="zh-CN" sz="2400" dirty="0">
                <a:solidFill>
                  <a:srgbClr val="C00000"/>
                </a:solidFill>
                <a:ea typeface="宋体" pitchFamily="2" charset="-122"/>
                <a:cs typeface="Times New Roman" pitchFamily="18" charset="0"/>
              </a:rPr>
              <a:t> m2 = new </a:t>
            </a:r>
            <a:r>
              <a:rPr lang="en-US" altLang="zh-CN" sz="2400" dirty="0" err="1">
                <a:solidFill>
                  <a:srgbClr val="C00000"/>
                </a:solidFill>
                <a:ea typeface="宋体" pitchFamily="2" charset="-122"/>
                <a:cs typeface="Times New Roman" pitchFamily="18" charset="0"/>
              </a:rPr>
              <a:t>MyDate</a:t>
            </a:r>
            <a:r>
              <a:rPr lang="en-US" altLang="zh-CN" sz="2400" dirty="0">
                <a:solidFill>
                  <a:srgbClr val="C00000"/>
                </a:solidFill>
                <a:ea typeface="宋体" pitchFamily="2" charset="-122"/>
                <a:cs typeface="Times New Roman" pitchFamily="18" charset="0"/>
              </a:rPr>
              <a:t>(14, 3, 1976);</a:t>
            </a:r>
          </a:p>
          <a:p>
            <a:pPr>
              <a:lnSpc>
                <a:spcPct val="80000"/>
              </a:lnSpc>
            </a:pPr>
            <a:endParaRPr lang="en-US" altLang="zh-CN" sz="2400" dirty="0">
              <a:solidFill>
                <a:srgbClr val="C00000"/>
              </a:solidFill>
              <a:ea typeface="宋体" pitchFamily="2" charset="-122"/>
              <a:cs typeface="Times New Roman" pitchFamily="18" charset="0"/>
            </a:endParaRPr>
          </a:p>
          <a:p>
            <a:pPr>
              <a:lnSpc>
                <a:spcPct val="80000"/>
              </a:lnSpc>
            </a:pPr>
            <a:r>
              <a:rPr lang="en-US" altLang="zh-CN" sz="2400" dirty="0">
                <a:solidFill>
                  <a:srgbClr val="C00000"/>
                </a:solidFill>
                <a:ea typeface="宋体" pitchFamily="2" charset="-122"/>
                <a:cs typeface="Times New Roman" pitchFamily="18" charset="0"/>
              </a:rPr>
              <a:t>	       if ( m1 == m2 ) {</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("m1==m2"); </a:t>
            </a:r>
          </a:p>
          <a:p>
            <a:pPr>
              <a:lnSpc>
                <a:spcPct val="80000"/>
              </a:lnSpc>
            </a:pPr>
            <a:r>
              <a:rPr lang="en-US" altLang="zh-CN" sz="2400" dirty="0">
                <a:solidFill>
                  <a:srgbClr val="C00000"/>
                </a:solidFill>
                <a:ea typeface="宋体" pitchFamily="2" charset="-122"/>
                <a:cs typeface="Times New Roman" pitchFamily="18" charset="0"/>
              </a:rPr>
              <a:t> 	       } else {</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("m1!=m2"); //m1 != m2</a:t>
            </a:r>
          </a:p>
          <a:p>
            <a:pPr>
              <a:lnSpc>
                <a:spcPct val="80000"/>
              </a:lnSpc>
            </a:pPr>
            <a:r>
              <a:rPr lang="en-US" altLang="zh-CN" sz="2400" dirty="0">
                <a:solidFill>
                  <a:srgbClr val="C00000"/>
                </a:solidFill>
                <a:ea typeface="宋体" pitchFamily="2" charset="-122"/>
                <a:cs typeface="Times New Roman" pitchFamily="18" charset="0"/>
              </a:rPr>
              <a:t>	       }</a:t>
            </a:r>
          </a:p>
          <a:p>
            <a:pPr>
              <a:lnSpc>
                <a:spcPct val="80000"/>
              </a:lnSpc>
            </a:pPr>
            <a:endParaRPr lang="en-US" altLang="zh-CN" sz="2400" dirty="0">
              <a:solidFill>
                <a:srgbClr val="C00000"/>
              </a:solidFill>
              <a:ea typeface="宋体" pitchFamily="2" charset="-122"/>
              <a:cs typeface="Times New Roman" pitchFamily="18" charset="0"/>
            </a:endParaRPr>
          </a:p>
          <a:p>
            <a:pPr>
              <a:lnSpc>
                <a:spcPct val="80000"/>
              </a:lnSpc>
            </a:pPr>
            <a:r>
              <a:rPr lang="en-US" altLang="zh-CN" sz="2400" dirty="0">
                <a:solidFill>
                  <a:srgbClr val="C00000"/>
                </a:solidFill>
                <a:ea typeface="宋体" pitchFamily="2" charset="-122"/>
                <a:cs typeface="Times New Roman" pitchFamily="18" charset="0"/>
              </a:rPr>
              <a:t>	       if ( m1.equals(m2) ) {</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("m1 is equal to m2"); </a:t>
            </a:r>
          </a:p>
          <a:p>
            <a:pPr>
              <a:lnSpc>
                <a:spcPct val="80000"/>
              </a:lnSpc>
            </a:pPr>
            <a:r>
              <a:rPr lang="en-US" altLang="zh-CN" sz="2400" dirty="0">
                <a:solidFill>
                  <a:srgbClr val="C00000"/>
                </a:solidFill>
                <a:ea typeface="宋体" pitchFamily="2" charset="-122"/>
                <a:cs typeface="Times New Roman" pitchFamily="18" charset="0"/>
              </a:rPr>
              <a:t>                          // m1 is equal to m2</a:t>
            </a:r>
          </a:p>
          <a:p>
            <a:pPr>
              <a:lnSpc>
                <a:spcPct val="80000"/>
              </a:lnSpc>
            </a:pPr>
            <a:r>
              <a:rPr lang="en-US" altLang="zh-CN" sz="2400" dirty="0">
                <a:solidFill>
                  <a:srgbClr val="C00000"/>
                </a:solidFill>
                <a:ea typeface="宋体" pitchFamily="2" charset="-122"/>
                <a:cs typeface="Times New Roman" pitchFamily="18" charset="0"/>
              </a:rPr>
              <a:t>	       } else {</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("m1 is not equal to m2");</a:t>
            </a:r>
          </a:p>
          <a:p>
            <a:pPr>
              <a:lnSpc>
                <a:spcPct val="80000"/>
              </a:lnSpc>
            </a:pPr>
            <a:r>
              <a:rPr lang="en-US" altLang="zh-CN" sz="2400" dirty="0">
                <a:solidFill>
                  <a:srgbClr val="C00000"/>
                </a:solidFill>
                <a:ea typeface="宋体" pitchFamily="2" charset="-122"/>
                <a:cs typeface="Times New Roman" pitchFamily="18" charset="0"/>
              </a:rPr>
              <a:t>	       } </a:t>
            </a:r>
          </a:p>
          <a:p>
            <a:pPr>
              <a:lnSpc>
                <a:spcPct val="80000"/>
              </a:lnSpc>
            </a:pPr>
            <a:r>
              <a:rPr lang="en-US" altLang="zh-CN" sz="2400" dirty="0">
                <a:solidFill>
                  <a:srgbClr val="C00000"/>
                </a:solidFill>
                <a:ea typeface="宋体" pitchFamily="2" charset="-122"/>
                <a:cs typeface="Times New Roman" pitchFamily="18" charset="0"/>
              </a:rPr>
              <a:t>	}</a:t>
            </a:r>
          </a:p>
          <a:p>
            <a:pPr>
              <a:lnSpc>
                <a:spcPct val="80000"/>
              </a:lnSpc>
            </a:pPr>
            <a:r>
              <a:rPr lang="en-US" altLang="zh-CN" sz="24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2321058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7380312" y="239103"/>
            <a:ext cx="1507974" cy="523220"/>
          </a:xfrm>
        </p:spPr>
        <p:txBody>
          <a:bodyPr>
            <a:normAutofit/>
          </a:bodyPr>
          <a:lstStyle/>
          <a:p>
            <a:pPr>
              <a:defRPr/>
            </a:pPr>
            <a:r>
              <a:rPr lang="zh-CN" altLang="en-US" dirty="0"/>
              <a:t>练习</a:t>
            </a:r>
            <a:endParaRPr lang="en-US" altLang="zh-CN" dirty="0"/>
          </a:p>
        </p:txBody>
      </p:sp>
      <p:sp>
        <p:nvSpPr>
          <p:cNvPr id="43011" name="Rectangle 3"/>
          <p:cNvSpPr>
            <a:spLocks noGrp="1" noChangeArrowheads="1"/>
          </p:cNvSpPr>
          <p:nvPr>
            <p:ph idx="4294967295"/>
          </p:nvPr>
        </p:nvSpPr>
        <p:spPr>
          <a:xfrm>
            <a:off x="251520" y="850900"/>
            <a:ext cx="8640960" cy="926459"/>
          </a:xfrm>
        </p:spPr>
        <p:txBody>
          <a:bodyPr/>
          <a:lstStyle/>
          <a:p>
            <a:pPr eaLnBrk="1" hangingPunct="1">
              <a:buFont typeface="Wingdings" pitchFamily="2" charset="2"/>
              <a:buChar char="l"/>
            </a:pPr>
            <a:r>
              <a:rPr lang="zh-CN" altLang="en-US" sz="2400" dirty="0">
                <a:ea typeface="宋体" pitchFamily="2" charset="-122"/>
                <a:cs typeface="Times New Roman" pitchFamily="18" charset="0"/>
              </a:rPr>
              <a:t>定义两个类，父类</a:t>
            </a:r>
            <a:r>
              <a:rPr lang="en-US" altLang="zh-CN" sz="2400" dirty="0" err="1">
                <a:ea typeface="宋体" pitchFamily="2" charset="-122"/>
                <a:cs typeface="Times New Roman" pitchFamily="18" charset="0"/>
              </a:rPr>
              <a:t>GeometricObject</a:t>
            </a:r>
            <a:r>
              <a:rPr lang="zh-CN" altLang="en-US" sz="2400" dirty="0">
                <a:ea typeface="宋体" pitchFamily="2" charset="-122"/>
                <a:cs typeface="Times New Roman" pitchFamily="18" charset="0"/>
              </a:rPr>
              <a:t>代表几何形状，子类</a:t>
            </a:r>
            <a:r>
              <a:rPr lang="en-US" altLang="zh-CN" sz="2400" dirty="0">
                <a:ea typeface="宋体" pitchFamily="2" charset="-122"/>
                <a:cs typeface="Times New Roman" pitchFamily="18" charset="0"/>
              </a:rPr>
              <a:t>Circle</a:t>
            </a:r>
            <a:r>
              <a:rPr lang="zh-CN" altLang="en-US" sz="2400" dirty="0">
                <a:ea typeface="宋体" pitchFamily="2" charset="-122"/>
                <a:cs typeface="Times New Roman" pitchFamily="18" charset="0"/>
              </a:rPr>
              <a:t>代表圆形。</a:t>
            </a:r>
          </a:p>
        </p:txBody>
      </p:sp>
      <p:graphicFrame>
        <p:nvGraphicFramePr>
          <p:cNvPr id="233476" name="Group 4"/>
          <p:cNvGraphicFramePr>
            <a:graphicFrameLocks noGrp="1"/>
          </p:cNvGraphicFramePr>
          <p:nvPr>
            <p:extLst/>
          </p:nvPr>
        </p:nvGraphicFramePr>
        <p:xfrm>
          <a:off x="323528" y="2060848"/>
          <a:ext cx="6096000" cy="2468880"/>
        </p:xfrm>
        <a:graphic>
          <a:graphicData uri="http://schemas.openxmlformats.org/drawingml/2006/table">
            <a:tbl>
              <a:tblPr/>
              <a:tblGrid>
                <a:gridCol w="60960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GeometricObject</a:t>
                      </a:r>
                      <a:endPar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String  color </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double  weight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GeometricObject</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GeometricObject</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(String color, double weight)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1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属性的</a:t>
                      </a: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getter</a:t>
                      </a:r>
                      <a:r>
                        <a:rPr kumimoji="1" lang="zh-CN" altLang="en-US"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和</a:t>
                      </a: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setter</a:t>
                      </a:r>
                      <a:r>
                        <a:rPr kumimoji="1" lang="zh-CN" altLang="en-US"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方法</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233488" name="Group 16"/>
          <p:cNvGraphicFramePr>
            <a:graphicFrameLocks noGrp="1"/>
          </p:cNvGraphicFramePr>
          <p:nvPr>
            <p:extLst/>
          </p:nvPr>
        </p:nvGraphicFramePr>
        <p:xfrm>
          <a:off x="1299818" y="5010425"/>
          <a:ext cx="3429000" cy="950278"/>
        </p:xfrm>
        <a:graphic>
          <a:graphicData uri="http://schemas.openxmlformats.org/drawingml/2006/table">
            <a:tbl>
              <a:tblPr/>
              <a:tblGrid>
                <a:gridCol w="3429000">
                  <a:extLst>
                    <a:ext uri="{9D8B030D-6E8A-4147-A177-3AD203B41FA5}">
                      <a16:colId xmlns:a16="http://schemas.microsoft.com/office/drawing/2014/main" val="20000"/>
                    </a:ext>
                  </a:extLst>
                </a:gridCol>
              </a:tblGrid>
              <a:tr h="177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Circle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54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43032" name="Line 24"/>
          <p:cNvSpPr>
            <a:spLocks noChangeShapeType="1"/>
          </p:cNvSpPr>
          <p:nvPr/>
        </p:nvSpPr>
        <p:spPr bwMode="auto">
          <a:xfrm flipV="1">
            <a:off x="2990528" y="4551638"/>
            <a:ext cx="0" cy="457200"/>
          </a:xfrm>
          <a:prstGeom prst="line">
            <a:avLst/>
          </a:prstGeom>
          <a:noFill/>
          <a:ln w="9525">
            <a:solidFill>
              <a:srgbClr val="BD6FBF"/>
            </a:solidFill>
            <a:round/>
            <a:headEnd/>
            <a:tailEnd type="triangle" w="lg" len="lg"/>
          </a:ln>
        </p:spPr>
        <p:txBody>
          <a:bodyPr/>
          <a:lstStyle/>
          <a:p>
            <a:endParaRPr lang="zh-CN" altLang="en-US">
              <a:ea typeface="宋体" pitchFamily="2" charset="-122"/>
              <a:cs typeface="Times New Roman" pitchFamily="18" charset="0"/>
            </a:endParaRPr>
          </a:p>
        </p:txBody>
      </p:sp>
      <p:sp>
        <p:nvSpPr>
          <p:cNvPr id="43033" name="Text Box 25"/>
          <p:cNvSpPr txBox="1">
            <a:spLocks noChangeArrowheads="1"/>
          </p:cNvSpPr>
          <p:nvPr/>
        </p:nvSpPr>
        <p:spPr bwMode="auto">
          <a:xfrm>
            <a:off x="6876728" y="2060848"/>
            <a:ext cx="2057400" cy="923330"/>
          </a:xfrm>
          <a:prstGeom prst="rect">
            <a:avLst/>
          </a:prstGeom>
          <a:no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初始化对象的</a:t>
            </a:r>
            <a:r>
              <a:rPr lang="en-US" altLang="zh-CN" sz="1800" dirty="0">
                <a:ea typeface="宋体" pitchFamily="2" charset="-122"/>
                <a:cs typeface="Times New Roman" pitchFamily="18" charset="0"/>
              </a:rPr>
              <a:t>color</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white”</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weight</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1.0</a:t>
            </a:r>
          </a:p>
        </p:txBody>
      </p:sp>
      <p:sp>
        <p:nvSpPr>
          <p:cNvPr id="43034" name="Line 26"/>
          <p:cNvSpPr>
            <a:spLocks noChangeShapeType="1"/>
          </p:cNvSpPr>
          <p:nvPr/>
        </p:nvSpPr>
        <p:spPr bwMode="auto">
          <a:xfrm flipV="1">
            <a:off x="3794448" y="2518047"/>
            <a:ext cx="3006080" cy="873738"/>
          </a:xfrm>
          <a:prstGeom prst="line">
            <a:avLst/>
          </a:prstGeom>
          <a:noFill/>
          <a:ln w="9525">
            <a:solidFill>
              <a:srgbClr val="BD6FBF"/>
            </a:solidFill>
            <a:round/>
            <a:headEnd/>
            <a:tailEnd type="triangle" w="med" len="med"/>
          </a:ln>
        </p:spPr>
        <p:txBody>
          <a:bodyPr/>
          <a:lstStyle/>
          <a:p>
            <a:endParaRPr lang="zh-CN" altLang="en-US">
              <a:ea typeface="宋体" pitchFamily="2" charset="-122"/>
              <a:cs typeface="Times New Roman" pitchFamily="18" charset="0"/>
            </a:endParaRPr>
          </a:p>
        </p:txBody>
      </p:sp>
    </p:spTree>
    <p:extLst>
      <p:ext uri="{BB962C8B-B14F-4D97-AF65-F5344CB8AC3E}">
        <p14:creationId xmlns:p14="http://schemas.microsoft.com/office/powerpoint/2010/main" val="4274399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4499" name="Group 3"/>
          <p:cNvGraphicFramePr>
            <a:graphicFrameLocks noGrp="1"/>
          </p:cNvGraphicFramePr>
          <p:nvPr>
            <p:extLst/>
          </p:nvPr>
        </p:nvGraphicFramePr>
        <p:xfrm>
          <a:off x="476726" y="609600"/>
          <a:ext cx="6096000" cy="1613218"/>
        </p:xfrm>
        <a:graphic>
          <a:graphicData uri="http://schemas.openxmlformats.org/drawingml/2006/table">
            <a:tbl>
              <a:tblPr/>
              <a:tblGrid>
                <a:gridCol w="60960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GeometricObject</a:t>
                      </a:r>
                      <a:endPar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46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String  color </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double  weight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515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graphicFrame>
        <p:nvGraphicFramePr>
          <p:cNvPr id="234531" name="Group 35"/>
          <p:cNvGraphicFramePr>
            <a:graphicFrameLocks noGrp="1"/>
          </p:cNvGraphicFramePr>
          <p:nvPr>
            <p:extLst/>
          </p:nvPr>
        </p:nvGraphicFramePr>
        <p:xfrm>
          <a:off x="467544" y="2564904"/>
          <a:ext cx="6096000" cy="3417570"/>
        </p:xfrm>
        <a:graphic>
          <a:graphicData uri="http://schemas.openxmlformats.org/drawingml/2006/table">
            <a:tbl>
              <a:tblPr/>
              <a:tblGrid>
                <a:gridCol w="6096000">
                  <a:extLst>
                    <a:ext uri="{9D8B030D-6E8A-4147-A177-3AD203B41FA5}">
                      <a16:colId xmlns:a16="http://schemas.microsoft.com/office/drawing/2014/main" val="20000"/>
                    </a:ext>
                  </a:extLst>
                </a:gridCol>
              </a:tblGrid>
              <a:tr h="400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Circle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193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private double radius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1036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Circle()</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Circle(double radius)</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Circle(double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radius,String</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color,double</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 weight)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577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radius</a:t>
                      </a:r>
                      <a:r>
                        <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属性的</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setter</a:t>
                      </a:r>
                      <a:r>
                        <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和</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getter</a:t>
                      </a:r>
                      <a:r>
                        <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方法</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double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findArea</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a:t>
                      </a:r>
                      <a:r>
                        <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：计算圆的面积</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boolean</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 equals(Circle c)</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String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toString</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44057" name="Line 25"/>
          <p:cNvSpPr>
            <a:spLocks noChangeShapeType="1"/>
          </p:cNvSpPr>
          <p:nvPr/>
        </p:nvSpPr>
        <p:spPr bwMode="auto">
          <a:xfrm flipV="1">
            <a:off x="3131840" y="2209800"/>
            <a:ext cx="11886" cy="340600"/>
          </a:xfrm>
          <a:prstGeom prst="line">
            <a:avLst/>
          </a:prstGeom>
          <a:noFill/>
          <a:ln w="9525">
            <a:solidFill>
              <a:srgbClr val="BD6FBF"/>
            </a:solidFill>
            <a:round/>
            <a:headEnd/>
            <a:tailEnd type="triangle" w="lg" len="lg"/>
          </a:ln>
        </p:spPr>
        <p:txBody>
          <a:bodyPr/>
          <a:lstStyle/>
          <a:p>
            <a:endParaRPr lang="zh-CN" altLang="en-US">
              <a:ea typeface="宋体" pitchFamily="2" charset="-122"/>
              <a:cs typeface="Times New Roman" pitchFamily="18" charset="0"/>
            </a:endParaRPr>
          </a:p>
        </p:txBody>
      </p:sp>
      <p:sp>
        <p:nvSpPr>
          <p:cNvPr id="44058" name="Text Box 26"/>
          <p:cNvSpPr txBox="1">
            <a:spLocks noChangeArrowheads="1"/>
          </p:cNvSpPr>
          <p:nvPr/>
        </p:nvSpPr>
        <p:spPr bwMode="auto">
          <a:xfrm>
            <a:off x="6902578" y="860519"/>
            <a:ext cx="2057400" cy="1200329"/>
          </a:xfrm>
          <a:prstGeom prst="rect">
            <a:avLst/>
          </a:prstGeom>
          <a:no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初始化对象的</a:t>
            </a:r>
            <a:r>
              <a:rPr lang="en-US" altLang="zh-CN" sz="1800" dirty="0">
                <a:ea typeface="宋体" pitchFamily="2" charset="-122"/>
                <a:cs typeface="Times New Roman" pitchFamily="18" charset="0"/>
              </a:rPr>
              <a:t>color</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white”</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weight</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1.0</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radius</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1.0</a:t>
            </a:r>
            <a:r>
              <a:rPr lang="zh-CN" altLang="en-US" sz="1800" dirty="0">
                <a:ea typeface="宋体" pitchFamily="2" charset="-122"/>
                <a:cs typeface="Times New Roman" pitchFamily="18" charset="0"/>
              </a:rPr>
              <a:t>。</a:t>
            </a:r>
          </a:p>
        </p:txBody>
      </p:sp>
      <p:sp>
        <p:nvSpPr>
          <p:cNvPr id="44059" name="Line 27"/>
          <p:cNvSpPr>
            <a:spLocks noChangeShapeType="1"/>
          </p:cNvSpPr>
          <p:nvPr/>
        </p:nvSpPr>
        <p:spPr bwMode="auto">
          <a:xfrm flipV="1">
            <a:off x="2211070" y="1066800"/>
            <a:ext cx="4666456" cy="2506216"/>
          </a:xfrm>
          <a:prstGeom prst="line">
            <a:avLst/>
          </a:prstGeom>
          <a:noFill/>
          <a:ln w="9525">
            <a:solidFill>
              <a:srgbClr val="BD6FBF"/>
            </a:solidFill>
            <a:round/>
            <a:headEnd/>
            <a:tailEnd type="triangle" w="med" len="med"/>
          </a:ln>
        </p:spPr>
        <p:txBody>
          <a:bodyPr/>
          <a:lstStyle/>
          <a:p>
            <a:endParaRPr lang="zh-CN" altLang="en-US">
              <a:ea typeface="宋体" pitchFamily="2" charset="-122"/>
              <a:cs typeface="Times New Roman" pitchFamily="18" charset="0"/>
            </a:endParaRPr>
          </a:p>
        </p:txBody>
      </p:sp>
      <p:sp>
        <p:nvSpPr>
          <p:cNvPr id="44060" name="Text Box 28"/>
          <p:cNvSpPr txBox="1">
            <a:spLocks noChangeArrowheads="1"/>
          </p:cNvSpPr>
          <p:nvPr/>
        </p:nvSpPr>
        <p:spPr bwMode="auto">
          <a:xfrm>
            <a:off x="6921976" y="2311712"/>
            <a:ext cx="2057400" cy="1477328"/>
          </a:xfrm>
          <a:prstGeom prst="rect">
            <a:avLst/>
          </a:prstGeom>
          <a:noFill/>
          <a:ln w="9525">
            <a:solidFill>
              <a:srgbClr val="BD6FBF"/>
            </a:solidFill>
            <a:miter lim="800000"/>
            <a:headEnd/>
            <a:tailEnd/>
          </a:ln>
        </p:spPr>
        <p:txBody>
          <a:bodyPr>
            <a:spAutoFit/>
          </a:bodyPr>
          <a:lstStyle/>
          <a:p>
            <a:pPr>
              <a:spcBef>
                <a:spcPct val="50000"/>
              </a:spcBef>
            </a:pPr>
            <a:r>
              <a:rPr lang="zh-CN" altLang="en-US" sz="1800">
                <a:ea typeface="宋体" pitchFamily="2" charset="-122"/>
                <a:cs typeface="Times New Roman" pitchFamily="18" charset="0"/>
              </a:rPr>
              <a:t>初始化对象的</a:t>
            </a:r>
            <a:r>
              <a:rPr lang="en-US" altLang="zh-CN" sz="1800">
                <a:ea typeface="宋体" pitchFamily="2" charset="-122"/>
                <a:cs typeface="Times New Roman" pitchFamily="18" charset="0"/>
              </a:rPr>
              <a:t>color</a:t>
            </a:r>
            <a:r>
              <a:rPr lang="zh-CN" altLang="en-US" sz="1800">
                <a:ea typeface="宋体" pitchFamily="2" charset="-122"/>
                <a:cs typeface="Times New Roman" pitchFamily="18" charset="0"/>
              </a:rPr>
              <a:t>属性为“</a:t>
            </a:r>
            <a:r>
              <a:rPr lang="en-US" altLang="zh-CN" sz="1800">
                <a:ea typeface="宋体" pitchFamily="2" charset="-122"/>
                <a:cs typeface="Times New Roman" pitchFamily="18" charset="0"/>
              </a:rPr>
              <a:t>white”</a:t>
            </a:r>
            <a:r>
              <a:rPr lang="zh-CN" altLang="en-US" sz="1800">
                <a:ea typeface="宋体" pitchFamily="2" charset="-122"/>
                <a:cs typeface="Times New Roman" pitchFamily="18" charset="0"/>
              </a:rPr>
              <a:t>，</a:t>
            </a:r>
            <a:r>
              <a:rPr lang="en-US" altLang="zh-CN" sz="1800">
                <a:ea typeface="宋体" pitchFamily="2" charset="-122"/>
                <a:cs typeface="Times New Roman" pitchFamily="18" charset="0"/>
              </a:rPr>
              <a:t>weight</a:t>
            </a:r>
            <a:r>
              <a:rPr lang="zh-CN" altLang="en-US" sz="1800">
                <a:ea typeface="宋体" pitchFamily="2" charset="-122"/>
                <a:cs typeface="Times New Roman" pitchFamily="18" charset="0"/>
              </a:rPr>
              <a:t>属性为</a:t>
            </a:r>
            <a:r>
              <a:rPr lang="en-US" altLang="zh-CN" sz="1800">
                <a:ea typeface="宋体" pitchFamily="2" charset="-122"/>
                <a:cs typeface="Times New Roman" pitchFamily="18" charset="0"/>
              </a:rPr>
              <a:t>1.0</a:t>
            </a:r>
            <a:r>
              <a:rPr lang="zh-CN" altLang="en-US" sz="1800">
                <a:ea typeface="宋体" pitchFamily="2" charset="-122"/>
                <a:cs typeface="Times New Roman" pitchFamily="18" charset="0"/>
              </a:rPr>
              <a:t>，</a:t>
            </a:r>
            <a:r>
              <a:rPr lang="en-US" altLang="zh-CN" sz="1800">
                <a:ea typeface="宋体" pitchFamily="2" charset="-122"/>
                <a:cs typeface="Times New Roman" pitchFamily="18" charset="0"/>
              </a:rPr>
              <a:t>radius</a:t>
            </a:r>
            <a:r>
              <a:rPr lang="zh-CN" altLang="en-US" sz="1800">
                <a:ea typeface="宋体" pitchFamily="2" charset="-122"/>
                <a:cs typeface="Times New Roman" pitchFamily="18" charset="0"/>
              </a:rPr>
              <a:t>根据参数构造器确定。</a:t>
            </a:r>
          </a:p>
        </p:txBody>
      </p:sp>
      <p:sp>
        <p:nvSpPr>
          <p:cNvPr id="44061" name="Line 29"/>
          <p:cNvSpPr>
            <a:spLocks noChangeShapeType="1"/>
          </p:cNvSpPr>
          <p:nvPr/>
        </p:nvSpPr>
        <p:spPr bwMode="auto">
          <a:xfrm flipV="1">
            <a:off x="3600926" y="2550400"/>
            <a:ext cx="3321050" cy="1412000"/>
          </a:xfrm>
          <a:prstGeom prst="line">
            <a:avLst/>
          </a:prstGeom>
          <a:noFill/>
          <a:ln w="9525">
            <a:solidFill>
              <a:srgbClr val="BD6FBF"/>
            </a:solidFill>
            <a:round/>
            <a:headEnd/>
            <a:tailEnd type="triangle" w="med" len="med"/>
          </a:ln>
        </p:spPr>
        <p:txBody>
          <a:bodyPr/>
          <a:lstStyle/>
          <a:p>
            <a:endParaRPr lang="zh-CN" altLang="en-US">
              <a:ea typeface="宋体" pitchFamily="2" charset="-122"/>
              <a:cs typeface="Times New Roman" pitchFamily="18" charset="0"/>
            </a:endParaRPr>
          </a:p>
        </p:txBody>
      </p:sp>
      <p:sp>
        <p:nvSpPr>
          <p:cNvPr id="44062" name="Text Box 30"/>
          <p:cNvSpPr txBox="1">
            <a:spLocks noChangeArrowheads="1"/>
          </p:cNvSpPr>
          <p:nvPr/>
        </p:nvSpPr>
        <p:spPr bwMode="auto">
          <a:xfrm>
            <a:off x="6820376" y="4029050"/>
            <a:ext cx="2195513" cy="1200150"/>
          </a:xfrm>
          <a:prstGeom prst="rect">
            <a:avLst/>
          </a:prstGeom>
          <a:no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重写</a:t>
            </a:r>
            <a:r>
              <a:rPr lang="en-US" altLang="zh-CN" sz="1800" dirty="0">
                <a:ea typeface="宋体" pitchFamily="2" charset="-122"/>
                <a:cs typeface="Times New Roman" pitchFamily="18" charset="0"/>
              </a:rPr>
              <a:t>equals</a:t>
            </a:r>
            <a:r>
              <a:rPr lang="zh-CN" altLang="en-US" sz="1800" dirty="0">
                <a:ea typeface="宋体" pitchFamily="2" charset="-122"/>
                <a:cs typeface="Times New Roman" pitchFamily="18" charset="0"/>
              </a:rPr>
              <a:t>方法</a:t>
            </a:r>
            <a:r>
              <a:rPr lang="en-US" altLang="zh-CN" sz="1800" dirty="0">
                <a:ea typeface="宋体" pitchFamily="2" charset="-122"/>
                <a:cs typeface="Times New Roman" pitchFamily="18" charset="0"/>
              </a:rPr>
              <a:t>,</a:t>
            </a:r>
            <a:r>
              <a:rPr lang="zh-CN" altLang="en-US" sz="1800" dirty="0">
                <a:ea typeface="宋体" pitchFamily="2" charset="-122"/>
                <a:cs typeface="Times New Roman" pitchFamily="18" charset="0"/>
              </a:rPr>
              <a:t>比较两个圆的半径是否相等，如相等，返回</a:t>
            </a:r>
            <a:r>
              <a:rPr lang="en-US" altLang="zh-CN" sz="1800" dirty="0">
                <a:ea typeface="宋体" pitchFamily="2" charset="-122"/>
                <a:cs typeface="Times New Roman" pitchFamily="18" charset="0"/>
              </a:rPr>
              <a:t>true</a:t>
            </a:r>
            <a:r>
              <a:rPr lang="zh-CN" altLang="en-US" sz="1800" dirty="0">
                <a:ea typeface="宋体" pitchFamily="2" charset="-122"/>
                <a:cs typeface="Times New Roman" pitchFamily="18" charset="0"/>
              </a:rPr>
              <a:t>。</a:t>
            </a:r>
          </a:p>
        </p:txBody>
      </p:sp>
      <p:sp>
        <p:nvSpPr>
          <p:cNvPr id="44063" name="Text Box 31"/>
          <p:cNvSpPr txBox="1">
            <a:spLocks noChangeArrowheads="1"/>
          </p:cNvSpPr>
          <p:nvPr/>
        </p:nvSpPr>
        <p:spPr bwMode="auto">
          <a:xfrm>
            <a:off x="6779101" y="5370413"/>
            <a:ext cx="2057400" cy="650875"/>
          </a:xfrm>
          <a:prstGeom prst="rect">
            <a:avLst/>
          </a:prstGeom>
          <a:no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重写</a:t>
            </a:r>
            <a:r>
              <a:rPr lang="en-US" altLang="zh-CN" sz="1800" dirty="0" err="1">
                <a:ea typeface="宋体" pitchFamily="2" charset="-122"/>
                <a:cs typeface="Times New Roman" pitchFamily="18" charset="0"/>
              </a:rPr>
              <a:t>toString</a:t>
            </a:r>
            <a:r>
              <a:rPr lang="zh-CN" altLang="en-US" sz="1800" dirty="0">
                <a:ea typeface="宋体" pitchFamily="2" charset="-122"/>
                <a:cs typeface="Times New Roman" pitchFamily="18" charset="0"/>
              </a:rPr>
              <a:t>方法</a:t>
            </a:r>
            <a:r>
              <a:rPr lang="en-US" altLang="zh-CN" sz="1800" dirty="0">
                <a:ea typeface="宋体" pitchFamily="2" charset="-122"/>
                <a:cs typeface="Times New Roman" pitchFamily="18" charset="0"/>
              </a:rPr>
              <a:t>,</a:t>
            </a:r>
            <a:r>
              <a:rPr lang="zh-CN" altLang="en-US" sz="1800" dirty="0">
                <a:ea typeface="宋体" pitchFamily="2" charset="-122"/>
                <a:cs typeface="Times New Roman" pitchFamily="18" charset="0"/>
              </a:rPr>
              <a:t>输出圆的半径。</a:t>
            </a:r>
          </a:p>
        </p:txBody>
      </p:sp>
      <p:sp>
        <p:nvSpPr>
          <p:cNvPr id="44064" name="Line 32"/>
          <p:cNvSpPr>
            <a:spLocks noChangeShapeType="1"/>
          </p:cNvSpPr>
          <p:nvPr/>
        </p:nvSpPr>
        <p:spPr bwMode="auto">
          <a:xfrm flipV="1">
            <a:off x="4158136" y="4191000"/>
            <a:ext cx="2643190" cy="1381140"/>
          </a:xfrm>
          <a:prstGeom prst="line">
            <a:avLst/>
          </a:prstGeom>
          <a:noFill/>
          <a:ln w="9525">
            <a:solidFill>
              <a:srgbClr val="BD6FBF"/>
            </a:solidFill>
            <a:round/>
            <a:headEnd/>
            <a:tailEnd type="triangle" w="med" len="med"/>
          </a:ln>
        </p:spPr>
        <p:txBody>
          <a:bodyPr/>
          <a:lstStyle/>
          <a:p>
            <a:endParaRPr lang="zh-CN" altLang="en-US">
              <a:ea typeface="宋体" pitchFamily="2" charset="-122"/>
              <a:cs typeface="Times New Roman" pitchFamily="18" charset="0"/>
            </a:endParaRPr>
          </a:p>
        </p:txBody>
      </p:sp>
      <p:sp>
        <p:nvSpPr>
          <p:cNvPr id="44065" name="Line 33"/>
          <p:cNvSpPr>
            <a:spLocks noChangeShapeType="1"/>
          </p:cNvSpPr>
          <p:nvPr/>
        </p:nvSpPr>
        <p:spPr bwMode="auto">
          <a:xfrm flipV="1">
            <a:off x="3229442" y="5646744"/>
            <a:ext cx="3549659" cy="282585"/>
          </a:xfrm>
          <a:prstGeom prst="line">
            <a:avLst/>
          </a:prstGeom>
          <a:noFill/>
          <a:ln w="9525">
            <a:solidFill>
              <a:srgbClr val="BD6FBF"/>
            </a:solidFill>
            <a:round/>
            <a:headEnd/>
            <a:tailEnd type="triangle" w="med" len="med"/>
          </a:ln>
        </p:spPr>
        <p:txBody>
          <a:bodyPr/>
          <a:lstStyle/>
          <a:p>
            <a:endParaRPr lang="zh-CN" altLang="en-US">
              <a:ea typeface="宋体" pitchFamily="2" charset="-122"/>
              <a:cs typeface="Times New Roman" pitchFamily="18" charset="0"/>
            </a:endParaRPr>
          </a:p>
        </p:txBody>
      </p:sp>
      <p:sp>
        <p:nvSpPr>
          <p:cNvPr id="44066" name="Text Box 34"/>
          <p:cNvSpPr txBox="1">
            <a:spLocks noChangeArrowheads="1"/>
          </p:cNvSpPr>
          <p:nvPr/>
        </p:nvSpPr>
        <p:spPr bwMode="auto">
          <a:xfrm>
            <a:off x="107504" y="6160763"/>
            <a:ext cx="8713788" cy="650875"/>
          </a:xfrm>
          <a:prstGeom prst="rect">
            <a:avLst/>
          </a:prstGeom>
          <a:solidFill>
            <a:schemeClr val="accent1">
              <a:lumMod val="40000"/>
              <a:lumOff val="60000"/>
            </a:schemeClr>
          </a:solid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写一个测试类，创建两个</a:t>
            </a:r>
            <a:r>
              <a:rPr lang="en-US" altLang="zh-CN" sz="1800" dirty="0">
                <a:ea typeface="宋体" pitchFamily="2" charset="-122"/>
                <a:cs typeface="Times New Roman" pitchFamily="18" charset="0"/>
              </a:rPr>
              <a:t>Circle</a:t>
            </a:r>
            <a:r>
              <a:rPr lang="zh-CN" altLang="en-US" sz="1800" dirty="0">
                <a:ea typeface="宋体" pitchFamily="2" charset="-122"/>
                <a:cs typeface="Times New Roman" pitchFamily="18" charset="0"/>
              </a:rPr>
              <a:t>对象，判断其颜色是否相等；利用</a:t>
            </a:r>
            <a:r>
              <a:rPr lang="en-US" altLang="zh-CN" sz="1800" dirty="0">
                <a:ea typeface="宋体" pitchFamily="2" charset="-122"/>
                <a:cs typeface="Times New Roman" pitchFamily="18" charset="0"/>
              </a:rPr>
              <a:t>equals</a:t>
            </a:r>
            <a:r>
              <a:rPr lang="zh-CN" altLang="en-US" sz="1800" dirty="0">
                <a:ea typeface="宋体" pitchFamily="2" charset="-122"/>
                <a:cs typeface="Times New Roman" pitchFamily="18" charset="0"/>
              </a:rPr>
              <a:t>方法判断其半径是否相等；利用</a:t>
            </a:r>
            <a:r>
              <a:rPr lang="en-US" altLang="zh-CN" sz="1800" dirty="0" err="1">
                <a:ea typeface="宋体" pitchFamily="2" charset="-122"/>
                <a:cs typeface="Times New Roman" pitchFamily="18" charset="0"/>
              </a:rPr>
              <a:t>toString</a:t>
            </a:r>
            <a:r>
              <a:rPr lang="en-US" altLang="zh-CN" sz="1800" dirty="0">
                <a:ea typeface="宋体" pitchFamily="2" charset="-122"/>
                <a:cs typeface="Times New Roman" pitchFamily="18" charset="0"/>
              </a:rPr>
              <a:t>()</a:t>
            </a:r>
            <a:r>
              <a:rPr lang="zh-CN" altLang="en-US" sz="1800" dirty="0">
                <a:ea typeface="宋体" pitchFamily="2" charset="-122"/>
                <a:cs typeface="Times New Roman" pitchFamily="18" charset="0"/>
              </a:rPr>
              <a:t>方法输出其半径。</a:t>
            </a:r>
          </a:p>
        </p:txBody>
      </p:sp>
      <p:sp>
        <p:nvSpPr>
          <p:cNvPr id="2" name="标题 1">
            <a:extLst>
              <a:ext uri="{FF2B5EF4-FFF2-40B4-BE49-F238E27FC236}">
                <a16:creationId xmlns:a16="http://schemas.microsoft.com/office/drawing/2014/main" id="{2D7287D4-A3B2-4A30-BB82-D82421C78814}"/>
              </a:ext>
            </a:extLst>
          </p:cNvPr>
          <p:cNvSpPr>
            <a:spLocks noGrp="1"/>
          </p:cNvSpPr>
          <p:nvPr>
            <p:ph type="title"/>
          </p:nvPr>
        </p:nvSpPr>
        <p:spPr>
          <a:xfrm>
            <a:off x="6588224" y="-46548"/>
            <a:ext cx="2300062" cy="523220"/>
          </a:xfrm>
        </p:spPr>
        <p:txBody>
          <a:bodyPr/>
          <a:lstStyle/>
          <a:p>
            <a:r>
              <a:rPr lang="en-US" altLang="zh-CN" dirty="0"/>
              <a:t> </a:t>
            </a:r>
            <a:endParaRPr lang="zh-CN" altLang="en-US" dirty="0"/>
          </a:p>
        </p:txBody>
      </p:sp>
    </p:spTree>
    <p:extLst>
      <p:ext uri="{BB962C8B-B14F-4D97-AF65-F5344CB8AC3E}">
        <p14:creationId xmlns:p14="http://schemas.microsoft.com/office/powerpoint/2010/main" val="2106464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86DC2-64B8-4993-B7D4-68328928A65F}"/>
              </a:ext>
            </a:extLst>
          </p:cNvPr>
          <p:cNvSpPr>
            <a:spLocks noGrp="1"/>
          </p:cNvSpPr>
          <p:nvPr>
            <p:ph type="title"/>
          </p:nvPr>
        </p:nvSpPr>
        <p:spPr>
          <a:xfrm>
            <a:off x="7236296" y="239103"/>
            <a:ext cx="1651990" cy="523220"/>
          </a:xfrm>
        </p:spPr>
        <p:txBody>
          <a:bodyPr/>
          <a:lstStyle/>
          <a:p>
            <a:r>
              <a:rPr lang="zh-CN" altLang="en-US" dirty="0"/>
              <a:t>小结</a:t>
            </a:r>
          </a:p>
        </p:txBody>
      </p:sp>
      <p:sp>
        <p:nvSpPr>
          <p:cNvPr id="3" name="内容占位符 2">
            <a:extLst>
              <a:ext uri="{FF2B5EF4-FFF2-40B4-BE49-F238E27FC236}">
                <a16:creationId xmlns:a16="http://schemas.microsoft.com/office/drawing/2014/main" id="{E6C0E9DF-6859-412F-9D5B-37F785E7E234}"/>
              </a:ext>
            </a:extLst>
          </p:cNvPr>
          <p:cNvSpPr txBox="1">
            <a:spLocks/>
          </p:cNvSpPr>
          <p:nvPr/>
        </p:nvSpPr>
        <p:spPr>
          <a:xfrm>
            <a:off x="327722" y="980729"/>
            <a:ext cx="8564758" cy="36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en-US" altLang="zh-CN" dirty="0"/>
              <a:t>Object</a:t>
            </a:r>
            <a:r>
              <a:rPr lang="zh-CN" altLang="en-US" dirty="0"/>
              <a:t>类有什么特殊地位？</a:t>
            </a:r>
            <a:endParaRPr lang="en-US" altLang="zh-CN" dirty="0"/>
          </a:p>
          <a:p>
            <a:pPr>
              <a:buClr>
                <a:srgbClr val="C00000"/>
              </a:buClr>
            </a:pPr>
            <a:r>
              <a:rPr lang="en-US" altLang="zh-CN" dirty="0"/>
              <a:t>equals</a:t>
            </a:r>
            <a:r>
              <a:rPr lang="zh-CN" altLang="en-US" dirty="0"/>
              <a:t>方法和</a:t>
            </a:r>
            <a:r>
              <a:rPr lang="en-US" altLang="zh-CN" dirty="0" err="1"/>
              <a:t>hashCode</a:t>
            </a:r>
            <a:r>
              <a:rPr lang="zh-CN" altLang="en-US" dirty="0"/>
              <a:t>方法默认逻辑是什么？实际使用时如何使用？</a:t>
            </a:r>
            <a:endParaRPr lang="en-US" altLang="zh-CN" dirty="0"/>
          </a:p>
          <a:p>
            <a:pPr>
              <a:buClr>
                <a:srgbClr val="C00000"/>
              </a:buClr>
            </a:pPr>
            <a:r>
              <a:rPr lang="en-US" altLang="zh-CN" dirty="0" err="1"/>
              <a:t>toString</a:t>
            </a:r>
            <a:r>
              <a:rPr lang="zh-CN" altLang="en-US" dirty="0"/>
              <a:t>方法有什么作用，什么情况下默认调用？</a:t>
            </a:r>
            <a:endParaRPr lang="en-US" altLang="zh-CN" dirty="0"/>
          </a:p>
          <a:p>
            <a:pPr>
              <a:buClr>
                <a:srgbClr val="C00000"/>
              </a:buClr>
            </a:pPr>
            <a:r>
              <a:rPr lang="en-US" altLang="zh-CN" dirty="0"/>
              <a:t>clone</a:t>
            </a:r>
            <a:r>
              <a:rPr lang="zh-CN" altLang="en-US" dirty="0"/>
              <a:t>方法有什么作用，什么是浅克隆和深克隆？</a:t>
            </a:r>
            <a:endParaRPr lang="en-US" altLang="zh-CN" dirty="0"/>
          </a:p>
        </p:txBody>
      </p:sp>
    </p:spTree>
    <p:extLst>
      <p:ext uri="{BB962C8B-B14F-4D97-AF65-F5344CB8AC3E}">
        <p14:creationId xmlns:p14="http://schemas.microsoft.com/office/powerpoint/2010/main" val="77563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72DFB-4AA8-4C61-A1F7-A56782AB1CF9}"/>
              </a:ext>
            </a:extLst>
          </p:cNvPr>
          <p:cNvSpPr>
            <a:spLocks noGrp="1"/>
          </p:cNvSpPr>
          <p:nvPr>
            <p:ph type="title"/>
          </p:nvPr>
        </p:nvSpPr>
        <p:spPr>
          <a:xfrm>
            <a:off x="7524328" y="239103"/>
            <a:ext cx="1363958" cy="523220"/>
          </a:xfrm>
        </p:spPr>
        <p:txBody>
          <a:bodyPr/>
          <a:lstStyle/>
          <a:p>
            <a:r>
              <a:rPr lang="zh-CN" altLang="en-US" dirty="0"/>
              <a:t>小结</a:t>
            </a:r>
          </a:p>
        </p:txBody>
      </p:sp>
      <p:sp>
        <p:nvSpPr>
          <p:cNvPr id="3" name="内容占位符 2">
            <a:extLst>
              <a:ext uri="{FF2B5EF4-FFF2-40B4-BE49-F238E27FC236}">
                <a16:creationId xmlns:a16="http://schemas.microsoft.com/office/drawing/2014/main" id="{AB073CF7-DDD0-436F-BF76-E2B280D511DC}"/>
              </a:ext>
            </a:extLst>
          </p:cNvPr>
          <p:cNvSpPr txBox="1">
            <a:spLocks/>
          </p:cNvSpPr>
          <p:nvPr/>
        </p:nvSpPr>
        <p:spPr>
          <a:xfrm>
            <a:off x="251521" y="908720"/>
            <a:ext cx="8636766" cy="554461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buClr>
                <a:srgbClr val="C00000"/>
              </a:buClr>
            </a:pPr>
            <a:r>
              <a:rPr lang="en-US" altLang="zh-CN" dirty="0"/>
              <a:t>Object</a:t>
            </a:r>
            <a:r>
              <a:rPr lang="zh-CN" altLang="en-US" dirty="0"/>
              <a:t>类是所有类的父类，包括</a:t>
            </a:r>
            <a:r>
              <a:rPr lang="en-US" altLang="zh-CN" dirty="0"/>
              <a:t>API</a:t>
            </a:r>
            <a:r>
              <a:rPr lang="zh-CN" altLang="en-US" dirty="0"/>
              <a:t>中的类、自定义的类、数组；</a:t>
            </a:r>
            <a:endParaRPr lang="en-US" altLang="zh-CN" dirty="0"/>
          </a:p>
          <a:p>
            <a:pPr>
              <a:lnSpc>
                <a:spcPct val="170000"/>
              </a:lnSpc>
              <a:buClr>
                <a:srgbClr val="C00000"/>
              </a:buClr>
            </a:pPr>
            <a:r>
              <a:rPr lang="en-US" altLang="zh-CN" dirty="0"/>
              <a:t>Object</a:t>
            </a:r>
            <a:r>
              <a:rPr lang="zh-CN" altLang="en-US" dirty="0"/>
              <a:t>类中的方法，所有类默认都拥有，都可以重写；</a:t>
            </a:r>
            <a:endParaRPr lang="en-US" altLang="zh-CN" dirty="0"/>
          </a:p>
          <a:p>
            <a:pPr>
              <a:lnSpc>
                <a:spcPct val="170000"/>
              </a:lnSpc>
              <a:buClr>
                <a:srgbClr val="C00000"/>
              </a:buClr>
            </a:pPr>
            <a:r>
              <a:rPr lang="en-US" altLang="zh-CN" dirty="0"/>
              <a:t>Object</a:t>
            </a:r>
            <a:r>
              <a:rPr lang="zh-CN" altLang="en-US" dirty="0"/>
              <a:t>类中的</a:t>
            </a:r>
            <a:r>
              <a:rPr lang="en-US" altLang="zh-CN" dirty="0"/>
              <a:t>equals</a:t>
            </a:r>
            <a:r>
              <a:rPr lang="zh-CN" altLang="en-US" dirty="0"/>
              <a:t>方法用来比较引用地址，</a:t>
            </a:r>
            <a:r>
              <a:rPr lang="en-US" altLang="zh-CN" dirty="0" err="1"/>
              <a:t>hashCode</a:t>
            </a:r>
            <a:r>
              <a:rPr lang="zh-CN" altLang="en-US" dirty="0"/>
              <a:t>返回哈希值；实际使用时，往往同时重写这两个方法，可以使用</a:t>
            </a:r>
            <a:r>
              <a:rPr lang="en-US" altLang="zh-CN" dirty="0"/>
              <a:t>Eclipse</a:t>
            </a:r>
            <a:r>
              <a:rPr lang="zh-CN" altLang="en-US" dirty="0"/>
              <a:t>提供的功能重写；</a:t>
            </a:r>
            <a:endParaRPr lang="en-US" altLang="zh-CN" dirty="0"/>
          </a:p>
          <a:p>
            <a:pPr>
              <a:lnSpc>
                <a:spcPct val="170000"/>
              </a:lnSpc>
              <a:buClr>
                <a:srgbClr val="C00000"/>
              </a:buClr>
            </a:pPr>
            <a:r>
              <a:rPr lang="en-US" altLang="zh-CN" dirty="0" err="1"/>
              <a:t>toString</a:t>
            </a:r>
            <a:r>
              <a:rPr lang="zh-CN" altLang="en-US" dirty="0"/>
              <a:t>方法可以将任何对象转变为</a:t>
            </a:r>
            <a:r>
              <a:rPr lang="en-US" altLang="zh-CN" dirty="0"/>
              <a:t>String</a:t>
            </a:r>
            <a:r>
              <a:rPr lang="zh-CN" altLang="en-US" dirty="0"/>
              <a:t>返回，打印输出一个对象时默认调用该方法；实际使用中往往进行重写；</a:t>
            </a:r>
            <a:endParaRPr lang="en-US" altLang="zh-CN" dirty="0"/>
          </a:p>
          <a:p>
            <a:pPr>
              <a:lnSpc>
                <a:spcPct val="170000"/>
              </a:lnSpc>
              <a:buClr>
                <a:srgbClr val="C00000"/>
              </a:buClr>
            </a:pPr>
            <a:r>
              <a:rPr lang="zh-CN" altLang="en-US" dirty="0"/>
              <a:t>除了</a:t>
            </a:r>
            <a:r>
              <a:rPr lang="en-US" altLang="zh-CN" dirty="0"/>
              <a:t>new</a:t>
            </a:r>
            <a:r>
              <a:rPr lang="zh-CN" altLang="en-US" dirty="0"/>
              <a:t>创建对象外，还可以使用</a:t>
            </a:r>
            <a:r>
              <a:rPr lang="en-US" altLang="zh-CN" dirty="0"/>
              <a:t>clone</a:t>
            </a:r>
            <a:r>
              <a:rPr lang="zh-CN" altLang="en-US" dirty="0"/>
              <a:t>方法通过一个原始对象复制产生一个新对象；</a:t>
            </a:r>
            <a:endParaRPr lang="en-US" altLang="zh-CN" dirty="0"/>
          </a:p>
          <a:p>
            <a:pPr>
              <a:lnSpc>
                <a:spcPct val="170000"/>
              </a:lnSpc>
              <a:buClr>
                <a:srgbClr val="C00000"/>
              </a:buClr>
            </a:pPr>
            <a:r>
              <a:rPr lang="zh-CN" altLang="en-US" dirty="0"/>
              <a:t>默认情况下，</a:t>
            </a:r>
            <a:r>
              <a:rPr lang="en-US" altLang="zh-CN" dirty="0"/>
              <a:t>clone</a:t>
            </a:r>
            <a:r>
              <a:rPr lang="zh-CN" altLang="en-US" dirty="0"/>
              <a:t>方法是浅克隆，即基本数据类型的属性进行了复制，引用类型属性没有复制；可以重写</a:t>
            </a:r>
            <a:r>
              <a:rPr lang="en-US" altLang="zh-CN" dirty="0"/>
              <a:t>clone</a:t>
            </a:r>
            <a:r>
              <a:rPr lang="zh-CN" altLang="en-US" dirty="0"/>
              <a:t>方法实现深克隆；</a:t>
            </a:r>
          </a:p>
        </p:txBody>
      </p:sp>
    </p:spTree>
    <p:extLst>
      <p:ext uri="{BB962C8B-B14F-4D97-AF65-F5344CB8AC3E}">
        <p14:creationId xmlns:p14="http://schemas.microsoft.com/office/powerpoint/2010/main" val="1613590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ctrTitle"/>
          </p:nvPr>
        </p:nvSpPr>
        <p:spPr>
          <a:xfrm>
            <a:off x="6444208" y="214348"/>
            <a:ext cx="2376264" cy="576065"/>
          </a:xfrm>
        </p:spPr>
        <p:txBody>
          <a:bodyPr>
            <a:normAutofit/>
          </a:bodyPr>
          <a:lstStyle/>
          <a:p>
            <a:r>
              <a:rPr lang="zh-CN" altLang="en-US" b="1" dirty="0">
                <a:cs typeface="Times New Roman" pitchFamily="18" charset="0"/>
              </a:rPr>
              <a:t>字符串相关类</a:t>
            </a:r>
          </a:p>
        </p:txBody>
      </p:sp>
      <p:sp>
        <p:nvSpPr>
          <p:cNvPr id="115715" name="Rectangle 3"/>
          <p:cNvSpPr>
            <a:spLocks noGrp="1" noChangeArrowheads="1"/>
          </p:cNvSpPr>
          <p:nvPr>
            <p:ph type="body" idx="4294967295"/>
          </p:nvPr>
        </p:nvSpPr>
        <p:spPr>
          <a:xfrm>
            <a:off x="323404" y="836712"/>
            <a:ext cx="8569076" cy="4738687"/>
          </a:xfrm>
        </p:spPr>
        <p:txBody>
          <a:bodyPr>
            <a:normAutofit fontScale="85000" lnSpcReduction="20000"/>
          </a:bodyPr>
          <a:lstStyle/>
          <a:p>
            <a:pPr marL="0" indent="0">
              <a:lnSpc>
                <a:spcPct val="160000"/>
              </a:lnSpc>
              <a:buNone/>
            </a:pPr>
            <a:r>
              <a:rPr lang="en-US" altLang="zh-CN" sz="3300" b="1" dirty="0">
                <a:solidFill>
                  <a:srgbClr val="C00000"/>
                </a:solidFill>
                <a:ea typeface="宋体" pitchFamily="2" charset="-122"/>
                <a:cs typeface="Times New Roman" pitchFamily="18" charset="0"/>
              </a:rPr>
              <a:t>String</a:t>
            </a:r>
            <a:r>
              <a:rPr lang="zh-CN" altLang="en-US" sz="3300" b="1" dirty="0">
                <a:solidFill>
                  <a:srgbClr val="C00000"/>
                </a:solidFill>
                <a:ea typeface="宋体" pitchFamily="2" charset="-122"/>
                <a:cs typeface="Times New Roman" pitchFamily="18" charset="0"/>
              </a:rPr>
              <a:t>类：构造字符串对象 </a:t>
            </a:r>
            <a:endParaRPr kumimoji="1" lang="en-US" altLang="zh-CN" sz="3300" b="1" dirty="0">
              <a:solidFill>
                <a:srgbClr val="C00000"/>
              </a:solidFill>
              <a:ea typeface="宋体" pitchFamily="2" charset="-122"/>
              <a:cs typeface="Times New Roman" pitchFamily="18" charset="0"/>
            </a:endParaRPr>
          </a:p>
          <a:p>
            <a:pPr>
              <a:lnSpc>
                <a:spcPct val="160000"/>
              </a:lnSpc>
              <a:spcBef>
                <a:spcPts val="0"/>
              </a:spcBef>
              <a:buFont typeface="Wingdings" pitchFamily="2" charset="2"/>
              <a:buChar char="l"/>
            </a:pPr>
            <a:r>
              <a:rPr kumimoji="1" lang="zh-CN" altLang="en-US" b="1" dirty="0">
                <a:ea typeface="宋体" pitchFamily="2" charset="-122"/>
                <a:cs typeface="Times New Roman" pitchFamily="18" charset="0"/>
              </a:rPr>
              <a:t>常量对象：字符串常量对象是用双引号括起的字符序列。        例如：</a:t>
            </a:r>
            <a:r>
              <a:rPr kumimoji="1" lang="en-US" altLang="zh-CN" b="1" dirty="0">
                <a:ea typeface="宋体" pitchFamily="2" charset="-122"/>
                <a:cs typeface="Times New Roman" pitchFamily="18" charset="0"/>
              </a:rPr>
              <a:t>"</a:t>
            </a:r>
            <a:r>
              <a:rPr kumimoji="1" lang="zh-CN" altLang="en-US" b="1" dirty="0">
                <a:ea typeface="宋体" pitchFamily="2" charset="-122"/>
                <a:cs typeface="Times New Roman" pitchFamily="18" charset="0"/>
              </a:rPr>
              <a:t>你好</a:t>
            </a:r>
            <a:r>
              <a:rPr kumimoji="1" lang="en-US" altLang="zh-CN" b="1" dirty="0">
                <a:ea typeface="宋体" pitchFamily="2" charset="-122"/>
                <a:cs typeface="Times New Roman" pitchFamily="18" charset="0"/>
              </a:rPr>
              <a:t>"</a:t>
            </a:r>
            <a:r>
              <a:rPr kumimoji="1" lang="zh-CN" altLang="en-US" b="1" dirty="0">
                <a:ea typeface="宋体" pitchFamily="2" charset="-122"/>
                <a:cs typeface="Times New Roman" pitchFamily="18" charset="0"/>
              </a:rPr>
              <a:t>、</a:t>
            </a:r>
            <a:r>
              <a:rPr kumimoji="1" lang="en-US" altLang="zh-CN" b="1" dirty="0">
                <a:ea typeface="宋体" pitchFamily="2" charset="-122"/>
                <a:cs typeface="Times New Roman" pitchFamily="18" charset="0"/>
              </a:rPr>
              <a:t>"12.97"</a:t>
            </a:r>
            <a:r>
              <a:rPr kumimoji="1" lang="zh-CN" altLang="en-US" b="1" dirty="0">
                <a:ea typeface="宋体" pitchFamily="2" charset="-122"/>
                <a:cs typeface="Times New Roman" pitchFamily="18" charset="0"/>
              </a:rPr>
              <a:t>、</a:t>
            </a:r>
            <a:r>
              <a:rPr kumimoji="1" lang="en-US" altLang="zh-CN" b="1" dirty="0">
                <a:ea typeface="宋体" pitchFamily="2" charset="-122"/>
                <a:cs typeface="Times New Roman" pitchFamily="18" charset="0"/>
              </a:rPr>
              <a:t>"boy"</a:t>
            </a:r>
            <a:r>
              <a:rPr kumimoji="1" lang="zh-CN" altLang="en-US" b="1" dirty="0">
                <a:ea typeface="宋体" pitchFamily="2" charset="-122"/>
                <a:cs typeface="Times New Roman" pitchFamily="18" charset="0"/>
              </a:rPr>
              <a:t>等。</a:t>
            </a:r>
            <a:endParaRPr kumimoji="1" lang="en-US" altLang="zh-CN" b="1" dirty="0">
              <a:ea typeface="宋体" pitchFamily="2" charset="-122"/>
              <a:cs typeface="Times New Roman" pitchFamily="18" charset="0"/>
            </a:endParaRPr>
          </a:p>
          <a:p>
            <a:pPr>
              <a:lnSpc>
                <a:spcPct val="160000"/>
              </a:lnSpc>
              <a:buFont typeface="Wingdings" pitchFamily="2" charset="2"/>
              <a:buChar char="l"/>
            </a:pPr>
            <a:r>
              <a:rPr lang="zh-CN" altLang="en-US" b="1" dirty="0">
                <a:ea typeface="宋体" pitchFamily="2" charset="-122"/>
                <a:cs typeface="Times New Roman" pitchFamily="18" charset="0"/>
              </a:rPr>
              <a:t>字符串的字符使用</a:t>
            </a:r>
            <a:r>
              <a:rPr lang="en-US" altLang="zh-CN" b="1" dirty="0">
                <a:ea typeface="宋体" pitchFamily="2" charset="-122"/>
                <a:cs typeface="Times New Roman" pitchFamily="18" charset="0"/>
              </a:rPr>
              <a:t>Unicode</a:t>
            </a:r>
            <a:r>
              <a:rPr lang="zh-CN" altLang="en-US" b="1" dirty="0">
                <a:ea typeface="宋体" pitchFamily="2" charset="-122"/>
                <a:cs typeface="Times New Roman" pitchFamily="18" charset="0"/>
              </a:rPr>
              <a:t>字符编码，一个字符占两个字节</a:t>
            </a:r>
            <a:endParaRPr lang="en-US" altLang="zh-CN" b="1" dirty="0">
              <a:ea typeface="宋体" pitchFamily="2" charset="-122"/>
              <a:cs typeface="Times New Roman" pitchFamily="18" charset="0"/>
            </a:endParaRPr>
          </a:p>
          <a:p>
            <a:pPr>
              <a:lnSpc>
                <a:spcPct val="160000"/>
              </a:lnSpc>
              <a:buFont typeface="Wingdings" pitchFamily="2" charset="2"/>
              <a:buChar char="l"/>
            </a:pPr>
            <a:r>
              <a:rPr kumimoji="1" lang="en-US" altLang="zh-CN" b="1" dirty="0">
                <a:ea typeface="宋体" pitchFamily="2" charset="-122"/>
                <a:cs typeface="Times New Roman" pitchFamily="18" charset="0"/>
              </a:rPr>
              <a:t>String</a:t>
            </a:r>
            <a:r>
              <a:rPr kumimoji="1" lang="zh-CN" altLang="en-US" b="1" dirty="0">
                <a:ea typeface="宋体" pitchFamily="2" charset="-122"/>
                <a:cs typeface="Times New Roman" pitchFamily="18" charset="0"/>
              </a:rPr>
              <a:t>类较常用构造方法</a:t>
            </a:r>
            <a:r>
              <a:rPr kumimoji="1" lang="en-US" altLang="zh-CN" b="1" dirty="0">
                <a:ea typeface="宋体" pitchFamily="2" charset="-122"/>
                <a:cs typeface="Times New Roman" pitchFamily="18" charset="0"/>
              </a:rPr>
              <a:t>:</a:t>
            </a:r>
          </a:p>
          <a:p>
            <a:pPr lvl="1">
              <a:buFont typeface="Wingdings" pitchFamily="2" charset="2"/>
              <a:buChar char="Ø"/>
            </a:pPr>
            <a:r>
              <a:rPr kumimoji="1" lang="en-US" altLang="zh-CN" sz="2600" b="1" dirty="0">
                <a:solidFill>
                  <a:srgbClr val="0000FF"/>
                </a:solidFill>
                <a:ea typeface="宋体" pitchFamily="2" charset="-122"/>
                <a:cs typeface="Times New Roman" pitchFamily="18" charset="0"/>
              </a:rPr>
              <a:t>String  s1 = new String();</a:t>
            </a:r>
          </a:p>
          <a:p>
            <a:pPr lvl="1">
              <a:buFont typeface="Wingdings" pitchFamily="2" charset="2"/>
              <a:buChar char="Ø"/>
            </a:pPr>
            <a:r>
              <a:rPr kumimoji="1" lang="en-US" altLang="zh-CN" sz="2600" b="1" dirty="0">
                <a:solidFill>
                  <a:srgbClr val="0000FF"/>
                </a:solidFill>
                <a:ea typeface="宋体" pitchFamily="2" charset="-122"/>
                <a:cs typeface="Times New Roman" pitchFamily="18" charset="0"/>
              </a:rPr>
              <a:t>String  s2 = new String(String original);</a:t>
            </a:r>
          </a:p>
          <a:p>
            <a:pPr lvl="1">
              <a:buFont typeface="Wingdings" pitchFamily="2" charset="2"/>
              <a:buChar char="Ø"/>
            </a:pPr>
            <a:r>
              <a:rPr kumimoji="1" lang="en-US" altLang="zh-CN" sz="2600" b="1" dirty="0">
                <a:solidFill>
                  <a:srgbClr val="0000FF"/>
                </a:solidFill>
                <a:ea typeface="宋体" pitchFamily="2" charset="-122"/>
                <a:cs typeface="Times New Roman" pitchFamily="18" charset="0"/>
              </a:rPr>
              <a:t>String  s3 = new String(char[] a);</a:t>
            </a:r>
          </a:p>
          <a:p>
            <a:pPr lvl="1">
              <a:buFont typeface="Wingdings" pitchFamily="2" charset="2"/>
              <a:buChar char="Ø"/>
            </a:pPr>
            <a:r>
              <a:rPr kumimoji="1" lang="en-US" altLang="zh-CN" sz="2600" b="1" dirty="0">
                <a:solidFill>
                  <a:srgbClr val="0000FF"/>
                </a:solidFill>
                <a:ea typeface="宋体" pitchFamily="2" charset="-122"/>
                <a:cs typeface="Times New Roman" pitchFamily="18" charset="0"/>
              </a:rPr>
              <a:t>String  s4 =  new String(char[] </a:t>
            </a:r>
            <a:r>
              <a:rPr kumimoji="1" lang="en-US" altLang="zh-CN" sz="2600" b="1" dirty="0" err="1">
                <a:solidFill>
                  <a:srgbClr val="0000FF"/>
                </a:solidFill>
                <a:ea typeface="宋体" pitchFamily="2" charset="-122"/>
                <a:cs typeface="Times New Roman" pitchFamily="18" charset="0"/>
              </a:rPr>
              <a:t>a,int</a:t>
            </a:r>
            <a:r>
              <a:rPr kumimoji="1" lang="en-US" altLang="zh-CN" sz="2600" b="1" dirty="0">
                <a:solidFill>
                  <a:srgbClr val="0000FF"/>
                </a:solidFill>
                <a:ea typeface="宋体" pitchFamily="2" charset="-122"/>
                <a:cs typeface="Times New Roman" pitchFamily="18" charset="0"/>
              </a:rPr>
              <a:t> </a:t>
            </a:r>
            <a:r>
              <a:rPr kumimoji="1" lang="en-US" altLang="zh-CN" sz="2600" b="1" dirty="0" err="1">
                <a:solidFill>
                  <a:srgbClr val="0000FF"/>
                </a:solidFill>
                <a:ea typeface="宋体" pitchFamily="2" charset="-122"/>
                <a:cs typeface="Times New Roman" pitchFamily="18" charset="0"/>
              </a:rPr>
              <a:t>startIndex,int</a:t>
            </a:r>
            <a:r>
              <a:rPr kumimoji="1" lang="en-US" altLang="zh-CN" sz="2600" b="1" dirty="0">
                <a:solidFill>
                  <a:srgbClr val="0000FF"/>
                </a:solidFill>
                <a:ea typeface="宋体" pitchFamily="2" charset="-122"/>
                <a:cs typeface="Times New Roman" pitchFamily="18" charset="0"/>
              </a:rPr>
              <a:t> count)</a:t>
            </a:r>
          </a:p>
          <a:p>
            <a:pPr lvl="1">
              <a:buFont typeface="Wingdings" pitchFamily="2" charset="2"/>
              <a:buChar char="u"/>
            </a:pPr>
            <a:r>
              <a:rPr lang="en-US" altLang="zh-CN" sz="2600" dirty="0">
                <a:solidFill>
                  <a:srgbClr val="FF0000"/>
                </a:solidFill>
                <a:ea typeface="宋体" pitchFamily="2" charset="-122"/>
                <a:cs typeface="Times New Roman" pitchFamily="18" charset="0"/>
              </a:rPr>
              <a:t>String </a:t>
            </a:r>
            <a:r>
              <a:rPr lang="en-US" altLang="zh-CN" sz="2600" dirty="0" err="1">
                <a:solidFill>
                  <a:srgbClr val="FF0000"/>
                </a:solidFill>
                <a:ea typeface="宋体" pitchFamily="2" charset="-122"/>
                <a:cs typeface="Times New Roman" pitchFamily="18" charset="0"/>
              </a:rPr>
              <a:t>str</a:t>
            </a:r>
            <a:r>
              <a:rPr lang="en-US" altLang="zh-CN" sz="2600" dirty="0">
                <a:solidFill>
                  <a:srgbClr val="FF0000"/>
                </a:solidFill>
                <a:ea typeface="宋体" pitchFamily="2" charset="-122"/>
                <a:cs typeface="Times New Roman" pitchFamily="18" charset="0"/>
              </a:rPr>
              <a:t>  = “</a:t>
            </a:r>
            <a:r>
              <a:rPr lang="en-US" altLang="zh-CN" sz="2600" dirty="0" err="1">
                <a:solidFill>
                  <a:srgbClr val="FF0000"/>
                </a:solidFill>
                <a:ea typeface="宋体" pitchFamily="2" charset="-122"/>
                <a:cs typeface="Times New Roman" pitchFamily="18" charset="0"/>
              </a:rPr>
              <a:t>abc</a:t>
            </a:r>
            <a:r>
              <a:rPr lang="en-US" altLang="zh-CN" sz="2600" dirty="0">
                <a:solidFill>
                  <a:srgbClr val="FF0000"/>
                </a:solidFill>
                <a:ea typeface="宋体" pitchFamily="2" charset="-122"/>
                <a:cs typeface="Times New Roman" pitchFamily="18" charset="0"/>
              </a:rPr>
              <a:t>”;</a:t>
            </a:r>
            <a:r>
              <a:rPr kumimoji="1" lang="zh-CN" altLang="en-US" sz="2600" b="1" dirty="0">
                <a:solidFill>
                  <a:srgbClr val="FF0000"/>
                </a:solidFill>
                <a:ea typeface="宋体" pitchFamily="2" charset="-122"/>
                <a:cs typeface="Times New Roman" pitchFamily="18" charset="0"/>
              </a:rPr>
              <a:t>与</a:t>
            </a:r>
            <a:r>
              <a:rPr lang="en-US" altLang="zh-CN" sz="2600" dirty="0">
                <a:solidFill>
                  <a:srgbClr val="FF0000"/>
                </a:solidFill>
                <a:ea typeface="宋体" pitchFamily="2" charset="-122"/>
                <a:cs typeface="Times New Roman" pitchFamily="18" charset="0"/>
              </a:rPr>
              <a:t>String str1 = new String(“</a:t>
            </a:r>
            <a:r>
              <a:rPr lang="en-US" altLang="zh-CN" sz="2600" dirty="0" err="1">
                <a:solidFill>
                  <a:srgbClr val="FF0000"/>
                </a:solidFill>
                <a:ea typeface="宋体" pitchFamily="2" charset="-122"/>
                <a:cs typeface="Times New Roman" pitchFamily="18" charset="0"/>
              </a:rPr>
              <a:t>abc</a:t>
            </a:r>
            <a:r>
              <a:rPr lang="en-US" altLang="zh-CN" sz="2600" dirty="0">
                <a:solidFill>
                  <a:srgbClr val="FF0000"/>
                </a:solidFill>
                <a:ea typeface="宋体" pitchFamily="2" charset="-122"/>
                <a:cs typeface="Times New Roman" pitchFamily="18" charset="0"/>
              </a:rPr>
              <a:t>”);</a:t>
            </a:r>
            <a:r>
              <a:rPr lang="zh-CN" altLang="en-US" sz="2600" dirty="0">
                <a:solidFill>
                  <a:srgbClr val="FF0000"/>
                </a:solidFill>
                <a:ea typeface="宋体" pitchFamily="2" charset="-122"/>
                <a:cs typeface="Times New Roman" pitchFamily="18" charset="0"/>
              </a:rPr>
              <a:t>的区别？</a:t>
            </a:r>
            <a:endParaRPr lang="en-US" altLang="zh-CN" sz="2600" dirty="0">
              <a:solidFill>
                <a:srgbClr val="FF0000"/>
              </a:solidFill>
              <a:ea typeface="宋体" pitchFamily="2" charset="-122"/>
              <a:cs typeface="Times New Roman" pitchFamily="18" charset="0"/>
            </a:endParaRPr>
          </a:p>
        </p:txBody>
      </p:sp>
    </p:spTree>
    <p:extLst>
      <p:ext uri="{BB962C8B-B14F-4D97-AF65-F5344CB8AC3E}">
        <p14:creationId xmlns:p14="http://schemas.microsoft.com/office/powerpoint/2010/main" val="3624251143"/>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44178-BF99-4784-98EF-D19398E0975F}"/>
              </a:ext>
            </a:extLst>
          </p:cNvPr>
          <p:cNvSpPr>
            <a:spLocks noGrp="1"/>
          </p:cNvSpPr>
          <p:nvPr>
            <p:ph type="title"/>
          </p:nvPr>
        </p:nvSpPr>
        <p:spPr>
          <a:xfrm>
            <a:off x="7308304" y="239103"/>
            <a:ext cx="1579982" cy="523220"/>
          </a:xfrm>
        </p:spPr>
        <p:txBody>
          <a:bodyPr/>
          <a:lstStyle/>
          <a:p>
            <a:r>
              <a:rPr lang="en-US" altLang="zh-CN" dirty="0"/>
              <a:t>String</a:t>
            </a:r>
            <a:endParaRPr lang="zh-CN" altLang="en-US" dirty="0"/>
          </a:p>
        </p:txBody>
      </p:sp>
      <p:sp>
        <p:nvSpPr>
          <p:cNvPr id="3" name="内容占位符 2">
            <a:extLst>
              <a:ext uri="{FF2B5EF4-FFF2-40B4-BE49-F238E27FC236}">
                <a16:creationId xmlns:a16="http://schemas.microsoft.com/office/drawing/2014/main" id="{A538405F-5E0D-4726-87AF-23F4FFB0368F}"/>
              </a:ext>
            </a:extLst>
          </p:cNvPr>
          <p:cNvSpPr txBox="1">
            <a:spLocks/>
          </p:cNvSpPr>
          <p:nvPr/>
        </p:nvSpPr>
        <p:spPr>
          <a:xfrm>
            <a:off x="407085" y="762323"/>
            <a:ext cx="8210277" cy="272195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语言使用</a:t>
            </a:r>
            <a:r>
              <a:rPr lang="en-US" altLang="zh-CN" sz="2400" dirty="0">
                <a:solidFill>
                  <a:schemeClr val="tx1">
                    <a:lumMod val="75000"/>
                    <a:lumOff val="25000"/>
                  </a:schemeClr>
                </a:solidFill>
              </a:rPr>
              <a:t>Unicode</a:t>
            </a:r>
            <a:r>
              <a:rPr lang="zh-CN" altLang="en-US" sz="2400" dirty="0">
                <a:solidFill>
                  <a:schemeClr val="tx1">
                    <a:lumMod val="75000"/>
                    <a:lumOff val="25000"/>
                  </a:schemeClr>
                </a:solidFill>
              </a:rPr>
              <a:t>字符集，默认使用</a:t>
            </a:r>
            <a:r>
              <a:rPr lang="en-US" altLang="zh-CN" sz="2400" dirty="0">
                <a:solidFill>
                  <a:schemeClr val="tx1">
                    <a:lumMod val="75000"/>
                    <a:lumOff val="25000"/>
                  </a:schemeClr>
                </a:solidFill>
              </a:rPr>
              <a:t>UTF-8</a:t>
            </a:r>
            <a:r>
              <a:rPr lang="zh-CN" altLang="en-US" sz="2400" dirty="0">
                <a:solidFill>
                  <a:schemeClr val="tx1">
                    <a:lumMod val="75000"/>
                    <a:lumOff val="25000"/>
                  </a:schemeClr>
                </a:solidFill>
              </a:rPr>
              <a:t>格式；因此</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的字符串也使用</a:t>
            </a:r>
            <a:r>
              <a:rPr lang="en-US" altLang="zh-CN" sz="2400" dirty="0">
                <a:solidFill>
                  <a:schemeClr val="tx1">
                    <a:lumMod val="75000"/>
                    <a:lumOff val="25000"/>
                  </a:schemeClr>
                </a:solidFill>
              </a:rPr>
              <a:t>UTF-8</a:t>
            </a:r>
            <a:r>
              <a:rPr lang="zh-CN" altLang="en-US" sz="2400" dirty="0">
                <a:solidFill>
                  <a:schemeClr val="tx1">
                    <a:lumMod val="75000"/>
                    <a:lumOff val="25000"/>
                  </a:schemeClr>
                </a:solidFill>
              </a:rPr>
              <a:t>编码；</a:t>
            </a:r>
            <a:endParaRPr lang="en-US" altLang="zh-CN" sz="2400" dirty="0">
              <a:solidFill>
                <a:schemeClr val="tx1">
                  <a:lumMod val="75000"/>
                  <a:lumOff val="25000"/>
                </a:schemeClr>
              </a:solidFill>
            </a:endParaRPr>
          </a:p>
          <a:p>
            <a:pPr>
              <a:buClr>
                <a:srgbClr val="C00000"/>
              </a:buClr>
            </a:pPr>
            <a:r>
              <a:rPr lang="en-US" altLang="zh-CN" sz="2400" dirty="0">
                <a:solidFill>
                  <a:schemeClr val="tx1">
                    <a:lumMod val="75000"/>
                    <a:lumOff val="25000"/>
                  </a:schemeClr>
                </a:solidFill>
              </a:rPr>
              <a:t>UTF-8</a:t>
            </a:r>
            <a:r>
              <a:rPr lang="zh-CN" altLang="en-US" sz="2400" dirty="0">
                <a:solidFill>
                  <a:schemeClr val="tx1">
                    <a:lumMod val="75000"/>
                    <a:lumOff val="25000"/>
                  </a:schemeClr>
                </a:solidFill>
              </a:rPr>
              <a:t>是一种针对</a:t>
            </a:r>
            <a:r>
              <a:rPr lang="en-US" altLang="zh-CN" sz="2400" dirty="0">
                <a:solidFill>
                  <a:schemeClr val="tx1">
                    <a:lumMod val="75000"/>
                    <a:lumOff val="25000"/>
                  </a:schemeClr>
                </a:solidFill>
              </a:rPr>
              <a:t>Unicode</a:t>
            </a:r>
            <a:r>
              <a:rPr lang="zh-CN" altLang="en-US" sz="2400" dirty="0">
                <a:solidFill>
                  <a:schemeClr val="tx1">
                    <a:lumMod val="75000"/>
                    <a:lumOff val="25000"/>
                  </a:schemeClr>
                </a:solidFill>
              </a:rPr>
              <a:t>的可变长度字符编码，用</a:t>
            </a:r>
            <a:r>
              <a:rPr lang="en-US" altLang="zh-CN" sz="2400" dirty="0">
                <a:solidFill>
                  <a:schemeClr val="tx1">
                    <a:lumMod val="75000"/>
                    <a:lumOff val="25000"/>
                  </a:schemeClr>
                </a:solidFill>
              </a:rPr>
              <a:t>1</a:t>
            </a:r>
            <a:r>
              <a:rPr lang="zh-CN" altLang="en-US" sz="2400" dirty="0">
                <a:solidFill>
                  <a:schemeClr val="tx1">
                    <a:lumMod val="75000"/>
                    <a:lumOff val="25000"/>
                  </a:schemeClr>
                </a:solidFill>
              </a:rPr>
              <a:t>到</a:t>
            </a:r>
            <a:r>
              <a:rPr lang="en-US" altLang="zh-CN" sz="2400" dirty="0">
                <a:solidFill>
                  <a:schemeClr val="tx1">
                    <a:lumMod val="75000"/>
                    <a:lumOff val="25000"/>
                  </a:schemeClr>
                </a:solidFill>
              </a:rPr>
              <a:t>4</a:t>
            </a:r>
            <a:r>
              <a:rPr lang="zh-CN" altLang="en-US" sz="2400" dirty="0">
                <a:solidFill>
                  <a:schemeClr val="tx1">
                    <a:lumMod val="75000"/>
                    <a:lumOff val="25000"/>
                  </a:schemeClr>
                </a:solidFill>
              </a:rPr>
              <a:t>个字节编码</a:t>
            </a:r>
            <a:r>
              <a:rPr lang="en-US" altLang="zh-CN" sz="2400" dirty="0">
                <a:solidFill>
                  <a:schemeClr val="tx1">
                    <a:lumMod val="75000"/>
                    <a:lumOff val="25000"/>
                  </a:schemeClr>
                </a:solidFill>
              </a:rPr>
              <a:t>Unicode</a:t>
            </a:r>
            <a:r>
              <a:rPr lang="zh-CN" altLang="en-US" sz="2400" dirty="0">
                <a:solidFill>
                  <a:schemeClr val="tx1">
                    <a:lumMod val="75000"/>
                    <a:lumOff val="25000"/>
                  </a:schemeClr>
                </a:solidFill>
              </a:rPr>
              <a:t>字符；</a:t>
            </a:r>
            <a:endParaRPr lang="en-US" altLang="zh-CN" sz="2400" dirty="0">
              <a:solidFill>
                <a:schemeClr val="tx1">
                  <a:lumMod val="75000"/>
                  <a:lumOff val="25000"/>
                </a:schemeClr>
              </a:solidFill>
            </a:endParaRPr>
          </a:p>
          <a:p>
            <a:pPr>
              <a:buClr>
                <a:srgbClr val="C00000"/>
              </a:buClr>
            </a:pP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语言中的字符串实际上是使用字符型数组</a:t>
            </a:r>
            <a:r>
              <a:rPr lang="en-US" altLang="zh-CN" sz="2400" dirty="0">
                <a:solidFill>
                  <a:schemeClr val="tx1">
                    <a:lumMod val="75000"/>
                    <a:lumOff val="25000"/>
                  </a:schemeClr>
                </a:solidFill>
              </a:rPr>
              <a:t>char[]</a:t>
            </a:r>
            <a:r>
              <a:rPr lang="zh-CN" altLang="en-US" sz="2400" dirty="0">
                <a:solidFill>
                  <a:schemeClr val="tx1">
                    <a:lumMod val="75000"/>
                    <a:lumOff val="25000"/>
                  </a:schemeClr>
                </a:solidFill>
              </a:rPr>
              <a:t>存储</a:t>
            </a:r>
            <a:r>
              <a:rPr lang="en-US" altLang="zh-CN" sz="2400" dirty="0">
                <a:solidFill>
                  <a:schemeClr val="tx1">
                    <a:lumMod val="75000"/>
                    <a:lumOff val="25000"/>
                  </a:schemeClr>
                </a:solidFill>
              </a:rPr>
              <a:t>;</a:t>
            </a:r>
            <a:endParaRPr lang="zh-CN" altLang="en-US" sz="2400" dirty="0">
              <a:solidFill>
                <a:schemeClr val="tx1">
                  <a:lumMod val="75000"/>
                  <a:lumOff val="25000"/>
                </a:schemeClr>
              </a:solidFill>
            </a:endParaRPr>
          </a:p>
        </p:txBody>
      </p:sp>
      <p:sp>
        <p:nvSpPr>
          <p:cNvPr id="4" name="TextBox 15">
            <a:extLst>
              <a:ext uri="{FF2B5EF4-FFF2-40B4-BE49-F238E27FC236}">
                <a16:creationId xmlns:a16="http://schemas.microsoft.com/office/drawing/2014/main" id="{70E0EF33-AFB5-4527-889A-F7E2430E50AB}"/>
              </a:ext>
            </a:extLst>
          </p:cNvPr>
          <p:cNvSpPr txBox="1"/>
          <p:nvPr/>
        </p:nvSpPr>
        <p:spPr>
          <a:xfrm>
            <a:off x="708033" y="3762906"/>
            <a:ext cx="7608383" cy="1754326"/>
          </a:xfrm>
          <a:prstGeom prst="rect">
            <a:avLst/>
          </a:prstGeom>
          <a:solidFill>
            <a:schemeClr val="accent1">
              <a:lumMod val="40000"/>
              <a:lumOff val="60000"/>
            </a:schemeClr>
          </a:solidFill>
        </p:spPr>
        <p:txBody>
          <a:bodyPr wrap="square" rtlCol="0">
            <a:spAutoFit/>
          </a:bodyPr>
          <a:lstStyle/>
          <a:p>
            <a:r>
              <a:rPr lang="en-US" dirty="0"/>
              <a:t> String </a:t>
            </a:r>
            <a:r>
              <a:rPr lang="en-US" dirty="0" err="1"/>
              <a:t>str</a:t>
            </a:r>
            <a:r>
              <a:rPr lang="en-US" dirty="0"/>
              <a:t> = "</a:t>
            </a:r>
            <a:r>
              <a:rPr lang="en-US" dirty="0" err="1"/>
              <a:t>abc</a:t>
            </a:r>
            <a:r>
              <a:rPr lang="en-US" dirty="0"/>
              <a:t>";</a:t>
            </a:r>
          </a:p>
          <a:p>
            <a:endParaRPr lang="en-US" dirty="0"/>
          </a:p>
          <a:p>
            <a:r>
              <a:rPr lang="zh-CN" altLang="en-US" b="1" i="1" dirty="0"/>
              <a:t>等同于：</a:t>
            </a:r>
            <a:endParaRPr lang="en-US" b="1" i="1" dirty="0"/>
          </a:p>
          <a:p>
            <a:endParaRPr lang="en-US" dirty="0"/>
          </a:p>
          <a:p>
            <a:r>
              <a:rPr lang="en-US" dirty="0"/>
              <a:t> char data[] = {'a', 'b', 'c'};</a:t>
            </a:r>
          </a:p>
          <a:p>
            <a:r>
              <a:rPr lang="en-US" dirty="0"/>
              <a:t> String </a:t>
            </a:r>
            <a:r>
              <a:rPr lang="en-US" dirty="0" err="1"/>
              <a:t>str</a:t>
            </a:r>
            <a:r>
              <a:rPr lang="en-US" dirty="0"/>
              <a:t> = new String(data);</a:t>
            </a:r>
          </a:p>
        </p:txBody>
      </p:sp>
    </p:spTree>
    <p:extLst>
      <p:ext uri="{BB962C8B-B14F-4D97-AF65-F5344CB8AC3E}">
        <p14:creationId xmlns:p14="http://schemas.microsoft.com/office/powerpoint/2010/main" val="2089554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1B996-188F-4EA8-9893-8F3B8E0E97C7}"/>
              </a:ext>
            </a:extLst>
          </p:cNvPr>
          <p:cNvSpPr>
            <a:spLocks noGrp="1"/>
          </p:cNvSpPr>
          <p:nvPr>
            <p:ph type="title"/>
          </p:nvPr>
        </p:nvSpPr>
        <p:spPr>
          <a:xfrm>
            <a:off x="4499992" y="239103"/>
            <a:ext cx="4388294" cy="523220"/>
          </a:xfrm>
        </p:spPr>
        <p:txBody>
          <a:bodyPr/>
          <a:lstStyle/>
          <a:p>
            <a:r>
              <a:rPr lang="en-US" altLang="zh-CN" dirty="0"/>
              <a:t>Object</a:t>
            </a:r>
            <a:r>
              <a:rPr lang="zh-CN" altLang="en-US" dirty="0"/>
              <a:t>类在</a:t>
            </a:r>
            <a:r>
              <a:rPr lang="en-US" altLang="zh-CN" dirty="0"/>
              <a:t>Java</a:t>
            </a:r>
            <a:r>
              <a:rPr lang="zh-CN" altLang="en-US" dirty="0"/>
              <a:t>中的地位</a:t>
            </a:r>
          </a:p>
        </p:txBody>
      </p:sp>
      <p:sp>
        <p:nvSpPr>
          <p:cNvPr id="3" name="内容占位符 2">
            <a:extLst>
              <a:ext uri="{FF2B5EF4-FFF2-40B4-BE49-F238E27FC236}">
                <a16:creationId xmlns:a16="http://schemas.microsoft.com/office/drawing/2014/main" id="{AA618B83-CC36-4F83-A2ED-309540EF5723}"/>
              </a:ext>
            </a:extLst>
          </p:cNvPr>
          <p:cNvSpPr txBox="1">
            <a:spLocks/>
          </p:cNvSpPr>
          <p:nvPr/>
        </p:nvSpPr>
        <p:spPr>
          <a:xfrm>
            <a:off x="251520" y="764704"/>
            <a:ext cx="8636766" cy="38467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en-US" altLang="zh-CN" sz="1800" dirty="0">
                <a:solidFill>
                  <a:schemeClr val="tx1">
                    <a:lumMod val="75000"/>
                    <a:lumOff val="25000"/>
                  </a:schemeClr>
                </a:solidFill>
              </a:rPr>
              <a:t>Object</a:t>
            </a:r>
            <a:r>
              <a:rPr lang="zh-CN" altLang="en-US" sz="1800" dirty="0">
                <a:solidFill>
                  <a:schemeClr val="tx1">
                    <a:lumMod val="75000"/>
                    <a:lumOff val="25000"/>
                  </a:schemeClr>
                </a:solidFill>
              </a:rPr>
              <a:t>类是</a:t>
            </a:r>
            <a:r>
              <a:rPr lang="en-US" altLang="zh-CN" sz="1800" dirty="0">
                <a:solidFill>
                  <a:schemeClr val="tx1">
                    <a:lumMod val="75000"/>
                    <a:lumOff val="25000"/>
                  </a:schemeClr>
                </a:solidFill>
              </a:rPr>
              <a:t>Java</a:t>
            </a:r>
            <a:r>
              <a:rPr lang="zh-CN" altLang="en-US" sz="1800" dirty="0">
                <a:solidFill>
                  <a:schemeClr val="tx1">
                    <a:lumMod val="75000"/>
                    <a:lumOff val="25000"/>
                  </a:schemeClr>
                </a:solidFill>
              </a:rPr>
              <a:t>语言中所有类的根，所有的类都直接或间接的继承了</a:t>
            </a:r>
            <a:r>
              <a:rPr lang="en-US" altLang="zh-CN" sz="1800" dirty="0">
                <a:solidFill>
                  <a:schemeClr val="tx1">
                    <a:lumMod val="75000"/>
                    <a:lumOff val="25000"/>
                  </a:schemeClr>
                </a:solidFill>
              </a:rPr>
              <a:t>Object</a:t>
            </a:r>
            <a:r>
              <a:rPr lang="zh-CN" altLang="en-US" sz="1800" dirty="0">
                <a:solidFill>
                  <a:schemeClr val="tx1">
                    <a:lumMod val="75000"/>
                    <a:lumOff val="25000"/>
                  </a:schemeClr>
                </a:solidFill>
              </a:rPr>
              <a:t>类；</a:t>
            </a:r>
            <a:endParaRPr lang="en-US" altLang="zh-CN" sz="1800" dirty="0">
              <a:solidFill>
                <a:schemeClr val="tx1">
                  <a:lumMod val="75000"/>
                  <a:lumOff val="25000"/>
                </a:schemeClr>
              </a:solidFill>
            </a:endParaRPr>
          </a:p>
          <a:p>
            <a:pPr>
              <a:buClr>
                <a:srgbClr val="C00000"/>
              </a:buClr>
            </a:pPr>
            <a:r>
              <a:rPr lang="zh-CN" altLang="en-US" sz="1800" dirty="0">
                <a:solidFill>
                  <a:schemeClr val="tx1">
                    <a:lumMod val="75000"/>
                    <a:lumOff val="25000"/>
                  </a:schemeClr>
                </a:solidFill>
              </a:rPr>
              <a:t>数组也继承了</a:t>
            </a:r>
            <a:r>
              <a:rPr lang="en-US" altLang="zh-CN" sz="1800" dirty="0">
                <a:solidFill>
                  <a:schemeClr val="tx1">
                    <a:lumMod val="75000"/>
                    <a:lumOff val="25000"/>
                  </a:schemeClr>
                </a:solidFill>
              </a:rPr>
              <a:t>Object</a:t>
            </a:r>
            <a:r>
              <a:rPr lang="zh-CN" altLang="en-US" sz="1800" dirty="0">
                <a:solidFill>
                  <a:schemeClr val="tx1">
                    <a:lumMod val="75000"/>
                    <a:lumOff val="25000"/>
                  </a:schemeClr>
                </a:solidFill>
              </a:rPr>
              <a:t>类；</a:t>
            </a:r>
            <a:endParaRPr lang="en-US" altLang="zh-CN" sz="1800" dirty="0">
              <a:solidFill>
                <a:schemeClr val="tx1">
                  <a:lumMod val="75000"/>
                  <a:lumOff val="25000"/>
                </a:schemeClr>
              </a:solidFill>
            </a:endParaRPr>
          </a:p>
          <a:p>
            <a:pPr>
              <a:buClr>
                <a:srgbClr val="C00000"/>
              </a:buClr>
              <a:buFont typeface="Arial" pitchFamily="34" charset="0"/>
              <a:buNone/>
            </a:pPr>
            <a:endParaRPr lang="en-US" altLang="zh-CN" sz="1800" dirty="0">
              <a:solidFill>
                <a:schemeClr val="tx1">
                  <a:lumMod val="75000"/>
                  <a:lumOff val="25000"/>
                </a:schemeClr>
              </a:solidFill>
            </a:endParaRPr>
          </a:p>
        </p:txBody>
      </p:sp>
      <p:pic>
        <p:nvPicPr>
          <p:cNvPr id="4" name="Picture 2">
            <a:extLst>
              <a:ext uri="{FF2B5EF4-FFF2-40B4-BE49-F238E27FC236}">
                <a16:creationId xmlns:a16="http://schemas.microsoft.com/office/drawing/2014/main" id="{075BD42B-E415-4022-B339-14676AF458CF}"/>
              </a:ext>
            </a:extLst>
          </p:cNvPr>
          <p:cNvPicPr>
            <a:picLocks noChangeAspect="1" noChangeArrowheads="1"/>
          </p:cNvPicPr>
          <p:nvPr/>
        </p:nvPicPr>
        <p:blipFill>
          <a:blip r:embed="rId2" cstate="print"/>
          <a:srcRect/>
          <a:stretch>
            <a:fillRect/>
          </a:stretch>
        </p:blipFill>
        <p:spPr bwMode="auto">
          <a:xfrm>
            <a:off x="4376509" y="3661643"/>
            <a:ext cx="4648200" cy="2819400"/>
          </a:xfrm>
          <a:prstGeom prst="rect">
            <a:avLst/>
          </a:prstGeom>
          <a:noFill/>
          <a:ln w="9525">
            <a:noFill/>
            <a:miter lim="800000"/>
            <a:headEnd/>
            <a:tailEnd/>
          </a:ln>
        </p:spPr>
      </p:pic>
      <p:pic>
        <p:nvPicPr>
          <p:cNvPr id="5" name="Picture 3">
            <a:extLst>
              <a:ext uri="{FF2B5EF4-FFF2-40B4-BE49-F238E27FC236}">
                <a16:creationId xmlns:a16="http://schemas.microsoft.com/office/drawing/2014/main" id="{6D726236-A7E4-47B8-A492-D4D1308EFA80}"/>
              </a:ext>
            </a:extLst>
          </p:cNvPr>
          <p:cNvPicPr>
            <a:picLocks noChangeAspect="1" noChangeArrowheads="1"/>
          </p:cNvPicPr>
          <p:nvPr/>
        </p:nvPicPr>
        <p:blipFill>
          <a:blip r:embed="rId3" cstate="print"/>
          <a:srcRect/>
          <a:stretch>
            <a:fillRect/>
          </a:stretch>
        </p:blipFill>
        <p:spPr bwMode="auto">
          <a:xfrm>
            <a:off x="115097" y="3661644"/>
            <a:ext cx="3659061" cy="2819400"/>
          </a:xfrm>
          <a:prstGeom prst="rect">
            <a:avLst/>
          </a:prstGeom>
          <a:noFill/>
          <a:ln w="9525">
            <a:noFill/>
            <a:miter lim="800000"/>
            <a:headEnd/>
            <a:tailEnd/>
          </a:ln>
        </p:spPr>
      </p:pic>
      <p:sp>
        <p:nvSpPr>
          <p:cNvPr id="6" name="Oval 17">
            <a:extLst>
              <a:ext uri="{FF2B5EF4-FFF2-40B4-BE49-F238E27FC236}">
                <a16:creationId xmlns:a16="http://schemas.microsoft.com/office/drawing/2014/main" id="{A9C6089E-1F0B-4E50-B9E0-D92464F22B14}"/>
              </a:ext>
            </a:extLst>
          </p:cNvPr>
          <p:cNvSpPr/>
          <p:nvPr/>
        </p:nvSpPr>
        <p:spPr>
          <a:xfrm>
            <a:off x="2123728" y="1406761"/>
            <a:ext cx="5470634" cy="1734207"/>
          </a:xfrm>
          <a:prstGeom prst="ellipse">
            <a:avLst/>
          </a:prstGeom>
          <a:solidFill>
            <a:schemeClr val="accent6">
              <a:lumMod val="40000"/>
              <a:lumOff val="60000"/>
            </a:schemeClr>
          </a:solid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Item0102</a:t>
            </a:r>
            <a:r>
              <a:rPr lang="zh-CN" altLang="en-US" dirty="0">
                <a:solidFill>
                  <a:schemeClr val="tx1"/>
                </a:solidFill>
              </a:rPr>
              <a:t>类中没有定义其他方法，数组</a:t>
            </a:r>
            <a:r>
              <a:rPr lang="en-US" altLang="zh-CN" dirty="0">
                <a:solidFill>
                  <a:schemeClr val="tx1"/>
                </a:solidFill>
              </a:rPr>
              <a:t>a</a:t>
            </a:r>
            <a:r>
              <a:rPr lang="zh-CN" altLang="en-US" dirty="0">
                <a:solidFill>
                  <a:schemeClr val="tx1"/>
                </a:solidFill>
              </a:rPr>
              <a:t>也没有定义其他方法，但是它们却可以调用那么多方法，这些方法哪里来的？都是</a:t>
            </a:r>
            <a:r>
              <a:rPr lang="en-US" altLang="zh-CN" dirty="0">
                <a:solidFill>
                  <a:schemeClr val="tx1"/>
                </a:solidFill>
              </a:rPr>
              <a:t>Object</a:t>
            </a:r>
            <a:r>
              <a:rPr lang="zh-CN" altLang="en-US" dirty="0">
                <a:solidFill>
                  <a:schemeClr val="tx1"/>
                </a:solidFill>
              </a:rPr>
              <a:t>类中的！</a:t>
            </a:r>
            <a:r>
              <a:rPr lang="zh-CN" altLang="en-US" b="1" dirty="0">
                <a:solidFill>
                  <a:schemeClr val="tx1"/>
                </a:solidFill>
              </a:rPr>
              <a:t>这足以证明它们继承了</a:t>
            </a:r>
            <a:r>
              <a:rPr lang="en-US" altLang="zh-CN" b="1" dirty="0">
                <a:solidFill>
                  <a:schemeClr val="tx1"/>
                </a:solidFill>
              </a:rPr>
              <a:t>Object</a:t>
            </a:r>
            <a:r>
              <a:rPr lang="zh-CN" altLang="en-US" b="1" dirty="0">
                <a:solidFill>
                  <a:schemeClr val="tx1"/>
                </a:solidFill>
              </a:rPr>
              <a:t>类！</a:t>
            </a:r>
            <a:endParaRPr lang="en-US" b="1" dirty="0">
              <a:solidFill>
                <a:schemeClr val="tx1"/>
              </a:solidFill>
            </a:endParaRPr>
          </a:p>
        </p:txBody>
      </p:sp>
      <p:cxnSp>
        <p:nvCxnSpPr>
          <p:cNvPr id="7" name="Straight Connector 19">
            <a:extLst>
              <a:ext uri="{FF2B5EF4-FFF2-40B4-BE49-F238E27FC236}">
                <a16:creationId xmlns:a16="http://schemas.microsoft.com/office/drawing/2014/main" id="{320ADC5D-70CE-4C9A-BA3C-953E4712C05A}"/>
              </a:ext>
            </a:extLst>
          </p:cNvPr>
          <p:cNvCxnSpPr>
            <a:cxnSpLocks/>
            <a:endCxn id="6" idx="4"/>
          </p:cNvCxnSpPr>
          <p:nvPr/>
        </p:nvCxnSpPr>
        <p:spPr>
          <a:xfrm flipV="1">
            <a:off x="3131840" y="3140968"/>
            <a:ext cx="1727205" cy="1284210"/>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23">
            <a:extLst>
              <a:ext uri="{FF2B5EF4-FFF2-40B4-BE49-F238E27FC236}">
                <a16:creationId xmlns:a16="http://schemas.microsoft.com/office/drawing/2014/main" id="{468F41FF-FABC-4683-9A2E-AEAD82A10630}"/>
              </a:ext>
            </a:extLst>
          </p:cNvPr>
          <p:cNvCxnSpPr>
            <a:cxnSpLocks/>
            <a:endCxn id="6" idx="4"/>
          </p:cNvCxnSpPr>
          <p:nvPr/>
        </p:nvCxnSpPr>
        <p:spPr>
          <a:xfrm flipH="1" flipV="1">
            <a:off x="4859045" y="3140968"/>
            <a:ext cx="3456216" cy="1596608"/>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81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1196752"/>
            <a:ext cx="1008112" cy="446449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23728" y="1196752"/>
            <a:ext cx="6048672" cy="367240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303748" y="5238492"/>
            <a:ext cx="4536504" cy="129614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572000" y="1484784"/>
            <a:ext cx="4572000" cy="923330"/>
          </a:xfrm>
          <a:prstGeom prst="rect">
            <a:avLst/>
          </a:prstGeom>
        </p:spPr>
        <p:txBody>
          <a:bodyPr>
            <a:spAutoFit/>
          </a:bodyPr>
          <a:lstStyle/>
          <a:p>
            <a:r>
              <a:rPr lang="en-US" altLang="zh-CN" dirty="0"/>
              <a:t>String str1 = "</a:t>
            </a:r>
            <a:r>
              <a:rPr lang="en-US" altLang="zh-CN" dirty="0" err="1"/>
              <a:t>JavaEE</a:t>
            </a:r>
            <a:r>
              <a:rPr lang="en-US" altLang="zh-CN" dirty="0"/>
              <a:t>";</a:t>
            </a:r>
          </a:p>
          <a:p>
            <a:r>
              <a:rPr lang="en-US" altLang="zh-CN" dirty="0"/>
              <a:t>String str2 = "</a:t>
            </a:r>
            <a:r>
              <a:rPr lang="en-US" altLang="zh-CN" dirty="0" err="1"/>
              <a:t>JavaEE</a:t>
            </a:r>
            <a:r>
              <a:rPr lang="en-US" altLang="zh-CN" dirty="0"/>
              <a:t>";</a:t>
            </a:r>
          </a:p>
          <a:p>
            <a:r>
              <a:rPr lang="en-US" altLang="zh-CN" dirty="0"/>
              <a:t>String str3 = </a:t>
            </a:r>
            <a:r>
              <a:rPr lang="en-US" altLang="zh-CN" b="1" dirty="0"/>
              <a:t>new String("</a:t>
            </a:r>
            <a:r>
              <a:rPr lang="en-US" altLang="zh-CN" b="1" dirty="0" err="1"/>
              <a:t>JavaEE</a:t>
            </a:r>
            <a:r>
              <a:rPr lang="en-US" altLang="zh-CN" b="1" dirty="0"/>
              <a:t>");</a:t>
            </a:r>
            <a:endParaRPr lang="zh-CN" altLang="en-US" dirty="0"/>
          </a:p>
        </p:txBody>
      </p:sp>
      <p:sp>
        <p:nvSpPr>
          <p:cNvPr id="9" name="TextBox 8"/>
          <p:cNvSpPr txBox="1"/>
          <p:nvPr/>
        </p:nvSpPr>
        <p:spPr>
          <a:xfrm>
            <a:off x="611560" y="5832831"/>
            <a:ext cx="1296144" cy="369332"/>
          </a:xfrm>
          <a:prstGeom prst="rect">
            <a:avLst/>
          </a:prstGeom>
          <a:noFill/>
        </p:spPr>
        <p:txBody>
          <a:bodyPr wrap="square" rtlCol="0">
            <a:spAutoFit/>
          </a:bodyPr>
          <a:lstStyle/>
          <a:p>
            <a:r>
              <a:rPr lang="zh-CN" altLang="en-US" dirty="0"/>
              <a:t>栈</a:t>
            </a:r>
          </a:p>
        </p:txBody>
      </p:sp>
      <p:sp>
        <p:nvSpPr>
          <p:cNvPr id="10" name="TextBox 9"/>
          <p:cNvSpPr txBox="1"/>
          <p:nvPr/>
        </p:nvSpPr>
        <p:spPr>
          <a:xfrm>
            <a:off x="6858000" y="4684494"/>
            <a:ext cx="1296144" cy="369332"/>
          </a:xfrm>
          <a:prstGeom prst="rect">
            <a:avLst/>
          </a:prstGeom>
          <a:noFill/>
        </p:spPr>
        <p:txBody>
          <a:bodyPr wrap="square" rtlCol="0">
            <a:spAutoFit/>
          </a:bodyPr>
          <a:lstStyle/>
          <a:p>
            <a:r>
              <a:rPr lang="zh-CN" altLang="en-US" dirty="0"/>
              <a:t>堆</a:t>
            </a:r>
          </a:p>
        </p:txBody>
      </p:sp>
      <p:sp>
        <p:nvSpPr>
          <p:cNvPr id="11" name="TextBox 10"/>
          <p:cNvSpPr txBox="1"/>
          <p:nvPr/>
        </p:nvSpPr>
        <p:spPr>
          <a:xfrm>
            <a:off x="5148064" y="6156012"/>
            <a:ext cx="1296144" cy="646331"/>
          </a:xfrm>
          <a:prstGeom prst="rect">
            <a:avLst/>
          </a:prstGeom>
          <a:noFill/>
        </p:spPr>
        <p:txBody>
          <a:bodyPr wrap="square" rtlCol="0">
            <a:spAutoFit/>
          </a:bodyPr>
          <a:lstStyle/>
          <a:p>
            <a:r>
              <a:rPr lang="zh-CN" altLang="en-US" dirty="0"/>
              <a:t>字符串常量池</a:t>
            </a:r>
          </a:p>
        </p:txBody>
      </p:sp>
      <p:sp>
        <p:nvSpPr>
          <p:cNvPr id="12" name="TextBox 11"/>
          <p:cNvSpPr txBox="1"/>
          <p:nvPr/>
        </p:nvSpPr>
        <p:spPr>
          <a:xfrm>
            <a:off x="539552" y="5301208"/>
            <a:ext cx="1368152" cy="369332"/>
          </a:xfrm>
          <a:prstGeom prst="rect">
            <a:avLst/>
          </a:prstGeom>
          <a:noFill/>
        </p:spPr>
        <p:txBody>
          <a:bodyPr wrap="square" rtlCol="0">
            <a:spAutoFit/>
          </a:bodyPr>
          <a:lstStyle/>
          <a:p>
            <a:r>
              <a:rPr lang="en-US" altLang="zh-CN" dirty="0"/>
              <a:t>str1:0x1234</a:t>
            </a:r>
            <a:endParaRPr lang="zh-CN" altLang="en-US" dirty="0"/>
          </a:p>
        </p:txBody>
      </p:sp>
      <p:sp>
        <p:nvSpPr>
          <p:cNvPr id="14" name="矩形 13"/>
          <p:cNvSpPr/>
          <p:nvPr/>
        </p:nvSpPr>
        <p:spPr>
          <a:xfrm>
            <a:off x="2771800" y="5485874"/>
            <a:ext cx="1224136" cy="36933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771800" y="5465729"/>
            <a:ext cx="1296144" cy="369332"/>
          </a:xfrm>
          <a:prstGeom prst="rect">
            <a:avLst/>
          </a:prstGeom>
          <a:noFill/>
        </p:spPr>
        <p:txBody>
          <a:bodyPr wrap="square" rtlCol="0">
            <a:spAutoFit/>
          </a:bodyPr>
          <a:lstStyle/>
          <a:p>
            <a:r>
              <a:rPr lang="en-US" altLang="zh-CN" dirty="0" err="1"/>
              <a:t>JavaEE</a:t>
            </a:r>
            <a:endParaRPr lang="zh-CN" altLang="en-US" dirty="0"/>
          </a:p>
        </p:txBody>
      </p:sp>
      <p:cxnSp>
        <p:nvCxnSpPr>
          <p:cNvPr id="18" name="直接连接符 17"/>
          <p:cNvCxnSpPr/>
          <p:nvPr/>
        </p:nvCxnSpPr>
        <p:spPr>
          <a:xfrm>
            <a:off x="2699792" y="5301208"/>
            <a:ext cx="72008" cy="164521"/>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55776" y="5053826"/>
            <a:ext cx="1080120" cy="369332"/>
          </a:xfrm>
          <a:prstGeom prst="rect">
            <a:avLst/>
          </a:prstGeom>
          <a:noFill/>
        </p:spPr>
        <p:txBody>
          <a:bodyPr wrap="square" rtlCol="0">
            <a:spAutoFit/>
          </a:bodyPr>
          <a:lstStyle/>
          <a:p>
            <a:r>
              <a:rPr lang="en-US" altLang="zh-CN" dirty="0"/>
              <a:t>0x1234</a:t>
            </a:r>
            <a:endParaRPr lang="zh-CN" altLang="en-US" dirty="0"/>
          </a:p>
        </p:txBody>
      </p:sp>
      <p:cxnSp>
        <p:nvCxnSpPr>
          <p:cNvPr id="21" name="直接箭头连接符 20"/>
          <p:cNvCxnSpPr/>
          <p:nvPr/>
        </p:nvCxnSpPr>
        <p:spPr>
          <a:xfrm flipV="1">
            <a:off x="1691680" y="5485875"/>
            <a:ext cx="1044116" cy="82259"/>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5536" y="4869160"/>
            <a:ext cx="1296144" cy="369332"/>
          </a:xfrm>
          <a:prstGeom prst="rect">
            <a:avLst/>
          </a:prstGeom>
          <a:noFill/>
        </p:spPr>
        <p:txBody>
          <a:bodyPr wrap="square" rtlCol="0">
            <a:spAutoFit/>
          </a:bodyPr>
          <a:lstStyle/>
          <a:p>
            <a:r>
              <a:rPr lang="en-US" altLang="zh-CN" dirty="0"/>
              <a:t>str2:0x1234</a:t>
            </a:r>
            <a:endParaRPr lang="zh-CN" altLang="en-US" dirty="0"/>
          </a:p>
        </p:txBody>
      </p:sp>
      <p:sp>
        <p:nvSpPr>
          <p:cNvPr id="24" name="TextBox 23"/>
          <p:cNvSpPr txBox="1"/>
          <p:nvPr/>
        </p:nvSpPr>
        <p:spPr>
          <a:xfrm>
            <a:off x="395536" y="4509120"/>
            <a:ext cx="1512168" cy="369332"/>
          </a:xfrm>
          <a:prstGeom prst="rect">
            <a:avLst/>
          </a:prstGeom>
          <a:noFill/>
        </p:spPr>
        <p:txBody>
          <a:bodyPr wrap="square" rtlCol="0">
            <a:spAutoFit/>
          </a:bodyPr>
          <a:lstStyle/>
          <a:p>
            <a:r>
              <a:rPr lang="en-US" altLang="zh-CN" dirty="0"/>
              <a:t>str3:0x1222</a:t>
            </a:r>
            <a:endParaRPr lang="zh-CN" altLang="en-US" dirty="0"/>
          </a:p>
        </p:txBody>
      </p:sp>
      <p:sp>
        <p:nvSpPr>
          <p:cNvPr id="25" name="矩形 24"/>
          <p:cNvSpPr/>
          <p:nvPr/>
        </p:nvSpPr>
        <p:spPr>
          <a:xfrm>
            <a:off x="2771800" y="3032956"/>
            <a:ext cx="1800200" cy="111612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2699792" y="2854713"/>
            <a:ext cx="72008" cy="164521"/>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55776" y="2607331"/>
            <a:ext cx="1080120" cy="369332"/>
          </a:xfrm>
          <a:prstGeom prst="rect">
            <a:avLst/>
          </a:prstGeom>
          <a:noFill/>
        </p:spPr>
        <p:txBody>
          <a:bodyPr wrap="square" rtlCol="0">
            <a:spAutoFit/>
          </a:bodyPr>
          <a:lstStyle/>
          <a:p>
            <a:r>
              <a:rPr lang="en-US" altLang="zh-CN" dirty="0"/>
              <a:t>0x1222</a:t>
            </a:r>
            <a:endParaRPr lang="zh-CN" altLang="en-US" dirty="0"/>
          </a:p>
        </p:txBody>
      </p:sp>
      <p:cxnSp>
        <p:nvCxnSpPr>
          <p:cNvPr id="31" name="直接箭头连接符 30"/>
          <p:cNvCxnSpPr/>
          <p:nvPr/>
        </p:nvCxnSpPr>
        <p:spPr>
          <a:xfrm flipV="1">
            <a:off x="1691680" y="3019234"/>
            <a:ext cx="1080120" cy="167455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095836" y="3429000"/>
            <a:ext cx="1044116" cy="42751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3203848" y="3429000"/>
            <a:ext cx="936104" cy="369332"/>
          </a:xfrm>
          <a:prstGeom prst="rect">
            <a:avLst/>
          </a:prstGeom>
          <a:noFill/>
        </p:spPr>
        <p:txBody>
          <a:bodyPr wrap="square" rtlCol="0">
            <a:spAutoFit/>
          </a:bodyPr>
          <a:lstStyle/>
          <a:p>
            <a:r>
              <a:rPr lang="en-US" altLang="zh-CN" dirty="0"/>
              <a:t>0x1234</a:t>
            </a:r>
            <a:endParaRPr lang="zh-CN" altLang="en-US" dirty="0"/>
          </a:p>
        </p:txBody>
      </p:sp>
      <p:cxnSp>
        <p:nvCxnSpPr>
          <p:cNvPr id="35" name="直接箭头连接符 34"/>
          <p:cNvCxnSpPr/>
          <p:nvPr/>
        </p:nvCxnSpPr>
        <p:spPr>
          <a:xfrm flipH="1">
            <a:off x="2843808" y="3856510"/>
            <a:ext cx="576064" cy="1609219"/>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549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4208" y="260648"/>
            <a:ext cx="2448272" cy="576065"/>
          </a:xfrm>
        </p:spPr>
        <p:txBody>
          <a:bodyPr>
            <a:normAutofit/>
          </a:bodyPr>
          <a:lstStyle/>
          <a:p>
            <a:r>
              <a:rPr lang="zh-CN" altLang="en-US" b="1" dirty="0"/>
              <a:t>字符串的特性</a:t>
            </a:r>
          </a:p>
        </p:txBody>
      </p:sp>
      <p:sp>
        <p:nvSpPr>
          <p:cNvPr id="3" name="内容占位符 2"/>
          <p:cNvSpPr>
            <a:spLocks noGrp="1"/>
          </p:cNvSpPr>
          <p:nvPr>
            <p:ph idx="4294967295"/>
          </p:nvPr>
        </p:nvSpPr>
        <p:spPr>
          <a:xfrm>
            <a:off x="539552" y="908720"/>
            <a:ext cx="8229600" cy="1800225"/>
          </a:xfrm>
        </p:spPr>
        <p:txBody>
          <a:bodyPr>
            <a:normAutofit/>
          </a:bodyPr>
          <a:lstStyle/>
          <a:p>
            <a:pPr>
              <a:lnSpc>
                <a:spcPct val="150000"/>
              </a:lnSpc>
              <a:buFont typeface="Wingdings" pitchFamily="2" charset="2"/>
              <a:buChar char="l"/>
            </a:pPr>
            <a:r>
              <a:rPr lang="en-US" altLang="zh-CN" dirty="0">
                <a:ea typeface="宋体" pitchFamily="2" charset="-122"/>
                <a:cs typeface="Times New Roman" pitchFamily="18" charset="0"/>
              </a:rPr>
              <a:t>String</a:t>
            </a:r>
            <a:r>
              <a:rPr lang="zh-CN" altLang="en-US" dirty="0">
                <a:ea typeface="宋体" pitchFamily="2" charset="-122"/>
                <a:cs typeface="Times New Roman" pitchFamily="18" charset="0"/>
              </a:rPr>
              <a:t>是一个</a:t>
            </a:r>
            <a:r>
              <a:rPr lang="en-US" altLang="zh-CN" dirty="0">
                <a:ea typeface="宋体" pitchFamily="2" charset="-122"/>
                <a:cs typeface="Times New Roman" pitchFamily="18" charset="0"/>
              </a:rPr>
              <a:t>final</a:t>
            </a:r>
            <a:r>
              <a:rPr lang="zh-CN" altLang="en-US" dirty="0">
                <a:ea typeface="宋体" pitchFamily="2" charset="-122"/>
                <a:cs typeface="Times New Roman" pitchFamily="18" charset="0"/>
              </a:rPr>
              <a:t>类，代表不可变的字符序列</a:t>
            </a:r>
            <a:endParaRPr lang="en-US" altLang="zh-CN" dirty="0">
              <a:ea typeface="宋体" pitchFamily="2" charset="-122"/>
              <a:cs typeface="Times New Roman" pitchFamily="18" charset="0"/>
            </a:endParaRPr>
          </a:p>
          <a:p>
            <a:pPr>
              <a:lnSpc>
                <a:spcPct val="110000"/>
              </a:lnSpc>
              <a:buFont typeface="Wingdings" pitchFamily="2" charset="2"/>
              <a:buChar char="l"/>
            </a:pPr>
            <a:r>
              <a:rPr lang="zh-CN" altLang="en-US" dirty="0">
                <a:ea typeface="宋体" pitchFamily="2" charset="-122"/>
                <a:cs typeface="Times New Roman" pitchFamily="18" charset="0"/>
              </a:rPr>
              <a:t>字符串是不可变的。一个字符串对象一旦被配置，其内容是不可变的。</a:t>
            </a:r>
            <a:endParaRPr lang="en-US" altLang="zh-CN" dirty="0">
              <a:ea typeface="宋体" pitchFamily="2" charset="-122"/>
              <a:cs typeface="Times New Roman" pitchFamily="18" charset="0"/>
            </a:endParaRPr>
          </a:p>
        </p:txBody>
      </p:sp>
      <p:sp>
        <p:nvSpPr>
          <p:cNvPr id="4" name="TextBox 3"/>
          <p:cNvSpPr txBox="1"/>
          <p:nvPr/>
        </p:nvSpPr>
        <p:spPr>
          <a:xfrm>
            <a:off x="323528" y="2780928"/>
            <a:ext cx="4824536" cy="3046988"/>
          </a:xfrm>
          <a:prstGeom prst="rect">
            <a:avLst/>
          </a:prstGeom>
          <a:noFill/>
        </p:spPr>
        <p:txBody>
          <a:bodyPr wrap="square" rtlCol="0">
            <a:spAutoFit/>
          </a:bodyPr>
          <a:lstStyle/>
          <a:p>
            <a:r>
              <a:rPr lang="zh-CN" altLang="en-US" sz="2400" b="1" dirty="0">
                <a:ea typeface="宋体" pitchFamily="2" charset="-122"/>
              </a:rPr>
              <a:t>判断：</a:t>
            </a:r>
            <a:endParaRPr lang="en-US" altLang="zh-CN" sz="2400" b="1" dirty="0">
              <a:ea typeface="宋体" pitchFamily="2" charset="-122"/>
            </a:endParaRPr>
          </a:p>
          <a:p>
            <a:r>
              <a:rPr lang="en-US" altLang="zh-CN" sz="2400" dirty="0">
                <a:ea typeface="宋体" pitchFamily="2" charset="-122"/>
              </a:rPr>
              <a:t>String s1 = “</a:t>
            </a:r>
            <a:r>
              <a:rPr lang="en-US" altLang="zh-CN" sz="2400" dirty="0" err="1">
                <a:ea typeface="宋体" pitchFamily="2" charset="-122"/>
              </a:rPr>
              <a:t>atwyl</a:t>
            </a:r>
            <a:r>
              <a:rPr lang="en-US" altLang="zh-CN" sz="2400" dirty="0">
                <a:ea typeface="宋体" pitchFamily="2" charset="-122"/>
              </a:rPr>
              <a:t>"; </a:t>
            </a:r>
            <a:r>
              <a:rPr lang="zh-CN" altLang="en-US" sz="2400" dirty="0">
                <a:ea typeface="宋体" pitchFamily="2" charset="-122"/>
              </a:rPr>
              <a:t>	</a:t>
            </a:r>
            <a:endParaRPr lang="en-US" altLang="zh-CN" sz="2400" dirty="0">
              <a:ea typeface="宋体" pitchFamily="2" charset="-122"/>
            </a:endParaRPr>
          </a:p>
          <a:p>
            <a:r>
              <a:rPr lang="en-US" altLang="zh-CN" sz="2400" dirty="0">
                <a:ea typeface="宋体" pitchFamily="2" charset="-122"/>
              </a:rPr>
              <a:t>String s2 = "java";</a:t>
            </a:r>
          </a:p>
          <a:p>
            <a:r>
              <a:rPr lang="en-US" altLang="zh-CN" sz="2400" dirty="0">
                <a:ea typeface="宋体" pitchFamily="2" charset="-122"/>
              </a:rPr>
              <a:t>String s4 = "java";</a:t>
            </a:r>
          </a:p>
          <a:p>
            <a:r>
              <a:rPr lang="en-US" altLang="zh-CN" sz="2400" dirty="0">
                <a:ea typeface="宋体" pitchFamily="2" charset="-122"/>
              </a:rPr>
              <a:t>String s3 = new String("java");</a:t>
            </a:r>
          </a:p>
          <a:p>
            <a:r>
              <a:rPr lang="en-US" altLang="zh-CN" sz="2400" dirty="0" err="1">
                <a:ea typeface="宋体" pitchFamily="2" charset="-122"/>
              </a:rPr>
              <a:t>System.out.println</a:t>
            </a:r>
            <a:r>
              <a:rPr lang="en-US" altLang="zh-CN" sz="2400" dirty="0">
                <a:ea typeface="宋体" pitchFamily="2" charset="-122"/>
              </a:rPr>
              <a:t>(s2 == s3);</a:t>
            </a:r>
          </a:p>
          <a:p>
            <a:r>
              <a:rPr lang="en-US" altLang="zh-CN" sz="2400" dirty="0" err="1">
                <a:ea typeface="宋体" pitchFamily="2" charset="-122"/>
              </a:rPr>
              <a:t>System.out.println</a:t>
            </a:r>
            <a:r>
              <a:rPr lang="en-US" altLang="zh-CN" sz="2400" dirty="0">
                <a:ea typeface="宋体" pitchFamily="2" charset="-122"/>
              </a:rPr>
              <a:t>(s2 == s4);</a:t>
            </a:r>
          </a:p>
          <a:p>
            <a:r>
              <a:rPr lang="en-US" altLang="zh-CN" sz="2400" dirty="0" err="1">
                <a:ea typeface="宋体" pitchFamily="2" charset="-122"/>
              </a:rPr>
              <a:t>System.out.println</a:t>
            </a:r>
            <a:r>
              <a:rPr lang="en-US" altLang="zh-CN" sz="2400" dirty="0">
                <a:ea typeface="宋体" pitchFamily="2" charset="-122"/>
              </a:rPr>
              <a:t>(s2.equals(s3));</a:t>
            </a:r>
          </a:p>
        </p:txBody>
      </p:sp>
      <p:sp>
        <p:nvSpPr>
          <p:cNvPr id="5" name="TextBox 4"/>
          <p:cNvSpPr txBox="1"/>
          <p:nvPr/>
        </p:nvSpPr>
        <p:spPr>
          <a:xfrm>
            <a:off x="4644008" y="3356992"/>
            <a:ext cx="4392488" cy="1569660"/>
          </a:xfrm>
          <a:prstGeom prst="rect">
            <a:avLst/>
          </a:prstGeom>
          <a:noFill/>
        </p:spPr>
        <p:txBody>
          <a:bodyPr wrap="square" rtlCol="0">
            <a:spAutoFit/>
          </a:bodyPr>
          <a:lstStyle/>
          <a:p>
            <a:r>
              <a:rPr lang="en-US" altLang="zh-CN" sz="2400" dirty="0">
                <a:ea typeface="宋体" pitchFamily="2" charset="-122"/>
              </a:rPr>
              <a:t>String s5 = “</a:t>
            </a:r>
            <a:r>
              <a:rPr lang="en-US" altLang="zh-CN" sz="2400" dirty="0" err="1">
                <a:ea typeface="宋体" pitchFamily="2" charset="-122"/>
              </a:rPr>
              <a:t>atwyljava</a:t>
            </a:r>
            <a:r>
              <a:rPr lang="en-US" altLang="zh-CN" sz="2400" dirty="0">
                <a:ea typeface="宋体" pitchFamily="2" charset="-122"/>
              </a:rPr>
              <a:t>";</a:t>
            </a:r>
          </a:p>
          <a:p>
            <a:r>
              <a:rPr lang="en-US" altLang="zh-CN" sz="2400" dirty="0">
                <a:ea typeface="宋体" pitchFamily="2" charset="-122"/>
              </a:rPr>
              <a:t>String s6 = (s1 + s2).intern();</a:t>
            </a:r>
          </a:p>
          <a:p>
            <a:r>
              <a:rPr lang="en-US" altLang="zh-CN" sz="2400" dirty="0" err="1">
                <a:ea typeface="宋体" pitchFamily="2" charset="-122"/>
              </a:rPr>
              <a:t>System.out.println</a:t>
            </a:r>
            <a:r>
              <a:rPr lang="en-US" altLang="zh-CN" sz="2400" dirty="0">
                <a:ea typeface="宋体" pitchFamily="2" charset="-122"/>
              </a:rPr>
              <a:t>(s5 == s6);</a:t>
            </a:r>
          </a:p>
          <a:p>
            <a:r>
              <a:rPr lang="en-US" altLang="zh-CN" sz="2400" dirty="0" err="1">
                <a:ea typeface="宋体" pitchFamily="2" charset="-122"/>
              </a:rPr>
              <a:t>System.out.println</a:t>
            </a:r>
            <a:r>
              <a:rPr lang="en-US" altLang="zh-CN" sz="2400" dirty="0">
                <a:ea typeface="宋体" pitchFamily="2" charset="-122"/>
              </a:rPr>
              <a:t>(s5.equals(s6));</a:t>
            </a:r>
          </a:p>
        </p:txBody>
      </p:sp>
    </p:spTree>
    <p:extLst>
      <p:ext uri="{BB962C8B-B14F-4D97-AF65-F5344CB8AC3E}">
        <p14:creationId xmlns:p14="http://schemas.microsoft.com/office/powerpoint/2010/main" val="3420191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39952" y="1124744"/>
            <a:ext cx="4572000" cy="923330"/>
          </a:xfrm>
          <a:prstGeom prst="rect">
            <a:avLst/>
          </a:prstGeom>
        </p:spPr>
        <p:txBody>
          <a:bodyPr>
            <a:spAutoFit/>
          </a:bodyPr>
          <a:lstStyle/>
          <a:p>
            <a:r>
              <a:rPr lang="en-US" altLang="zh-CN" dirty="0"/>
              <a:t>String str1 = "</a:t>
            </a:r>
            <a:r>
              <a:rPr lang="en-US" altLang="zh-CN" dirty="0" err="1"/>
              <a:t>JavaSE</a:t>
            </a:r>
            <a:r>
              <a:rPr lang="en-US" altLang="zh-CN" dirty="0"/>
              <a:t>";</a:t>
            </a:r>
          </a:p>
          <a:p>
            <a:r>
              <a:rPr lang="en-US" altLang="zh-CN" dirty="0"/>
              <a:t>str1 = str1 + “IOSO";</a:t>
            </a:r>
          </a:p>
          <a:p>
            <a:r>
              <a:rPr lang="en-US" altLang="zh-CN" dirty="0" err="1"/>
              <a:t>System.</a:t>
            </a:r>
            <a:r>
              <a:rPr lang="en-US" altLang="zh-CN" i="1" dirty="0" err="1"/>
              <a:t>out.println</a:t>
            </a:r>
            <a:r>
              <a:rPr lang="en-US" altLang="zh-CN" i="1" dirty="0"/>
              <a:t>(str1);</a:t>
            </a:r>
            <a:endParaRPr lang="zh-CN" altLang="en-US" dirty="0"/>
          </a:p>
        </p:txBody>
      </p:sp>
      <p:sp>
        <p:nvSpPr>
          <p:cNvPr id="6" name="矩形 5"/>
          <p:cNvSpPr/>
          <p:nvPr/>
        </p:nvSpPr>
        <p:spPr>
          <a:xfrm>
            <a:off x="683568" y="1412776"/>
            <a:ext cx="1224136" cy="489654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699792" y="3717032"/>
            <a:ext cx="5904656" cy="259228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827584" y="6453336"/>
            <a:ext cx="1008112" cy="369332"/>
          </a:xfrm>
          <a:prstGeom prst="rect">
            <a:avLst/>
          </a:prstGeom>
          <a:noFill/>
        </p:spPr>
        <p:txBody>
          <a:bodyPr wrap="square" rtlCol="0">
            <a:spAutoFit/>
          </a:bodyPr>
          <a:lstStyle/>
          <a:p>
            <a:r>
              <a:rPr lang="zh-CN" altLang="en-US" dirty="0"/>
              <a:t>栈</a:t>
            </a:r>
          </a:p>
        </p:txBody>
      </p:sp>
      <p:sp>
        <p:nvSpPr>
          <p:cNvPr id="9" name="TextBox 8"/>
          <p:cNvSpPr txBox="1"/>
          <p:nvPr/>
        </p:nvSpPr>
        <p:spPr>
          <a:xfrm>
            <a:off x="6516216" y="5645397"/>
            <a:ext cx="1008112" cy="646331"/>
          </a:xfrm>
          <a:prstGeom prst="rect">
            <a:avLst/>
          </a:prstGeom>
          <a:noFill/>
        </p:spPr>
        <p:txBody>
          <a:bodyPr wrap="square" rtlCol="0">
            <a:spAutoFit/>
          </a:bodyPr>
          <a:lstStyle/>
          <a:p>
            <a:r>
              <a:rPr lang="zh-CN" altLang="en-US" dirty="0"/>
              <a:t>字符串常量池</a:t>
            </a:r>
          </a:p>
        </p:txBody>
      </p:sp>
      <p:sp>
        <p:nvSpPr>
          <p:cNvPr id="10" name="TextBox 9"/>
          <p:cNvSpPr txBox="1"/>
          <p:nvPr/>
        </p:nvSpPr>
        <p:spPr>
          <a:xfrm>
            <a:off x="683568" y="5805264"/>
            <a:ext cx="1368152" cy="369332"/>
          </a:xfrm>
          <a:prstGeom prst="rect">
            <a:avLst/>
          </a:prstGeom>
          <a:noFill/>
        </p:spPr>
        <p:txBody>
          <a:bodyPr wrap="square" rtlCol="0">
            <a:spAutoFit/>
          </a:bodyPr>
          <a:lstStyle/>
          <a:p>
            <a:r>
              <a:rPr lang="en-US" altLang="zh-CN" dirty="0"/>
              <a:t>str1:</a:t>
            </a:r>
            <a:endParaRPr lang="zh-CN" altLang="en-US" dirty="0"/>
          </a:p>
        </p:txBody>
      </p:sp>
      <p:sp>
        <p:nvSpPr>
          <p:cNvPr id="11" name="TextBox 10"/>
          <p:cNvSpPr txBox="1"/>
          <p:nvPr/>
        </p:nvSpPr>
        <p:spPr>
          <a:xfrm>
            <a:off x="3203848" y="5013176"/>
            <a:ext cx="1008112" cy="369332"/>
          </a:xfrm>
          <a:prstGeom prst="rect">
            <a:avLst/>
          </a:prstGeom>
          <a:noFill/>
        </p:spPr>
        <p:txBody>
          <a:bodyPr wrap="square" rtlCol="0">
            <a:spAutoFit/>
          </a:bodyPr>
          <a:lstStyle/>
          <a:p>
            <a:r>
              <a:rPr lang="en-US" altLang="zh-CN" dirty="0" err="1"/>
              <a:t>JavaSE</a:t>
            </a:r>
            <a:endParaRPr lang="zh-CN" altLang="en-US" dirty="0"/>
          </a:p>
        </p:txBody>
      </p:sp>
      <p:cxnSp>
        <p:nvCxnSpPr>
          <p:cNvPr id="13" name="直接箭头连接符 12"/>
          <p:cNvCxnSpPr>
            <a:endCxn id="11" idx="1"/>
          </p:cNvCxnSpPr>
          <p:nvPr/>
        </p:nvCxnSpPr>
        <p:spPr>
          <a:xfrm flipV="1">
            <a:off x="1367644" y="5197842"/>
            <a:ext cx="1836204" cy="7920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03848" y="5593886"/>
            <a:ext cx="1944216" cy="369332"/>
          </a:xfrm>
          <a:prstGeom prst="rect">
            <a:avLst/>
          </a:prstGeom>
          <a:noFill/>
        </p:spPr>
        <p:txBody>
          <a:bodyPr wrap="square" rtlCol="0">
            <a:spAutoFit/>
          </a:bodyPr>
          <a:lstStyle/>
          <a:p>
            <a:r>
              <a:rPr lang="en-US" altLang="zh-CN" dirty="0" err="1"/>
              <a:t>JavaSEIOSO</a:t>
            </a:r>
            <a:endParaRPr lang="zh-CN" altLang="en-US" dirty="0"/>
          </a:p>
        </p:txBody>
      </p:sp>
      <p:cxnSp>
        <p:nvCxnSpPr>
          <p:cNvPr id="16" name="直接箭头连接符 15"/>
          <p:cNvCxnSpPr>
            <a:endCxn id="14" idx="1"/>
          </p:cNvCxnSpPr>
          <p:nvPr/>
        </p:nvCxnSpPr>
        <p:spPr>
          <a:xfrm flipV="1">
            <a:off x="1547664" y="5778552"/>
            <a:ext cx="1656184" cy="18466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乘号 17"/>
          <p:cNvSpPr/>
          <p:nvPr/>
        </p:nvSpPr>
        <p:spPr>
          <a:xfrm>
            <a:off x="2285746" y="5382508"/>
            <a:ext cx="270030" cy="396044"/>
          </a:xfrm>
          <a:prstGeom prst="mathMultipl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2160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196752"/>
            <a:ext cx="1224136" cy="496855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27784" y="1196752"/>
            <a:ext cx="5904656" cy="309634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915816" y="5013176"/>
            <a:ext cx="3168352" cy="14401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11560" y="6165304"/>
            <a:ext cx="1008112" cy="369332"/>
          </a:xfrm>
          <a:prstGeom prst="rect">
            <a:avLst/>
          </a:prstGeom>
          <a:noFill/>
        </p:spPr>
        <p:txBody>
          <a:bodyPr wrap="square" rtlCol="0">
            <a:spAutoFit/>
          </a:bodyPr>
          <a:lstStyle/>
          <a:p>
            <a:r>
              <a:rPr lang="zh-CN" altLang="en-US" dirty="0"/>
              <a:t>栈</a:t>
            </a:r>
          </a:p>
        </p:txBody>
      </p:sp>
      <p:sp>
        <p:nvSpPr>
          <p:cNvPr id="8" name="TextBox 7"/>
          <p:cNvSpPr txBox="1"/>
          <p:nvPr/>
        </p:nvSpPr>
        <p:spPr>
          <a:xfrm>
            <a:off x="6300192" y="4108430"/>
            <a:ext cx="1728192" cy="369332"/>
          </a:xfrm>
          <a:prstGeom prst="rect">
            <a:avLst/>
          </a:prstGeom>
          <a:noFill/>
        </p:spPr>
        <p:txBody>
          <a:bodyPr wrap="square" rtlCol="0">
            <a:spAutoFit/>
          </a:bodyPr>
          <a:lstStyle/>
          <a:p>
            <a:r>
              <a:rPr lang="zh-CN" altLang="en-US" dirty="0"/>
              <a:t>堆空间</a:t>
            </a:r>
          </a:p>
        </p:txBody>
      </p:sp>
      <p:sp>
        <p:nvSpPr>
          <p:cNvPr id="9" name="TextBox 8"/>
          <p:cNvSpPr txBox="1"/>
          <p:nvPr/>
        </p:nvSpPr>
        <p:spPr>
          <a:xfrm>
            <a:off x="3635896" y="6349970"/>
            <a:ext cx="1728192" cy="369332"/>
          </a:xfrm>
          <a:prstGeom prst="rect">
            <a:avLst/>
          </a:prstGeom>
          <a:noFill/>
        </p:spPr>
        <p:txBody>
          <a:bodyPr wrap="square" rtlCol="0">
            <a:spAutoFit/>
          </a:bodyPr>
          <a:lstStyle/>
          <a:p>
            <a:r>
              <a:rPr lang="zh-CN" altLang="en-US" dirty="0"/>
              <a:t>字符串常量池</a:t>
            </a:r>
          </a:p>
        </p:txBody>
      </p:sp>
      <p:sp>
        <p:nvSpPr>
          <p:cNvPr id="10" name="矩形 9"/>
          <p:cNvSpPr/>
          <p:nvPr/>
        </p:nvSpPr>
        <p:spPr>
          <a:xfrm>
            <a:off x="4788024" y="1340768"/>
            <a:ext cx="3600400" cy="923330"/>
          </a:xfrm>
          <a:prstGeom prst="rect">
            <a:avLst/>
          </a:prstGeom>
        </p:spPr>
        <p:txBody>
          <a:bodyPr wrap="square">
            <a:spAutoFit/>
          </a:bodyPr>
          <a:lstStyle/>
          <a:p>
            <a:r>
              <a:rPr lang="en-US" altLang="zh-CN" dirty="0"/>
              <a:t>String str1 = "</a:t>
            </a:r>
            <a:r>
              <a:rPr lang="en-US" altLang="zh-CN" dirty="0" err="1"/>
              <a:t>atwyl</a:t>
            </a:r>
            <a:r>
              <a:rPr lang="en-US" altLang="zh-CN" dirty="0"/>
              <a:t>";</a:t>
            </a:r>
          </a:p>
          <a:p>
            <a:r>
              <a:rPr lang="en-US" altLang="zh-CN" dirty="0"/>
              <a:t>String str2 = "</a:t>
            </a:r>
            <a:r>
              <a:rPr lang="en-US" altLang="zh-CN" dirty="0" err="1"/>
              <a:t>atwyl</a:t>
            </a:r>
            <a:r>
              <a:rPr lang="en-US" altLang="zh-CN" dirty="0"/>
              <a:t>";</a:t>
            </a:r>
          </a:p>
          <a:p>
            <a:r>
              <a:rPr lang="en-US" altLang="zh-CN" dirty="0"/>
              <a:t>String str3 = </a:t>
            </a:r>
            <a:r>
              <a:rPr lang="en-US" altLang="zh-CN" b="1" dirty="0"/>
              <a:t>new String("</a:t>
            </a:r>
            <a:r>
              <a:rPr lang="en-US" altLang="zh-CN" dirty="0"/>
              <a:t> </a:t>
            </a:r>
            <a:r>
              <a:rPr lang="en-US" altLang="zh-CN" dirty="0" err="1"/>
              <a:t>atwyl</a:t>
            </a:r>
            <a:r>
              <a:rPr lang="en-US" altLang="zh-CN" b="1" dirty="0"/>
              <a:t>");</a:t>
            </a:r>
            <a:endParaRPr lang="zh-CN" altLang="en-US" dirty="0"/>
          </a:p>
        </p:txBody>
      </p:sp>
      <p:sp>
        <p:nvSpPr>
          <p:cNvPr id="11" name="TextBox 10"/>
          <p:cNvSpPr txBox="1"/>
          <p:nvPr/>
        </p:nvSpPr>
        <p:spPr>
          <a:xfrm>
            <a:off x="611560" y="5733256"/>
            <a:ext cx="1368152" cy="369332"/>
          </a:xfrm>
          <a:prstGeom prst="rect">
            <a:avLst/>
          </a:prstGeom>
          <a:noFill/>
        </p:spPr>
        <p:txBody>
          <a:bodyPr wrap="square" rtlCol="0">
            <a:spAutoFit/>
          </a:bodyPr>
          <a:lstStyle/>
          <a:p>
            <a:r>
              <a:rPr lang="en-US" altLang="zh-CN" dirty="0"/>
              <a:t>str1:0x1234</a:t>
            </a:r>
            <a:endParaRPr lang="zh-CN" altLang="en-US" dirty="0"/>
          </a:p>
        </p:txBody>
      </p:sp>
      <p:sp>
        <p:nvSpPr>
          <p:cNvPr id="12" name="TextBox 11"/>
          <p:cNvSpPr txBox="1"/>
          <p:nvPr/>
        </p:nvSpPr>
        <p:spPr>
          <a:xfrm>
            <a:off x="3131840" y="5589240"/>
            <a:ext cx="1224136" cy="369332"/>
          </a:xfrm>
          <a:prstGeom prst="rect">
            <a:avLst/>
          </a:prstGeom>
          <a:noFill/>
        </p:spPr>
        <p:txBody>
          <a:bodyPr wrap="square" rtlCol="0">
            <a:spAutoFit/>
          </a:bodyPr>
          <a:lstStyle/>
          <a:p>
            <a:r>
              <a:rPr lang="en-US" altLang="zh-CN" dirty="0" err="1"/>
              <a:t>atwyl</a:t>
            </a:r>
            <a:endParaRPr lang="zh-CN" altLang="en-US" dirty="0"/>
          </a:p>
        </p:txBody>
      </p:sp>
      <p:cxnSp>
        <p:nvCxnSpPr>
          <p:cNvPr id="14" name="直接箭头连接符 13"/>
          <p:cNvCxnSpPr/>
          <p:nvPr/>
        </p:nvCxnSpPr>
        <p:spPr>
          <a:xfrm flipV="1">
            <a:off x="1331640" y="5773906"/>
            <a:ext cx="1944216" cy="18466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223628" y="5589240"/>
            <a:ext cx="2052228" cy="14401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1560" y="5404574"/>
            <a:ext cx="1368152" cy="369332"/>
          </a:xfrm>
          <a:prstGeom prst="rect">
            <a:avLst/>
          </a:prstGeom>
          <a:noFill/>
        </p:spPr>
        <p:txBody>
          <a:bodyPr wrap="square" rtlCol="0">
            <a:spAutoFit/>
          </a:bodyPr>
          <a:lstStyle/>
          <a:p>
            <a:r>
              <a:rPr lang="en-US" altLang="zh-CN" dirty="0"/>
              <a:t>str2:0x1234</a:t>
            </a:r>
            <a:endParaRPr lang="zh-CN" altLang="en-US" dirty="0"/>
          </a:p>
        </p:txBody>
      </p:sp>
      <p:sp>
        <p:nvSpPr>
          <p:cNvPr id="18" name="矩形 17"/>
          <p:cNvSpPr/>
          <p:nvPr/>
        </p:nvSpPr>
        <p:spPr>
          <a:xfrm>
            <a:off x="3275856" y="2744924"/>
            <a:ext cx="1224136" cy="82809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611560" y="5013176"/>
            <a:ext cx="1368152" cy="369332"/>
          </a:xfrm>
          <a:prstGeom prst="rect">
            <a:avLst/>
          </a:prstGeom>
          <a:noFill/>
        </p:spPr>
        <p:txBody>
          <a:bodyPr wrap="square" rtlCol="0">
            <a:spAutoFit/>
          </a:bodyPr>
          <a:lstStyle/>
          <a:p>
            <a:r>
              <a:rPr lang="en-US" altLang="zh-CN" dirty="0"/>
              <a:t>str3:0x2233</a:t>
            </a:r>
            <a:endParaRPr lang="zh-CN" altLang="en-US" dirty="0"/>
          </a:p>
        </p:txBody>
      </p:sp>
      <p:cxnSp>
        <p:nvCxnSpPr>
          <p:cNvPr id="21" name="直接箭头连接符 20"/>
          <p:cNvCxnSpPr/>
          <p:nvPr/>
        </p:nvCxnSpPr>
        <p:spPr>
          <a:xfrm flipV="1">
            <a:off x="1331640" y="2744924"/>
            <a:ext cx="1944216" cy="245291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491880" y="3068960"/>
            <a:ext cx="864096" cy="288032"/>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0x1234</a:t>
            </a:r>
            <a:endParaRPr lang="zh-CN" altLang="en-US" dirty="0"/>
          </a:p>
        </p:txBody>
      </p:sp>
      <p:cxnSp>
        <p:nvCxnSpPr>
          <p:cNvPr id="25" name="直接箭头连接符 24"/>
          <p:cNvCxnSpPr>
            <a:stCxn id="22" idx="4"/>
          </p:cNvCxnSpPr>
          <p:nvPr/>
        </p:nvCxnSpPr>
        <p:spPr>
          <a:xfrm flipH="1">
            <a:off x="3491880" y="3356992"/>
            <a:ext cx="432048" cy="230425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131840" y="2636912"/>
            <a:ext cx="144016" cy="108012"/>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71800" y="2264098"/>
            <a:ext cx="972108" cy="369332"/>
          </a:xfrm>
          <a:prstGeom prst="rect">
            <a:avLst/>
          </a:prstGeom>
          <a:noFill/>
        </p:spPr>
        <p:txBody>
          <a:bodyPr wrap="square" rtlCol="0">
            <a:spAutoFit/>
          </a:bodyPr>
          <a:lstStyle/>
          <a:p>
            <a:r>
              <a:rPr lang="en-US" altLang="zh-CN" dirty="0"/>
              <a:t>0x2233</a:t>
            </a:r>
            <a:endParaRPr lang="zh-CN" altLang="en-US" dirty="0"/>
          </a:p>
        </p:txBody>
      </p:sp>
      <p:sp>
        <p:nvSpPr>
          <p:cNvPr id="33" name="矩形 32"/>
          <p:cNvSpPr/>
          <p:nvPr/>
        </p:nvSpPr>
        <p:spPr>
          <a:xfrm>
            <a:off x="5364088" y="2731914"/>
            <a:ext cx="2502024" cy="646331"/>
          </a:xfrm>
          <a:prstGeom prst="rect">
            <a:avLst/>
          </a:prstGeom>
        </p:spPr>
        <p:txBody>
          <a:bodyPr wrap="square">
            <a:spAutoFit/>
          </a:bodyPr>
          <a:lstStyle/>
          <a:p>
            <a:r>
              <a:rPr lang="en-US" altLang="zh-CN" dirty="0"/>
              <a:t>String str4 = " </a:t>
            </a:r>
            <a:r>
              <a:rPr lang="en-US" altLang="zh-CN" dirty="0" err="1"/>
              <a:t>atwyl</a:t>
            </a:r>
            <a:r>
              <a:rPr lang="en-US" altLang="zh-CN" dirty="0"/>
              <a:t>";</a:t>
            </a:r>
          </a:p>
          <a:p>
            <a:r>
              <a:rPr lang="en-US" altLang="zh-CN" dirty="0"/>
              <a:t>str4 = str4 + "java";</a:t>
            </a:r>
            <a:endParaRPr lang="zh-CN" altLang="en-US" dirty="0"/>
          </a:p>
        </p:txBody>
      </p:sp>
      <p:sp>
        <p:nvSpPr>
          <p:cNvPr id="34" name="TextBox 33"/>
          <p:cNvSpPr txBox="1"/>
          <p:nvPr/>
        </p:nvSpPr>
        <p:spPr>
          <a:xfrm>
            <a:off x="611560" y="4509120"/>
            <a:ext cx="1638182" cy="369332"/>
          </a:xfrm>
          <a:prstGeom prst="rect">
            <a:avLst/>
          </a:prstGeom>
          <a:noFill/>
        </p:spPr>
        <p:txBody>
          <a:bodyPr wrap="square" rtlCol="0">
            <a:spAutoFit/>
          </a:bodyPr>
          <a:lstStyle/>
          <a:p>
            <a:r>
              <a:rPr lang="en-US" altLang="zh-CN" dirty="0"/>
              <a:t>str4:0x2234</a:t>
            </a:r>
            <a:endParaRPr lang="zh-CN" altLang="en-US" dirty="0"/>
          </a:p>
        </p:txBody>
      </p:sp>
      <p:cxnSp>
        <p:nvCxnSpPr>
          <p:cNvPr id="36" name="直接箭头连接符 35"/>
          <p:cNvCxnSpPr/>
          <p:nvPr/>
        </p:nvCxnSpPr>
        <p:spPr>
          <a:xfrm>
            <a:off x="1619672" y="4878452"/>
            <a:ext cx="1656184" cy="85480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55976" y="5197842"/>
            <a:ext cx="1368152" cy="369332"/>
          </a:xfrm>
          <a:prstGeom prst="rect">
            <a:avLst/>
          </a:prstGeom>
          <a:noFill/>
        </p:spPr>
        <p:txBody>
          <a:bodyPr wrap="square" rtlCol="0">
            <a:spAutoFit/>
          </a:bodyPr>
          <a:lstStyle/>
          <a:p>
            <a:r>
              <a:rPr lang="en-US" altLang="zh-CN" dirty="0" err="1"/>
              <a:t>atwyljava</a:t>
            </a:r>
            <a:endParaRPr lang="zh-CN" altLang="en-US" dirty="0"/>
          </a:p>
        </p:txBody>
      </p:sp>
      <p:cxnSp>
        <p:nvCxnSpPr>
          <p:cNvPr id="39" name="直接箭头连接符 38"/>
          <p:cNvCxnSpPr/>
          <p:nvPr/>
        </p:nvCxnSpPr>
        <p:spPr>
          <a:xfrm>
            <a:off x="1835696" y="4693786"/>
            <a:ext cx="2664296" cy="68872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乘号 39"/>
          <p:cNvSpPr/>
          <p:nvPr/>
        </p:nvSpPr>
        <p:spPr>
          <a:xfrm>
            <a:off x="2249742" y="5013176"/>
            <a:ext cx="378042" cy="576064"/>
          </a:xfrm>
          <a:prstGeom prst="mathMultipl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0252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99992" y="705668"/>
            <a:ext cx="4572000" cy="1754326"/>
          </a:xfrm>
          <a:prstGeom prst="rect">
            <a:avLst/>
          </a:prstGeom>
        </p:spPr>
        <p:txBody>
          <a:bodyPr>
            <a:spAutoFit/>
          </a:bodyPr>
          <a:lstStyle/>
          <a:p>
            <a:r>
              <a:rPr lang="en-US" altLang="zh-CN" dirty="0"/>
              <a:t>String </a:t>
            </a:r>
            <a:r>
              <a:rPr lang="en-US" altLang="zh-CN" u="sng" dirty="0"/>
              <a:t>str1 = "</a:t>
            </a:r>
            <a:r>
              <a:rPr lang="en-US" altLang="zh-CN" u="sng" dirty="0" err="1"/>
              <a:t>javaSE</a:t>
            </a:r>
            <a:r>
              <a:rPr lang="en-US" altLang="zh-CN" u="sng" dirty="0"/>
              <a:t>";</a:t>
            </a:r>
          </a:p>
          <a:p>
            <a:r>
              <a:rPr lang="en-US" altLang="zh-CN" dirty="0"/>
              <a:t>str1 = "</a:t>
            </a:r>
            <a:r>
              <a:rPr lang="en-US" altLang="zh-CN" dirty="0" err="1"/>
              <a:t>javaSEISO</a:t>
            </a:r>
            <a:r>
              <a:rPr lang="en-US" altLang="zh-CN" dirty="0"/>
              <a:t>”;</a:t>
            </a:r>
          </a:p>
          <a:p>
            <a:endParaRPr lang="zh-CN" altLang="en-US" dirty="0"/>
          </a:p>
          <a:p>
            <a:r>
              <a:rPr lang="en-US" altLang="zh-CN" dirty="0" err="1"/>
              <a:t>StringBuffer</a:t>
            </a:r>
            <a:r>
              <a:rPr lang="en-US" altLang="zh-CN" dirty="0"/>
              <a:t> </a:t>
            </a:r>
            <a:r>
              <a:rPr lang="en-US" altLang="zh-CN" dirty="0" err="1"/>
              <a:t>sb</a:t>
            </a:r>
            <a:r>
              <a:rPr lang="en-US" altLang="zh-CN" dirty="0"/>
              <a:t> = </a:t>
            </a:r>
            <a:r>
              <a:rPr lang="en-US" altLang="zh-CN" b="1" dirty="0"/>
              <a:t>new </a:t>
            </a:r>
            <a:r>
              <a:rPr lang="en-US" altLang="zh-CN" b="1" dirty="0" err="1"/>
              <a:t>StringBuffer</a:t>
            </a:r>
            <a:r>
              <a:rPr lang="en-US" altLang="zh-CN" b="1" dirty="0"/>
              <a:t>(“</a:t>
            </a:r>
            <a:r>
              <a:rPr lang="en-US" altLang="zh-CN" b="1" dirty="0" err="1"/>
              <a:t>javaSE</a:t>
            </a:r>
            <a:r>
              <a:rPr lang="en-US" altLang="zh-CN" b="1" dirty="0"/>
              <a:t>”);</a:t>
            </a:r>
          </a:p>
          <a:p>
            <a:r>
              <a:rPr lang="en-US" altLang="zh-CN" dirty="0" err="1"/>
              <a:t>Sb.append</a:t>
            </a:r>
            <a:r>
              <a:rPr lang="en-US" altLang="zh-CN" dirty="0"/>
              <a:t>(“hello");</a:t>
            </a:r>
          </a:p>
          <a:p>
            <a:r>
              <a:rPr lang="en-US" altLang="zh-CN" dirty="0" err="1"/>
              <a:t>System.</a:t>
            </a:r>
            <a:r>
              <a:rPr lang="en-US" altLang="zh-CN" i="1" dirty="0" err="1"/>
              <a:t>out.println</a:t>
            </a:r>
            <a:r>
              <a:rPr lang="en-US" altLang="zh-CN" i="1" dirty="0"/>
              <a:t>(</a:t>
            </a:r>
            <a:r>
              <a:rPr lang="en-US" altLang="zh-CN" i="1" dirty="0" err="1"/>
              <a:t>sb</a:t>
            </a:r>
            <a:r>
              <a:rPr lang="en-US" altLang="zh-CN" i="1" dirty="0"/>
              <a:t>);</a:t>
            </a:r>
            <a:endParaRPr lang="zh-CN" altLang="en-US" dirty="0"/>
          </a:p>
        </p:txBody>
      </p:sp>
      <p:sp>
        <p:nvSpPr>
          <p:cNvPr id="5" name="矩形 4"/>
          <p:cNvSpPr/>
          <p:nvPr/>
        </p:nvSpPr>
        <p:spPr>
          <a:xfrm>
            <a:off x="467544" y="2132856"/>
            <a:ext cx="864096" cy="417646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27784" y="2564904"/>
            <a:ext cx="5688632" cy="273630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483768" y="5589240"/>
            <a:ext cx="3312368" cy="10801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467544" y="6309320"/>
            <a:ext cx="1008112" cy="369332"/>
          </a:xfrm>
          <a:prstGeom prst="rect">
            <a:avLst/>
          </a:prstGeom>
          <a:noFill/>
        </p:spPr>
        <p:txBody>
          <a:bodyPr wrap="square" rtlCol="0">
            <a:spAutoFit/>
          </a:bodyPr>
          <a:lstStyle/>
          <a:p>
            <a:r>
              <a:rPr lang="zh-CN" altLang="en-US" dirty="0"/>
              <a:t>栈</a:t>
            </a:r>
          </a:p>
        </p:txBody>
      </p:sp>
      <p:sp>
        <p:nvSpPr>
          <p:cNvPr id="9" name="TextBox 8"/>
          <p:cNvSpPr txBox="1"/>
          <p:nvPr/>
        </p:nvSpPr>
        <p:spPr>
          <a:xfrm>
            <a:off x="7092280" y="5085184"/>
            <a:ext cx="1979712" cy="369332"/>
          </a:xfrm>
          <a:prstGeom prst="rect">
            <a:avLst/>
          </a:prstGeom>
          <a:noFill/>
        </p:spPr>
        <p:txBody>
          <a:bodyPr wrap="square" rtlCol="0">
            <a:spAutoFit/>
          </a:bodyPr>
          <a:lstStyle/>
          <a:p>
            <a:r>
              <a:rPr lang="zh-CN" altLang="en-US" dirty="0"/>
              <a:t>堆</a:t>
            </a:r>
          </a:p>
        </p:txBody>
      </p:sp>
      <p:sp>
        <p:nvSpPr>
          <p:cNvPr id="10" name="TextBox 9"/>
          <p:cNvSpPr txBox="1"/>
          <p:nvPr/>
        </p:nvSpPr>
        <p:spPr>
          <a:xfrm>
            <a:off x="5580112" y="6129300"/>
            <a:ext cx="1728192" cy="369332"/>
          </a:xfrm>
          <a:prstGeom prst="rect">
            <a:avLst/>
          </a:prstGeom>
          <a:noFill/>
        </p:spPr>
        <p:txBody>
          <a:bodyPr wrap="square" rtlCol="0">
            <a:spAutoFit/>
          </a:bodyPr>
          <a:lstStyle/>
          <a:p>
            <a:r>
              <a:rPr lang="zh-CN" altLang="en-US" dirty="0"/>
              <a:t>字符串常量池</a:t>
            </a:r>
          </a:p>
        </p:txBody>
      </p:sp>
      <p:sp>
        <p:nvSpPr>
          <p:cNvPr id="11" name="TextBox 10"/>
          <p:cNvSpPr txBox="1"/>
          <p:nvPr/>
        </p:nvSpPr>
        <p:spPr>
          <a:xfrm>
            <a:off x="467544" y="5805264"/>
            <a:ext cx="864096" cy="369332"/>
          </a:xfrm>
          <a:prstGeom prst="rect">
            <a:avLst/>
          </a:prstGeom>
          <a:noFill/>
        </p:spPr>
        <p:txBody>
          <a:bodyPr wrap="square" rtlCol="0">
            <a:spAutoFit/>
          </a:bodyPr>
          <a:lstStyle/>
          <a:p>
            <a:r>
              <a:rPr lang="en-US" altLang="zh-CN" dirty="0"/>
              <a:t>str1:</a:t>
            </a:r>
            <a:endParaRPr lang="zh-CN" altLang="en-US" dirty="0"/>
          </a:p>
        </p:txBody>
      </p:sp>
      <p:sp>
        <p:nvSpPr>
          <p:cNvPr id="12" name="TextBox 11"/>
          <p:cNvSpPr txBox="1"/>
          <p:nvPr/>
        </p:nvSpPr>
        <p:spPr>
          <a:xfrm>
            <a:off x="2771800" y="6129300"/>
            <a:ext cx="1080120" cy="369332"/>
          </a:xfrm>
          <a:prstGeom prst="rect">
            <a:avLst/>
          </a:prstGeom>
          <a:noFill/>
        </p:spPr>
        <p:txBody>
          <a:bodyPr wrap="square" rtlCol="0">
            <a:spAutoFit/>
          </a:bodyPr>
          <a:lstStyle/>
          <a:p>
            <a:r>
              <a:rPr lang="en-US" altLang="zh-CN" dirty="0" err="1"/>
              <a:t>javaSE</a:t>
            </a:r>
            <a:endParaRPr lang="zh-CN" altLang="en-US" dirty="0"/>
          </a:p>
        </p:txBody>
      </p:sp>
      <p:cxnSp>
        <p:nvCxnSpPr>
          <p:cNvPr id="14" name="直接箭头连接符 13"/>
          <p:cNvCxnSpPr>
            <a:endCxn id="12" idx="1"/>
          </p:cNvCxnSpPr>
          <p:nvPr/>
        </p:nvCxnSpPr>
        <p:spPr>
          <a:xfrm>
            <a:off x="1043608" y="5989930"/>
            <a:ext cx="1728192" cy="32403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1920" y="5805264"/>
            <a:ext cx="1620180" cy="369332"/>
          </a:xfrm>
          <a:prstGeom prst="rect">
            <a:avLst/>
          </a:prstGeom>
          <a:noFill/>
        </p:spPr>
        <p:txBody>
          <a:bodyPr wrap="square" rtlCol="0">
            <a:spAutoFit/>
          </a:bodyPr>
          <a:lstStyle/>
          <a:p>
            <a:r>
              <a:rPr lang="en-US" altLang="zh-CN" dirty="0" err="1"/>
              <a:t>javaSEISO</a:t>
            </a:r>
            <a:endParaRPr lang="zh-CN" altLang="en-US" dirty="0"/>
          </a:p>
        </p:txBody>
      </p:sp>
      <p:cxnSp>
        <p:nvCxnSpPr>
          <p:cNvPr id="17" name="直接箭头连接符 16"/>
          <p:cNvCxnSpPr/>
          <p:nvPr/>
        </p:nvCxnSpPr>
        <p:spPr>
          <a:xfrm>
            <a:off x="1187624" y="5989930"/>
            <a:ext cx="266429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乘号 17"/>
          <p:cNvSpPr/>
          <p:nvPr/>
        </p:nvSpPr>
        <p:spPr>
          <a:xfrm>
            <a:off x="2051720" y="6055913"/>
            <a:ext cx="288032" cy="364686"/>
          </a:xfrm>
          <a:prstGeom prst="mathMultipl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467544" y="5269850"/>
            <a:ext cx="864096" cy="369332"/>
          </a:xfrm>
          <a:prstGeom prst="rect">
            <a:avLst/>
          </a:prstGeom>
          <a:noFill/>
        </p:spPr>
        <p:txBody>
          <a:bodyPr wrap="square" rtlCol="0">
            <a:spAutoFit/>
          </a:bodyPr>
          <a:lstStyle/>
          <a:p>
            <a:r>
              <a:rPr lang="en-US" altLang="zh-CN" dirty="0" err="1"/>
              <a:t>sb</a:t>
            </a:r>
            <a:r>
              <a:rPr lang="en-US" altLang="zh-CN" dirty="0"/>
              <a:t>:</a:t>
            </a:r>
            <a:endParaRPr lang="zh-CN" altLang="en-US" dirty="0"/>
          </a:p>
        </p:txBody>
      </p:sp>
      <p:sp>
        <p:nvSpPr>
          <p:cNvPr id="21" name="矩形 20"/>
          <p:cNvSpPr/>
          <p:nvPr/>
        </p:nvSpPr>
        <p:spPr>
          <a:xfrm>
            <a:off x="4499992" y="3356992"/>
            <a:ext cx="1584176" cy="129614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4499992" y="3448708"/>
            <a:ext cx="1764196" cy="369332"/>
          </a:xfrm>
          <a:prstGeom prst="rect">
            <a:avLst/>
          </a:prstGeom>
          <a:noFill/>
        </p:spPr>
        <p:txBody>
          <a:bodyPr wrap="square" rtlCol="0">
            <a:spAutoFit/>
          </a:bodyPr>
          <a:lstStyle/>
          <a:p>
            <a:r>
              <a:rPr lang="en-US" altLang="zh-CN" dirty="0" err="1"/>
              <a:t>javaSEhello</a:t>
            </a:r>
            <a:endParaRPr lang="zh-CN" altLang="en-US" dirty="0"/>
          </a:p>
        </p:txBody>
      </p:sp>
      <p:cxnSp>
        <p:nvCxnSpPr>
          <p:cNvPr id="23" name="直接箭头连接符 22"/>
          <p:cNvCxnSpPr/>
          <p:nvPr/>
        </p:nvCxnSpPr>
        <p:spPr>
          <a:xfrm flipV="1">
            <a:off x="1187624" y="3448708"/>
            <a:ext cx="3474386" cy="200580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808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225806"/>
            <a:ext cx="1008112" cy="511256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55776" y="1196752"/>
            <a:ext cx="6048672" cy="367240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2533237" y="5085184"/>
            <a:ext cx="3816424" cy="155679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83568" y="6338374"/>
            <a:ext cx="1152128" cy="369332"/>
          </a:xfrm>
          <a:prstGeom prst="rect">
            <a:avLst/>
          </a:prstGeom>
          <a:noFill/>
        </p:spPr>
        <p:txBody>
          <a:bodyPr wrap="square" rtlCol="0">
            <a:spAutoFit/>
          </a:bodyPr>
          <a:lstStyle/>
          <a:p>
            <a:r>
              <a:rPr lang="zh-CN" altLang="en-US" dirty="0"/>
              <a:t>栈</a:t>
            </a:r>
          </a:p>
        </p:txBody>
      </p:sp>
      <p:sp>
        <p:nvSpPr>
          <p:cNvPr id="8" name="TextBox 7"/>
          <p:cNvSpPr txBox="1"/>
          <p:nvPr/>
        </p:nvSpPr>
        <p:spPr>
          <a:xfrm>
            <a:off x="7452320" y="4869160"/>
            <a:ext cx="648072" cy="369332"/>
          </a:xfrm>
          <a:prstGeom prst="rect">
            <a:avLst/>
          </a:prstGeom>
          <a:noFill/>
        </p:spPr>
        <p:txBody>
          <a:bodyPr wrap="square" rtlCol="0">
            <a:spAutoFit/>
          </a:bodyPr>
          <a:lstStyle/>
          <a:p>
            <a:r>
              <a:rPr lang="zh-CN" altLang="en-US" dirty="0"/>
              <a:t>堆</a:t>
            </a:r>
          </a:p>
        </p:txBody>
      </p:sp>
      <p:sp>
        <p:nvSpPr>
          <p:cNvPr id="9" name="TextBox 8"/>
          <p:cNvSpPr txBox="1"/>
          <p:nvPr/>
        </p:nvSpPr>
        <p:spPr>
          <a:xfrm>
            <a:off x="4860032" y="6523040"/>
            <a:ext cx="1489629" cy="369332"/>
          </a:xfrm>
          <a:prstGeom prst="rect">
            <a:avLst/>
          </a:prstGeom>
          <a:noFill/>
        </p:spPr>
        <p:txBody>
          <a:bodyPr wrap="square" rtlCol="0">
            <a:spAutoFit/>
          </a:bodyPr>
          <a:lstStyle/>
          <a:p>
            <a:r>
              <a:rPr lang="zh-CN" altLang="en-US" dirty="0"/>
              <a:t>方法区</a:t>
            </a:r>
          </a:p>
        </p:txBody>
      </p:sp>
      <p:sp>
        <p:nvSpPr>
          <p:cNvPr id="10" name="矩形 9"/>
          <p:cNvSpPr/>
          <p:nvPr/>
        </p:nvSpPr>
        <p:spPr>
          <a:xfrm>
            <a:off x="2843808" y="5373216"/>
            <a:ext cx="3024336" cy="114982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4211960" y="6165304"/>
            <a:ext cx="1080120" cy="369332"/>
          </a:xfrm>
          <a:prstGeom prst="rect">
            <a:avLst/>
          </a:prstGeom>
          <a:noFill/>
        </p:spPr>
        <p:txBody>
          <a:bodyPr wrap="square" rtlCol="0">
            <a:spAutoFit/>
          </a:bodyPr>
          <a:lstStyle/>
          <a:p>
            <a:r>
              <a:rPr lang="zh-CN" altLang="en-US" dirty="0"/>
              <a:t>常量池</a:t>
            </a:r>
          </a:p>
        </p:txBody>
      </p:sp>
      <p:sp>
        <p:nvSpPr>
          <p:cNvPr id="12" name="TextBox 11"/>
          <p:cNvSpPr txBox="1"/>
          <p:nvPr/>
        </p:nvSpPr>
        <p:spPr>
          <a:xfrm>
            <a:off x="683568" y="5863580"/>
            <a:ext cx="1008112" cy="369332"/>
          </a:xfrm>
          <a:prstGeom prst="rect">
            <a:avLst/>
          </a:prstGeom>
          <a:noFill/>
        </p:spPr>
        <p:txBody>
          <a:bodyPr wrap="square" rtlCol="0">
            <a:spAutoFit/>
          </a:bodyPr>
          <a:lstStyle/>
          <a:p>
            <a:r>
              <a:rPr lang="en-US" altLang="zh-CN" dirty="0"/>
              <a:t>str1:</a:t>
            </a:r>
            <a:endParaRPr lang="zh-CN" altLang="en-US" dirty="0"/>
          </a:p>
        </p:txBody>
      </p:sp>
      <p:sp>
        <p:nvSpPr>
          <p:cNvPr id="13" name="TextBox 12"/>
          <p:cNvSpPr txBox="1"/>
          <p:nvPr/>
        </p:nvSpPr>
        <p:spPr>
          <a:xfrm>
            <a:off x="2987824" y="5863580"/>
            <a:ext cx="1368152" cy="369332"/>
          </a:xfrm>
          <a:prstGeom prst="rect">
            <a:avLst/>
          </a:prstGeom>
          <a:noFill/>
        </p:spPr>
        <p:txBody>
          <a:bodyPr wrap="square" rtlCol="0">
            <a:spAutoFit/>
          </a:bodyPr>
          <a:lstStyle/>
          <a:p>
            <a:r>
              <a:rPr lang="en-US" altLang="zh-CN" dirty="0" err="1"/>
              <a:t>javaSE</a:t>
            </a:r>
            <a:endParaRPr lang="zh-CN" altLang="en-US" dirty="0"/>
          </a:p>
        </p:txBody>
      </p:sp>
      <p:cxnSp>
        <p:nvCxnSpPr>
          <p:cNvPr id="15" name="直接箭头连接符 14"/>
          <p:cNvCxnSpPr>
            <a:endCxn id="13" idx="1"/>
          </p:cNvCxnSpPr>
          <p:nvPr/>
        </p:nvCxnSpPr>
        <p:spPr>
          <a:xfrm>
            <a:off x="1403648" y="6048246"/>
            <a:ext cx="158417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3568" y="5373216"/>
            <a:ext cx="1008112" cy="369332"/>
          </a:xfrm>
          <a:prstGeom prst="rect">
            <a:avLst/>
          </a:prstGeom>
          <a:noFill/>
        </p:spPr>
        <p:txBody>
          <a:bodyPr wrap="square" rtlCol="0">
            <a:spAutoFit/>
          </a:bodyPr>
          <a:lstStyle/>
          <a:p>
            <a:r>
              <a:rPr lang="en-US" altLang="zh-CN" dirty="0"/>
              <a:t>str2:</a:t>
            </a:r>
            <a:endParaRPr lang="zh-CN" altLang="en-US" dirty="0"/>
          </a:p>
        </p:txBody>
      </p:sp>
      <p:cxnSp>
        <p:nvCxnSpPr>
          <p:cNvPr id="18" name="直接箭头连接符 17"/>
          <p:cNvCxnSpPr/>
          <p:nvPr/>
        </p:nvCxnSpPr>
        <p:spPr>
          <a:xfrm>
            <a:off x="1547664" y="5557882"/>
            <a:ext cx="1440160" cy="39024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699792" y="1196752"/>
            <a:ext cx="4572000" cy="1754326"/>
          </a:xfrm>
          <a:prstGeom prst="rect">
            <a:avLst/>
          </a:prstGeom>
        </p:spPr>
        <p:txBody>
          <a:bodyPr>
            <a:spAutoFit/>
          </a:bodyPr>
          <a:lstStyle/>
          <a:p>
            <a:r>
              <a:rPr lang="en-US" altLang="zh-CN" dirty="0">
                <a:solidFill>
                  <a:schemeClr val="bg1"/>
                </a:solidFill>
              </a:rPr>
              <a:t>String str1 = "</a:t>
            </a:r>
            <a:r>
              <a:rPr lang="en-US" altLang="zh-CN" dirty="0" err="1">
                <a:solidFill>
                  <a:schemeClr val="bg1"/>
                </a:solidFill>
              </a:rPr>
              <a:t>javaSE</a:t>
            </a:r>
            <a:r>
              <a:rPr lang="en-US" altLang="zh-CN" dirty="0">
                <a:solidFill>
                  <a:schemeClr val="bg1"/>
                </a:solidFill>
              </a:rPr>
              <a:t>";</a:t>
            </a:r>
          </a:p>
          <a:p>
            <a:r>
              <a:rPr lang="en-US" altLang="zh-CN" dirty="0">
                <a:solidFill>
                  <a:schemeClr val="bg1"/>
                </a:solidFill>
              </a:rPr>
              <a:t>String str2 = "</a:t>
            </a:r>
            <a:r>
              <a:rPr lang="en-US" altLang="zh-CN" dirty="0" err="1">
                <a:solidFill>
                  <a:schemeClr val="bg1"/>
                </a:solidFill>
              </a:rPr>
              <a:t>javaSE</a:t>
            </a:r>
            <a:r>
              <a:rPr lang="en-US" altLang="zh-CN" dirty="0">
                <a:solidFill>
                  <a:schemeClr val="bg1"/>
                </a:solidFill>
              </a:rPr>
              <a:t>";</a:t>
            </a:r>
          </a:p>
          <a:p>
            <a:r>
              <a:rPr lang="en-US" altLang="zh-CN" dirty="0">
                <a:solidFill>
                  <a:schemeClr val="bg1"/>
                </a:solidFill>
              </a:rPr>
              <a:t>String str3 = new String("</a:t>
            </a:r>
            <a:r>
              <a:rPr lang="en-US" altLang="zh-CN" dirty="0" err="1">
                <a:solidFill>
                  <a:schemeClr val="bg1"/>
                </a:solidFill>
              </a:rPr>
              <a:t>javaSE</a:t>
            </a:r>
            <a:r>
              <a:rPr lang="en-US" altLang="zh-CN" dirty="0">
                <a:solidFill>
                  <a:schemeClr val="bg1"/>
                </a:solidFill>
              </a:rPr>
              <a:t>");</a:t>
            </a:r>
          </a:p>
          <a:p>
            <a:r>
              <a:rPr lang="en-US" altLang="zh-CN" dirty="0">
                <a:solidFill>
                  <a:schemeClr val="bg1"/>
                </a:solidFill>
              </a:rPr>
              <a:t>String str4 = "</a:t>
            </a:r>
            <a:r>
              <a:rPr lang="en-US" altLang="zh-CN" dirty="0" err="1">
                <a:solidFill>
                  <a:schemeClr val="bg1"/>
                </a:solidFill>
              </a:rPr>
              <a:t>javaSEhello</a:t>
            </a:r>
            <a:r>
              <a:rPr lang="en-US" altLang="zh-CN" dirty="0">
                <a:solidFill>
                  <a:schemeClr val="bg1"/>
                </a:solidFill>
              </a:rPr>
              <a:t>";</a:t>
            </a:r>
          </a:p>
          <a:p>
            <a:r>
              <a:rPr lang="en-US" altLang="zh-CN" dirty="0">
                <a:solidFill>
                  <a:schemeClr val="bg1"/>
                </a:solidFill>
              </a:rPr>
              <a:t>String str5 = "</a:t>
            </a:r>
            <a:r>
              <a:rPr lang="en-US" altLang="zh-CN" dirty="0" err="1">
                <a:solidFill>
                  <a:schemeClr val="bg1"/>
                </a:solidFill>
              </a:rPr>
              <a:t>javaSE</a:t>
            </a:r>
            <a:r>
              <a:rPr lang="en-US" altLang="zh-CN" dirty="0">
                <a:solidFill>
                  <a:schemeClr val="bg1"/>
                </a:solidFill>
              </a:rPr>
              <a:t>" + “hello";</a:t>
            </a:r>
          </a:p>
          <a:p>
            <a:r>
              <a:rPr lang="en-US" altLang="zh-CN" dirty="0">
                <a:solidFill>
                  <a:schemeClr val="bg1"/>
                </a:solidFill>
              </a:rPr>
              <a:t>str1 = “</a:t>
            </a:r>
            <a:r>
              <a:rPr lang="en-US" altLang="zh-CN" dirty="0" err="1">
                <a:solidFill>
                  <a:schemeClr val="bg1"/>
                </a:solidFill>
              </a:rPr>
              <a:t>javaSEhello</a:t>
            </a:r>
            <a:r>
              <a:rPr lang="en-US" altLang="zh-CN" dirty="0">
                <a:solidFill>
                  <a:schemeClr val="bg1"/>
                </a:solidFill>
              </a:rPr>
              <a:t>”</a:t>
            </a:r>
            <a:endParaRPr lang="zh-CN" altLang="en-US" dirty="0">
              <a:solidFill>
                <a:schemeClr val="bg1"/>
              </a:solidFill>
            </a:endParaRPr>
          </a:p>
        </p:txBody>
      </p:sp>
      <p:sp>
        <p:nvSpPr>
          <p:cNvPr id="22" name="TextBox 21"/>
          <p:cNvSpPr txBox="1"/>
          <p:nvPr/>
        </p:nvSpPr>
        <p:spPr>
          <a:xfrm>
            <a:off x="683568" y="4725144"/>
            <a:ext cx="1008112" cy="369332"/>
          </a:xfrm>
          <a:prstGeom prst="rect">
            <a:avLst/>
          </a:prstGeom>
          <a:noFill/>
        </p:spPr>
        <p:txBody>
          <a:bodyPr wrap="square" rtlCol="0">
            <a:spAutoFit/>
          </a:bodyPr>
          <a:lstStyle/>
          <a:p>
            <a:r>
              <a:rPr lang="en-US" altLang="zh-CN" dirty="0"/>
              <a:t>str3:</a:t>
            </a:r>
            <a:endParaRPr lang="zh-CN" altLang="en-US" dirty="0"/>
          </a:p>
        </p:txBody>
      </p:sp>
      <p:sp>
        <p:nvSpPr>
          <p:cNvPr id="23" name="矩形 22"/>
          <p:cNvSpPr/>
          <p:nvPr/>
        </p:nvSpPr>
        <p:spPr>
          <a:xfrm>
            <a:off x="3203848" y="3356992"/>
            <a:ext cx="1152128" cy="93610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119370" y="3244334"/>
            <a:ext cx="2227085" cy="369332"/>
          </a:xfrm>
          <a:prstGeom prst="rect">
            <a:avLst/>
          </a:prstGeom>
        </p:spPr>
        <p:txBody>
          <a:bodyPr wrap="none">
            <a:spAutoFit/>
          </a:bodyPr>
          <a:lstStyle/>
          <a:p>
            <a:r>
              <a:rPr lang="en-US" altLang="zh-CN" b="1" dirty="0">
                <a:solidFill>
                  <a:schemeClr val="bg1"/>
                </a:solidFill>
              </a:rPr>
              <a:t>new String("</a:t>
            </a:r>
            <a:r>
              <a:rPr lang="en-US" altLang="zh-CN" b="1" dirty="0" err="1">
                <a:solidFill>
                  <a:schemeClr val="bg1"/>
                </a:solidFill>
              </a:rPr>
              <a:t>javaSE</a:t>
            </a:r>
            <a:r>
              <a:rPr lang="en-US" altLang="zh-CN" b="1" dirty="0">
                <a:solidFill>
                  <a:schemeClr val="bg1"/>
                </a:solidFill>
              </a:rPr>
              <a:t>");</a:t>
            </a:r>
          </a:p>
        </p:txBody>
      </p:sp>
      <p:cxnSp>
        <p:nvCxnSpPr>
          <p:cNvPr id="26" name="直接箭头连接符 25"/>
          <p:cNvCxnSpPr/>
          <p:nvPr/>
        </p:nvCxnSpPr>
        <p:spPr>
          <a:xfrm flipV="1">
            <a:off x="1403648" y="3356992"/>
            <a:ext cx="1800200"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3568" y="4293096"/>
            <a:ext cx="1008112" cy="369332"/>
          </a:xfrm>
          <a:prstGeom prst="rect">
            <a:avLst/>
          </a:prstGeom>
          <a:noFill/>
        </p:spPr>
        <p:txBody>
          <a:bodyPr wrap="square" rtlCol="0">
            <a:spAutoFit/>
          </a:bodyPr>
          <a:lstStyle/>
          <a:p>
            <a:r>
              <a:rPr lang="en-US" altLang="zh-CN" dirty="0"/>
              <a:t>str4:</a:t>
            </a:r>
            <a:endParaRPr lang="zh-CN" altLang="en-US" dirty="0"/>
          </a:p>
        </p:txBody>
      </p:sp>
      <p:sp>
        <p:nvSpPr>
          <p:cNvPr id="28" name="TextBox 27"/>
          <p:cNvSpPr txBox="1"/>
          <p:nvPr/>
        </p:nvSpPr>
        <p:spPr>
          <a:xfrm>
            <a:off x="3779912" y="5557882"/>
            <a:ext cx="1944216" cy="369332"/>
          </a:xfrm>
          <a:prstGeom prst="rect">
            <a:avLst/>
          </a:prstGeom>
          <a:noFill/>
        </p:spPr>
        <p:txBody>
          <a:bodyPr wrap="square" rtlCol="0">
            <a:spAutoFit/>
          </a:bodyPr>
          <a:lstStyle/>
          <a:p>
            <a:r>
              <a:rPr lang="en-US" altLang="zh-CN" dirty="0" err="1"/>
              <a:t>javaSEhello</a:t>
            </a:r>
            <a:endParaRPr lang="zh-CN" altLang="en-US" dirty="0"/>
          </a:p>
        </p:txBody>
      </p:sp>
      <p:cxnSp>
        <p:nvCxnSpPr>
          <p:cNvPr id="30" name="直接箭头连接符 29"/>
          <p:cNvCxnSpPr/>
          <p:nvPr/>
        </p:nvCxnSpPr>
        <p:spPr>
          <a:xfrm>
            <a:off x="1259632" y="4477762"/>
            <a:ext cx="2592288" cy="126478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83568" y="3825044"/>
            <a:ext cx="1008112" cy="369332"/>
          </a:xfrm>
          <a:prstGeom prst="rect">
            <a:avLst/>
          </a:prstGeom>
          <a:noFill/>
        </p:spPr>
        <p:txBody>
          <a:bodyPr wrap="square" rtlCol="0">
            <a:spAutoFit/>
          </a:bodyPr>
          <a:lstStyle/>
          <a:p>
            <a:r>
              <a:rPr lang="en-US" altLang="zh-CN" dirty="0"/>
              <a:t>str5:</a:t>
            </a:r>
            <a:endParaRPr lang="zh-CN" altLang="en-US" dirty="0"/>
          </a:p>
        </p:txBody>
      </p:sp>
      <p:cxnSp>
        <p:nvCxnSpPr>
          <p:cNvPr id="34" name="直接箭头连接符 33"/>
          <p:cNvCxnSpPr/>
          <p:nvPr/>
        </p:nvCxnSpPr>
        <p:spPr>
          <a:xfrm>
            <a:off x="1547664" y="4009710"/>
            <a:ext cx="2448272" cy="173283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乘号 36"/>
          <p:cNvSpPr/>
          <p:nvPr/>
        </p:nvSpPr>
        <p:spPr>
          <a:xfrm>
            <a:off x="1835696" y="5863580"/>
            <a:ext cx="360040" cy="369332"/>
          </a:xfrm>
          <a:prstGeom prst="mathMultipl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箭头连接符 38"/>
          <p:cNvCxnSpPr/>
          <p:nvPr/>
        </p:nvCxnSpPr>
        <p:spPr>
          <a:xfrm flipV="1">
            <a:off x="1187624" y="5753006"/>
            <a:ext cx="2592288" cy="29524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875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18529" y="1628800"/>
            <a:ext cx="1097487" cy="97210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11560" y="1340768"/>
            <a:ext cx="1224136" cy="446449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15816" y="620688"/>
            <a:ext cx="6048672" cy="37444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p:cNvSpPr/>
          <p:nvPr/>
        </p:nvSpPr>
        <p:spPr>
          <a:xfrm>
            <a:off x="2864205" y="4900518"/>
            <a:ext cx="5904656" cy="14401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TextBox 6"/>
          <p:cNvSpPr txBox="1"/>
          <p:nvPr/>
        </p:nvSpPr>
        <p:spPr>
          <a:xfrm>
            <a:off x="592850" y="5805264"/>
            <a:ext cx="1116124" cy="369332"/>
          </a:xfrm>
          <a:prstGeom prst="rect">
            <a:avLst/>
          </a:prstGeom>
          <a:noFill/>
        </p:spPr>
        <p:txBody>
          <a:bodyPr wrap="square" rtlCol="0">
            <a:spAutoFit/>
          </a:bodyPr>
          <a:lstStyle/>
          <a:p>
            <a:r>
              <a:rPr lang="zh-CN" altLang="en-US" dirty="0"/>
              <a:t>栈</a:t>
            </a:r>
          </a:p>
        </p:txBody>
      </p:sp>
      <p:sp>
        <p:nvSpPr>
          <p:cNvPr id="8" name="TextBox 7"/>
          <p:cNvSpPr txBox="1"/>
          <p:nvPr/>
        </p:nvSpPr>
        <p:spPr>
          <a:xfrm>
            <a:off x="4355976" y="4180438"/>
            <a:ext cx="1116124" cy="369332"/>
          </a:xfrm>
          <a:prstGeom prst="rect">
            <a:avLst/>
          </a:prstGeom>
          <a:noFill/>
        </p:spPr>
        <p:txBody>
          <a:bodyPr wrap="square" rtlCol="0">
            <a:spAutoFit/>
          </a:bodyPr>
          <a:lstStyle/>
          <a:p>
            <a:r>
              <a:rPr lang="zh-CN" altLang="en-US" dirty="0"/>
              <a:t>堆</a:t>
            </a:r>
          </a:p>
        </p:txBody>
      </p:sp>
      <p:sp>
        <p:nvSpPr>
          <p:cNvPr id="9" name="TextBox 8"/>
          <p:cNvSpPr txBox="1"/>
          <p:nvPr/>
        </p:nvSpPr>
        <p:spPr>
          <a:xfrm>
            <a:off x="3995936" y="4828510"/>
            <a:ext cx="1116124" cy="369332"/>
          </a:xfrm>
          <a:prstGeom prst="rect">
            <a:avLst/>
          </a:prstGeom>
          <a:noFill/>
        </p:spPr>
        <p:txBody>
          <a:bodyPr wrap="square" rtlCol="0">
            <a:spAutoFit/>
          </a:bodyPr>
          <a:lstStyle/>
          <a:p>
            <a:r>
              <a:rPr lang="zh-CN" altLang="en-US" dirty="0"/>
              <a:t>方法区</a:t>
            </a:r>
          </a:p>
        </p:txBody>
      </p:sp>
      <p:cxnSp>
        <p:nvCxnSpPr>
          <p:cNvPr id="11" name="直接连接符 10"/>
          <p:cNvCxnSpPr/>
          <p:nvPr/>
        </p:nvCxnSpPr>
        <p:spPr>
          <a:xfrm>
            <a:off x="611560" y="5373216"/>
            <a:ext cx="1224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1560" y="4869160"/>
            <a:ext cx="122413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1560" y="5435932"/>
            <a:ext cx="1224136" cy="369332"/>
          </a:xfrm>
          <a:prstGeom prst="rect">
            <a:avLst/>
          </a:prstGeom>
          <a:noFill/>
        </p:spPr>
        <p:txBody>
          <a:bodyPr wrap="square" rtlCol="0">
            <a:spAutoFit/>
          </a:bodyPr>
          <a:lstStyle/>
          <a:p>
            <a:r>
              <a:rPr lang="en-US" altLang="zh-CN" dirty="0"/>
              <a:t>S2:</a:t>
            </a:r>
            <a:r>
              <a:rPr lang="en-US" altLang="zh-CN" dirty="0">
                <a:sym typeface="Wingdings" pitchFamily="2" charset="2"/>
              </a:rPr>
              <a:t>0x</a:t>
            </a:r>
            <a:r>
              <a:rPr lang="en-US" altLang="zh-CN" dirty="0"/>
              <a:t>1234</a:t>
            </a:r>
            <a:endParaRPr lang="zh-CN" altLang="en-US" dirty="0"/>
          </a:p>
        </p:txBody>
      </p:sp>
      <p:sp>
        <p:nvSpPr>
          <p:cNvPr id="14" name="TextBox 13"/>
          <p:cNvSpPr txBox="1"/>
          <p:nvPr/>
        </p:nvSpPr>
        <p:spPr>
          <a:xfrm>
            <a:off x="611560" y="4993757"/>
            <a:ext cx="1224136" cy="369332"/>
          </a:xfrm>
          <a:prstGeom prst="rect">
            <a:avLst/>
          </a:prstGeom>
          <a:noFill/>
        </p:spPr>
        <p:txBody>
          <a:bodyPr wrap="square" rtlCol="0">
            <a:spAutoFit/>
          </a:bodyPr>
          <a:lstStyle/>
          <a:p>
            <a:r>
              <a:rPr lang="en-US" altLang="zh-CN" dirty="0"/>
              <a:t>S3:0x2345</a:t>
            </a:r>
            <a:endParaRPr lang="zh-CN" altLang="en-US" dirty="0"/>
          </a:p>
        </p:txBody>
      </p:sp>
      <p:sp>
        <p:nvSpPr>
          <p:cNvPr id="15" name="TextBox 14"/>
          <p:cNvSpPr txBox="1"/>
          <p:nvPr/>
        </p:nvSpPr>
        <p:spPr>
          <a:xfrm>
            <a:off x="3203848" y="5197842"/>
            <a:ext cx="1512168" cy="369332"/>
          </a:xfrm>
          <a:prstGeom prst="rect">
            <a:avLst/>
          </a:prstGeom>
          <a:noFill/>
        </p:spPr>
        <p:txBody>
          <a:bodyPr wrap="square" rtlCol="0">
            <a:spAutoFit/>
          </a:bodyPr>
          <a:lstStyle/>
          <a:p>
            <a:r>
              <a:rPr lang="en-US" altLang="zh-CN" dirty="0"/>
              <a:t>java</a:t>
            </a:r>
            <a:endParaRPr lang="zh-CN" altLang="en-US" dirty="0"/>
          </a:p>
        </p:txBody>
      </p:sp>
      <p:cxnSp>
        <p:nvCxnSpPr>
          <p:cNvPr id="17" name="直接箭头连接符 16"/>
          <p:cNvCxnSpPr>
            <a:stCxn id="13" idx="3"/>
            <a:endCxn id="15" idx="1"/>
          </p:cNvCxnSpPr>
          <p:nvPr/>
        </p:nvCxnSpPr>
        <p:spPr>
          <a:xfrm flipV="1">
            <a:off x="1835696" y="5382508"/>
            <a:ext cx="1368152" cy="238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92850" y="4365104"/>
            <a:ext cx="1116124"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84203" y="4489701"/>
            <a:ext cx="1224136" cy="369332"/>
          </a:xfrm>
          <a:prstGeom prst="rect">
            <a:avLst/>
          </a:prstGeom>
          <a:noFill/>
        </p:spPr>
        <p:txBody>
          <a:bodyPr wrap="square" rtlCol="0">
            <a:spAutoFit/>
          </a:bodyPr>
          <a:lstStyle/>
          <a:p>
            <a:r>
              <a:rPr lang="en-US" altLang="zh-CN" dirty="0"/>
              <a:t>S4:</a:t>
            </a:r>
            <a:r>
              <a:rPr lang="en-US" altLang="zh-CN" dirty="0">
                <a:sym typeface="Wingdings" pitchFamily="2" charset="2"/>
              </a:rPr>
              <a:t>0x</a:t>
            </a:r>
            <a:r>
              <a:rPr lang="en-US" altLang="zh-CN" dirty="0"/>
              <a:t>1234</a:t>
            </a:r>
            <a:endParaRPr lang="zh-CN" altLang="en-US" dirty="0"/>
          </a:p>
        </p:txBody>
      </p:sp>
      <p:cxnSp>
        <p:nvCxnSpPr>
          <p:cNvPr id="25" name="直接箭头连接符 24"/>
          <p:cNvCxnSpPr/>
          <p:nvPr/>
        </p:nvCxnSpPr>
        <p:spPr>
          <a:xfrm>
            <a:off x="1808339" y="4549770"/>
            <a:ext cx="1467517"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92080" y="692696"/>
            <a:ext cx="3528392" cy="1200329"/>
          </a:xfrm>
          <a:prstGeom prst="rect">
            <a:avLst/>
          </a:prstGeom>
          <a:noFill/>
        </p:spPr>
        <p:txBody>
          <a:bodyPr wrap="square" rtlCol="0">
            <a:spAutoFit/>
          </a:bodyPr>
          <a:lstStyle/>
          <a:p>
            <a:r>
              <a:rPr lang="en-US" altLang="zh-CN" b="1" dirty="0">
                <a:solidFill>
                  <a:schemeClr val="bg1"/>
                </a:solidFill>
              </a:rPr>
              <a:t>String s2 = “java";</a:t>
            </a:r>
          </a:p>
          <a:p>
            <a:r>
              <a:rPr lang="en-US" altLang="zh-CN" b="1" dirty="0">
                <a:solidFill>
                  <a:schemeClr val="bg1"/>
                </a:solidFill>
              </a:rPr>
              <a:t>String s4 = “java";</a:t>
            </a:r>
          </a:p>
          <a:p>
            <a:r>
              <a:rPr lang="en-US" altLang="zh-CN" b="1" dirty="0">
                <a:solidFill>
                  <a:schemeClr val="bg1"/>
                </a:solidFill>
              </a:rPr>
              <a:t>String s3 = new String(“java");</a:t>
            </a:r>
          </a:p>
          <a:p>
            <a:r>
              <a:rPr lang="en-US" altLang="zh-CN" b="1" dirty="0">
                <a:solidFill>
                  <a:schemeClr val="bg1"/>
                </a:solidFill>
              </a:rPr>
              <a:t>s4 = “</a:t>
            </a:r>
            <a:r>
              <a:rPr lang="en-US" altLang="zh-CN" b="1" dirty="0" err="1">
                <a:solidFill>
                  <a:schemeClr val="bg1"/>
                </a:solidFill>
              </a:rPr>
              <a:t>javaHello</a:t>
            </a:r>
            <a:r>
              <a:rPr lang="en-US" altLang="zh-CN" b="1" dirty="0">
                <a:solidFill>
                  <a:schemeClr val="bg1"/>
                </a:solidFill>
              </a:rPr>
              <a:t>”;</a:t>
            </a:r>
            <a:endParaRPr lang="zh-CN" altLang="en-US" b="1" dirty="0">
              <a:solidFill>
                <a:schemeClr val="bg1"/>
              </a:solidFill>
            </a:endParaRPr>
          </a:p>
        </p:txBody>
      </p:sp>
      <p:sp>
        <p:nvSpPr>
          <p:cNvPr id="28" name="TextBox 27"/>
          <p:cNvSpPr txBox="1"/>
          <p:nvPr/>
        </p:nvSpPr>
        <p:spPr>
          <a:xfrm>
            <a:off x="3618529" y="2060848"/>
            <a:ext cx="1512168" cy="369332"/>
          </a:xfrm>
          <a:prstGeom prst="rect">
            <a:avLst/>
          </a:prstGeom>
          <a:noFill/>
        </p:spPr>
        <p:txBody>
          <a:bodyPr wrap="square" rtlCol="0">
            <a:spAutoFit/>
          </a:bodyPr>
          <a:lstStyle/>
          <a:p>
            <a:r>
              <a:rPr lang="en-US" altLang="zh-CN" dirty="0"/>
              <a:t>java</a:t>
            </a:r>
            <a:endParaRPr lang="zh-CN" altLang="en-US" dirty="0"/>
          </a:p>
        </p:txBody>
      </p:sp>
      <p:cxnSp>
        <p:nvCxnSpPr>
          <p:cNvPr id="30" name="直接箭头连接符 29"/>
          <p:cNvCxnSpPr/>
          <p:nvPr/>
        </p:nvCxnSpPr>
        <p:spPr>
          <a:xfrm flipV="1">
            <a:off x="1808339" y="2060848"/>
            <a:ext cx="1810190" cy="2932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3618529" y="2600908"/>
            <a:ext cx="341403" cy="2412268"/>
          </a:xfrm>
          <a:prstGeom prst="straightConnector1">
            <a:avLst/>
          </a:prstGeom>
          <a:ln w="19050">
            <a:prstDash val="dashDot"/>
            <a:tailEnd type="arrow"/>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618529" y="1844824"/>
            <a:ext cx="1097487" cy="75608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0x1234</a:t>
            </a:r>
            <a:endParaRPr lang="zh-CN" altLang="en-US" dirty="0"/>
          </a:p>
        </p:txBody>
      </p:sp>
      <p:sp>
        <p:nvSpPr>
          <p:cNvPr id="33" name="TextBox 32"/>
          <p:cNvSpPr txBox="1"/>
          <p:nvPr/>
        </p:nvSpPr>
        <p:spPr>
          <a:xfrm>
            <a:off x="4910590" y="5401816"/>
            <a:ext cx="1368152" cy="369332"/>
          </a:xfrm>
          <a:prstGeom prst="rect">
            <a:avLst/>
          </a:prstGeom>
          <a:noFill/>
        </p:spPr>
        <p:txBody>
          <a:bodyPr wrap="square" rtlCol="0">
            <a:spAutoFit/>
          </a:bodyPr>
          <a:lstStyle/>
          <a:p>
            <a:r>
              <a:rPr lang="en-US" altLang="zh-CN" dirty="0" err="1"/>
              <a:t>javaHello</a:t>
            </a:r>
            <a:endParaRPr lang="zh-CN" altLang="en-US" dirty="0"/>
          </a:p>
        </p:txBody>
      </p:sp>
      <p:cxnSp>
        <p:nvCxnSpPr>
          <p:cNvPr id="35" name="直接箭头连接符 34"/>
          <p:cNvCxnSpPr/>
          <p:nvPr/>
        </p:nvCxnSpPr>
        <p:spPr>
          <a:xfrm flipV="1">
            <a:off x="1708974" y="5771148"/>
            <a:ext cx="3403086" cy="341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661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40152" y="260648"/>
            <a:ext cx="2808312" cy="576065"/>
          </a:xfrm>
        </p:spPr>
        <p:txBody>
          <a:bodyPr>
            <a:normAutofit/>
          </a:bodyPr>
          <a:lstStyle/>
          <a:p>
            <a:r>
              <a:rPr lang="zh-CN" altLang="en-US" b="1" dirty="0"/>
              <a:t>字符串对象操作</a:t>
            </a:r>
          </a:p>
        </p:txBody>
      </p:sp>
      <p:sp>
        <p:nvSpPr>
          <p:cNvPr id="3" name="内容占位符 2"/>
          <p:cNvSpPr>
            <a:spLocks noGrp="1"/>
          </p:cNvSpPr>
          <p:nvPr>
            <p:ph idx="4294967295"/>
          </p:nvPr>
        </p:nvSpPr>
        <p:spPr>
          <a:xfrm>
            <a:off x="467544" y="1268760"/>
            <a:ext cx="8388673" cy="4781550"/>
          </a:xfrm>
        </p:spPr>
        <p:txBody>
          <a:bodyPr>
            <a:normAutofit fontScale="92500" lnSpcReduction="20000"/>
          </a:bodyPr>
          <a:lstStyle/>
          <a:p>
            <a:pPr>
              <a:buFont typeface="Wingdings" pitchFamily="2" charset="2"/>
              <a:buChar char="l"/>
            </a:pPr>
            <a:r>
              <a:rPr lang="en-US" altLang="zh-CN" dirty="0">
                <a:solidFill>
                  <a:srgbClr val="C00000"/>
                </a:solidFill>
                <a:ea typeface="宋体" pitchFamily="2" charset="-122"/>
                <a:cs typeface="Times New Roman" pitchFamily="18" charset="0"/>
              </a:rPr>
              <a:t>public </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length()</a:t>
            </a:r>
          </a:p>
          <a:p>
            <a:pPr>
              <a:buFont typeface="Wingdings" pitchFamily="2" charset="2"/>
              <a:buChar char="l"/>
            </a:pPr>
            <a:r>
              <a:rPr lang="en-US" altLang="zh-CN" dirty="0">
                <a:solidFill>
                  <a:srgbClr val="C00000"/>
                </a:solidFill>
                <a:ea typeface="宋体" pitchFamily="2" charset="-122"/>
                <a:cs typeface="Times New Roman" pitchFamily="18" charset="0"/>
              </a:rPr>
              <a:t>public char </a:t>
            </a:r>
            <a:r>
              <a:rPr lang="en-US" altLang="zh-CN" dirty="0" err="1">
                <a:solidFill>
                  <a:srgbClr val="C00000"/>
                </a:solidFill>
                <a:ea typeface="宋体" pitchFamily="2" charset="-122"/>
                <a:cs typeface="Times New Roman" pitchFamily="18" charset="0"/>
              </a:rPr>
              <a:t>charAt</a:t>
            </a:r>
            <a:r>
              <a:rPr lang="en-US" altLang="zh-CN" dirty="0">
                <a:solidFill>
                  <a:srgbClr val="C00000"/>
                </a:solidFill>
                <a:ea typeface="宋体" pitchFamily="2" charset="-122"/>
                <a:cs typeface="Times New Roman" pitchFamily="18" charset="0"/>
              </a:rPr>
              <a:t>(</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index)</a:t>
            </a:r>
          </a:p>
          <a:p>
            <a:pPr>
              <a:buFont typeface="Wingdings" pitchFamily="2" charset="2"/>
              <a:buChar char="l"/>
            </a:pPr>
            <a:r>
              <a:rPr lang="en-US" altLang="zh-CN" dirty="0">
                <a:solidFill>
                  <a:srgbClr val="C00000"/>
                </a:solidFill>
                <a:ea typeface="宋体" pitchFamily="2" charset="-122"/>
                <a:cs typeface="Times New Roman" pitchFamily="18" charset="0"/>
              </a:rPr>
              <a:t>public </a:t>
            </a:r>
            <a:r>
              <a:rPr lang="en-US" altLang="zh-CN" dirty="0" err="1">
                <a:solidFill>
                  <a:srgbClr val="C00000"/>
                </a:solidFill>
                <a:ea typeface="宋体" pitchFamily="2" charset="-122"/>
                <a:cs typeface="Times New Roman" pitchFamily="18" charset="0"/>
              </a:rPr>
              <a:t>boolean</a:t>
            </a:r>
            <a:r>
              <a:rPr lang="en-US" altLang="zh-CN" dirty="0">
                <a:solidFill>
                  <a:srgbClr val="C00000"/>
                </a:solidFill>
                <a:ea typeface="宋体" pitchFamily="2" charset="-122"/>
                <a:cs typeface="Times New Roman" pitchFamily="18" charset="0"/>
              </a:rPr>
              <a:t> equals(Object </a:t>
            </a:r>
            <a:r>
              <a:rPr lang="en-US" altLang="zh-CN" dirty="0" err="1">
                <a:solidFill>
                  <a:srgbClr val="C00000"/>
                </a:solidFill>
                <a:ea typeface="宋体" pitchFamily="2" charset="-122"/>
                <a:cs typeface="Times New Roman" pitchFamily="18" charset="0"/>
              </a:rPr>
              <a:t>anObject</a:t>
            </a:r>
            <a:r>
              <a:rPr lang="en-US" altLang="zh-CN" dirty="0">
                <a:solidFill>
                  <a:srgbClr val="C00000"/>
                </a:solidFill>
                <a:ea typeface="宋体" pitchFamily="2" charset="-122"/>
                <a:cs typeface="Times New Roman" pitchFamily="18" charset="0"/>
              </a:rPr>
              <a:t>)</a:t>
            </a:r>
          </a:p>
          <a:p>
            <a:pPr>
              <a:buFont typeface="Wingdings" pitchFamily="2" charset="2"/>
              <a:buChar char="l"/>
            </a:pPr>
            <a:r>
              <a:rPr lang="en-US" altLang="zh-CN" dirty="0">
                <a:solidFill>
                  <a:srgbClr val="C00000"/>
                </a:solidFill>
                <a:ea typeface="宋体" pitchFamily="2" charset="-122"/>
                <a:cs typeface="Times New Roman" pitchFamily="18" charset="0"/>
              </a:rPr>
              <a:t>public </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compareTo</a:t>
            </a:r>
            <a:r>
              <a:rPr lang="en-US" altLang="zh-CN" dirty="0">
                <a:solidFill>
                  <a:srgbClr val="C00000"/>
                </a:solidFill>
                <a:ea typeface="宋体" pitchFamily="2" charset="-122"/>
                <a:cs typeface="Times New Roman" pitchFamily="18" charset="0"/>
              </a:rPr>
              <a:t>(String </a:t>
            </a:r>
            <a:r>
              <a:rPr lang="en-US" altLang="zh-CN" dirty="0" err="1">
                <a:solidFill>
                  <a:srgbClr val="C00000"/>
                </a:solidFill>
                <a:ea typeface="宋体" pitchFamily="2" charset="-122"/>
                <a:cs typeface="Times New Roman" pitchFamily="18" charset="0"/>
              </a:rPr>
              <a:t>anotherString</a:t>
            </a:r>
            <a:r>
              <a:rPr lang="en-US" altLang="zh-CN" dirty="0">
                <a:solidFill>
                  <a:srgbClr val="C00000"/>
                </a:solidFill>
                <a:ea typeface="宋体" pitchFamily="2" charset="-122"/>
                <a:cs typeface="Times New Roman" pitchFamily="18" charset="0"/>
              </a:rPr>
              <a:t>)</a:t>
            </a:r>
          </a:p>
          <a:p>
            <a:pPr>
              <a:buFont typeface="Wingdings" pitchFamily="2" charset="2"/>
              <a:buChar char="l"/>
            </a:pPr>
            <a:r>
              <a:rPr lang="en-US" altLang="zh-CN" dirty="0">
                <a:solidFill>
                  <a:srgbClr val="C00000"/>
                </a:solidFill>
                <a:ea typeface="宋体" pitchFamily="2" charset="-122"/>
                <a:cs typeface="Times New Roman" pitchFamily="18" charset="0"/>
              </a:rPr>
              <a:t>public </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indexOf</a:t>
            </a:r>
            <a:r>
              <a:rPr lang="en-US" altLang="zh-CN" dirty="0">
                <a:solidFill>
                  <a:srgbClr val="C00000"/>
                </a:solidFill>
                <a:ea typeface="宋体" pitchFamily="2" charset="-122"/>
                <a:cs typeface="Times New Roman" pitchFamily="18" charset="0"/>
              </a:rPr>
              <a:t>(String s)</a:t>
            </a:r>
          </a:p>
          <a:p>
            <a:pPr>
              <a:buFont typeface="Wingdings" pitchFamily="2" charset="2"/>
              <a:buChar char="l"/>
            </a:pPr>
            <a:r>
              <a:rPr lang="en-US" altLang="zh-CN" dirty="0">
                <a:solidFill>
                  <a:srgbClr val="C00000"/>
                </a:solidFill>
                <a:ea typeface="宋体" pitchFamily="2" charset="-122"/>
                <a:cs typeface="Times New Roman" pitchFamily="18" charset="0"/>
              </a:rPr>
              <a:t>public </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indexOf</a:t>
            </a:r>
            <a:r>
              <a:rPr lang="en-US" altLang="zh-CN" dirty="0">
                <a:solidFill>
                  <a:srgbClr val="C00000"/>
                </a:solidFill>
                <a:ea typeface="宋体" pitchFamily="2" charset="-122"/>
                <a:cs typeface="Times New Roman" pitchFamily="18" charset="0"/>
              </a:rPr>
              <a:t>(String s ,</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startpoint</a:t>
            </a:r>
            <a:r>
              <a:rPr lang="en-US" altLang="zh-CN" dirty="0">
                <a:solidFill>
                  <a:srgbClr val="C00000"/>
                </a:solidFill>
                <a:ea typeface="宋体" pitchFamily="2" charset="-122"/>
                <a:cs typeface="Times New Roman" pitchFamily="18" charset="0"/>
              </a:rPr>
              <a:t>)</a:t>
            </a:r>
          </a:p>
          <a:p>
            <a:pPr>
              <a:buFont typeface="Wingdings" pitchFamily="2" charset="2"/>
              <a:buChar char="l"/>
            </a:pPr>
            <a:r>
              <a:rPr lang="en-US" altLang="zh-CN" dirty="0">
                <a:solidFill>
                  <a:srgbClr val="C00000"/>
                </a:solidFill>
                <a:ea typeface="宋体" pitchFamily="2" charset="-122"/>
                <a:cs typeface="Times New Roman" pitchFamily="18" charset="0"/>
              </a:rPr>
              <a:t>public </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lastIndexOf</a:t>
            </a:r>
            <a:r>
              <a:rPr lang="en-US" altLang="zh-CN" dirty="0">
                <a:solidFill>
                  <a:srgbClr val="C00000"/>
                </a:solidFill>
                <a:ea typeface="宋体" pitchFamily="2" charset="-122"/>
                <a:cs typeface="Times New Roman" pitchFamily="18" charset="0"/>
              </a:rPr>
              <a:t>(String s)</a:t>
            </a:r>
          </a:p>
          <a:p>
            <a:pPr>
              <a:buFont typeface="Wingdings" pitchFamily="2" charset="2"/>
              <a:buChar char="l"/>
            </a:pPr>
            <a:r>
              <a:rPr lang="en-US" altLang="zh-CN" dirty="0">
                <a:solidFill>
                  <a:srgbClr val="C00000"/>
                </a:solidFill>
                <a:ea typeface="宋体" pitchFamily="2" charset="-122"/>
                <a:cs typeface="Times New Roman" pitchFamily="18" charset="0"/>
              </a:rPr>
              <a:t>public </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lastIndexOf</a:t>
            </a:r>
            <a:r>
              <a:rPr lang="en-US" altLang="zh-CN" dirty="0">
                <a:solidFill>
                  <a:srgbClr val="C00000"/>
                </a:solidFill>
                <a:ea typeface="宋体" pitchFamily="2" charset="-122"/>
                <a:cs typeface="Times New Roman" pitchFamily="18" charset="0"/>
              </a:rPr>
              <a:t>(String s ,</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startpoint</a:t>
            </a:r>
            <a:r>
              <a:rPr lang="en-US" altLang="zh-CN" dirty="0">
                <a:solidFill>
                  <a:srgbClr val="C00000"/>
                </a:solidFill>
                <a:ea typeface="宋体" pitchFamily="2" charset="-122"/>
                <a:cs typeface="Times New Roman" pitchFamily="18" charset="0"/>
              </a:rPr>
              <a:t>)</a:t>
            </a:r>
          </a:p>
          <a:p>
            <a:pPr>
              <a:buFont typeface="Wingdings" pitchFamily="2" charset="2"/>
              <a:buChar char="l"/>
            </a:pPr>
            <a:r>
              <a:rPr lang="en-US" altLang="zh-CN" dirty="0">
                <a:solidFill>
                  <a:srgbClr val="C00000"/>
                </a:solidFill>
                <a:ea typeface="宋体" pitchFamily="2" charset="-122"/>
                <a:cs typeface="Times New Roman" pitchFamily="18" charset="0"/>
              </a:rPr>
              <a:t>public </a:t>
            </a:r>
            <a:r>
              <a:rPr lang="en-US" altLang="zh-CN" dirty="0" err="1">
                <a:solidFill>
                  <a:srgbClr val="C00000"/>
                </a:solidFill>
                <a:ea typeface="宋体" pitchFamily="2" charset="-122"/>
                <a:cs typeface="Times New Roman" pitchFamily="18" charset="0"/>
              </a:rPr>
              <a:t>boolean</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startsWith</a:t>
            </a:r>
            <a:r>
              <a:rPr lang="en-US" altLang="zh-CN" dirty="0">
                <a:solidFill>
                  <a:srgbClr val="C00000"/>
                </a:solidFill>
                <a:ea typeface="宋体" pitchFamily="2" charset="-122"/>
                <a:cs typeface="Times New Roman" pitchFamily="18" charset="0"/>
              </a:rPr>
              <a:t>(String prefix)</a:t>
            </a:r>
          </a:p>
          <a:p>
            <a:pPr>
              <a:buFont typeface="Wingdings" pitchFamily="2" charset="2"/>
              <a:buChar char="l"/>
            </a:pPr>
            <a:r>
              <a:rPr lang="en-US" altLang="zh-CN" dirty="0">
                <a:solidFill>
                  <a:srgbClr val="C00000"/>
                </a:solidFill>
                <a:ea typeface="宋体" pitchFamily="2" charset="-122"/>
                <a:cs typeface="Times New Roman" pitchFamily="18" charset="0"/>
              </a:rPr>
              <a:t>public </a:t>
            </a:r>
            <a:r>
              <a:rPr lang="en-US" altLang="zh-CN" dirty="0" err="1">
                <a:solidFill>
                  <a:srgbClr val="C00000"/>
                </a:solidFill>
                <a:ea typeface="宋体" pitchFamily="2" charset="-122"/>
                <a:cs typeface="Times New Roman" pitchFamily="18" charset="0"/>
              </a:rPr>
              <a:t>boolean</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endsWith</a:t>
            </a:r>
            <a:r>
              <a:rPr lang="en-US" altLang="zh-CN" dirty="0">
                <a:solidFill>
                  <a:srgbClr val="C00000"/>
                </a:solidFill>
                <a:ea typeface="宋体" pitchFamily="2" charset="-122"/>
                <a:cs typeface="Times New Roman" pitchFamily="18" charset="0"/>
              </a:rPr>
              <a:t>(String suffix)</a:t>
            </a:r>
          </a:p>
          <a:p>
            <a:pPr>
              <a:buFont typeface="Wingdings" pitchFamily="2" charset="2"/>
              <a:buChar char="l"/>
            </a:pPr>
            <a:r>
              <a:rPr lang="en-US" altLang="zh-CN" dirty="0">
                <a:solidFill>
                  <a:srgbClr val="C00000"/>
                </a:solidFill>
                <a:ea typeface="宋体" pitchFamily="2" charset="-122"/>
                <a:cs typeface="Times New Roman" pitchFamily="18" charset="0"/>
              </a:rPr>
              <a:t>public </a:t>
            </a:r>
            <a:r>
              <a:rPr lang="en-US" altLang="zh-CN" dirty="0" err="1">
                <a:solidFill>
                  <a:srgbClr val="C00000"/>
                </a:solidFill>
                <a:ea typeface="宋体" pitchFamily="2" charset="-122"/>
                <a:cs typeface="Times New Roman" pitchFamily="18" charset="0"/>
              </a:rPr>
              <a:t>boolean</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regionMatches</a:t>
            </a:r>
            <a:r>
              <a:rPr lang="en-US" altLang="zh-CN" dirty="0">
                <a:solidFill>
                  <a:srgbClr val="C00000"/>
                </a:solidFill>
                <a:ea typeface="宋体" pitchFamily="2" charset="-122"/>
                <a:cs typeface="Times New Roman" pitchFamily="18" charset="0"/>
              </a:rPr>
              <a:t>(</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firstStart,String</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other,int</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otherStart</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length)</a:t>
            </a:r>
          </a:p>
        </p:txBody>
      </p:sp>
    </p:spTree>
    <p:extLst>
      <p:ext uri="{BB962C8B-B14F-4D97-AF65-F5344CB8AC3E}">
        <p14:creationId xmlns:p14="http://schemas.microsoft.com/office/powerpoint/2010/main" val="3272277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52120" y="188640"/>
            <a:ext cx="3240360" cy="576065"/>
          </a:xfrm>
        </p:spPr>
        <p:txBody>
          <a:bodyPr>
            <a:normAutofit/>
          </a:bodyPr>
          <a:lstStyle/>
          <a:p>
            <a:r>
              <a:rPr lang="zh-CN" altLang="en-US" b="1" dirty="0"/>
              <a:t>字符串对象修改</a:t>
            </a:r>
          </a:p>
        </p:txBody>
      </p:sp>
      <p:sp>
        <p:nvSpPr>
          <p:cNvPr id="3" name="内容占位符 2"/>
          <p:cNvSpPr>
            <a:spLocks noGrp="1"/>
          </p:cNvSpPr>
          <p:nvPr>
            <p:ph idx="4294967295"/>
          </p:nvPr>
        </p:nvSpPr>
        <p:spPr>
          <a:xfrm>
            <a:off x="395536" y="1268760"/>
            <a:ext cx="8101013" cy="4637087"/>
          </a:xfrm>
        </p:spPr>
        <p:txBody>
          <a:bodyPr>
            <a:normAutofit/>
          </a:bodyPr>
          <a:lstStyle/>
          <a:p>
            <a:pPr>
              <a:buFont typeface="Wingdings" pitchFamily="2" charset="2"/>
              <a:buChar char="l"/>
            </a:pPr>
            <a:r>
              <a:rPr lang="en-US" altLang="zh-CN" dirty="0">
                <a:solidFill>
                  <a:srgbClr val="C00000"/>
                </a:solidFill>
                <a:ea typeface="宋体" pitchFamily="2" charset="-122"/>
                <a:cs typeface="Times New Roman" pitchFamily="18" charset="0"/>
              </a:rPr>
              <a:t>public String substring(</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startpoint</a:t>
            </a:r>
            <a:r>
              <a:rPr lang="en-US" altLang="zh-CN" dirty="0">
                <a:solidFill>
                  <a:srgbClr val="C00000"/>
                </a:solidFill>
                <a:ea typeface="宋体" pitchFamily="2" charset="-122"/>
                <a:cs typeface="Times New Roman" pitchFamily="18" charset="0"/>
              </a:rPr>
              <a:t>)</a:t>
            </a:r>
          </a:p>
          <a:p>
            <a:pPr>
              <a:buFont typeface="Wingdings" pitchFamily="2" charset="2"/>
              <a:buChar char="l"/>
            </a:pPr>
            <a:r>
              <a:rPr lang="en-US" altLang="zh-CN" dirty="0">
                <a:solidFill>
                  <a:srgbClr val="C00000"/>
                </a:solidFill>
                <a:ea typeface="宋体" pitchFamily="2" charset="-122"/>
                <a:cs typeface="Times New Roman" pitchFamily="18" charset="0"/>
              </a:rPr>
              <a:t>public String substring(</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start,int</a:t>
            </a:r>
            <a:r>
              <a:rPr lang="en-US" altLang="zh-CN" dirty="0">
                <a:solidFill>
                  <a:srgbClr val="C00000"/>
                </a:solidFill>
                <a:ea typeface="宋体" pitchFamily="2" charset="-122"/>
                <a:cs typeface="Times New Roman" pitchFamily="18" charset="0"/>
              </a:rPr>
              <a:t> end)</a:t>
            </a:r>
          </a:p>
          <a:p>
            <a:pPr>
              <a:buFont typeface="Wingdings" pitchFamily="2" charset="2"/>
              <a:buChar char="l"/>
            </a:pPr>
            <a:r>
              <a:rPr lang="en-US" altLang="zh-CN" dirty="0">
                <a:solidFill>
                  <a:srgbClr val="C00000"/>
                </a:solidFill>
                <a:ea typeface="宋体" pitchFamily="2" charset="-122"/>
                <a:cs typeface="Times New Roman" pitchFamily="18" charset="0"/>
              </a:rPr>
              <a:t>pubic String replace(char </a:t>
            </a:r>
            <a:r>
              <a:rPr lang="en-US" altLang="zh-CN" dirty="0" err="1">
                <a:solidFill>
                  <a:srgbClr val="C00000"/>
                </a:solidFill>
                <a:ea typeface="宋体" pitchFamily="2" charset="-122"/>
                <a:cs typeface="Times New Roman" pitchFamily="18" charset="0"/>
              </a:rPr>
              <a:t>oldChar,char</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newChar</a:t>
            </a:r>
            <a:r>
              <a:rPr lang="en-US" altLang="zh-CN" dirty="0">
                <a:solidFill>
                  <a:srgbClr val="C00000"/>
                </a:solidFill>
                <a:ea typeface="宋体" pitchFamily="2" charset="-122"/>
                <a:cs typeface="Times New Roman" pitchFamily="18" charset="0"/>
              </a:rPr>
              <a:t>)</a:t>
            </a:r>
          </a:p>
          <a:p>
            <a:pPr>
              <a:buFont typeface="Wingdings" pitchFamily="2" charset="2"/>
              <a:buChar char="l"/>
            </a:pPr>
            <a:r>
              <a:rPr lang="en-US" altLang="zh-CN" dirty="0">
                <a:solidFill>
                  <a:srgbClr val="C00000"/>
                </a:solidFill>
                <a:ea typeface="宋体" pitchFamily="2" charset="-122"/>
                <a:cs typeface="Times New Roman" pitchFamily="18" charset="0"/>
              </a:rPr>
              <a:t>public String </a:t>
            </a:r>
            <a:r>
              <a:rPr lang="en-US" altLang="zh-CN" dirty="0" err="1">
                <a:solidFill>
                  <a:srgbClr val="C00000"/>
                </a:solidFill>
                <a:ea typeface="宋体" pitchFamily="2" charset="-122"/>
                <a:cs typeface="Times New Roman" pitchFamily="18" charset="0"/>
              </a:rPr>
              <a:t>replaceAll</a:t>
            </a:r>
            <a:r>
              <a:rPr lang="en-US" altLang="zh-CN" dirty="0">
                <a:solidFill>
                  <a:srgbClr val="C00000"/>
                </a:solidFill>
                <a:ea typeface="宋体" pitchFamily="2" charset="-122"/>
                <a:cs typeface="Times New Roman" pitchFamily="18" charset="0"/>
              </a:rPr>
              <a:t>(String </a:t>
            </a:r>
            <a:r>
              <a:rPr lang="en-US" altLang="zh-CN" dirty="0" err="1">
                <a:solidFill>
                  <a:srgbClr val="C00000"/>
                </a:solidFill>
                <a:ea typeface="宋体" pitchFamily="2" charset="-122"/>
                <a:cs typeface="Times New Roman" pitchFamily="18" charset="0"/>
              </a:rPr>
              <a:t>old,String</a:t>
            </a:r>
            <a:r>
              <a:rPr lang="en-US" altLang="zh-CN" dirty="0">
                <a:solidFill>
                  <a:srgbClr val="C00000"/>
                </a:solidFill>
                <a:ea typeface="宋体" pitchFamily="2" charset="-122"/>
                <a:cs typeface="Times New Roman" pitchFamily="18" charset="0"/>
              </a:rPr>
              <a:t> new)</a:t>
            </a:r>
          </a:p>
          <a:p>
            <a:pPr>
              <a:buFont typeface="Wingdings" pitchFamily="2" charset="2"/>
              <a:buChar char="l"/>
            </a:pPr>
            <a:r>
              <a:rPr lang="en-US" altLang="zh-CN" dirty="0">
                <a:solidFill>
                  <a:srgbClr val="C00000"/>
                </a:solidFill>
                <a:ea typeface="宋体" pitchFamily="2" charset="-122"/>
                <a:cs typeface="Times New Roman" pitchFamily="18" charset="0"/>
              </a:rPr>
              <a:t>public String trim()</a:t>
            </a:r>
          </a:p>
          <a:p>
            <a:pPr>
              <a:buFont typeface="Wingdings" pitchFamily="2" charset="2"/>
              <a:buChar char="l"/>
            </a:pPr>
            <a:r>
              <a:rPr lang="en-US" altLang="zh-CN" dirty="0">
                <a:solidFill>
                  <a:srgbClr val="C00000"/>
                </a:solidFill>
                <a:ea typeface="宋体" pitchFamily="2" charset="-122"/>
                <a:cs typeface="Times New Roman" pitchFamily="18" charset="0"/>
              </a:rPr>
              <a:t>public String </a:t>
            </a:r>
            <a:r>
              <a:rPr lang="en-US" altLang="zh-CN" dirty="0" err="1">
                <a:solidFill>
                  <a:srgbClr val="C00000"/>
                </a:solidFill>
                <a:ea typeface="宋体" pitchFamily="2" charset="-122"/>
                <a:cs typeface="Times New Roman" pitchFamily="18" charset="0"/>
              </a:rPr>
              <a:t>concat</a:t>
            </a:r>
            <a:r>
              <a:rPr lang="en-US" altLang="zh-CN" dirty="0">
                <a:solidFill>
                  <a:srgbClr val="C00000"/>
                </a:solidFill>
                <a:ea typeface="宋体" pitchFamily="2" charset="-122"/>
                <a:cs typeface="Times New Roman" pitchFamily="18" charset="0"/>
              </a:rPr>
              <a:t>(String </a:t>
            </a:r>
            <a:r>
              <a:rPr lang="en-US" altLang="zh-CN" dirty="0" err="1">
                <a:solidFill>
                  <a:srgbClr val="C00000"/>
                </a:solidFill>
                <a:ea typeface="宋体" pitchFamily="2" charset="-122"/>
                <a:cs typeface="Times New Roman" pitchFamily="18" charset="0"/>
              </a:rPr>
              <a:t>str</a:t>
            </a:r>
            <a:r>
              <a:rPr lang="en-US" altLang="zh-CN" dirty="0">
                <a:solidFill>
                  <a:srgbClr val="C00000"/>
                </a:solidFill>
                <a:ea typeface="宋体" pitchFamily="2" charset="-122"/>
                <a:cs typeface="Times New Roman" pitchFamily="18" charset="0"/>
              </a:rPr>
              <a:t>)</a:t>
            </a:r>
          </a:p>
          <a:p>
            <a:pPr>
              <a:buFont typeface="Wingdings" pitchFamily="2" charset="2"/>
              <a:buChar char="l"/>
            </a:pPr>
            <a:r>
              <a:rPr lang="en-US" altLang="zh-CN" dirty="0">
                <a:solidFill>
                  <a:srgbClr val="C00000"/>
                </a:solidFill>
                <a:ea typeface="宋体" pitchFamily="2" charset="-122"/>
                <a:cs typeface="Times New Roman" pitchFamily="18" charset="0"/>
              </a:rPr>
              <a:t>public String[] split(String regex)</a:t>
            </a:r>
          </a:p>
          <a:p>
            <a:pPr lvl="1">
              <a:buFont typeface="Wingdings" pitchFamily="2" charset="2"/>
              <a:buChar char="Ø"/>
            </a:pPr>
            <a:r>
              <a:rPr lang="zh-CN" altLang="en-US" dirty="0">
                <a:latin typeface="Times New Roman" pitchFamily="18" charset="0"/>
                <a:ea typeface="宋体" pitchFamily="2" charset="-122"/>
                <a:cs typeface="Times New Roman" pitchFamily="18" charset="0"/>
              </a:rPr>
              <a:t>根据给定正则表达式的匹配拆分此字符串。</a:t>
            </a:r>
            <a:endParaRPr lang="zh-CN" altLang="en-US" b="1" dirty="0">
              <a:solidFill>
                <a:srgbClr val="C00000"/>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741870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512" y="836712"/>
            <a:ext cx="8748713" cy="5661025"/>
          </a:xfrm>
        </p:spPr>
        <p:txBody>
          <a:bodyPr>
            <a:noAutofit/>
          </a:bodyPr>
          <a:lstStyle/>
          <a:p>
            <a:pPr marL="0" indent="0">
              <a:buNone/>
            </a:pPr>
            <a:r>
              <a:rPr lang="en-US" altLang="zh-CN" sz="2600" dirty="0">
                <a:solidFill>
                  <a:srgbClr val="C00000"/>
                </a:solidFill>
                <a:ea typeface="宋体" pitchFamily="2" charset="-122"/>
                <a:cs typeface="Times New Roman" pitchFamily="18" charset="0"/>
              </a:rPr>
              <a:t>public static void main(String </a:t>
            </a:r>
            <a:r>
              <a:rPr lang="en-US" altLang="zh-CN" sz="2600" dirty="0" err="1">
                <a:solidFill>
                  <a:srgbClr val="C00000"/>
                </a:solidFill>
                <a:ea typeface="宋体" pitchFamily="2" charset="-122"/>
                <a:cs typeface="Times New Roman" pitchFamily="18" charset="0"/>
              </a:rPr>
              <a:t>args</a:t>
            </a:r>
            <a:r>
              <a:rPr lang="en-US" altLang="zh-CN" sz="2600" dirty="0">
                <a:solidFill>
                  <a:srgbClr val="C00000"/>
                </a:solidFill>
                <a:ea typeface="宋体" pitchFamily="2" charset="-122"/>
                <a:cs typeface="Times New Roman" pitchFamily="18" charset="0"/>
              </a:rPr>
              <a:t>[]) { </a:t>
            </a:r>
          </a:p>
          <a:p>
            <a:pPr marL="0" indent="0">
              <a:buNone/>
            </a:pPr>
            <a:r>
              <a:rPr lang="en-US" altLang="zh-CN" sz="2600" dirty="0">
                <a:solidFill>
                  <a:srgbClr val="C00000"/>
                </a:solidFill>
                <a:ea typeface="宋体" pitchFamily="2" charset="-122"/>
                <a:cs typeface="Times New Roman" pitchFamily="18" charset="0"/>
              </a:rPr>
              <a:t>        String[] </a:t>
            </a:r>
            <a:r>
              <a:rPr lang="en-US" altLang="zh-CN" sz="2600" dirty="0" err="1">
                <a:solidFill>
                  <a:srgbClr val="C00000"/>
                </a:solidFill>
                <a:ea typeface="宋体" pitchFamily="2" charset="-122"/>
                <a:cs typeface="Times New Roman" pitchFamily="18" charset="0"/>
              </a:rPr>
              <a:t>fakeFileData</a:t>
            </a:r>
            <a:r>
              <a:rPr lang="en-US" altLang="zh-CN" sz="2600" dirty="0">
                <a:solidFill>
                  <a:srgbClr val="C00000"/>
                </a:solidFill>
                <a:ea typeface="宋体" pitchFamily="2" charset="-122"/>
                <a:cs typeface="Times New Roman" pitchFamily="18" charset="0"/>
              </a:rPr>
              <a:t> = {</a:t>
            </a:r>
          </a:p>
          <a:p>
            <a:pPr marL="0" indent="0">
              <a:buNone/>
            </a:pPr>
            <a:r>
              <a:rPr lang="en-US" altLang="zh-CN" sz="2600" dirty="0">
                <a:solidFill>
                  <a:srgbClr val="C00000"/>
                </a:solidFill>
                <a:ea typeface="宋体" pitchFamily="2" charset="-122"/>
                <a:cs typeface="Times New Roman" pitchFamily="18" charset="0"/>
              </a:rPr>
              <a:t>          "</a:t>
            </a:r>
            <a:r>
              <a:rPr lang="en-US" altLang="zh-CN" sz="2600" dirty="0" err="1">
                <a:solidFill>
                  <a:srgbClr val="C00000"/>
                </a:solidFill>
                <a:ea typeface="宋体" pitchFamily="2" charset="-122"/>
                <a:cs typeface="Times New Roman" pitchFamily="18" charset="0"/>
              </a:rPr>
              <a:t>justin</a:t>
            </a:r>
            <a:r>
              <a:rPr lang="en-US" altLang="zh-CN" sz="2600" dirty="0">
                <a:solidFill>
                  <a:srgbClr val="C00000"/>
                </a:solidFill>
                <a:ea typeface="宋体" pitchFamily="2" charset="-122"/>
                <a:cs typeface="Times New Roman" pitchFamily="18" charset="0"/>
              </a:rPr>
              <a:t>\t64/5/26\t0939002302\t5433343",</a:t>
            </a:r>
          </a:p>
          <a:p>
            <a:pPr marL="0" indent="0">
              <a:buNone/>
            </a:pPr>
            <a:r>
              <a:rPr lang="en-US" altLang="zh-CN" sz="2600" dirty="0">
                <a:solidFill>
                  <a:srgbClr val="C00000"/>
                </a:solidFill>
                <a:ea typeface="宋体" pitchFamily="2" charset="-122"/>
                <a:cs typeface="Times New Roman" pitchFamily="18" charset="0"/>
              </a:rPr>
              <a:t>          "</a:t>
            </a:r>
            <a:r>
              <a:rPr lang="en-US" altLang="zh-CN" sz="2600" dirty="0" err="1">
                <a:solidFill>
                  <a:srgbClr val="C00000"/>
                </a:solidFill>
                <a:ea typeface="宋体" pitchFamily="2" charset="-122"/>
                <a:cs typeface="Times New Roman" pitchFamily="18" charset="0"/>
              </a:rPr>
              <a:t>momor</a:t>
            </a:r>
            <a:r>
              <a:rPr lang="en-US" altLang="zh-CN" sz="2600" dirty="0">
                <a:solidFill>
                  <a:srgbClr val="C00000"/>
                </a:solidFill>
                <a:ea typeface="宋体" pitchFamily="2" charset="-122"/>
                <a:cs typeface="Times New Roman" pitchFamily="18" charset="0"/>
              </a:rPr>
              <a:t>\t68/7/23\t0939100391\t5432343" }; </a:t>
            </a:r>
          </a:p>
          <a:p>
            <a:pPr marL="0" indent="0">
              <a:buNone/>
            </a:pPr>
            <a:r>
              <a:rPr lang="en-US" altLang="zh-CN" sz="2600" dirty="0">
                <a:solidFill>
                  <a:srgbClr val="C00000"/>
                </a:solidFill>
                <a:ea typeface="宋体" pitchFamily="2" charset="-122"/>
                <a:cs typeface="Times New Roman" pitchFamily="18" charset="0"/>
              </a:rPr>
              <a:t>        for(String data : </a:t>
            </a:r>
            <a:r>
              <a:rPr lang="en-US" altLang="zh-CN" sz="2600" dirty="0" err="1">
                <a:solidFill>
                  <a:srgbClr val="C00000"/>
                </a:solidFill>
                <a:ea typeface="宋体" pitchFamily="2" charset="-122"/>
                <a:cs typeface="Times New Roman" pitchFamily="18" charset="0"/>
              </a:rPr>
              <a:t>fakeFileData</a:t>
            </a:r>
            <a:r>
              <a:rPr lang="en-US" altLang="zh-CN" sz="2600" dirty="0">
                <a:solidFill>
                  <a:srgbClr val="C00000"/>
                </a:solidFill>
                <a:ea typeface="宋体" pitchFamily="2" charset="-122"/>
                <a:cs typeface="Times New Roman" pitchFamily="18" charset="0"/>
              </a:rPr>
              <a:t>) {</a:t>
            </a:r>
          </a:p>
          <a:p>
            <a:pPr marL="0" indent="0">
              <a:buNone/>
            </a:pPr>
            <a:r>
              <a:rPr lang="en-US" altLang="zh-CN" sz="2600" dirty="0">
                <a:solidFill>
                  <a:srgbClr val="C00000"/>
                </a:solidFill>
                <a:ea typeface="宋体" pitchFamily="2" charset="-122"/>
                <a:cs typeface="Times New Roman" pitchFamily="18" charset="0"/>
              </a:rPr>
              <a:t>            String[] tokens = </a:t>
            </a:r>
            <a:r>
              <a:rPr lang="en-US" altLang="zh-CN" sz="2600" dirty="0" err="1">
                <a:solidFill>
                  <a:srgbClr val="C00000"/>
                </a:solidFill>
                <a:ea typeface="宋体" pitchFamily="2" charset="-122"/>
                <a:cs typeface="Times New Roman" pitchFamily="18" charset="0"/>
              </a:rPr>
              <a:t>data.split</a:t>
            </a:r>
            <a:r>
              <a:rPr lang="en-US" altLang="zh-CN" sz="2600" dirty="0">
                <a:solidFill>
                  <a:srgbClr val="C00000"/>
                </a:solidFill>
                <a:ea typeface="宋体" pitchFamily="2" charset="-122"/>
                <a:cs typeface="Times New Roman" pitchFamily="18" charset="0"/>
              </a:rPr>
              <a:t>("\t");</a:t>
            </a:r>
          </a:p>
          <a:p>
            <a:pPr marL="0" indent="0">
              <a:buNone/>
            </a:pPr>
            <a:r>
              <a:rPr lang="en-US" altLang="zh-CN" sz="2600" dirty="0">
                <a:solidFill>
                  <a:srgbClr val="C00000"/>
                </a:solidFill>
                <a:ea typeface="宋体" pitchFamily="2" charset="-122"/>
                <a:cs typeface="Times New Roman" pitchFamily="18" charset="0"/>
              </a:rPr>
              <a:t>             //\t</a:t>
            </a:r>
            <a:r>
              <a:rPr lang="zh-CN" altLang="en-US" sz="2600" dirty="0">
                <a:solidFill>
                  <a:srgbClr val="C00000"/>
                </a:solidFill>
                <a:ea typeface="宋体" pitchFamily="2" charset="-122"/>
                <a:cs typeface="Times New Roman" pitchFamily="18" charset="0"/>
              </a:rPr>
              <a:t>为字符串的分割符号。          </a:t>
            </a:r>
          </a:p>
          <a:p>
            <a:pPr marL="0" indent="0">
              <a:buNone/>
            </a:pPr>
            <a:r>
              <a:rPr lang="zh-CN" altLang="en-US" sz="2600" dirty="0">
                <a:solidFill>
                  <a:srgbClr val="C00000"/>
                </a:solidFill>
                <a:ea typeface="宋体" pitchFamily="2" charset="-122"/>
                <a:cs typeface="Times New Roman" pitchFamily="18" charset="0"/>
              </a:rPr>
              <a:t>            </a:t>
            </a:r>
            <a:r>
              <a:rPr lang="en-US" altLang="zh-CN" sz="2600" dirty="0">
                <a:solidFill>
                  <a:srgbClr val="C00000"/>
                </a:solidFill>
                <a:ea typeface="宋体" pitchFamily="2" charset="-122"/>
                <a:cs typeface="Times New Roman" pitchFamily="18" charset="0"/>
              </a:rPr>
              <a:t>for(String token : tokens) {</a:t>
            </a:r>
          </a:p>
          <a:p>
            <a:pPr marL="0" indent="0">
              <a:buNone/>
            </a:pPr>
            <a:r>
              <a:rPr lang="en-US" altLang="zh-CN" sz="2600" dirty="0">
                <a:solidFill>
                  <a:srgbClr val="C00000"/>
                </a:solidFill>
                <a:ea typeface="宋体" pitchFamily="2" charset="-122"/>
                <a:cs typeface="Times New Roman" pitchFamily="18" charset="0"/>
              </a:rPr>
              <a:t>                </a:t>
            </a:r>
            <a:r>
              <a:rPr lang="en-US" altLang="zh-CN" sz="2600" dirty="0" err="1">
                <a:solidFill>
                  <a:srgbClr val="C00000"/>
                </a:solidFill>
                <a:ea typeface="宋体" pitchFamily="2" charset="-122"/>
                <a:cs typeface="Times New Roman" pitchFamily="18" charset="0"/>
              </a:rPr>
              <a:t>System.out.print</a:t>
            </a:r>
            <a:r>
              <a:rPr lang="en-US" altLang="zh-CN" sz="2600" dirty="0">
                <a:solidFill>
                  <a:srgbClr val="C00000"/>
                </a:solidFill>
                <a:ea typeface="宋体" pitchFamily="2" charset="-122"/>
                <a:cs typeface="Times New Roman" pitchFamily="18" charset="0"/>
              </a:rPr>
              <a:t>(token + "\t| ");}</a:t>
            </a:r>
          </a:p>
          <a:p>
            <a:pPr marL="0" indent="0">
              <a:buNone/>
            </a:pPr>
            <a:r>
              <a:rPr lang="en-US" altLang="zh-CN" sz="2600" dirty="0">
                <a:solidFill>
                  <a:srgbClr val="C00000"/>
                </a:solidFill>
                <a:ea typeface="宋体" pitchFamily="2" charset="-122"/>
                <a:cs typeface="Times New Roman" pitchFamily="18" charset="0"/>
              </a:rPr>
              <a:t>            </a:t>
            </a:r>
            <a:r>
              <a:rPr lang="en-US" altLang="zh-CN" sz="2600" dirty="0" err="1">
                <a:solidFill>
                  <a:srgbClr val="C00000"/>
                </a:solidFill>
                <a:ea typeface="宋体" pitchFamily="2" charset="-122"/>
                <a:cs typeface="Times New Roman" pitchFamily="18" charset="0"/>
              </a:rPr>
              <a:t>System.out.println</a:t>
            </a:r>
            <a:r>
              <a:rPr lang="en-US" altLang="zh-CN" sz="2600" dirty="0">
                <a:solidFill>
                  <a:srgbClr val="C00000"/>
                </a:solidFill>
                <a:ea typeface="宋体" pitchFamily="2" charset="-122"/>
                <a:cs typeface="Times New Roman" pitchFamily="18" charset="0"/>
              </a:rPr>
              <a:t>(); </a:t>
            </a:r>
          </a:p>
          <a:p>
            <a:pPr marL="0" indent="0">
              <a:buNone/>
            </a:pPr>
            <a:r>
              <a:rPr lang="en-US" altLang="zh-CN" sz="2600" dirty="0">
                <a:solidFill>
                  <a:srgbClr val="C00000"/>
                </a:solidFill>
                <a:ea typeface="宋体" pitchFamily="2" charset="-122"/>
                <a:cs typeface="Times New Roman" pitchFamily="18" charset="0"/>
              </a:rPr>
              <a:t>        }} </a:t>
            </a:r>
            <a:endParaRPr lang="zh-CN" altLang="en-US" sz="26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04686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43481-86D5-4AAF-88F1-9CC8FD6EE260}"/>
              </a:ext>
            </a:extLst>
          </p:cNvPr>
          <p:cNvSpPr>
            <a:spLocks noGrp="1"/>
          </p:cNvSpPr>
          <p:nvPr>
            <p:ph type="title"/>
          </p:nvPr>
        </p:nvSpPr>
        <p:spPr/>
        <p:txBody>
          <a:bodyPr/>
          <a:lstStyle/>
          <a:p>
            <a:r>
              <a:rPr lang="zh-CN" altLang="en-US" dirty="0"/>
              <a:t>思考</a:t>
            </a:r>
          </a:p>
        </p:txBody>
      </p:sp>
      <p:sp>
        <p:nvSpPr>
          <p:cNvPr id="3" name="内容占位符 2">
            <a:extLst>
              <a:ext uri="{FF2B5EF4-FFF2-40B4-BE49-F238E27FC236}">
                <a16:creationId xmlns:a16="http://schemas.microsoft.com/office/drawing/2014/main" id="{E4A5D76A-1363-4773-A06E-D5B0FBEA0944}"/>
              </a:ext>
            </a:extLst>
          </p:cNvPr>
          <p:cNvSpPr txBox="1">
            <a:spLocks/>
          </p:cNvSpPr>
          <p:nvPr/>
        </p:nvSpPr>
        <p:spPr>
          <a:xfrm>
            <a:off x="697970" y="914400"/>
            <a:ext cx="7762462" cy="38467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如果某类中定义了方法</a:t>
            </a:r>
            <a:r>
              <a:rPr lang="en-US" altLang="zh-CN" sz="2400" dirty="0">
                <a:solidFill>
                  <a:schemeClr val="tx1">
                    <a:lumMod val="75000"/>
                    <a:lumOff val="25000"/>
                  </a:schemeClr>
                </a:solidFill>
              </a:rPr>
              <a:t>f(Object o)</a:t>
            </a:r>
            <a:r>
              <a:rPr lang="zh-CN" altLang="en-US" sz="2400" dirty="0">
                <a:solidFill>
                  <a:schemeClr val="tx1">
                    <a:lumMod val="75000"/>
                    <a:lumOff val="25000"/>
                  </a:schemeClr>
                </a:solidFill>
              </a:rPr>
              <a:t>，请问，</a:t>
            </a:r>
            <a:r>
              <a:rPr lang="en-US" altLang="zh-CN" sz="2400" dirty="0">
                <a:solidFill>
                  <a:schemeClr val="tx1">
                    <a:lumMod val="75000"/>
                    <a:lumOff val="25000"/>
                  </a:schemeClr>
                </a:solidFill>
              </a:rPr>
              <a:t>o</a:t>
            </a:r>
            <a:r>
              <a:rPr lang="zh-CN" altLang="en-US" sz="2400" dirty="0">
                <a:solidFill>
                  <a:schemeClr val="tx1">
                    <a:lumMod val="75000"/>
                    <a:lumOff val="25000"/>
                  </a:schemeClr>
                </a:solidFill>
              </a:rPr>
              <a:t>的类型可以是</a:t>
            </a:r>
            <a:r>
              <a:rPr lang="en-US" altLang="zh-CN" sz="2400" dirty="0" err="1">
                <a:solidFill>
                  <a:schemeClr val="tx1">
                    <a:lumMod val="75000"/>
                    <a:lumOff val="25000"/>
                  </a:schemeClr>
                </a:solidFill>
              </a:rPr>
              <a:t>int</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吗？</a:t>
            </a:r>
            <a:endParaRPr lang="en-US" altLang="zh-CN" sz="2400" dirty="0">
              <a:solidFill>
                <a:schemeClr val="tx1">
                  <a:lumMod val="75000"/>
                  <a:lumOff val="25000"/>
                </a:schemeClr>
              </a:solidFill>
            </a:endParaRPr>
          </a:p>
        </p:txBody>
      </p:sp>
    </p:spTree>
    <p:extLst>
      <p:ext uri="{BB962C8B-B14F-4D97-AF65-F5344CB8AC3E}">
        <p14:creationId xmlns:p14="http://schemas.microsoft.com/office/powerpoint/2010/main" val="3832764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ctrTitle"/>
          </p:nvPr>
        </p:nvSpPr>
        <p:spPr>
          <a:xfrm>
            <a:off x="3707904" y="260648"/>
            <a:ext cx="5184576" cy="576065"/>
          </a:xfrm>
        </p:spPr>
        <p:txBody>
          <a:bodyPr>
            <a:normAutofit/>
          </a:bodyPr>
          <a:lstStyle/>
          <a:p>
            <a:r>
              <a:rPr lang="zh-CN" altLang="en-US" b="1" dirty="0">
                <a:cs typeface="Times New Roman" pitchFamily="18" charset="0"/>
              </a:rPr>
              <a:t>字符串与基本数据的相互转化</a:t>
            </a:r>
          </a:p>
        </p:txBody>
      </p:sp>
      <p:sp>
        <p:nvSpPr>
          <p:cNvPr id="121859" name="Rectangle 3"/>
          <p:cNvSpPr>
            <a:spLocks noGrp="1" noChangeArrowheads="1"/>
          </p:cNvSpPr>
          <p:nvPr>
            <p:ph type="body" idx="4294967295"/>
          </p:nvPr>
        </p:nvSpPr>
        <p:spPr>
          <a:xfrm>
            <a:off x="324618" y="1268760"/>
            <a:ext cx="8351838" cy="4897437"/>
          </a:xfrm>
        </p:spPr>
        <p:txBody>
          <a:bodyPr>
            <a:normAutofit fontScale="92500"/>
          </a:bodyPr>
          <a:lstStyle/>
          <a:p>
            <a:pPr>
              <a:lnSpc>
                <a:spcPct val="110000"/>
              </a:lnSpc>
              <a:buFont typeface="Wingdings" pitchFamily="2" charset="2"/>
              <a:buChar char="l"/>
            </a:pPr>
            <a:r>
              <a:rPr kumimoji="1" lang="zh-CN" altLang="en-US" sz="2600" b="1" dirty="0">
                <a:ea typeface="宋体" pitchFamily="2" charset="-122"/>
                <a:cs typeface="Times New Roman" pitchFamily="18" charset="0"/>
              </a:rPr>
              <a:t>字符串转换为基本数据类型</a:t>
            </a:r>
            <a:endParaRPr kumimoji="1" lang="en-US" altLang="zh-CN" sz="2600" b="1" dirty="0">
              <a:ea typeface="宋体" pitchFamily="2" charset="-122"/>
              <a:cs typeface="Times New Roman" pitchFamily="18" charset="0"/>
            </a:endParaRPr>
          </a:p>
          <a:p>
            <a:pPr>
              <a:lnSpc>
                <a:spcPct val="110000"/>
              </a:lnSpc>
              <a:buFont typeface="Wingdings" pitchFamily="2" charset="2"/>
              <a:buChar char="Ø"/>
            </a:pPr>
            <a:r>
              <a:rPr kumimoji="1" lang="en-US" altLang="zh-CN" sz="2400" dirty="0">
                <a:ea typeface="宋体" pitchFamily="2" charset="-122"/>
                <a:cs typeface="Times New Roman" pitchFamily="18" charset="0"/>
              </a:rPr>
              <a:t>Integer</a:t>
            </a:r>
            <a:r>
              <a:rPr kumimoji="1" lang="zh-CN" altLang="en-US" sz="2400" dirty="0">
                <a:ea typeface="宋体" pitchFamily="2" charset="-122"/>
                <a:cs typeface="Times New Roman" pitchFamily="18" charset="0"/>
              </a:rPr>
              <a:t>包装类的</a:t>
            </a:r>
            <a:r>
              <a:rPr kumimoji="1" lang="en-US" altLang="zh-CN" sz="2400" dirty="0">
                <a:ea typeface="宋体" pitchFamily="2" charset="-122"/>
                <a:cs typeface="Times New Roman" pitchFamily="18" charset="0"/>
              </a:rPr>
              <a:t>public static </a:t>
            </a:r>
            <a:r>
              <a:rPr kumimoji="1" lang="en-US" altLang="zh-CN" sz="2400" dirty="0" err="1">
                <a:ea typeface="宋体" pitchFamily="2" charset="-122"/>
                <a:cs typeface="Times New Roman" pitchFamily="18" charset="0"/>
              </a:rPr>
              <a:t>int</a:t>
            </a:r>
            <a:r>
              <a:rPr kumimoji="1" lang="en-US" altLang="zh-CN" sz="2400" dirty="0">
                <a:ea typeface="宋体" pitchFamily="2" charset="-122"/>
                <a:cs typeface="Times New Roman" pitchFamily="18" charset="0"/>
              </a:rPr>
              <a:t> </a:t>
            </a:r>
            <a:r>
              <a:rPr kumimoji="1" lang="en-US" altLang="zh-CN" sz="2400" b="1" dirty="0" err="1">
                <a:solidFill>
                  <a:srgbClr val="C00000"/>
                </a:solidFill>
                <a:ea typeface="宋体" pitchFamily="2" charset="-122"/>
                <a:cs typeface="Times New Roman" pitchFamily="18" charset="0"/>
              </a:rPr>
              <a:t>parseInt</a:t>
            </a:r>
            <a:r>
              <a:rPr kumimoji="1" lang="en-US" altLang="zh-CN" sz="2400" b="1" dirty="0">
                <a:solidFill>
                  <a:srgbClr val="C00000"/>
                </a:solidFill>
                <a:ea typeface="宋体" pitchFamily="2" charset="-122"/>
                <a:cs typeface="Times New Roman" pitchFamily="18" charset="0"/>
              </a:rPr>
              <a:t>(String s)</a:t>
            </a:r>
            <a:r>
              <a:rPr kumimoji="1" lang="zh-CN" altLang="en-US" sz="2400" dirty="0">
                <a:ea typeface="宋体" pitchFamily="2" charset="-122"/>
                <a:cs typeface="Times New Roman" pitchFamily="18" charset="0"/>
              </a:rPr>
              <a:t>：可以将由“数字”字符组成的字符串转换为整型。</a:t>
            </a:r>
            <a:endParaRPr kumimoji="1" lang="en-US" altLang="zh-CN" sz="2400" dirty="0">
              <a:ea typeface="宋体" pitchFamily="2" charset="-122"/>
              <a:cs typeface="Times New Roman" pitchFamily="18" charset="0"/>
            </a:endParaRPr>
          </a:p>
          <a:p>
            <a:pPr>
              <a:lnSpc>
                <a:spcPct val="110000"/>
              </a:lnSpc>
              <a:buFont typeface="Wingdings" pitchFamily="2" charset="2"/>
              <a:buChar char="Ø"/>
            </a:pPr>
            <a:r>
              <a:rPr kumimoji="1" lang="zh-CN" altLang="en-US" sz="2400" dirty="0">
                <a:ea typeface="宋体" pitchFamily="2" charset="-122"/>
                <a:cs typeface="Times New Roman" pitchFamily="18" charset="0"/>
              </a:rPr>
              <a:t>类似地</a:t>
            </a:r>
            <a:r>
              <a:rPr kumimoji="1" lang="en-US" altLang="zh-CN" sz="2400" dirty="0">
                <a:ea typeface="宋体" pitchFamily="2" charset="-122"/>
                <a:cs typeface="Times New Roman" pitchFamily="18" charset="0"/>
              </a:rPr>
              <a:t>,</a:t>
            </a:r>
            <a:r>
              <a:rPr kumimoji="1" lang="zh-CN" altLang="en-US" sz="2400" dirty="0">
                <a:ea typeface="宋体" pitchFamily="2" charset="-122"/>
                <a:cs typeface="Times New Roman" pitchFamily="18" charset="0"/>
              </a:rPr>
              <a:t>使用</a:t>
            </a:r>
            <a:r>
              <a:rPr kumimoji="1" lang="en-US" altLang="zh-CN" sz="2400" dirty="0" err="1">
                <a:ea typeface="宋体" pitchFamily="2" charset="-122"/>
                <a:cs typeface="Times New Roman" pitchFamily="18" charset="0"/>
              </a:rPr>
              <a:t>java.lang</a:t>
            </a:r>
            <a:r>
              <a:rPr kumimoji="1" lang="zh-CN" altLang="en-US" sz="2400" dirty="0">
                <a:ea typeface="宋体" pitchFamily="2" charset="-122"/>
                <a:cs typeface="Times New Roman" pitchFamily="18" charset="0"/>
              </a:rPr>
              <a:t>包中的</a:t>
            </a:r>
            <a:r>
              <a:rPr kumimoji="1" lang="en-US" altLang="zh-CN" sz="2400" dirty="0">
                <a:ea typeface="宋体" pitchFamily="2" charset="-122"/>
                <a:cs typeface="Times New Roman" pitchFamily="18" charset="0"/>
              </a:rPr>
              <a:t>Byte</a:t>
            </a:r>
            <a:r>
              <a:rPr kumimoji="1" lang="zh-CN" altLang="en-US" sz="2400" dirty="0">
                <a:ea typeface="宋体" pitchFamily="2" charset="-122"/>
                <a:cs typeface="Times New Roman" pitchFamily="18" charset="0"/>
              </a:rPr>
              <a:t>、</a:t>
            </a:r>
            <a:r>
              <a:rPr kumimoji="1" lang="en-US" altLang="zh-CN" sz="2400" dirty="0">
                <a:ea typeface="宋体" pitchFamily="2" charset="-122"/>
                <a:cs typeface="Times New Roman" pitchFamily="18" charset="0"/>
              </a:rPr>
              <a:t>Short</a:t>
            </a:r>
            <a:r>
              <a:rPr kumimoji="1" lang="zh-CN" altLang="en-US" sz="2400" dirty="0">
                <a:ea typeface="宋体" pitchFamily="2" charset="-122"/>
                <a:cs typeface="Times New Roman" pitchFamily="18" charset="0"/>
              </a:rPr>
              <a:t>、</a:t>
            </a:r>
            <a:r>
              <a:rPr kumimoji="1" lang="en-US" altLang="zh-CN" sz="2400" dirty="0">
                <a:ea typeface="宋体" pitchFamily="2" charset="-122"/>
                <a:cs typeface="Times New Roman" pitchFamily="18" charset="0"/>
              </a:rPr>
              <a:t>Long</a:t>
            </a:r>
            <a:r>
              <a:rPr kumimoji="1" lang="zh-CN" altLang="en-US" sz="2400" dirty="0">
                <a:ea typeface="宋体" pitchFamily="2" charset="-122"/>
                <a:cs typeface="Times New Roman" pitchFamily="18" charset="0"/>
              </a:rPr>
              <a:t>、</a:t>
            </a:r>
            <a:r>
              <a:rPr kumimoji="1" lang="en-US" altLang="zh-CN" sz="2400" dirty="0">
                <a:ea typeface="宋体" pitchFamily="2" charset="-122"/>
                <a:cs typeface="Times New Roman" pitchFamily="18" charset="0"/>
              </a:rPr>
              <a:t>Float</a:t>
            </a:r>
            <a:r>
              <a:rPr kumimoji="1" lang="zh-CN" altLang="en-US" sz="2400" dirty="0">
                <a:ea typeface="宋体" pitchFamily="2" charset="-122"/>
                <a:cs typeface="Times New Roman" pitchFamily="18" charset="0"/>
              </a:rPr>
              <a:t>、</a:t>
            </a:r>
            <a:r>
              <a:rPr kumimoji="1" lang="en-US" altLang="zh-CN" sz="2400" dirty="0">
                <a:ea typeface="宋体" pitchFamily="2" charset="-122"/>
                <a:cs typeface="Times New Roman" pitchFamily="18" charset="0"/>
              </a:rPr>
              <a:t>Double</a:t>
            </a:r>
            <a:r>
              <a:rPr kumimoji="1" lang="zh-CN" altLang="en-US" sz="2400" dirty="0">
                <a:ea typeface="宋体" pitchFamily="2" charset="-122"/>
                <a:cs typeface="Times New Roman" pitchFamily="18" charset="0"/>
              </a:rPr>
              <a:t>类调相应的类方法可以将由</a:t>
            </a:r>
            <a:r>
              <a:rPr kumimoji="1" lang="zh-CN" altLang="en-US" sz="2400" dirty="0">
                <a:solidFill>
                  <a:srgbClr val="FF0000"/>
                </a:solidFill>
                <a:ea typeface="宋体" pitchFamily="2" charset="-122"/>
                <a:cs typeface="Times New Roman" pitchFamily="18" charset="0"/>
              </a:rPr>
              <a:t>“数字”字符</a:t>
            </a:r>
            <a:r>
              <a:rPr kumimoji="1" lang="zh-CN" altLang="en-US" sz="2400" dirty="0">
                <a:ea typeface="宋体" pitchFamily="2" charset="-122"/>
                <a:cs typeface="Times New Roman" pitchFamily="18" charset="0"/>
              </a:rPr>
              <a:t>组成的字符串，转化为相应的基本数据类型。</a:t>
            </a:r>
            <a:endParaRPr kumimoji="1" lang="en-US" altLang="zh-CN" sz="2400" dirty="0">
              <a:ea typeface="宋体" pitchFamily="2" charset="-122"/>
              <a:cs typeface="Times New Roman" pitchFamily="18" charset="0"/>
            </a:endParaRPr>
          </a:p>
          <a:p>
            <a:pPr>
              <a:lnSpc>
                <a:spcPct val="110000"/>
              </a:lnSpc>
              <a:buFont typeface="Wingdings" pitchFamily="2" charset="2"/>
              <a:buChar char="l"/>
            </a:pPr>
            <a:r>
              <a:rPr kumimoji="1" lang="zh-CN" altLang="en-US" sz="2600" b="1" dirty="0">
                <a:ea typeface="宋体" pitchFamily="2" charset="-122"/>
                <a:cs typeface="Times New Roman" pitchFamily="18" charset="0"/>
              </a:rPr>
              <a:t>基本数据类型转换为字符串</a:t>
            </a:r>
            <a:endParaRPr kumimoji="1" lang="en-US" altLang="zh-CN" sz="2600" b="1" dirty="0">
              <a:ea typeface="宋体" pitchFamily="2" charset="-122"/>
              <a:cs typeface="Times New Roman" pitchFamily="18" charset="0"/>
            </a:endParaRPr>
          </a:p>
          <a:p>
            <a:pPr>
              <a:lnSpc>
                <a:spcPct val="110000"/>
              </a:lnSpc>
              <a:buFont typeface="Wingdings" pitchFamily="2" charset="2"/>
              <a:buChar char="Ø"/>
            </a:pPr>
            <a:r>
              <a:rPr kumimoji="1" lang="zh-CN" altLang="en-US" sz="2400" dirty="0">
                <a:ea typeface="宋体" pitchFamily="2" charset="-122"/>
                <a:cs typeface="Times New Roman" pitchFamily="18" charset="0"/>
              </a:rPr>
              <a:t>调用</a:t>
            </a:r>
            <a:r>
              <a:rPr kumimoji="1" lang="en-US" altLang="zh-CN" sz="2400" dirty="0">
                <a:ea typeface="宋体" pitchFamily="2" charset="-122"/>
                <a:cs typeface="Times New Roman" pitchFamily="18" charset="0"/>
              </a:rPr>
              <a:t>String</a:t>
            </a:r>
            <a:r>
              <a:rPr kumimoji="1" lang="zh-CN" altLang="en-US" sz="2400" dirty="0">
                <a:ea typeface="宋体" pitchFamily="2" charset="-122"/>
                <a:cs typeface="Times New Roman" pitchFamily="18" charset="0"/>
              </a:rPr>
              <a:t>类的</a:t>
            </a:r>
            <a:r>
              <a:rPr kumimoji="1" lang="en-US" altLang="zh-CN" sz="2400" dirty="0">
                <a:ea typeface="宋体" pitchFamily="2" charset="-122"/>
                <a:cs typeface="Times New Roman" pitchFamily="18" charset="0"/>
              </a:rPr>
              <a:t>public String </a:t>
            </a:r>
            <a:r>
              <a:rPr kumimoji="1" lang="en-US" altLang="zh-CN" sz="2400" b="1" dirty="0" err="1">
                <a:solidFill>
                  <a:srgbClr val="C00000"/>
                </a:solidFill>
                <a:ea typeface="宋体" pitchFamily="2" charset="-122"/>
                <a:cs typeface="Times New Roman" pitchFamily="18" charset="0"/>
              </a:rPr>
              <a:t>valueOf</a:t>
            </a:r>
            <a:r>
              <a:rPr kumimoji="1" lang="en-US" altLang="zh-CN" sz="2400" b="1" dirty="0">
                <a:solidFill>
                  <a:srgbClr val="C00000"/>
                </a:solidFill>
                <a:ea typeface="宋体" pitchFamily="2" charset="-122"/>
                <a:cs typeface="Times New Roman" pitchFamily="18" charset="0"/>
              </a:rPr>
              <a:t>(</a:t>
            </a:r>
            <a:r>
              <a:rPr kumimoji="1" lang="en-US" altLang="zh-CN" sz="2400" b="1" dirty="0" err="1">
                <a:solidFill>
                  <a:srgbClr val="C00000"/>
                </a:solidFill>
                <a:ea typeface="宋体" pitchFamily="2" charset="-122"/>
                <a:cs typeface="Times New Roman" pitchFamily="18" charset="0"/>
              </a:rPr>
              <a:t>int</a:t>
            </a:r>
            <a:r>
              <a:rPr kumimoji="1" lang="en-US" altLang="zh-CN" sz="2400" b="1" dirty="0">
                <a:solidFill>
                  <a:srgbClr val="C00000"/>
                </a:solidFill>
                <a:ea typeface="宋体" pitchFamily="2" charset="-122"/>
                <a:cs typeface="Times New Roman" pitchFamily="18" charset="0"/>
              </a:rPr>
              <a:t> n)</a:t>
            </a:r>
            <a:r>
              <a:rPr kumimoji="1" lang="zh-CN" altLang="en-US" sz="2400" dirty="0">
                <a:ea typeface="宋体" pitchFamily="2" charset="-122"/>
                <a:cs typeface="Times New Roman" pitchFamily="18" charset="0"/>
              </a:rPr>
              <a:t>可将</a:t>
            </a:r>
            <a:r>
              <a:rPr kumimoji="1" lang="en-US" altLang="zh-CN" sz="2400" dirty="0" err="1">
                <a:ea typeface="宋体" pitchFamily="2" charset="-122"/>
                <a:cs typeface="Times New Roman" pitchFamily="18" charset="0"/>
              </a:rPr>
              <a:t>int</a:t>
            </a:r>
            <a:r>
              <a:rPr kumimoji="1" lang="zh-CN" altLang="en-US" sz="2400" dirty="0">
                <a:ea typeface="宋体" pitchFamily="2" charset="-122"/>
                <a:cs typeface="Times New Roman" pitchFamily="18" charset="0"/>
              </a:rPr>
              <a:t>型转换为字符串</a:t>
            </a:r>
            <a:endParaRPr kumimoji="1" lang="en-US" altLang="zh-CN" sz="2400" dirty="0">
              <a:ea typeface="宋体" pitchFamily="2" charset="-122"/>
              <a:cs typeface="Times New Roman" pitchFamily="18" charset="0"/>
            </a:endParaRPr>
          </a:p>
          <a:p>
            <a:pPr>
              <a:lnSpc>
                <a:spcPct val="110000"/>
              </a:lnSpc>
              <a:buFont typeface="Wingdings" pitchFamily="2" charset="2"/>
              <a:buChar char="Ø"/>
            </a:pPr>
            <a:r>
              <a:rPr kumimoji="1" lang="zh-CN" altLang="en-US" sz="2400" dirty="0">
                <a:ea typeface="宋体" pitchFamily="2" charset="-122"/>
                <a:cs typeface="Times New Roman" pitchFamily="18" charset="0"/>
              </a:rPr>
              <a:t>相应的</a:t>
            </a:r>
            <a:r>
              <a:rPr kumimoji="1" lang="en-US" altLang="zh-CN" sz="2400" dirty="0" err="1">
                <a:ea typeface="宋体" pitchFamily="2" charset="-122"/>
                <a:cs typeface="Times New Roman" pitchFamily="18" charset="0"/>
              </a:rPr>
              <a:t>valueOf</a:t>
            </a:r>
            <a:r>
              <a:rPr kumimoji="1" lang="en-US" altLang="zh-CN" sz="2400" dirty="0">
                <a:ea typeface="宋体" pitchFamily="2" charset="-122"/>
                <a:cs typeface="Times New Roman" pitchFamily="18" charset="0"/>
              </a:rPr>
              <a:t>(byte b)</a:t>
            </a:r>
            <a:r>
              <a:rPr kumimoji="1" lang="zh-CN" altLang="en-US" sz="2400" dirty="0">
                <a:ea typeface="宋体" pitchFamily="2" charset="-122"/>
                <a:cs typeface="Times New Roman" pitchFamily="18" charset="0"/>
              </a:rPr>
              <a:t>、</a:t>
            </a:r>
            <a:r>
              <a:rPr kumimoji="1" lang="en-US" altLang="zh-CN" sz="2400" dirty="0" err="1">
                <a:ea typeface="宋体" pitchFamily="2" charset="-122"/>
                <a:cs typeface="Times New Roman" pitchFamily="18" charset="0"/>
              </a:rPr>
              <a:t>valueOf</a:t>
            </a:r>
            <a:r>
              <a:rPr kumimoji="1" lang="en-US" altLang="zh-CN" sz="2400" dirty="0">
                <a:ea typeface="宋体" pitchFamily="2" charset="-122"/>
                <a:cs typeface="Times New Roman" pitchFamily="18" charset="0"/>
              </a:rPr>
              <a:t>(long l)</a:t>
            </a:r>
            <a:r>
              <a:rPr kumimoji="1" lang="zh-CN" altLang="en-US" sz="2400" dirty="0">
                <a:ea typeface="宋体" pitchFamily="2" charset="-122"/>
                <a:cs typeface="Times New Roman" pitchFamily="18" charset="0"/>
              </a:rPr>
              <a:t>、</a:t>
            </a:r>
            <a:r>
              <a:rPr kumimoji="1" lang="en-US" altLang="zh-CN" sz="2400" dirty="0" err="1">
                <a:ea typeface="宋体" pitchFamily="2" charset="-122"/>
                <a:cs typeface="Times New Roman" pitchFamily="18" charset="0"/>
              </a:rPr>
              <a:t>valueOf</a:t>
            </a:r>
            <a:r>
              <a:rPr kumimoji="1" lang="en-US" altLang="zh-CN" sz="2400" dirty="0">
                <a:ea typeface="宋体" pitchFamily="2" charset="-122"/>
                <a:cs typeface="Times New Roman" pitchFamily="18" charset="0"/>
              </a:rPr>
              <a:t>(float f)</a:t>
            </a:r>
            <a:r>
              <a:rPr kumimoji="1" lang="zh-CN" altLang="en-US" sz="2400" dirty="0">
                <a:ea typeface="宋体" pitchFamily="2" charset="-122"/>
                <a:cs typeface="Times New Roman" pitchFamily="18" charset="0"/>
              </a:rPr>
              <a:t>、</a:t>
            </a:r>
            <a:r>
              <a:rPr kumimoji="1" lang="en-US" altLang="zh-CN" sz="2400" dirty="0" err="1">
                <a:ea typeface="宋体" pitchFamily="2" charset="-122"/>
                <a:cs typeface="Times New Roman" pitchFamily="18" charset="0"/>
              </a:rPr>
              <a:t>valueOf</a:t>
            </a:r>
            <a:r>
              <a:rPr kumimoji="1" lang="en-US" altLang="zh-CN" sz="2400" dirty="0">
                <a:ea typeface="宋体" pitchFamily="2" charset="-122"/>
                <a:cs typeface="Times New Roman" pitchFamily="18" charset="0"/>
              </a:rPr>
              <a:t>(double d)</a:t>
            </a:r>
            <a:r>
              <a:rPr kumimoji="1" lang="zh-CN" altLang="en-US" sz="2400" dirty="0">
                <a:ea typeface="宋体" pitchFamily="2" charset="-122"/>
                <a:cs typeface="Times New Roman" pitchFamily="18" charset="0"/>
              </a:rPr>
              <a:t>、</a:t>
            </a:r>
            <a:r>
              <a:rPr kumimoji="1" lang="en-US" altLang="zh-CN" sz="2400" dirty="0" err="1">
                <a:ea typeface="宋体" pitchFamily="2" charset="-122"/>
                <a:cs typeface="Times New Roman" pitchFamily="18" charset="0"/>
              </a:rPr>
              <a:t>valueOf</a:t>
            </a:r>
            <a:r>
              <a:rPr kumimoji="1" lang="en-US" altLang="zh-CN" sz="2400" dirty="0">
                <a:ea typeface="宋体" pitchFamily="2" charset="-122"/>
                <a:cs typeface="Times New Roman" pitchFamily="18" charset="0"/>
              </a:rPr>
              <a:t>(</a:t>
            </a:r>
            <a:r>
              <a:rPr kumimoji="1" lang="en-US" altLang="zh-CN" sz="2400" dirty="0" err="1">
                <a:ea typeface="宋体" pitchFamily="2" charset="-122"/>
                <a:cs typeface="Times New Roman" pitchFamily="18" charset="0"/>
              </a:rPr>
              <a:t>boolean</a:t>
            </a:r>
            <a:r>
              <a:rPr kumimoji="1" lang="en-US" altLang="zh-CN" sz="2400" dirty="0">
                <a:ea typeface="宋体" pitchFamily="2" charset="-122"/>
                <a:cs typeface="Times New Roman" pitchFamily="18" charset="0"/>
              </a:rPr>
              <a:t> b)</a:t>
            </a:r>
            <a:r>
              <a:rPr kumimoji="1" lang="zh-CN" altLang="en-US" sz="2400" dirty="0">
                <a:ea typeface="宋体" pitchFamily="2" charset="-122"/>
                <a:cs typeface="Times New Roman" pitchFamily="18" charset="0"/>
              </a:rPr>
              <a:t>可由参数的相应类到字符串的转换</a:t>
            </a:r>
          </a:p>
        </p:txBody>
      </p:sp>
    </p:spTree>
    <p:extLst>
      <p:ext uri="{BB962C8B-B14F-4D97-AF65-F5344CB8AC3E}">
        <p14:creationId xmlns:p14="http://schemas.microsoft.com/office/powerpoint/2010/main" val="4074752873"/>
      </p:ext>
    </p:extLst>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ctrTitle"/>
          </p:nvPr>
        </p:nvSpPr>
        <p:spPr>
          <a:xfrm>
            <a:off x="3995936" y="260648"/>
            <a:ext cx="4680520" cy="576065"/>
          </a:xfrm>
        </p:spPr>
        <p:txBody>
          <a:bodyPr>
            <a:normAutofit/>
          </a:bodyPr>
          <a:lstStyle/>
          <a:p>
            <a:r>
              <a:rPr lang="zh-CN" altLang="en-US" b="1" dirty="0">
                <a:cs typeface="Times New Roman" pitchFamily="18" charset="0"/>
              </a:rPr>
              <a:t>字符串与字符、字节数组</a:t>
            </a:r>
            <a:r>
              <a:rPr lang="en-US" altLang="zh-CN" b="1" dirty="0">
                <a:cs typeface="Times New Roman" pitchFamily="18" charset="0"/>
              </a:rPr>
              <a:t>(1)</a:t>
            </a:r>
            <a:endParaRPr lang="zh-CN" altLang="en-US" b="1" dirty="0">
              <a:cs typeface="Times New Roman" pitchFamily="18" charset="0"/>
            </a:endParaRPr>
          </a:p>
        </p:txBody>
      </p:sp>
      <p:sp>
        <p:nvSpPr>
          <p:cNvPr id="124931" name="Rectangle 3"/>
          <p:cNvSpPr>
            <a:spLocks noGrp="1" noChangeArrowheads="1"/>
          </p:cNvSpPr>
          <p:nvPr>
            <p:ph type="body" idx="4294967295"/>
          </p:nvPr>
        </p:nvSpPr>
        <p:spPr>
          <a:xfrm>
            <a:off x="467544" y="1340768"/>
            <a:ext cx="8143875" cy="4275137"/>
          </a:xfrm>
        </p:spPr>
        <p:txBody>
          <a:bodyPr>
            <a:normAutofit/>
          </a:bodyPr>
          <a:lstStyle/>
          <a:p>
            <a:pPr marL="0" indent="0">
              <a:buNone/>
            </a:pPr>
            <a:r>
              <a:rPr kumimoji="1" lang="zh-CN" altLang="en-US" b="1" dirty="0">
                <a:solidFill>
                  <a:srgbClr val="FF3300"/>
                </a:solidFill>
                <a:ea typeface="宋体" pitchFamily="2" charset="-122"/>
                <a:cs typeface="Times New Roman" pitchFamily="18" charset="0"/>
              </a:rPr>
              <a:t>字符串与字符数组</a:t>
            </a:r>
          </a:p>
          <a:p>
            <a:pPr>
              <a:buFont typeface="Wingdings" pitchFamily="2" charset="2"/>
              <a:buChar char="l"/>
            </a:pPr>
            <a:r>
              <a:rPr kumimoji="1" lang="en-US" altLang="zh-CN" sz="2400" b="1" dirty="0">
                <a:ea typeface="宋体" pitchFamily="2" charset="-122"/>
                <a:cs typeface="Times New Roman" pitchFamily="18" charset="0"/>
              </a:rPr>
              <a:t>String </a:t>
            </a:r>
            <a:r>
              <a:rPr kumimoji="1" lang="zh-CN" altLang="en-US" sz="2400" b="1" dirty="0">
                <a:ea typeface="宋体" pitchFamily="2" charset="-122"/>
                <a:cs typeface="Times New Roman" pitchFamily="18" charset="0"/>
              </a:rPr>
              <a:t>类的构造方法：</a:t>
            </a:r>
            <a:r>
              <a:rPr kumimoji="1" lang="en-US" altLang="zh-CN" sz="2400" b="1" dirty="0">
                <a:solidFill>
                  <a:srgbClr val="0000FF"/>
                </a:solidFill>
                <a:ea typeface="宋体" pitchFamily="2" charset="-122"/>
                <a:cs typeface="Times New Roman" pitchFamily="18" charset="0"/>
              </a:rPr>
              <a:t>String(char[]) </a:t>
            </a:r>
            <a:r>
              <a:rPr kumimoji="1" lang="zh-CN" altLang="en-US" sz="2400" b="1" dirty="0">
                <a:solidFill>
                  <a:srgbClr val="0000FF"/>
                </a:solidFill>
                <a:ea typeface="宋体" pitchFamily="2" charset="-122"/>
                <a:cs typeface="Times New Roman" pitchFamily="18" charset="0"/>
              </a:rPr>
              <a:t>和 </a:t>
            </a:r>
            <a:r>
              <a:rPr kumimoji="1" lang="en-US" altLang="zh-CN" sz="2400" b="1" dirty="0">
                <a:solidFill>
                  <a:srgbClr val="0000FF"/>
                </a:solidFill>
                <a:ea typeface="宋体" pitchFamily="2" charset="-122"/>
                <a:cs typeface="Times New Roman" pitchFamily="18" charset="0"/>
              </a:rPr>
              <a:t>String(char[]</a:t>
            </a:r>
            <a:r>
              <a:rPr kumimoji="1" lang="zh-CN" altLang="en-US" sz="2400" b="1" dirty="0">
                <a:solidFill>
                  <a:srgbClr val="0000FF"/>
                </a:solidFill>
                <a:ea typeface="宋体" pitchFamily="2" charset="-122"/>
                <a:cs typeface="Times New Roman" pitchFamily="18" charset="0"/>
              </a:rPr>
              <a:t>，</a:t>
            </a:r>
            <a:r>
              <a:rPr kumimoji="1" lang="en-US" altLang="zh-CN" sz="2400" b="1" dirty="0" err="1">
                <a:solidFill>
                  <a:srgbClr val="0000FF"/>
                </a:solidFill>
                <a:ea typeface="宋体" pitchFamily="2" charset="-122"/>
                <a:cs typeface="Times New Roman" pitchFamily="18" charset="0"/>
              </a:rPr>
              <a:t>int</a:t>
            </a:r>
            <a:r>
              <a:rPr kumimoji="1" lang="en-US" altLang="zh-CN" sz="2400" b="1" dirty="0">
                <a:solidFill>
                  <a:srgbClr val="0000FF"/>
                </a:solidFill>
                <a:ea typeface="宋体" pitchFamily="2" charset="-122"/>
                <a:cs typeface="Times New Roman" pitchFamily="18" charset="0"/>
              </a:rPr>
              <a:t> offset</a:t>
            </a:r>
            <a:r>
              <a:rPr kumimoji="1" lang="zh-CN" altLang="en-US" sz="2400" b="1" dirty="0">
                <a:solidFill>
                  <a:srgbClr val="0000FF"/>
                </a:solidFill>
                <a:ea typeface="宋体" pitchFamily="2" charset="-122"/>
                <a:cs typeface="Times New Roman" pitchFamily="18" charset="0"/>
              </a:rPr>
              <a:t>，</a:t>
            </a:r>
            <a:r>
              <a:rPr kumimoji="1" lang="en-US" altLang="zh-CN" sz="2400" b="1" dirty="0" err="1">
                <a:solidFill>
                  <a:srgbClr val="0000FF"/>
                </a:solidFill>
                <a:ea typeface="宋体" pitchFamily="2" charset="-122"/>
                <a:cs typeface="Times New Roman" pitchFamily="18" charset="0"/>
              </a:rPr>
              <a:t>int</a:t>
            </a:r>
            <a:r>
              <a:rPr kumimoji="1" lang="en-US" altLang="zh-CN" sz="2400" b="1" dirty="0">
                <a:solidFill>
                  <a:srgbClr val="0000FF"/>
                </a:solidFill>
                <a:ea typeface="宋体" pitchFamily="2" charset="-122"/>
                <a:cs typeface="Times New Roman" pitchFamily="18" charset="0"/>
              </a:rPr>
              <a:t> length) </a:t>
            </a:r>
            <a:r>
              <a:rPr kumimoji="1" lang="zh-CN" altLang="en-US" sz="2400" b="1" dirty="0">
                <a:ea typeface="宋体" pitchFamily="2" charset="-122"/>
                <a:cs typeface="Times New Roman" pitchFamily="18" charset="0"/>
              </a:rPr>
              <a:t>分别用字符数组中的全部字符和部分字符创建字符串对象 </a:t>
            </a:r>
          </a:p>
          <a:p>
            <a:pPr>
              <a:buFont typeface="Wingdings" pitchFamily="2" charset="2"/>
              <a:buChar char="l"/>
            </a:pPr>
            <a:r>
              <a:rPr kumimoji="1" lang="en-US" altLang="zh-CN" sz="2400" b="1" dirty="0">
                <a:ea typeface="宋体" pitchFamily="2" charset="-122"/>
                <a:cs typeface="Times New Roman" pitchFamily="18" charset="0"/>
              </a:rPr>
              <a:t>String</a:t>
            </a:r>
            <a:r>
              <a:rPr kumimoji="1" lang="zh-CN" altLang="en-US" sz="2400" b="1" dirty="0">
                <a:ea typeface="宋体" pitchFamily="2" charset="-122"/>
                <a:cs typeface="Times New Roman" pitchFamily="18" charset="0"/>
              </a:rPr>
              <a:t>类提供了将字符串存放到数组中的方法：</a:t>
            </a:r>
            <a:endParaRPr kumimoji="1" lang="en-US" altLang="zh-CN" sz="2400" b="1" dirty="0">
              <a:ea typeface="宋体" pitchFamily="2" charset="-122"/>
              <a:cs typeface="Times New Roman" pitchFamily="18" charset="0"/>
            </a:endParaRPr>
          </a:p>
          <a:p>
            <a:pPr lvl="1">
              <a:buFont typeface="Wingdings" pitchFamily="2" charset="2"/>
              <a:buChar char="Ø"/>
            </a:pPr>
            <a:r>
              <a:rPr kumimoji="1" lang="en-US" altLang="zh-CN" b="1" dirty="0">
                <a:solidFill>
                  <a:srgbClr val="0000FF"/>
                </a:solidFill>
                <a:ea typeface="宋体" pitchFamily="2" charset="-122"/>
                <a:cs typeface="Times New Roman" pitchFamily="18" charset="0"/>
              </a:rPr>
              <a:t>public void </a:t>
            </a:r>
            <a:r>
              <a:rPr kumimoji="1" lang="en-US" altLang="zh-CN" b="1" dirty="0" err="1">
                <a:solidFill>
                  <a:srgbClr val="0000FF"/>
                </a:solidFill>
                <a:ea typeface="宋体" pitchFamily="2" charset="-122"/>
                <a:cs typeface="Times New Roman" pitchFamily="18" charset="0"/>
              </a:rPr>
              <a:t>getChars</a:t>
            </a:r>
            <a:r>
              <a:rPr kumimoji="1" lang="en-US" altLang="zh-CN" b="1" dirty="0">
                <a:solidFill>
                  <a:srgbClr val="0000FF"/>
                </a:solidFill>
                <a:ea typeface="宋体" pitchFamily="2" charset="-122"/>
                <a:cs typeface="Times New Roman" pitchFamily="18" charset="0"/>
              </a:rPr>
              <a:t>(</a:t>
            </a:r>
            <a:r>
              <a:rPr lang="en-US" altLang="zh-CN" b="1" dirty="0" err="1">
                <a:solidFill>
                  <a:srgbClr val="0000FF"/>
                </a:solidFill>
              </a:rPr>
              <a:t>int</a:t>
            </a:r>
            <a:r>
              <a:rPr lang="en-US" altLang="zh-CN" b="1" dirty="0">
                <a:solidFill>
                  <a:srgbClr val="0000FF"/>
                </a:solidFill>
              </a:rPr>
              <a:t> </a:t>
            </a:r>
            <a:r>
              <a:rPr lang="en-US" altLang="zh-CN" b="1" dirty="0" err="1">
                <a:solidFill>
                  <a:srgbClr val="0000FF"/>
                </a:solidFill>
              </a:rPr>
              <a:t>srcBegin</a:t>
            </a:r>
            <a:r>
              <a:rPr lang="en-US" altLang="zh-CN" b="1" dirty="0">
                <a:solidFill>
                  <a:srgbClr val="0000FF"/>
                </a:solidFill>
              </a:rPr>
              <a:t>, </a:t>
            </a:r>
            <a:r>
              <a:rPr lang="en-US" altLang="zh-CN" b="1" dirty="0" err="1">
                <a:solidFill>
                  <a:srgbClr val="0000FF"/>
                </a:solidFill>
              </a:rPr>
              <a:t>int</a:t>
            </a:r>
            <a:r>
              <a:rPr lang="en-US" altLang="zh-CN" b="1" dirty="0">
                <a:solidFill>
                  <a:srgbClr val="0000FF"/>
                </a:solidFill>
              </a:rPr>
              <a:t> </a:t>
            </a:r>
            <a:r>
              <a:rPr lang="en-US" altLang="zh-CN" b="1" dirty="0" err="1">
                <a:solidFill>
                  <a:srgbClr val="0000FF"/>
                </a:solidFill>
              </a:rPr>
              <a:t>srcEnd</a:t>
            </a:r>
            <a:r>
              <a:rPr lang="en-US" altLang="zh-CN" b="1" dirty="0">
                <a:solidFill>
                  <a:srgbClr val="0000FF"/>
                </a:solidFill>
              </a:rPr>
              <a:t>, char[] </a:t>
            </a:r>
            <a:r>
              <a:rPr lang="en-US" altLang="zh-CN" b="1" dirty="0" err="1">
                <a:solidFill>
                  <a:srgbClr val="0000FF"/>
                </a:solidFill>
              </a:rPr>
              <a:t>dst</a:t>
            </a:r>
            <a:r>
              <a:rPr lang="en-US" altLang="zh-CN" b="1" dirty="0">
                <a:solidFill>
                  <a:srgbClr val="0000FF"/>
                </a:solidFill>
              </a:rPr>
              <a:t>, </a:t>
            </a:r>
            <a:r>
              <a:rPr lang="en-US" altLang="zh-CN" b="1" dirty="0" err="1">
                <a:solidFill>
                  <a:srgbClr val="0000FF"/>
                </a:solidFill>
              </a:rPr>
              <a:t>int</a:t>
            </a:r>
            <a:r>
              <a:rPr lang="en-US" altLang="zh-CN" b="1" dirty="0">
                <a:solidFill>
                  <a:srgbClr val="0000FF"/>
                </a:solidFill>
              </a:rPr>
              <a:t> </a:t>
            </a:r>
            <a:r>
              <a:rPr lang="en-US" altLang="zh-CN" b="1" dirty="0" err="1">
                <a:solidFill>
                  <a:srgbClr val="0000FF"/>
                </a:solidFill>
              </a:rPr>
              <a:t>dstBegin</a:t>
            </a:r>
            <a:r>
              <a:rPr kumimoji="1" lang="en-US" altLang="zh-CN" b="1" dirty="0">
                <a:solidFill>
                  <a:srgbClr val="0000FF"/>
                </a:solidFill>
                <a:ea typeface="宋体" pitchFamily="2" charset="-122"/>
                <a:cs typeface="Times New Roman" pitchFamily="18" charset="0"/>
              </a:rPr>
              <a:t>) </a:t>
            </a:r>
          </a:p>
          <a:p>
            <a:pPr>
              <a:buFont typeface="Wingdings" pitchFamily="2" charset="2"/>
              <a:buChar char="l"/>
            </a:pPr>
            <a:r>
              <a:rPr kumimoji="1" lang="zh-CN" altLang="en-US" sz="2400" b="1" dirty="0">
                <a:ea typeface="宋体" pitchFamily="2" charset="-122"/>
                <a:cs typeface="Times New Roman" pitchFamily="18" charset="0"/>
              </a:rPr>
              <a:t>将字符串中的全部字符存放在一个字符数组中的方法：</a:t>
            </a:r>
            <a:endParaRPr kumimoji="1" lang="en-US" altLang="zh-CN" sz="2400" b="1" dirty="0">
              <a:ea typeface="宋体" pitchFamily="2" charset="-122"/>
              <a:cs typeface="Times New Roman" pitchFamily="18" charset="0"/>
            </a:endParaRPr>
          </a:p>
          <a:p>
            <a:pPr lvl="1">
              <a:buFont typeface="Wingdings" pitchFamily="2" charset="2"/>
              <a:buChar char="Ø"/>
            </a:pPr>
            <a:r>
              <a:rPr kumimoji="1" lang="en-US" altLang="zh-CN" b="1" dirty="0">
                <a:solidFill>
                  <a:srgbClr val="0000FF"/>
                </a:solidFill>
                <a:ea typeface="宋体" pitchFamily="2" charset="-122"/>
                <a:cs typeface="Times New Roman" pitchFamily="18" charset="0"/>
              </a:rPr>
              <a:t>public char[] </a:t>
            </a:r>
            <a:r>
              <a:rPr kumimoji="1" lang="en-US" altLang="zh-CN" b="1" dirty="0" err="1">
                <a:solidFill>
                  <a:srgbClr val="0000FF"/>
                </a:solidFill>
                <a:ea typeface="宋体" pitchFamily="2" charset="-122"/>
                <a:cs typeface="Times New Roman" pitchFamily="18" charset="0"/>
              </a:rPr>
              <a:t>toCharArray</a:t>
            </a:r>
            <a:r>
              <a:rPr kumimoji="1" lang="en-US" altLang="zh-CN" b="1" dirty="0">
                <a:solidFill>
                  <a:srgbClr val="0000FF"/>
                </a:solidFill>
                <a:ea typeface="宋体" pitchFamily="2" charset="-122"/>
                <a:cs typeface="Times New Roman" pitchFamily="18" charset="0"/>
              </a:rPr>
              <a:t>()                        </a:t>
            </a:r>
          </a:p>
        </p:txBody>
      </p:sp>
    </p:spTree>
    <p:extLst>
      <p:ext uri="{BB962C8B-B14F-4D97-AF65-F5344CB8AC3E}">
        <p14:creationId xmlns:p14="http://schemas.microsoft.com/office/powerpoint/2010/main" val="3346947645"/>
      </p:ext>
    </p:extLst>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ctrTitle"/>
          </p:nvPr>
        </p:nvSpPr>
        <p:spPr>
          <a:xfrm>
            <a:off x="4139952" y="260648"/>
            <a:ext cx="4680520" cy="576065"/>
          </a:xfrm>
        </p:spPr>
        <p:txBody>
          <a:bodyPr>
            <a:noAutofit/>
          </a:bodyPr>
          <a:lstStyle/>
          <a:p>
            <a:r>
              <a:rPr lang="zh-CN" altLang="en-US" b="1" dirty="0">
                <a:cs typeface="Times New Roman" pitchFamily="18" charset="0"/>
              </a:rPr>
              <a:t>字符串与字符、字节数组</a:t>
            </a:r>
            <a:r>
              <a:rPr lang="en-US" altLang="zh-CN" b="1" dirty="0">
                <a:cs typeface="Times New Roman" pitchFamily="18" charset="0"/>
              </a:rPr>
              <a:t>(2)</a:t>
            </a:r>
            <a:endParaRPr lang="zh-CN" altLang="en-US" b="1" dirty="0">
              <a:cs typeface="Times New Roman" pitchFamily="18" charset="0"/>
            </a:endParaRPr>
          </a:p>
        </p:txBody>
      </p:sp>
      <p:sp>
        <p:nvSpPr>
          <p:cNvPr id="125955" name="Rectangle 3"/>
          <p:cNvSpPr>
            <a:spLocks noGrp="1" noChangeArrowheads="1"/>
          </p:cNvSpPr>
          <p:nvPr>
            <p:ph type="body" idx="4294967295"/>
          </p:nvPr>
        </p:nvSpPr>
        <p:spPr>
          <a:xfrm>
            <a:off x="539552" y="1268760"/>
            <a:ext cx="8072437" cy="4562475"/>
          </a:xfrm>
        </p:spPr>
        <p:txBody>
          <a:bodyPr/>
          <a:lstStyle/>
          <a:p>
            <a:pPr marL="0" indent="0">
              <a:buNone/>
            </a:pPr>
            <a:r>
              <a:rPr kumimoji="1" lang="zh-CN" altLang="en-US" b="1" dirty="0">
                <a:solidFill>
                  <a:srgbClr val="FF3300"/>
                </a:solidFill>
                <a:ea typeface="宋体" pitchFamily="2" charset="-122"/>
                <a:cs typeface="Times New Roman" pitchFamily="18" charset="0"/>
              </a:rPr>
              <a:t>字符串与字节数组</a:t>
            </a:r>
            <a:r>
              <a:rPr kumimoji="1" lang="zh-CN" altLang="en-US" b="1" dirty="0">
                <a:ea typeface="宋体" pitchFamily="2" charset="-122"/>
                <a:cs typeface="Times New Roman" pitchFamily="18" charset="0"/>
              </a:rPr>
              <a:t> </a:t>
            </a:r>
            <a:endParaRPr kumimoji="1" lang="en-US" altLang="zh-CN" b="1" dirty="0">
              <a:ea typeface="宋体" pitchFamily="2" charset="-122"/>
              <a:cs typeface="Times New Roman" pitchFamily="18" charset="0"/>
            </a:endParaRPr>
          </a:p>
          <a:p>
            <a:pPr>
              <a:lnSpc>
                <a:spcPts val="3100"/>
              </a:lnSpc>
              <a:buFont typeface="Wingdings" pitchFamily="2" charset="2"/>
              <a:buChar char="l"/>
            </a:pPr>
            <a:r>
              <a:rPr kumimoji="1" lang="en-US" altLang="zh-CN" sz="2400" b="1" dirty="0">
                <a:solidFill>
                  <a:srgbClr val="0000FF"/>
                </a:solidFill>
                <a:ea typeface="宋体" pitchFamily="2" charset="-122"/>
                <a:cs typeface="Times New Roman" pitchFamily="18" charset="0"/>
              </a:rPr>
              <a:t>String(byte[])</a:t>
            </a:r>
            <a:r>
              <a:rPr kumimoji="1" lang="zh-CN" altLang="en-US" sz="2400" b="1" dirty="0">
                <a:ea typeface="宋体" pitchFamily="2" charset="-122"/>
                <a:cs typeface="Times New Roman" pitchFamily="18" charset="0"/>
              </a:rPr>
              <a:t>用指定的字节数组构造一个字符串对象。</a:t>
            </a:r>
            <a:r>
              <a:rPr kumimoji="1" lang="en-US" altLang="zh-CN" sz="2400" b="1" dirty="0">
                <a:solidFill>
                  <a:srgbClr val="0000FF"/>
                </a:solidFill>
                <a:ea typeface="宋体" pitchFamily="2" charset="-122"/>
                <a:cs typeface="Times New Roman" pitchFamily="18" charset="0"/>
              </a:rPr>
              <a:t>String(byte[]</a:t>
            </a:r>
            <a:r>
              <a:rPr kumimoji="1" lang="zh-CN" altLang="en-US" sz="2400" b="1" dirty="0">
                <a:solidFill>
                  <a:srgbClr val="0000FF"/>
                </a:solidFill>
                <a:ea typeface="宋体" pitchFamily="2" charset="-122"/>
                <a:cs typeface="Times New Roman" pitchFamily="18" charset="0"/>
              </a:rPr>
              <a:t>，</a:t>
            </a:r>
            <a:r>
              <a:rPr kumimoji="1" lang="en-US" altLang="zh-CN" sz="2400" b="1" dirty="0" err="1">
                <a:solidFill>
                  <a:srgbClr val="0000FF"/>
                </a:solidFill>
                <a:ea typeface="宋体" pitchFamily="2" charset="-122"/>
                <a:cs typeface="Times New Roman" pitchFamily="18" charset="0"/>
              </a:rPr>
              <a:t>int</a:t>
            </a:r>
            <a:r>
              <a:rPr kumimoji="1" lang="en-US" altLang="zh-CN" sz="2400" b="1" dirty="0">
                <a:solidFill>
                  <a:srgbClr val="0000FF"/>
                </a:solidFill>
                <a:ea typeface="宋体" pitchFamily="2" charset="-122"/>
                <a:cs typeface="Times New Roman" pitchFamily="18" charset="0"/>
              </a:rPr>
              <a:t> offset</a:t>
            </a:r>
            <a:r>
              <a:rPr kumimoji="1" lang="zh-CN" altLang="en-US" sz="2400" b="1" dirty="0">
                <a:solidFill>
                  <a:srgbClr val="0000FF"/>
                </a:solidFill>
                <a:ea typeface="宋体" pitchFamily="2" charset="-122"/>
                <a:cs typeface="Times New Roman" pitchFamily="18" charset="0"/>
              </a:rPr>
              <a:t>，</a:t>
            </a:r>
            <a:r>
              <a:rPr kumimoji="1" lang="en-US" altLang="zh-CN" sz="2400" b="1" dirty="0" err="1">
                <a:solidFill>
                  <a:srgbClr val="0000FF"/>
                </a:solidFill>
                <a:ea typeface="宋体" pitchFamily="2" charset="-122"/>
                <a:cs typeface="Times New Roman" pitchFamily="18" charset="0"/>
              </a:rPr>
              <a:t>int</a:t>
            </a:r>
            <a:r>
              <a:rPr kumimoji="1" lang="en-US" altLang="zh-CN" sz="2400" b="1" dirty="0">
                <a:solidFill>
                  <a:srgbClr val="0000FF"/>
                </a:solidFill>
                <a:ea typeface="宋体" pitchFamily="2" charset="-122"/>
                <a:cs typeface="Times New Roman" pitchFamily="18" charset="0"/>
              </a:rPr>
              <a:t> length)</a:t>
            </a:r>
            <a:r>
              <a:rPr kumimoji="1" lang="en-US" altLang="zh-CN" sz="2400" b="1" dirty="0">
                <a:solidFill>
                  <a:srgbClr val="FF33CC"/>
                </a:solidFill>
                <a:ea typeface="宋体" pitchFamily="2" charset="-122"/>
                <a:cs typeface="Times New Roman" pitchFamily="18" charset="0"/>
              </a:rPr>
              <a:t> </a:t>
            </a:r>
            <a:r>
              <a:rPr kumimoji="1" lang="zh-CN" altLang="en-US" sz="2400" b="1" dirty="0">
                <a:ea typeface="宋体" pitchFamily="2" charset="-122"/>
                <a:cs typeface="Times New Roman" pitchFamily="18" charset="0"/>
              </a:rPr>
              <a:t>用指定的字节数组的一部分，即从数组起始位置</a:t>
            </a:r>
            <a:r>
              <a:rPr kumimoji="1" lang="en-US" altLang="zh-CN" sz="2400" b="1" dirty="0">
                <a:ea typeface="宋体" pitchFamily="2" charset="-122"/>
                <a:cs typeface="Times New Roman" pitchFamily="18" charset="0"/>
              </a:rPr>
              <a:t>offset</a:t>
            </a:r>
            <a:r>
              <a:rPr kumimoji="1" lang="zh-CN" altLang="en-US" sz="2400" b="1" dirty="0">
                <a:ea typeface="宋体" pitchFamily="2" charset="-122"/>
                <a:cs typeface="Times New Roman" pitchFamily="18" charset="0"/>
              </a:rPr>
              <a:t>开始取</a:t>
            </a:r>
            <a:r>
              <a:rPr kumimoji="1" lang="en-US" altLang="zh-CN" sz="2400" b="1" dirty="0">
                <a:ea typeface="宋体" pitchFamily="2" charset="-122"/>
                <a:cs typeface="Times New Roman" pitchFamily="18" charset="0"/>
              </a:rPr>
              <a:t>length</a:t>
            </a:r>
            <a:r>
              <a:rPr kumimoji="1" lang="zh-CN" altLang="en-US" sz="2400" b="1" dirty="0">
                <a:ea typeface="宋体" pitchFamily="2" charset="-122"/>
                <a:cs typeface="Times New Roman" pitchFamily="18" charset="0"/>
              </a:rPr>
              <a:t>个字节构造一个字符串对象。</a:t>
            </a:r>
            <a:endParaRPr kumimoji="1" lang="en-US" altLang="zh-CN" sz="2400" b="1" dirty="0">
              <a:ea typeface="宋体" pitchFamily="2" charset="-122"/>
              <a:cs typeface="Times New Roman" pitchFamily="18" charset="0"/>
            </a:endParaRPr>
          </a:p>
          <a:p>
            <a:pPr>
              <a:lnSpc>
                <a:spcPts val="3100"/>
              </a:lnSpc>
              <a:buFont typeface="Wingdings" pitchFamily="2" charset="2"/>
              <a:buChar char="l"/>
            </a:pPr>
            <a:r>
              <a:rPr kumimoji="1" lang="en-US" altLang="zh-CN" sz="2400" b="1" dirty="0">
                <a:solidFill>
                  <a:srgbClr val="0000FF"/>
                </a:solidFill>
                <a:ea typeface="宋体" pitchFamily="2" charset="-122"/>
                <a:cs typeface="Times New Roman" pitchFamily="18" charset="0"/>
              </a:rPr>
              <a:t>public byte[] </a:t>
            </a:r>
            <a:r>
              <a:rPr kumimoji="1" lang="en-US" altLang="zh-CN" sz="2400" b="1" dirty="0" err="1">
                <a:solidFill>
                  <a:srgbClr val="0000FF"/>
                </a:solidFill>
                <a:ea typeface="宋体" pitchFamily="2" charset="-122"/>
                <a:cs typeface="Times New Roman" pitchFamily="18" charset="0"/>
              </a:rPr>
              <a:t>getBytes</a:t>
            </a:r>
            <a:r>
              <a:rPr kumimoji="1" lang="en-US" altLang="zh-CN" sz="2400" b="1" dirty="0">
                <a:solidFill>
                  <a:srgbClr val="0000FF"/>
                </a:solidFill>
                <a:ea typeface="宋体" pitchFamily="2" charset="-122"/>
                <a:cs typeface="Times New Roman" pitchFamily="18" charset="0"/>
              </a:rPr>
              <a:t>()</a:t>
            </a:r>
            <a:r>
              <a:rPr kumimoji="1" lang="en-US" altLang="zh-CN" sz="2400" b="1" dirty="0">
                <a:solidFill>
                  <a:srgbClr val="FF0000"/>
                </a:solidFill>
                <a:ea typeface="宋体" pitchFamily="2" charset="-122"/>
                <a:cs typeface="Times New Roman" pitchFamily="18" charset="0"/>
              </a:rPr>
              <a:t> </a:t>
            </a:r>
            <a:r>
              <a:rPr kumimoji="1" lang="zh-CN" altLang="en-US" sz="2400" b="1" dirty="0">
                <a:ea typeface="宋体" pitchFamily="2" charset="-122"/>
                <a:cs typeface="Times New Roman" pitchFamily="18" charset="0"/>
              </a:rPr>
              <a:t>方法使用平台默认的字符编码，将当前字符串转化为一个字节数组。</a:t>
            </a:r>
            <a:endParaRPr kumimoji="1" lang="en-US" altLang="zh-CN" sz="2400" b="1" dirty="0">
              <a:ea typeface="宋体" pitchFamily="2" charset="-122"/>
              <a:cs typeface="Times New Roman" pitchFamily="18" charset="0"/>
            </a:endParaRPr>
          </a:p>
          <a:p>
            <a:pPr>
              <a:lnSpc>
                <a:spcPts val="3100"/>
              </a:lnSpc>
              <a:buFont typeface="Wingdings" pitchFamily="2" charset="2"/>
              <a:buChar char="l"/>
            </a:pPr>
            <a:r>
              <a:rPr kumimoji="1" lang="en-US" altLang="zh-CN" sz="2400" b="1" dirty="0">
                <a:solidFill>
                  <a:srgbClr val="0000FF"/>
                </a:solidFill>
                <a:ea typeface="宋体" pitchFamily="2" charset="-122"/>
                <a:cs typeface="Times New Roman" pitchFamily="18" charset="0"/>
              </a:rPr>
              <a:t>public byte[] </a:t>
            </a:r>
            <a:r>
              <a:rPr kumimoji="1" lang="en-US" altLang="zh-CN" sz="2400" b="1" dirty="0" err="1">
                <a:solidFill>
                  <a:srgbClr val="0000FF"/>
                </a:solidFill>
                <a:ea typeface="宋体" pitchFamily="2" charset="-122"/>
                <a:cs typeface="Times New Roman" pitchFamily="18" charset="0"/>
              </a:rPr>
              <a:t>getBytes</a:t>
            </a:r>
            <a:r>
              <a:rPr kumimoji="1" lang="en-US" altLang="zh-CN" sz="2400" b="1" dirty="0">
                <a:solidFill>
                  <a:srgbClr val="0000FF"/>
                </a:solidFill>
                <a:ea typeface="宋体" pitchFamily="2" charset="-122"/>
                <a:cs typeface="Times New Roman" pitchFamily="18" charset="0"/>
              </a:rPr>
              <a:t>(String </a:t>
            </a:r>
            <a:r>
              <a:rPr kumimoji="1" lang="en-US" altLang="zh-CN" sz="2400" b="1" dirty="0" err="1">
                <a:solidFill>
                  <a:srgbClr val="0000FF"/>
                </a:solidFill>
                <a:ea typeface="宋体" pitchFamily="2" charset="-122"/>
                <a:cs typeface="Times New Roman" pitchFamily="18" charset="0"/>
              </a:rPr>
              <a:t>charsetName</a:t>
            </a:r>
            <a:r>
              <a:rPr kumimoji="1" lang="en-US" altLang="zh-CN" sz="2400" b="1" dirty="0">
                <a:solidFill>
                  <a:srgbClr val="0000FF"/>
                </a:solidFill>
                <a:ea typeface="宋体" pitchFamily="2" charset="-122"/>
                <a:cs typeface="Times New Roman" pitchFamily="18" charset="0"/>
              </a:rPr>
              <a:t>)</a:t>
            </a:r>
            <a:r>
              <a:rPr kumimoji="1" lang="en-US" altLang="zh-CN" sz="2400" b="1" dirty="0">
                <a:solidFill>
                  <a:srgbClr val="FF0000"/>
                </a:solidFill>
                <a:ea typeface="宋体" pitchFamily="2" charset="-122"/>
                <a:cs typeface="Times New Roman" pitchFamily="18" charset="0"/>
              </a:rPr>
              <a:t> </a:t>
            </a:r>
            <a:r>
              <a:rPr kumimoji="1" lang="zh-CN" altLang="en-US" sz="2400" b="1" dirty="0">
                <a:ea typeface="宋体" pitchFamily="2" charset="-122"/>
                <a:cs typeface="Times New Roman" pitchFamily="18" charset="0"/>
              </a:rPr>
              <a:t>使用参数指定字符编码，将当前字符串转化为一个字节数组。                          </a:t>
            </a:r>
          </a:p>
        </p:txBody>
      </p:sp>
    </p:spTree>
    <p:extLst>
      <p:ext uri="{BB962C8B-B14F-4D97-AF65-F5344CB8AC3E}">
        <p14:creationId xmlns:p14="http://schemas.microsoft.com/office/powerpoint/2010/main" val="3248431290"/>
      </p:ext>
    </p:extLst>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12360" y="188640"/>
            <a:ext cx="1224136" cy="576065"/>
          </a:xfrm>
        </p:spPr>
        <p:txBody>
          <a:bodyPr>
            <a:normAutofit/>
          </a:bodyPr>
          <a:lstStyle/>
          <a:p>
            <a:r>
              <a:rPr lang="zh-CN" altLang="en-US" b="1" dirty="0"/>
              <a:t>练习</a:t>
            </a:r>
          </a:p>
        </p:txBody>
      </p:sp>
      <p:sp>
        <p:nvSpPr>
          <p:cNvPr id="3" name="内容占位符 2"/>
          <p:cNvSpPr>
            <a:spLocks noGrp="1"/>
          </p:cNvSpPr>
          <p:nvPr>
            <p:ph idx="4294967295"/>
          </p:nvPr>
        </p:nvSpPr>
        <p:spPr>
          <a:xfrm>
            <a:off x="360040" y="1440160"/>
            <a:ext cx="8388424" cy="4005064"/>
          </a:xfrm>
        </p:spPr>
        <p:txBody>
          <a:bodyPr>
            <a:normAutofit lnSpcReduction="10000"/>
          </a:bodyPr>
          <a:lstStyle/>
          <a:p>
            <a:pPr marL="514350" indent="-514350">
              <a:buFont typeface="+mj-lt"/>
              <a:buAutoNum type="arabicPeriod"/>
            </a:pPr>
            <a:r>
              <a:rPr lang="zh-CN" altLang="en-US" b="1" dirty="0">
                <a:ea typeface="宋体" pitchFamily="2" charset="-122"/>
                <a:cs typeface="Times New Roman" pitchFamily="18" charset="0"/>
              </a:rPr>
              <a:t>模拟一个</a:t>
            </a:r>
            <a:r>
              <a:rPr lang="en-US" altLang="zh-CN" b="1" dirty="0">
                <a:ea typeface="宋体" pitchFamily="2" charset="-122"/>
                <a:cs typeface="Times New Roman" pitchFamily="18" charset="0"/>
              </a:rPr>
              <a:t>trim</a:t>
            </a:r>
            <a:r>
              <a:rPr lang="zh-CN" altLang="en-US" b="1" dirty="0">
                <a:ea typeface="宋体" pitchFamily="2" charset="-122"/>
                <a:cs typeface="Times New Roman" pitchFamily="18" charset="0"/>
              </a:rPr>
              <a:t>方法，去除字符串两端的空格。</a:t>
            </a:r>
            <a:endParaRPr lang="en-US" altLang="zh-CN" b="1" dirty="0">
              <a:ea typeface="宋体" pitchFamily="2" charset="-122"/>
              <a:cs typeface="Times New Roman" pitchFamily="18" charset="0"/>
            </a:endParaRPr>
          </a:p>
          <a:p>
            <a:pPr marL="514350" indent="-514350">
              <a:buFont typeface="+mj-lt"/>
              <a:buAutoNum type="arabicPeriod"/>
            </a:pPr>
            <a:endParaRPr lang="en-US" altLang="zh-CN" b="1" dirty="0">
              <a:ea typeface="宋体" pitchFamily="2" charset="-122"/>
              <a:cs typeface="Times New Roman" pitchFamily="18" charset="0"/>
            </a:endParaRPr>
          </a:p>
          <a:p>
            <a:pPr marL="514350" indent="-514350">
              <a:buFont typeface="+mj-lt"/>
              <a:buAutoNum type="arabicPeriod"/>
            </a:pPr>
            <a:r>
              <a:rPr lang="zh-CN" altLang="en-US" b="1" dirty="0">
                <a:ea typeface="宋体" pitchFamily="2" charset="-122"/>
                <a:cs typeface="Times New Roman" pitchFamily="18" charset="0"/>
              </a:rPr>
              <a:t>将一个字符串进行反转。将字符串中指定部分进行反转。比如将</a:t>
            </a:r>
            <a:r>
              <a:rPr lang="en-US" altLang="zh-CN" b="1" dirty="0">
                <a:ea typeface="宋体" pitchFamily="2" charset="-122"/>
                <a:cs typeface="Times New Roman" pitchFamily="18" charset="0"/>
              </a:rPr>
              <a:t>“</a:t>
            </a:r>
            <a:r>
              <a:rPr lang="en-US" altLang="zh-CN" b="1" dirty="0" err="1">
                <a:ea typeface="宋体" pitchFamily="2" charset="-122"/>
                <a:cs typeface="Times New Roman" pitchFamily="18" charset="0"/>
              </a:rPr>
              <a:t>ab</a:t>
            </a:r>
            <a:r>
              <a:rPr lang="en-US" altLang="zh-CN" b="1" dirty="0" err="1">
                <a:solidFill>
                  <a:srgbClr val="0000FF"/>
                </a:solidFill>
                <a:ea typeface="宋体" pitchFamily="2" charset="-122"/>
                <a:cs typeface="Times New Roman" pitchFamily="18" charset="0"/>
              </a:rPr>
              <a:t>cdef</a:t>
            </a:r>
            <a:r>
              <a:rPr lang="en-US" altLang="zh-CN" b="1" dirty="0" err="1">
                <a:ea typeface="宋体" pitchFamily="2" charset="-122"/>
                <a:cs typeface="Times New Roman" pitchFamily="18" charset="0"/>
              </a:rPr>
              <a:t>g</a:t>
            </a:r>
            <a:r>
              <a:rPr lang="en-US" altLang="zh-CN" b="1" dirty="0">
                <a:ea typeface="宋体" pitchFamily="2" charset="-122"/>
                <a:cs typeface="Times New Roman" pitchFamily="18" charset="0"/>
              </a:rPr>
              <a:t>”</a:t>
            </a:r>
            <a:r>
              <a:rPr lang="zh-CN" altLang="en-US" b="1" dirty="0">
                <a:ea typeface="宋体" pitchFamily="2" charset="-122"/>
                <a:cs typeface="Times New Roman" pitchFamily="18" charset="0"/>
              </a:rPr>
              <a:t>反转为</a:t>
            </a:r>
            <a:r>
              <a:rPr lang="en-US" altLang="zh-CN" b="1" dirty="0">
                <a:ea typeface="宋体" pitchFamily="2" charset="-122"/>
                <a:cs typeface="Times New Roman" pitchFamily="18" charset="0"/>
              </a:rPr>
              <a:t>”</a:t>
            </a:r>
            <a:r>
              <a:rPr lang="en-US" altLang="zh-CN" b="1" dirty="0" err="1">
                <a:ea typeface="宋体" pitchFamily="2" charset="-122"/>
                <a:cs typeface="Times New Roman" pitchFamily="18" charset="0"/>
              </a:rPr>
              <a:t>ab</a:t>
            </a:r>
            <a:r>
              <a:rPr lang="en-US" altLang="zh-CN" b="1" dirty="0" err="1">
                <a:solidFill>
                  <a:srgbClr val="0000FF"/>
                </a:solidFill>
                <a:ea typeface="宋体" pitchFamily="2" charset="-122"/>
                <a:cs typeface="Times New Roman" pitchFamily="18" charset="0"/>
              </a:rPr>
              <a:t>fedc</a:t>
            </a:r>
            <a:r>
              <a:rPr lang="en-US" altLang="zh-CN" b="1" dirty="0" err="1">
                <a:ea typeface="宋体" pitchFamily="2" charset="-122"/>
                <a:cs typeface="Times New Roman" pitchFamily="18" charset="0"/>
              </a:rPr>
              <a:t>g</a:t>
            </a:r>
            <a:r>
              <a:rPr lang="en-US" altLang="zh-CN" b="1" dirty="0">
                <a:ea typeface="宋体" pitchFamily="2" charset="-122"/>
                <a:cs typeface="Times New Roman" pitchFamily="18" charset="0"/>
              </a:rPr>
              <a:t>”</a:t>
            </a:r>
          </a:p>
          <a:p>
            <a:pPr marL="514350" indent="-514350">
              <a:buFont typeface="+mj-lt"/>
              <a:buAutoNum type="arabicPeriod"/>
            </a:pPr>
            <a:endParaRPr lang="en-US" altLang="zh-CN" b="1" dirty="0">
              <a:ea typeface="宋体" pitchFamily="2" charset="-122"/>
              <a:cs typeface="Times New Roman" pitchFamily="18" charset="0"/>
            </a:endParaRPr>
          </a:p>
          <a:p>
            <a:pPr marL="514350" indent="-514350">
              <a:buFont typeface="+mj-lt"/>
              <a:buAutoNum type="arabicPeriod"/>
            </a:pPr>
            <a:r>
              <a:rPr lang="zh-CN" altLang="en-US" b="1" dirty="0">
                <a:ea typeface="宋体" pitchFamily="2" charset="-122"/>
                <a:cs typeface="Times New Roman" pitchFamily="18" charset="0"/>
              </a:rPr>
              <a:t>获取一个字符串在另一个字符串中出现的次数。</a:t>
            </a:r>
          </a:p>
          <a:p>
            <a:pPr marL="0" indent="0">
              <a:buNone/>
            </a:pPr>
            <a:r>
              <a:rPr lang="zh-CN" altLang="en-US" b="1" dirty="0">
                <a:ea typeface="宋体" pitchFamily="2" charset="-122"/>
                <a:cs typeface="Times New Roman" pitchFamily="18" charset="0"/>
              </a:rPr>
              <a:t>      比如：获取</a:t>
            </a:r>
            <a:r>
              <a:rPr lang="en-US" altLang="zh-CN" b="1" dirty="0">
                <a:ea typeface="宋体" pitchFamily="2" charset="-122"/>
                <a:cs typeface="Times New Roman" pitchFamily="18" charset="0"/>
              </a:rPr>
              <a:t>“ </a:t>
            </a:r>
            <a:r>
              <a:rPr lang="en-US" altLang="zh-CN" b="1" dirty="0" err="1">
                <a:ea typeface="宋体" pitchFamily="2" charset="-122"/>
                <a:cs typeface="Times New Roman" pitchFamily="18" charset="0"/>
              </a:rPr>
              <a:t>ab</a:t>
            </a:r>
            <a:r>
              <a:rPr lang="en-US" altLang="zh-CN" b="1" dirty="0">
                <a:ea typeface="宋体" pitchFamily="2" charset="-122"/>
                <a:cs typeface="Times New Roman" pitchFamily="18" charset="0"/>
              </a:rPr>
              <a:t>”</a:t>
            </a:r>
            <a:r>
              <a:rPr lang="zh-CN" altLang="en-US" b="1" dirty="0">
                <a:ea typeface="宋体" pitchFamily="2" charset="-122"/>
                <a:cs typeface="Times New Roman" pitchFamily="18" charset="0"/>
              </a:rPr>
              <a:t>在</a:t>
            </a:r>
            <a:r>
              <a:rPr lang="en-US" altLang="zh-CN" b="1" dirty="0">
                <a:ea typeface="宋体" pitchFamily="2" charset="-122"/>
                <a:cs typeface="Times New Roman" pitchFamily="18" charset="0"/>
              </a:rPr>
              <a:t> “</a:t>
            </a:r>
            <a:r>
              <a:rPr lang="en-US" altLang="zh-CN" b="1" dirty="0" err="1">
                <a:ea typeface="宋体" pitchFamily="2" charset="-122"/>
                <a:cs typeface="Times New Roman" pitchFamily="18" charset="0"/>
              </a:rPr>
              <a:t>abkkcadkabkebfkabkskab</a:t>
            </a:r>
            <a:r>
              <a:rPr lang="en-US" altLang="zh-CN" b="1" dirty="0">
                <a:ea typeface="宋体" pitchFamily="2" charset="-122"/>
                <a:cs typeface="Times New Roman" pitchFamily="18" charset="0"/>
              </a:rPr>
              <a:t>”    </a:t>
            </a:r>
          </a:p>
          <a:p>
            <a:pPr marL="0" indent="0">
              <a:buNone/>
            </a:pPr>
            <a:r>
              <a:rPr lang="en-US" altLang="zh-CN" b="1" dirty="0">
                <a:ea typeface="宋体" pitchFamily="2" charset="-122"/>
                <a:cs typeface="Times New Roman" pitchFamily="18" charset="0"/>
              </a:rPr>
              <a:t>      </a:t>
            </a:r>
            <a:r>
              <a:rPr lang="zh-CN" altLang="en-US" b="1" dirty="0">
                <a:ea typeface="宋体" pitchFamily="2" charset="-122"/>
                <a:cs typeface="Times New Roman" pitchFamily="18" charset="0"/>
              </a:rPr>
              <a:t>中出现的次数</a:t>
            </a:r>
            <a:endParaRPr lang="en-US" altLang="zh-CN" b="1" dirty="0">
              <a:ea typeface="宋体" pitchFamily="2" charset="-122"/>
              <a:cs typeface="Times New Roman" pitchFamily="18" charset="0"/>
            </a:endParaRPr>
          </a:p>
        </p:txBody>
      </p:sp>
    </p:spTree>
    <p:extLst>
      <p:ext uri="{BB962C8B-B14F-4D97-AF65-F5344CB8AC3E}">
        <p14:creationId xmlns:p14="http://schemas.microsoft.com/office/powerpoint/2010/main" val="2183237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452320" y="260648"/>
            <a:ext cx="1368152" cy="576065"/>
          </a:xfrm>
        </p:spPr>
        <p:txBody>
          <a:bodyPr>
            <a:normAutofit/>
          </a:bodyPr>
          <a:lstStyle/>
          <a:p>
            <a:r>
              <a:rPr lang="zh-CN" altLang="en-US" b="1" dirty="0"/>
              <a:t>练习</a:t>
            </a:r>
          </a:p>
        </p:txBody>
      </p:sp>
      <p:sp>
        <p:nvSpPr>
          <p:cNvPr id="3" name="内容占位符 2"/>
          <p:cNvSpPr>
            <a:spLocks noGrp="1"/>
          </p:cNvSpPr>
          <p:nvPr>
            <p:ph idx="4294967295"/>
          </p:nvPr>
        </p:nvSpPr>
        <p:spPr>
          <a:xfrm>
            <a:off x="251520" y="908720"/>
            <a:ext cx="8604448" cy="5373216"/>
          </a:xfrm>
        </p:spPr>
        <p:txBody>
          <a:bodyPr>
            <a:normAutofit/>
          </a:bodyPr>
          <a:lstStyle/>
          <a:p>
            <a:pPr marL="0" indent="0">
              <a:buNone/>
            </a:pPr>
            <a:r>
              <a:rPr lang="en-US" altLang="zh-CN" b="1" dirty="0">
                <a:ea typeface="宋体" pitchFamily="2" charset="-122"/>
                <a:cs typeface="Times New Roman" pitchFamily="18" charset="0"/>
              </a:rPr>
              <a:t>4.</a:t>
            </a:r>
            <a:r>
              <a:rPr lang="zh-CN" altLang="en-US" b="1" dirty="0">
                <a:ea typeface="宋体" pitchFamily="2" charset="-122"/>
                <a:cs typeface="Times New Roman" pitchFamily="18" charset="0"/>
              </a:rPr>
              <a:t>获取两个字符串中最大相同子串。比如：</a:t>
            </a:r>
            <a:endParaRPr lang="en-US" altLang="zh-CN" b="1" dirty="0">
              <a:ea typeface="宋体" pitchFamily="2" charset="-122"/>
              <a:cs typeface="Times New Roman" pitchFamily="18" charset="0"/>
            </a:endParaRPr>
          </a:p>
          <a:p>
            <a:pPr marL="0" indent="0">
              <a:buNone/>
            </a:pPr>
            <a:r>
              <a:rPr lang="en-US" altLang="zh-CN" b="1" dirty="0">
                <a:ea typeface="宋体" pitchFamily="2" charset="-122"/>
                <a:cs typeface="Times New Roman" pitchFamily="18" charset="0"/>
              </a:rPr>
              <a:t>   str1 = "abcwerthelloyuiodef“;str2 = "</a:t>
            </a:r>
            <a:r>
              <a:rPr lang="en-US" altLang="zh-CN" b="1" dirty="0" err="1">
                <a:ea typeface="宋体" pitchFamily="2" charset="-122"/>
                <a:cs typeface="Times New Roman" pitchFamily="18" charset="0"/>
              </a:rPr>
              <a:t>cvhellobnm</a:t>
            </a:r>
            <a:r>
              <a:rPr lang="en-US" altLang="zh-CN" b="1" dirty="0">
                <a:ea typeface="宋体" pitchFamily="2" charset="-122"/>
                <a:cs typeface="Times New Roman" pitchFamily="18" charset="0"/>
              </a:rPr>
              <a:t>"</a:t>
            </a:r>
          </a:p>
          <a:p>
            <a:pPr marL="0" indent="0">
              <a:buNone/>
            </a:pPr>
            <a:r>
              <a:rPr lang="zh-CN" altLang="en-US" dirty="0">
                <a:ea typeface="宋体" pitchFamily="2" charset="-122"/>
                <a:cs typeface="Times New Roman" pitchFamily="18" charset="0"/>
              </a:rPr>
              <a:t>   </a:t>
            </a:r>
            <a:r>
              <a:rPr lang="zh-CN" altLang="en-US" sz="2600" dirty="0">
                <a:ea typeface="宋体" pitchFamily="2" charset="-122"/>
                <a:cs typeface="Times New Roman" pitchFamily="18" charset="0"/>
              </a:rPr>
              <a:t>提示：将短的那个串进行长度依次递减的子串与较长  </a:t>
            </a:r>
            <a:endParaRPr lang="en-US" altLang="zh-CN" sz="2600" dirty="0">
              <a:ea typeface="宋体" pitchFamily="2" charset="-122"/>
              <a:cs typeface="Times New Roman" pitchFamily="18" charset="0"/>
            </a:endParaRPr>
          </a:p>
          <a:p>
            <a:pPr marL="0" indent="0">
              <a:buNone/>
            </a:pPr>
            <a:r>
              <a:rPr lang="en-US" altLang="zh-CN" sz="2600" dirty="0">
                <a:ea typeface="宋体" pitchFamily="2" charset="-122"/>
                <a:cs typeface="Times New Roman" pitchFamily="18" charset="0"/>
              </a:rPr>
              <a:t>   </a:t>
            </a:r>
            <a:r>
              <a:rPr lang="zh-CN" altLang="en-US" sz="2600" dirty="0">
                <a:ea typeface="宋体" pitchFamily="2" charset="-122"/>
                <a:cs typeface="Times New Roman" pitchFamily="18" charset="0"/>
              </a:rPr>
              <a:t>的串比较。</a:t>
            </a:r>
            <a:endParaRPr lang="en-US" altLang="zh-CN" sz="2600" dirty="0">
              <a:ea typeface="宋体" pitchFamily="2" charset="-122"/>
              <a:cs typeface="Times New Roman" pitchFamily="18" charset="0"/>
            </a:endParaRPr>
          </a:p>
          <a:p>
            <a:pPr marL="0" indent="0">
              <a:buNone/>
            </a:pPr>
            <a:endParaRPr lang="en-US" altLang="zh-CN" b="1" dirty="0">
              <a:ea typeface="宋体" pitchFamily="2" charset="-122"/>
              <a:cs typeface="Times New Roman" pitchFamily="18" charset="0"/>
            </a:endParaRPr>
          </a:p>
          <a:p>
            <a:pPr marL="0" indent="0">
              <a:buNone/>
            </a:pPr>
            <a:r>
              <a:rPr lang="en-US" altLang="zh-CN" b="1" dirty="0">
                <a:ea typeface="宋体" pitchFamily="2" charset="-122"/>
                <a:cs typeface="Times New Roman" pitchFamily="18" charset="0"/>
              </a:rPr>
              <a:t>5.</a:t>
            </a:r>
            <a:r>
              <a:rPr lang="zh-CN" altLang="en-US" b="1" dirty="0">
                <a:ea typeface="宋体" pitchFamily="2" charset="-122"/>
                <a:cs typeface="Times New Roman" pitchFamily="18" charset="0"/>
              </a:rPr>
              <a:t>对字符串中字符进行自然顺序排序。</a:t>
            </a:r>
            <a:endParaRPr lang="en-US" altLang="zh-CN" b="1" dirty="0">
              <a:ea typeface="宋体" pitchFamily="2" charset="-122"/>
              <a:cs typeface="Times New Roman" pitchFamily="18" charset="0"/>
            </a:endParaRPr>
          </a:p>
          <a:p>
            <a:pPr marL="0" indent="0">
              <a:buNone/>
            </a:pPr>
            <a:r>
              <a:rPr lang="zh-CN" altLang="en-US" sz="2600" dirty="0">
                <a:ea typeface="宋体" pitchFamily="2" charset="-122"/>
                <a:cs typeface="Times New Roman" pitchFamily="18" charset="0"/>
              </a:rPr>
              <a:t>提示：</a:t>
            </a:r>
            <a:endParaRPr lang="en-US" altLang="zh-CN" sz="2600" dirty="0">
              <a:ea typeface="宋体" pitchFamily="2" charset="-122"/>
              <a:cs typeface="Times New Roman" pitchFamily="18" charset="0"/>
            </a:endParaRPr>
          </a:p>
          <a:p>
            <a:pPr marL="0" indent="0">
              <a:buNone/>
            </a:pPr>
            <a:r>
              <a:rPr lang="en-US" altLang="zh-CN" sz="2600" dirty="0">
                <a:ea typeface="宋体" pitchFamily="2" charset="-122"/>
                <a:cs typeface="Times New Roman" pitchFamily="18" charset="0"/>
              </a:rPr>
              <a:t>1</a:t>
            </a:r>
            <a:r>
              <a:rPr lang="zh-CN" altLang="en-US" sz="2600" dirty="0">
                <a:ea typeface="宋体" pitchFamily="2" charset="-122"/>
                <a:cs typeface="Times New Roman" pitchFamily="18" charset="0"/>
              </a:rPr>
              <a:t>）字符串变成字符数组。</a:t>
            </a:r>
          </a:p>
          <a:p>
            <a:pPr marL="0" indent="0">
              <a:buNone/>
            </a:pPr>
            <a:r>
              <a:rPr lang="en-US" altLang="zh-CN" sz="2600" dirty="0">
                <a:ea typeface="宋体" pitchFamily="2" charset="-122"/>
                <a:cs typeface="Times New Roman" pitchFamily="18" charset="0"/>
              </a:rPr>
              <a:t>2</a:t>
            </a:r>
            <a:r>
              <a:rPr lang="zh-CN" altLang="en-US" sz="2600" dirty="0">
                <a:ea typeface="宋体" pitchFamily="2" charset="-122"/>
                <a:cs typeface="Times New Roman" pitchFamily="18" charset="0"/>
              </a:rPr>
              <a:t>）对数组排序，选择，冒泡，</a:t>
            </a:r>
            <a:r>
              <a:rPr lang="en-US" altLang="zh-CN" sz="2600" dirty="0" err="1">
                <a:ea typeface="宋体" pitchFamily="2" charset="-122"/>
                <a:cs typeface="Times New Roman" pitchFamily="18" charset="0"/>
              </a:rPr>
              <a:t>Arrays.sort</a:t>
            </a:r>
            <a:r>
              <a:rPr lang="en-US" altLang="zh-CN" sz="2600" dirty="0">
                <a:ea typeface="宋体" pitchFamily="2" charset="-122"/>
                <a:cs typeface="Times New Roman" pitchFamily="18" charset="0"/>
              </a:rPr>
              <a:t>();</a:t>
            </a:r>
          </a:p>
          <a:p>
            <a:pPr marL="0" indent="0">
              <a:buNone/>
            </a:pPr>
            <a:r>
              <a:rPr lang="en-US" altLang="zh-CN" sz="2600" dirty="0">
                <a:ea typeface="宋体" pitchFamily="2" charset="-122"/>
                <a:cs typeface="Times New Roman" pitchFamily="18" charset="0"/>
              </a:rPr>
              <a:t>3</a:t>
            </a:r>
            <a:r>
              <a:rPr lang="zh-CN" altLang="en-US" sz="2600" dirty="0">
                <a:ea typeface="宋体" pitchFamily="2" charset="-122"/>
                <a:cs typeface="Times New Roman" pitchFamily="18" charset="0"/>
              </a:rPr>
              <a:t>）将排序后的数组变成字符串。</a:t>
            </a:r>
          </a:p>
        </p:txBody>
      </p:sp>
    </p:spTree>
    <p:extLst>
      <p:ext uri="{BB962C8B-B14F-4D97-AF65-F5344CB8AC3E}">
        <p14:creationId xmlns:p14="http://schemas.microsoft.com/office/powerpoint/2010/main" val="4272965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46856" y="764704"/>
            <a:ext cx="8229600" cy="5218113"/>
          </a:xfrm>
        </p:spPr>
        <p:txBody>
          <a:bodyPr>
            <a:normAutofit fontScale="92500" lnSpcReduction="10000"/>
          </a:bodyPr>
          <a:lstStyle/>
          <a:p>
            <a:pPr marL="0" indent="0">
              <a:buNone/>
            </a:pPr>
            <a:r>
              <a:rPr lang="en-US" altLang="zh-CN" dirty="0"/>
              <a:t>public static String </a:t>
            </a:r>
            <a:r>
              <a:rPr lang="en-US" altLang="zh-CN" dirty="0" err="1"/>
              <a:t>MyTrim</a:t>
            </a:r>
            <a:r>
              <a:rPr lang="en-US" altLang="zh-CN" dirty="0"/>
              <a:t>(String </a:t>
            </a:r>
            <a:r>
              <a:rPr lang="en-US" altLang="zh-CN" dirty="0" err="1"/>
              <a:t>str</a:t>
            </a:r>
            <a:r>
              <a:rPr lang="en-US" altLang="zh-CN" dirty="0"/>
              <a:t>){</a:t>
            </a:r>
          </a:p>
          <a:p>
            <a:pPr marL="0" indent="0">
              <a:buNone/>
            </a:pPr>
            <a:r>
              <a:rPr lang="en-US" altLang="zh-CN" dirty="0"/>
              <a:t>	</a:t>
            </a:r>
            <a:r>
              <a:rPr lang="en-US" altLang="zh-CN" dirty="0" err="1"/>
              <a:t>int</a:t>
            </a:r>
            <a:r>
              <a:rPr lang="en-US" altLang="zh-CN" dirty="0"/>
              <a:t> start = 0;</a:t>
            </a:r>
          </a:p>
          <a:p>
            <a:pPr marL="0" indent="0">
              <a:buNone/>
            </a:pPr>
            <a:r>
              <a:rPr lang="en-US" altLang="zh-CN" dirty="0"/>
              <a:t>	</a:t>
            </a:r>
            <a:r>
              <a:rPr lang="en-US" altLang="zh-CN" dirty="0" err="1"/>
              <a:t>int</a:t>
            </a:r>
            <a:r>
              <a:rPr lang="en-US" altLang="zh-CN" dirty="0"/>
              <a:t> end = </a:t>
            </a:r>
            <a:r>
              <a:rPr lang="en-US" altLang="zh-CN" dirty="0" err="1"/>
              <a:t>str.length</a:t>
            </a:r>
            <a:r>
              <a:rPr lang="en-US" altLang="zh-CN" dirty="0"/>
              <a:t>()-1;</a:t>
            </a:r>
          </a:p>
          <a:p>
            <a:pPr marL="0" indent="0">
              <a:buNone/>
            </a:pPr>
            <a:r>
              <a:rPr lang="en-US" altLang="zh-CN" dirty="0"/>
              <a:t>	while(start &lt; end &amp;&amp; </a:t>
            </a:r>
            <a:r>
              <a:rPr lang="en-US" altLang="zh-CN" dirty="0" err="1"/>
              <a:t>str.charAt</a:t>
            </a:r>
            <a:r>
              <a:rPr lang="en-US" altLang="zh-CN" dirty="0"/>
              <a:t>(start) ==' '){</a:t>
            </a:r>
          </a:p>
          <a:p>
            <a:pPr marL="0" indent="0">
              <a:buNone/>
            </a:pPr>
            <a:r>
              <a:rPr lang="en-US" altLang="zh-CN" dirty="0"/>
              <a:t>		start++;</a:t>
            </a:r>
          </a:p>
          <a:p>
            <a:pPr marL="0" indent="0">
              <a:buNone/>
            </a:pPr>
            <a:r>
              <a:rPr lang="en-US" altLang="zh-CN" dirty="0"/>
              <a:t>	}</a:t>
            </a:r>
          </a:p>
          <a:p>
            <a:pPr marL="0" indent="0">
              <a:buNone/>
            </a:pPr>
            <a:r>
              <a:rPr lang="en-US" altLang="zh-CN" dirty="0"/>
              <a:t>	while(start &lt;end &amp;&amp; </a:t>
            </a:r>
            <a:r>
              <a:rPr lang="en-US" altLang="zh-CN" dirty="0" err="1"/>
              <a:t>str.charAt</a:t>
            </a:r>
            <a:r>
              <a:rPr lang="en-US" altLang="zh-CN" dirty="0"/>
              <a:t>(end) == ' '){</a:t>
            </a:r>
          </a:p>
          <a:p>
            <a:pPr marL="0" indent="0">
              <a:buNone/>
            </a:pPr>
            <a:r>
              <a:rPr lang="en-US" altLang="zh-CN" dirty="0"/>
              <a:t>		end --;</a:t>
            </a:r>
          </a:p>
          <a:p>
            <a:pPr marL="0" indent="0">
              <a:buNone/>
            </a:pPr>
            <a:r>
              <a:rPr lang="en-US" altLang="zh-CN" dirty="0"/>
              <a:t>	}</a:t>
            </a:r>
          </a:p>
          <a:p>
            <a:pPr marL="0" indent="0">
              <a:buNone/>
            </a:pPr>
            <a:r>
              <a:rPr lang="en-US" altLang="zh-CN" dirty="0"/>
              <a:t>	return </a:t>
            </a:r>
            <a:r>
              <a:rPr lang="en-US" altLang="zh-CN" dirty="0" err="1"/>
              <a:t>str.substring</a:t>
            </a:r>
            <a:r>
              <a:rPr lang="en-US" altLang="zh-CN" dirty="0"/>
              <a:t>(start, end+1);</a:t>
            </a:r>
          </a:p>
          <a:p>
            <a:pPr marL="0" indent="0">
              <a:buNone/>
            </a:pPr>
            <a:r>
              <a:rPr lang="en-US" altLang="zh-CN" dirty="0"/>
              <a:t>}</a:t>
            </a:r>
            <a:endParaRPr lang="zh-CN" altLang="en-US" dirty="0"/>
          </a:p>
        </p:txBody>
      </p:sp>
    </p:spTree>
    <p:extLst>
      <p:ext uri="{BB962C8B-B14F-4D97-AF65-F5344CB8AC3E}">
        <p14:creationId xmlns:p14="http://schemas.microsoft.com/office/powerpoint/2010/main" val="2979494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46856" y="548680"/>
            <a:ext cx="8229600" cy="6165304"/>
          </a:xfrm>
        </p:spPr>
        <p:txBody>
          <a:bodyPr>
            <a:noAutofit/>
          </a:bodyPr>
          <a:lstStyle/>
          <a:p>
            <a:pPr marL="0" indent="0">
              <a:buNone/>
            </a:pPr>
            <a:r>
              <a:rPr lang="en-US" altLang="zh-CN" sz="2000" dirty="0">
                <a:ea typeface="宋体" pitchFamily="2" charset="-122"/>
              </a:rPr>
              <a:t>//</a:t>
            </a:r>
            <a:r>
              <a:rPr lang="zh-CN" altLang="en-US" sz="2000" dirty="0">
                <a:ea typeface="宋体" pitchFamily="2" charset="-122"/>
              </a:rPr>
              <a:t>实现字符串指定“区间”的字符之间的反序。且指定的</a:t>
            </a:r>
            <a:r>
              <a:rPr lang="en-US" altLang="zh-CN" sz="2000" dirty="0">
                <a:ea typeface="宋体" pitchFamily="2" charset="-122"/>
              </a:rPr>
              <a:t>start</a:t>
            </a:r>
            <a:r>
              <a:rPr lang="zh-CN" altLang="en-US" sz="2000" dirty="0">
                <a:ea typeface="宋体" pitchFamily="2" charset="-122"/>
              </a:rPr>
              <a:t>和</a:t>
            </a:r>
            <a:r>
              <a:rPr lang="en-US" altLang="zh-CN" sz="2000" dirty="0">
                <a:ea typeface="宋体" pitchFamily="2" charset="-122"/>
              </a:rPr>
              <a:t>end</a:t>
            </a:r>
            <a:r>
              <a:rPr lang="zh-CN" altLang="en-US" sz="2000" dirty="0">
                <a:ea typeface="宋体" pitchFamily="2" charset="-122"/>
              </a:rPr>
              <a:t>都是包含在此区间的。</a:t>
            </a:r>
          </a:p>
          <a:p>
            <a:pPr marL="0" indent="0">
              <a:buNone/>
            </a:pPr>
            <a:r>
              <a:rPr lang="en-US" altLang="zh-CN" sz="2000" dirty="0">
                <a:ea typeface="宋体" pitchFamily="2" charset="-122"/>
              </a:rPr>
              <a:t>public String </a:t>
            </a:r>
            <a:r>
              <a:rPr lang="en-US" altLang="zh-CN" sz="2000" dirty="0" err="1">
                <a:ea typeface="宋体" pitchFamily="2" charset="-122"/>
              </a:rPr>
              <a:t>reverseString</a:t>
            </a:r>
            <a:r>
              <a:rPr lang="en-US" altLang="zh-CN" sz="2000" dirty="0">
                <a:ea typeface="宋体" pitchFamily="2" charset="-122"/>
              </a:rPr>
              <a:t>(String </a:t>
            </a:r>
            <a:r>
              <a:rPr lang="en-US" altLang="zh-CN" sz="2000" dirty="0" err="1">
                <a:ea typeface="宋体" pitchFamily="2" charset="-122"/>
              </a:rPr>
              <a:t>str,int</a:t>
            </a:r>
            <a:r>
              <a:rPr lang="en-US" altLang="zh-CN" sz="2000" dirty="0">
                <a:ea typeface="宋体" pitchFamily="2" charset="-122"/>
              </a:rPr>
              <a:t> </a:t>
            </a:r>
            <a:r>
              <a:rPr lang="en-US" altLang="zh-CN" sz="2000" dirty="0" err="1">
                <a:ea typeface="宋体" pitchFamily="2" charset="-122"/>
              </a:rPr>
              <a:t>start,int</a:t>
            </a:r>
            <a:r>
              <a:rPr lang="en-US" altLang="zh-CN" sz="2000" dirty="0">
                <a:ea typeface="宋体" pitchFamily="2" charset="-122"/>
              </a:rPr>
              <a:t> end){</a:t>
            </a:r>
          </a:p>
          <a:p>
            <a:pPr marL="0" indent="0">
              <a:buNone/>
            </a:pPr>
            <a:r>
              <a:rPr lang="en-US" altLang="zh-CN" sz="2000" dirty="0">
                <a:ea typeface="宋体" pitchFamily="2" charset="-122"/>
              </a:rPr>
              <a:t>	char[] c = </a:t>
            </a:r>
            <a:r>
              <a:rPr lang="en-US" altLang="zh-CN" sz="2000" dirty="0" err="1">
                <a:ea typeface="宋体" pitchFamily="2" charset="-122"/>
              </a:rPr>
              <a:t>str.toCharArray</a:t>
            </a:r>
            <a:r>
              <a:rPr lang="en-US" altLang="zh-CN" sz="2000" dirty="0">
                <a:ea typeface="宋体" pitchFamily="2" charset="-122"/>
              </a:rPr>
              <a:t>();</a:t>
            </a:r>
          </a:p>
          <a:p>
            <a:pPr marL="0" indent="0">
              <a:buNone/>
            </a:pPr>
            <a:r>
              <a:rPr lang="en-US" altLang="zh-CN" sz="2000" dirty="0">
                <a:ea typeface="宋体" pitchFamily="2" charset="-122"/>
              </a:rPr>
              <a:t>	return </a:t>
            </a:r>
            <a:r>
              <a:rPr lang="en-US" altLang="zh-CN" sz="2000" dirty="0" err="1">
                <a:ea typeface="宋体" pitchFamily="2" charset="-122"/>
              </a:rPr>
              <a:t>reverseChar</a:t>
            </a:r>
            <a:r>
              <a:rPr lang="en-US" altLang="zh-CN" sz="2000" dirty="0">
                <a:ea typeface="宋体" pitchFamily="2" charset="-122"/>
              </a:rPr>
              <a:t>(</a:t>
            </a:r>
            <a:r>
              <a:rPr lang="en-US" altLang="zh-CN" sz="2000" dirty="0" err="1">
                <a:ea typeface="宋体" pitchFamily="2" charset="-122"/>
              </a:rPr>
              <a:t>c,start,end</a:t>
            </a:r>
            <a:r>
              <a:rPr lang="en-US" altLang="zh-CN" sz="2000" dirty="0">
                <a:ea typeface="宋体" pitchFamily="2" charset="-122"/>
              </a:rPr>
              <a:t>);}</a:t>
            </a:r>
          </a:p>
          <a:p>
            <a:pPr marL="0" indent="0">
              <a:buNone/>
            </a:pPr>
            <a:r>
              <a:rPr lang="en-US" altLang="zh-CN" sz="2000" dirty="0">
                <a:ea typeface="宋体" pitchFamily="2" charset="-122"/>
              </a:rPr>
              <a:t>//</a:t>
            </a:r>
            <a:r>
              <a:rPr lang="zh-CN" altLang="en-US" sz="2000" dirty="0">
                <a:ea typeface="宋体" pitchFamily="2" charset="-122"/>
              </a:rPr>
              <a:t>实现了字符数组中指定区间字符间的反序。且指定的</a:t>
            </a:r>
            <a:r>
              <a:rPr lang="en-US" altLang="zh-CN" sz="2000" dirty="0">
                <a:ea typeface="宋体" pitchFamily="2" charset="-122"/>
              </a:rPr>
              <a:t>start</a:t>
            </a:r>
            <a:r>
              <a:rPr lang="zh-CN" altLang="en-US" sz="2000" dirty="0">
                <a:ea typeface="宋体" pitchFamily="2" charset="-122"/>
              </a:rPr>
              <a:t>和</a:t>
            </a:r>
            <a:r>
              <a:rPr lang="en-US" altLang="zh-CN" sz="2000" dirty="0">
                <a:ea typeface="宋体" pitchFamily="2" charset="-122"/>
              </a:rPr>
              <a:t>end</a:t>
            </a:r>
            <a:r>
              <a:rPr lang="zh-CN" altLang="en-US" sz="2000" dirty="0">
                <a:ea typeface="宋体" pitchFamily="2" charset="-122"/>
              </a:rPr>
              <a:t>都是包含在此区间的。</a:t>
            </a:r>
          </a:p>
          <a:p>
            <a:pPr marL="0" indent="0">
              <a:buNone/>
            </a:pPr>
            <a:r>
              <a:rPr lang="en-US" altLang="zh-CN" sz="2000" dirty="0">
                <a:ea typeface="宋体" pitchFamily="2" charset="-122"/>
              </a:rPr>
              <a:t>public String </a:t>
            </a:r>
            <a:r>
              <a:rPr lang="en-US" altLang="zh-CN" sz="2000" dirty="0" err="1">
                <a:ea typeface="宋体" pitchFamily="2" charset="-122"/>
              </a:rPr>
              <a:t>reverseChar</a:t>
            </a:r>
            <a:r>
              <a:rPr lang="en-US" altLang="zh-CN" sz="2000" dirty="0">
                <a:ea typeface="宋体" pitchFamily="2" charset="-122"/>
              </a:rPr>
              <a:t>(char[] c ,</a:t>
            </a:r>
            <a:r>
              <a:rPr lang="en-US" altLang="zh-CN" sz="2000" dirty="0" err="1">
                <a:ea typeface="宋体" pitchFamily="2" charset="-122"/>
              </a:rPr>
              <a:t>int</a:t>
            </a:r>
            <a:r>
              <a:rPr lang="en-US" altLang="zh-CN" sz="2000" dirty="0">
                <a:ea typeface="宋体" pitchFamily="2" charset="-122"/>
              </a:rPr>
              <a:t> start ,</a:t>
            </a:r>
            <a:r>
              <a:rPr lang="en-US" altLang="zh-CN" sz="2000" dirty="0" err="1">
                <a:ea typeface="宋体" pitchFamily="2" charset="-122"/>
              </a:rPr>
              <a:t>int</a:t>
            </a:r>
            <a:r>
              <a:rPr lang="en-US" altLang="zh-CN" sz="2000" dirty="0">
                <a:ea typeface="宋体" pitchFamily="2" charset="-122"/>
              </a:rPr>
              <a:t> end){</a:t>
            </a:r>
          </a:p>
          <a:p>
            <a:pPr marL="0" indent="0">
              <a:buNone/>
            </a:pPr>
            <a:r>
              <a:rPr lang="en-US" altLang="zh-CN" sz="2000" dirty="0">
                <a:ea typeface="宋体" pitchFamily="2" charset="-122"/>
              </a:rPr>
              <a:t>	for(</a:t>
            </a:r>
            <a:r>
              <a:rPr lang="en-US" altLang="zh-CN" sz="2000" dirty="0" err="1">
                <a:ea typeface="宋体" pitchFamily="2" charset="-122"/>
              </a:rPr>
              <a:t>int</a:t>
            </a:r>
            <a:r>
              <a:rPr lang="en-US" altLang="zh-CN" sz="2000" dirty="0">
                <a:ea typeface="宋体" pitchFamily="2" charset="-122"/>
              </a:rPr>
              <a:t> x = </a:t>
            </a:r>
            <a:r>
              <a:rPr lang="en-US" altLang="zh-CN" sz="2000" dirty="0" err="1">
                <a:ea typeface="宋体" pitchFamily="2" charset="-122"/>
              </a:rPr>
              <a:t>start,y</a:t>
            </a:r>
            <a:r>
              <a:rPr lang="en-US" altLang="zh-CN" sz="2000" dirty="0">
                <a:ea typeface="宋体" pitchFamily="2" charset="-122"/>
              </a:rPr>
              <a:t> = </a:t>
            </a:r>
            <a:r>
              <a:rPr lang="en-US" altLang="zh-CN" sz="2000" dirty="0" err="1">
                <a:ea typeface="宋体" pitchFamily="2" charset="-122"/>
              </a:rPr>
              <a:t>end;x</a:t>
            </a:r>
            <a:r>
              <a:rPr lang="en-US" altLang="zh-CN" sz="2000" dirty="0">
                <a:ea typeface="宋体" pitchFamily="2" charset="-122"/>
              </a:rPr>
              <a:t>&lt;</a:t>
            </a:r>
            <a:r>
              <a:rPr lang="en-US" altLang="zh-CN" sz="2000" dirty="0" err="1">
                <a:ea typeface="宋体" pitchFamily="2" charset="-122"/>
              </a:rPr>
              <a:t>y;x</a:t>
            </a:r>
            <a:r>
              <a:rPr lang="en-US" altLang="zh-CN" sz="2000" dirty="0">
                <a:ea typeface="宋体" pitchFamily="2" charset="-122"/>
              </a:rPr>
              <a:t>++,y--){</a:t>
            </a:r>
          </a:p>
          <a:p>
            <a:pPr marL="0" indent="0">
              <a:buNone/>
            </a:pPr>
            <a:r>
              <a:rPr lang="en-US" altLang="zh-CN" sz="2000" dirty="0">
                <a:ea typeface="宋体" pitchFamily="2" charset="-122"/>
              </a:rPr>
              <a:t>		swap(</a:t>
            </a:r>
            <a:r>
              <a:rPr lang="en-US" altLang="zh-CN" sz="2000" dirty="0" err="1">
                <a:ea typeface="宋体" pitchFamily="2" charset="-122"/>
              </a:rPr>
              <a:t>c,x</a:t>
            </a:r>
            <a:r>
              <a:rPr lang="en-US" altLang="zh-CN" sz="2000" dirty="0">
                <a:ea typeface="宋体" pitchFamily="2" charset="-122"/>
              </a:rPr>
              <a:t> ,y);}</a:t>
            </a:r>
          </a:p>
          <a:p>
            <a:pPr marL="0" indent="0">
              <a:buNone/>
            </a:pPr>
            <a:r>
              <a:rPr lang="en-US" altLang="zh-CN" sz="2000" dirty="0">
                <a:ea typeface="宋体" pitchFamily="2" charset="-122"/>
              </a:rPr>
              <a:t>	return new String(c);}</a:t>
            </a:r>
          </a:p>
          <a:p>
            <a:pPr marL="0" indent="0">
              <a:buNone/>
            </a:pPr>
            <a:r>
              <a:rPr lang="en-US" altLang="zh-CN" sz="2000" dirty="0">
                <a:ea typeface="宋体" pitchFamily="2" charset="-122"/>
              </a:rPr>
              <a:t>//</a:t>
            </a:r>
            <a:r>
              <a:rPr lang="zh-CN" altLang="en-US" sz="2000" dirty="0">
                <a:ea typeface="宋体" pitchFamily="2" charset="-122"/>
              </a:rPr>
              <a:t>实现指定字符数组中两个元素的交换</a:t>
            </a:r>
          </a:p>
          <a:p>
            <a:pPr marL="0" indent="0">
              <a:buNone/>
            </a:pPr>
            <a:r>
              <a:rPr lang="en-US" altLang="zh-CN" sz="2000" dirty="0">
                <a:ea typeface="宋体" pitchFamily="2" charset="-122"/>
              </a:rPr>
              <a:t>public void swap(char[] </a:t>
            </a:r>
            <a:r>
              <a:rPr lang="en-US" altLang="zh-CN" sz="2000" dirty="0" err="1">
                <a:ea typeface="宋体" pitchFamily="2" charset="-122"/>
              </a:rPr>
              <a:t>c,int</a:t>
            </a:r>
            <a:r>
              <a:rPr lang="en-US" altLang="zh-CN" sz="2000" dirty="0">
                <a:ea typeface="宋体" pitchFamily="2" charset="-122"/>
              </a:rPr>
              <a:t> </a:t>
            </a:r>
            <a:r>
              <a:rPr lang="en-US" altLang="zh-CN" sz="2000" dirty="0" err="1">
                <a:ea typeface="宋体" pitchFamily="2" charset="-122"/>
              </a:rPr>
              <a:t>i</a:t>
            </a: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j){</a:t>
            </a:r>
          </a:p>
          <a:p>
            <a:pPr marL="0" indent="0">
              <a:buNone/>
            </a:pPr>
            <a:r>
              <a:rPr lang="en-US" altLang="zh-CN" sz="2000" dirty="0">
                <a:ea typeface="宋体" pitchFamily="2" charset="-122"/>
              </a:rPr>
              <a:t>		char temp = c[</a:t>
            </a:r>
            <a:r>
              <a:rPr lang="en-US" altLang="zh-CN" sz="2000" dirty="0" err="1">
                <a:ea typeface="宋体" pitchFamily="2" charset="-122"/>
              </a:rPr>
              <a:t>i</a:t>
            </a:r>
            <a:r>
              <a:rPr lang="en-US" altLang="zh-CN" sz="2000" dirty="0">
                <a:ea typeface="宋体" pitchFamily="2" charset="-122"/>
              </a:rPr>
              <a:t>];</a:t>
            </a:r>
          </a:p>
          <a:p>
            <a:pPr marL="0" indent="0">
              <a:buNone/>
            </a:pPr>
            <a:r>
              <a:rPr lang="en-US" altLang="zh-CN" sz="2000" dirty="0">
                <a:ea typeface="宋体" pitchFamily="2" charset="-122"/>
              </a:rPr>
              <a:t>		c[</a:t>
            </a:r>
            <a:r>
              <a:rPr lang="en-US" altLang="zh-CN" sz="2000" dirty="0" err="1">
                <a:ea typeface="宋体" pitchFamily="2" charset="-122"/>
              </a:rPr>
              <a:t>i</a:t>
            </a:r>
            <a:r>
              <a:rPr lang="en-US" altLang="zh-CN" sz="2000" dirty="0">
                <a:ea typeface="宋体" pitchFamily="2" charset="-122"/>
              </a:rPr>
              <a:t>] = c[j];</a:t>
            </a:r>
          </a:p>
          <a:p>
            <a:pPr marL="0" indent="0">
              <a:buNone/>
            </a:pPr>
            <a:r>
              <a:rPr lang="en-US" altLang="zh-CN" sz="2000" dirty="0">
                <a:ea typeface="宋体" pitchFamily="2" charset="-122"/>
              </a:rPr>
              <a:t>		c[j] = temp;</a:t>
            </a:r>
          </a:p>
          <a:p>
            <a:pPr marL="0" indent="0">
              <a:buNone/>
            </a:pPr>
            <a:r>
              <a:rPr lang="en-US" altLang="zh-CN" sz="2000" dirty="0">
                <a:ea typeface="宋体" pitchFamily="2" charset="-122"/>
              </a:rPr>
              <a:t>}</a:t>
            </a:r>
            <a:endParaRPr lang="zh-CN" altLang="en-US" sz="2000" dirty="0">
              <a:ea typeface="宋体" pitchFamily="2" charset="-122"/>
            </a:endParaRPr>
          </a:p>
        </p:txBody>
      </p:sp>
    </p:spTree>
    <p:extLst>
      <p:ext uri="{BB962C8B-B14F-4D97-AF65-F5344CB8AC3E}">
        <p14:creationId xmlns:p14="http://schemas.microsoft.com/office/powerpoint/2010/main" val="2478125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7544" y="1052736"/>
            <a:ext cx="8229600" cy="4176712"/>
          </a:xfrm>
        </p:spPr>
        <p:txBody>
          <a:bodyPr>
            <a:noAutofit/>
          </a:bodyPr>
          <a:lstStyle/>
          <a:p>
            <a:pPr marL="0" indent="0">
              <a:buNone/>
            </a:pPr>
            <a:r>
              <a:rPr lang="en-US" altLang="zh-CN" sz="2400" dirty="0">
                <a:ea typeface="宋体" pitchFamily="2" charset="-122"/>
              </a:rPr>
              <a:t>public static </a:t>
            </a: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getTime</a:t>
            </a:r>
            <a:r>
              <a:rPr lang="en-US" altLang="zh-CN" sz="2400" dirty="0">
                <a:ea typeface="宋体" pitchFamily="2" charset="-122"/>
              </a:rPr>
              <a:t>(String </a:t>
            </a:r>
            <a:r>
              <a:rPr lang="en-US" altLang="zh-CN" sz="2400" dirty="0" err="1">
                <a:ea typeface="宋体" pitchFamily="2" charset="-122"/>
              </a:rPr>
              <a:t>str</a:t>
            </a:r>
            <a:r>
              <a:rPr lang="en-US" altLang="zh-CN" sz="2400" dirty="0">
                <a:ea typeface="宋体" pitchFamily="2" charset="-122"/>
              </a:rPr>
              <a:t> ,String key){</a:t>
            </a:r>
          </a:p>
          <a:p>
            <a:pPr marL="0" indent="0">
              <a:buNone/>
            </a:pP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s;</a:t>
            </a:r>
          </a:p>
          <a:p>
            <a:pPr marL="0" indent="0">
              <a:buNone/>
            </a:pP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count = 0;</a:t>
            </a:r>
          </a:p>
          <a:p>
            <a:pPr marL="0" indent="0">
              <a:buNone/>
            </a:pPr>
            <a:r>
              <a:rPr lang="en-US" altLang="zh-CN" sz="2400" dirty="0">
                <a:ea typeface="宋体" pitchFamily="2" charset="-122"/>
              </a:rPr>
              <a:t>	while((s=</a:t>
            </a:r>
            <a:r>
              <a:rPr lang="en-US" altLang="zh-CN" sz="2400" dirty="0" err="1">
                <a:ea typeface="宋体" pitchFamily="2" charset="-122"/>
              </a:rPr>
              <a:t>str.indexOf</a:t>
            </a:r>
            <a:r>
              <a:rPr lang="en-US" altLang="zh-CN" sz="2400" dirty="0">
                <a:ea typeface="宋体" pitchFamily="2" charset="-122"/>
              </a:rPr>
              <a:t>(key))!=-1){</a:t>
            </a:r>
          </a:p>
          <a:p>
            <a:pPr marL="0" indent="0">
              <a:buNone/>
            </a:pPr>
            <a:r>
              <a:rPr lang="en-US" altLang="zh-CN" sz="2400" dirty="0">
                <a:ea typeface="宋体" pitchFamily="2" charset="-122"/>
              </a:rPr>
              <a:t>		count++;</a:t>
            </a:r>
          </a:p>
          <a:p>
            <a:pPr marL="0" indent="0">
              <a:buNone/>
            </a:pPr>
            <a:r>
              <a:rPr lang="en-US" altLang="zh-CN" sz="2400" dirty="0">
                <a:ea typeface="宋体" pitchFamily="2" charset="-122"/>
              </a:rPr>
              <a:t>		</a:t>
            </a:r>
            <a:r>
              <a:rPr lang="en-US" altLang="zh-CN" sz="2400" dirty="0" err="1">
                <a:ea typeface="宋体" pitchFamily="2" charset="-122"/>
              </a:rPr>
              <a:t>str</a:t>
            </a:r>
            <a:r>
              <a:rPr lang="en-US" altLang="zh-CN" sz="2400" dirty="0">
                <a:ea typeface="宋体" pitchFamily="2" charset="-122"/>
              </a:rPr>
              <a:t> = </a:t>
            </a:r>
            <a:r>
              <a:rPr lang="en-US" altLang="zh-CN" sz="2400" dirty="0" err="1">
                <a:ea typeface="宋体" pitchFamily="2" charset="-122"/>
              </a:rPr>
              <a:t>str.substring</a:t>
            </a:r>
            <a:r>
              <a:rPr lang="en-US" altLang="zh-CN" sz="2400" dirty="0">
                <a:ea typeface="宋体" pitchFamily="2" charset="-122"/>
              </a:rPr>
              <a:t>(</a:t>
            </a:r>
            <a:r>
              <a:rPr lang="en-US" altLang="zh-CN" sz="2400" dirty="0" err="1">
                <a:ea typeface="宋体" pitchFamily="2" charset="-122"/>
              </a:rPr>
              <a:t>s+key.length</a:t>
            </a:r>
            <a:r>
              <a:rPr lang="en-US" altLang="zh-CN" sz="2400" dirty="0">
                <a:ea typeface="宋体" pitchFamily="2" charset="-122"/>
              </a:rPr>
              <a:t>());</a:t>
            </a:r>
          </a:p>
          <a:p>
            <a:pPr marL="0" indent="0">
              <a:buNone/>
            </a:pPr>
            <a:r>
              <a:rPr lang="en-US" altLang="zh-CN" sz="2400" dirty="0">
                <a:ea typeface="宋体" pitchFamily="2" charset="-122"/>
              </a:rPr>
              <a:t>	}</a:t>
            </a:r>
          </a:p>
          <a:p>
            <a:pPr marL="0" indent="0">
              <a:buNone/>
            </a:pPr>
            <a:r>
              <a:rPr lang="en-US" altLang="zh-CN" sz="2400" dirty="0">
                <a:ea typeface="宋体" pitchFamily="2" charset="-122"/>
              </a:rPr>
              <a:t>	return count;</a:t>
            </a:r>
          </a:p>
          <a:p>
            <a:pPr marL="0" indent="0">
              <a:buNone/>
            </a:pPr>
            <a:r>
              <a:rPr lang="en-US" altLang="zh-CN" sz="2400" dirty="0">
                <a:ea typeface="宋体" pitchFamily="2" charset="-122"/>
              </a:rPr>
              <a:t>}</a:t>
            </a:r>
            <a:endParaRPr lang="zh-CN" altLang="en-US" sz="2400" dirty="0">
              <a:ea typeface="宋体" pitchFamily="2" charset="-122"/>
            </a:endParaRPr>
          </a:p>
        </p:txBody>
      </p:sp>
    </p:spTree>
    <p:extLst>
      <p:ext uri="{BB962C8B-B14F-4D97-AF65-F5344CB8AC3E}">
        <p14:creationId xmlns:p14="http://schemas.microsoft.com/office/powerpoint/2010/main" val="91868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692696"/>
            <a:ext cx="8568952" cy="5632311"/>
          </a:xfrm>
          <a:prstGeom prst="rect">
            <a:avLst/>
          </a:prstGeom>
        </p:spPr>
        <p:txBody>
          <a:bodyPr wrap="square">
            <a:spAutoFit/>
          </a:bodyPr>
          <a:lstStyle/>
          <a:p>
            <a:r>
              <a:rPr lang="en-US" altLang="zh-CN" dirty="0"/>
              <a:t>public class Test4 {</a:t>
            </a:r>
          </a:p>
          <a:p>
            <a:r>
              <a:rPr lang="en-US" altLang="zh-CN" dirty="0"/>
              <a:t>	public static void main(String[] </a:t>
            </a:r>
            <a:r>
              <a:rPr lang="en-US" altLang="zh-CN" dirty="0" err="1"/>
              <a:t>args</a:t>
            </a:r>
            <a:r>
              <a:rPr lang="en-US" altLang="zh-CN" dirty="0"/>
              <a:t>){</a:t>
            </a:r>
          </a:p>
          <a:p>
            <a:r>
              <a:rPr lang="en-US" altLang="zh-CN" dirty="0"/>
              <a:t>		Test4 t = new Test4();</a:t>
            </a:r>
          </a:p>
          <a:p>
            <a:r>
              <a:rPr lang="en-US" altLang="zh-CN" dirty="0"/>
              <a:t>		String s = </a:t>
            </a:r>
            <a:r>
              <a:rPr lang="en-US" altLang="zh-CN" dirty="0" err="1"/>
              <a:t>t.getSameString</a:t>
            </a:r>
            <a:r>
              <a:rPr lang="en-US" altLang="zh-CN" dirty="0"/>
              <a:t>("</a:t>
            </a:r>
            <a:r>
              <a:rPr lang="en-US" altLang="zh-CN" dirty="0" err="1"/>
              <a:t>abcwertheltlloyuiodef</a:t>
            </a:r>
            <a:r>
              <a:rPr lang="en-US" altLang="zh-CN" dirty="0"/>
              <a:t>", "</a:t>
            </a:r>
            <a:r>
              <a:rPr lang="en-US" altLang="zh-CN" dirty="0" err="1"/>
              <a:t>cvhellobnm</a:t>
            </a:r>
            <a:r>
              <a:rPr lang="en-US" altLang="zh-CN" dirty="0"/>
              <a:t>");</a:t>
            </a:r>
          </a:p>
          <a:p>
            <a:r>
              <a:rPr lang="en-US" altLang="zh-CN" dirty="0"/>
              <a:t>		</a:t>
            </a:r>
            <a:r>
              <a:rPr lang="en-US" altLang="zh-CN" dirty="0" err="1"/>
              <a:t>System.out.println</a:t>
            </a:r>
            <a:r>
              <a:rPr lang="en-US" altLang="zh-CN" dirty="0"/>
              <a:t>(s);</a:t>
            </a:r>
          </a:p>
          <a:p>
            <a:r>
              <a:rPr lang="en-US" altLang="zh-CN" dirty="0"/>
              <a:t>	}</a:t>
            </a:r>
          </a:p>
          <a:p>
            <a:r>
              <a:rPr lang="en-US" altLang="zh-CN" dirty="0"/>
              <a:t>	public String </a:t>
            </a:r>
            <a:r>
              <a:rPr lang="en-US" altLang="zh-CN" dirty="0" err="1"/>
              <a:t>getSameString</a:t>
            </a:r>
            <a:r>
              <a:rPr lang="en-US" altLang="zh-CN" dirty="0"/>
              <a:t>(String str1,String str2){</a:t>
            </a:r>
          </a:p>
          <a:p>
            <a:r>
              <a:rPr lang="en-US" altLang="zh-CN" dirty="0"/>
              <a:t>		String max = (str1.length()&gt;str2.length())? str1 : str2;</a:t>
            </a:r>
          </a:p>
          <a:p>
            <a:r>
              <a:rPr lang="en-US" altLang="zh-CN" dirty="0"/>
              <a:t>		String min = (str1.length()&lt;str2.length())? str1 : str2;</a:t>
            </a:r>
          </a:p>
          <a:p>
            <a:r>
              <a:rPr lang="en-US" altLang="zh-CN" dirty="0"/>
              <a:t>		for(</a:t>
            </a:r>
            <a:r>
              <a:rPr lang="en-US" altLang="zh-CN" dirty="0" err="1"/>
              <a:t>int</a:t>
            </a:r>
            <a:r>
              <a:rPr lang="en-US" altLang="zh-CN" dirty="0"/>
              <a:t> x = 0 ;x &lt;</a:t>
            </a:r>
            <a:r>
              <a:rPr lang="en-US" altLang="zh-CN" dirty="0" err="1"/>
              <a:t>min.length</a:t>
            </a:r>
            <a:r>
              <a:rPr lang="en-US" altLang="zh-CN" dirty="0"/>
              <a:t>();x++){</a:t>
            </a:r>
          </a:p>
          <a:p>
            <a:r>
              <a:rPr lang="en-US" altLang="zh-CN" dirty="0"/>
              <a:t>			for(</a:t>
            </a:r>
            <a:r>
              <a:rPr lang="en-US" altLang="zh-CN" dirty="0" err="1"/>
              <a:t>int</a:t>
            </a:r>
            <a:r>
              <a:rPr lang="en-US" altLang="zh-CN" dirty="0"/>
              <a:t> y = 0,z = </a:t>
            </a:r>
            <a:r>
              <a:rPr lang="en-US" altLang="zh-CN" dirty="0" err="1"/>
              <a:t>min.length</a:t>
            </a:r>
            <a:r>
              <a:rPr lang="en-US" altLang="zh-CN" dirty="0"/>
              <a:t>()-</a:t>
            </a:r>
            <a:r>
              <a:rPr lang="en-US" altLang="zh-CN" dirty="0" err="1"/>
              <a:t>x;z</a:t>
            </a:r>
            <a:r>
              <a:rPr lang="en-US" altLang="zh-CN" dirty="0"/>
              <a:t>&lt;=</a:t>
            </a:r>
            <a:r>
              <a:rPr lang="en-US" altLang="zh-CN" dirty="0" err="1"/>
              <a:t>min.length</a:t>
            </a:r>
            <a:r>
              <a:rPr lang="en-US" altLang="zh-CN" dirty="0"/>
              <a:t>();y++,z++){</a:t>
            </a:r>
          </a:p>
          <a:p>
            <a:r>
              <a:rPr lang="en-US" altLang="zh-CN" dirty="0"/>
              <a:t>				String </a:t>
            </a:r>
            <a:r>
              <a:rPr lang="en-US" altLang="zh-CN" dirty="0" err="1"/>
              <a:t>str</a:t>
            </a:r>
            <a:r>
              <a:rPr lang="en-US" altLang="zh-CN" dirty="0"/>
              <a:t> = </a:t>
            </a:r>
            <a:r>
              <a:rPr lang="en-US" altLang="zh-CN" dirty="0" err="1"/>
              <a:t>min.substring</a:t>
            </a:r>
            <a:r>
              <a:rPr lang="en-US" altLang="zh-CN" dirty="0"/>
              <a:t>(y, z);</a:t>
            </a:r>
          </a:p>
          <a:p>
            <a:r>
              <a:rPr lang="en-US" altLang="zh-CN" dirty="0"/>
              <a:t>				if(</a:t>
            </a:r>
            <a:r>
              <a:rPr lang="en-US" altLang="zh-CN" dirty="0" err="1"/>
              <a:t>max.contains</a:t>
            </a:r>
            <a:r>
              <a:rPr lang="en-US" altLang="zh-CN" dirty="0"/>
              <a:t>(</a:t>
            </a:r>
            <a:r>
              <a:rPr lang="en-US" altLang="zh-CN" dirty="0" err="1"/>
              <a:t>str</a:t>
            </a:r>
            <a:r>
              <a:rPr lang="en-US" altLang="zh-CN" dirty="0"/>
              <a:t>)){</a:t>
            </a:r>
          </a:p>
          <a:p>
            <a:r>
              <a:rPr lang="en-US" altLang="zh-CN" dirty="0"/>
              <a:t>					return </a:t>
            </a:r>
            <a:r>
              <a:rPr lang="en-US" altLang="zh-CN" dirty="0" err="1"/>
              <a:t>str</a:t>
            </a:r>
            <a:r>
              <a:rPr lang="en-US" altLang="zh-CN" dirty="0"/>
              <a:t>;</a:t>
            </a:r>
          </a:p>
          <a:p>
            <a:r>
              <a:rPr lang="en-US" altLang="zh-CN" dirty="0"/>
              <a:t>				}	</a:t>
            </a:r>
          </a:p>
          <a:p>
            <a:r>
              <a:rPr lang="en-US" altLang="zh-CN" dirty="0"/>
              <a:t>		}	</a:t>
            </a:r>
          </a:p>
          <a:p>
            <a:r>
              <a:rPr lang="en-US" altLang="zh-CN" dirty="0"/>
              <a:t>	}</a:t>
            </a:r>
          </a:p>
          <a:p>
            <a:r>
              <a:rPr lang="en-US" altLang="zh-CN" dirty="0"/>
              <a:t>		return null;</a:t>
            </a:r>
          </a:p>
          <a:p>
            <a:r>
              <a:rPr lang="en-US" altLang="zh-CN" dirty="0"/>
              <a:t>	}	</a:t>
            </a:r>
          </a:p>
          <a:p>
            <a:r>
              <a:rPr lang="en-US" altLang="zh-CN" dirty="0"/>
              <a:t>}</a:t>
            </a:r>
            <a:endParaRPr lang="zh-CN" altLang="en-US" dirty="0"/>
          </a:p>
        </p:txBody>
      </p:sp>
    </p:spTree>
    <p:extLst>
      <p:ext uri="{BB962C8B-B14F-4D97-AF65-F5344CB8AC3E}">
        <p14:creationId xmlns:p14="http://schemas.microsoft.com/office/powerpoint/2010/main" val="2793702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ctrTitle"/>
          </p:nvPr>
        </p:nvSpPr>
        <p:spPr>
          <a:xfrm>
            <a:off x="5796136" y="260648"/>
            <a:ext cx="2808312" cy="576065"/>
          </a:xfrm>
        </p:spPr>
        <p:txBody>
          <a:bodyPr>
            <a:normAutofit/>
          </a:bodyPr>
          <a:lstStyle/>
          <a:p>
            <a:r>
              <a:rPr lang="en-US" altLang="zh-CN" b="1" dirty="0">
                <a:latin typeface="+mn-lt"/>
                <a:ea typeface="宋体" pitchFamily="2" charset="-122"/>
                <a:cs typeface="Times New Roman" pitchFamily="18" charset="0"/>
              </a:rPr>
              <a:t>StringBuffer</a:t>
            </a:r>
            <a:r>
              <a:rPr lang="zh-CN" altLang="en-US" b="1" dirty="0">
                <a:latin typeface="+mn-lt"/>
                <a:ea typeface="宋体" pitchFamily="2" charset="-122"/>
                <a:cs typeface="Times New Roman" pitchFamily="18" charset="0"/>
              </a:rPr>
              <a:t>类</a:t>
            </a:r>
          </a:p>
        </p:txBody>
      </p:sp>
      <p:sp>
        <p:nvSpPr>
          <p:cNvPr id="130051" name="Rectangle 3"/>
          <p:cNvSpPr>
            <a:spLocks noGrp="1" noChangeArrowheads="1"/>
          </p:cNvSpPr>
          <p:nvPr>
            <p:ph type="body" idx="4294967295"/>
          </p:nvPr>
        </p:nvSpPr>
        <p:spPr>
          <a:xfrm>
            <a:off x="313630" y="1484784"/>
            <a:ext cx="8578850" cy="2332037"/>
          </a:xfrm>
        </p:spPr>
        <p:txBody>
          <a:bodyPr/>
          <a:lstStyle/>
          <a:p>
            <a:pPr>
              <a:buFont typeface="Wingdings" pitchFamily="2" charset="2"/>
              <a:buChar char="l"/>
            </a:pPr>
            <a:r>
              <a:rPr lang="zh-CN" altLang="en-US" dirty="0">
                <a:ea typeface="宋体" pitchFamily="2" charset="-122"/>
                <a:cs typeface="Times New Roman" pitchFamily="18" charset="0"/>
              </a:rPr>
              <a:t>java.lang.</a:t>
            </a:r>
            <a:r>
              <a:rPr lang="en-US" altLang="zh-CN" dirty="0">
                <a:ea typeface="宋体" pitchFamily="2" charset="-122"/>
                <a:cs typeface="Times New Roman" pitchFamily="18" charset="0"/>
              </a:rPr>
              <a:t>StringBuffer</a:t>
            </a:r>
            <a:r>
              <a:rPr lang="zh-CN" altLang="en-US" dirty="0">
                <a:ea typeface="宋体" pitchFamily="2" charset="-122"/>
                <a:cs typeface="Times New Roman" pitchFamily="18" charset="0"/>
              </a:rPr>
              <a:t>代表</a:t>
            </a:r>
            <a:r>
              <a:rPr lang="zh-CN" altLang="en-US" b="1" dirty="0">
                <a:solidFill>
                  <a:srgbClr val="C00000"/>
                </a:solidFill>
                <a:ea typeface="宋体" pitchFamily="2" charset="-122"/>
                <a:cs typeface="Times New Roman" pitchFamily="18" charset="0"/>
              </a:rPr>
              <a:t>可变的字符序列</a:t>
            </a:r>
            <a:r>
              <a:rPr lang="zh-CN" altLang="en-US" dirty="0">
                <a:ea typeface="宋体" pitchFamily="2" charset="-122"/>
                <a:cs typeface="Times New Roman" pitchFamily="18" charset="0"/>
              </a:rPr>
              <a:t>，可以对字符串内容进行增删。</a:t>
            </a:r>
            <a:endParaRPr lang="en-US" altLang="zh-CN" dirty="0">
              <a:ea typeface="宋体" pitchFamily="2" charset="-122"/>
              <a:cs typeface="Times New Roman" pitchFamily="18" charset="0"/>
            </a:endParaRPr>
          </a:p>
          <a:p>
            <a:pPr>
              <a:buFont typeface="Wingdings" pitchFamily="2" charset="2"/>
              <a:buChar char="l"/>
            </a:pPr>
            <a:r>
              <a:rPr lang="zh-CN" altLang="en-US" dirty="0">
                <a:ea typeface="宋体" pitchFamily="2" charset="-122"/>
                <a:cs typeface="Times New Roman" pitchFamily="18" charset="0"/>
              </a:rPr>
              <a:t>很多方法与</a:t>
            </a:r>
            <a:r>
              <a:rPr lang="en-US" altLang="zh-CN" dirty="0">
                <a:ea typeface="宋体" pitchFamily="2" charset="-122"/>
                <a:cs typeface="Times New Roman" pitchFamily="18" charset="0"/>
              </a:rPr>
              <a:t>String</a:t>
            </a:r>
            <a:r>
              <a:rPr lang="zh-CN" altLang="en-US" dirty="0">
                <a:ea typeface="宋体" pitchFamily="2" charset="-122"/>
                <a:cs typeface="Times New Roman" pitchFamily="18" charset="0"/>
              </a:rPr>
              <a:t>相同，但</a:t>
            </a:r>
            <a:r>
              <a:rPr lang="en-US" altLang="zh-CN" dirty="0" err="1">
                <a:ea typeface="宋体" pitchFamily="2" charset="-122"/>
                <a:cs typeface="Times New Roman" pitchFamily="18" charset="0"/>
              </a:rPr>
              <a:t>StingBuffer</a:t>
            </a:r>
            <a:r>
              <a:rPr lang="zh-CN" altLang="en-US" dirty="0">
                <a:ea typeface="宋体" pitchFamily="2" charset="-122"/>
                <a:cs typeface="Times New Roman" pitchFamily="18" charset="0"/>
              </a:rPr>
              <a:t>是可变长度的。</a:t>
            </a:r>
          </a:p>
          <a:p>
            <a:pPr>
              <a:buFont typeface="Wingdings" pitchFamily="2" charset="2"/>
              <a:buChar char="l"/>
            </a:pPr>
            <a:r>
              <a:rPr lang="en-US" altLang="zh-CN" dirty="0">
                <a:ea typeface="宋体" pitchFamily="2" charset="-122"/>
                <a:cs typeface="Times New Roman" pitchFamily="18" charset="0"/>
              </a:rPr>
              <a:t>StringBuffer</a:t>
            </a:r>
            <a:r>
              <a:rPr lang="zh-CN" altLang="en-US" dirty="0">
                <a:ea typeface="宋体" pitchFamily="2" charset="-122"/>
                <a:cs typeface="Times New Roman" pitchFamily="18" charset="0"/>
              </a:rPr>
              <a:t>是一个容器。</a:t>
            </a:r>
          </a:p>
        </p:txBody>
      </p:sp>
    </p:spTree>
    <p:extLst>
      <p:ext uri="{BB962C8B-B14F-4D97-AF65-F5344CB8AC3E}">
        <p14:creationId xmlns:p14="http://schemas.microsoft.com/office/powerpoint/2010/main" val="2961406725"/>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7DC00-3A22-44EE-8D28-D6FAAB866D85}"/>
              </a:ext>
            </a:extLst>
          </p:cNvPr>
          <p:cNvSpPr>
            <a:spLocks noGrp="1"/>
          </p:cNvSpPr>
          <p:nvPr>
            <p:ph type="title"/>
          </p:nvPr>
        </p:nvSpPr>
        <p:spPr>
          <a:xfrm>
            <a:off x="4716016" y="-191784"/>
            <a:ext cx="4172270" cy="1384995"/>
          </a:xfrm>
        </p:spPr>
        <p:txBody>
          <a:bodyPr/>
          <a:lstStyle/>
          <a:p>
            <a:r>
              <a:rPr lang="en-US" altLang="zh-CN" dirty="0"/>
              <a:t>Object</a:t>
            </a:r>
            <a:r>
              <a:rPr lang="zh-CN" altLang="en-US" dirty="0"/>
              <a:t>在</a:t>
            </a:r>
            <a:r>
              <a:rPr lang="en-US" altLang="zh-CN" dirty="0"/>
              <a:t>Java</a:t>
            </a:r>
            <a:r>
              <a:rPr lang="zh-CN" altLang="en-US" dirty="0"/>
              <a:t>中的地位</a:t>
            </a:r>
          </a:p>
        </p:txBody>
      </p:sp>
      <p:sp>
        <p:nvSpPr>
          <p:cNvPr id="3" name="内容占位符 2">
            <a:extLst>
              <a:ext uri="{FF2B5EF4-FFF2-40B4-BE49-F238E27FC236}">
                <a16:creationId xmlns:a16="http://schemas.microsoft.com/office/drawing/2014/main" id="{3BD12737-0E50-416B-8BB4-A3BAFB294A70}"/>
              </a:ext>
            </a:extLst>
          </p:cNvPr>
          <p:cNvSpPr txBox="1">
            <a:spLocks/>
          </p:cNvSpPr>
          <p:nvPr/>
        </p:nvSpPr>
        <p:spPr>
          <a:xfrm>
            <a:off x="107504" y="772770"/>
            <a:ext cx="8856984" cy="107205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类中定义了</a:t>
            </a:r>
            <a:r>
              <a:rPr lang="en-US" altLang="zh-CN" sz="2400" dirty="0">
                <a:solidFill>
                  <a:schemeClr val="tx1">
                    <a:lumMod val="75000"/>
                    <a:lumOff val="25000"/>
                  </a:schemeClr>
                </a:solidFill>
              </a:rPr>
              <a:t>11</a:t>
            </a:r>
            <a:r>
              <a:rPr lang="zh-CN" altLang="en-US" sz="2400" dirty="0">
                <a:solidFill>
                  <a:schemeClr val="tx1">
                    <a:lumMod val="75000"/>
                    <a:lumOff val="25000"/>
                  </a:schemeClr>
                </a:solidFill>
              </a:rPr>
              <a:t>个方法，任何类都默认拥有（包括数组），可以使用</a:t>
            </a:r>
            <a:r>
              <a:rPr lang="en-US" altLang="zh-CN" sz="2400" dirty="0">
                <a:solidFill>
                  <a:schemeClr val="tx1">
                    <a:lumMod val="75000"/>
                    <a:lumOff val="25000"/>
                  </a:schemeClr>
                </a:solidFill>
              </a:rPr>
              <a:t>API</a:t>
            </a:r>
            <a:r>
              <a:rPr lang="zh-CN" altLang="en-US" sz="2400" dirty="0">
                <a:solidFill>
                  <a:schemeClr val="tx1">
                    <a:lumMod val="75000"/>
                    <a:lumOff val="25000"/>
                  </a:schemeClr>
                </a:solidFill>
              </a:rPr>
              <a:t>文档查询；本章学习其中</a:t>
            </a:r>
            <a:r>
              <a:rPr lang="en-US" altLang="zh-CN" sz="2400" dirty="0">
                <a:solidFill>
                  <a:schemeClr val="tx1">
                    <a:lumMod val="75000"/>
                    <a:lumOff val="25000"/>
                  </a:schemeClr>
                </a:solidFill>
              </a:rPr>
              <a:t>4</a:t>
            </a:r>
            <a:r>
              <a:rPr lang="zh-CN" altLang="en-US" sz="2400" dirty="0">
                <a:solidFill>
                  <a:schemeClr val="tx1">
                    <a:lumMod val="75000"/>
                    <a:lumOff val="25000"/>
                  </a:schemeClr>
                </a:solidFill>
              </a:rPr>
              <a:t>个方法；</a:t>
            </a:r>
            <a:endParaRPr lang="en-US" altLang="zh-CN" sz="2400" dirty="0">
              <a:solidFill>
                <a:schemeClr val="tx1">
                  <a:lumMod val="75000"/>
                  <a:lumOff val="25000"/>
                </a:schemeClr>
              </a:solidFill>
            </a:endParaRPr>
          </a:p>
        </p:txBody>
      </p:sp>
      <p:grpSp>
        <p:nvGrpSpPr>
          <p:cNvPr id="4" name="Group 19">
            <a:extLst>
              <a:ext uri="{FF2B5EF4-FFF2-40B4-BE49-F238E27FC236}">
                <a16:creationId xmlns:a16="http://schemas.microsoft.com/office/drawing/2014/main" id="{FB0C4FDA-6D89-4DFA-BA89-E3D94D46C7E7}"/>
              </a:ext>
            </a:extLst>
          </p:cNvPr>
          <p:cNvGrpSpPr/>
          <p:nvPr/>
        </p:nvGrpSpPr>
        <p:grpSpPr>
          <a:xfrm>
            <a:off x="145411" y="1772816"/>
            <a:ext cx="4570605" cy="4901279"/>
            <a:chOff x="961697" y="1673927"/>
            <a:chExt cx="5346153" cy="4901279"/>
          </a:xfrm>
        </p:grpSpPr>
        <p:pic>
          <p:nvPicPr>
            <p:cNvPr id="5" name="Picture 1" descr="C:\Users\wxh\AppData\Roaming\Tencent\Users\29097443\QQ\WinTemp\RichOle\X@3XYLQ`0EG_30)9F@A6UN3.png">
              <a:extLst>
                <a:ext uri="{FF2B5EF4-FFF2-40B4-BE49-F238E27FC236}">
                  <a16:creationId xmlns:a16="http://schemas.microsoft.com/office/drawing/2014/main" id="{86E68B97-E8E1-4413-9176-7346208532AD}"/>
                </a:ext>
              </a:extLst>
            </p:cNvPr>
            <p:cNvPicPr>
              <a:picLocks noChangeAspect="1" noChangeArrowheads="1"/>
            </p:cNvPicPr>
            <p:nvPr/>
          </p:nvPicPr>
          <p:blipFill>
            <a:blip r:embed="rId2" cstate="print"/>
            <a:srcRect/>
            <a:stretch>
              <a:fillRect/>
            </a:stretch>
          </p:blipFill>
          <p:spPr bwMode="auto">
            <a:xfrm>
              <a:off x="961697" y="1673927"/>
              <a:ext cx="5346153" cy="4901279"/>
            </a:xfrm>
            <a:prstGeom prst="rect">
              <a:avLst/>
            </a:prstGeom>
            <a:noFill/>
          </p:spPr>
        </p:pic>
        <p:sp>
          <p:nvSpPr>
            <p:cNvPr id="6" name="Rectangle 11">
              <a:extLst>
                <a:ext uri="{FF2B5EF4-FFF2-40B4-BE49-F238E27FC236}">
                  <a16:creationId xmlns:a16="http://schemas.microsoft.com/office/drawing/2014/main" id="{CF591DFA-4FE9-4FAB-8065-05242BBBE722}"/>
                </a:ext>
              </a:extLst>
            </p:cNvPr>
            <p:cNvSpPr/>
            <p:nvPr/>
          </p:nvSpPr>
          <p:spPr>
            <a:xfrm>
              <a:off x="2191407" y="4966138"/>
              <a:ext cx="4083269" cy="1513490"/>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7E9C7D66-E4DE-4408-A308-ABD6974E8BF5}"/>
                </a:ext>
              </a:extLst>
            </p:cNvPr>
            <p:cNvSpPr/>
            <p:nvPr/>
          </p:nvSpPr>
          <p:spPr>
            <a:xfrm>
              <a:off x="2154620" y="4035972"/>
              <a:ext cx="4151587" cy="536027"/>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4">
              <a:extLst>
                <a:ext uri="{FF2B5EF4-FFF2-40B4-BE49-F238E27FC236}">
                  <a16:creationId xmlns:a16="http://schemas.microsoft.com/office/drawing/2014/main" id="{298A0E8C-AB5E-44E2-8CE5-85938BA1D3FE}"/>
                </a:ext>
              </a:extLst>
            </p:cNvPr>
            <p:cNvSpPr/>
            <p:nvPr/>
          </p:nvSpPr>
          <p:spPr>
            <a:xfrm>
              <a:off x="2175642" y="2963917"/>
              <a:ext cx="4099034" cy="34684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15">
              <a:extLst>
                <a:ext uri="{FF2B5EF4-FFF2-40B4-BE49-F238E27FC236}">
                  <a16:creationId xmlns:a16="http://schemas.microsoft.com/office/drawing/2014/main" id="{54B8598D-2F52-447E-BA51-92A022B98153}"/>
                </a:ext>
              </a:extLst>
            </p:cNvPr>
            <p:cNvSpPr/>
            <p:nvPr/>
          </p:nvSpPr>
          <p:spPr>
            <a:xfrm>
              <a:off x="2180894" y="3358055"/>
              <a:ext cx="4109547" cy="346842"/>
            </a:xfrm>
            <a:prstGeom prst="rect">
              <a:avLst/>
            </a:prstGeom>
            <a:noFill/>
            <a:ln w="38100">
              <a:solidFill>
                <a:srgbClr val="0000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16">
              <a:extLst>
                <a:ext uri="{FF2B5EF4-FFF2-40B4-BE49-F238E27FC236}">
                  <a16:creationId xmlns:a16="http://schemas.microsoft.com/office/drawing/2014/main" id="{5D6D1DC7-8CAA-4C1A-86A6-B7E0C29E236C}"/>
                </a:ext>
              </a:extLst>
            </p:cNvPr>
            <p:cNvSpPr/>
            <p:nvPr/>
          </p:nvSpPr>
          <p:spPr>
            <a:xfrm>
              <a:off x="2175639" y="2664371"/>
              <a:ext cx="4109547" cy="236483"/>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8">
              <a:extLst>
                <a:ext uri="{FF2B5EF4-FFF2-40B4-BE49-F238E27FC236}">
                  <a16:creationId xmlns:a16="http://schemas.microsoft.com/office/drawing/2014/main" id="{0114CBDD-4FEB-49F1-AA16-81CEA37EE181}"/>
                </a:ext>
              </a:extLst>
            </p:cNvPr>
            <p:cNvSpPr/>
            <p:nvPr/>
          </p:nvSpPr>
          <p:spPr>
            <a:xfrm>
              <a:off x="2154619" y="3720662"/>
              <a:ext cx="4109547" cy="278523"/>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24">
              <a:extLst>
                <a:ext uri="{FF2B5EF4-FFF2-40B4-BE49-F238E27FC236}">
                  <a16:creationId xmlns:a16="http://schemas.microsoft.com/office/drawing/2014/main" id="{2BC0A709-80A6-4C40-98C5-2C8053BABD0C}"/>
                </a:ext>
              </a:extLst>
            </p:cNvPr>
            <p:cNvSpPr/>
            <p:nvPr/>
          </p:nvSpPr>
          <p:spPr>
            <a:xfrm>
              <a:off x="2175639" y="2285999"/>
              <a:ext cx="4109547" cy="310055"/>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25">
              <a:extLst>
                <a:ext uri="{FF2B5EF4-FFF2-40B4-BE49-F238E27FC236}">
                  <a16:creationId xmlns:a16="http://schemas.microsoft.com/office/drawing/2014/main" id="{943BA063-9016-4C2A-94CE-8FF452D59448}"/>
                </a:ext>
              </a:extLst>
            </p:cNvPr>
            <p:cNvSpPr/>
            <p:nvPr/>
          </p:nvSpPr>
          <p:spPr>
            <a:xfrm>
              <a:off x="2159873" y="4635062"/>
              <a:ext cx="4109547" cy="236483"/>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4" name="Group 20">
            <a:extLst>
              <a:ext uri="{FF2B5EF4-FFF2-40B4-BE49-F238E27FC236}">
                <a16:creationId xmlns:a16="http://schemas.microsoft.com/office/drawing/2014/main" id="{F1F5D3AD-3E9A-40EC-BCAB-FCA459D2EAD5}"/>
              </a:ext>
            </a:extLst>
          </p:cNvPr>
          <p:cNvGrpSpPr/>
          <p:nvPr/>
        </p:nvGrpSpPr>
        <p:grpSpPr>
          <a:xfrm>
            <a:off x="5148064" y="1776247"/>
            <a:ext cx="3672408" cy="4671848"/>
            <a:chOff x="5979266" y="1776247"/>
            <a:chExt cx="3672408" cy="4671848"/>
          </a:xfrm>
        </p:grpSpPr>
        <p:sp>
          <p:nvSpPr>
            <p:cNvPr id="15" name="Rectangle 13">
              <a:extLst>
                <a:ext uri="{FF2B5EF4-FFF2-40B4-BE49-F238E27FC236}">
                  <a16:creationId xmlns:a16="http://schemas.microsoft.com/office/drawing/2014/main" id="{973F10A6-75A7-4CA1-9627-FB1C6517B016}"/>
                </a:ext>
              </a:extLst>
            </p:cNvPr>
            <p:cNvSpPr/>
            <p:nvPr/>
          </p:nvSpPr>
          <p:spPr>
            <a:xfrm>
              <a:off x="6340642" y="1776247"/>
              <a:ext cx="2711669" cy="630621"/>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与线程相关的方法，线程章节学习</a:t>
              </a:r>
              <a:endParaRPr lang="en-US" dirty="0">
                <a:solidFill>
                  <a:schemeClr val="tx1"/>
                </a:solidFill>
              </a:endParaRPr>
            </a:p>
          </p:txBody>
        </p:sp>
        <p:sp>
          <p:nvSpPr>
            <p:cNvPr id="16" name="Rectangle 26">
              <a:extLst>
                <a:ext uri="{FF2B5EF4-FFF2-40B4-BE49-F238E27FC236}">
                  <a16:creationId xmlns:a16="http://schemas.microsoft.com/office/drawing/2014/main" id="{3AE75A03-B016-4ED3-90AC-40CA48964378}"/>
                </a:ext>
              </a:extLst>
            </p:cNvPr>
            <p:cNvSpPr/>
            <p:nvPr/>
          </p:nvSpPr>
          <p:spPr>
            <a:xfrm>
              <a:off x="6419472" y="4976645"/>
              <a:ext cx="2774730" cy="714705"/>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c</a:t>
              </a:r>
              <a:r>
                <a:rPr lang="en-US" dirty="0">
                  <a:solidFill>
                    <a:schemeClr val="tx1"/>
                  </a:solidFill>
                </a:rPr>
                <a:t>lone</a:t>
              </a:r>
              <a:r>
                <a:rPr lang="zh-CN" altLang="en-US" dirty="0">
                  <a:solidFill>
                    <a:schemeClr val="tx1"/>
                  </a:solidFill>
                </a:rPr>
                <a:t>方法，本节学习</a:t>
              </a:r>
              <a:endParaRPr lang="en-US" dirty="0">
                <a:solidFill>
                  <a:schemeClr val="tx1"/>
                </a:solidFill>
              </a:endParaRPr>
            </a:p>
          </p:txBody>
        </p:sp>
        <p:sp>
          <p:nvSpPr>
            <p:cNvPr id="17" name="Rectangle 27">
              <a:extLst>
                <a:ext uri="{FF2B5EF4-FFF2-40B4-BE49-F238E27FC236}">
                  <a16:creationId xmlns:a16="http://schemas.microsoft.com/office/drawing/2014/main" id="{4365BFA3-9CB2-49CB-A304-8D34EC1162C4}"/>
                </a:ext>
              </a:extLst>
            </p:cNvPr>
            <p:cNvSpPr/>
            <p:nvPr/>
          </p:nvSpPr>
          <p:spPr>
            <a:xfrm>
              <a:off x="6356409" y="3310760"/>
              <a:ext cx="2758966" cy="646385"/>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e</a:t>
              </a:r>
              <a:r>
                <a:rPr lang="en-US" dirty="0">
                  <a:solidFill>
                    <a:schemeClr val="tx1"/>
                  </a:solidFill>
                </a:rPr>
                <a:t>quals/</a:t>
              </a:r>
              <a:r>
                <a:rPr lang="en-US" dirty="0" err="1">
                  <a:solidFill>
                    <a:schemeClr val="tx1"/>
                  </a:solidFill>
                </a:rPr>
                <a:t>hashcode</a:t>
              </a:r>
              <a:r>
                <a:rPr lang="zh-CN" altLang="en-US" dirty="0">
                  <a:solidFill>
                    <a:schemeClr val="tx1"/>
                  </a:solidFill>
                </a:rPr>
                <a:t>方法，本节学习</a:t>
              </a:r>
              <a:endParaRPr lang="en-US" dirty="0">
                <a:solidFill>
                  <a:schemeClr val="tx1"/>
                </a:solidFill>
              </a:endParaRPr>
            </a:p>
          </p:txBody>
        </p:sp>
        <p:sp>
          <p:nvSpPr>
            <p:cNvPr id="18" name="Rectangle 28">
              <a:extLst>
                <a:ext uri="{FF2B5EF4-FFF2-40B4-BE49-F238E27FC236}">
                  <a16:creationId xmlns:a16="http://schemas.microsoft.com/office/drawing/2014/main" id="{7A7A79F6-20D9-4C95-B48E-329F96163945}"/>
                </a:ext>
              </a:extLst>
            </p:cNvPr>
            <p:cNvSpPr/>
            <p:nvPr/>
          </p:nvSpPr>
          <p:spPr>
            <a:xfrm>
              <a:off x="6435236" y="4162097"/>
              <a:ext cx="2774731" cy="677917"/>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toString</a:t>
              </a:r>
              <a:r>
                <a:rPr lang="zh-CN" altLang="en-US" dirty="0">
                  <a:solidFill>
                    <a:schemeClr val="tx1"/>
                  </a:solidFill>
                </a:rPr>
                <a:t>方法，本节学习</a:t>
              </a:r>
              <a:endParaRPr lang="en-US" dirty="0">
                <a:solidFill>
                  <a:schemeClr val="tx1"/>
                </a:solidFill>
              </a:endParaRPr>
            </a:p>
          </p:txBody>
        </p:sp>
        <p:sp>
          <p:nvSpPr>
            <p:cNvPr id="19" name="Rectangle 29">
              <a:extLst>
                <a:ext uri="{FF2B5EF4-FFF2-40B4-BE49-F238E27FC236}">
                  <a16:creationId xmlns:a16="http://schemas.microsoft.com/office/drawing/2014/main" id="{34163561-0F5B-4D37-B990-D3912C1631F4}"/>
                </a:ext>
              </a:extLst>
            </p:cNvPr>
            <p:cNvSpPr/>
            <p:nvPr/>
          </p:nvSpPr>
          <p:spPr>
            <a:xfrm>
              <a:off x="6309112" y="2506717"/>
              <a:ext cx="2743200" cy="614855"/>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f</a:t>
              </a:r>
              <a:r>
                <a:rPr lang="en-US" dirty="0">
                  <a:solidFill>
                    <a:schemeClr val="tx1"/>
                  </a:solidFill>
                </a:rPr>
                <a:t>inalize</a:t>
              </a:r>
              <a:r>
                <a:rPr lang="zh-CN" altLang="en-US" dirty="0">
                  <a:solidFill>
                    <a:schemeClr val="tx1"/>
                  </a:solidFill>
                </a:rPr>
                <a:t>方法，垃圾回收章节学习</a:t>
              </a:r>
              <a:endParaRPr lang="en-US" dirty="0">
                <a:solidFill>
                  <a:schemeClr val="tx1"/>
                </a:solidFill>
              </a:endParaRPr>
            </a:p>
          </p:txBody>
        </p:sp>
        <p:sp>
          <p:nvSpPr>
            <p:cNvPr id="20" name="Rectangle 30">
              <a:extLst>
                <a:ext uri="{FF2B5EF4-FFF2-40B4-BE49-F238E27FC236}">
                  <a16:creationId xmlns:a16="http://schemas.microsoft.com/office/drawing/2014/main" id="{C2717C2F-6AE2-4C8B-AB80-45C8246E3898}"/>
                </a:ext>
              </a:extLst>
            </p:cNvPr>
            <p:cNvSpPr/>
            <p:nvPr/>
          </p:nvSpPr>
          <p:spPr>
            <a:xfrm>
              <a:off x="6451003" y="5812220"/>
              <a:ext cx="2806262" cy="635875"/>
            </a:xfrm>
            <a:prstGeom prst="rect">
              <a:avLst/>
            </a:prstGeom>
            <a:noFill/>
            <a:ln w="38100">
              <a:solidFill>
                <a:srgbClr val="0000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getClass</a:t>
              </a:r>
              <a:r>
                <a:rPr lang="zh-CN" altLang="en-US" dirty="0">
                  <a:solidFill>
                    <a:schemeClr val="tx1"/>
                  </a:solidFill>
                </a:rPr>
                <a:t>方法，反射章节学习</a:t>
              </a:r>
              <a:endParaRPr lang="en-US" dirty="0">
                <a:solidFill>
                  <a:schemeClr val="tx1"/>
                </a:solidFill>
              </a:endParaRPr>
            </a:p>
          </p:txBody>
        </p:sp>
        <p:sp>
          <p:nvSpPr>
            <p:cNvPr id="21" name="Oval 31">
              <a:extLst>
                <a:ext uri="{FF2B5EF4-FFF2-40B4-BE49-F238E27FC236}">
                  <a16:creationId xmlns:a16="http://schemas.microsoft.com/office/drawing/2014/main" id="{124AACA3-7A3B-4902-B91F-E4D9314185F0}"/>
                </a:ext>
              </a:extLst>
            </p:cNvPr>
            <p:cNvSpPr/>
            <p:nvPr/>
          </p:nvSpPr>
          <p:spPr>
            <a:xfrm>
              <a:off x="5979266" y="2979684"/>
              <a:ext cx="3672408" cy="2695904"/>
            </a:xfrm>
            <a:prstGeom prst="ellipse">
              <a:avLst/>
            </a:prstGeom>
            <a:noFill/>
            <a:ln w="444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0372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ctrTitle"/>
          </p:nvPr>
        </p:nvSpPr>
        <p:spPr>
          <a:xfrm>
            <a:off x="6228184" y="260648"/>
            <a:ext cx="2520280" cy="576065"/>
          </a:xfrm>
        </p:spPr>
        <p:txBody>
          <a:bodyPr>
            <a:normAutofit fontScale="90000"/>
          </a:bodyPr>
          <a:lstStyle/>
          <a:p>
            <a:r>
              <a:rPr lang="en-US" altLang="zh-CN" b="1" dirty="0">
                <a:cs typeface="Times New Roman" pitchFamily="18" charset="0"/>
              </a:rPr>
              <a:t>StringBuffer</a:t>
            </a:r>
            <a:r>
              <a:rPr lang="zh-CN" altLang="en-US" b="1" dirty="0">
                <a:cs typeface="Times New Roman" pitchFamily="18" charset="0"/>
              </a:rPr>
              <a:t>类</a:t>
            </a:r>
          </a:p>
        </p:txBody>
      </p:sp>
      <p:sp>
        <p:nvSpPr>
          <p:cNvPr id="131075" name="Rectangle 3"/>
          <p:cNvSpPr>
            <a:spLocks noGrp="1" noChangeArrowheads="1"/>
          </p:cNvSpPr>
          <p:nvPr>
            <p:ph type="body" idx="4294967295"/>
          </p:nvPr>
        </p:nvSpPr>
        <p:spPr>
          <a:xfrm>
            <a:off x="446856" y="1412776"/>
            <a:ext cx="8229600" cy="2811463"/>
          </a:xfrm>
        </p:spPr>
        <p:txBody>
          <a:bodyPr>
            <a:normAutofit/>
          </a:bodyPr>
          <a:lstStyle/>
          <a:p>
            <a:pPr>
              <a:spcAft>
                <a:spcPts val="1800"/>
              </a:spcAft>
              <a:buFont typeface="Wingdings" pitchFamily="2" charset="2"/>
              <a:buChar char="l"/>
            </a:pPr>
            <a:r>
              <a:rPr kumimoji="1" lang="en-US" altLang="zh-CN" b="1" dirty="0">
                <a:ea typeface="宋体" pitchFamily="2" charset="-122"/>
                <a:cs typeface="Times New Roman" pitchFamily="18" charset="0"/>
              </a:rPr>
              <a:t>StringBuffer</a:t>
            </a:r>
            <a:r>
              <a:rPr kumimoji="1" lang="zh-CN" altLang="en-US" b="1" dirty="0">
                <a:ea typeface="宋体" pitchFamily="2" charset="-122"/>
                <a:cs typeface="Times New Roman" pitchFamily="18" charset="0"/>
              </a:rPr>
              <a:t>类有三个构造方法：</a:t>
            </a:r>
          </a:p>
          <a:p>
            <a:pPr>
              <a:buFont typeface="Wingdings" pitchFamily="2" charset="2"/>
              <a:buNone/>
            </a:pPr>
            <a:r>
              <a:rPr kumimoji="1" lang="en-US" altLang="zh-CN" sz="2500" b="1" dirty="0">
                <a:solidFill>
                  <a:srgbClr val="0000FF"/>
                </a:solidFill>
                <a:ea typeface="宋体" pitchFamily="2" charset="-122"/>
                <a:cs typeface="Times New Roman" pitchFamily="18" charset="0"/>
              </a:rPr>
              <a:t>1</a:t>
            </a:r>
            <a:r>
              <a:rPr kumimoji="1" lang="zh-CN" altLang="en-US" sz="2500" b="1" dirty="0">
                <a:solidFill>
                  <a:srgbClr val="0000FF"/>
                </a:solidFill>
                <a:ea typeface="宋体" pitchFamily="2" charset="-122"/>
                <a:cs typeface="Times New Roman" pitchFamily="18" charset="0"/>
              </a:rPr>
              <a:t>．</a:t>
            </a:r>
            <a:r>
              <a:rPr kumimoji="1" lang="en-US" altLang="zh-CN" sz="2500" b="1" dirty="0">
                <a:solidFill>
                  <a:srgbClr val="0000FF"/>
                </a:solidFill>
                <a:ea typeface="宋体" pitchFamily="2" charset="-122"/>
                <a:cs typeface="Times New Roman" pitchFamily="18" charset="0"/>
              </a:rPr>
              <a:t>StringBuffer()</a:t>
            </a:r>
            <a:r>
              <a:rPr kumimoji="1" lang="zh-CN" altLang="en-US" sz="2500" b="1" dirty="0">
                <a:solidFill>
                  <a:srgbClr val="0000FF"/>
                </a:solidFill>
                <a:ea typeface="宋体" pitchFamily="2" charset="-122"/>
                <a:cs typeface="Times New Roman" pitchFamily="18" charset="0"/>
              </a:rPr>
              <a:t>初始容量为</a:t>
            </a:r>
            <a:r>
              <a:rPr kumimoji="1" lang="en-US" altLang="zh-CN" sz="2500" b="1" dirty="0">
                <a:solidFill>
                  <a:srgbClr val="0000FF"/>
                </a:solidFill>
                <a:ea typeface="宋体" pitchFamily="2" charset="-122"/>
                <a:cs typeface="Times New Roman" pitchFamily="18" charset="0"/>
              </a:rPr>
              <a:t>16</a:t>
            </a:r>
            <a:r>
              <a:rPr kumimoji="1" lang="zh-CN" altLang="en-US" sz="2500" b="1" dirty="0">
                <a:solidFill>
                  <a:srgbClr val="0000FF"/>
                </a:solidFill>
                <a:ea typeface="宋体" pitchFamily="2" charset="-122"/>
                <a:cs typeface="Times New Roman" pitchFamily="18" charset="0"/>
              </a:rPr>
              <a:t>的字符串缓冲区</a:t>
            </a:r>
            <a:endParaRPr kumimoji="1" lang="en-US" altLang="zh-CN" sz="2500" b="1" dirty="0">
              <a:solidFill>
                <a:srgbClr val="0000FF"/>
              </a:solidFill>
              <a:ea typeface="宋体" pitchFamily="2" charset="-122"/>
              <a:cs typeface="Times New Roman" pitchFamily="18" charset="0"/>
            </a:endParaRPr>
          </a:p>
          <a:p>
            <a:pPr>
              <a:buFont typeface="Wingdings" pitchFamily="2" charset="2"/>
              <a:buNone/>
            </a:pPr>
            <a:r>
              <a:rPr kumimoji="1" lang="en-US" altLang="zh-CN" sz="2500" b="1" dirty="0">
                <a:solidFill>
                  <a:srgbClr val="0000FF"/>
                </a:solidFill>
                <a:ea typeface="宋体" pitchFamily="2" charset="-122"/>
                <a:cs typeface="Times New Roman" pitchFamily="18" charset="0"/>
              </a:rPr>
              <a:t>2</a:t>
            </a:r>
            <a:r>
              <a:rPr kumimoji="1" lang="zh-CN" altLang="en-US" sz="2500" b="1" dirty="0">
                <a:solidFill>
                  <a:srgbClr val="0000FF"/>
                </a:solidFill>
                <a:ea typeface="宋体" pitchFamily="2" charset="-122"/>
                <a:cs typeface="Times New Roman" pitchFamily="18" charset="0"/>
              </a:rPr>
              <a:t>．</a:t>
            </a:r>
            <a:r>
              <a:rPr kumimoji="1" lang="en-US" altLang="zh-CN" sz="2500" b="1" dirty="0">
                <a:solidFill>
                  <a:srgbClr val="0000FF"/>
                </a:solidFill>
                <a:ea typeface="宋体" pitchFamily="2" charset="-122"/>
                <a:cs typeface="Times New Roman" pitchFamily="18" charset="0"/>
              </a:rPr>
              <a:t>StringBuffer(</a:t>
            </a:r>
            <a:r>
              <a:rPr kumimoji="1" lang="en-US" altLang="zh-CN" sz="2500" b="1" dirty="0" err="1">
                <a:solidFill>
                  <a:srgbClr val="0000FF"/>
                </a:solidFill>
                <a:ea typeface="宋体" pitchFamily="2" charset="-122"/>
                <a:cs typeface="Times New Roman" pitchFamily="18" charset="0"/>
              </a:rPr>
              <a:t>int</a:t>
            </a:r>
            <a:r>
              <a:rPr kumimoji="1" lang="en-US" altLang="zh-CN" sz="2500" b="1" dirty="0">
                <a:solidFill>
                  <a:srgbClr val="0000FF"/>
                </a:solidFill>
                <a:ea typeface="宋体" pitchFamily="2" charset="-122"/>
                <a:cs typeface="Times New Roman" pitchFamily="18" charset="0"/>
              </a:rPr>
              <a:t> size)</a:t>
            </a:r>
            <a:r>
              <a:rPr kumimoji="1" lang="zh-CN" altLang="en-US" sz="2500" b="1" dirty="0">
                <a:solidFill>
                  <a:srgbClr val="0000FF"/>
                </a:solidFill>
                <a:ea typeface="宋体" pitchFamily="2" charset="-122"/>
                <a:cs typeface="Times New Roman" pitchFamily="18" charset="0"/>
              </a:rPr>
              <a:t>构造指定容量的字符串缓冲区</a:t>
            </a:r>
            <a:endParaRPr kumimoji="1" lang="en-US" altLang="zh-CN" sz="2500" b="1" dirty="0">
              <a:solidFill>
                <a:srgbClr val="0000FF"/>
              </a:solidFill>
              <a:ea typeface="宋体" pitchFamily="2" charset="-122"/>
              <a:cs typeface="Times New Roman" pitchFamily="18" charset="0"/>
            </a:endParaRPr>
          </a:p>
          <a:p>
            <a:pPr>
              <a:buFont typeface="Wingdings" pitchFamily="2" charset="2"/>
              <a:buNone/>
            </a:pPr>
            <a:r>
              <a:rPr kumimoji="1" lang="en-US" altLang="zh-CN" sz="2500" b="1" dirty="0">
                <a:solidFill>
                  <a:srgbClr val="0000FF"/>
                </a:solidFill>
                <a:ea typeface="宋体" pitchFamily="2" charset="-122"/>
                <a:cs typeface="Times New Roman" pitchFamily="18" charset="0"/>
              </a:rPr>
              <a:t>3</a:t>
            </a:r>
            <a:r>
              <a:rPr kumimoji="1" lang="zh-CN" altLang="en-US" sz="2500" b="1" dirty="0">
                <a:solidFill>
                  <a:srgbClr val="0000FF"/>
                </a:solidFill>
                <a:ea typeface="宋体" pitchFamily="2" charset="-122"/>
                <a:cs typeface="Times New Roman" pitchFamily="18" charset="0"/>
              </a:rPr>
              <a:t>．</a:t>
            </a:r>
            <a:r>
              <a:rPr kumimoji="1" lang="en-US" altLang="zh-CN" sz="2500" b="1" dirty="0">
                <a:solidFill>
                  <a:srgbClr val="0000FF"/>
                </a:solidFill>
                <a:ea typeface="宋体" pitchFamily="2" charset="-122"/>
                <a:cs typeface="Times New Roman" pitchFamily="18" charset="0"/>
              </a:rPr>
              <a:t>StringBuffer(String </a:t>
            </a:r>
            <a:r>
              <a:rPr kumimoji="1" lang="en-US" altLang="zh-CN" sz="2500" b="1" dirty="0" err="1">
                <a:solidFill>
                  <a:srgbClr val="0000FF"/>
                </a:solidFill>
                <a:ea typeface="宋体" pitchFamily="2" charset="-122"/>
                <a:cs typeface="Times New Roman" pitchFamily="18" charset="0"/>
              </a:rPr>
              <a:t>str</a:t>
            </a:r>
            <a:r>
              <a:rPr kumimoji="1" lang="en-US" altLang="zh-CN" sz="2500" b="1" dirty="0">
                <a:solidFill>
                  <a:srgbClr val="0000FF"/>
                </a:solidFill>
                <a:ea typeface="宋体" pitchFamily="2" charset="-122"/>
                <a:cs typeface="Times New Roman" pitchFamily="18" charset="0"/>
              </a:rPr>
              <a:t>)</a:t>
            </a:r>
            <a:r>
              <a:rPr kumimoji="1" lang="zh-CN" altLang="en-US" sz="2500" b="1" dirty="0">
                <a:solidFill>
                  <a:srgbClr val="0000FF"/>
                </a:solidFill>
                <a:ea typeface="宋体" pitchFamily="2" charset="-122"/>
                <a:cs typeface="Times New Roman" pitchFamily="18" charset="0"/>
              </a:rPr>
              <a:t>将内容初始化为指定字符串内容</a:t>
            </a:r>
            <a:r>
              <a:rPr kumimoji="1" lang="en-US" altLang="zh-CN" sz="2500" b="1" dirty="0">
                <a:solidFill>
                  <a:srgbClr val="0000FF"/>
                </a:solidFill>
                <a:ea typeface="宋体" pitchFamily="2" charset="-122"/>
                <a:cs typeface="Times New Roman" pitchFamily="18" charset="0"/>
              </a:rPr>
              <a:t>    </a:t>
            </a:r>
          </a:p>
        </p:txBody>
      </p:sp>
    </p:spTree>
    <p:extLst>
      <p:ext uri="{BB962C8B-B14F-4D97-AF65-F5344CB8AC3E}">
        <p14:creationId xmlns:p14="http://schemas.microsoft.com/office/powerpoint/2010/main" val="18388076"/>
      </p:ext>
    </p:extLst>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ctrTitle"/>
          </p:nvPr>
        </p:nvSpPr>
        <p:spPr>
          <a:xfrm>
            <a:off x="5940152" y="260648"/>
            <a:ext cx="2880320" cy="576065"/>
          </a:xfrm>
        </p:spPr>
        <p:txBody>
          <a:bodyPr>
            <a:normAutofit/>
          </a:bodyPr>
          <a:lstStyle/>
          <a:p>
            <a:r>
              <a:rPr lang="en-US" altLang="zh-CN" b="1" dirty="0">
                <a:latin typeface="+mn-lt"/>
                <a:ea typeface="宋体" pitchFamily="2" charset="-122"/>
                <a:cs typeface="Times New Roman" pitchFamily="18" charset="0"/>
              </a:rPr>
              <a:t>StringBuffer</a:t>
            </a:r>
            <a:r>
              <a:rPr lang="zh-CN" altLang="en-US" b="1" dirty="0">
                <a:latin typeface="+mn-lt"/>
                <a:ea typeface="宋体" pitchFamily="2" charset="-122"/>
                <a:cs typeface="Times New Roman" pitchFamily="18" charset="0"/>
              </a:rPr>
              <a:t>类</a:t>
            </a:r>
          </a:p>
        </p:txBody>
      </p:sp>
      <p:sp>
        <p:nvSpPr>
          <p:cNvPr id="130051" name="Rectangle 3"/>
          <p:cNvSpPr>
            <a:spLocks noGrp="1" noChangeArrowheads="1"/>
          </p:cNvSpPr>
          <p:nvPr>
            <p:ph type="body" idx="4294967295"/>
          </p:nvPr>
        </p:nvSpPr>
        <p:spPr>
          <a:xfrm>
            <a:off x="250324" y="980728"/>
            <a:ext cx="8676456" cy="1656184"/>
          </a:xfrm>
        </p:spPr>
        <p:txBody>
          <a:bodyPr>
            <a:normAutofit/>
          </a:bodyPr>
          <a:lstStyle/>
          <a:p>
            <a:pPr>
              <a:buFont typeface="Wingdings" pitchFamily="2" charset="2"/>
              <a:buChar char="l"/>
            </a:pPr>
            <a:r>
              <a:rPr kumimoji="1" lang="en-US" altLang="zh-CN" sz="2400" dirty="0">
                <a:ea typeface="宋体" pitchFamily="2" charset="-122"/>
                <a:cs typeface="Times New Roman" pitchFamily="18" charset="0"/>
              </a:rPr>
              <a:t> </a:t>
            </a:r>
            <a:r>
              <a:rPr kumimoji="1" lang="en-US" altLang="zh-CN" sz="2400" b="1" dirty="0">
                <a:solidFill>
                  <a:srgbClr val="FF33CC"/>
                </a:solidFill>
                <a:ea typeface="宋体" pitchFamily="2" charset="-122"/>
                <a:cs typeface="Times New Roman" pitchFamily="18" charset="0"/>
              </a:rPr>
              <a:t>String </a:t>
            </a:r>
            <a:r>
              <a:rPr kumimoji="1" lang="en-US" altLang="zh-CN" sz="2400" b="1" dirty="0" err="1">
                <a:solidFill>
                  <a:srgbClr val="FF33CC"/>
                </a:solidFill>
                <a:ea typeface="宋体" pitchFamily="2" charset="-122"/>
                <a:cs typeface="Times New Roman" pitchFamily="18" charset="0"/>
              </a:rPr>
              <a:t>str</a:t>
            </a:r>
            <a:r>
              <a:rPr kumimoji="1" lang="en-US" altLang="zh-CN" sz="2400" b="1" dirty="0">
                <a:solidFill>
                  <a:srgbClr val="FF33CC"/>
                </a:solidFill>
                <a:ea typeface="宋体" pitchFamily="2" charset="-122"/>
                <a:cs typeface="Times New Roman" pitchFamily="18" charset="0"/>
              </a:rPr>
              <a:t> = new String(“</a:t>
            </a:r>
            <a:r>
              <a:rPr kumimoji="1" lang="zh-CN" altLang="en-US" sz="2400" b="1" dirty="0">
                <a:solidFill>
                  <a:srgbClr val="FF33CC"/>
                </a:solidFill>
                <a:ea typeface="宋体" pitchFamily="2" charset="-122"/>
                <a:cs typeface="Times New Roman" pitchFamily="18" charset="0"/>
              </a:rPr>
              <a:t>我喜欢软妹子</a:t>
            </a:r>
            <a:r>
              <a:rPr kumimoji="1" lang="en-US" altLang="zh-CN" sz="2400" b="1" dirty="0">
                <a:solidFill>
                  <a:srgbClr val="FF33CC"/>
                </a:solidFill>
                <a:ea typeface="宋体" pitchFamily="2" charset="-122"/>
                <a:cs typeface="Times New Roman" pitchFamily="18" charset="0"/>
              </a:rPr>
              <a:t>"); </a:t>
            </a:r>
          </a:p>
          <a:p>
            <a:pPr>
              <a:buFont typeface="Wingdings" pitchFamily="2" charset="2"/>
              <a:buChar char="l"/>
            </a:pPr>
            <a:r>
              <a:rPr kumimoji="1" lang="en-US" altLang="zh-CN" sz="2400" b="1" dirty="0">
                <a:ea typeface="宋体" pitchFamily="2" charset="-122"/>
                <a:cs typeface="Times New Roman" pitchFamily="18" charset="0"/>
              </a:rPr>
              <a:t> </a:t>
            </a:r>
            <a:r>
              <a:rPr kumimoji="1" lang="en-US" altLang="zh-CN" sz="2400" b="1" dirty="0">
                <a:solidFill>
                  <a:srgbClr val="0000FF"/>
                </a:solidFill>
                <a:ea typeface="宋体" pitchFamily="2" charset="-122"/>
                <a:cs typeface="Times New Roman" pitchFamily="18" charset="0"/>
              </a:rPr>
              <a:t>StringBuffer buffer = new StringBuffer(“</a:t>
            </a:r>
            <a:r>
              <a:rPr kumimoji="1" lang="zh-CN" altLang="en-US" sz="2400" b="1" dirty="0">
                <a:solidFill>
                  <a:srgbClr val="0000FF"/>
                </a:solidFill>
                <a:ea typeface="宋体" pitchFamily="2" charset="-122"/>
                <a:cs typeface="Times New Roman" pitchFamily="18" charset="0"/>
              </a:rPr>
              <a:t>我喜欢软妹子”</a:t>
            </a:r>
            <a:r>
              <a:rPr kumimoji="1" lang="en-US" altLang="zh-CN" sz="2400" b="1" dirty="0">
                <a:solidFill>
                  <a:srgbClr val="0000FF"/>
                </a:solidFill>
                <a:ea typeface="宋体" pitchFamily="2" charset="-122"/>
                <a:cs typeface="Times New Roman" pitchFamily="18" charset="0"/>
              </a:rPr>
              <a:t>);</a:t>
            </a:r>
            <a:r>
              <a:rPr kumimoji="1" lang="en-US" altLang="zh-CN" sz="2400" b="1" dirty="0">
                <a:ea typeface="宋体" pitchFamily="2" charset="-122"/>
                <a:cs typeface="Times New Roman" pitchFamily="18" charset="0"/>
              </a:rPr>
              <a:t> </a:t>
            </a:r>
          </a:p>
          <a:p>
            <a:pPr>
              <a:buFont typeface="Wingdings" pitchFamily="2" charset="2"/>
              <a:buChar char="Ø"/>
            </a:pPr>
            <a:r>
              <a:rPr kumimoji="1" lang="en-US" altLang="zh-CN" sz="2400" b="1" dirty="0">
                <a:ea typeface="宋体" pitchFamily="2" charset="-122"/>
                <a:cs typeface="Times New Roman" pitchFamily="18" charset="0"/>
              </a:rPr>
              <a:t> </a:t>
            </a:r>
            <a:r>
              <a:rPr kumimoji="1" lang="en-US" altLang="zh-CN" sz="2400" b="1" dirty="0" err="1">
                <a:solidFill>
                  <a:srgbClr val="0000FF"/>
                </a:solidFill>
                <a:ea typeface="宋体" pitchFamily="2" charset="-122"/>
                <a:cs typeface="Times New Roman" pitchFamily="18" charset="0"/>
              </a:rPr>
              <a:t>buffer.append</a:t>
            </a:r>
            <a:r>
              <a:rPr kumimoji="1" lang="en-US" altLang="zh-CN" sz="2400" b="1" dirty="0">
                <a:solidFill>
                  <a:srgbClr val="0000FF"/>
                </a:solidFill>
                <a:ea typeface="宋体" pitchFamily="2" charset="-122"/>
                <a:cs typeface="Times New Roman" pitchFamily="18" charset="0"/>
              </a:rPr>
              <a:t>(“</a:t>
            </a:r>
            <a:r>
              <a:rPr kumimoji="1" lang="zh-CN" altLang="en-US" sz="2400" b="1" dirty="0">
                <a:solidFill>
                  <a:srgbClr val="0000FF"/>
                </a:solidFill>
                <a:ea typeface="宋体" pitchFamily="2" charset="-122"/>
                <a:cs typeface="Times New Roman" pitchFamily="18" charset="0"/>
              </a:rPr>
              <a:t>身轻体软易推倒</a:t>
            </a:r>
            <a:r>
              <a:rPr kumimoji="1" lang="en-US" altLang="zh-CN" sz="2400" b="1" dirty="0">
                <a:solidFill>
                  <a:srgbClr val="0000FF"/>
                </a:solidFill>
                <a:ea typeface="宋体" pitchFamily="2" charset="-122"/>
                <a:cs typeface="Times New Roman" pitchFamily="18" charset="0"/>
              </a:rPr>
              <a:t>"); </a:t>
            </a:r>
          </a:p>
          <a:p>
            <a:endParaRPr lang="en-US" altLang="zh-CN" sz="2400" dirty="0">
              <a:ea typeface="宋体" pitchFamily="2" charset="-122"/>
              <a:cs typeface="Times New Roman" pitchFamily="18" charset="0"/>
            </a:endParaRPr>
          </a:p>
        </p:txBody>
      </p:sp>
      <p:pic>
        <p:nvPicPr>
          <p:cNvPr id="2" name="图片 1">
            <a:extLst>
              <a:ext uri="{FF2B5EF4-FFF2-40B4-BE49-F238E27FC236}">
                <a16:creationId xmlns:a16="http://schemas.microsoft.com/office/drawing/2014/main" id="{866B6763-15C9-41E8-A919-2939CCE0030E}"/>
              </a:ext>
            </a:extLst>
          </p:cNvPr>
          <p:cNvPicPr>
            <a:picLocks noChangeAspect="1"/>
          </p:cNvPicPr>
          <p:nvPr/>
        </p:nvPicPr>
        <p:blipFill>
          <a:blip r:embed="rId2"/>
          <a:stretch>
            <a:fillRect/>
          </a:stretch>
        </p:blipFill>
        <p:spPr>
          <a:xfrm>
            <a:off x="611560" y="2636912"/>
            <a:ext cx="5688632" cy="1732119"/>
          </a:xfrm>
          <a:prstGeom prst="rect">
            <a:avLst/>
          </a:prstGeom>
        </p:spPr>
      </p:pic>
      <p:pic>
        <p:nvPicPr>
          <p:cNvPr id="3" name="图片 2">
            <a:extLst>
              <a:ext uri="{FF2B5EF4-FFF2-40B4-BE49-F238E27FC236}">
                <a16:creationId xmlns:a16="http://schemas.microsoft.com/office/drawing/2014/main" id="{64C070F9-D269-43D4-AAA1-7BA079544FC9}"/>
              </a:ext>
            </a:extLst>
          </p:cNvPr>
          <p:cNvPicPr>
            <a:picLocks noChangeAspect="1"/>
          </p:cNvPicPr>
          <p:nvPr/>
        </p:nvPicPr>
        <p:blipFill>
          <a:blip r:embed="rId3"/>
          <a:stretch>
            <a:fillRect/>
          </a:stretch>
        </p:blipFill>
        <p:spPr>
          <a:xfrm>
            <a:off x="611560" y="4581128"/>
            <a:ext cx="6768752" cy="1943100"/>
          </a:xfrm>
          <a:prstGeom prst="rect">
            <a:avLst/>
          </a:prstGeom>
        </p:spPr>
      </p:pic>
      <p:sp>
        <p:nvSpPr>
          <p:cNvPr id="4" name="文本框 3">
            <a:extLst>
              <a:ext uri="{FF2B5EF4-FFF2-40B4-BE49-F238E27FC236}">
                <a16:creationId xmlns:a16="http://schemas.microsoft.com/office/drawing/2014/main" id="{31B097AD-134D-4E83-B274-521B3B7BE7A3}"/>
              </a:ext>
            </a:extLst>
          </p:cNvPr>
          <p:cNvSpPr txBox="1"/>
          <p:nvPr/>
        </p:nvSpPr>
        <p:spPr>
          <a:xfrm>
            <a:off x="6372200" y="3284984"/>
            <a:ext cx="1584176" cy="369332"/>
          </a:xfrm>
          <a:prstGeom prst="rect">
            <a:avLst/>
          </a:prstGeom>
          <a:noFill/>
        </p:spPr>
        <p:txBody>
          <a:bodyPr wrap="square" rtlCol="0">
            <a:spAutoFit/>
          </a:bodyPr>
          <a:lstStyle/>
          <a:p>
            <a:r>
              <a:rPr lang="zh-CN" altLang="en-US" dirty="0"/>
              <a:t>实体不可变</a:t>
            </a:r>
          </a:p>
        </p:txBody>
      </p:sp>
      <p:sp>
        <p:nvSpPr>
          <p:cNvPr id="9" name="文本框 8">
            <a:extLst>
              <a:ext uri="{FF2B5EF4-FFF2-40B4-BE49-F238E27FC236}">
                <a16:creationId xmlns:a16="http://schemas.microsoft.com/office/drawing/2014/main" id="{12AC3EB5-690D-4B42-B308-9970DC2F38C5}"/>
              </a:ext>
            </a:extLst>
          </p:cNvPr>
          <p:cNvSpPr txBox="1"/>
          <p:nvPr/>
        </p:nvSpPr>
        <p:spPr>
          <a:xfrm>
            <a:off x="7343800" y="5368012"/>
            <a:ext cx="1116632" cy="369332"/>
          </a:xfrm>
          <a:prstGeom prst="rect">
            <a:avLst/>
          </a:prstGeom>
          <a:noFill/>
        </p:spPr>
        <p:txBody>
          <a:bodyPr wrap="square" rtlCol="0">
            <a:spAutoFit/>
          </a:bodyPr>
          <a:lstStyle/>
          <a:p>
            <a:r>
              <a:rPr lang="zh-CN" altLang="en-US" dirty="0"/>
              <a:t>实体可变</a:t>
            </a:r>
          </a:p>
        </p:txBody>
      </p:sp>
    </p:spTree>
    <p:extLst>
      <p:ext uri="{BB962C8B-B14F-4D97-AF65-F5344CB8AC3E}">
        <p14:creationId xmlns:p14="http://schemas.microsoft.com/office/powerpoint/2010/main" val="3530770373"/>
      </p:ext>
    </p:extLst>
  </p:cSld>
  <p:clrMapOvr>
    <a:masterClrMapping/>
  </p:clrMapOvr>
  <p:transition advClick="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268760"/>
            <a:ext cx="1224136" cy="489654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339752" y="836712"/>
            <a:ext cx="6408712" cy="345638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11760" y="4581128"/>
            <a:ext cx="6336704" cy="18002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39552" y="5661248"/>
            <a:ext cx="1224136" cy="369332"/>
          </a:xfrm>
          <a:prstGeom prst="rect">
            <a:avLst/>
          </a:prstGeom>
          <a:noFill/>
        </p:spPr>
        <p:txBody>
          <a:bodyPr wrap="square" rtlCol="0">
            <a:spAutoFit/>
          </a:bodyPr>
          <a:lstStyle/>
          <a:p>
            <a:r>
              <a:rPr lang="en-US" altLang="zh-CN" dirty="0"/>
              <a:t>s1</a:t>
            </a:r>
            <a:endParaRPr lang="zh-CN" altLang="en-US" dirty="0"/>
          </a:p>
        </p:txBody>
      </p:sp>
      <p:sp>
        <p:nvSpPr>
          <p:cNvPr id="8" name="TextBox 7"/>
          <p:cNvSpPr txBox="1"/>
          <p:nvPr/>
        </p:nvSpPr>
        <p:spPr>
          <a:xfrm>
            <a:off x="1763688" y="836712"/>
            <a:ext cx="5400600" cy="1323439"/>
          </a:xfrm>
          <a:prstGeom prst="rect">
            <a:avLst/>
          </a:prstGeom>
          <a:noFill/>
        </p:spPr>
        <p:txBody>
          <a:bodyPr wrap="square" rtlCol="0">
            <a:spAutoFit/>
          </a:bodyPr>
          <a:lstStyle/>
          <a:p>
            <a:r>
              <a:rPr lang="en-US" altLang="zh-CN" sz="2000" b="1" dirty="0"/>
              <a:t>String s1 = “</a:t>
            </a:r>
            <a:r>
              <a:rPr lang="en-US" altLang="zh-CN" sz="2000" b="1" dirty="0" err="1"/>
              <a:t>atwyl</a:t>
            </a:r>
            <a:r>
              <a:rPr lang="en-US" altLang="zh-CN" sz="2000" b="1" dirty="0"/>
              <a:t>”;</a:t>
            </a:r>
          </a:p>
          <a:p>
            <a:r>
              <a:rPr lang="en-US" altLang="zh-CN" sz="2000" b="1" dirty="0"/>
              <a:t>s1 = “</a:t>
            </a:r>
            <a:r>
              <a:rPr lang="en-US" altLang="zh-CN" sz="2000" b="1" dirty="0" err="1"/>
              <a:t>wyljava</a:t>
            </a:r>
            <a:r>
              <a:rPr lang="en-US" altLang="zh-CN" sz="2000" b="1" dirty="0"/>
              <a:t>”;</a:t>
            </a:r>
          </a:p>
          <a:p>
            <a:r>
              <a:rPr lang="en-US" altLang="zh-CN" sz="2000" b="1" dirty="0"/>
              <a:t>StringBuffer sb = new StringBuffer(“</a:t>
            </a:r>
            <a:r>
              <a:rPr lang="en-US" altLang="zh-CN" sz="2000" b="1" dirty="0" err="1"/>
              <a:t>atwyl</a:t>
            </a:r>
            <a:r>
              <a:rPr lang="en-US" altLang="zh-CN" sz="2000" b="1" dirty="0"/>
              <a:t>”);</a:t>
            </a:r>
          </a:p>
          <a:p>
            <a:r>
              <a:rPr lang="en-US" altLang="zh-CN" sz="2000" b="1" dirty="0"/>
              <a:t>sb.append(“java”); </a:t>
            </a:r>
            <a:endParaRPr lang="zh-CN" altLang="en-US" sz="2000" b="1" dirty="0"/>
          </a:p>
        </p:txBody>
      </p:sp>
      <p:sp>
        <p:nvSpPr>
          <p:cNvPr id="9" name="TextBox 8"/>
          <p:cNvSpPr txBox="1"/>
          <p:nvPr/>
        </p:nvSpPr>
        <p:spPr>
          <a:xfrm>
            <a:off x="539552" y="5229200"/>
            <a:ext cx="1224136" cy="369332"/>
          </a:xfrm>
          <a:prstGeom prst="rect">
            <a:avLst/>
          </a:prstGeom>
          <a:noFill/>
        </p:spPr>
        <p:txBody>
          <a:bodyPr wrap="square" rtlCol="0">
            <a:spAutoFit/>
          </a:bodyPr>
          <a:lstStyle/>
          <a:p>
            <a:r>
              <a:rPr lang="en-US" altLang="zh-CN" dirty="0"/>
              <a:t>sb</a:t>
            </a:r>
            <a:endParaRPr lang="zh-CN" altLang="en-US" dirty="0"/>
          </a:p>
        </p:txBody>
      </p:sp>
      <p:sp>
        <p:nvSpPr>
          <p:cNvPr id="10" name="TextBox 9"/>
          <p:cNvSpPr txBox="1"/>
          <p:nvPr/>
        </p:nvSpPr>
        <p:spPr>
          <a:xfrm>
            <a:off x="2627784" y="5598532"/>
            <a:ext cx="1656184" cy="369332"/>
          </a:xfrm>
          <a:prstGeom prst="rect">
            <a:avLst/>
          </a:prstGeom>
          <a:noFill/>
        </p:spPr>
        <p:txBody>
          <a:bodyPr wrap="square" rtlCol="0">
            <a:spAutoFit/>
          </a:bodyPr>
          <a:lstStyle/>
          <a:p>
            <a:r>
              <a:rPr lang="en-US" altLang="zh-CN" dirty="0" err="1"/>
              <a:t>atwyl</a:t>
            </a:r>
            <a:endParaRPr lang="zh-CN" altLang="en-US" dirty="0"/>
          </a:p>
        </p:txBody>
      </p:sp>
      <p:sp>
        <p:nvSpPr>
          <p:cNvPr id="11" name="TextBox 10"/>
          <p:cNvSpPr txBox="1"/>
          <p:nvPr/>
        </p:nvSpPr>
        <p:spPr>
          <a:xfrm>
            <a:off x="4427984" y="5229200"/>
            <a:ext cx="2088232" cy="369332"/>
          </a:xfrm>
          <a:prstGeom prst="rect">
            <a:avLst/>
          </a:prstGeom>
          <a:noFill/>
        </p:spPr>
        <p:txBody>
          <a:bodyPr wrap="square" rtlCol="0">
            <a:spAutoFit/>
          </a:bodyPr>
          <a:lstStyle/>
          <a:p>
            <a:r>
              <a:rPr lang="en-US" altLang="zh-CN" dirty="0" err="1"/>
              <a:t>atwyljava</a:t>
            </a:r>
            <a:endParaRPr lang="zh-CN" altLang="en-US" dirty="0"/>
          </a:p>
        </p:txBody>
      </p:sp>
      <p:cxnSp>
        <p:nvCxnSpPr>
          <p:cNvPr id="13" name="直接箭头连接符 12"/>
          <p:cNvCxnSpPr/>
          <p:nvPr/>
        </p:nvCxnSpPr>
        <p:spPr>
          <a:xfrm>
            <a:off x="1259632" y="5845914"/>
            <a:ext cx="1368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0"/>
            <a:endCxn id="11" idx="1"/>
          </p:cNvCxnSpPr>
          <p:nvPr/>
        </p:nvCxnSpPr>
        <p:spPr>
          <a:xfrm flipV="1">
            <a:off x="1151620" y="5413866"/>
            <a:ext cx="3276364" cy="2473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9552" y="5598532"/>
            <a:ext cx="122413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乘号 17"/>
          <p:cNvSpPr/>
          <p:nvPr/>
        </p:nvSpPr>
        <p:spPr>
          <a:xfrm>
            <a:off x="1943708" y="5720482"/>
            <a:ext cx="396044" cy="247382"/>
          </a:xfrm>
          <a:prstGeom prst="mathMultipl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3455876" y="2380238"/>
            <a:ext cx="1656184" cy="369332"/>
          </a:xfrm>
          <a:prstGeom prst="rect">
            <a:avLst/>
          </a:prstGeom>
          <a:noFill/>
        </p:spPr>
        <p:txBody>
          <a:bodyPr wrap="square" rtlCol="0">
            <a:spAutoFit/>
          </a:bodyPr>
          <a:lstStyle/>
          <a:p>
            <a:r>
              <a:rPr lang="en-US" altLang="zh-CN" dirty="0" err="1"/>
              <a:t>atwyljava</a:t>
            </a:r>
            <a:endParaRPr lang="zh-CN" altLang="en-US" dirty="0"/>
          </a:p>
        </p:txBody>
      </p:sp>
      <p:cxnSp>
        <p:nvCxnSpPr>
          <p:cNvPr id="21" name="直接箭头连接符 20"/>
          <p:cNvCxnSpPr>
            <a:endCxn id="19" idx="1"/>
          </p:cNvCxnSpPr>
          <p:nvPr/>
        </p:nvCxnSpPr>
        <p:spPr>
          <a:xfrm flipV="1">
            <a:off x="1151620" y="2564904"/>
            <a:ext cx="2304256" cy="2848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3737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a:xfrm>
            <a:off x="4211960" y="260648"/>
            <a:ext cx="4608512" cy="576065"/>
          </a:xfrm>
        </p:spPr>
        <p:txBody>
          <a:bodyPr>
            <a:noAutofit/>
          </a:bodyPr>
          <a:lstStyle/>
          <a:p>
            <a:r>
              <a:rPr lang="en-US" altLang="zh-CN" b="1" dirty="0">
                <a:cs typeface="Times New Roman" pitchFamily="18" charset="0"/>
              </a:rPr>
              <a:t>StringBuffer</a:t>
            </a:r>
            <a:r>
              <a:rPr lang="zh-CN" altLang="en-US" b="1" dirty="0">
                <a:cs typeface="Times New Roman" pitchFamily="18" charset="0"/>
              </a:rPr>
              <a:t>类的常用方法</a:t>
            </a:r>
          </a:p>
        </p:txBody>
      </p:sp>
      <p:sp>
        <p:nvSpPr>
          <p:cNvPr id="132099" name="Rectangle 3"/>
          <p:cNvSpPr>
            <a:spLocks noGrp="1" noChangeArrowheads="1"/>
          </p:cNvSpPr>
          <p:nvPr>
            <p:ph type="body" idx="4294967295"/>
          </p:nvPr>
        </p:nvSpPr>
        <p:spPr>
          <a:xfrm>
            <a:off x="395536" y="909662"/>
            <a:ext cx="8388350" cy="5327650"/>
          </a:xfrm>
        </p:spPr>
        <p:txBody>
          <a:bodyPr>
            <a:noAutofit/>
          </a:bodyPr>
          <a:lstStyle/>
          <a:p>
            <a:pPr>
              <a:buFont typeface="Wingdings" pitchFamily="2" charset="2"/>
              <a:buNone/>
            </a:pPr>
            <a:r>
              <a:rPr kumimoji="1" lang="en-US" altLang="zh-CN" sz="2400" dirty="0">
                <a:solidFill>
                  <a:srgbClr val="0000FF"/>
                </a:solidFill>
                <a:ea typeface="宋体" pitchFamily="2" charset="-122"/>
                <a:cs typeface="Times New Roman" pitchFamily="18" charset="0"/>
              </a:rPr>
              <a:t>StringBuffer </a:t>
            </a:r>
            <a:r>
              <a:rPr kumimoji="1" lang="en-US" altLang="zh-CN" sz="2400" b="1" dirty="0">
                <a:solidFill>
                  <a:srgbClr val="FF0000"/>
                </a:solidFill>
                <a:ea typeface="宋体" pitchFamily="2" charset="-122"/>
                <a:cs typeface="Times New Roman" pitchFamily="18" charset="0"/>
              </a:rPr>
              <a:t>append</a:t>
            </a:r>
            <a:r>
              <a:rPr kumimoji="1" lang="en-US" altLang="zh-CN" sz="2400" dirty="0">
                <a:solidFill>
                  <a:srgbClr val="0000FF"/>
                </a:solidFill>
                <a:ea typeface="宋体" pitchFamily="2" charset="-122"/>
                <a:cs typeface="Times New Roman" pitchFamily="18" charset="0"/>
              </a:rPr>
              <a:t>(String s),   StringBuffer append(</a:t>
            </a:r>
            <a:r>
              <a:rPr kumimoji="1" lang="en-US" altLang="zh-CN" sz="2400" dirty="0" err="1">
                <a:solidFill>
                  <a:srgbClr val="0000FF"/>
                </a:solidFill>
                <a:ea typeface="宋体" pitchFamily="2" charset="-122"/>
                <a:cs typeface="Times New Roman" pitchFamily="18" charset="0"/>
              </a:rPr>
              <a:t>int</a:t>
            </a:r>
            <a:r>
              <a:rPr kumimoji="1" lang="en-US" altLang="zh-CN" sz="2400" dirty="0">
                <a:solidFill>
                  <a:srgbClr val="0000FF"/>
                </a:solidFill>
                <a:ea typeface="宋体" pitchFamily="2" charset="-122"/>
                <a:cs typeface="Times New Roman" pitchFamily="18" charset="0"/>
              </a:rPr>
              <a:t> n) ,  </a:t>
            </a:r>
          </a:p>
          <a:p>
            <a:pPr>
              <a:buFont typeface="Wingdings" pitchFamily="2" charset="2"/>
              <a:buNone/>
            </a:pPr>
            <a:r>
              <a:rPr kumimoji="1" lang="en-US" altLang="zh-CN" sz="2400" dirty="0">
                <a:solidFill>
                  <a:srgbClr val="0000FF"/>
                </a:solidFill>
                <a:ea typeface="宋体" pitchFamily="2" charset="-122"/>
                <a:cs typeface="Times New Roman" pitchFamily="18" charset="0"/>
              </a:rPr>
              <a:t>StringBuffer append(Object o) ,  StringBuffer append(char n),</a:t>
            </a:r>
            <a:endParaRPr kumimoji="1" lang="en-US" altLang="zh-CN" sz="2400" dirty="0">
              <a:ea typeface="宋体" pitchFamily="2" charset="-122"/>
              <a:cs typeface="Times New Roman" pitchFamily="18" charset="0"/>
            </a:endParaRPr>
          </a:p>
          <a:p>
            <a:pPr>
              <a:buFont typeface="Wingdings" pitchFamily="2" charset="2"/>
              <a:buNone/>
            </a:pPr>
            <a:r>
              <a:rPr kumimoji="1" lang="en-US" altLang="zh-CN" sz="2400" dirty="0" err="1">
                <a:solidFill>
                  <a:srgbClr val="0000FF"/>
                </a:solidFill>
                <a:ea typeface="宋体" pitchFamily="2" charset="-122"/>
                <a:cs typeface="Times New Roman" pitchFamily="18" charset="0"/>
              </a:rPr>
              <a:t>StringBuffer</a:t>
            </a:r>
            <a:r>
              <a:rPr kumimoji="1" lang="en-US" altLang="zh-CN" sz="2400" dirty="0">
                <a:solidFill>
                  <a:srgbClr val="0000FF"/>
                </a:solidFill>
                <a:ea typeface="宋体" pitchFamily="2" charset="-122"/>
                <a:cs typeface="Times New Roman" pitchFamily="18" charset="0"/>
              </a:rPr>
              <a:t> append(long n),  </a:t>
            </a:r>
            <a:r>
              <a:rPr kumimoji="1" lang="en-US" altLang="zh-CN" sz="2400" dirty="0" err="1">
                <a:solidFill>
                  <a:srgbClr val="0000FF"/>
                </a:solidFill>
                <a:ea typeface="宋体" pitchFamily="2" charset="-122"/>
                <a:cs typeface="Times New Roman" pitchFamily="18" charset="0"/>
              </a:rPr>
              <a:t>StringBuffer</a:t>
            </a:r>
            <a:r>
              <a:rPr kumimoji="1" lang="en-US" altLang="zh-CN" sz="2400" dirty="0">
                <a:solidFill>
                  <a:srgbClr val="0000FF"/>
                </a:solidFill>
                <a:ea typeface="宋体" pitchFamily="2" charset="-122"/>
                <a:cs typeface="Times New Roman" pitchFamily="18" charset="0"/>
              </a:rPr>
              <a:t> append(</a:t>
            </a:r>
            <a:r>
              <a:rPr kumimoji="1" lang="en-US" altLang="zh-CN" sz="2400" dirty="0" err="1">
                <a:solidFill>
                  <a:srgbClr val="0000FF"/>
                </a:solidFill>
                <a:ea typeface="宋体" pitchFamily="2" charset="-122"/>
                <a:cs typeface="Times New Roman" pitchFamily="18" charset="0"/>
              </a:rPr>
              <a:t>boolean</a:t>
            </a:r>
            <a:r>
              <a:rPr kumimoji="1" lang="en-US" altLang="zh-CN" sz="2400" dirty="0">
                <a:solidFill>
                  <a:srgbClr val="0000FF"/>
                </a:solidFill>
                <a:ea typeface="宋体" pitchFamily="2" charset="-122"/>
                <a:cs typeface="Times New Roman" pitchFamily="18" charset="0"/>
              </a:rPr>
              <a:t> n),</a:t>
            </a:r>
          </a:p>
          <a:p>
            <a:pPr>
              <a:buFont typeface="Wingdings" pitchFamily="2" charset="2"/>
              <a:buNone/>
            </a:pPr>
            <a:r>
              <a:rPr kumimoji="1" lang="en-US" altLang="zh-CN" sz="2400" dirty="0">
                <a:solidFill>
                  <a:srgbClr val="0000FF"/>
                </a:solidFill>
                <a:ea typeface="宋体" pitchFamily="2" charset="-122"/>
                <a:cs typeface="Times New Roman" pitchFamily="18" charset="0"/>
              </a:rPr>
              <a:t>StringBuffer </a:t>
            </a:r>
            <a:r>
              <a:rPr kumimoji="1" lang="en-US" altLang="zh-CN" sz="2400" b="1" dirty="0">
                <a:solidFill>
                  <a:srgbClr val="FF0000"/>
                </a:solidFill>
                <a:ea typeface="宋体" pitchFamily="2" charset="-122"/>
                <a:cs typeface="Times New Roman" pitchFamily="18" charset="0"/>
              </a:rPr>
              <a:t>insert</a:t>
            </a:r>
            <a:r>
              <a:rPr kumimoji="1" lang="en-US" altLang="zh-CN" sz="2400" dirty="0">
                <a:solidFill>
                  <a:srgbClr val="0000FF"/>
                </a:solidFill>
                <a:ea typeface="宋体" pitchFamily="2" charset="-122"/>
                <a:cs typeface="Times New Roman" pitchFamily="18" charset="0"/>
              </a:rPr>
              <a:t>(</a:t>
            </a:r>
            <a:r>
              <a:rPr kumimoji="1" lang="en-US" altLang="zh-CN" sz="2400" dirty="0" err="1">
                <a:solidFill>
                  <a:srgbClr val="0000FF"/>
                </a:solidFill>
                <a:ea typeface="宋体" pitchFamily="2" charset="-122"/>
                <a:cs typeface="Times New Roman" pitchFamily="18" charset="0"/>
              </a:rPr>
              <a:t>int</a:t>
            </a:r>
            <a:r>
              <a:rPr kumimoji="1" lang="en-US" altLang="zh-CN" sz="2400" dirty="0">
                <a:solidFill>
                  <a:srgbClr val="0000FF"/>
                </a:solidFill>
                <a:ea typeface="宋体" pitchFamily="2" charset="-122"/>
                <a:cs typeface="Times New Roman" pitchFamily="18" charset="0"/>
              </a:rPr>
              <a:t> index, String </a:t>
            </a:r>
            <a:r>
              <a:rPr kumimoji="1" lang="en-US" altLang="zh-CN" sz="2400" dirty="0" err="1">
                <a:solidFill>
                  <a:srgbClr val="0000FF"/>
                </a:solidFill>
                <a:ea typeface="宋体" pitchFamily="2" charset="-122"/>
                <a:cs typeface="Times New Roman" pitchFamily="18" charset="0"/>
              </a:rPr>
              <a:t>str</a:t>
            </a:r>
            <a:r>
              <a:rPr kumimoji="1" lang="en-US" altLang="zh-CN" sz="2400" dirty="0">
                <a:solidFill>
                  <a:srgbClr val="0000FF"/>
                </a:solidFill>
                <a:ea typeface="宋体" pitchFamily="2" charset="-122"/>
                <a:cs typeface="Times New Roman" pitchFamily="18" charset="0"/>
              </a:rPr>
              <a:t>) </a:t>
            </a:r>
          </a:p>
          <a:p>
            <a:pPr>
              <a:buFont typeface="Wingdings" pitchFamily="2" charset="2"/>
              <a:buNone/>
            </a:pPr>
            <a:r>
              <a:rPr kumimoji="1" lang="en-US" altLang="zh-CN" sz="2400" dirty="0">
                <a:solidFill>
                  <a:srgbClr val="0000FF"/>
                </a:solidFill>
                <a:ea typeface="宋体" pitchFamily="2" charset="-122"/>
                <a:cs typeface="Times New Roman" pitchFamily="18" charset="0"/>
              </a:rPr>
              <a:t>public StringBuffer </a:t>
            </a:r>
            <a:r>
              <a:rPr kumimoji="1" lang="en-US" altLang="zh-CN" sz="2400" b="1" dirty="0">
                <a:solidFill>
                  <a:srgbClr val="FF0000"/>
                </a:solidFill>
                <a:ea typeface="宋体" pitchFamily="2" charset="-122"/>
                <a:cs typeface="Times New Roman" pitchFamily="18" charset="0"/>
              </a:rPr>
              <a:t>reverse</a:t>
            </a:r>
            <a:r>
              <a:rPr kumimoji="1" lang="en-US" altLang="zh-CN" sz="2400" dirty="0">
                <a:solidFill>
                  <a:srgbClr val="0000FF"/>
                </a:solidFill>
                <a:ea typeface="宋体" pitchFamily="2" charset="-122"/>
                <a:cs typeface="Times New Roman" pitchFamily="18" charset="0"/>
              </a:rPr>
              <a:t>() </a:t>
            </a:r>
            <a:endParaRPr kumimoji="1" lang="en-US" altLang="zh-CN" sz="2400" dirty="0">
              <a:ea typeface="宋体" pitchFamily="2" charset="-122"/>
              <a:cs typeface="Times New Roman" pitchFamily="18" charset="0"/>
            </a:endParaRPr>
          </a:p>
          <a:p>
            <a:pPr>
              <a:buFont typeface="Wingdings" pitchFamily="2" charset="2"/>
              <a:buNone/>
            </a:pPr>
            <a:r>
              <a:rPr kumimoji="1" lang="en-US" altLang="zh-CN" sz="2400" dirty="0">
                <a:solidFill>
                  <a:srgbClr val="0000FF"/>
                </a:solidFill>
                <a:ea typeface="宋体" pitchFamily="2" charset="-122"/>
                <a:cs typeface="Times New Roman" pitchFamily="18" charset="0"/>
              </a:rPr>
              <a:t>StringBuffer </a:t>
            </a:r>
            <a:r>
              <a:rPr kumimoji="1" lang="en-US" altLang="zh-CN" sz="2400" b="1" dirty="0">
                <a:solidFill>
                  <a:srgbClr val="FF0000"/>
                </a:solidFill>
                <a:ea typeface="宋体" pitchFamily="2" charset="-122"/>
                <a:cs typeface="Times New Roman" pitchFamily="18" charset="0"/>
              </a:rPr>
              <a:t>delete</a:t>
            </a:r>
            <a:r>
              <a:rPr kumimoji="1" lang="en-US" altLang="zh-CN" sz="2400" dirty="0">
                <a:solidFill>
                  <a:srgbClr val="0000FF"/>
                </a:solidFill>
                <a:ea typeface="宋体" pitchFamily="2" charset="-122"/>
                <a:cs typeface="Times New Roman" pitchFamily="18" charset="0"/>
              </a:rPr>
              <a:t>(</a:t>
            </a:r>
            <a:r>
              <a:rPr kumimoji="1" lang="en-US" altLang="zh-CN" sz="2400" dirty="0" err="1">
                <a:solidFill>
                  <a:srgbClr val="0000FF"/>
                </a:solidFill>
                <a:ea typeface="宋体" pitchFamily="2" charset="-122"/>
                <a:cs typeface="Times New Roman" pitchFamily="18" charset="0"/>
              </a:rPr>
              <a:t>int</a:t>
            </a:r>
            <a:r>
              <a:rPr kumimoji="1" lang="en-US" altLang="zh-CN" sz="2400" dirty="0">
                <a:solidFill>
                  <a:srgbClr val="0000FF"/>
                </a:solidFill>
                <a:ea typeface="宋体" pitchFamily="2" charset="-122"/>
                <a:cs typeface="Times New Roman" pitchFamily="18" charset="0"/>
              </a:rPr>
              <a:t> </a:t>
            </a:r>
            <a:r>
              <a:rPr kumimoji="1" lang="en-US" altLang="zh-CN" sz="2400" dirty="0" err="1">
                <a:solidFill>
                  <a:srgbClr val="0000FF"/>
                </a:solidFill>
                <a:ea typeface="宋体" pitchFamily="2" charset="-122"/>
                <a:cs typeface="Times New Roman" pitchFamily="18" charset="0"/>
              </a:rPr>
              <a:t>startIndex</a:t>
            </a:r>
            <a:r>
              <a:rPr kumimoji="1" lang="en-US" altLang="zh-CN" sz="2400" dirty="0">
                <a:solidFill>
                  <a:srgbClr val="0000FF"/>
                </a:solidFill>
                <a:ea typeface="宋体" pitchFamily="2" charset="-122"/>
                <a:cs typeface="Times New Roman" pitchFamily="18" charset="0"/>
              </a:rPr>
              <a:t>, </a:t>
            </a:r>
            <a:r>
              <a:rPr kumimoji="1" lang="en-US" altLang="zh-CN" sz="2400" dirty="0" err="1">
                <a:solidFill>
                  <a:srgbClr val="0000FF"/>
                </a:solidFill>
                <a:ea typeface="宋体" pitchFamily="2" charset="-122"/>
                <a:cs typeface="Times New Roman" pitchFamily="18" charset="0"/>
              </a:rPr>
              <a:t>int</a:t>
            </a:r>
            <a:r>
              <a:rPr kumimoji="1" lang="en-US" altLang="zh-CN" sz="2400" dirty="0">
                <a:solidFill>
                  <a:srgbClr val="0000FF"/>
                </a:solidFill>
                <a:ea typeface="宋体" pitchFamily="2" charset="-122"/>
                <a:cs typeface="Times New Roman" pitchFamily="18" charset="0"/>
              </a:rPr>
              <a:t> </a:t>
            </a:r>
            <a:r>
              <a:rPr kumimoji="1" lang="en-US" altLang="zh-CN" sz="2400" dirty="0" err="1">
                <a:solidFill>
                  <a:srgbClr val="0000FF"/>
                </a:solidFill>
                <a:ea typeface="宋体" pitchFamily="2" charset="-122"/>
                <a:cs typeface="Times New Roman" pitchFamily="18" charset="0"/>
              </a:rPr>
              <a:t>endIndex</a:t>
            </a:r>
            <a:r>
              <a:rPr kumimoji="1" lang="en-US" altLang="zh-CN" sz="2400" dirty="0">
                <a:solidFill>
                  <a:srgbClr val="0000FF"/>
                </a:solidFill>
                <a:ea typeface="宋体" pitchFamily="2" charset="-122"/>
                <a:cs typeface="Times New Roman" pitchFamily="18" charset="0"/>
              </a:rPr>
              <a:t>) </a:t>
            </a:r>
          </a:p>
          <a:p>
            <a:pPr>
              <a:buFont typeface="Wingdings" pitchFamily="2" charset="2"/>
              <a:buNone/>
            </a:pPr>
            <a:r>
              <a:rPr kumimoji="1" lang="en-US" altLang="zh-CN" sz="2400" dirty="0">
                <a:solidFill>
                  <a:srgbClr val="0000FF"/>
                </a:solidFill>
                <a:ea typeface="宋体" pitchFamily="2" charset="-122"/>
                <a:cs typeface="Times New Roman" pitchFamily="18" charset="0"/>
              </a:rPr>
              <a:t>public char </a:t>
            </a:r>
            <a:r>
              <a:rPr kumimoji="1" lang="en-US" altLang="zh-CN" sz="2400" b="1" dirty="0" err="1">
                <a:solidFill>
                  <a:srgbClr val="FF0000"/>
                </a:solidFill>
                <a:ea typeface="宋体" pitchFamily="2" charset="-122"/>
                <a:cs typeface="Times New Roman" pitchFamily="18" charset="0"/>
              </a:rPr>
              <a:t>charAt</a:t>
            </a:r>
            <a:r>
              <a:rPr kumimoji="1" lang="en-US" altLang="zh-CN" sz="2400" dirty="0">
                <a:solidFill>
                  <a:srgbClr val="0000FF"/>
                </a:solidFill>
                <a:ea typeface="宋体" pitchFamily="2" charset="-122"/>
                <a:cs typeface="Times New Roman" pitchFamily="18" charset="0"/>
              </a:rPr>
              <a:t>(</a:t>
            </a:r>
            <a:r>
              <a:rPr kumimoji="1" lang="en-US" altLang="zh-CN" sz="2400" dirty="0" err="1">
                <a:solidFill>
                  <a:srgbClr val="0000FF"/>
                </a:solidFill>
                <a:ea typeface="宋体" pitchFamily="2" charset="-122"/>
                <a:cs typeface="Times New Roman" pitchFamily="18" charset="0"/>
              </a:rPr>
              <a:t>int</a:t>
            </a:r>
            <a:r>
              <a:rPr kumimoji="1" lang="en-US" altLang="zh-CN" sz="2400" dirty="0">
                <a:solidFill>
                  <a:srgbClr val="0000FF"/>
                </a:solidFill>
                <a:ea typeface="宋体" pitchFamily="2" charset="-122"/>
                <a:cs typeface="Times New Roman" pitchFamily="18" charset="0"/>
              </a:rPr>
              <a:t> n )</a:t>
            </a:r>
          </a:p>
          <a:p>
            <a:pPr>
              <a:buFont typeface="Wingdings" pitchFamily="2" charset="2"/>
              <a:buNone/>
            </a:pPr>
            <a:r>
              <a:rPr kumimoji="1" lang="en-US" altLang="zh-CN" sz="2400" dirty="0">
                <a:solidFill>
                  <a:srgbClr val="0000FF"/>
                </a:solidFill>
                <a:ea typeface="宋体" pitchFamily="2" charset="-122"/>
                <a:cs typeface="Times New Roman" pitchFamily="18" charset="0"/>
              </a:rPr>
              <a:t>public void </a:t>
            </a:r>
            <a:r>
              <a:rPr kumimoji="1" lang="en-US" altLang="zh-CN" sz="2400" b="1" dirty="0" err="1">
                <a:solidFill>
                  <a:srgbClr val="FF0000"/>
                </a:solidFill>
                <a:ea typeface="宋体" pitchFamily="2" charset="-122"/>
                <a:cs typeface="Times New Roman" pitchFamily="18" charset="0"/>
              </a:rPr>
              <a:t>setCharAt</a:t>
            </a:r>
            <a:r>
              <a:rPr kumimoji="1" lang="en-US" altLang="zh-CN" sz="2400" dirty="0">
                <a:solidFill>
                  <a:srgbClr val="0000FF"/>
                </a:solidFill>
                <a:ea typeface="宋体" pitchFamily="2" charset="-122"/>
                <a:cs typeface="Times New Roman" pitchFamily="18" charset="0"/>
              </a:rPr>
              <a:t>(</a:t>
            </a:r>
            <a:r>
              <a:rPr kumimoji="1" lang="en-US" altLang="zh-CN" sz="2400" dirty="0" err="1">
                <a:solidFill>
                  <a:srgbClr val="0000FF"/>
                </a:solidFill>
                <a:ea typeface="宋体" pitchFamily="2" charset="-122"/>
                <a:cs typeface="Times New Roman" pitchFamily="18" charset="0"/>
              </a:rPr>
              <a:t>int</a:t>
            </a:r>
            <a:r>
              <a:rPr kumimoji="1" lang="en-US" altLang="zh-CN" sz="2400" dirty="0">
                <a:solidFill>
                  <a:srgbClr val="0000FF"/>
                </a:solidFill>
                <a:ea typeface="宋体" pitchFamily="2" charset="-122"/>
                <a:cs typeface="Times New Roman" pitchFamily="18" charset="0"/>
              </a:rPr>
              <a:t> n ,char </a:t>
            </a:r>
            <a:r>
              <a:rPr kumimoji="1" lang="en-US" altLang="zh-CN" sz="2400" dirty="0" err="1">
                <a:solidFill>
                  <a:srgbClr val="0000FF"/>
                </a:solidFill>
                <a:ea typeface="宋体" pitchFamily="2" charset="-122"/>
                <a:cs typeface="Times New Roman" pitchFamily="18" charset="0"/>
              </a:rPr>
              <a:t>ch</a:t>
            </a:r>
            <a:r>
              <a:rPr kumimoji="1" lang="en-US" altLang="zh-CN" sz="2400" dirty="0">
                <a:solidFill>
                  <a:srgbClr val="0000FF"/>
                </a:solidFill>
                <a:ea typeface="宋体" pitchFamily="2" charset="-122"/>
                <a:cs typeface="Times New Roman" pitchFamily="18" charset="0"/>
              </a:rPr>
              <a:t>)</a:t>
            </a:r>
            <a:endParaRPr kumimoji="1" lang="en-US" altLang="zh-CN" sz="2400" dirty="0">
              <a:ea typeface="宋体" pitchFamily="2" charset="-122"/>
              <a:cs typeface="Times New Roman" pitchFamily="18" charset="0"/>
            </a:endParaRPr>
          </a:p>
          <a:p>
            <a:pPr>
              <a:buNone/>
            </a:pPr>
            <a:r>
              <a:rPr kumimoji="1" lang="en-US" altLang="zh-CN" sz="2400" dirty="0">
                <a:solidFill>
                  <a:srgbClr val="0000FF"/>
                </a:solidFill>
                <a:ea typeface="宋体" pitchFamily="2" charset="-122"/>
                <a:cs typeface="Times New Roman" pitchFamily="18" charset="0"/>
              </a:rPr>
              <a:t>StringBuffer </a:t>
            </a:r>
            <a:r>
              <a:rPr kumimoji="1" lang="en-US" altLang="zh-CN" sz="2400" b="1" dirty="0">
                <a:solidFill>
                  <a:srgbClr val="FF0000"/>
                </a:solidFill>
                <a:ea typeface="宋体" pitchFamily="2" charset="-122"/>
                <a:cs typeface="Times New Roman" pitchFamily="18" charset="0"/>
              </a:rPr>
              <a:t>replace</a:t>
            </a:r>
            <a:r>
              <a:rPr kumimoji="1" lang="en-US" altLang="zh-CN" sz="2400" dirty="0">
                <a:solidFill>
                  <a:srgbClr val="0000FF"/>
                </a:solidFill>
                <a:ea typeface="宋体" pitchFamily="2" charset="-122"/>
                <a:cs typeface="Times New Roman" pitchFamily="18" charset="0"/>
              </a:rPr>
              <a:t>( </a:t>
            </a:r>
            <a:r>
              <a:rPr kumimoji="1" lang="en-US" altLang="zh-CN" sz="2400" dirty="0" err="1">
                <a:solidFill>
                  <a:srgbClr val="0000FF"/>
                </a:solidFill>
                <a:ea typeface="宋体" pitchFamily="2" charset="-122"/>
                <a:cs typeface="Times New Roman" pitchFamily="18" charset="0"/>
              </a:rPr>
              <a:t>int</a:t>
            </a:r>
            <a:r>
              <a:rPr kumimoji="1" lang="en-US" altLang="zh-CN" sz="2400" dirty="0">
                <a:solidFill>
                  <a:srgbClr val="0000FF"/>
                </a:solidFill>
                <a:ea typeface="宋体" pitchFamily="2" charset="-122"/>
                <a:cs typeface="Times New Roman" pitchFamily="18" charset="0"/>
              </a:rPr>
              <a:t> </a:t>
            </a:r>
            <a:r>
              <a:rPr kumimoji="1" lang="en-US" altLang="zh-CN" sz="2400" dirty="0" err="1">
                <a:solidFill>
                  <a:srgbClr val="0000FF"/>
                </a:solidFill>
                <a:ea typeface="宋体" pitchFamily="2" charset="-122"/>
                <a:cs typeface="Times New Roman" pitchFamily="18" charset="0"/>
              </a:rPr>
              <a:t>startIndex</a:t>
            </a:r>
            <a:r>
              <a:rPr kumimoji="1" lang="en-US" altLang="zh-CN" sz="2400" dirty="0">
                <a:solidFill>
                  <a:srgbClr val="0000FF"/>
                </a:solidFill>
                <a:ea typeface="宋体" pitchFamily="2" charset="-122"/>
                <a:cs typeface="Times New Roman" pitchFamily="18" charset="0"/>
              </a:rPr>
              <a:t> ,</a:t>
            </a:r>
            <a:r>
              <a:rPr kumimoji="1" lang="en-US" altLang="zh-CN" sz="2400" dirty="0" err="1">
                <a:solidFill>
                  <a:srgbClr val="0000FF"/>
                </a:solidFill>
                <a:ea typeface="宋体" pitchFamily="2" charset="-122"/>
                <a:cs typeface="Times New Roman" pitchFamily="18" charset="0"/>
              </a:rPr>
              <a:t>int</a:t>
            </a:r>
            <a:r>
              <a:rPr kumimoji="1" lang="en-US" altLang="zh-CN" sz="2400" dirty="0">
                <a:solidFill>
                  <a:srgbClr val="0000FF"/>
                </a:solidFill>
                <a:ea typeface="宋体" pitchFamily="2" charset="-122"/>
                <a:cs typeface="Times New Roman" pitchFamily="18" charset="0"/>
              </a:rPr>
              <a:t> </a:t>
            </a:r>
            <a:r>
              <a:rPr kumimoji="1" lang="en-US" altLang="zh-CN" sz="2400" dirty="0" err="1">
                <a:solidFill>
                  <a:srgbClr val="0000FF"/>
                </a:solidFill>
                <a:ea typeface="宋体" pitchFamily="2" charset="-122"/>
                <a:cs typeface="Times New Roman" pitchFamily="18" charset="0"/>
              </a:rPr>
              <a:t>endIndex</a:t>
            </a:r>
            <a:r>
              <a:rPr kumimoji="1" lang="en-US" altLang="zh-CN" sz="2400" dirty="0">
                <a:solidFill>
                  <a:srgbClr val="0000FF"/>
                </a:solidFill>
                <a:ea typeface="宋体" pitchFamily="2" charset="-122"/>
                <a:cs typeface="Times New Roman" pitchFamily="18" charset="0"/>
              </a:rPr>
              <a:t>, String </a:t>
            </a:r>
            <a:r>
              <a:rPr kumimoji="1" lang="en-US" altLang="zh-CN" sz="2400" dirty="0" err="1">
                <a:solidFill>
                  <a:srgbClr val="0000FF"/>
                </a:solidFill>
                <a:ea typeface="宋体" pitchFamily="2" charset="-122"/>
                <a:cs typeface="Times New Roman" pitchFamily="18" charset="0"/>
              </a:rPr>
              <a:t>str</a:t>
            </a:r>
            <a:r>
              <a:rPr kumimoji="1" lang="en-US" altLang="zh-CN" sz="2400" dirty="0">
                <a:solidFill>
                  <a:srgbClr val="0000FF"/>
                </a:solidFill>
                <a:ea typeface="宋体" pitchFamily="2" charset="-122"/>
                <a:cs typeface="Times New Roman" pitchFamily="18" charset="0"/>
              </a:rPr>
              <a:t>)</a:t>
            </a:r>
            <a:r>
              <a:rPr lang="zh-CN" altLang="en-US" sz="2400" dirty="0">
                <a:ea typeface="宋体" pitchFamily="2" charset="-122"/>
                <a:cs typeface="Times New Roman" pitchFamily="18" charset="0"/>
              </a:rPr>
              <a:t> </a:t>
            </a:r>
            <a:endParaRPr lang="en-US" altLang="zh-CN" sz="2400" dirty="0">
              <a:ea typeface="宋体" pitchFamily="2" charset="-122"/>
              <a:cs typeface="Times New Roman" pitchFamily="18" charset="0"/>
            </a:endParaRPr>
          </a:p>
          <a:p>
            <a:pPr>
              <a:buNone/>
            </a:pPr>
            <a:r>
              <a:rPr lang="zh-CN" altLang="en-US" sz="2400" dirty="0">
                <a:ea typeface="宋体" pitchFamily="2" charset="-122"/>
                <a:cs typeface="Times New Roman" pitchFamily="18" charset="0"/>
              </a:rPr>
              <a:t>public in</a:t>
            </a:r>
            <a:r>
              <a:rPr lang="en-US" altLang="zh-CN" sz="2400" dirty="0">
                <a:ea typeface="宋体" pitchFamily="2" charset="-122"/>
                <a:cs typeface="Times New Roman" pitchFamily="18" charset="0"/>
              </a:rPr>
              <a:t>t</a:t>
            </a:r>
            <a:r>
              <a:rPr lang="zh-CN" altLang="en-US" sz="2400" dirty="0">
                <a:ea typeface="宋体" pitchFamily="2" charset="-122"/>
                <a:cs typeface="Times New Roman" pitchFamily="18" charset="0"/>
              </a:rPr>
              <a:t> </a:t>
            </a:r>
            <a:r>
              <a:rPr lang="zh-CN" altLang="en-US" sz="2400" b="1" dirty="0">
                <a:solidFill>
                  <a:srgbClr val="FF0000"/>
                </a:solidFill>
                <a:ea typeface="宋体" pitchFamily="2" charset="-122"/>
                <a:cs typeface="Times New Roman" pitchFamily="18" charset="0"/>
              </a:rPr>
              <a:t>indexOf</a:t>
            </a:r>
            <a:r>
              <a:rPr lang="zh-CN" altLang="en-US" sz="2400" dirty="0">
                <a:ea typeface="宋体" pitchFamily="2" charset="-122"/>
                <a:cs typeface="Times New Roman" pitchFamily="18" charset="0"/>
              </a:rPr>
              <a:t>(String str)</a:t>
            </a:r>
          </a:p>
          <a:p>
            <a:pPr>
              <a:buNone/>
            </a:pPr>
            <a:r>
              <a:rPr lang="zh-CN" altLang="en-US" sz="2400" dirty="0">
                <a:ea typeface="宋体" pitchFamily="2" charset="-122"/>
                <a:cs typeface="Times New Roman" pitchFamily="18" charset="0"/>
              </a:rPr>
              <a:t>public String </a:t>
            </a:r>
            <a:r>
              <a:rPr lang="zh-CN" altLang="en-US" sz="2400" b="1" dirty="0">
                <a:solidFill>
                  <a:srgbClr val="FF0000"/>
                </a:solidFill>
                <a:ea typeface="宋体" pitchFamily="2" charset="-122"/>
                <a:cs typeface="Times New Roman" pitchFamily="18" charset="0"/>
              </a:rPr>
              <a:t>substring</a:t>
            </a:r>
            <a:r>
              <a:rPr lang="zh-CN" altLang="en-US" sz="2400" dirty="0">
                <a:ea typeface="宋体" pitchFamily="2" charset="-122"/>
                <a:cs typeface="Times New Roman" pitchFamily="18" charset="0"/>
              </a:rPr>
              <a:t>(int start,int end)</a:t>
            </a:r>
          </a:p>
          <a:p>
            <a:pPr>
              <a:buNone/>
            </a:pPr>
            <a:r>
              <a:rPr lang="zh-CN" altLang="en-US" sz="2400" dirty="0">
                <a:ea typeface="宋体" pitchFamily="2" charset="-122"/>
                <a:cs typeface="Times New Roman" pitchFamily="18" charset="0"/>
              </a:rPr>
              <a:t>public int </a:t>
            </a:r>
            <a:r>
              <a:rPr lang="zh-CN" altLang="en-US" sz="2400" b="1" dirty="0">
                <a:solidFill>
                  <a:srgbClr val="FF0000"/>
                </a:solidFill>
                <a:ea typeface="宋体" pitchFamily="2" charset="-122"/>
                <a:cs typeface="Times New Roman" pitchFamily="18" charset="0"/>
              </a:rPr>
              <a:t>length</a:t>
            </a:r>
            <a:r>
              <a:rPr lang="zh-CN" altLang="en-US" sz="2400" dirty="0">
                <a:ea typeface="宋体" pitchFamily="2" charset="-122"/>
                <a:cs typeface="Times New Roman" pitchFamily="18" charset="0"/>
              </a:rPr>
              <a:t>()</a:t>
            </a:r>
            <a:endParaRPr kumimoji="1" lang="en-US" altLang="zh-CN" sz="2400" b="1" dirty="0">
              <a:solidFill>
                <a:srgbClr val="0000FF"/>
              </a:solidFill>
              <a:ea typeface="宋体" pitchFamily="2" charset="-122"/>
              <a:cs typeface="Times New Roman" pitchFamily="18" charset="0"/>
            </a:endParaRPr>
          </a:p>
        </p:txBody>
      </p:sp>
    </p:spTree>
    <p:extLst>
      <p:ext uri="{BB962C8B-B14F-4D97-AF65-F5344CB8AC3E}">
        <p14:creationId xmlns:p14="http://schemas.microsoft.com/office/powerpoint/2010/main" val="1723624319"/>
      </p:ext>
    </p:extLst>
  </p:cSld>
  <p:clrMapOvr>
    <a:masterClrMapping/>
  </p:clrMapOvr>
  <p:transition advClick="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868144" y="188640"/>
            <a:ext cx="2952130" cy="576065"/>
          </a:xfrm>
        </p:spPr>
        <p:txBody>
          <a:bodyPr>
            <a:normAutofit/>
          </a:bodyPr>
          <a:lstStyle/>
          <a:p>
            <a:r>
              <a:rPr lang="en-US" b="1" dirty="0" err="1">
                <a:cs typeface="Times New Roman" pitchFamily="18" charset="0"/>
              </a:rPr>
              <a:t>StringBuilder</a:t>
            </a:r>
            <a:r>
              <a:rPr lang="zh-CN" altLang="en-US" b="1" dirty="0">
                <a:cs typeface="Times New Roman" pitchFamily="18" charset="0"/>
              </a:rPr>
              <a:t>类</a:t>
            </a:r>
          </a:p>
        </p:txBody>
      </p:sp>
      <p:sp>
        <p:nvSpPr>
          <p:cNvPr id="3" name="内容占位符 2"/>
          <p:cNvSpPr>
            <a:spLocks noGrp="1"/>
          </p:cNvSpPr>
          <p:nvPr>
            <p:ph idx="4294967295"/>
          </p:nvPr>
        </p:nvSpPr>
        <p:spPr>
          <a:xfrm>
            <a:off x="251718" y="908720"/>
            <a:ext cx="8640762" cy="4852988"/>
          </a:xfrm>
        </p:spPr>
        <p:txBody>
          <a:bodyPr>
            <a:noAutofit/>
          </a:bodyPr>
          <a:lstStyle/>
          <a:p>
            <a:pPr>
              <a:lnSpc>
                <a:spcPct val="110000"/>
              </a:lnSpc>
              <a:buFont typeface="Wingdings" pitchFamily="2" charset="2"/>
              <a:buChar char="l"/>
            </a:pPr>
            <a:r>
              <a:rPr lang="en-US" sz="2400" b="1" dirty="0" err="1">
                <a:ea typeface="宋体" pitchFamily="2" charset="-122"/>
                <a:cs typeface="Times New Roman" pitchFamily="18" charset="0"/>
              </a:rPr>
              <a:t>StringBuilder</a:t>
            </a:r>
            <a:r>
              <a:rPr lang="en-US" sz="2400" b="1" dirty="0">
                <a:ea typeface="宋体" pitchFamily="2" charset="-122"/>
                <a:cs typeface="Times New Roman" pitchFamily="18" charset="0"/>
              </a:rPr>
              <a:t> </a:t>
            </a:r>
            <a:r>
              <a:rPr lang="zh-CN" altLang="en-US" sz="2400" b="1" dirty="0">
                <a:ea typeface="宋体" pitchFamily="2" charset="-122"/>
                <a:cs typeface="Times New Roman" pitchFamily="18" charset="0"/>
              </a:rPr>
              <a:t>和 </a:t>
            </a:r>
            <a:r>
              <a:rPr lang="en-US" sz="2400" b="1" dirty="0">
                <a:ea typeface="宋体" pitchFamily="2" charset="-122"/>
                <a:cs typeface="Times New Roman" pitchFamily="18" charset="0"/>
              </a:rPr>
              <a:t>StringBu</a:t>
            </a:r>
            <a:r>
              <a:rPr lang="en-US" altLang="zh-CN" sz="2400" b="1" dirty="0">
                <a:ea typeface="宋体" pitchFamily="2" charset="-122"/>
                <a:cs typeface="Times New Roman" pitchFamily="18" charset="0"/>
              </a:rPr>
              <a:t>ffer </a:t>
            </a:r>
            <a:r>
              <a:rPr lang="zh-CN" altLang="en-US" sz="2400" b="1" dirty="0">
                <a:ea typeface="宋体" pitchFamily="2" charset="-122"/>
                <a:cs typeface="Times New Roman" pitchFamily="18" charset="0"/>
              </a:rPr>
              <a:t>非常类似，均代表可变的字符序列，而且方法也一样</a:t>
            </a:r>
            <a:endParaRPr lang="en-US" altLang="zh-CN" sz="2400" b="1" dirty="0">
              <a:ea typeface="宋体" pitchFamily="2" charset="-122"/>
              <a:cs typeface="Times New Roman" pitchFamily="18" charset="0"/>
            </a:endParaRPr>
          </a:p>
          <a:p>
            <a:pPr>
              <a:lnSpc>
                <a:spcPct val="110000"/>
              </a:lnSpc>
              <a:buFont typeface="Wingdings" pitchFamily="2" charset="2"/>
              <a:buChar char="Ø"/>
            </a:pPr>
            <a:r>
              <a:rPr lang="en-US" altLang="zh-CN" sz="2400" dirty="0">
                <a:ea typeface="宋体" pitchFamily="2" charset="-122"/>
                <a:cs typeface="Times New Roman" pitchFamily="18" charset="0"/>
              </a:rPr>
              <a:t>String</a:t>
            </a:r>
            <a:r>
              <a:rPr lang="zh-CN" altLang="en-US" sz="2400" dirty="0">
                <a:ea typeface="宋体" pitchFamily="2" charset="-122"/>
                <a:cs typeface="Times New Roman" pitchFamily="18" charset="0"/>
              </a:rPr>
              <a:t>：不可变字符序列</a:t>
            </a:r>
            <a:endParaRPr lang="en-US" altLang="zh-CN" sz="2400" dirty="0">
              <a:ea typeface="宋体" pitchFamily="2" charset="-122"/>
              <a:cs typeface="Times New Roman" pitchFamily="18" charset="0"/>
            </a:endParaRPr>
          </a:p>
          <a:p>
            <a:pPr>
              <a:lnSpc>
                <a:spcPct val="110000"/>
              </a:lnSpc>
              <a:buFont typeface="Wingdings" pitchFamily="2" charset="2"/>
              <a:buChar char="Ø"/>
            </a:pPr>
            <a:r>
              <a:rPr lang="en-US" altLang="zh-CN" sz="2400" dirty="0">
                <a:ea typeface="宋体" pitchFamily="2" charset="-122"/>
                <a:cs typeface="Times New Roman" pitchFamily="18" charset="0"/>
              </a:rPr>
              <a:t>StringBuffer</a:t>
            </a:r>
            <a:r>
              <a:rPr lang="zh-CN" altLang="en-US" sz="2400" dirty="0">
                <a:ea typeface="宋体" pitchFamily="2" charset="-122"/>
                <a:cs typeface="Times New Roman" pitchFamily="18" charset="0"/>
              </a:rPr>
              <a:t>：可变字符序列、效率低、线程安全</a:t>
            </a:r>
            <a:endParaRPr lang="en-US" altLang="zh-CN" sz="2400" dirty="0">
              <a:ea typeface="宋体" pitchFamily="2" charset="-122"/>
              <a:cs typeface="Times New Roman" pitchFamily="18" charset="0"/>
            </a:endParaRPr>
          </a:p>
          <a:p>
            <a:pPr>
              <a:lnSpc>
                <a:spcPct val="110000"/>
              </a:lnSpc>
              <a:buFont typeface="Wingdings" pitchFamily="2" charset="2"/>
              <a:buChar char="Ø"/>
            </a:pPr>
            <a:r>
              <a:rPr lang="en-US" altLang="zh-CN" sz="2400" dirty="0" err="1">
                <a:solidFill>
                  <a:srgbClr val="FF0000"/>
                </a:solidFill>
                <a:ea typeface="宋体" pitchFamily="2" charset="-122"/>
                <a:cs typeface="Times New Roman" pitchFamily="18" charset="0"/>
              </a:rPr>
              <a:t>StringBuilder</a:t>
            </a:r>
            <a:r>
              <a:rPr lang="en-US" altLang="zh-CN" sz="2400" dirty="0">
                <a:solidFill>
                  <a:srgbClr val="FF0000"/>
                </a:solidFill>
                <a:ea typeface="宋体" pitchFamily="2" charset="-122"/>
                <a:cs typeface="Times New Roman" pitchFamily="18" charset="0"/>
              </a:rPr>
              <a:t>(JDK1.5)</a:t>
            </a:r>
            <a:r>
              <a:rPr lang="zh-CN" altLang="en-US" sz="2400" dirty="0">
                <a:solidFill>
                  <a:srgbClr val="FF0000"/>
                </a:solidFill>
                <a:ea typeface="宋体" pitchFamily="2" charset="-122"/>
                <a:cs typeface="Times New Roman" pitchFamily="18" charset="0"/>
              </a:rPr>
              <a:t>：可变字符序列、效率高、</a:t>
            </a:r>
            <a:r>
              <a:rPr lang="zh-CN" altLang="en-US" sz="2400" dirty="0">
                <a:ea typeface="宋体" pitchFamily="2" charset="-122"/>
                <a:cs typeface="Times New Roman" pitchFamily="18" charset="0"/>
              </a:rPr>
              <a:t>线程不安全</a:t>
            </a:r>
            <a:endParaRPr lang="en-US" altLang="zh-CN" sz="2400" dirty="0">
              <a:ea typeface="宋体" pitchFamily="2" charset="-122"/>
              <a:cs typeface="Times New Roman" pitchFamily="18" charset="0"/>
            </a:endParaRPr>
          </a:p>
          <a:p>
            <a:pPr>
              <a:lnSpc>
                <a:spcPct val="110000"/>
              </a:lnSpc>
              <a:buFont typeface="Wingdings" pitchFamily="2" charset="2"/>
              <a:buChar char="l"/>
            </a:pPr>
            <a:r>
              <a:rPr lang="en-US" altLang="zh-CN" sz="2400" dirty="0">
                <a:ea typeface="宋体" pitchFamily="2" charset="-122"/>
                <a:cs typeface="Times New Roman" pitchFamily="18" charset="0"/>
              </a:rPr>
              <a:t>String</a:t>
            </a:r>
            <a:r>
              <a:rPr lang="zh-CN" altLang="en-US" sz="2400" dirty="0">
                <a:ea typeface="宋体" pitchFamily="2" charset="-122"/>
                <a:cs typeface="Times New Roman" pitchFamily="18" charset="0"/>
              </a:rPr>
              <a:t>使用陷阱：</a:t>
            </a:r>
            <a:endParaRPr lang="en-US" altLang="zh-CN" sz="2400" dirty="0">
              <a:ea typeface="宋体" pitchFamily="2" charset="-122"/>
              <a:cs typeface="Times New Roman" pitchFamily="18" charset="0"/>
            </a:endParaRPr>
          </a:p>
          <a:p>
            <a:pPr lvl="1">
              <a:lnSpc>
                <a:spcPct val="110000"/>
              </a:lnSpc>
              <a:buFont typeface="Wingdings" pitchFamily="2" charset="2"/>
              <a:buChar char="Ø"/>
            </a:pPr>
            <a:r>
              <a:rPr lang="en-US" dirty="0">
                <a:ea typeface="宋体" pitchFamily="2" charset="-122"/>
                <a:cs typeface="Times New Roman" pitchFamily="18" charset="0"/>
              </a:rPr>
              <a:t> </a:t>
            </a:r>
            <a:r>
              <a:rPr lang="en-US" sz="2200" dirty="0">
                <a:ea typeface="宋体" pitchFamily="2" charset="-122"/>
                <a:cs typeface="Times New Roman" pitchFamily="18" charset="0"/>
              </a:rPr>
              <a:t>string s="a"; //</a:t>
            </a:r>
            <a:r>
              <a:rPr lang="zh-CN" altLang="en-US" sz="2200" dirty="0">
                <a:ea typeface="宋体" pitchFamily="2" charset="-122"/>
                <a:cs typeface="Times New Roman" pitchFamily="18" charset="0"/>
              </a:rPr>
              <a:t>创建了一个字符串</a:t>
            </a:r>
            <a:br>
              <a:rPr lang="en-US" sz="2200" dirty="0">
                <a:ea typeface="宋体" pitchFamily="2" charset="-122"/>
                <a:cs typeface="Times New Roman" pitchFamily="18" charset="0"/>
              </a:rPr>
            </a:br>
            <a:r>
              <a:rPr lang="en-US" sz="2200" dirty="0">
                <a:ea typeface="宋体" pitchFamily="2" charset="-122"/>
                <a:cs typeface="Times New Roman" pitchFamily="18" charset="0"/>
              </a:rPr>
              <a:t> s=s+"b"; //</a:t>
            </a:r>
            <a:r>
              <a:rPr lang="zh-CN" altLang="en-US" sz="2200" dirty="0">
                <a:ea typeface="宋体" pitchFamily="2" charset="-122"/>
                <a:cs typeface="Times New Roman" pitchFamily="18" charset="0"/>
              </a:rPr>
              <a:t>实际上原来的</a:t>
            </a:r>
            <a:r>
              <a:rPr lang="en-US" sz="2200" dirty="0">
                <a:ea typeface="宋体" pitchFamily="2" charset="-122"/>
                <a:cs typeface="Times New Roman" pitchFamily="18" charset="0"/>
              </a:rPr>
              <a:t>"a"</a:t>
            </a:r>
            <a:r>
              <a:rPr lang="zh-CN" altLang="en-US" sz="2200" dirty="0">
                <a:ea typeface="宋体" pitchFamily="2" charset="-122"/>
                <a:cs typeface="Times New Roman" pitchFamily="18" charset="0"/>
              </a:rPr>
              <a:t>字符串对象已经丢弃了，现在又产生了一个字符串</a:t>
            </a:r>
            <a:r>
              <a:rPr lang="en-US" sz="2200" dirty="0">
                <a:ea typeface="宋体" pitchFamily="2" charset="-122"/>
                <a:cs typeface="Times New Roman" pitchFamily="18" charset="0"/>
              </a:rPr>
              <a:t>s+"b"</a:t>
            </a:r>
            <a:r>
              <a:rPr lang="zh-CN" altLang="en-US" sz="2200" dirty="0">
                <a:ea typeface="宋体" pitchFamily="2" charset="-122"/>
                <a:cs typeface="Times New Roman" pitchFamily="18" charset="0"/>
              </a:rPr>
              <a:t>（也就是</a:t>
            </a:r>
            <a:r>
              <a:rPr lang="en-US" sz="2200" dirty="0">
                <a:ea typeface="宋体" pitchFamily="2" charset="-122"/>
                <a:cs typeface="Times New Roman" pitchFamily="18" charset="0"/>
              </a:rPr>
              <a:t>"</a:t>
            </a:r>
            <a:r>
              <a:rPr lang="en-US" sz="2200" dirty="0" err="1">
                <a:ea typeface="宋体" pitchFamily="2" charset="-122"/>
                <a:cs typeface="Times New Roman" pitchFamily="18" charset="0"/>
              </a:rPr>
              <a:t>ab</a:t>
            </a:r>
            <a:r>
              <a:rPr lang="en-US" sz="2200" dirty="0">
                <a:ea typeface="宋体" pitchFamily="2" charset="-122"/>
                <a:cs typeface="Times New Roman" pitchFamily="18" charset="0"/>
              </a:rPr>
              <a:t>")</a:t>
            </a:r>
            <a:r>
              <a:rPr lang="zh-CN" altLang="en-US" sz="2200" dirty="0">
                <a:ea typeface="宋体" pitchFamily="2" charset="-122"/>
                <a:cs typeface="Times New Roman" pitchFamily="18" charset="0"/>
              </a:rPr>
              <a:t>。如果多次执行这些改变串内容的操作，会导致大量副本字符串对象存留在内存中，降低效率。如果这样的操作放到循环中，会极大影响程序的性能。</a:t>
            </a:r>
            <a:endParaRPr lang="en-US" altLang="zh-CN" sz="2200" dirty="0">
              <a:ea typeface="宋体" pitchFamily="2" charset="-122"/>
              <a:cs typeface="Times New Roman" pitchFamily="18" charset="0"/>
            </a:endParaRPr>
          </a:p>
        </p:txBody>
      </p:sp>
    </p:spTree>
    <p:extLst>
      <p:ext uri="{BB962C8B-B14F-4D97-AF65-F5344CB8AC3E}">
        <p14:creationId xmlns:p14="http://schemas.microsoft.com/office/powerpoint/2010/main" val="37772218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92696"/>
            <a:ext cx="7776864" cy="5940088"/>
          </a:xfrm>
          <a:prstGeom prst="rect">
            <a:avLst/>
          </a:prstGeom>
          <a:noFill/>
        </p:spPr>
        <p:txBody>
          <a:bodyPr wrap="square" rtlCol="0">
            <a:spAutoFit/>
          </a:bodyPr>
          <a:lstStyle/>
          <a:p>
            <a:r>
              <a:rPr lang="en-US" altLang="zh-CN" sz="1600" dirty="0">
                <a:solidFill>
                  <a:srgbClr val="C00000"/>
                </a:solidFill>
                <a:ea typeface="宋体" pitchFamily="2" charset="-122"/>
                <a:cs typeface="Times New Roman" pitchFamily="18" charset="0"/>
              </a:rPr>
              <a:t>String text = "";</a:t>
            </a:r>
          </a:p>
          <a:p>
            <a:r>
              <a:rPr lang="en-US" altLang="zh-CN" sz="1600" dirty="0">
                <a:solidFill>
                  <a:srgbClr val="C00000"/>
                </a:solidFill>
                <a:ea typeface="宋体" pitchFamily="2" charset="-122"/>
                <a:cs typeface="Times New Roman" pitchFamily="18" charset="0"/>
              </a:rPr>
              <a:t>long </a:t>
            </a:r>
            <a:r>
              <a:rPr lang="en-US" altLang="zh-CN" sz="1600" dirty="0" err="1">
                <a:solidFill>
                  <a:srgbClr val="C00000"/>
                </a:solidFill>
                <a:ea typeface="宋体" pitchFamily="2" charset="-122"/>
                <a:cs typeface="Times New Roman" pitchFamily="18" charset="0"/>
              </a:rPr>
              <a:t>startTime</a:t>
            </a:r>
            <a:r>
              <a:rPr lang="en-US" altLang="zh-CN" sz="1600" dirty="0">
                <a:solidFill>
                  <a:srgbClr val="C00000"/>
                </a:solidFill>
                <a:ea typeface="宋体" pitchFamily="2" charset="-122"/>
                <a:cs typeface="Times New Roman" pitchFamily="18" charset="0"/>
              </a:rPr>
              <a:t> = 0L;</a:t>
            </a:r>
          </a:p>
          <a:p>
            <a:r>
              <a:rPr lang="en-US" altLang="zh-CN" sz="1600" dirty="0">
                <a:solidFill>
                  <a:srgbClr val="C00000"/>
                </a:solidFill>
                <a:ea typeface="宋体" pitchFamily="2" charset="-122"/>
                <a:cs typeface="Times New Roman" pitchFamily="18" charset="0"/>
              </a:rPr>
              <a:t>long </a:t>
            </a:r>
            <a:r>
              <a:rPr lang="en-US" altLang="zh-CN" sz="1600" dirty="0" err="1">
                <a:solidFill>
                  <a:srgbClr val="C00000"/>
                </a:solidFill>
                <a:ea typeface="宋体" pitchFamily="2" charset="-122"/>
                <a:cs typeface="Times New Roman" pitchFamily="18" charset="0"/>
              </a:rPr>
              <a:t>endTime</a:t>
            </a:r>
            <a:r>
              <a:rPr lang="en-US" altLang="zh-CN" sz="1600" dirty="0">
                <a:solidFill>
                  <a:srgbClr val="C00000"/>
                </a:solidFill>
                <a:ea typeface="宋体" pitchFamily="2" charset="-122"/>
                <a:cs typeface="Times New Roman" pitchFamily="18" charset="0"/>
              </a:rPr>
              <a:t> = 0L;</a:t>
            </a:r>
          </a:p>
          <a:p>
            <a:r>
              <a:rPr lang="en-US" altLang="zh-CN" sz="1600" dirty="0" err="1">
                <a:solidFill>
                  <a:srgbClr val="C00000"/>
                </a:solidFill>
                <a:ea typeface="宋体" pitchFamily="2" charset="-122"/>
                <a:cs typeface="Times New Roman" pitchFamily="18" charset="0"/>
              </a:rPr>
              <a:t>StringBuffer</a:t>
            </a:r>
            <a:r>
              <a:rPr lang="en-US" altLang="zh-CN" sz="1600" dirty="0">
                <a:solidFill>
                  <a:srgbClr val="C00000"/>
                </a:solidFill>
                <a:ea typeface="宋体" pitchFamily="2" charset="-122"/>
                <a:cs typeface="Times New Roman" pitchFamily="18" charset="0"/>
              </a:rPr>
              <a:t> buffer = new </a:t>
            </a:r>
            <a:r>
              <a:rPr lang="en-US" altLang="zh-CN" sz="1600" dirty="0" err="1">
                <a:solidFill>
                  <a:srgbClr val="C00000"/>
                </a:solidFill>
                <a:ea typeface="宋体" pitchFamily="2" charset="-122"/>
                <a:cs typeface="Times New Roman" pitchFamily="18" charset="0"/>
              </a:rPr>
              <a:t>StringBuffer</a:t>
            </a:r>
            <a:r>
              <a:rPr lang="en-US" altLang="zh-CN" sz="1600" dirty="0">
                <a:solidFill>
                  <a:srgbClr val="C00000"/>
                </a:solidFill>
                <a:ea typeface="宋体" pitchFamily="2" charset="-122"/>
                <a:cs typeface="Times New Roman" pitchFamily="18" charset="0"/>
              </a:rPr>
              <a:t>("");</a:t>
            </a:r>
          </a:p>
          <a:p>
            <a:r>
              <a:rPr lang="en-US" altLang="zh-CN" sz="1600" dirty="0" err="1">
                <a:solidFill>
                  <a:srgbClr val="C00000"/>
                </a:solidFill>
                <a:ea typeface="宋体" pitchFamily="2" charset="-122"/>
                <a:cs typeface="Times New Roman" pitchFamily="18" charset="0"/>
              </a:rPr>
              <a:t>StringBuilder</a:t>
            </a:r>
            <a:r>
              <a:rPr lang="en-US" altLang="zh-CN" sz="1600" dirty="0">
                <a:solidFill>
                  <a:srgbClr val="C00000"/>
                </a:solidFill>
                <a:ea typeface="宋体" pitchFamily="2" charset="-122"/>
                <a:cs typeface="Times New Roman" pitchFamily="18" charset="0"/>
              </a:rPr>
              <a:t> builder = new </a:t>
            </a:r>
            <a:r>
              <a:rPr lang="en-US" altLang="zh-CN" sz="1600" dirty="0" err="1">
                <a:solidFill>
                  <a:srgbClr val="C00000"/>
                </a:solidFill>
                <a:ea typeface="宋体" pitchFamily="2" charset="-122"/>
                <a:cs typeface="Times New Roman" pitchFamily="18" charset="0"/>
              </a:rPr>
              <a:t>StringBuilder</a:t>
            </a:r>
            <a:r>
              <a:rPr lang="en-US" altLang="zh-CN" sz="1600" dirty="0">
                <a:solidFill>
                  <a:srgbClr val="C00000"/>
                </a:solidFill>
                <a:ea typeface="宋体" pitchFamily="2" charset="-122"/>
                <a:cs typeface="Times New Roman" pitchFamily="18" charset="0"/>
              </a:rPr>
              <a:t>("");</a:t>
            </a:r>
          </a:p>
          <a:p>
            <a:r>
              <a:rPr lang="en-US" altLang="zh-CN" sz="1600" dirty="0" err="1">
                <a:solidFill>
                  <a:srgbClr val="C00000"/>
                </a:solidFill>
                <a:ea typeface="宋体" pitchFamily="2" charset="-122"/>
                <a:cs typeface="Times New Roman" pitchFamily="18" charset="0"/>
              </a:rPr>
              <a:t>startTime</a:t>
            </a:r>
            <a:r>
              <a:rPr lang="en-US" altLang="zh-CN" sz="1600" dirty="0">
                <a:solidFill>
                  <a:srgbClr val="C00000"/>
                </a:solidFill>
                <a:ea typeface="宋体" pitchFamily="2" charset="-122"/>
                <a:cs typeface="Times New Roman" pitchFamily="18" charset="0"/>
              </a:rPr>
              <a:t> = </a:t>
            </a:r>
            <a:r>
              <a:rPr lang="en-US" altLang="zh-CN" sz="1600" dirty="0" err="1">
                <a:solidFill>
                  <a:srgbClr val="C00000"/>
                </a:solidFill>
                <a:ea typeface="宋体" pitchFamily="2" charset="-122"/>
                <a:cs typeface="Times New Roman" pitchFamily="18" charset="0"/>
              </a:rPr>
              <a:t>System.</a:t>
            </a:r>
            <a:r>
              <a:rPr lang="en-US" altLang="zh-CN" sz="1600" i="1" dirty="0" err="1">
                <a:solidFill>
                  <a:srgbClr val="C00000"/>
                </a:solidFill>
                <a:ea typeface="宋体" pitchFamily="2" charset="-122"/>
                <a:cs typeface="Times New Roman" pitchFamily="18" charset="0"/>
              </a:rPr>
              <a:t>currentTimeMillis</a:t>
            </a:r>
            <a:r>
              <a:rPr lang="en-US" altLang="zh-CN" sz="1600" i="1" dirty="0">
                <a:solidFill>
                  <a:srgbClr val="C00000"/>
                </a:solidFill>
                <a:ea typeface="宋体" pitchFamily="2" charset="-122"/>
                <a:cs typeface="Times New Roman" pitchFamily="18" charset="0"/>
              </a:rPr>
              <a:t>();</a:t>
            </a:r>
          </a:p>
          <a:p>
            <a:r>
              <a:rPr lang="en-US" altLang="zh-CN" sz="1600" dirty="0">
                <a:solidFill>
                  <a:srgbClr val="C00000"/>
                </a:solidFill>
                <a:ea typeface="宋体" pitchFamily="2" charset="-122"/>
                <a:cs typeface="Times New Roman" pitchFamily="18" charset="0"/>
              </a:rPr>
              <a:t>for(</a:t>
            </a:r>
            <a:r>
              <a:rPr lang="en-US" altLang="zh-CN" sz="1600" dirty="0" err="1">
                <a:solidFill>
                  <a:srgbClr val="C00000"/>
                </a:solidFill>
                <a:ea typeface="宋体" pitchFamily="2" charset="-122"/>
                <a:cs typeface="Times New Roman" pitchFamily="18" charset="0"/>
              </a:rPr>
              <a:t>int</a:t>
            </a:r>
            <a:r>
              <a:rPr lang="en-US" altLang="zh-CN" sz="1600" dirty="0">
                <a:solidFill>
                  <a:srgbClr val="C00000"/>
                </a:solidFill>
                <a:ea typeface="宋体" pitchFamily="2" charset="-122"/>
                <a:cs typeface="Times New Roman" pitchFamily="18" charset="0"/>
              </a:rPr>
              <a:t> </a:t>
            </a:r>
            <a:r>
              <a:rPr lang="en-US" altLang="zh-CN" sz="1600" dirty="0" err="1">
                <a:solidFill>
                  <a:srgbClr val="C00000"/>
                </a:solidFill>
                <a:ea typeface="宋体" pitchFamily="2" charset="-122"/>
                <a:cs typeface="Times New Roman" pitchFamily="18" charset="0"/>
              </a:rPr>
              <a:t>i</a:t>
            </a:r>
            <a:r>
              <a:rPr lang="en-US" altLang="zh-CN" sz="1600" dirty="0">
                <a:solidFill>
                  <a:srgbClr val="C00000"/>
                </a:solidFill>
                <a:ea typeface="宋体" pitchFamily="2" charset="-122"/>
                <a:cs typeface="Times New Roman" pitchFamily="18" charset="0"/>
              </a:rPr>
              <a:t> = 0;i&lt;20000;i++){</a:t>
            </a:r>
          </a:p>
          <a:p>
            <a:r>
              <a:rPr lang="en-US" altLang="zh-CN" sz="1600" dirty="0">
                <a:solidFill>
                  <a:srgbClr val="C00000"/>
                </a:solidFill>
                <a:ea typeface="宋体" pitchFamily="2" charset="-122"/>
                <a:cs typeface="Times New Roman" pitchFamily="18" charset="0"/>
              </a:rPr>
              <a:t>	</a:t>
            </a:r>
            <a:r>
              <a:rPr lang="en-US" altLang="zh-CN" sz="1600" dirty="0" err="1">
                <a:solidFill>
                  <a:srgbClr val="C00000"/>
                </a:solidFill>
                <a:ea typeface="宋体" pitchFamily="2" charset="-122"/>
                <a:cs typeface="Times New Roman" pitchFamily="18" charset="0"/>
              </a:rPr>
              <a:t>buffer.append</a:t>
            </a:r>
            <a:r>
              <a:rPr lang="en-US" altLang="zh-CN" sz="1600" dirty="0">
                <a:solidFill>
                  <a:srgbClr val="C00000"/>
                </a:solidFill>
                <a:ea typeface="宋体" pitchFamily="2" charset="-122"/>
                <a:cs typeface="Times New Roman" pitchFamily="18" charset="0"/>
              </a:rPr>
              <a:t>(</a:t>
            </a:r>
            <a:r>
              <a:rPr lang="en-US" altLang="zh-CN" sz="1600" dirty="0" err="1">
                <a:solidFill>
                  <a:srgbClr val="C00000"/>
                </a:solidFill>
                <a:ea typeface="宋体" pitchFamily="2" charset="-122"/>
                <a:cs typeface="Times New Roman" pitchFamily="18" charset="0"/>
              </a:rPr>
              <a:t>String.</a:t>
            </a:r>
            <a:r>
              <a:rPr lang="en-US" altLang="zh-CN" sz="1600" i="1" dirty="0" err="1">
                <a:solidFill>
                  <a:srgbClr val="C00000"/>
                </a:solidFill>
                <a:ea typeface="宋体" pitchFamily="2" charset="-122"/>
                <a:cs typeface="Times New Roman" pitchFamily="18" charset="0"/>
              </a:rPr>
              <a:t>valueOf</a:t>
            </a:r>
            <a:r>
              <a:rPr lang="en-US" altLang="zh-CN" sz="1600" i="1" dirty="0">
                <a:solidFill>
                  <a:srgbClr val="C00000"/>
                </a:solidFill>
                <a:ea typeface="宋体" pitchFamily="2" charset="-122"/>
                <a:cs typeface="Times New Roman" pitchFamily="18" charset="0"/>
              </a:rPr>
              <a:t>(</a:t>
            </a:r>
            <a:r>
              <a:rPr lang="en-US" altLang="zh-CN" sz="1600" i="1" dirty="0" err="1">
                <a:solidFill>
                  <a:srgbClr val="C00000"/>
                </a:solidFill>
                <a:ea typeface="宋体" pitchFamily="2" charset="-122"/>
                <a:cs typeface="Times New Roman" pitchFamily="18" charset="0"/>
              </a:rPr>
              <a:t>i</a:t>
            </a:r>
            <a:r>
              <a:rPr lang="en-US" altLang="zh-CN" sz="1600" i="1" dirty="0">
                <a:solidFill>
                  <a:srgbClr val="C00000"/>
                </a:solidFill>
                <a:ea typeface="宋体" pitchFamily="2" charset="-122"/>
                <a:cs typeface="Times New Roman" pitchFamily="18" charset="0"/>
              </a:rPr>
              <a:t>));</a:t>
            </a:r>
          </a:p>
          <a:p>
            <a:r>
              <a:rPr lang="en-US" altLang="zh-CN" sz="1600" dirty="0">
                <a:solidFill>
                  <a:srgbClr val="C00000"/>
                </a:solidFill>
                <a:ea typeface="宋体" pitchFamily="2" charset="-122"/>
                <a:cs typeface="Times New Roman" pitchFamily="18" charset="0"/>
              </a:rPr>
              <a:t>}</a:t>
            </a:r>
          </a:p>
          <a:p>
            <a:r>
              <a:rPr lang="en-US" altLang="zh-CN" sz="1600" dirty="0" err="1">
                <a:solidFill>
                  <a:srgbClr val="C00000"/>
                </a:solidFill>
                <a:ea typeface="宋体" pitchFamily="2" charset="-122"/>
                <a:cs typeface="Times New Roman" pitchFamily="18" charset="0"/>
              </a:rPr>
              <a:t>endTime</a:t>
            </a:r>
            <a:r>
              <a:rPr lang="en-US" altLang="zh-CN" sz="1600" dirty="0">
                <a:solidFill>
                  <a:srgbClr val="C00000"/>
                </a:solidFill>
                <a:ea typeface="宋体" pitchFamily="2" charset="-122"/>
                <a:cs typeface="Times New Roman" pitchFamily="18" charset="0"/>
              </a:rPr>
              <a:t> = </a:t>
            </a:r>
            <a:r>
              <a:rPr lang="en-US" altLang="zh-CN" sz="1600" dirty="0" err="1">
                <a:solidFill>
                  <a:srgbClr val="C00000"/>
                </a:solidFill>
                <a:ea typeface="宋体" pitchFamily="2" charset="-122"/>
                <a:cs typeface="Times New Roman" pitchFamily="18" charset="0"/>
              </a:rPr>
              <a:t>System.</a:t>
            </a:r>
            <a:r>
              <a:rPr lang="en-US" altLang="zh-CN" sz="1600" i="1" dirty="0" err="1">
                <a:solidFill>
                  <a:srgbClr val="C00000"/>
                </a:solidFill>
                <a:ea typeface="宋体" pitchFamily="2" charset="-122"/>
                <a:cs typeface="Times New Roman" pitchFamily="18" charset="0"/>
              </a:rPr>
              <a:t>currentTimeMillis</a:t>
            </a:r>
            <a:r>
              <a:rPr lang="en-US" altLang="zh-CN" sz="1600" i="1" dirty="0">
                <a:solidFill>
                  <a:srgbClr val="C00000"/>
                </a:solidFill>
                <a:ea typeface="宋体" pitchFamily="2" charset="-122"/>
                <a:cs typeface="Times New Roman" pitchFamily="18" charset="0"/>
              </a:rPr>
              <a:t>();</a:t>
            </a:r>
          </a:p>
          <a:p>
            <a:r>
              <a:rPr lang="en-US" altLang="zh-CN" sz="1600" dirty="0" err="1">
                <a:solidFill>
                  <a:srgbClr val="C00000"/>
                </a:solidFill>
                <a:ea typeface="宋体" pitchFamily="2" charset="-122"/>
                <a:cs typeface="Times New Roman" pitchFamily="18" charset="0"/>
              </a:rPr>
              <a:t>System.</a:t>
            </a:r>
            <a:r>
              <a:rPr lang="en-US" altLang="zh-CN" sz="1600" i="1" dirty="0" err="1">
                <a:solidFill>
                  <a:srgbClr val="C00000"/>
                </a:solidFill>
                <a:ea typeface="宋体" pitchFamily="2" charset="-122"/>
                <a:cs typeface="Times New Roman" pitchFamily="18" charset="0"/>
              </a:rPr>
              <a:t>out.println</a:t>
            </a:r>
            <a:r>
              <a:rPr lang="en-US" altLang="zh-CN" sz="1600" i="1" dirty="0">
                <a:solidFill>
                  <a:srgbClr val="C00000"/>
                </a:solidFill>
                <a:ea typeface="宋体" pitchFamily="2" charset="-122"/>
                <a:cs typeface="Times New Roman" pitchFamily="18" charset="0"/>
              </a:rPr>
              <a:t>("</a:t>
            </a:r>
            <a:r>
              <a:rPr lang="en-US" altLang="zh-CN" sz="1600" i="1" dirty="0" err="1">
                <a:solidFill>
                  <a:srgbClr val="C00000"/>
                </a:solidFill>
                <a:ea typeface="宋体" pitchFamily="2" charset="-122"/>
                <a:cs typeface="Times New Roman" pitchFamily="18" charset="0"/>
              </a:rPr>
              <a:t>StringBuffer</a:t>
            </a:r>
            <a:r>
              <a:rPr lang="zh-CN" altLang="en-US" sz="1600" i="1" dirty="0">
                <a:solidFill>
                  <a:srgbClr val="C00000"/>
                </a:solidFill>
                <a:ea typeface="宋体" pitchFamily="2" charset="-122"/>
                <a:cs typeface="Times New Roman" pitchFamily="18" charset="0"/>
              </a:rPr>
              <a:t>的执行时间：</a:t>
            </a:r>
            <a:r>
              <a:rPr lang="en-US" altLang="zh-CN" sz="1600" i="1" dirty="0">
                <a:solidFill>
                  <a:srgbClr val="C00000"/>
                </a:solidFill>
                <a:ea typeface="宋体" pitchFamily="2" charset="-122"/>
                <a:cs typeface="Times New Roman" pitchFamily="18" charset="0"/>
              </a:rPr>
              <a:t>"+(</a:t>
            </a:r>
            <a:r>
              <a:rPr lang="en-US" altLang="zh-CN" sz="1600" i="1" dirty="0" err="1">
                <a:solidFill>
                  <a:srgbClr val="C00000"/>
                </a:solidFill>
                <a:ea typeface="宋体" pitchFamily="2" charset="-122"/>
                <a:cs typeface="Times New Roman" pitchFamily="18" charset="0"/>
              </a:rPr>
              <a:t>endTime-startTime</a:t>
            </a:r>
            <a:r>
              <a:rPr lang="en-US" altLang="zh-CN" sz="1600" i="1" dirty="0">
                <a:solidFill>
                  <a:srgbClr val="C00000"/>
                </a:solidFill>
                <a:ea typeface="宋体" pitchFamily="2" charset="-122"/>
                <a:cs typeface="Times New Roman" pitchFamily="18" charset="0"/>
              </a:rPr>
              <a:t>));</a:t>
            </a:r>
          </a:p>
          <a:p>
            <a:r>
              <a:rPr lang="en-US" altLang="zh-CN" sz="1600" dirty="0" err="1">
                <a:solidFill>
                  <a:srgbClr val="C00000"/>
                </a:solidFill>
                <a:ea typeface="宋体" pitchFamily="2" charset="-122"/>
                <a:cs typeface="Times New Roman" pitchFamily="18" charset="0"/>
              </a:rPr>
              <a:t>startTime</a:t>
            </a:r>
            <a:r>
              <a:rPr lang="en-US" altLang="zh-CN" sz="1600" dirty="0">
                <a:solidFill>
                  <a:srgbClr val="C00000"/>
                </a:solidFill>
                <a:ea typeface="宋体" pitchFamily="2" charset="-122"/>
                <a:cs typeface="Times New Roman" pitchFamily="18" charset="0"/>
              </a:rPr>
              <a:t> = </a:t>
            </a:r>
            <a:r>
              <a:rPr lang="en-US" altLang="zh-CN" sz="1600" dirty="0" err="1">
                <a:solidFill>
                  <a:srgbClr val="C00000"/>
                </a:solidFill>
                <a:ea typeface="宋体" pitchFamily="2" charset="-122"/>
                <a:cs typeface="Times New Roman" pitchFamily="18" charset="0"/>
              </a:rPr>
              <a:t>System.</a:t>
            </a:r>
            <a:r>
              <a:rPr lang="en-US" altLang="zh-CN" sz="1600" i="1" dirty="0" err="1">
                <a:solidFill>
                  <a:srgbClr val="C00000"/>
                </a:solidFill>
                <a:ea typeface="宋体" pitchFamily="2" charset="-122"/>
                <a:cs typeface="Times New Roman" pitchFamily="18" charset="0"/>
              </a:rPr>
              <a:t>currentTimeMillis</a:t>
            </a:r>
            <a:r>
              <a:rPr lang="en-US" altLang="zh-CN" sz="1600" i="1" dirty="0">
                <a:solidFill>
                  <a:srgbClr val="C00000"/>
                </a:solidFill>
                <a:ea typeface="宋体" pitchFamily="2" charset="-122"/>
                <a:cs typeface="Times New Roman" pitchFamily="18" charset="0"/>
              </a:rPr>
              <a:t>();</a:t>
            </a:r>
          </a:p>
          <a:p>
            <a:r>
              <a:rPr lang="en-US" altLang="zh-CN" sz="1600" dirty="0">
                <a:solidFill>
                  <a:srgbClr val="C00000"/>
                </a:solidFill>
                <a:ea typeface="宋体" pitchFamily="2" charset="-122"/>
                <a:cs typeface="Times New Roman" pitchFamily="18" charset="0"/>
              </a:rPr>
              <a:t>for(</a:t>
            </a:r>
            <a:r>
              <a:rPr lang="en-US" altLang="zh-CN" sz="1600" dirty="0" err="1">
                <a:solidFill>
                  <a:srgbClr val="C00000"/>
                </a:solidFill>
                <a:ea typeface="宋体" pitchFamily="2" charset="-122"/>
                <a:cs typeface="Times New Roman" pitchFamily="18" charset="0"/>
              </a:rPr>
              <a:t>int</a:t>
            </a:r>
            <a:r>
              <a:rPr lang="en-US" altLang="zh-CN" sz="1600" dirty="0">
                <a:solidFill>
                  <a:srgbClr val="C00000"/>
                </a:solidFill>
                <a:ea typeface="宋体" pitchFamily="2" charset="-122"/>
                <a:cs typeface="Times New Roman" pitchFamily="18" charset="0"/>
              </a:rPr>
              <a:t> </a:t>
            </a:r>
            <a:r>
              <a:rPr lang="en-US" altLang="zh-CN" sz="1600" dirty="0" err="1">
                <a:solidFill>
                  <a:srgbClr val="C00000"/>
                </a:solidFill>
                <a:ea typeface="宋体" pitchFamily="2" charset="-122"/>
                <a:cs typeface="Times New Roman" pitchFamily="18" charset="0"/>
              </a:rPr>
              <a:t>i</a:t>
            </a:r>
            <a:r>
              <a:rPr lang="en-US" altLang="zh-CN" sz="1600" dirty="0">
                <a:solidFill>
                  <a:srgbClr val="C00000"/>
                </a:solidFill>
                <a:ea typeface="宋体" pitchFamily="2" charset="-122"/>
                <a:cs typeface="Times New Roman" pitchFamily="18" charset="0"/>
              </a:rPr>
              <a:t> = 0;i&lt;20000;i++){</a:t>
            </a:r>
          </a:p>
          <a:p>
            <a:r>
              <a:rPr lang="en-US" altLang="zh-CN" sz="1600" dirty="0">
                <a:solidFill>
                  <a:srgbClr val="C00000"/>
                </a:solidFill>
                <a:ea typeface="宋体" pitchFamily="2" charset="-122"/>
                <a:cs typeface="Times New Roman" pitchFamily="18" charset="0"/>
              </a:rPr>
              <a:t>	</a:t>
            </a:r>
            <a:r>
              <a:rPr lang="en-US" altLang="zh-CN" sz="1600" dirty="0" err="1">
                <a:solidFill>
                  <a:srgbClr val="C00000"/>
                </a:solidFill>
                <a:ea typeface="宋体" pitchFamily="2" charset="-122"/>
                <a:cs typeface="Times New Roman" pitchFamily="18" charset="0"/>
              </a:rPr>
              <a:t>builder.append</a:t>
            </a:r>
            <a:r>
              <a:rPr lang="en-US" altLang="zh-CN" sz="1600" dirty="0">
                <a:solidFill>
                  <a:srgbClr val="C00000"/>
                </a:solidFill>
                <a:ea typeface="宋体" pitchFamily="2" charset="-122"/>
                <a:cs typeface="Times New Roman" pitchFamily="18" charset="0"/>
              </a:rPr>
              <a:t>(</a:t>
            </a:r>
            <a:r>
              <a:rPr lang="en-US" altLang="zh-CN" sz="1600" dirty="0" err="1">
                <a:solidFill>
                  <a:srgbClr val="C00000"/>
                </a:solidFill>
                <a:ea typeface="宋体" pitchFamily="2" charset="-122"/>
                <a:cs typeface="Times New Roman" pitchFamily="18" charset="0"/>
              </a:rPr>
              <a:t>String.</a:t>
            </a:r>
            <a:r>
              <a:rPr lang="en-US" altLang="zh-CN" sz="1600" i="1" dirty="0" err="1">
                <a:solidFill>
                  <a:srgbClr val="C00000"/>
                </a:solidFill>
                <a:ea typeface="宋体" pitchFamily="2" charset="-122"/>
                <a:cs typeface="Times New Roman" pitchFamily="18" charset="0"/>
              </a:rPr>
              <a:t>valueOf</a:t>
            </a:r>
            <a:r>
              <a:rPr lang="en-US" altLang="zh-CN" sz="1600" i="1" dirty="0">
                <a:solidFill>
                  <a:srgbClr val="C00000"/>
                </a:solidFill>
                <a:ea typeface="宋体" pitchFamily="2" charset="-122"/>
                <a:cs typeface="Times New Roman" pitchFamily="18" charset="0"/>
              </a:rPr>
              <a:t>(</a:t>
            </a:r>
            <a:r>
              <a:rPr lang="en-US" altLang="zh-CN" sz="1600" i="1" dirty="0" err="1">
                <a:solidFill>
                  <a:srgbClr val="C00000"/>
                </a:solidFill>
                <a:ea typeface="宋体" pitchFamily="2" charset="-122"/>
                <a:cs typeface="Times New Roman" pitchFamily="18" charset="0"/>
              </a:rPr>
              <a:t>i</a:t>
            </a:r>
            <a:r>
              <a:rPr lang="en-US" altLang="zh-CN" sz="1600" i="1" dirty="0">
                <a:solidFill>
                  <a:srgbClr val="C00000"/>
                </a:solidFill>
                <a:ea typeface="宋体" pitchFamily="2" charset="-122"/>
                <a:cs typeface="Times New Roman" pitchFamily="18" charset="0"/>
              </a:rPr>
              <a:t>));</a:t>
            </a:r>
          </a:p>
          <a:p>
            <a:r>
              <a:rPr lang="en-US" altLang="zh-CN" sz="1600" dirty="0">
                <a:solidFill>
                  <a:srgbClr val="C00000"/>
                </a:solidFill>
                <a:ea typeface="宋体" pitchFamily="2" charset="-122"/>
                <a:cs typeface="Times New Roman" pitchFamily="18" charset="0"/>
              </a:rPr>
              <a:t>}</a:t>
            </a:r>
          </a:p>
          <a:p>
            <a:r>
              <a:rPr lang="en-US" altLang="zh-CN" sz="1600" dirty="0" err="1">
                <a:solidFill>
                  <a:srgbClr val="C00000"/>
                </a:solidFill>
                <a:ea typeface="宋体" pitchFamily="2" charset="-122"/>
                <a:cs typeface="Times New Roman" pitchFamily="18" charset="0"/>
              </a:rPr>
              <a:t>endTime</a:t>
            </a:r>
            <a:r>
              <a:rPr lang="en-US" altLang="zh-CN" sz="1600" dirty="0">
                <a:solidFill>
                  <a:srgbClr val="C00000"/>
                </a:solidFill>
                <a:ea typeface="宋体" pitchFamily="2" charset="-122"/>
                <a:cs typeface="Times New Roman" pitchFamily="18" charset="0"/>
              </a:rPr>
              <a:t> = </a:t>
            </a:r>
            <a:r>
              <a:rPr lang="en-US" altLang="zh-CN" sz="1600" dirty="0" err="1">
                <a:solidFill>
                  <a:srgbClr val="C00000"/>
                </a:solidFill>
                <a:ea typeface="宋体" pitchFamily="2" charset="-122"/>
                <a:cs typeface="Times New Roman" pitchFamily="18" charset="0"/>
              </a:rPr>
              <a:t>System.</a:t>
            </a:r>
            <a:r>
              <a:rPr lang="en-US" altLang="zh-CN" sz="1600" i="1" dirty="0" err="1">
                <a:solidFill>
                  <a:srgbClr val="C00000"/>
                </a:solidFill>
                <a:ea typeface="宋体" pitchFamily="2" charset="-122"/>
                <a:cs typeface="Times New Roman" pitchFamily="18" charset="0"/>
              </a:rPr>
              <a:t>currentTimeMillis</a:t>
            </a:r>
            <a:r>
              <a:rPr lang="en-US" altLang="zh-CN" sz="1600" i="1" dirty="0">
                <a:solidFill>
                  <a:srgbClr val="C00000"/>
                </a:solidFill>
                <a:ea typeface="宋体" pitchFamily="2" charset="-122"/>
                <a:cs typeface="Times New Roman" pitchFamily="18" charset="0"/>
              </a:rPr>
              <a:t>();</a:t>
            </a:r>
          </a:p>
          <a:p>
            <a:r>
              <a:rPr lang="en-US" altLang="zh-CN" sz="1600" dirty="0" err="1">
                <a:solidFill>
                  <a:srgbClr val="C00000"/>
                </a:solidFill>
                <a:ea typeface="宋体" pitchFamily="2" charset="-122"/>
                <a:cs typeface="Times New Roman" pitchFamily="18" charset="0"/>
              </a:rPr>
              <a:t>System.</a:t>
            </a:r>
            <a:r>
              <a:rPr lang="en-US" altLang="zh-CN" sz="1600" i="1" dirty="0" err="1">
                <a:solidFill>
                  <a:srgbClr val="C00000"/>
                </a:solidFill>
                <a:ea typeface="宋体" pitchFamily="2" charset="-122"/>
                <a:cs typeface="Times New Roman" pitchFamily="18" charset="0"/>
              </a:rPr>
              <a:t>out.println</a:t>
            </a:r>
            <a:r>
              <a:rPr lang="en-US" altLang="zh-CN" sz="1600" i="1" dirty="0">
                <a:solidFill>
                  <a:srgbClr val="C00000"/>
                </a:solidFill>
                <a:ea typeface="宋体" pitchFamily="2" charset="-122"/>
                <a:cs typeface="Times New Roman" pitchFamily="18" charset="0"/>
              </a:rPr>
              <a:t>("</a:t>
            </a:r>
            <a:r>
              <a:rPr lang="en-US" altLang="zh-CN" sz="1600" i="1" dirty="0" err="1">
                <a:solidFill>
                  <a:srgbClr val="C00000"/>
                </a:solidFill>
                <a:ea typeface="宋体" pitchFamily="2" charset="-122"/>
                <a:cs typeface="Times New Roman" pitchFamily="18" charset="0"/>
              </a:rPr>
              <a:t>StringBuilder</a:t>
            </a:r>
            <a:r>
              <a:rPr lang="zh-CN" altLang="en-US" sz="1600" i="1" dirty="0">
                <a:solidFill>
                  <a:srgbClr val="C00000"/>
                </a:solidFill>
                <a:ea typeface="宋体" pitchFamily="2" charset="-122"/>
                <a:cs typeface="Times New Roman" pitchFamily="18" charset="0"/>
              </a:rPr>
              <a:t>的执行时间：</a:t>
            </a:r>
            <a:r>
              <a:rPr lang="en-US" altLang="zh-CN" sz="1600" i="1" dirty="0">
                <a:solidFill>
                  <a:srgbClr val="C00000"/>
                </a:solidFill>
                <a:ea typeface="宋体" pitchFamily="2" charset="-122"/>
                <a:cs typeface="Times New Roman" pitchFamily="18" charset="0"/>
              </a:rPr>
              <a:t>"+(</a:t>
            </a:r>
            <a:r>
              <a:rPr lang="en-US" altLang="zh-CN" sz="1600" i="1" dirty="0" err="1">
                <a:solidFill>
                  <a:srgbClr val="C00000"/>
                </a:solidFill>
                <a:ea typeface="宋体" pitchFamily="2" charset="-122"/>
                <a:cs typeface="Times New Roman" pitchFamily="18" charset="0"/>
              </a:rPr>
              <a:t>endTime-startTime</a:t>
            </a:r>
            <a:r>
              <a:rPr lang="en-US" altLang="zh-CN" sz="1600" i="1" dirty="0">
                <a:solidFill>
                  <a:srgbClr val="C00000"/>
                </a:solidFill>
                <a:ea typeface="宋体" pitchFamily="2" charset="-122"/>
                <a:cs typeface="Times New Roman" pitchFamily="18" charset="0"/>
              </a:rPr>
              <a:t>));</a:t>
            </a:r>
          </a:p>
          <a:p>
            <a:r>
              <a:rPr lang="en-US" altLang="zh-CN" sz="1600" dirty="0" err="1">
                <a:solidFill>
                  <a:srgbClr val="C00000"/>
                </a:solidFill>
                <a:ea typeface="宋体" pitchFamily="2" charset="-122"/>
                <a:cs typeface="Times New Roman" pitchFamily="18" charset="0"/>
              </a:rPr>
              <a:t>startTime</a:t>
            </a:r>
            <a:r>
              <a:rPr lang="en-US" altLang="zh-CN" sz="1600" dirty="0">
                <a:solidFill>
                  <a:srgbClr val="C00000"/>
                </a:solidFill>
                <a:ea typeface="宋体" pitchFamily="2" charset="-122"/>
                <a:cs typeface="Times New Roman" pitchFamily="18" charset="0"/>
              </a:rPr>
              <a:t> = </a:t>
            </a:r>
            <a:r>
              <a:rPr lang="en-US" altLang="zh-CN" sz="1600" dirty="0" err="1">
                <a:solidFill>
                  <a:srgbClr val="C00000"/>
                </a:solidFill>
                <a:ea typeface="宋体" pitchFamily="2" charset="-122"/>
                <a:cs typeface="Times New Roman" pitchFamily="18" charset="0"/>
              </a:rPr>
              <a:t>System.</a:t>
            </a:r>
            <a:r>
              <a:rPr lang="en-US" altLang="zh-CN" sz="1600" i="1" dirty="0" err="1">
                <a:solidFill>
                  <a:srgbClr val="C00000"/>
                </a:solidFill>
                <a:ea typeface="宋体" pitchFamily="2" charset="-122"/>
                <a:cs typeface="Times New Roman" pitchFamily="18" charset="0"/>
              </a:rPr>
              <a:t>currentTimeMillis</a:t>
            </a:r>
            <a:r>
              <a:rPr lang="en-US" altLang="zh-CN" sz="1600" i="1" dirty="0">
                <a:solidFill>
                  <a:srgbClr val="C00000"/>
                </a:solidFill>
                <a:ea typeface="宋体" pitchFamily="2" charset="-122"/>
                <a:cs typeface="Times New Roman" pitchFamily="18" charset="0"/>
              </a:rPr>
              <a:t>();</a:t>
            </a:r>
          </a:p>
          <a:p>
            <a:r>
              <a:rPr lang="en-US" altLang="zh-CN" sz="1600" dirty="0">
                <a:solidFill>
                  <a:srgbClr val="C00000"/>
                </a:solidFill>
                <a:ea typeface="宋体" pitchFamily="2" charset="-122"/>
                <a:cs typeface="Times New Roman" pitchFamily="18" charset="0"/>
              </a:rPr>
              <a:t>for(</a:t>
            </a:r>
            <a:r>
              <a:rPr lang="en-US" altLang="zh-CN" sz="1600" dirty="0" err="1">
                <a:solidFill>
                  <a:srgbClr val="C00000"/>
                </a:solidFill>
                <a:ea typeface="宋体" pitchFamily="2" charset="-122"/>
                <a:cs typeface="Times New Roman" pitchFamily="18" charset="0"/>
              </a:rPr>
              <a:t>int</a:t>
            </a:r>
            <a:r>
              <a:rPr lang="en-US" altLang="zh-CN" sz="1600" dirty="0">
                <a:solidFill>
                  <a:srgbClr val="C00000"/>
                </a:solidFill>
                <a:ea typeface="宋体" pitchFamily="2" charset="-122"/>
                <a:cs typeface="Times New Roman" pitchFamily="18" charset="0"/>
              </a:rPr>
              <a:t> </a:t>
            </a:r>
            <a:r>
              <a:rPr lang="en-US" altLang="zh-CN" sz="1600" dirty="0" err="1">
                <a:solidFill>
                  <a:srgbClr val="C00000"/>
                </a:solidFill>
                <a:ea typeface="宋体" pitchFamily="2" charset="-122"/>
                <a:cs typeface="Times New Roman" pitchFamily="18" charset="0"/>
              </a:rPr>
              <a:t>i</a:t>
            </a:r>
            <a:r>
              <a:rPr lang="en-US" altLang="zh-CN" sz="1600" dirty="0">
                <a:solidFill>
                  <a:srgbClr val="C00000"/>
                </a:solidFill>
                <a:ea typeface="宋体" pitchFamily="2" charset="-122"/>
                <a:cs typeface="Times New Roman" pitchFamily="18" charset="0"/>
              </a:rPr>
              <a:t> = 0;i&lt;20000;i++){</a:t>
            </a:r>
          </a:p>
          <a:p>
            <a:r>
              <a:rPr lang="en-US" altLang="zh-CN" sz="1600" dirty="0">
                <a:solidFill>
                  <a:srgbClr val="C00000"/>
                </a:solidFill>
                <a:ea typeface="宋体" pitchFamily="2" charset="-122"/>
                <a:cs typeface="Times New Roman" pitchFamily="18" charset="0"/>
              </a:rPr>
              <a:t>	text = text + </a:t>
            </a:r>
            <a:r>
              <a:rPr lang="en-US" altLang="zh-CN" sz="1600" dirty="0" err="1">
                <a:solidFill>
                  <a:srgbClr val="C00000"/>
                </a:solidFill>
                <a:ea typeface="宋体" pitchFamily="2" charset="-122"/>
                <a:cs typeface="Times New Roman" pitchFamily="18" charset="0"/>
              </a:rPr>
              <a:t>i</a:t>
            </a:r>
            <a:r>
              <a:rPr lang="en-US" altLang="zh-CN" sz="1600" dirty="0">
                <a:solidFill>
                  <a:srgbClr val="C00000"/>
                </a:solidFill>
                <a:ea typeface="宋体" pitchFamily="2" charset="-122"/>
                <a:cs typeface="Times New Roman" pitchFamily="18" charset="0"/>
              </a:rPr>
              <a:t>;</a:t>
            </a:r>
          </a:p>
          <a:p>
            <a:r>
              <a:rPr lang="en-US" altLang="zh-CN" sz="1600" dirty="0">
                <a:solidFill>
                  <a:srgbClr val="C00000"/>
                </a:solidFill>
                <a:ea typeface="宋体" pitchFamily="2" charset="-122"/>
                <a:cs typeface="Times New Roman" pitchFamily="18" charset="0"/>
              </a:rPr>
              <a:t>}</a:t>
            </a:r>
          </a:p>
          <a:p>
            <a:r>
              <a:rPr lang="en-US" altLang="zh-CN" sz="1600" dirty="0" err="1">
                <a:solidFill>
                  <a:srgbClr val="C00000"/>
                </a:solidFill>
                <a:ea typeface="宋体" pitchFamily="2" charset="-122"/>
                <a:cs typeface="Times New Roman" pitchFamily="18" charset="0"/>
              </a:rPr>
              <a:t>endTime</a:t>
            </a:r>
            <a:r>
              <a:rPr lang="en-US" altLang="zh-CN" sz="1600" dirty="0">
                <a:solidFill>
                  <a:srgbClr val="C00000"/>
                </a:solidFill>
                <a:ea typeface="宋体" pitchFamily="2" charset="-122"/>
                <a:cs typeface="Times New Roman" pitchFamily="18" charset="0"/>
              </a:rPr>
              <a:t> = </a:t>
            </a:r>
            <a:r>
              <a:rPr lang="en-US" altLang="zh-CN" sz="1600" dirty="0" err="1">
                <a:solidFill>
                  <a:srgbClr val="C00000"/>
                </a:solidFill>
                <a:ea typeface="宋体" pitchFamily="2" charset="-122"/>
                <a:cs typeface="Times New Roman" pitchFamily="18" charset="0"/>
              </a:rPr>
              <a:t>System.</a:t>
            </a:r>
            <a:r>
              <a:rPr lang="en-US" altLang="zh-CN" sz="1600" i="1" dirty="0" err="1">
                <a:solidFill>
                  <a:srgbClr val="C00000"/>
                </a:solidFill>
                <a:ea typeface="宋体" pitchFamily="2" charset="-122"/>
                <a:cs typeface="Times New Roman" pitchFamily="18" charset="0"/>
              </a:rPr>
              <a:t>currentTimeMillis</a:t>
            </a:r>
            <a:r>
              <a:rPr lang="en-US" altLang="zh-CN" sz="1600" i="1" dirty="0">
                <a:solidFill>
                  <a:srgbClr val="C00000"/>
                </a:solidFill>
                <a:ea typeface="宋体" pitchFamily="2" charset="-122"/>
                <a:cs typeface="Times New Roman" pitchFamily="18" charset="0"/>
              </a:rPr>
              <a:t>();</a:t>
            </a:r>
          </a:p>
          <a:p>
            <a:r>
              <a:rPr lang="en-US" altLang="zh-CN" sz="1600" dirty="0" err="1">
                <a:solidFill>
                  <a:srgbClr val="C00000"/>
                </a:solidFill>
                <a:ea typeface="宋体" pitchFamily="2" charset="-122"/>
                <a:cs typeface="Times New Roman" pitchFamily="18" charset="0"/>
              </a:rPr>
              <a:t>System.</a:t>
            </a:r>
            <a:r>
              <a:rPr lang="en-US" altLang="zh-CN" sz="1600" i="1" dirty="0" err="1">
                <a:solidFill>
                  <a:srgbClr val="C00000"/>
                </a:solidFill>
                <a:ea typeface="宋体" pitchFamily="2" charset="-122"/>
                <a:cs typeface="Times New Roman" pitchFamily="18" charset="0"/>
              </a:rPr>
              <a:t>out.println</a:t>
            </a:r>
            <a:r>
              <a:rPr lang="en-US" altLang="zh-CN" sz="1600" i="1" dirty="0">
                <a:solidFill>
                  <a:srgbClr val="C00000"/>
                </a:solidFill>
                <a:ea typeface="宋体" pitchFamily="2" charset="-122"/>
                <a:cs typeface="Times New Roman" pitchFamily="18" charset="0"/>
              </a:rPr>
              <a:t>("String</a:t>
            </a:r>
            <a:r>
              <a:rPr lang="zh-CN" altLang="en-US" sz="1600" i="1" dirty="0">
                <a:solidFill>
                  <a:srgbClr val="C00000"/>
                </a:solidFill>
                <a:ea typeface="宋体" pitchFamily="2" charset="-122"/>
                <a:cs typeface="Times New Roman" pitchFamily="18" charset="0"/>
              </a:rPr>
              <a:t>的执行时间：</a:t>
            </a:r>
            <a:r>
              <a:rPr lang="en-US" altLang="zh-CN" sz="1600" i="1" dirty="0">
                <a:solidFill>
                  <a:srgbClr val="C00000"/>
                </a:solidFill>
                <a:ea typeface="宋体" pitchFamily="2" charset="-122"/>
                <a:cs typeface="Times New Roman" pitchFamily="18" charset="0"/>
              </a:rPr>
              <a:t>"+(</a:t>
            </a:r>
            <a:r>
              <a:rPr lang="en-US" altLang="zh-CN" sz="1600" i="1" dirty="0" err="1">
                <a:solidFill>
                  <a:srgbClr val="C00000"/>
                </a:solidFill>
                <a:ea typeface="宋体" pitchFamily="2" charset="-122"/>
                <a:cs typeface="Times New Roman" pitchFamily="18" charset="0"/>
              </a:rPr>
              <a:t>endTime-startTime</a:t>
            </a:r>
            <a:r>
              <a:rPr lang="en-US" altLang="zh-CN" sz="1600" i="1" dirty="0">
                <a:solidFill>
                  <a:srgbClr val="C00000"/>
                </a:solidFill>
                <a:ea typeface="宋体" pitchFamily="2" charset="-122"/>
                <a:cs typeface="Times New Roman" pitchFamily="18" charset="0"/>
              </a:rPr>
              <a:t>));</a:t>
            </a:r>
            <a:endParaRPr lang="zh-CN" altLang="en-US" sz="1600" dirty="0">
              <a:solidFill>
                <a:srgbClr val="C00000"/>
              </a:solidFill>
              <a:ea typeface="宋体" pitchFamily="2" charset="-122"/>
              <a:cs typeface="Times New Roman" pitchFamily="18" charset="0"/>
            </a:endParaRPr>
          </a:p>
        </p:txBody>
      </p:sp>
      <p:sp>
        <p:nvSpPr>
          <p:cNvPr id="4" name="标题 3"/>
          <p:cNvSpPr>
            <a:spLocks noGrp="1"/>
          </p:cNvSpPr>
          <p:nvPr>
            <p:ph type="ctrTitle"/>
          </p:nvPr>
        </p:nvSpPr>
        <p:spPr>
          <a:xfrm>
            <a:off x="5652120" y="260648"/>
            <a:ext cx="3096344" cy="576065"/>
          </a:xfrm>
        </p:spPr>
        <p:txBody>
          <a:bodyPr>
            <a:normAutofit/>
          </a:bodyPr>
          <a:lstStyle/>
          <a:p>
            <a:r>
              <a:rPr lang="zh-CN" altLang="en-US" b="1" dirty="0"/>
              <a:t>三者的效率测试</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941E4-DE2D-4B51-9D91-2B75BAFC7F37}"/>
              </a:ext>
            </a:extLst>
          </p:cNvPr>
          <p:cNvSpPr>
            <a:spLocks noGrp="1"/>
          </p:cNvSpPr>
          <p:nvPr>
            <p:ph type="title"/>
          </p:nvPr>
        </p:nvSpPr>
        <p:spPr>
          <a:xfrm>
            <a:off x="6588224" y="239103"/>
            <a:ext cx="2300062" cy="523220"/>
          </a:xfrm>
        </p:spPr>
        <p:txBody>
          <a:bodyPr/>
          <a:lstStyle/>
          <a:p>
            <a:r>
              <a:rPr lang="zh-CN" altLang="en-US" dirty="0"/>
              <a:t>正则表达式</a:t>
            </a:r>
          </a:p>
        </p:txBody>
      </p:sp>
      <p:sp>
        <p:nvSpPr>
          <p:cNvPr id="3" name="内容占位符 2">
            <a:extLst>
              <a:ext uri="{FF2B5EF4-FFF2-40B4-BE49-F238E27FC236}">
                <a16:creationId xmlns:a16="http://schemas.microsoft.com/office/drawing/2014/main" id="{76197839-4B0D-4281-A634-3DB4CECA4DD0}"/>
              </a:ext>
            </a:extLst>
          </p:cNvPr>
          <p:cNvSpPr txBox="1">
            <a:spLocks/>
          </p:cNvSpPr>
          <p:nvPr/>
        </p:nvSpPr>
        <p:spPr>
          <a:xfrm>
            <a:off x="323528" y="764704"/>
            <a:ext cx="8518825" cy="17966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solidFill>
                  <a:schemeClr val="tx1">
                    <a:lumMod val="75000"/>
                    <a:lumOff val="25000"/>
                  </a:schemeClr>
                </a:solidFill>
              </a:rPr>
              <a:t>在编写程序的时候，往往对某些字符串的规则有特定的逻辑要求；</a:t>
            </a:r>
            <a:endParaRPr lang="en-US" altLang="zh-CN" sz="2000" dirty="0">
              <a:solidFill>
                <a:schemeClr val="tx1">
                  <a:lumMod val="75000"/>
                  <a:lumOff val="25000"/>
                </a:schemeClr>
              </a:solidFill>
            </a:endParaRPr>
          </a:p>
          <a:p>
            <a:r>
              <a:rPr lang="zh-CN" altLang="en-US" sz="2000" dirty="0">
                <a:solidFill>
                  <a:schemeClr val="tx1">
                    <a:lumMod val="75000"/>
                    <a:lumOff val="25000"/>
                  </a:schemeClr>
                </a:solidFill>
              </a:rPr>
              <a:t>例如，邮件地址，手机号码，身份证号码，都可能使用字符串表示，而这些字符串都有着自己的逻辑要求；</a:t>
            </a:r>
            <a:endParaRPr lang="en-US" altLang="zh-CN" sz="2000" dirty="0">
              <a:solidFill>
                <a:schemeClr val="tx1">
                  <a:lumMod val="75000"/>
                  <a:lumOff val="25000"/>
                </a:schemeClr>
              </a:solidFill>
            </a:endParaRPr>
          </a:p>
          <a:p>
            <a:r>
              <a:rPr lang="zh-CN" altLang="en-US" sz="2000" dirty="0">
                <a:solidFill>
                  <a:schemeClr val="tx1">
                    <a:lumMod val="75000"/>
                    <a:lumOff val="25000"/>
                  </a:schemeClr>
                </a:solidFill>
              </a:rPr>
              <a:t>正则表达式（</a:t>
            </a:r>
            <a:r>
              <a:rPr lang="en-US" altLang="zh-CN" sz="2000" dirty="0">
                <a:solidFill>
                  <a:schemeClr val="tx1">
                    <a:lumMod val="75000"/>
                    <a:lumOff val="25000"/>
                  </a:schemeClr>
                </a:solidFill>
              </a:rPr>
              <a:t>regular expression</a:t>
            </a:r>
            <a:r>
              <a:rPr lang="zh-CN" altLang="en-US" sz="2000" dirty="0">
                <a:solidFill>
                  <a:schemeClr val="tx1">
                    <a:lumMod val="75000"/>
                    <a:lumOff val="25000"/>
                  </a:schemeClr>
                </a:solidFill>
              </a:rPr>
              <a:t>）就是用来</a:t>
            </a:r>
            <a:r>
              <a:rPr lang="zh-CN" altLang="en-US" sz="2000" b="1" dirty="0">
                <a:solidFill>
                  <a:srgbClr val="C00000"/>
                </a:solidFill>
              </a:rPr>
              <a:t>描述字符串逻辑规则</a:t>
            </a:r>
            <a:r>
              <a:rPr lang="zh-CN" altLang="en-US" sz="2000" dirty="0">
                <a:solidFill>
                  <a:schemeClr val="tx1">
                    <a:lumMod val="75000"/>
                    <a:lumOff val="25000"/>
                  </a:schemeClr>
                </a:solidFill>
              </a:rPr>
              <a:t>的工具；</a:t>
            </a:r>
            <a:endParaRPr lang="en-US" altLang="zh-CN" sz="2000" dirty="0">
              <a:solidFill>
                <a:schemeClr val="tx1">
                  <a:lumMod val="75000"/>
                  <a:lumOff val="25000"/>
                </a:schemeClr>
              </a:solidFill>
            </a:endParaRPr>
          </a:p>
        </p:txBody>
      </p:sp>
      <p:sp>
        <p:nvSpPr>
          <p:cNvPr id="4" name="Rectangle 6">
            <a:extLst>
              <a:ext uri="{FF2B5EF4-FFF2-40B4-BE49-F238E27FC236}">
                <a16:creationId xmlns:a16="http://schemas.microsoft.com/office/drawing/2014/main" id="{3D0E0AC4-E5C7-493D-B9DF-19996A1B4F65}"/>
              </a:ext>
            </a:extLst>
          </p:cNvPr>
          <p:cNvSpPr/>
          <p:nvPr/>
        </p:nvSpPr>
        <p:spPr>
          <a:xfrm>
            <a:off x="2699792" y="2994825"/>
            <a:ext cx="2570180" cy="3153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1</a:t>
            </a:r>
            <a:r>
              <a:rPr lang="zh-CN" altLang="en-US" sz="1600" dirty="0">
                <a:solidFill>
                  <a:schemeClr val="tx1"/>
                </a:solidFill>
              </a:rPr>
              <a:t>、手机号码</a:t>
            </a:r>
            <a:r>
              <a:rPr lang="en-US" altLang="zh-CN" sz="1600" dirty="0">
                <a:solidFill>
                  <a:schemeClr val="tx1"/>
                </a:solidFill>
              </a:rPr>
              <a:t>11</a:t>
            </a:r>
            <a:r>
              <a:rPr lang="zh-CN" altLang="en-US" sz="1600" dirty="0">
                <a:solidFill>
                  <a:schemeClr val="tx1"/>
                </a:solidFill>
              </a:rPr>
              <a:t>位</a:t>
            </a:r>
            <a:endParaRPr lang="en-US" altLang="zh-CN" sz="1600" dirty="0">
              <a:solidFill>
                <a:schemeClr val="tx1"/>
              </a:solidFill>
            </a:endParaRPr>
          </a:p>
          <a:p>
            <a:r>
              <a:rPr lang="en-US" altLang="zh-CN" sz="1600" dirty="0">
                <a:solidFill>
                  <a:schemeClr val="tx1"/>
                </a:solidFill>
              </a:rPr>
              <a:t>2</a:t>
            </a:r>
            <a:r>
              <a:rPr lang="zh-CN" altLang="en-US" sz="1600" dirty="0">
                <a:solidFill>
                  <a:schemeClr val="tx1"/>
                </a:solidFill>
              </a:rPr>
              <a:t>、前三位固定格式</a:t>
            </a:r>
            <a:r>
              <a:rPr lang="en-US" altLang="zh-CN" sz="1600" dirty="0">
                <a:solidFill>
                  <a:schemeClr val="tx1"/>
                </a:solidFill>
              </a:rPr>
              <a:t>+</a:t>
            </a:r>
            <a:r>
              <a:rPr lang="zh-CN" altLang="en-US" sz="1600" dirty="0">
                <a:solidFill>
                  <a:schemeClr val="tx1"/>
                </a:solidFill>
              </a:rPr>
              <a:t>后</a:t>
            </a:r>
            <a:r>
              <a:rPr lang="en-US" altLang="zh-CN" sz="1600" dirty="0">
                <a:solidFill>
                  <a:schemeClr val="tx1"/>
                </a:solidFill>
              </a:rPr>
              <a:t>8</a:t>
            </a:r>
            <a:r>
              <a:rPr lang="zh-CN" altLang="en-US" sz="1600" dirty="0">
                <a:solidFill>
                  <a:schemeClr val="tx1"/>
                </a:solidFill>
              </a:rPr>
              <a:t>位任意数 </a:t>
            </a:r>
          </a:p>
          <a:p>
            <a:r>
              <a:rPr lang="en-US" altLang="zh-CN" sz="1600" dirty="0">
                <a:solidFill>
                  <a:schemeClr val="tx1"/>
                </a:solidFill>
              </a:rPr>
              <a:t>3</a:t>
            </a:r>
            <a:r>
              <a:rPr lang="zh-CN" altLang="en-US" sz="1600" dirty="0">
                <a:solidFill>
                  <a:schemeClr val="tx1"/>
                </a:solidFill>
              </a:rPr>
              <a:t>、前三位格式有： </a:t>
            </a:r>
            <a:endParaRPr lang="en-US" altLang="zh-CN" sz="1600" dirty="0">
              <a:solidFill>
                <a:schemeClr val="tx1"/>
              </a:solidFill>
            </a:endParaRPr>
          </a:p>
          <a:p>
            <a:r>
              <a:rPr lang="zh-CN" altLang="en-US" sz="1600" dirty="0">
                <a:solidFill>
                  <a:schemeClr val="tx1"/>
                </a:solidFill>
              </a:rPr>
              <a:t>（</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13+</a:t>
            </a:r>
            <a:r>
              <a:rPr lang="zh-CN" altLang="en-US" sz="1600" dirty="0">
                <a:solidFill>
                  <a:schemeClr val="tx1"/>
                </a:solidFill>
              </a:rPr>
              <a:t>任意数 </a:t>
            </a:r>
          </a:p>
          <a:p>
            <a:r>
              <a:rPr lang="zh-CN" altLang="en-US" sz="1600" dirty="0">
                <a:solidFill>
                  <a:schemeClr val="tx1"/>
                </a:solidFill>
              </a:rPr>
              <a:t>（</a:t>
            </a:r>
            <a:r>
              <a:rPr lang="en-US" altLang="zh-CN" sz="1600" dirty="0">
                <a:solidFill>
                  <a:schemeClr val="tx1"/>
                </a:solidFill>
              </a:rPr>
              <a:t>2</a:t>
            </a:r>
            <a:r>
              <a:rPr lang="zh-CN" altLang="en-US" sz="1600" dirty="0">
                <a:solidFill>
                  <a:schemeClr val="tx1"/>
                </a:solidFill>
              </a:rPr>
              <a:t>） </a:t>
            </a:r>
            <a:r>
              <a:rPr lang="en-US" altLang="zh-CN" sz="1600" dirty="0">
                <a:solidFill>
                  <a:schemeClr val="tx1"/>
                </a:solidFill>
              </a:rPr>
              <a:t>15+</a:t>
            </a:r>
            <a:r>
              <a:rPr lang="zh-CN" altLang="en-US" sz="1600" dirty="0">
                <a:solidFill>
                  <a:schemeClr val="tx1"/>
                </a:solidFill>
              </a:rPr>
              <a:t>除</a:t>
            </a:r>
            <a:r>
              <a:rPr lang="en-US" altLang="zh-CN" sz="1600" dirty="0">
                <a:solidFill>
                  <a:schemeClr val="tx1"/>
                </a:solidFill>
              </a:rPr>
              <a:t>4</a:t>
            </a:r>
            <a:r>
              <a:rPr lang="zh-CN" altLang="en-US" sz="1600" dirty="0">
                <a:solidFill>
                  <a:schemeClr val="tx1"/>
                </a:solidFill>
              </a:rPr>
              <a:t>的任意数 </a:t>
            </a:r>
          </a:p>
          <a:p>
            <a:r>
              <a:rPr lang="zh-CN" altLang="en-US" sz="1600" dirty="0">
                <a:solidFill>
                  <a:schemeClr val="tx1"/>
                </a:solidFill>
              </a:rPr>
              <a:t>（</a:t>
            </a:r>
            <a:r>
              <a:rPr lang="en-US" altLang="zh-CN" sz="1600" dirty="0">
                <a:solidFill>
                  <a:schemeClr val="tx1"/>
                </a:solidFill>
              </a:rPr>
              <a:t>3</a:t>
            </a:r>
            <a:r>
              <a:rPr lang="zh-CN" altLang="en-US" sz="1600" dirty="0">
                <a:solidFill>
                  <a:schemeClr val="tx1"/>
                </a:solidFill>
              </a:rPr>
              <a:t>） </a:t>
            </a:r>
            <a:r>
              <a:rPr lang="en-US" altLang="zh-CN" sz="1600" dirty="0">
                <a:solidFill>
                  <a:schemeClr val="tx1"/>
                </a:solidFill>
              </a:rPr>
              <a:t>18+</a:t>
            </a:r>
            <a:r>
              <a:rPr lang="zh-CN" altLang="en-US" sz="1600" dirty="0">
                <a:solidFill>
                  <a:schemeClr val="tx1"/>
                </a:solidFill>
              </a:rPr>
              <a:t>除</a:t>
            </a:r>
            <a:r>
              <a:rPr lang="en-US" altLang="zh-CN" sz="1600" dirty="0">
                <a:solidFill>
                  <a:schemeClr val="tx1"/>
                </a:solidFill>
              </a:rPr>
              <a:t>1</a:t>
            </a:r>
            <a:r>
              <a:rPr lang="zh-CN" altLang="en-US" sz="1600" dirty="0">
                <a:solidFill>
                  <a:schemeClr val="tx1"/>
                </a:solidFill>
              </a:rPr>
              <a:t>和</a:t>
            </a:r>
            <a:r>
              <a:rPr lang="en-US" altLang="zh-CN" sz="1600" dirty="0">
                <a:solidFill>
                  <a:schemeClr val="tx1"/>
                </a:solidFill>
              </a:rPr>
              <a:t>4</a:t>
            </a:r>
            <a:r>
              <a:rPr lang="zh-CN" altLang="en-US" sz="1600" dirty="0">
                <a:solidFill>
                  <a:schemeClr val="tx1"/>
                </a:solidFill>
              </a:rPr>
              <a:t>的任意数 </a:t>
            </a:r>
          </a:p>
          <a:p>
            <a:r>
              <a:rPr lang="zh-CN" altLang="en-US" sz="1600" dirty="0">
                <a:solidFill>
                  <a:schemeClr val="tx1"/>
                </a:solidFill>
              </a:rPr>
              <a:t>（</a:t>
            </a:r>
            <a:r>
              <a:rPr lang="en-US" altLang="zh-CN" sz="1600" dirty="0">
                <a:solidFill>
                  <a:schemeClr val="tx1"/>
                </a:solidFill>
              </a:rPr>
              <a:t>4</a:t>
            </a:r>
            <a:r>
              <a:rPr lang="zh-CN" altLang="en-US" sz="1600" dirty="0">
                <a:solidFill>
                  <a:schemeClr val="tx1"/>
                </a:solidFill>
              </a:rPr>
              <a:t>） </a:t>
            </a:r>
            <a:r>
              <a:rPr lang="en-US" altLang="zh-CN" sz="1600" dirty="0">
                <a:solidFill>
                  <a:schemeClr val="tx1"/>
                </a:solidFill>
              </a:rPr>
              <a:t>17+</a:t>
            </a:r>
            <a:r>
              <a:rPr lang="zh-CN" altLang="en-US" sz="1600" dirty="0">
                <a:solidFill>
                  <a:schemeClr val="tx1"/>
                </a:solidFill>
              </a:rPr>
              <a:t>除</a:t>
            </a:r>
            <a:r>
              <a:rPr lang="en-US" altLang="zh-CN" sz="1600" dirty="0">
                <a:solidFill>
                  <a:schemeClr val="tx1"/>
                </a:solidFill>
              </a:rPr>
              <a:t>9</a:t>
            </a:r>
            <a:r>
              <a:rPr lang="zh-CN" altLang="en-US" sz="1600" dirty="0">
                <a:solidFill>
                  <a:schemeClr val="tx1"/>
                </a:solidFill>
              </a:rPr>
              <a:t>的任意数 </a:t>
            </a:r>
            <a:endParaRPr lang="en-US" sz="1600" dirty="0">
              <a:solidFill>
                <a:schemeClr val="tx1"/>
              </a:solidFill>
            </a:endParaRPr>
          </a:p>
        </p:txBody>
      </p:sp>
      <p:sp>
        <p:nvSpPr>
          <p:cNvPr id="5" name="TextBox 7">
            <a:extLst>
              <a:ext uri="{FF2B5EF4-FFF2-40B4-BE49-F238E27FC236}">
                <a16:creationId xmlns:a16="http://schemas.microsoft.com/office/drawing/2014/main" id="{F6E6476F-2DAA-488A-8E21-AE44EA8A58A9}"/>
              </a:ext>
            </a:extLst>
          </p:cNvPr>
          <p:cNvSpPr txBox="1"/>
          <p:nvPr/>
        </p:nvSpPr>
        <p:spPr>
          <a:xfrm>
            <a:off x="3244767" y="2852936"/>
            <a:ext cx="1655379" cy="369332"/>
          </a:xfrm>
          <a:prstGeom prst="rect">
            <a:avLst/>
          </a:prstGeom>
          <a:solidFill>
            <a:schemeClr val="accent6"/>
          </a:solidFill>
        </p:spPr>
        <p:txBody>
          <a:bodyPr wrap="square" rtlCol="0">
            <a:spAutoFit/>
          </a:bodyPr>
          <a:lstStyle/>
          <a:p>
            <a:r>
              <a:rPr lang="zh-CN" altLang="en-US" dirty="0"/>
              <a:t>手机号码要求</a:t>
            </a:r>
            <a:endParaRPr lang="en-US" dirty="0"/>
          </a:p>
        </p:txBody>
      </p:sp>
      <p:sp>
        <p:nvSpPr>
          <p:cNvPr id="6" name="Rounded Rectangle 8">
            <a:extLst>
              <a:ext uri="{FF2B5EF4-FFF2-40B4-BE49-F238E27FC236}">
                <a16:creationId xmlns:a16="http://schemas.microsoft.com/office/drawing/2014/main" id="{9C3CEEDA-9557-4E10-A4BE-DB2F29B143B9}"/>
              </a:ext>
            </a:extLst>
          </p:cNvPr>
          <p:cNvSpPr/>
          <p:nvPr/>
        </p:nvSpPr>
        <p:spPr>
          <a:xfrm>
            <a:off x="59726" y="4209135"/>
            <a:ext cx="2262654" cy="80404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10">
            <a:extLst>
              <a:ext uri="{FF2B5EF4-FFF2-40B4-BE49-F238E27FC236}">
                <a16:creationId xmlns:a16="http://schemas.microsoft.com/office/drawing/2014/main" id="{FB360749-6CFC-4CDF-86F3-451C45ED3331}"/>
              </a:ext>
            </a:extLst>
          </p:cNvPr>
          <p:cNvSpPr/>
          <p:nvPr/>
        </p:nvSpPr>
        <p:spPr>
          <a:xfrm>
            <a:off x="2349657" y="4319751"/>
            <a:ext cx="350135" cy="5044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3">
            <a:extLst>
              <a:ext uri="{FF2B5EF4-FFF2-40B4-BE49-F238E27FC236}">
                <a16:creationId xmlns:a16="http://schemas.microsoft.com/office/drawing/2014/main" id="{1FF90486-E969-403E-9CE3-2F21DCE49647}"/>
              </a:ext>
            </a:extLst>
          </p:cNvPr>
          <p:cNvSpPr/>
          <p:nvPr/>
        </p:nvSpPr>
        <p:spPr>
          <a:xfrm>
            <a:off x="6380128" y="2447350"/>
            <a:ext cx="2656368" cy="170173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用分支语句写代码进行判断，可想而知多么复杂。尤其如果改了规则，就要重新编写代码；</a:t>
            </a:r>
            <a:r>
              <a:rPr lang="zh-CN" altLang="en-US" b="1" dirty="0">
                <a:solidFill>
                  <a:srgbClr val="C00000"/>
                </a:solidFill>
              </a:rPr>
              <a:t>太复杂！</a:t>
            </a:r>
            <a:endParaRPr lang="en-US" b="1" dirty="0">
              <a:solidFill>
                <a:srgbClr val="C00000"/>
              </a:solidFill>
            </a:endParaRPr>
          </a:p>
        </p:txBody>
      </p:sp>
      <p:cxnSp>
        <p:nvCxnSpPr>
          <p:cNvPr id="9" name="Curved Connector 15">
            <a:extLst>
              <a:ext uri="{FF2B5EF4-FFF2-40B4-BE49-F238E27FC236}">
                <a16:creationId xmlns:a16="http://schemas.microsoft.com/office/drawing/2014/main" id="{4096AF1D-0762-4BED-B971-5B6402D203AD}"/>
              </a:ext>
            </a:extLst>
          </p:cNvPr>
          <p:cNvCxnSpPr>
            <a:cxnSpLocks/>
            <a:stCxn id="4" idx="3"/>
            <a:endCxn id="8" idx="1"/>
          </p:cNvCxnSpPr>
          <p:nvPr/>
        </p:nvCxnSpPr>
        <p:spPr>
          <a:xfrm flipV="1">
            <a:off x="5269972" y="3298215"/>
            <a:ext cx="1110156" cy="127316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17">
            <a:extLst>
              <a:ext uri="{FF2B5EF4-FFF2-40B4-BE49-F238E27FC236}">
                <a16:creationId xmlns:a16="http://schemas.microsoft.com/office/drawing/2014/main" id="{FC0D7F06-BE10-4EEE-A32F-0B3051501243}"/>
              </a:ext>
            </a:extLst>
          </p:cNvPr>
          <p:cNvSpPr/>
          <p:nvPr/>
        </p:nvSpPr>
        <p:spPr>
          <a:xfrm>
            <a:off x="6368553" y="4883559"/>
            <a:ext cx="2667943" cy="164178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可以用</a:t>
            </a:r>
            <a:r>
              <a:rPr lang="zh-CN" altLang="en-US" b="1" dirty="0">
                <a:solidFill>
                  <a:srgbClr val="C00000"/>
                </a:solidFill>
              </a:rPr>
              <a:t>正则表达式</a:t>
            </a:r>
            <a:r>
              <a:rPr lang="zh-CN" altLang="en-US" dirty="0">
                <a:solidFill>
                  <a:schemeClr val="tx1"/>
                </a:solidFill>
              </a:rPr>
              <a:t>，把规则描述出来，每次看一下是否匹配就</a:t>
            </a:r>
            <a:r>
              <a:rPr lang="en-US" altLang="zh-CN" dirty="0">
                <a:solidFill>
                  <a:schemeClr val="tx1"/>
                </a:solidFill>
              </a:rPr>
              <a:t>OK</a:t>
            </a:r>
            <a:r>
              <a:rPr lang="zh-CN" altLang="en-US" dirty="0">
                <a:solidFill>
                  <a:schemeClr val="tx1"/>
                </a:solidFill>
              </a:rPr>
              <a:t>啦，如果规则改变，只要把正则表达式修改就行了！</a:t>
            </a:r>
            <a:endParaRPr lang="en-US" dirty="0">
              <a:solidFill>
                <a:schemeClr val="tx1"/>
              </a:solidFill>
            </a:endParaRPr>
          </a:p>
        </p:txBody>
      </p:sp>
      <p:cxnSp>
        <p:nvCxnSpPr>
          <p:cNvPr id="11" name="Curved Connector 19">
            <a:extLst>
              <a:ext uri="{FF2B5EF4-FFF2-40B4-BE49-F238E27FC236}">
                <a16:creationId xmlns:a16="http://schemas.microsoft.com/office/drawing/2014/main" id="{E6A4E82D-EEC4-46AA-949C-62505A92A618}"/>
              </a:ext>
            </a:extLst>
          </p:cNvPr>
          <p:cNvCxnSpPr>
            <a:cxnSpLocks/>
            <a:stCxn id="4" idx="3"/>
            <a:endCxn id="10" idx="1"/>
          </p:cNvCxnSpPr>
          <p:nvPr/>
        </p:nvCxnSpPr>
        <p:spPr>
          <a:xfrm>
            <a:off x="5269972" y="4571377"/>
            <a:ext cx="1098581" cy="11330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20">
            <a:extLst>
              <a:ext uri="{FF2B5EF4-FFF2-40B4-BE49-F238E27FC236}">
                <a16:creationId xmlns:a16="http://schemas.microsoft.com/office/drawing/2014/main" id="{306DB886-4031-4178-9E40-D267F03EC20C}"/>
              </a:ext>
            </a:extLst>
          </p:cNvPr>
          <p:cNvSpPr txBox="1"/>
          <p:nvPr/>
        </p:nvSpPr>
        <p:spPr>
          <a:xfrm>
            <a:off x="5401558" y="3761536"/>
            <a:ext cx="898634" cy="369332"/>
          </a:xfrm>
          <a:prstGeom prst="rect">
            <a:avLst/>
          </a:prstGeom>
          <a:solidFill>
            <a:schemeClr val="accent6"/>
          </a:solidFill>
        </p:spPr>
        <p:txBody>
          <a:bodyPr wrap="square" rtlCol="0">
            <a:spAutoFit/>
          </a:bodyPr>
          <a:lstStyle/>
          <a:p>
            <a:pPr algn="ctr"/>
            <a:r>
              <a:rPr lang="zh-CN" altLang="en-US" dirty="0"/>
              <a:t>方法</a:t>
            </a:r>
            <a:r>
              <a:rPr lang="en-US" altLang="zh-CN" dirty="0"/>
              <a:t>1</a:t>
            </a:r>
            <a:endParaRPr lang="en-US" dirty="0"/>
          </a:p>
        </p:txBody>
      </p:sp>
      <p:sp>
        <p:nvSpPr>
          <p:cNvPr id="13" name="TextBox 21">
            <a:extLst>
              <a:ext uri="{FF2B5EF4-FFF2-40B4-BE49-F238E27FC236}">
                <a16:creationId xmlns:a16="http://schemas.microsoft.com/office/drawing/2014/main" id="{860C08A1-DAA9-4491-B251-DE0D45EF7B62}"/>
              </a:ext>
            </a:extLst>
          </p:cNvPr>
          <p:cNvSpPr txBox="1"/>
          <p:nvPr/>
        </p:nvSpPr>
        <p:spPr>
          <a:xfrm>
            <a:off x="5380538" y="4859868"/>
            <a:ext cx="898634" cy="369332"/>
          </a:xfrm>
          <a:prstGeom prst="rect">
            <a:avLst/>
          </a:prstGeom>
          <a:solidFill>
            <a:schemeClr val="accent6"/>
          </a:solidFill>
        </p:spPr>
        <p:txBody>
          <a:bodyPr wrap="square" rtlCol="0">
            <a:spAutoFit/>
          </a:bodyPr>
          <a:lstStyle/>
          <a:p>
            <a:pPr algn="ctr"/>
            <a:r>
              <a:rPr lang="zh-CN" altLang="en-US" dirty="0"/>
              <a:t>方法</a:t>
            </a:r>
            <a:r>
              <a:rPr lang="en-US" altLang="zh-CN" dirty="0"/>
              <a:t>2</a:t>
            </a:r>
            <a:endParaRPr lang="en-US" dirty="0"/>
          </a:p>
        </p:txBody>
      </p:sp>
      <p:sp>
        <p:nvSpPr>
          <p:cNvPr id="14" name="Rounded Rectangle 9">
            <a:extLst>
              <a:ext uri="{FF2B5EF4-FFF2-40B4-BE49-F238E27FC236}">
                <a16:creationId xmlns:a16="http://schemas.microsoft.com/office/drawing/2014/main" id="{AA05E10A-294B-450B-961B-30214A1C4C93}"/>
              </a:ext>
            </a:extLst>
          </p:cNvPr>
          <p:cNvSpPr/>
          <p:nvPr/>
        </p:nvSpPr>
        <p:spPr>
          <a:xfrm>
            <a:off x="119592" y="4287963"/>
            <a:ext cx="2154621" cy="64638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String  </a:t>
            </a:r>
            <a:r>
              <a:rPr lang="en-US" dirty="0" err="1">
                <a:solidFill>
                  <a:schemeClr val="tx1"/>
                </a:solidFill>
              </a:rPr>
              <a:t>phoneNum</a:t>
            </a:r>
            <a:r>
              <a:rPr lang="en-US" dirty="0">
                <a:solidFill>
                  <a:schemeClr val="tx1"/>
                </a:solidFill>
              </a:rPr>
              <a:t>;</a:t>
            </a:r>
          </a:p>
        </p:txBody>
      </p:sp>
    </p:spTree>
    <p:extLst>
      <p:ext uri="{BB962C8B-B14F-4D97-AF65-F5344CB8AC3E}">
        <p14:creationId xmlns:p14="http://schemas.microsoft.com/office/powerpoint/2010/main" val="35483990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05309-1C62-40D0-B4BD-EA01C770FF87}"/>
              </a:ext>
            </a:extLst>
          </p:cNvPr>
          <p:cNvSpPr>
            <a:spLocks noGrp="1"/>
          </p:cNvSpPr>
          <p:nvPr>
            <p:ph type="title"/>
          </p:nvPr>
        </p:nvSpPr>
        <p:spPr>
          <a:xfrm>
            <a:off x="6588224" y="239103"/>
            <a:ext cx="2300062" cy="523220"/>
          </a:xfrm>
        </p:spPr>
        <p:txBody>
          <a:bodyPr/>
          <a:lstStyle/>
          <a:p>
            <a:r>
              <a:rPr lang="zh-CN" altLang="en-US" dirty="0"/>
              <a:t>正则表达式</a:t>
            </a:r>
          </a:p>
        </p:txBody>
      </p:sp>
      <p:sp>
        <p:nvSpPr>
          <p:cNvPr id="3" name="内容占位符 2">
            <a:extLst>
              <a:ext uri="{FF2B5EF4-FFF2-40B4-BE49-F238E27FC236}">
                <a16:creationId xmlns:a16="http://schemas.microsoft.com/office/drawing/2014/main" id="{C4135419-9799-4BE7-BA82-90C175562389}"/>
              </a:ext>
            </a:extLst>
          </p:cNvPr>
          <p:cNvSpPr txBox="1">
            <a:spLocks/>
          </p:cNvSpPr>
          <p:nvPr/>
        </p:nvSpPr>
        <p:spPr>
          <a:xfrm>
            <a:off x="255616" y="741554"/>
            <a:ext cx="8632670" cy="42882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buFont typeface="Wingdings" panose="05000000000000000000" pitchFamily="2" charset="2"/>
              <a:buChar char="l"/>
            </a:pPr>
            <a:r>
              <a:rPr lang="zh-CN" altLang="en-US" sz="2400" dirty="0">
                <a:solidFill>
                  <a:schemeClr val="tx1">
                    <a:lumMod val="75000"/>
                    <a:lumOff val="25000"/>
                  </a:schemeClr>
                </a:solidFill>
              </a:rPr>
              <a:t>正则表达式本身也是个字符串，不过这些字符串是使用系列“元字符”组成；</a:t>
            </a:r>
            <a:endParaRPr lang="en-US" altLang="zh-CN" sz="2400" dirty="0">
              <a:solidFill>
                <a:schemeClr val="tx1">
                  <a:lumMod val="75000"/>
                  <a:lumOff val="25000"/>
                </a:schemeClr>
              </a:solidFill>
            </a:endParaRPr>
          </a:p>
          <a:p>
            <a:pPr>
              <a:buClr>
                <a:srgbClr val="C00000"/>
              </a:buClr>
              <a:buFont typeface="Wingdings" panose="05000000000000000000" pitchFamily="2" charset="2"/>
              <a:buChar char="l"/>
            </a:pPr>
            <a:r>
              <a:rPr lang="zh-CN" altLang="en-US" sz="2400" dirty="0">
                <a:solidFill>
                  <a:schemeClr val="tx1">
                    <a:lumMod val="75000"/>
                    <a:lumOff val="25000"/>
                  </a:schemeClr>
                </a:solidFill>
              </a:rPr>
              <a:t>所谓“元字符”就是预先定义的，有特殊意义的字符；例如</a:t>
            </a:r>
            <a:r>
              <a:rPr lang="en-US" altLang="zh-CN" sz="2400" dirty="0">
                <a:solidFill>
                  <a:schemeClr val="tx1">
                    <a:lumMod val="75000"/>
                    <a:lumOff val="25000"/>
                  </a:schemeClr>
                </a:solidFill>
              </a:rPr>
              <a:t>\d</a:t>
            </a:r>
            <a:r>
              <a:rPr lang="zh-CN" altLang="en-US" sz="2400" dirty="0">
                <a:solidFill>
                  <a:schemeClr val="tx1">
                    <a:lumMod val="75000"/>
                    <a:lumOff val="25000"/>
                  </a:schemeClr>
                </a:solidFill>
              </a:rPr>
              <a:t>用来匹配一个数字；</a:t>
            </a:r>
            <a:r>
              <a:rPr lang="zh-CN" altLang="en-US" sz="2400" dirty="0"/>
              <a:t> </a:t>
            </a:r>
            <a:r>
              <a:rPr lang="en-US" altLang="zh-CN" sz="2400" dirty="0">
                <a:solidFill>
                  <a:schemeClr val="tx1">
                    <a:lumMod val="75000"/>
                    <a:lumOff val="25000"/>
                  </a:schemeClr>
                </a:solidFill>
              </a:rPr>
              <a:t>\w</a:t>
            </a:r>
            <a:r>
              <a:rPr lang="zh-CN" altLang="en-US" sz="2400" dirty="0">
                <a:solidFill>
                  <a:schemeClr val="tx1">
                    <a:lumMod val="75000"/>
                    <a:lumOff val="25000"/>
                  </a:schemeClr>
                </a:solidFill>
              </a:rPr>
              <a:t>用来匹配字母或数字或下划线或汉字等；</a:t>
            </a:r>
            <a:endParaRPr lang="en-US" altLang="zh-CN" sz="2400" dirty="0">
              <a:solidFill>
                <a:schemeClr val="tx1">
                  <a:lumMod val="75000"/>
                  <a:lumOff val="25000"/>
                </a:schemeClr>
              </a:solidFill>
            </a:endParaRPr>
          </a:p>
          <a:p>
            <a:pPr>
              <a:buClr>
                <a:srgbClr val="C00000"/>
              </a:buClr>
              <a:buFont typeface="Wingdings" panose="05000000000000000000" pitchFamily="2" charset="2"/>
              <a:buChar char="l"/>
            </a:pPr>
            <a:r>
              <a:rPr lang="zh-CN" altLang="en-US" sz="2400" dirty="0">
                <a:solidFill>
                  <a:schemeClr val="tx1">
                    <a:lumMod val="75000"/>
                    <a:lumOff val="25000"/>
                  </a:schemeClr>
                </a:solidFill>
              </a:rPr>
              <a:t>很多语言多对正则表达式提供了支持，例如</a:t>
            </a:r>
            <a:r>
              <a:rPr lang="en-US" altLang="zh-CN" sz="2400" dirty="0">
                <a:solidFill>
                  <a:schemeClr val="tx1">
                    <a:lumMod val="75000"/>
                    <a:lumOff val="25000"/>
                  </a:schemeClr>
                </a:solidFill>
              </a:rPr>
              <a:t>JavaScript</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等；</a:t>
            </a:r>
            <a:endParaRPr lang="en-US" altLang="zh-CN" sz="2400" dirty="0">
              <a:solidFill>
                <a:schemeClr val="tx1">
                  <a:lumMod val="75000"/>
                  <a:lumOff val="25000"/>
                </a:schemeClr>
              </a:solidFill>
            </a:endParaRPr>
          </a:p>
          <a:p>
            <a:pPr>
              <a:buClr>
                <a:srgbClr val="C00000"/>
              </a:buClr>
              <a:buFont typeface="Wingdings" panose="05000000000000000000" pitchFamily="2" charset="2"/>
              <a:buChar char="l"/>
            </a:pPr>
            <a:r>
              <a:rPr lang="zh-CN" altLang="en-US" sz="2400" dirty="0">
                <a:solidFill>
                  <a:schemeClr val="tx1">
                    <a:lumMod val="75000"/>
                    <a:lumOff val="25000"/>
                  </a:schemeClr>
                </a:solidFill>
              </a:rPr>
              <a:t>不同语言中使用正则表达式时，正则表达式的具体编写规则会有些小的差别，但是大体相同；</a:t>
            </a:r>
            <a:endParaRPr lang="en-US" altLang="zh-CN" sz="2400" dirty="0">
              <a:solidFill>
                <a:schemeClr val="tx1">
                  <a:lumMod val="75000"/>
                  <a:lumOff val="25000"/>
                </a:schemeClr>
              </a:solidFill>
            </a:endParaRPr>
          </a:p>
        </p:txBody>
      </p:sp>
      <p:sp>
        <p:nvSpPr>
          <p:cNvPr id="4" name="Rounded Rectangle 18">
            <a:extLst>
              <a:ext uri="{FF2B5EF4-FFF2-40B4-BE49-F238E27FC236}">
                <a16:creationId xmlns:a16="http://schemas.microsoft.com/office/drawing/2014/main" id="{D2619192-8E30-4489-8772-1CAA053270B0}"/>
              </a:ext>
            </a:extLst>
          </p:cNvPr>
          <p:cNvSpPr/>
          <p:nvPr/>
        </p:nvSpPr>
        <p:spPr>
          <a:xfrm>
            <a:off x="274651" y="4077072"/>
            <a:ext cx="4297349" cy="1440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匹配电子邮件地址的正则表达式：</a:t>
            </a:r>
            <a:endParaRPr lang="en-US" altLang="zh-CN" dirty="0">
              <a:solidFill>
                <a:schemeClr val="tx1"/>
              </a:solidFill>
            </a:endParaRPr>
          </a:p>
          <a:p>
            <a:r>
              <a:rPr lang="en-US" dirty="0">
                <a:solidFill>
                  <a:schemeClr val="tx1"/>
                </a:solidFill>
              </a:rPr>
              <a:t>^([a-z0-9A-Z]+[-|\\.]?)+[a-z0-9A-Z]@([a-z0-9A-Z]+(-[a-z0-9A-Z]+)?\\.)+[a-</a:t>
            </a:r>
            <a:r>
              <a:rPr lang="en-US" dirty="0" err="1">
                <a:solidFill>
                  <a:schemeClr val="tx1"/>
                </a:solidFill>
              </a:rPr>
              <a:t>zA</a:t>
            </a:r>
            <a:r>
              <a:rPr lang="en-US" dirty="0">
                <a:solidFill>
                  <a:schemeClr val="tx1"/>
                </a:solidFill>
              </a:rPr>
              <a:t>-Z]{2,}$</a:t>
            </a:r>
          </a:p>
        </p:txBody>
      </p:sp>
      <p:sp>
        <p:nvSpPr>
          <p:cNvPr id="5" name="Rounded Rectangle 22">
            <a:extLst>
              <a:ext uri="{FF2B5EF4-FFF2-40B4-BE49-F238E27FC236}">
                <a16:creationId xmlns:a16="http://schemas.microsoft.com/office/drawing/2014/main" id="{EAFE5F32-6F78-4A4F-93F7-560C19CE3D15}"/>
              </a:ext>
            </a:extLst>
          </p:cNvPr>
          <p:cNvSpPr/>
          <p:nvPr/>
        </p:nvSpPr>
        <p:spPr>
          <a:xfrm>
            <a:off x="274651" y="5805264"/>
            <a:ext cx="5904656"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匹配手机号码的正则表达式：</a:t>
            </a:r>
            <a:endParaRPr lang="en-US" dirty="0">
              <a:solidFill>
                <a:schemeClr val="tx1"/>
              </a:solidFill>
            </a:endParaRPr>
          </a:p>
          <a:p>
            <a:r>
              <a:rPr lang="en-US" dirty="0">
                <a:solidFill>
                  <a:schemeClr val="tx1"/>
                </a:solidFill>
              </a:rPr>
              <a:t>^((13[0-9])|(15[^4])|(18[0,2,3,5-9])|(17[0-8])|(147))\\d{8}$</a:t>
            </a:r>
          </a:p>
        </p:txBody>
      </p:sp>
      <p:sp>
        <p:nvSpPr>
          <p:cNvPr id="6" name="Oval Callout 23">
            <a:extLst>
              <a:ext uri="{FF2B5EF4-FFF2-40B4-BE49-F238E27FC236}">
                <a16:creationId xmlns:a16="http://schemas.microsoft.com/office/drawing/2014/main" id="{83AE88D3-A3E9-4EF8-B2D4-D8046C02EF66}"/>
              </a:ext>
            </a:extLst>
          </p:cNvPr>
          <p:cNvSpPr/>
          <p:nvPr/>
        </p:nvSpPr>
        <p:spPr>
          <a:xfrm>
            <a:off x="6732240" y="3762567"/>
            <a:ext cx="2128345" cy="1970689"/>
          </a:xfrm>
          <a:prstGeom prst="wedgeEllipseCallout">
            <a:avLst>
              <a:gd name="adj1" fmla="val -161220"/>
              <a:gd name="adj2" fmla="val 162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其中的</a:t>
            </a:r>
            <a:r>
              <a:rPr lang="en-US" altLang="zh-CN" dirty="0">
                <a:solidFill>
                  <a:schemeClr val="tx1"/>
                </a:solidFill>
              </a:rPr>
              <a:t>^</a:t>
            </a:r>
            <a:r>
              <a:rPr lang="zh-CN" altLang="en-US" dirty="0">
                <a:solidFill>
                  <a:schemeClr val="tx1"/>
                </a:solidFill>
              </a:rPr>
              <a:t>、</a:t>
            </a:r>
            <a:r>
              <a:rPr lang="en-US" altLang="zh-CN" dirty="0">
                <a:solidFill>
                  <a:schemeClr val="tx1"/>
                </a:solidFill>
              </a:rPr>
              <a:t>?</a:t>
            </a:r>
            <a:r>
              <a:rPr lang="zh-CN" altLang="en-US" dirty="0">
                <a:solidFill>
                  <a:schemeClr val="tx1"/>
                </a:solidFill>
              </a:rPr>
              <a:t>、</a:t>
            </a:r>
            <a:r>
              <a:rPr lang="en-US" altLang="zh-CN" dirty="0">
                <a:solidFill>
                  <a:schemeClr val="tx1"/>
                </a:solidFill>
              </a:rPr>
              <a:t>\d</a:t>
            </a:r>
            <a:r>
              <a:rPr lang="zh-CN" altLang="en-US" dirty="0">
                <a:solidFill>
                  <a:schemeClr val="tx1"/>
                </a:solidFill>
              </a:rPr>
              <a:t>、</a:t>
            </a:r>
            <a:r>
              <a:rPr lang="en-US" altLang="zh-CN" dirty="0">
                <a:solidFill>
                  <a:schemeClr val="tx1"/>
                </a:solidFill>
              </a:rPr>
              <a:t>$</a:t>
            </a:r>
            <a:r>
              <a:rPr lang="zh-CN" altLang="en-US" dirty="0">
                <a:solidFill>
                  <a:schemeClr val="tx1"/>
                </a:solidFill>
              </a:rPr>
              <a:t>等都是元字符，有特殊意义，后续会具体学习。</a:t>
            </a:r>
            <a:endParaRPr lang="en-US" dirty="0">
              <a:solidFill>
                <a:schemeClr val="tx1"/>
              </a:solidFill>
            </a:endParaRPr>
          </a:p>
        </p:txBody>
      </p:sp>
    </p:spTree>
    <p:extLst>
      <p:ext uri="{BB962C8B-B14F-4D97-AF65-F5344CB8AC3E}">
        <p14:creationId xmlns:p14="http://schemas.microsoft.com/office/powerpoint/2010/main" val="11787373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04FFD-9AA7-40C1-8438-55E100F5957C}"/>
              </a:ext>
            </a:extLst>
          </p:cNvPr>
          <p:cNvSpPr>
            <a:spLocks noGrp="1"/>
          </p:cNvSpPr>
          <p:nvPr>
            <p:ph type="title"/>
          </p:nvPr>
        </p:nvSpPr>
        <p:spPr>
          <a:xfrm>
            <a:off x="5364088" y="23660"/>
            <a:ext cx="3524198" cy="954107"/>
          </a:xfrm>
        </p:spPr>
        <p:txBody>
          <a:bodyPr/>
          <a:lstStyle/>
          <a:p>
            <a:r>
              <a:rPr lang="zh-CN" altLang="en-US" dirty="0"/>
              <a:t>正则表达式基本语法</a:t>
            </a:r>
          </a:p>
        </p:txBody>
      </p:sp>
      <p:sp>
        <p:nvSpPr>
          <p:cNvPr id="3" name="内容占位符 2">
            <a:extLst>
              <a:ext uri="{FF2B5EF4-FFF2-40B4-BE49-F238E27FC236}">
                <a16:creationId xmlns:a16="http://schemas.microsoft.com/office/drawing/2014/main" id="{51E7630F-3E41-44A0-A75A-8F322EB03DC5}"/>
              </a:ext>
            </a:extLst>
          </p:cNvPr>
          <p:cNvSpPr txBox="1">
            <a:spLocks/>
          </p:cNvSpPr>
          <p:nvPr/>
        </p:nvSpPr>
        <p:spPr>
          <a:xfrm>
            <a:off x="255715" y="764704"/>
            <a:ext cx="8708773" cy="11192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zh-CN" altLang="en-US" sz="1800" dirty="0">
                <a:solidFill>
                  <a:schemeClr val="tx1">
                    <a:lumMod val="75000"/>
                    <a:lumOff val="25000"/>
                  </a:schemeClr>
                </a:solidFill>
              </a:rPr>
              <a:t>要使用正则表达式，首先要学会根据规则编写正则表达式；</a:t>
            </a:r>
            <a:endParaRPr lang="en-US" altLang="zh-CN" sz="1800" dirty="0">
              <a:solidFill>
                <a:schemeClr val="tx1">
                  <a:lumMod val="75000"/>
                  <a:lumOff val="25000"/>
                </a:schemeClr>
              </a:solidFill>
            </a:endParaRPr>
          </a:p>
          <a:p>
            <a:pPr>
              <a:buClr>
                <a:srgbClr val="C00000"/>
              </a:buClr>
            </a:pPr>
            <a:r>
              <a:rPr lang="zh-CN" altLang="en-US" sz="1800" dirty="0">
                <a:solidFill>
                  <a:schemeClr val="tx1">
                    <a:lumMod val="75000"/>
                    <a:lumOff val="25000"/>
                  </a:schemeClr>
                </a:solidFill>
              </a:rPr>
              <a:t>正则表达式由“元字符”组成，掌握了元字符的含义，就可以开始编写正则表达式；</a:t>
            </a:r>
            <a:endParaRPr lang="en-US" altLang="zh-CN" sz="1800" dirty="0">
              <a:solidFill>
                <a:schemeClr val="tx1">
                  <a:lumMod val="75000"/>
                  <a:lumOff val="25000"/>
                </a:schemeClr>
              </a:solidFill>
            </a:endParaRPr>
          </a:p>
          <a:p>
            <a:pPr>
              <a:buClr>
                <a:srgbClr val="C00000"/>
              </a:buClr>
            </a:pPr>
            <a:r>
              <a:rPr lang="zh-CN" altLang="en-US" sz="1800" dirty="0">
                <a:solidFill>
                  <a:schemeClr val="tx1">
                    <a:lumMod val="75000"/>
                    <a:lumOff val="25000"/>
                  </a:schemeClr>
                </a:solidFill>
              </a:rPr>
              <a:t>常用元字符：</a:t>
            </a:r>
          </a:p>
        </p:txBody>
      </p:sp>
      <p:graphicFrame>
        <p:nvGraphicFramePr>
          <p:cNvPr id="4" name="Table 5">
            <a:extLst>
              <a:ext uri="{FF2B5EF4-FFF2-40B4-BE49-F238E27FC236}">
                <a16:creationId xmlns:a16="http://schemas.microsoft.com/office/drawing/2014/main" id="{7B33FC7D-1E68-470C-A644-AA14B8C8FD4C}"/>
              </a:ext>
            </a:extLst>
          </p:cNvPr>
          <p:cNvGraphicFramePr>
            <a:graphicFrameLocks noGrp="1"/>
          </p:cNvGraphicFramePr>
          <p:nvPr>
            <p:extLst>
              <p:ext uri="{D42A27DB-BD31-4B8C-83A1-F6EECF244321}">
                <p14:modId xmlns:p14="http://schemas.microsoft.com/office/powerpoint/2010/main" val="4047318775"/>
              </p:ext>
            </p:extLst>
          </p:nvPr>
        </p:nvGraphicFramePr>
        <p:xfrm>
          <a:off x="502744" y="2132856"/>
          <a:ext cx="8245720" cy="4450080"/>
        </p:xfrm>
        <a:graphic>
          <a:graphicData uri="http://schemas.openxmlformats.org/drawingml/2006/table">
            <a:tbl>
              <a:tblPr firstRow="1" bandRow="1">
                <a:tableStyleId>{5C22544A-7EE6-4342-B048-85BDC9FD1C3A}</a:tableStyleId>
              </a:tblPr>
              <a:tblGrid>
                <a:gridCol w="1585168">
                  <a:extLst>
                    <a:ext uri="{9D8B030D-6E8A-4147-A177-3AD203B41FA5}">
                      <a16:colId xmlns:a16="http://schemas.microsoft.com/office/drawing/2014/main" val="20000"/>
                    </a:ext>
                  </a:extLst>
                </a:gridCol>
                <a:gridCol w="6660552">
                  <a:extLst>
                    <a:ext uri="{9D8B030D-6E8A-4147-A177-3AD203B41FA5}">
                      <a16:colId xmlns:a16="http://schemas.microsoft.com/office/drawing/2014/main" val="20001"/>
                    </a:ext>
                  </a:extLst>
                </a:gridCol>
              </a:tblGrid>
              <a:tr h="370840">
                <a:tc>
                  <a:txBody>
                    <a:bodyPr/>
                    <a:lstStyle/>
                    <a:p>
                      <a:pPr algn="ctr"/>
                      <a:r>
                        <a:rPr lang="zh-CN" altLang="en-US" dirty="0"/>
                        <a:t>元字符</a:t>
                      </a:r>
                      <a:endParaRPr lang="en-US" dirty="0"/>
                    </a:p>
                  </a:txBody>
                  <a:tcPr/>
                </a:tc>
                <a:tc>
                  <a:txBody>
                    <a:bodyPr/>
                    <a:lstStyle/>
                    <a:p>
                      <a:pPr algn="ctr"/>
                      <a:r>
                        <a:rPr lang="zh-CN" altLang="en-US" dirty="0"/>
                        <a:t>含义</a:t>
                      </a:r>
                      <a:endParaRPr lang="en-US" dirty="0"/>
                    </a:p>
                  </a:txBody>
                  <a:tcPr/>
                </a:tc>
                <a:extLst>
                  <a:ext uri="{0D108BD9-81ED-4DB2-BD59-A6C34878D82A}">
                    <a16:rowId xmlns:a16="http://schemas.microsoft.com/office/drawing/2014/main" val="10000"/>
                  </a:ext>
                </a:extLst>
              </a:tr>
              <a:tr h="370840">
                <a:tc>
                  <a:txBody>
                    <a:bodyPr/>
                    <a:lstStyle/>
                    <a:p>
                      <a:pPr algn="ctr"/>
                      <a:r>
                        <a:rPr lang="en-US" dirty="0"/>
                        <a:t>x</a:t>
                      </a:r>
                    </a:p>
                  </a:txBody>
                  <a:tcPr/>
                </a:tc>
                <a:tc>
                  <a:txBody>
                    <a:bodyPr/>
                    <a:lstStyle/>
                    <a:p>
                      <a:r>
                        <a:rPr lang="zh-CN" altLang="en-US" dirty="0"/>
                        <a:t>字符 </a:t>
                      </a:r>
                      <a:r>
                        <a:rPr lang="en-US" altLang="zh-CN" dirty="0"/>
                        <a:t>x</a:t>
                      </a:r>
                      <a:endParaRPr lang="en-US" dirty="0"/>
                    </a:p>
                  </a:txBody>
                  <a:tcPr/>
                </a:tc>
                <a:extLst>
                  <a:ext uri="{0D108BD9-81ED-4DB2-BD59-A6C34878D82A}">
                    <a16:rowId xmlns:a16="http://schemas.microsoft.com/office/drawing/2014/main" val="10001"/>
                  </a:ext>
                </a:extLst>
              </a:tr>
              <a:tr h="370840">
                <a:tc>
                  <a:txBody>
                    <a:bodyPr/>
                    <a:lstStyle/>
                    <a:p>
                      <a:pPr algn="ctr"/>
                      <a:r>
                        <a:rPr lang="en-US" dirty="0"/>
                        <a:t>\\</a:t>
                      </a:r>
                    </a:p>
                  </a:txBody>
                  <a:tcPr/>
                </a:tc>
                <a:tc>
                  <a:txBody>
                    <a:bodyPr/>
                    <a:lstStyle/>
                    <a:p>
                      <a:r>
                        <a:rPr lang="zh-CN" altLang="en-US" dirty="0"/>
                        <a:t>反斜线字符</a:t>
                      </a:r>
                      <a:endParaRPr lang="en-US" dirty="0"/>
                    </a:p>
                  </a:txBody>
                  <a:tcPr/>
                </a:tc>
                <a:extLst>
                  <a:ext uri="{0D108BD9-81ED-4DB2-BD59-A6C34878D82A}">
                    <a16:rowId xmlns:a16="http://schemas.microsoft.com/office/drawing/2014/main" val="10002"/>
                  </a:ext>
                </a:extLst>
              </a:tr>
              <a:tr h="370840">
                <a:tc>
                  <a:txBody>
                    <a:bodyPr/>
                    <a:lstStyle/>
                    <a:p>
                      <a:pPr algn="ctr"/>
                      <a:r>
                        <a:rPr lang="en-US" dirty="0"/>
                        <a:t>\0n</a:t>
                      </a:r>
                    </a:p>
                  </a:txBody>
                  <a:tcPr/>
                </a:tc>
                <a:tc>
                  <a:txBody>
                    <a:bodyPr/>
                    <a:lstStyle/>
                    <a:p>
                      <a:r>
                        <a:rPr lang="zh-CN" altLang="en-US" dirty="0"/>
                        <a:t>带有八进制值 </a:t>
                      </a:r>
                      <a:r>
                        <a:rPr lang="en-US" altLang="zh-CN" dirty="0"/>
                        <a:t>0 </a:t>
                      </a:r>
                      <a:r>
                        <a:rPr lang="zh-CN" altLang="en-US" dirty="0"/>
                        <a:t>的字符 </a:t>
                      </a:r>
                      <a:r>
                        <a:rPr lang="en-US" altLang="zh-CN" dirty="0"/>
                        <a:t>n (0 &lt;= n &lt;= 7)</a:t>
                      </a:r>
                      <a:endParaRPr lang="en-US" dirty="0"/>
                    </a:p>
                  </a:txBody>
                  <a:tcPr/>
                </a:tc>
                <a:extLst>
                  <a:ext uri="{0D108BD9-81ED-4DB2-BD59-A6C34878D82A}">
                    <a16:rowId xmlns:a16="http://schemas.microsoft.com/office/drawing/2014/main" val="10003"/>
                  </a:ext>
                </a:extLst>
              </a:tr>
              <a:tr h="370840">
                <a:tc>
                  <a:txBody>
                    <a:bodyPr/>
                    <a:lstStyle/>
                    <a:p>
                      <a:pPr algn="ctr"/>
                      <a:r>
                        <a:rPr lang="en-US" dirty="0"/>
                        <a:t>\0nn</a:t>
                      </a:r>
                    </a:p>
                  </a:txBody>
                  <a:tcPr/>
                </a:tc>
                <a:tc>
                  <a:txBody>
                    <a:bodyPr/>
                    <a:lstStyle/>
                    <a:p>
                      <a:r>
                        <a:rPr lang="zh-CN" altLang="en-US" dirty="0"/>
                        <a:t>带有八进制值 </a:t>
                      </a:r>
                      <a:r>
                        <a:rPr lang="en-US" altLang="zh-CN" dirty="0"/>
                        <a:t>0 </a:t>
                      </a:r>
                      <a:r>
                        <a:rPr lang="zh-CN" altLang="en-US" dirty="0"/>
                        <a:t>的字符 </a:t>
                      </a:r>
                      <a:r>
                        <a:rPr lang="en-US" altLang="zh-CN" dirty="0" err="1"/>
                        <a:t>nn</a:t>
                      </a:r>
                      <a:r>
                        <a:rPr lang="en-US" altLang="zh-CN" dirty="0"/>
                        <a:t> (0 &lt;= n &lt;= 7)</a:t>
                      </a:r>
                      <a:endParaRPr lang="en-US" dirty="0"/>
                    </a:p>
                  </a:txBody>
                  <a:tcPr/>
                </a:tc>
                <a:extLst>
                  <a:ext uri="{0D108BD9-81ED-4DB2-BD59-A6C34878D82A}">
                    <a16:rowId xmlns:a16="http://schemas.microsoft.com/office/drawing/2014/main" val="10004"/>
                  </a:ext>
                </a:extLst>
              </a:tr>
              <a:tr h="370840">
                <a:tc>
                  <a:txBody>
                    <a:bodyPr/>
                    <a:lstStyle/>
                    <a:p>
                      <a:pPr algn="ctr"/>
                      <a:r>
                        <a:rPr lang="en-US" dirty="0"/>
                        <a:t>\0mnn</a:t>
                      </a:r>
                    </a:p>
                  </a:txBody>
                  <a:tcPr/>
                </a:tc>
                <a:tc>
                  <a:txBody>
                    <a:bodyPr/>
                    <a:lstStyle/>
                    <a:p>
                      <a:r>
                        <a:rPr lang="zh-CN" altLang="en-US" dirty="0"/>
                        <a:t>带有八进制值 </a:t>
                      </a:r>
                      <a:r>
                        <a:rPr lang="en-US" altLang="zh-CN" dirty="0"/>
                        <a:t>0 </a:t>
                      </a:r>
                      <a:r>
                        <a:rPr lang="zh-CN" altLang="en-US" dirty="0"/>
                        <a:t>的字符 </a:t>
                      </a:r>
                      <a:r>
                        <a:rPr lang="en-US" altLang="zh-CN" dirty="0" err="1"/>
                        <a:t>mnn</a:t>
                      </a:r>
                      <a:r>
                        <a:rPr lang="zh-CN" altLang="en-US" dirty="0"/>
                        <a:t>（</a:t>
                      </a:r>
                      <a:r>
                        <a:rPr lang="en-US" altLang="zh-CN" dirty="0"/>
                        <a:t>0 &lt;= m &lt;= 3</a:t>
                      </a:r>
                      <a:r>
                        <a:rPr lang="zh-CN" altLang="en-US" dirty="0"/>
                        <a:t>、</a:t>
                      </a:r>
                      <a:r>
                        <a:rPr lang="en-US" altLang="zh-CN" dirty="0"/>
                        <a:t>0 &lt;= n &lt;= 7</a:t>
                      </a:r>
                      <a:r>
                        <a:rPr lang="zh-CN" altLang="en-US" dirty="0"/>
                        <a:t>）</a:t>
                      </a:r>
                      <a:r>
                        <a:rPr lang="en-US" altLang="zh-CN" dirty="0"/>
                        <a:t>	</a:t>
                      </a:r>
                      <a:endParaRPr lang="en-US" dirty="0"/>
                    </a:p>
                  </a:txBody>
                  <a:tcPr/>
                </a:tc>
                <a:extLst>
                  <a:ext uri="{0D108BD9-81ED-4DB2-BD59-A6C34878D82A}">
                    <a16:rowId xmlns:a16="http://schemas.microsoft.com/office/drawing/2014/main" val="10005"/>
                  </a:ext>
                </a:extLst>
              </a:tr>
              <a:tr h="370840">
                <a:tc>
                  <a:txBody>
                    <a:bodyPr/>
                    <a:lstStyle/>
                    <a:p>
                      <a:pPr algn="ctr"/>
                      <a:r>
                        <a:rPr lang="en-US" altLang="zh-CN" dirty="0"/>
                        <a:t>\</a:t>
                      </a:r>
                      <a:r>
                        <a:rPr lang="en-US" altLang="zh-CN" dirty="0" err="1"/>
                        <a:t>xhh</a:t>
                      </a:r>
                      <a:endParaRPr lang="en-US" dirty="0"/>
                    </a:p>
                  </a:txBody>
                  <a:tcPr/>
                </a:tc>
                <a:tc>
                  <a:txBody>
                    <a:bodyPr/>
                    <a:lstStyle/>
                    <a:p>
                      <a:r>
                        <a:rPr lang="zh-CN" altLang="en-US" dirty="0"/>
                        <a:t>带有十六进制值 </a:t>
                      </a:r>
                      <a:r>
                        <a:rPr lang="en-US" altLang="zh-CN" dirty="0"/>
                        <a:t>0x </a:t>
                      </a:r>
                      <a:r>
                        <a:rPr lang="zh-CN" altLang="en-US" dirty="0"/>
                        <a:t>的字符 </a:t>
                      </a:r>
                      <a:r>
                        <a:rPr lang="en-US" altLang="zh-CN" dirty="0" err="1"/>
                        <a:t>hh</a:t>
                      </a:r>
                      <a:endParaRPr lang="en-US" dirty="0"/>
                    </a:p>
                  </a:txBody>
                  <a:tcPr/>
                </a:tc>
                <a:extLst>
                  <a:ext uri="{0D108BD9-81ED-4DB2-BD59-A6C34878D82A}">
                    <a16:rowId xmlns:a16="http://schemas.microsoft.com/office/drawing/2014/main" val="10006"/>
                  </a:ext>
                </a:extLst>
              </a:tr>
              <a:tr h="370840">
                <a:tc>
                  <a:txBody>
                    <a:bodyPr/>
                    <a:lstStyle/>
                    <a:p>
                      <a:pPr algn="ctr"/>
                      <a:r>
                        <a:rPr lang="en-US" dirty="0"/>
                        <a:t>\</a:t>
                      </a:r>
                      <a:r>
                        <a:rPr lang="en-US" dirty="0" err="1"/>
                        <a:t>uhhhh</a:t>
                      </a:r>
                      <a:endParaRPr lang="en-US" dirty="0"/>
                    </a:p>
                  </a:txBody>
                  <a:tcPr/>
                </a:tc>
                <a:tc>
                  <a:txBody>
                    <a:bodyPr/>
                    <a:lstStyle/>
                    <a:p>
                      <a:r>
                        <a:rPr lang="zh-CN" altLang="en-US" dirty="0"/>
                        <a:t>带有十六进制值 </a:t>
                      </a:r>
                      <a:r>
                        <a:rPr lang="en-US" altLang="zh-CN" dirty="0"/>
                        <a:t>0x </a:t>
                      </a:r>
                      <a:r>
                        <a:rPr lang="zh-CN" altLang="en-US" dirty="0"/>
                        <a:t>的字符 </a:t>
                      </a:r>
                      <a:r>
                        <a:rPr lang="en-US" altLang="zh-CN" dirty="0" err="1"/>
                        <a:t>hhhh</a:t>
                      </a:r>
                      <a:endParaRPr lang="en-US" dirty="0"/>
                    </a:p>
                  </a:txBody>
                  <a:tcPr/>
                </a:tc>
                <a:extLst>
                  <a:ext uri="{0D108BD9-81ED-4DB2-BD59-A6C34878D82A}">
                    <a16:rowId xmlns:a16="http://schemas.microsoft.com/office/drawing/2014/main" val="10007"/>
                  </a:ext>
                </a:extLst>
              </a:tr>
              <a:tr h="370840">
                <a:tc>
                  <a:txBody>
                    <a:bodyPr/>
                    <a:lstStyle/>
                    <a:p>
                      <a:pPr algn="ctr"/>
                      <a:r>
                        <a:rPr lang="en-US" dirty="0"/>
                        <a:t>\t</a:t>
                      </a:r>
                    </a:p>
                  </a:txBody>
                  <a:tcPr/>
                </a:tc>
                <a:tc>
                  <a:txBody>
                    <a:bodyPr/>
                    <a:lstStyle/>
                    <a:p>
                      <a:r>
                        <a:rPr lang="zh-CN" altLang="en-US" dirty="0"/>
                        <a:t>新行（换行）符 </a:t>
                      </a:r>
                      <a:r>
                        <a:rPr lang="en-US" altLang="zh-CN" dirty="0"/>
                        <a:t>('\u000A')</a:t>
                      </a:r>
                      <a:endParaRPr lang="en-US" dirty="0"/>
                    </a:p>
                  </a:txBody>
                  <a:tcPr/>
                </a:tc>
                <a:extLst>
                  <a:ext uri="{0D108BD9-81ED-4DB2-BD59-A6C34878D82A}">
                    <a16:rowId xmlns:a16="http://schemas.microsoft.com/office/drawing/2014/main" val="10008"/>
                  </a:ext>
                </a:extLst>
              </a:tr>
              <a:tr h="370840">
                <a:tc>
                  <a:txBody>
                    <a:bodyPr/>
                    <a:lstStyle/>
                    <a:p>
                      <a:pPr algn="ctr"/>
                      <a:r>
                        <a:rPr lang="en-US" dirty="0"/>
                        <a:t>\r</a:t>
                      </a:r>
                    </a:p>
                  </a:txBody>
                  <a:tcPr/>
                </a:tc>
                <a:tc>
                  <a:txBody>
                    <a:bodyPr/>
                    <a:lstStyle/>
                    <a:p>
                      <a:r>
                        <a:rPr lang="zh-CN" altLang="en-US" dirty="0"/>
                        <a:t>回车符 </a:t>
                      </a:r>
                      <a:r>
                        <a:rPr lang="en-US" altLang="zh-CN" dirty="0"/>
                        <a:t>('\u000D')</a:t>
                      </a:r>
                      <a:endParaRPr lang="en-US" dirty="0"/>
                    </a:p>
                  </a:txBody>
                  <a:tcPr/>
                </a:tc>
                <a:extLst>
                  <a:ext uri="{0D108BD9-81ED-4DB2-BD59-A6C34878D82A}">
                    <a16:rowId xmlns:a16="http://schemas.microsoft.com/office/drawing/2014/main" val="10009"/>
                  </a:ext>
                </a:extLst>
              </a:tr>
              <a:tr h="370840">
                <a:tc>
                  <a:txBody>
                    <a:bodyPr/>
                    <a:lstStyle/>
                    <a:p>
                      <a:pPr algn="ctr"/>
                      <a:r>
                        <a:rPr lang="en-US" dirty="0"/>
                        <a:t>\f</a:t>
                      </a:r>
                    </a:p>
                  </a:txBody>
                  <a:tcPr/>
                </a:tc>
                <a:tc>
                  <a:txBody>
                    <a:bodyPr/>
                    <a:lstStyle/>
                    <a:p>
                      <a:r>
                        <a:rPr lang="zh-CN" altLang="en-US" dirty="0"/>
                        <a:t>换页符 </a:t>
                      </a:r>
                      <a:r>
                        <a:rPr lang="en-US" altLang="zh-CN" dirty="0"/>
                        <a:t>('\u000C')</a:t>
                      </a:r>
                      <a:endParaRPr lang="en-US" dirty="0"/>
                    </a:p>
                  </a:txBody>
                  <a:tcPr/>
                </a:tc>
                <a:extLst>
                  <a:ext uri="{0D108BD9-81ED-4DB2-BD59-A6C34878D82A}">
                    <a16:rowId xmlns:a16="http://schemas.microsoft.com/office/drawing/2014/main" val="10010"/>
                  </a:ext>
                </a:extLst>
              </a:tr>
              <a:tr h="370840">
                <a:tc>
                  <a:txBody>
                    <a:bodyPr/>
                    <a:lstStyle/>
                    <a:p>
                      <a:pPr algn="ctr"/>
                      <a:r>
                        <a:rPr lang="en-US" dirty="0"/>
                        <a:t>\a</a:t>
                      </a:r>
                    </a:p>
                  </a:txBody>
                  <a:tcPr/>
                </a:tc>
                <a:tc>
                  <a:txBody>
                    <a:bodyPr/>
                    <a:lstStyle/>
                    <a:p>
                      <a:r>
                        <a:rPr lang="zh-CN" altLang="en-US" dirty="0"/>
                        <a:t>报警 </a:t>
                      </a:r>
                      <a:r>
                        <a:rPr lang="en-US" altLang="zh-CN" dirty="0"/>
                        <a:t>(bell) </a:t>
                      </a:r>
                      <a:r>
                        <a:rPr lang="zh-CN" altLang="en-US" dirty="0"/>
                        <a:t>符 </a:t>
                      </a:r>
                      <a:r>
                        <a:rPr lang="en-US" altLang="zh-CN" dirty="0"/>
                        <a:t>('\u0007')</a:t>
                      </a:r>
                      <a:endParaRPr lang="en-US"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8879542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924E69-CA28-44A8-8176-20E761FBF62A}"/>
              </a:ext>
            </a:extLst>
          </p:cNvPr>
          <p:cNvSpPr>
            <a:spLocks noGrp="1"/>
          </p:cNvSpPr>
          <p:nvPr>
            <p:ph type="title"/>
          </p:nvPr>
        </p:nvSpPr>
        <p:spPr>
          <a:xfrm>
            <a:off x="5220072" y="23660"/>
            <a:ext cx="3668214" cy="954107"/>
          </a:xfrm>
        </p:spPr>
        <p:txBody>
          <a:bodyPr/>
          <a:lstStyle/>
          <a:p>
            <a:r>
              <a:rPr lang="zh-CN" altLang="en-US" dirty="0"/>
              <a:t>正则表达式基本语法</a:t>
            </a:r>
          </a:p>
        </p:txBody>
      </p:sp>
      <p:sp>
        <p:nvSpPr>
          <p:cNvPr id="3" name="内容占位符 2">
            <a:extLst>
              <a:ext uri="{FF2B5EF4-FFF2-40B4-BE49-F238E27FC236}">
                <a16:creationId xmlns:a16="http://schemas.microsoft.com/office/drawing/2014/main" id="{DCBCCAD0-7708-4789-BFC7-9207A5D61E20}"/>
              </a:ext>
            </a:extLst>
          </p:cNvPr>
          <p:cNvSpPr txBox="1">
            <a:spLocks/>
          </p:cNvSpPr>
          <p:nvPr/>
        </p:nvSpPr>
        <p:spPr>
          <a:xfrm>
            <a:off x="251520" y="832057"/>
            <a:ext cx="11015870" cy="593864"/>
          </a:xfrm>
          <a:prstGeom prst="rect">
            <a:avLst/>
          </a:prstGeom>
        </p:spPr>
        <p:txBody>
          <a:bodyPr vert="horz" lIns="91440" tIns="45720" rIns="91440" bIns="45720" rtlCol="0">
            <a:noAutofit/>
          </a:bodyPr>
          <a:lstStyle>
            <a:defPPr>
              <a:defRPr lang="zh-CN"/>
            </a:defPPr>
            <a:lvl1pPr marL="342900" indent="-342900">
              <a:spcBef>
                <a:spcPct val="20000"/>
              </a:spcBef>
              <a:buClr>
                <a:srgbClr val="C00000"/>
              </a:buClr>
              <a:buFont typeface="Arial" pitchFamily="34" charset="0"/>
              <a:buChar char="•"/>
              <a:defRPr>
                <a:solidFill>
                  <a:schemeClr val="tx1">
                    <a:lumMod val="75000"/>
                    <a:lumOff val="25000"/>
                  </a:schemeClr>
                </a:solidFill>
              </a:defRPr>
            </a:lvl1pPr>
            <a:lvl2pPr marL="742950" indent="-285750">
              <a:spcBef>
                <a:spcPct val="20000"/>
              </a:spcBef>
              <a:buFont typeface="Arial" pitchFamily="34" charset="0"/>
              <a:buChar char="–"/>
              <a:defRPr sz="2000"/>
            </a:lvl2pPr>
            <a:lvl3pPr marL="1143000" indent="-228600">
              <a:spcBef>
                <a:spcPct val="20000"/>
              </a:spcBef>
              <a:buFont typeface="Arial" pitchFamily="34" charset="0"/>
              <a:buChar char="•"/>
            </a:lvl3pPr>
            <a:lvl4pPr marL="1600200" indent="-228600">
              <a:spcBef>
                <a:spcPct val="20000"/>
              </a:spcBef>
              <a:buFont typeface="Arial" pitchFamily="34" charset="0"/>
              <a:buChar char="–"/>
              <a:defRPr sz="1600"/>
            </a:lvl4pPr>
            <a:lvl5pPr marL="2057400" indent="-228600">
              <a:spcBef>
                <a:spcPct val="20000"/>
              </a:spcBef>
              <a:buFont typeface="Arial" pitchFamily="34" charset="0"/>
              <a:buChar char="»"/>
              <a:defRPr sz="16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常用元字符：</a:t>
            </a:r>
          </a:p>
        </p:txBody>
      </p:sp>
      <p:graphicFrame>
        <p:nvGraphicFramePr>
          <p:cNvPr id="4" name="Table 5">
            <a:extLst>
              <a:ext uri="{FF2B5EF4-FFF2-40B4-BE49-F238E27FC236}">
                <a16:creationId xmlns:a16="http://schemas.microsoft.com/office/drawing/2014/main" id="{71155115-E7F2-44F6-811E-6040BEA2500D}"/>
              </a:ext>
            </a:extLst>
          </p:cNvPr>
          <p:cNvGraphicFramePr>
            <a:graphicFrameLocks noGrp="1"/>
          </p:cNvGraphicFramePr>
          <p:nvPr>
            <p:extLst>
              <p:ext uri="{D42A27DB-BD31-4B8C-83A1-F6EECF244321}">
                <p14:modId xmlns:p14="http://schemas.microsoft.com/office/powerpoint/2010/main" val="445980948"/>
              </p:ext>
            </p:extLst>
          </p:nvPr>
        </p:nvGraphicFramePr>
        <p:xfrm>
          <a:off x="478620" y="1499200"/>
          <a:ext cx="8197836" cy="4450080"/>
        </p:xfrm>
        <a:graphic>
          <a:graphicData uri="http://schemas.openxmlformats.org/drawingml/2006/table">
            <a:tbl>
              <a:tblPr firstRow="1" bandRow="1">
                <a:tableStyleId>{5C22544A-7EE6-4342-B048-85BDC9FD1C3A}</a:tableStyleId>
              </a:tblPr>
              <a:tblGrid>
                <a:gridCol w="1575963">
                  <a:extLst>
                    <a:ext uri="{9D8B030D-6E8A-4147-A177-3AD203B41FA5}">
                      <a16:colId xmlns:a16="http://schemas.microsoft.com/office/drawing/2014/main" val="20000"/>
                    </a:ext>
                  </a:extLst>
                </a:gridCol>
                <a:gridCol w="6621873">
                  <a:extLst>
                    <a:ext uri="{9D8B030D-6E8A-4147-A177-3AD203B41FA5}">
                      <a16:colId xmlns:a16="http://schemas.microsoft.com/office/drawing/2014/main" val="20001"/>
                    </a:ext>
                  </a:extLst>
                </a:gridCol>
              </a:tblGrid>
              <a:tr h="370840">
                <a:tc>
                  <a:txBody>
                    <a:bodyPr/>
                    <a:lstStyle/>
                    <a:p>
                      <a:pPr algn="ctr"/>
                      <a:r>
                        <a:rPr lang="zh-CN" altLang="en-US" dirty="0"/>
                        <a:t>元字符</a:t>
                      </a:r>
                      <a:endParaRPr lang="en-US" dirty="0"/>
                    </a:p>
                  </a:txBody>
                  <a:tcPr/>
                </a:tc>
                <a:tc>
                  <a:txBody>
                    <a:bodyPr/>
                    <a:lstStyle/>
                    <a:p>
                      <a:pPr algn="ctr"/>
                      <a:r>
                        <a:rPr lang="zh-CN" altLang="en-US" dirty="0"/>
                        <a:t>含义</a:t>
                      </a:r>
                      <a:endParaRPr lang="en-US" dirty="0"/>
                    </a:p>
                  </a:txBody>
                  <a:tcPr/>
                </a:tc>
                <a:extLst>
                  <a:ext uri="{0D108BD9-81ED-4DB2-BD59-A6C34878D82A}">
                    <a16:rowId xmlns:a16="http://schemas.microsoft.com/office/drawing/2014/main" val="10000"/>
                  </a:ext>
                </a:extLst>
              </a:tr>
              <a:tr h="370840">
                <a:tc>
                  <a:txBody>
                    <a:bodyPr/>
                    <a:lstStyle/>
                    <a:p>
                      <a:pPr algn="ctr"/>
                      <a:r>
                        <a:rPr lang="en-US" dirty="0"/>
                        <a:t>\S</a:t>
                      </a:r>
                    </a:p>
                  </a:txBody>
                  <a:tcPr/>
                </a:tc>
                <a:tc>
                  <a:txBody>
                    <a:bodyPr/>
                    <a:lstStyle/>
                    <a:p>
                      <a:r>
                        <a:rPr lang="zh-CN" altLang="en-US" dirty="0"/>
                        <a:t>非空白字符，等同于：</a:t>
                      </a:r>
                      <a:r>
                        <a:rPr lang="en-US" altLang="zh-CN" dirty="0"/>
                        <a:t>[^\</a:t>
                      </a:r>
                      <a:r>
                        <a:rPr lang="en-US" dirty="0"/>
                        <a:t>s]</a:t>
                      </a:r>
                    </a:p>
                  </a:txBody>
                  <a:tcPr/>
                </a:tc>
                <a:extLst>
                  <a:ext uri="{0D108BD9-81ED-4DB2-BD59-A6C34878D82A}">
                    <a16:rowId xmlns:a16="http://schemas.microsoft.com/office/drawing/2014/main" val="10001"/>
                  </a:ext>
                </a:extLst>
              </a:tr>
              <a:tr h="370840">
                <a:tc>
                  <a:txBody>
                    <a:bodyPr/>
                    <a:lstStyle/>
                    <a:p>
                      <a:pPr algn="ctr"/>
                      <a:r>
                        <a:rPr lang="en-US" dirty="0"/>
                        <a:t>\w</a:t>
                      </a:r>
                    </a:p>
                  </a:txBody>
                  <a:tcPr/>
                </a:tc>
                <a:tc>
                  <a:txBody>
                    <a:bodyPr/>
                    <a:lstStyle/>
                    <a:p>
                      <a:r>
                        <a:rPr lang="zh-CN" altLang="en-US" dirty="0"/>
                        <a:t>单词字符，等同于：</a:t>
                      </a:r>
                      <a:r>
                        <a:rPr lang="en-US" altLang="zh-CN" dirty="0"/>
                        <a:t>[</a:t>
                      </a:r>
                      <a:r>
                        <a:rPr lang="en-US" dirty="0"/>
                        <a:t>a-zA-Z_0-9]</a:t>
                      </a:r>
                    </a:p>
                  </a:txBody>
                  <a:tcPr/>
                </a:tc>
                <a:extLst>
                  <a:ext uri="{0D108BD9-81ED-4DB2-BD59-A6C34878D82A}">
                    <a16:rowId xmlns:a16="http://schemas.microsoft.com/office/drawing/2014/main" val="10002"/>
                  </a:ext>
                </a:extLst>
              </a:tr>
              <a:tr h="370840">
                <a:tc>
                  <a:txBody>
                    <a:bodyPr/>
                    <a:lstStyle/>
                    <a:p>
                      <a:pPr algn="ctr"/>
                      <a:r>
                        <a:rPr lang="en-US" dirty="0"/>
                        <a:t>\W</a:t>
                      </a:r>
                    </a:p>
                  </a:txBody>
                  <a:tcPr/>
                </a:tc>
                <a:tc>
                  <a:txBody>
                    <a:bodyPr/>
                    <a:lstStyle/>
                    <a:p>
                      <a:r>
                        <a:rPr lang="zh-CN" altLang="en-US" dirty="0"/>
                        <a:t>非单词字符，等同于：</a:t>
                      </a:r>
                      <a:r>
                        <a:rPr lang="en-US" altLang="zh-CN" dirty="0"/>
                        <a:t>[^\</a:t>
                      </a:r>
                      <a:r>
                        <a:rPr lang="en-US" dirty="0"/>
                        <a:t>w]</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r>
                        <a:rPr lang="zh-CN" altLang="en-US" dirty="0"/>
                        <a:t>行的开头</a:t>
                      </a:r>
                      <a:endParaRPr lang="en-US" dirty="0"/>
                    </a:p>
                  </a:txBody>
                  <a:tcPr/>
                </a:tc>
                <a:extLst>
                  <a:ext uri="{0D108BD9-81ED-4DB2-BD59-A6C34878D82A}">
                    <a16:rowId xmlns:a16="http://schemas.microsoft.com/office/drawing/2014/main" val="10004"/>
                  </a:ext>
                </a:extLst>
              </a:tr>
              <a:tr h="370840">
                <a:tc>
                  <a:txBody>
                    <a:bodyPr/>
                    <a:lstStyle/>
                    <a:p>
                      <a:pPr algn="ctr"/>
                      <a:r>
                        <a:rPr lang="en-US" dirty="0"/>
                        <a:t>$</a:t>
                      </a:r>
                    </a:p>
                  </a:txBody>
                  <a:tcPr/>
                </a:tc>
                <a:tc>
                  <a:txBody>
                    <a:bodyPr/>
                    <a:lstStyle/>
                    <a:p>
                      <a:r>
                        <a:rPr lang="zh-CN" altLang="en-US" dirty="0"/>
                        <a:t>行的结尾</a:t>
                      </a:r>
                      <a:endParaRPr lang="en-US" dirty="0"/>
                    </a:p>
                  </a:txBody>
                  <a:tcPr/>
                </a:tc>
                <a:extLst>
                  <a:ext uri="{0D108BD9-81ED-4DB2-BD59-A6C34878D82A}">
                    <a16:rowId xmlns:a16="http://schemas.microsoft.com/office/drawing/2014/main" val="10005"/>
                  </a:ext>
                </a:extLst>
              </a:tr>
              <a:tr h="370840">
                <a:tc>
                  <a:txBody>
                    <a:bodyPr/>
                    <a:lstStyle/>
                    <a:p>
                      <a:pPr algn="ctr"/>
                      <a:r>
                        <a:rPr lang="en-US" dirty="0"/>
                        <a:t>\b</a:t>
                      </a:r>
                    </a:p>
                  </a:txBody>
                  <a:tcPr/>
                </a:tc>
                <a:tc>
                  <a:txBody>
                    <a:bodyPr/>
                    <a:lstStyle/>
                    <a:p>
                      <a:r>
                        <a:rPr lang="zh-CN" altLang="en-US" dirty="0"/>
                        <a:t>单词边界</a:t>
                      </a:r>
                      <a:endParaRPr lang="en-US" dirty="0"/>
                    </a:p>
                  </a:txBody>
                  <a:tcPr/>
                </a:tc>
                <a:extLst>
                  <a:ext uri="{0D108BD9-81ED-4DB2-BD59-A6C34878D82A}">
                    <a16:rowId xmlns:a16="http://schemas.microsoft.com/office/drawing/2014/main" val="10006"/>
                  </a:ext>
                </a:extLst>
              </a:tr>
              <a:tr h="370840">
                <a:tc>
                  <a:txBody>
                    <a:bodyPr/>
                    <a:lstStyle/>
                    <a:p>
                      <a:pPr algn="ctr"/>
                      <a:r>
                        <a:rPr lang="en-US" dirty="0"/>
                        <a:t>\B</a:t>
                      </a:r>
                    </a:p>
                  </a:txBody>
                  <a:tcPr/>
                </a:tc>
                <a:tc>
                  <a:txBody>
                    <a:bodyPr/>
                    <a:lstStyle/>
                    <a:p>
                      <a:r>
                        <a:rPr lang="zh-CN" altLang="en-US" dirty="0"/>
                        <a:t>非单词边界</a:t>
                      </a:r>
                      <a:endParaRPr lang="en-US" dirty="0"/>
                    </a:p>
                  </a:txBody>
                  <a:tcPr/>
                </a:tc>
                <a:extLst>
                  <a:ext uri="{0D108BD9-81ED-4DB2-BD59-A6C34878D82A}">
                    <a16:rowId xmlns:a16="http://schemas.microsoft.com/office/drawing/2014/main" val="10007"/>
                  </a:ext>
                </a:extLst>
              </a:tr>
              <a:tr h="370840">
                <a:tc>
                  <a:txBody>
                    <a:bodyPr/>
                    <a:lstStyle/>
                    <a:p>
                      <a:pPr algn="ctr"/>
                      <a:r>
                        <a:rPr lang="en-US" dirty="0"/>
                        <a:t>\A</a:t>
                      </a:r>
                    </a:p>
                  </a:txBody>
                  <a:tcPr/>
                </a:tc>
                <a:tc>
                  <a:txBody>
                    <a:bodyPr/>
                    <a:lstStyle/>
                    <a:p>
                      <a:r>
                        <a:rPr lang="zh-CN" altLang="en-US" dirty="0"/>
                        <a:t>输入的开头</a:t>
                      </a:r>
                      <a:endParaRPr lang="en-US" dirty="0"/>
                    </a:p>
                  </a:txBody>
                  <a:tcPr/>
                </a:tc>
                <a:extLst>
                  <a:ext uri="{0D108BD9-81ED-4DB2-BD59-A6C34878D82A}">
                    <a16:rowId xmlns:a16="http://schemas.microsoft.com/office/drawing/2014/main" val="10008"/>
                  </a:ext>
                </a:extLst>
              </a:tr>
              <a:tr h="370840">
                <a:tc>
                  <a:txBody>
                    <a:bodyPr/>
                    <a:lstStyle/>
                    <a:p>
                      <a:pPr algn="ctr"/>
                      <a:r>
                        <a:rPr lang="en-US" dirty="0"/>
                        <a:t>\G</a:t>
                      </a:r>
                    </a:p>
                  </a:txBody>
                  <a:tcPr/>
                </a:tc>
                <a:tc>
                  <a:txBody>
                    <a:bodyPr/>
                    <a:lstStyle/>
                    <a:p>
                      <a:r>
                        <a:rPr lang="zh-CN" altLang="en-US" dirty="0"/>
                        <a:t>上一个匹配的结尾</a:t>
                      </a:r>
                      <a:endParaRPr lang="en-US" dirty="0"/>
                    </a:p>
                  </a:txBody>
                  <a:tcPr/>
                </a:tc>
                <a:extLst>
                  <a:ext uri="{0D108BD9-81ED-4DB2-BD59-A6C34878D82A}">
                    <a16:rowId xmlns:a16="http://schemas.microsoft.com/office/drawing/2014/main" val="10009"/>
                  </a:ext>
                </a:extLst>
              </a:tr>
              <a:tr h="370840">
                <a:tc>
                  <a:txBody>
                    <a:bodyPr/>
                    <a:lstStyle/>
                    <a:p>
                      <a:pPr algn="ctr"/>
                      <a:r>
                        <a:rPr lang="en-US" dirty="0"/>
                        <a:t>\Z</a:t>
                      </a:r>
                    </a:p>
                  </a:txBody>
                  <a:tcPr/>
                </a:tc>
                <a:tc>
                  <a:txBody>
                    <a:bodyPr/>
                    <a:lstStyle/>
                    <a:p>
                      <a:r>
                        <a:rPr lang="zh-CN" altLang="en-US" dirty="0"/>
                        <a:t>输入的结尾，仅用于最后的结束符（如果有的话）</a:t>
                      </a:r>
                      <a:endParaRPr lang="en-US" dirty="0"/>
                    </a:p>
                  </a:txBody>
                  <a:tcPr/>
                </a:tc>
                <a:extLst>
                  <a:ext uri="{0D108BD9-81ED-4DB2-BD59-A6C34878D82A}">
                    <a16:rowId xmlns:a16="http://schemas.microsoft.com/office/drawing/2014/main" val="10010"/>
                  </a:ext>
                </a:extLst>
              </a:tr>
              <a:tr h="370840">
                <a:tc>
                  <a:txBody>
                    <a:bodyPr/>
                    <a:lstStyle/>
                    <a:p>
                      <a:pPr algn="ctr"/>
                      <a:r>
                        <a:rPr lang="en-US" dirty="0"/>
                        <a:t>\z</a:t>
                      </a:r>
                    </a:p>
                  </a:txBody>
                  <a:tcPr/>
                </a:tc>
                <a:tc>
                  <a:txBody>
                    <a:bodyPr/>
                    <a:lstStyle/>
                    <a:p>
                      <a:r>
                        <a:rPr lang="zh-CN" altLang="en-US" dirty="0"/>
                        <a:t>输入的结尾</a:t>
                      </a:r>
                      <a:endParaRPr lang="en-US"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93212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EE7D6-8501-4198-8246-806E01B489D0}"/>
              </a:ext>
            </a:extLst>
          </p:cNvPr>
          <p:cNvSpPr>
            <a:spLocks noGrp="1"/>
          </p:cNvSpPr>
          <p:nvPr>
            <p:ph type="title"/>
          </p:nvPr>
        </p:nvSpPr>
        <p:spPr>
          <a:xfrm>
            <a:off x="4355976" y="239103"/>
            <a:ext cx="4532310" cy="523220"/>
          </a:xfrm>
        </p:spPr>
        <p:txBody>
          <a:bodyPr/>
          <a:lstStyle/>
          <a:p>
            <a:r>
              <a:rPr lang="en-US" altLang="zh-CN" dirty="0"/>
              <a:t>equals</a:t>
            </a:r>
            <a:r>
              <a:rPr lang="zh-CN" altLang="en-US" dirty="0"/>
              <a:t>与</a:t>
            </a:r>
            <a:r>
              <a:rPr lang="en-US" altLang="zh-CN" dirty="0" err="1"/>
              <a:t>hashCode</a:t>
            </a:r>
            <a:r>
              <a:rPr lang="zh-CN" altLang="en-US" dirty="0"/>
              <a:t>方法</a:t>
            </a:r>
          </a:p>
        </p:txBody>
      </p:sp>
      <p:sp>
        <p:nvSpPr>
          <p:cNvPr id="3" name="内容占位符 2">
            <a:extLst>
              <a:ext uri="{FF2B5EF4-FFF2-40B4-BE49-F238E27FC236}">
                <a16:creationId xmlns:a16="http://schemas.microsoft.com/office/drawing/2014/main" id="{BA12BFBD-645F-4650-8171-C82EB4351292}"/>
              </a:ext>
            </a:extLst>
          </p:cNvPr>
          <p:cNvSpPr txBox="1">
            <a:spLocks/>
          </p:cNvSpPr>
          <p:nvPr/>
        </p:nvSpPr>
        <p:spPr>
          <a:xfrm>
            <a:off x="179512" y="836712"/>
            <a:ext cx="8640960" cy="25202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en-US" altLang="zh-CN" sz="2000" dirty="0">
                <a:solidFill>
                  <a:schemeClr val="tx1">
                    <a:lumMod val="75000"/>
                    <a:lumOff val="25000"/>
                  </a:schemeClr>
                </a:solidFill>
              </a:rPr>
              <a:t>Object</a:t>
            </a:r>
            <a:r>
              <a:rPr lang="zh-CN" altLang="en-US" sz="2000" dirty="0">
                <a:solidFill>
                  <a:schemeClr val="tx1">
                    <a:lumMod val="75000"/>
                    <a:lumOff val="25000"/>
                  </a:schemeClr>
                </a:solidFill>
              </a:rPr>
              <a:t>类中定义了</a:t>
            </a:r>
            <a:r>
              <a:rPr lang="en-US" altLang="zh-CN" sz="2000" dirty="0">
                <a:solidFill>
                  <a:schemeClr val="tx1">
                    <a:lumMod val="75000"/>
                    <a:lumOff val="25000"/>
                  </a:schemeClr>
                </a:solidFill>
              </a:rPr>
              <a:t>equals</a:t>
            </a:r>
            <a:r>
              <a:rPr lang="zh-CN" altLang="en-US" sz="2000" dirty="0">
                <a:solidFill>
                  <a:schemeClr val="tx1">
                    <a:lumMod val="75000"/>
                    <a:lumOff val="25000"/>
                  </a:schemeClr>
                </a:solidFill>
              </a:rPr>
              <a:t>方法</a:t>
            </a:r>
            <a:r>
              <a:rPr lang="en-US" altLang="zh-CN" sz="2000" dirty="0">
                <a:solidFill>
                  <a:schemeClr val="tx1">
                    <a:lumMod val="75000"/>
                    <a:lumOff val="25000"/>
                  </a:schemeClr>
                </a:solidFill>
              </a:rPr>
              <a:t>【</a:t>
            </a:r>
            <a:r>
              <a:rPr lang="en-US" sz="2000" dirty="0"/>
              <a:t> public </a:t>
            </a:r>
            <a:r>
              <a:rPr lang="en-US" sz="2000" dirty="0" err="1"/>
              <a:t>boolean</a:t>
            </a:r>
            <a:r>
              <a:rPr lang="en-US" sz="2000" dirty="0"/>
              <a:t> equals(</a:t>
            </a:r>
            <a:r>
              <a:rPr lang="en-US" sz="2000" dirty="0">
                <a:hlinkClick r:id="rId2" action="ppaction://hlinkfile" tooltip="class in java.lang"/>
              </a:rPr>
              <a:t>Object</a:t>
            </a:r>
            <a:r>
              <a:rPr lang="en-US" sz="2000" dirty="0"/>
              <a:t> </a:t>
            </a:r>
            <a:r>
              <a:rPr lang="en-US" sz="2000" dirty="0" err="1"/>
              <a:t>obj</a:t>
            </a:r>
            <a:r>
              <a:rPr lang="en-US" sz="2000" dirty="0"/>
              <a:t>) </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，用来比较两个对象的虚地址，如果虚地址相同则返回</a:t>
            </a:r>
            <a:r>
              <a:rPr lang="en-US" altLang="zh-CN" sz="2000" dirty="0">
                <a:solidFill>
                  <a:schemeClr val="tx1">
                    <a:lumMod val="75000"/>
                    <a:lumOff val="25000"/>
                  </a:schemeClr>
                </a:solidFill>
              </a:rPr>
              <a:t>true</a:t>
            </a:r>
            <a:r>
              <a:rPr lang="zh-CN" altLang="en-US" sz="2000" dirty="0">
                <a:solidFill>
                  <a:schemeClr val="tx1">
                    <a:lumMod val="75000"/>
                    <a:lumOff val="25000"/>
                  </a:schemeClr>
                </a:solidFill>
              </a:rPr>
              <a:t>，否则返回</a:t>
            </a:r>
            <a:r>
              <a:rPr lang="en-US" altLang="zh-CN" sz="2000" dirty="0">
                <a:solidFill>
                  <a:schemeClr val="tx1">
                    <a:lumMod val="75000"/>
                    <a:lumOff val="25000"/>
                  </a:schemeClr>
                </a:solidFill>
              </a:rPr>
              <a:t>false</a:t>
            </a:r>
            <a:r>
              <a:rPr lang="zh-CN" altLang="en-US" sz="2000" dirty="0">
                <a:solidFill>
                  <a:schemeClr val="tx1">
                    <a:lumMod val="75000"/>
                    <a:lumOff val="25000"/>
                  </a:schemeClr>
                </a:solidFill>
              </a:rPr>
              <a:t>；</a:t>
            </a:r>
            <a:endParaRPr lang="en-US" altLang="zh-CN" sz="2000" dirty="0">
              <a:solidFill>
                <a:schemeClr val="tx1">
                  <a:lumMod val="75000"/>
                  <a:lumOff val="25000"/>
                </a:schemeClr>
              </a:solidFill>
            </a:endParaRPr>
          </a:p>
          <a:p>
            <a:pPr>
              <a:buClr>
                <a:srgbClr val="C00000"/>
              </a:buClr>
            </a:pPr>
            <a:r>
              <a:rPr lang="en-US" altLang="zh-CN" sz="2000" dirty="0">
                <a:solidFill>
                  <a:schemeClr val="tx1">
                    <a:lumMod val="75000"/>
                    <a:lumOff val="25000"/>
                  </a:schemeClr>
                </a:solidFill>
              </a:rPr>
              <a:t>Object</a:t>
            </a:r>
            <a:r>
              <a:rPr lang="zh-CN" altLang="en-US" sz="2000" dirty="0">
                <a:solidFill>
                  <a:schemeClr val="tx1">
                    <a:lumMod val="75000"/>
                    <a:lumOff val="25000"/>
                  </a:schemeClr>
                </a:solidFill>
              </a:rPr>
              <a:t>类中的</a:t>
            </a:r>
            <a:r>
              <a:rPr lang="en-US" altLang="zh-CN" sz="2000" dirty="0">
                <a:solidFill>
                  <a:schemeClr val="tx1">
                    <a:lumMod val="75000"/>
                    <a:lumOff val="25000"/>
                  </a:schemeClr>
                </a:solidFill>
              </a:rPr>
              <a:t>equals</a:t>
            </a:r>
            <a:r>
              <a:rPr lang="zh-CN" altLang="en-US" sz="2000" dirty="0">
                <a:solidFill>
                  <a:schemeClr val="tx1">
                    <a:lumMod val="75000"/>
                    <a:lumOff val="25000"/>
                  </a:schemeClr>
                </a:solidFill>
              </a:rPr>
              <a:t>方法的作用，与</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相同，都是比较两个对象的虚地址；</a:t>
            </a:r>
            <a:endParaRPr lang="en-US" altLang="zh-CN" sz="2000" dirty="0">
              <a:solidFill>
                <a:schemeClr val="tx1">
                  <a:lumMod val="75000"/>
                  <a:lumOff val="25000"/>
                </a:schemeClr>
              </a:solidFill>
            </a:endParaRPr>
          </a:p>
          <a:p>
            <a:pPr>
              <a:buClr>
                <a:srgbClr val="C00000"/>
              </a:buClr>
            </a:pPr>
            <a:r>
              <a:rPr lang="zh-CN" altLang="en-US" sz="2000" dirty="0">
                <a:solidFill>
                  <a:schemeClr val="tx1">
                    <a:lumMod val="75000"/>
                    <a:lumOff val="25000"/>
                  </a:schemeClr>
                </a:solidFill>
              </a:rPr>
              <a:t>很多类覆盖了</a:t>
            </a:r>
            <a:r>
              <a:rPr lang="en-US" altLang="zh-CN" sz="2000" dirty="0">
                <a:solidFill>
                  <a:schemeClr val="tx1">
                    <a:lumMod val="75000"/>
                    <a:lumOff val="25000"/>
                  </a:schemeClr>
                </a:solidFill>
              </a:rPr>
              <a:t>equals</a:t>
            </a:r>
            <a:r>
              <a:rPr lang="zh-CN" altLang="en-US" sz="2000" dirty="0">
                <a:solidFill>
                  <a:schemeClr val="tx1">
                    <a:lumMod val="75000"/>
                    <a:lumOff val="25000"/>
                  </a:schemeClr>
                </a:solidFill>
              </a:rPr>
              <a:t>方法，用来比较两个对象的属性值，如果属性值相同，则认为两个对象相等；例如，</a:t>
            </a:r>
            <a:r>
              <a:rPr lang="en-US" altLang="zh-CN" sz="2000" dirty="0">
                <a:solidFill>
                  <a:schemeClr val="tx1">
                    <a:lumMod val="75000"/>
                    <a:lumOff val="25000"/>
                  </a:schemeClr>
                </a:solidFill>
              </a:rPr>
              <a:t>String</a:t>
            </a:r>
            <a:r>
              <a:rPr lang="zh-CN" altLang="en-US" sz="2000" dirty="0">
                <a:solidFill>
                  <a:schemeClr val="tx1">
                    <a:lumMod val="75000"/>
                    <a:lumOff val="25000"/>
                  </a:schemeClr>
                </a:solidFill>
              </a:rPr>
              <a:t>类就覆盖了</a:t>
            </a:r>
            <a:r>
              <a:rPr lang="en-US" altLang="zh-CN" sz="2000" dirty="0" err="1">
                <a:solidFill>
                  <a:schemeClr val="tx1">
                    <a:lumMod val="75000"/>
                    <a:lumOff val="25000"/>
                  </a:schemeClr>
                </a:solidFill>
              </a:rPr>
              <a:t>equlas</a:t>
            </a:r>
            <a:r>
              <a:rPr lang="zh-CN" altLang="en-US" sz="2000" dirty="0">
                <a:solidFill>
                  <a:schemeClr val="tx1">
                    <a:lumMod val="75000"/>
                    <a:lumOff val="25000"/>
                  </a:schemeClr>
                </a:solidFill>
              </a:rPr>
              <a:t>方法，用来比较两个字符串的字符序列值</a:t>
            </a:r>
            <a:endParaRPr lang="en-US" altLang="zh-CN" sz="2000" dirty="0">
              <a:solidFill>
                <a:schemeClr val="tx1">
                  <a:lumMod val="75000"/>
                  <a:lumOff val="25000"/>
                </a:schemeClr>
              </a:solidFill>
            </a:endParaRPr>
          </a:p>
        </p:txBody>
      </p:sp>
      <p:sp>
        <p:nvSpPr>
          <p:cNvPr id="4" name="TextBox 4">
            <a:extLst>
              <a:ext uri="{FF2B5EF4-FFF2-40B4-BE49-F238E27FC236}">
                <a16:creationId xmlns:a16="http://schemas.microsoft.com/office/drawing/2014/main" id="{E657B6E3-B455-41A2-A542-E3ACC053A73D}"/>
              </a:ext>
            </a:extLst>
          </p:cNvPr>
          <p:cNvSpPr txBox="1"/>
          <p:nvPr/>
        </p:nvSpPr>
        <p:spPr>
          <a:xfrm>
            <a:off x="251520" y="4005064"/>
            <a:ext cx="5593140" cy="1477328"/>
          </a:xfrm>
          <a:prstGeom prst="rect">
            <a:avLst/>
          </a:prstGeom>
          <a:solidFill>
            <a:schemeClr val="accent1">
              <a:lumMod val="20000"/>
              <a:lumOff val="80000"/>
            </a:schemeClr>
          </a:solidFill>
        </p:spPr>
        <p:txBody>
          <a:bodyPr wrap="square" rtlCol="0">
            <a:spAutoFit/>
          </a:bodyPr>
          <a:lstStyle/>
          <a:p>
            <a:r>
              <a:rPr lang="en-US" dirty="0"/>
              <a:t>public static void main(String[] </a:t>
            </a:r>
            <a:r>
              <a:rPr lang="en-US" dirty="0" err="1"/>
              <a:t>args</a:t>
            </a:r>
            <a:r>
              <a:rPr lang="en-US" dirty="0"/>
              <a:t>){</a:t>
            </a:r>
          </a:p>
          <a:p>
            <a:pPr lvl="1"/>
            <a:r>
              <a:rPr lang="en-US" dirty="0"/>
              <a:t>Course c1=new Course("Java",88);</a:t>
            </a:r>
          </a:p>
          <a:p>
            <a:pPr lvl="1"/>
            <a:r>
              <a:rPr lang="en-US" dirty="0"/>
              <a:t>Course c2=new Course("Java",88);</a:t>
            </a:r>
          </a:p>
          <a:p>
            <a:pPr lvl="1"/>
            <a:r>
              <a:rPr lang="en-US" dirty="0" err="1"/>
              <a:t>System.out.println</a:t>
            </a:r>
            <a:r>
              <a:rPr lang="en-US" dirty="0"/>
              <a:t>("c1.equals(c2)="+c1.equals(c2));</a:t>
            </a:r>
          </a:p>
          <a:p>
            <a:r>
              <a:rPr lang="en-US" dirty="0"/>
              <a:t>}</a:t>
            </a:r>
          </a:p>
        </p:txBody>
      </p:sp>
      <p:pic>
        <p:nvPicPr>
          <p:cNvPr id="5" name="Picture 1" descr="C:\Users\wxh\AppData\Roaming\Tencent\Users\29097443\QQ\WinTemp\RichOle\K[AIR@JIOZ5G90FS`R@(I1G.png">
            <a:extLst>
              <a:ext uri="{FF2B5EF4-FFF2-40B4-BE49-F238E27FC236}">
                <a16:creationId xmlns:a16="http://schemas.microsoft.com/office/drawing/2014/main" id="{D5CAC1CC-F76E-45F7-BB57-DA42E60B18AA}"/>
              </a:ext>
            </a:extLst>
          </p:cNvPr>
          <p:cNvPicPr>
            <a:picLocks noChangeAspect="1" noChangeArrowheads="1"/>
          </p:cNvPicPr>
          <p:nvPr/>
        </p:nvPicPr>
        <p:blipFill>
          <a:blip r:embed="rId3" cstate="print"/>
          <a:srcRect/>
          <a:stretch>
            <a:fillRect/>
          </a:stretch>
        </p:blipFill>
        <p:spPr bwMode="auto">
          <a:xfrm>
            <a:off x="2316411" y="5749556"/>
            <a:ext cx="4079130" cy="919804"/>
          </a:xfrm>
          <a:prstGeom prst="rect">
            <a:avLst/>
          </a:prstGeom>
          <a:noFill/>
          <a:ln w="41275">
            <a:solidFill>
              <a:schemeClr val="accent6"/>
            </a:solidFill>
            <a:prstDash val="sysDash"/>
          </a:ln>
        </p:spPr>
      </p:pic>
      <p:sp>
        <p:nvSpPr>
          <p:cNvPr id="6" name="Oval Callout 6">
            <a:extLst>
              <a:ext uri="{FF2B5EF4-FFF2-40B4-BE49-F238E27FC236}">
                <a16:creationId xmlns:a16="http://schemas.microsoft.com/office/drawing/2014/main" id="{53090079-617F-493F-8CDD-0F69AA42F893}"/>
              </a:ext>
            </a:extLst>
          </p:cNvPr>
          <p:cNvSpPr/>
          <p:nvPr/>
        </p:nvSpPr>
        <p:spPr>
          <a:xfrm>
            <a:off x="6135641" y="3037353"/>
            <a:ext cx="2900855" cy="2695903"/>
          </a:xfrm>
          <a:prstGeom prst="wedgeEllipseCallout">
            <a:avLst>
              <a:gd name="adj1" fmla="val -123730"/>
              <a:gd name="adj2" fmla="val 134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c</a:t>
            </a:r>
            <a:r>
              <a:rPr lang="en-US" dirty="0">
                <a:solidFill>
                  <a:schemeClr val="tx1"/>
                </a:solidFill>
              </a:rPr>
              <a:t>1</a:t>
            </a:r>
            <a:r>
              <a:rPr lang="zh-CN" altLang="en-US" dirty="0">
                <a:solidFill>
                  <a:schemeClr val="tx1"/>
                </a:solidFill>
              </a:rPr>
              <a:t>和</a:t>
            </a:r>
            <a:r>
              <a:rPr lang="en-US" altLang="zh-CN" dirty="0">
                <a:solidFill>
                  <a:schemeClr val="tx1"/>
                </a:solidFill>
              </a:rPr>
              <a:t>c2</a:t>
            </a:r>
            <a:r>
              <a:rPr lang="zh-CN" altLang="en-US" dirty="0">
                <a:solidFill>
                  <a:schemeClr val="tx1"/>
                </a:solidFill>
              </a:rPr>
              <a:t>的属性值完全一样，但是返回</a:t>
            </a:r>
            <a:r>
              <a:rPr lang="en-US" altLang="zh-CN" dirty="0">
                <a:solidFill>
                  <a:schemeClr val="tx1"/>
                </a:solidFill>
              </a:rPr>
              <a:t>false</a:t>
            </a:r>
            <a:r>
              <a:rPr lang="zh-CN" altLang="en-US" dirty="0">
                <a:solidFill>
                  <a:schemeClr val="tx1"/>
                </a:solidFill>
              </a:rPr>
              <a:t>，不符合实际意义，怎么办呢？</a:t>
            </a:r>
            <a:r>
              <a:rPr lang="zh-CN" altLang="en-US" b="1" dirty="0">
                <a:solidFill>
                  <a:srgbClr val="C00000"/>
                </a:solidFill>
              </a:rPr>
              <a:t>重写</a:t>
            </a:r>
            <a:r>
              <a:rPr lang="en-US" altLang="zh-CN" b="1" dirty="0">
                <a:solidFill>
                  <a:srgbClr val="C00000"/>
                </a:solidFill>
              </a:rPr>
              <a:t>equals</a:t>
            </a:r>
            <a:r>
              <a:rPr lang="zh-CN" altLang="en-US" b="1" dirty="0">
                <a:solidFill>
                  <a:srgbClr val="C00000"/>
                </a:solidFill>
              </a:rPr>
              <a:t>就行啦！</a:t>
            </a:r>
            <a:r>
              <a:rPr lang="en-US" altLang="zh-CN" b="1" dirty="0">
                <a:solidFill>
                  <a:srgbClr val="C00000"/>
                </a:solidFill>
              </a:rPr>
              <a:t>API</a:t>
            </a:r>
            <a:r>
              <a:rPr lang="zh-CN" altLang="en-US" b="1" dirty="0">
                <a:solidFill>
                  <a:srgbClr val="C00000"/>
                </a:solidFill>
              </a:rPr>
              <a:t>中很多类都重写了，例如</a:t>
            </a:r>
            <a:r>
              <a:rPr lang="en-US" altLang="zh-CN" b="1" dirty="0">
                <a:solidFill>
                  <a:srgbClr val="C00000"/>
                </a:solidFill>
              </a:rPr>
              <a:t>String</a:t>
            </a:r>
            <a:r>
              <a:rPr lang="zh-CN" altLang="en-US" b="1" dirty="0">
                <a:solidFill>
                  <a:srgbClr val="C00000"/>
                </a:solidFill>
              </a:rPr>
              <a:t>类。</a:t>
            </a:r>
            <a:endParaRPr lang="en-US" b="1" dirty="0">
              <a:solidFill>
                <a:srgbClr val="C00000"/>
              </a:solidFill>
            </a:endParaRPr>
          </a:p>
        </p:txBody>
      </p:sp>
    </p:spTree>
    <p:extLst>
      <p:ext uri="{BB962C8B-B14F-4D97-AF65-F5344CB8AC3E}">
        <p14:creationId xmlns:p14="http://schemas.microsoft.com/office/powerpoint/2010/main" val="2857837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13DE1-E59A-463F-81A4-AD1B8D776B8C}"/>
              </a:ext>
            </a:extLst>
          </p:cNvPr>
          <p:cNvSpPr>
            <a:spLocks noGrp="1"/>
          </p:cNvSpPr>
          <p:nvPr>
            <p:ph type="title"/>
          </p:nvPr>
        </p:nvSpPr>
        <p:spPr>
          <a:xfrm>
            <a:off x="4644008" y="-191784"/>
            <a:ext cx="4244278" cy="1384995"/>
          </a:xfrm>
        </p:spPr>
        <p:txBody>
          <a:bodyPr/>
          <a:lstStyle/>
          <a:p>
            <a:r>
              <a:rPr lang="zh-CN" altLang="en-US" dirty="0"/>
              <a:t>正则表达式量词等修饰符</a:t>
            </a:r>
          </a:p>
        </p:txBody>
      </p:sp>
      <p:sp>
        <p:nvSpPr>
          <p:cNvPr id="3" name="内容占位符 2">
            <a:extLst>
              <a:ext uri="{FF2B5EF4-FFF2-40B4-BE49-F238E27FC236}">
                <a16:creationId xmlns:a16="http://schemas.microsoft.com/office/drawing/2014/main" id="{B7F66638-7579-463D-9AF9-85D8C111B499}"/>
              </a:ext>
            </a:extLst>
          </p:cNvPr>
          <p:cNvSpPr txBox="1">
            <a:spLocks/>
          </p:cNvSpPr>
          <p:nvPr/>
        </p:nvSpPr>
        <p:spPr>
          <a:xfrm>
            <a:off x="322940" y="793501"/>
            <a:ext cx="8565346" cy="18597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buFont typeface="Wingdings" panose="05000000000000000000" pitchFamily="2" charset="2"/>
              <a:buChar char="l"/>
            </a:pPr>
            <a:r>
              <a:rPr lang="zh-CN" altLang="en-US" sz="2400" dirty="0">
                <a:solidFill>
                  <a:schemeClr val="tx1">
                    <a:lumMod val="75000"/>
                    <a:lumOff val="25000"/>
                  </a:schemeClr>
                </a:solidFill>
              </a:rPr>
              <a:t>正则表达式中往往需要对一些字符出现的次数进行规定，则需要量词；</a:t>
            </a:r>
            <a:endParaRPr lang="en-US" altLang="zh-CN" sz="2400" dirty="0">
              <a:solidFill>
                <a:schemeClr val="tx1">
                  <a:lumMod val="75000"/>
                  <a:lumOff val="25000"/>
                </a:schemeClr>
              </a:solidFill>
            </a:endParaRPr>
          </a:p>
          <a:p>
            <a:pPr>
              <a:buClr>
                <a:srgbClr val="C00000"/>
              </a:buClr>
              <a:buFont typeface="Wingdings" panose="05000000000000000000" pitchFamily="2" charset="2"/>
              <a:buChar char="l"/>
            </a:pPr>
            <a:r>
              <a:rPr lang="zh-CN" altLang="en-US" sz="2400" dirty="0">
                <a:solidFill>
                  <a:schemeClr val="tx1">
                    <a:lumMod val="75000"/>
                    <a:lumOff val="25000"/>
                  </a:schemeClr>
                </a:solidFill>
              </a:rPr>
              <a:t>量词有不同的策略，</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中有三种策略，此处列出的是</a:t>
            </a:r>
            <a:r>
              <a:rPr lang="en-US" altLang="zh-CN" sz="2400" dirty="0">
                <a:solidFill>
                  <a:schemeClr val="tx1">
                    <a:lumMod val="75000"/>
                    <a:lumOff val="25000"/>
                  </a:schemeClr>
                </a:solidFill>
              </a:rPr>
              <a:t>Greedy</a:t>
            </a:r>
            <a:r>
              <a:rPr lang="zh-CN" altLang="en-US" sz="2400" dirty="0">
                <a:solidFill>
                  <a:schemeClr val="tx1">
                    <a:lumMod val="75000"/>
                    <a:lumOff val="25000"/>
                  </a:schemeClr>
                </a:solidFill>
              </a:rPr>
              <a:t>策略；</a:t>
            </a:r>
            <a:endParaRPr lang="en-US" altLang="zh-CN" sz="2400" dirty="0">
              <a:solidFill>
                <a:schemeClr val="tx1">
                  <a:lumMod val="75000"/>
                  <a:lumOff val="25000"/>
                </a:schemeClr>
              </a:solidFill>
            </a:endParaRPr>
          </a:p>
          <a:p>
            <a:pPr>
              <a:buClr>
                <a:srgbClr val="C00000"/>
              </a:buClr>
              <a:buFont typeface="Wingdings" panose="05000000000000000000" pitchFamily="2" charset="2"/>
              <a:buChar char="l"/>
            </a:pPr>
            <a:r>
              <a:rPr lang="zh-CN" altLang="en-US" sz="2400" dirty="0">
                <a:solidFill>
                  <a:schemeClr val="tx1">
                    <a:lumMod val="75000"/>
                    <a:lumOff val="25000"/>
                  </a:schemeClr>
                </a:solidFill>
              </a:rPr>
              <a:t>常用量词：</a:t>
            </a:r>
            <a:endParaRPr lang="en-US" altLang="zh-CN" sz="2400" dirty="0">
              <a:solidFill>
                <a:schemeClr val="tx1">
                  <a:lumMod val="75000"/>
                  <a:lumOff val="25000"/>
                </a:schemeClr>
              </a:solidFill>
            </a:endParaRPr>
          </a:p>
          <a:p>
            <a:pPr>
              <a:buFont typeface="Arial" pitchFamily="34" charset="0"/>
              <a:buNone/>
            </a:pPr>
            <a:endParaRPr lang="en-US" dirty="0"/>
          </a:p>
          <a:p>
            <a:pPr>
              <a:buFont typeface="Arial" pitchFamily="34" charset="0"/>
              <a:buNone/>
            </a:pPr>
            <a:endParaRPr lang="en-US" dirty="0"/>
          </a:p>
          <a:p>
            <a:pPr>
              <a:buFont typeface="Arial" pitchFamily="34" charset="0"/>
              <a:buNone/>
            </a:pPr>
            <a:endParaRPr lang="zh-CN" altLang="en-US" dirty="0">
              <a:solidFill>
                <a:schemeClr val="tx1">
                  <a:lumMod val="75000"/>
                  <a:lumOff val="25000"/>
                </a:schemeClr>
              </a:solidFill>
            </a:endParaRPr>
          </a:p>
        </p:txBody>
      </p:sp>
      <p:graphicFrame>
        <p:nvGraphicFramePr>
          <p:cNvPr id="4" name="Table 5">
            <a:extLst>
              <a:ext uri="{FF2B5EF4-FFF2-40B4-BE49-F238E27FC236}">
                <a16:creationId xmlns:a16="http://schemas.microsoft.com/office/drawing/2014/main" id="{83289D8F-B4E9-4CD3-AB73-C2FE2E5129B3}"/>
              </a:ext>
            </a:extLst>
          </p:cNvPr>
          <p:cNvGraphicFramePr>
            <a:graphicFrameLocks noGrp="1"/>
          </p:cNvGraphicFramePr>
          <p:nvPr>
            <p:extLst>
              <p:ext uri="{D42A27DB-BD31-4B8C-83A1-F6EECF244321}">
                <p14:modId xmlns:p14="http://schemas.microsoft.com/office/powerpoint/2010/main" val="1779090654"/>
              </p:ext>
            </p:extLst>
          </p:nvPr>
        </p:nvGraphicFramePr>
        <p:xfrm>
          <a:off x="395536" y="2921352"/>
          <a:ext cx="8354012" cy="2595880"/>
        </p:xfrm>
        <a:graphic>
          <a:graphicData uri="http://schemas.openxmlformats.org/drawingml/2006/table">
            <a:tbl>
              <a:tblPr firstRow="1" bandRow="1">
                <a:tableStyleId>{5C22544A-7EE6-4342-B048-85BDC9FD1C3A}</a:tableStyleId>
              </a:tblPr>
              <a:tblGrid>
                <a:gridCol w="1605986">
                  <a:extLst>
                    <a:ext uri="{9D8B030D-6E8A-4147-A177-3AD203B41FA5}">
                      <a16:colId xmlns:a16="http://schemas.microsoft.com/office/drawing/2014/main" val="20000"/>
                    </a:ext>
                  </a:extLst>
                </a:gridCol>
                <a:gridCol w="6748026">
                  <a:extLst>
                    <a:ext uri="{9D8B030D-6E8A-4147-A177-3AD203B41FA5}">
                      <a16:colId xmlns:a16="http://schemas.microsoft.com/office/drawing/2014/main" val="20001"/>
                    </a:ext>
                  </a:extLst>
                </a:gridCol>
              </a:tblGrid>
              <a:tr h="370840">
                <a:tc>
                  <a:txBody>
                    <a:bodyPr/>
                    <a:lstStyle/>
                    <a:p>
                      <a:pPr algn="ctr"/>
                      <a:r>
                        <a:rPr lang="zh-CN" altLang="en-US" dirty="0"/>
                        <a:t>元字符</a:t>
                      </a:r>
                      <a:endParaRPr lang="en-US" dirty="0"/>
                    </a:p>
                  </a:txBody>
                  <a:tcPr/>
                </a:tc>
                <a:tc>
                  <a:txBody>
                    <a:bodyPr/>
                    <a:lstStyle/>
                    <a:p>
                      <a:pPr algn="ctr"/>
                      <a:r>
                        <a:rPr lang="zh-CN" altLang="en-US" dirty="0"/>
                        <a:t>含义</a:t>
                      </a:r>
                      <a:endParaRPr lang="en-US" dirty="0"/>
                    </a:p>
                  </a:txBody>
                  <a:tcPr/>
                </a:tc>
                <a:extLst>
                  <a:ext uri="{0D108BD9-81ED-4DB2-BD59-A6C34878D82A}">
                    <a16:rowId xmlns:a16="http://schemas.microsoft.com/office/drawing/2014/main" val="10000"/>
                  </a:ext>
                </a:extLst>
              </a:tr>
              <a:tr h="370840">
                <a:tc>
                  <a:txBody>
                    <a:bodyPr/>
                    <a:lstStyle/>
                    <a:p>
                      <a:pPr algn="ctr"/>
                      <a:r>
                        <a:rPr lang="en-US" dirty="0"/>
                        <a:t>X?</a:t>
                      </a:r>
                    </a:p>
                  </a:txBody>
                  <a:tcPr/>
                </a:tc>
                <a:tc>
                  <a:txBody>
                    <a:bodyPr/>
                    <a:lstStyle/>
                    <a:p>
                      <a:r>
                        <a:rPr lang="en-US" altLang="zh-CN" dirty="0"/>
                        <a:t>X</a:t>
                      </a:r>
                      <a:r>
                        <a:rPr lang="zh-CN" altLang="en-US" dirty="0"/>
                        <a:t>，一次或一次也没有</a:t>
                      </a:r>
                      <a:endParaRPr lang="en-US" dirty="0"/>
                    </a:p>
                  </a:txBody>
                  <a:tcPr/>
                </a:tc>
                <a:extLst>
                  <a:ext uri="{0D108BD9-81ED-4DB2-BD59-A6C34878D82A}">
                    <a16:rowId xmlns:a16="http://schemas.microsoft.com/office/drawing/2014/main" val="10001"/>
                  </a:ext>
                </a:extLst>
              </a:tr>
              <a:tr h="370840">
                <a:tc>
                  <a:txBody>
                    <a:bodyPr/>
                    <a:lstStyle/>
                    <a:p>
                      <a:pPr algn="ctr"/>
                      <a:r>
                        <a:rPr lang="en-US" dirty="0"/>
                        <a:t>X*</a:t>
                      </a:r>
                    </a:p>
                  </a:txBody>
                  <a:tcPr/>
                </a:tc>
                <a:tc>
                  <a:txBody>
                    <a:bodyPr/>
                    <a:lstStyle/>
                    <a:p>
                      <a:r>
                        <a:rPr lang="en-US" altLang="zh-CN" dirty="0"/>
                        <a:t>X</a:t>
                      </a:r>
                      <a:r>
                        <a:rPr lang="zh-CN" altLang="en-US" dirty="0"/>
                        <a:t>，零次或多次</a:t>
                      </a:r>
                      <a:endParaRPr lang="en-US" dirty="0"/>
                    </a:p>
                  </a:txBody>
                  <a:tcPr/>
                </a:tc>
                <a:extLst>
                  <a:ext uri="{0D108BD9-81ED-4DB2-BD59-A6C34878D82A}">
                    <a16:rowId xmlns:a16="http://schemas.microsoft.com/office/drawing/2014/main" val="10002"/>
                  </a:ext>
                </a:extLst>
              </a:tr>
              <a:tr h="370840">
                <a:tc>
                  <a:txBody>
                    <a:bodyPr/>
                    <a:lstStyle/>
                    <a:p>
                      <a:pPr algn="ctr"/>
                      <a:r>
                        <a:rPr lang="en-US" dirty="0"/>
                        <a:t>X+</a:t>
                      </a:r>
                    </a:p>
                  </a:txBody>
                  <a:tcPr/>
                </a:tc>
                <a:tc>
                  <a:txBody>
                    <a:bodyPr/>
                    <a:lstStyle/>
                    <a:p>
                      <a:r>
                        <a:rPr lang="en-US" altLang="zh-CN" dirty="0"/>
                        <a:t>X</a:t>
                      </a:r>
                      <a:r>
                        <a:rPr lang="zh-CN" altLang="en-US" dirty="0"/>
                        <a:t>，一次或多次</a:t>
                      </a:r>
                      <a:endParaRPr lang="en-US" dirty="0"/>
                    </a:p>
                  </a:txBody>
                  <a:tcPr/>
                </a:tc>
                <a:extLst>
                  <a:ext uri="{0D108BD9-81ED-4DB2-BD59-A6C34878D82A}">
                    <a16:rowId xmlns:a16="http://schemas.microsoft.com/office/drawing/2014/main" val="10003"/>
                  </a:ext>
                </a:extLst>
              </a:tr>
              <a:tr h="370840">
                <a:tc>
                  <a:txBody>
                    <a:bodyPr/>
                    <a:lstStyle/>
                    <a:p>
                      <a:pPr algn="ctr"/>
                      <a:r>
                        <a:rPr lang="en-US" dirty="0"/>
                        <a:t>X{n}</a:t>
                      </a:r>
                    </a:p>
                  </a:txBody>
                  <a:tcPr/>
                </a:tc>
                <a:tc>
                  <a:txBody>
                    <a:bodyPr/>
                    <a:lstStyle/>
                    <a:p>
                      <a:r>
                        <a:rPr lang="en-US" altLang="zh-CN" dirty="0"/>
                        <a:t>X</a:t>
                      </a:r>
                      <a:r>
                        <a:rPr lang="zh-CN" altLang="en-US" dirty="0"/>
                        <a:t>，恰好 </a:t>
                      </a:r>
                      <a:r>
                        <a:rPr lang="en-US" altLang="zh-CN" dirty="0"/>
                        <a:t>n </a:t>
                      </a:r>
                      <a:r>
                        <a:rPr lang="zh-CN" altLang="en-US" dirty="0"/>
                        <a:t>次</a:t>
                      </a:r>
                      <a:endParaRPr lang="en-US" dirty="0"/>
                    </a:p>
                  </a:txBody>
                  <a:tcPr/>
                </a:tc>
                <a:extLst>
                  <a:ext uri="{0D108BD9-81ED-4DB2-BD59-A6C34878D82A}">
                    <a16:rowId xmlns:a16="http://schemas.microsoft.com/office/drawing/2014/main" val="10004"/>
                  </a:ext>
                </a:extLst>
              </a:tr>
              <a:tr h="370840">
                <a:tc>
                  <a:txBody>
                    <a:bodyPr/>
                    <a:lstStyle/>
                    <a:p>
                      <a:pPr algn="ctr"/>
                      <a:r>
                        <a:rPr lang="en-US" dirty="0"/>
                        <a:t>X{n,}</a:t>
                      </a:r>
                    </a:p>
                  </a:txBody>
                  <a:tcPr/>
                </a:tc>
                <a:tc>
                  <a:txBody>
                    <a:bodyPr/>
                    <a:lstStyle/>
                    <a:p>
                      <a:r>
                        <a:rPr lang="en-US" altLang="zh-CN" dirty="0"/>
                        <a:t>X</a:t>
                      </a:r>
                      <a:r>
                        <a:rPr lang="zh-CN" altLang="en-US" dirty="0"/>
                        <a:t>，至少 </a:t>
                      </a:r>
                      <a:r>
                        <a:rPr lang="en-US" altLang="zh-CN" dirty="0"/>
                        <a:t>n </a:t>
                      </a:r>
                      <a:r>
                        <a:rPr lang="zh-CN" altLang="en-US" dirty="0"/>
                        <a:t>次</a:t>
                      </a:r>
                      <a:endParaRPr lang="en-US" dirty="0"/>
                    </a:p>
                  </a:txBody>
                  <a:tcPr/>
                </a:tc>
                <a:extLst>
                  <a:ext uri="{0D108BD9-81ED-4DB2-BD59-A6C34878D82A}">
                    <a16:rowId xmlns:a16="http://schemas.microsoft.com/office/drawing/2014/main" val="10005"/>
                  </a:ext>
                </a:extLst>
              </a:tr>
              <a:tr h="370840">
                <a:tc>
                  <a:txBody>
                    <a:bodyPr/>
                    <a:lstStyle/>
                    <a:p>
                      <a:pPr algn="ctr"/>
                      <a:r>
                        <a:rPr lang="en-US" dirty="0"/>
                        <a:t>X{</a:t>
                      </a:r>
                      <a:r>
                        <a:rPr lang="en-US" dirty="0" err="1"/>
                        <a:t>n,m</a:t>
                      </a:r>
                      <a:r>
                        <a:rPr lang="en-US" dirty="0"/>
                        <a:t>}</a:t>
                      </a:r>
                    </a:p>
                  </a:txBody>
                  <a:tcPr/>
                </a:tc>
                <a:tc>
                  <a:txBody>
                    <a:bodyPr/>
                    <a:lstStyle/>
                    <a:p>
                      <a:r>
                        <a:rPr lang="en-US" altLang="zh-CN" dirty="0"/>
                        <a:t>X</a:t>
                      </a:r>
                      <a:r>
                        <a:rPr lang="zh-CN" altLang="en-US" dirty="0"/>
                        <a:t>，至少 </a:t>
                      </a:r>
                      <a:r>
                        <a:rPr lang="en-US" altLang="zh-CN" dirty="0"/>
                        <a:t>n </a:t>
                      </a:r>
                      <a:r>
                        <a:rPr lang="zh-CN" altLang="en-US" dirty="0"/>
                        <a:t>次，但是不超过 </a:t>
                      </a:r>
                      <a:r>
                        <a:rPr lang="en-US" altLang="zh-CN" dirty="0"/>
                        <a:t>m </a:t>
                      </a:r>
                      <a:r>
                        <a:rPr lang="zh-CN" altLang="en-US" dirty="0"/>
                        <a:t>次</a:t>
                      </a:r>
                      <a:endParaRPr lang="en-US" dirty="0"/>
                    </a:p>
                  </a:txBody>
                  <a:tcPr/>
                </a:tc>
                <a:extLst>
                  <a:ext uri="{0D108BD9-81ED-4DB2-BD59-A6C34878D82A}">
                    <a16:rowId xmlns:a16="http://schemas.microsoft.com/office/drawing/2014/main" val="10006"/>
                  </a:ext>
                </a:extLst>
              </a:tr>
            </a:tbl>
          </a:graphicData>
        </a:graphic>
      </p:graphicFrame>
      <p:sp>
        <p:nvSpPr>
          <p:cNvPr id="5" name="Rounded Rectangle 6">
            <a:extLst>
              <a:ext uri="{FF2B5EF4-FFF2-40B4-BE49-F238E27FC236}">
                <a16:creationId xmlns:a16="http://schemas.microsoft.com/office/drawing/2014/main" id="{E1302001-F86A-4C1B-B894-542FFF8E67E7}"/>
              </a:ext>
            </a:extLst>
          </p:cNvPr>
          <p:cNvSpPr/>
          <p:nvPr/>
        </p:nvSpPr>
        <p:spPr>
          <a:xfrm>
            <a:off x="397433" y="5740461"/>
            <a:ext cx="4534607" cy="10009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匹配电子邮件地址的正则表达式：</a:t>
            </a:r>
            <a:endParaRPr lang="en-US" altLang="zh-CN" dirty="0">
              <a:solidFill>
                <a:schemeClr val="tx1"/>
              </a:solidFill>
            </a:endParaRPr>
          </a:p>
          <a:p>
            <a:r>
              <a:rPr lang="en-US" dirty="0">
                <a:solidFill>
                  <a:schemeClr val="tx1"/>
                </a:solidFill>
              </a:rPr>
              <a:t>^([a-z0-9A-Z]+[-|\\.]?)+[a-z0-9A-Z]@([a-z0-9A-Z]+(-[a-z0-9A-Z]+)?\\.)+[a-</a:t>
            </a:r>
            <a:r>
              <a:rPr lang="en-US" dirty="0" err="1">
                <a:solidFill>
                  <a:schemeClr val="tx1"/>
                </a:solidFill>
              </a:rPr>
              <a:t>zA</a:t>
            </a:r>
            <a:r>
              <a:rPr lang="en-US" dirty="0">
                <a:solidFill>
                  <a:schemeClr val="tx1"/>
                </a:solidFill>
              </a:rPr>
              <a:t>-Z]{2,}$</a:t>
            </a:r>
          </a:p>
        </p:txBody>
      </p:sp>
      <p:sp>
        <p:nvSpPr>
          <p:cNvPr id="6" name="Oval Callout 7">
            <a:extLst>
              <a:ext uri="{FF2B5EF4-FFF2-40B4-BE49-F238E27FC236}">
                <a16:creationId xmlns:a16="http://schemas.microsoft.com/office/drawing/2014/main" id="{CB16E90D-8FC7-4312-889E-38053EC034B6}"/>
              </a:ext>
            </a:extLst>
          </p:cNvPr>
          <p:cNvSpPr/>
          <p:nvPr/>
        </p:nvSpPr>
        <p:spPr>
          <a:xfrm>
            <a:off x="6851661" y="4496669"/>
            <a:ext cx="2128345" cy="1970689"/>
          </a:xfrm>
          <a:prstGeom prst="wedgeEllipseCallout">
            <a:avLst>
              <a:gd name="adj1" fmla="val -141098"/>
              <a:gd name="adj2" fmla="val 4207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现在看起来是不是清楚多了？</a:t>
            </a:r>
            <a:endParaRPr lang="en-US" dirty="0">
              <a:solidFill>
                <a:schemeClr val="tx1"/>
              </a:solidFill>
            </a:endParaRPr>
          </a:p>
        </p:txBody>
      </p:sp>
    </p:spTree>
    <p:extLst>
      <p:ext uri="{BB962C8B-B14F-4D97-AF65-F5344CB8AC3E}">
        <p14:creationId xmlns:p14="http://schemas.microsoft.com/office/powerpoint/2010/main" val="28151403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13212-9AA5-4C56-8B3B-F02BB0D199B1}"/>
              </a:ext>
            </a:extLst>
          </p:cNvPr>
          <p:cNvSpPr>
            <a:spLocks noGrp="1"/>
          </p:cNvSpPr>
          <p:nvPr>
            <p:ph type="title"/>
          </p:nvPr>
        </p:nvSpPr>
        <p:spPr>
          <a:xfrm>
            <a:off x="5796136" y="23660"/>
            <a:ext cx="3092150" cy="954107"/>
          </a:xfrm>
        </p:spPr>
        <p:txBody>
          <a:bodyPr/>
          <a:lstStyle/>
          <a:p>
            <a:r>
              <a:rPr lang="zh-CN" altLang="en-US" dirty="0"/>
              <a:t>正则表达式匹配</a:t>
            </a:r>
          </a:p>
        </p:txBody>
      </p:sp>
      <p:sp>
        <p:nvSpPr>
          <p:cNvPr id="3" name="内容占位符 2">
            <a:extLst>
              <a:ext uri="{FF2B5EF4-FFF2-40B4-BE49-F238E27FC236}">
                <a16:creationId xmlns:a16="http://schemas.microsoft.com/office/drawing/2014/main" id="{2F90423A-AF26-43D9-8BF2-272D8704803A}"/>
              </a:ext>
            </a:extLst>
          </p:cNvPr>
          <p:cNvSpPr txBox="1">
            <a:spLocks/>
          </p:cNvSpPr>
          <p:nvPr/>
        </p:nvSpPr>
        <p:spPr>
          <a:xfrm>
            <a:off x="322940" y="764704"/>
            <a:ext cx="8553046" cy="18597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语言中有一个包</a:t>
            </a:r>
            <a:r>
              <a:rPr lang="en-US" altLang="zh-CN" sz="2400" dirty="0" err="1">
                <a:solidFill>
                  <a:schemeClr val="tx1">
                    <a:lumMod val="75000"/>
                    <a:lumOff val="25000"/>
                  </a:schemeClr>
                </a:solidFill>
              </a:rPr>
              <a:t>java.util.regex</a:t>
            </a:r>
            <a:r>
              <a:rPr lang="zh-CN" altLang="en-US" sz="2400" dirty="0">
                <a:solidFill>
                  <a:schemeClr val="tx1">
                    <a:lumMod val="75000"/>
                    <a:lumOff val="25000"/>
                  </a:schemeClr>
                </a:solidFill>
              </a:rPr>
              <a:t>，提供了对正则表达式进行匹配的相关类，</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该包里主要有两个类：</a:t>
            </a:r>
            <a:endParaRPr lang="en-US" altLang="zh-CN" sz="2400" dirty="0">
              <a:solidFill>
                <a:schemeClr val="tx1">
                  <a:lumMod val="75000"/>
                  <a:lumOff val="25000"/>
                </a:schemeClr>
              </a:solidFill>
            </a:endParaRPr>
          </a:p>
          <a:p>
            <a:pPr>
              <a:buFont typeface="Arial" pitchFamily="34" charset="0"/>
              <a:buNone/>
            </a:pPr>
            <a:endParaRPr lang="en-US" dirty="0"/>
          </a:p>
          <a:p>
            <a:pPr>
              <a:buFont typeface="Arial" pitchFamily="34" charset="0"/>
              <a:buNone/>
            </a:pPr>
            <a:endParaRPr lang="en-US" dirty="0"/>
          </a:p>
          <a:p>
            <a:pPr>
              <a:buFont typeface="Arial" pitchFamily="34" charset="0"/>
              <a:buNone/>
            </a:pPr>
            <a:endParaRPr lang="zh-CN" altLang="en-US" dirty="0">
              <a:solidFill>
                <a:schemeClr val="tx1">
                  <a:lumMod val="75000"/>
                  <a:lumOff val="25000"/>
                </a:schemeClr>
              </a:solidFill>
            </a:endParaRPr>
          </a:p>
        </p:txBody>
      </p:sp>
      <p:graphicFrame>
        <p:nvGraphicFramePr>
          <p:cNvPr id="4" name="Table 5">
            <a:extLst>
              <a:ext uri="{FF2B5EF4-FFF2-40B4-BE49-F238E27FC236}">
                <a16:creationId xmlns:a16="http://schemas.microsoft.com/office/drawing/2014/main" id="{B9B8D3B4-52C8-4476-9414-1FBAEB40C886}"/>
              </a:ext>
            </a:extLst>
          </p:cNvPr>
          <p:cNvGraphicFramePr>
            <a:graphicFrameLocks noGrp="1"/>
          </p:cNvGraphicFramePr>
          <p:nvPr>
            <p:extLst>
              <p:ext uri="{D42A27DB-BD31-4B8C-83A1-F6EECF244321}">
                <p14:modId xmlns:p14="http://schemas.microsoft.com/office/powerpoint/2010/main" val="1976602208"/>
              </p:ext>
            </p:extLst>
          </p:nvPr>
        </p:nvGraphicFramePr>
        <p:xfrm>
          <a:off x="661127" y="2400058"/>
          <a:ext cx="8231353" cy="1532998"/>
        </p:xfrm>
        <a:graphic>
          <a:graphicData uri="http://schemas.openxmlformats.org/drawingml/2006/table">
            <a:tbl>
              <a:tblPr firstRow="1" bandRow="1">
                <a:tableStyleId>{5C22544A-7EE6-4342-B048-85BDC9FD1C3A}</a:tableStyleId>
              </a:tblPr>
              <a:tblGrid>
                <a:gridCol w="1582406">
                  <a:extLst>
                    <a:ext uri="{9D8B030D-6E8A-4147-A177-3AD203B41FA5}">
                      <a16:colId xmlns:a16="http://schemas.microsoft.com/office/drawing/2014/main" val="20000"/>
                    </a:ext>
                  </a:extLst>
                </a:gridCol>
                <a:gridCol w="6648947">
                  <a:extLst>
                    <a:ext uri="{9D8B030D-6E8A-4147-A177-3AD203B41FA5}">
                      <a16:colId xmlns:a16="http://schemas.microsoft.com/office/drawing/2014/main" val="20001"/>
                    </a:ext>
                  </a:extLst>
                </a:gridCol>
              </a:tblGrid>
              <a:tr h="412948">
                <a:tc>
                  <a:txBody>
                    <a:bodyPr/>
                    <a:lstStyle/>
                    <a:p>
                      <a:pPr algn="ctr"/>
                      <a:r>
                        <a:rPr lang="zh-CN" altLang="en-US" dirty="0"/>
                        <a:t>类名</a:t>
                      </a:r>
                      <a:endParaRPr lang="en-US" dirty="0"/>
                    </a:p>
                  </a:txBody>
                  <a:tcPr/>
                </a:tc>
                <a:tc>
                  <a:txBody>
                    <a:bodyPr/>
                    <a:lstStyle/>
                    <a:p>
                      <a:pPr algn="ctr"/>
                      <a:r>
                        <a:rPr lang="zh-CN" altLang="en-US" dirty="0"/>
                        <a:t>类描述</a:t>
                      </a:r>
                      <a:endParaRPr lang="en-US" dirty="0"/>
                    </a:p>
                  </a:txBody>
                  <a:tcPr/>
                </a:tc>
                <a:extLst>
                  <a:ext uri="{0D108BD9-81ED-4DB2-BD59-A6C34878D82A}">
                    <a16:rowId xmlns:a16="http://schemas.microsoft.com/office/drawing/2014/main" val="10000"/>
                  </a:ext>
                </a:extLst>
              </a:tr>
              <a:tr h="712759">
                <a:tc>
                  <a:txBody>
                    <a:bodyPr/>
                    <a:lstStyle/>
                    <a:p>
                      <a:pPr algn="ctr"/>
                      <a:r>
                        <a:rPr lang="en-US" dirty="0"/>
                        <a:t>Pattern</a:t>
                      </a:r>
                      <a:r>
                        <a:rPr lang="zh-CN" altLang="en-US" dirty="0"/>
                        <a:t>类</a:t>
                      </a:r>
                      <a:endParaRPr lang="en-US" dirty="0"/>
                    </a:p>
                  </a:txBody>
                  <a:tcPr/>
                </a:tc>
                <a:tc>
                  <a:txBody>
                    <a:bodyPr/>
                    <a:lstStyle/>
                    <a:p>
                      <a:r>
                        <a:rPr lang="zh-CN" altLang="en-US" dirty="0"/>
                        <a:t>正则表达式编译后的表现形式。</a:t>
                      </a:r>
                      <a:r>
                        <a:rPr lang="zh-CN" altLang="en-US" sz="1800" b="0" i="0" kern="1200" dirty="0">
                          <a:solidFill>
                            <a:schemeClr val="dk1"/>
                          </a:solidFill>
                          <a:latin typeface="+mn-lt"/>
                          <a:ea typeface="+mn-ea"/>
                          <a:cs typeface="+mn-cs"/>
                        </a:rPr>
                        <a:t>正则表达式必须首先被编译为此类的实例。</a:t>
                      </a:r>
                      <a:endParaRPr lang="en-US" dirty="0"/>
                    </a:p>
                  </a:txBody>
                  <a:tcPr/>
                </a:tc>
                <a:extLst>
                  <a:ext uri="{0D108BD9-81ED-4DB2-BD59-A6C34878D82A}">
                    <a16:rowId xmlns:a16="http://schemas.microsoft.com/office/drawing/2014/main" val="10001"/>
                  </a:ext>
                </a:extLst>
              </a:tr>
              <a:tr h="407291">
                <a:tc>
                  <a:txBody>
                    <a:bodyPr/>
                    <a:lstStyle/>
                    <a:p>
                      <a:pPr algn="ctr"/>
                      <a:r>
                        <a:rPr lang="en-US" altLang="zh-CN" dirty="0"/>
                        <a:t>Matcher</a:t>
                      </a:r>
                      <a:r>
                        <a:rPr lang="zh-CN" altLang="en-US" dirty="0"/>
                        <a:t>类</a:t>
                      </a:r>
                      <a:endParaRPr lang="en-US" altLang="zh-CN" dirty="0"/>
                    </a:p>
                  </a:txBody>
                  <a:tcPr/>
                </a:tc>
                <a:tc>
                  <a:txBody>
                    <a:bodyPr/>
                    <a:lstStyle/>
                    <a:p>
                      <a:r>
                        <a:rPr lang="zh-CN" altLang="en-US" dirty="0"/>
                        <a:t>执行匹配操作的匹配器，通过解析</a:t>
                      </a:r>
                      <a:r>
                        <a:rPr lang="en-US" altLang="zh-CN" dirty="0"/>
                        <a:t>Pattern</a:t>
                      </a:r>
                      <a:r>
                        <a:rPr lang="zh-CN" altLang="en-US" dirty="0"/>
                        <a:t>对象获得。</a:t>
                      </a:r>
                      <a:endParaRPr lang="en-US" dirty="0"/>
                    </a:p>
                  </a:txBody>
                  <a:tcPr/>
                </a:tc>
                <a:extLst>
                  <a:ext uri="{0D108BD9-81ED-4DB2-BD59-A6C34878D82A}">
                    <a16:rowId xmlns:a16="http://schemas.microsoft.com/office/drawing/2014/main" val="10002"/>
                  </a:ext>
                </a:extLst>
              </a:tr>
            </a:tbl>
          </a:graphicData>
        </a:graphic>
      </p:graphicFrame>
      <p:sp>
        <p:nvSpPr>
          <p:cNvPr id="5" name="内容占位符 2">
            <a:extLst>
              <a:ext uri="{FF2B5EF4-FFF2-40B4-BE49-F238E27FC236}">
                <a16:creationId xmlns:a16="http://schemas.microsoft.com/office/drawing/2014/main" id="{142F6FA4-1732-464A-AAE1-B95852647AF1}"/>
              </a:ext>
            </a:extLst>
          </p:cNvPr>
          <p:cNvSpPr txBox="1">
            <a:spLocks/>
          </p:cNvSpPr>
          <p:nvPr/>
        </p:nvSpPr>
        <p:spPr>
          <a:xfrm>
            <a:off x="396512" y="4013539"/>
            <a:ext cx="8479474"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使用</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Pattern</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和</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Matcher</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的</a:t>
            </a: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匹配方法：</a:t>
            </a:r>
            <a:endParaRPr kumimoji="0" 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ounded Rectangle 8">
            <a:extLst>
              <a:ext uri="{FF2B5EF4-FFF2-40B4-BE49-F238E27FC236}">
                <a16:creationId xmlns:a16="http://schemas.microsoft.com/office/drawing/2014/main" id="{95146FF6-6EE7-4B63-9C7E-C83DA8562AD1}"/>
              </a:ext>
            </a:extLst>
          </p:cNvPr>
          <p:cNvSpPr/>
          <p:nvPr/>
        </p:nvSpPr>
        <p:spPr>
          <a:xfrm>
            <a:off x="591711" y="4869160"/>
            <a:ext cx="1282778" cy="1550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以字符串形式定义正则表达式</a:t>
            </a:r>
            <a:r>
              <a:rPr lang="en-US" altLang="zh-CN" dirty="0" err="1">
                <a:solidFill>
                  <a:schemeClr val="tx1"/>
                </a:solidFill>
              </a:rPr>
              <a:t>regex</a:t>
            </a:r>
            <a:endParaRPr lang="en-US" dirty="0">
              <a:solidFill>
                <a:schemeClr val="tx1"/>
              </a:solidFill>
            </a:endParaRPr>
          </a:p>
        </p:txBody>
      </p:sp>
      <p:sp>
        <p:nvSpPr>
          <p:cNvPr id="7" name="Rounded Rectangle 9">
            <a:extLst>
              <a:ext uri="{FF2B5EF4-FFF2-40B4-BE49-F238E27FC236}">
                <a16:creationId xmlns:a16="http://schemas.microsoft.com/office/drawing/2014/main" id="{27CDC3C4-E349-4A6A-A27E-9F712347F223}"/>
              </a:ext>
            </a:extLst>
          </p:cNvPr>
          <p:cNvSpPr/>
          <p:nvPr/>
        </p:nvSpPr>
        <p:spPr>
          <a:xfrm>
            <a:off x="2422391" y="4869160"/>
            <a:ext cx="1733204" cy="15681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使用</a:t>
            </a:r>
            <a:r>
              <a:rPr lang="en-US" dirty="0" err="1">
                <a:solidFill>
                  <a:schemeClr val="tx1"/>
                </a:solidFill>
              </a:rPr>
              <a:t>Pattern.compile</a:t>
            </a:r>
            <a:r>
              <a:rPr lang="zh-CN" altLang="en-US" dirty="0">
                <a:solidFill>
                  <a:schemeClr val="tx1"/>
                </a:solidFill>
              </a:rPr>
              <a:t>方法把正则表达式编译成</a:t>
            </a:r>
            <a:r>
              <a:rPr lang="en-US" altLang="zh-CN" dirty="0">
                <a:solidFill>
                  <a:schemeClr val="tx1"/>
                </a:solidFill>
              </a:rPr>
              <a:t>Pattern</a:t>
            </a:r>
            <a:r>
              <a:rPr lang="zh-CN" altLang="en-US" dirty="0">
                <a:solidFill>
                  <a:schemeClr val="tx1"/>
                </a:solidFill>
              </a:rPr>
              <a:t>对象</a:t>
            </a:r>
            <a:endParaRPr lang="en-US" dirty="0">
              <a:solidFill>
                <a:schemeClr val="tx1"/>
              </a:solidFill>
            </a:endParaRPr>
          </a:p>
        </p:txBody>
      </p:sp>
      <p:sp>
        <p:nvSpPr>
          <p:cNvPr id="8" name="Rounded Rectangle 10">
            <a:extLst>
              <a:ext uri="{FF2B5EF4-FFF2-40B4-BE49-F238E27FC236}">
                <a16:creationId xmlns:a16="http://schemas.microsoft.com/office/drawing/2014/main" id="{26B24081-2F5B-473A-94D7-96D31E719EB3}"/>
              </a:ext>
            </a:extLst>
          </p:cNvPr>
          <p:cNvSpPr/>
          <p:nvPr/>
        </p:nvSpPr>
        <p:spPr>
          <a:xfrm>
            <a:off x="4675858" y="4869160"/>
            <a:ext cx="1733204" cy="1550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使用</a:t>
            </a:r>
            <a:r>
              <a:rPr lang="en-US" altLang="zh-CN" dirty="0">
                <a:solidFill>
                  <a:schemeClr val="tx1"/>
                </a:solidFill>
              </a:rPr>
              <a:t>Pattern</a:t>
            </a:r>
            <a:r>
              <a:rPr lang="zh-CN" altLang="en-US" dirty="0">
                <a:solidFill>
                  <a:schemeClr val="tx1"/>
                </a:solidFill>
              </a:rPr>
              <a:t>的</a:t>
            </a:r>
            <a:r>
              <a:rPr lang="en-US" dirty="0">
                <a:solidFill>
                  <a:schemeClr val="tx1"/>
                </a:solidFill>
              </a:rPr>
              <a:t>matcher</a:t>
            </a:r>
            <a:r>
              <a:rPr lang="zh-CN" altLang="en-US" dirty="0">
                <a:solidFill>
                  <a:schemeClr val="tx1"/>
                </a:solidFill>
              </a:rPr>
              <a:t>方法为待匹配的字符串生成</a:t>
            </a:r>
            <a:r>
              <a:rPr lang="en-US" altLang="zh-CN" dirty="0">
                <a:solidFill>
                  <a:schemeClr val="tx1"/>
                </a:solidFill>
              </a:rPr>
              <a:t>Matcher</a:t>
            </a:r>
            <a:r>
              <a:rPr lang="zh-CN" altLang="en-US" dirty="0">
                <a:solidFill>
                  <a:schemeClr val="tx1"/>
                </a:solidFill>
              </a:rPr>
              <a:t>对象</a:t>
            </a:r>
            <a:endParaRPr lang="en-US" dirty="0">
              <a:solidFill>
                <a:schemeClr val="tx1"/>
              </a:solidFill>
            </a:endParaRPr>
          </a:p>
        </p:txBody>
      </p:sp>
      <p:sp>
        <p:nvSpPr>
          <p:cNvPr id="9" name="Rounded Rectangle 11">
            <a:extLst>
              <a:ext uri="{FF2B5EF4-FFF2-40B4-BE49-F238E27FC236}">
                <a16:creationId xmlns:a16="http://schemas.microsoft.com/office/drawing/2014/main" id="{9C01AB63-B33B-4C4C-BE60-A128C97F6776}"/>
              </a:ext>
            </a:extLst>
          </p:cNvPr>
          <p:cNvSpPr/>
          <p:nvPr/>
        </p:nvSpPr>
        <p:spPr>
          <a:xfrm>
            <a:off x="6940643" y="4869160"/>
            <a:ext cx="1640655" cy="1550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使用</a:t>
            </a:r>
            <a:r>
              <a:rPr lang="en-US" altLang="zh-CN" dirty="0">
                <a:solidFill>
                  <a:schemeClr val="tx1"/>
                </a:solidFill>
              </a:rPr>
              <a:t>Matcher</a:t>
            </a:r>
            <a:r>
              <a:rPr lang="zh-CN" altLang="en-US" dirty="0">
                <a:solidFill>
                  <a:schemeClr val="tx1"/>
                </a:solidFill>
              </a:rPr>
              <a:t>对象的</a:t>
            </a:r>
            <a:r>
              <a:rPr lang="en-US" altLang="zh-CN" dirty="0">
                <a:solidFill>
                  <a:schemeClr val="tx1"/>
                </a:solidFill>
              </a:rPr>
              <a:t>matches</a:t>
            </a:r>
            <a:r>
              <a:rPr lang="zh-CN" altLang="en-US" dirty="0">
                <a:solidFill>
                  <a:schemeClr val="tx1"/>
                </a:solidFill>
              </a:rPr>
              <a:t>方法进行匹配判断</a:t>
            </a:r>
            <a:endParaRPr lang="en-US" dirty="0">
              <a:solidFill>
                <a:schemeClr val="tx1"/>
              </a:solidFill>
            </a:endParaRPr>
          </a:p>
        </p:txBody>
      </p:sp>
      <p:sp>
        <p:nvSpPr>
          <p:cNvPr id="10" name="Right Arrow 12">
            <a:extLst>
              <a:ext uri="{FF2B5EF4-FFF2-40B4-BE49-F238E27FC236}">
                <a16:creationId xmlns:a16="http://schemas.microsoft.com/office/drawing/2014/main" id="{95588943-E23B-4700-A1D6-F7BDAD83DD4B}"/>
              </a:ext>
            </a:extLst>
          </p:cNvPr>
          <p:cNvSpPr/>
          <p:nvPr/>
        </p:nvSpPr>
        <p:spPr>
          <a:xfrm>
            <a:off x="1891498" y="5438063"/>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4">
            <a:extLst>
              <a:ext uri="{FF2B5EF4-FFF2-40B4-BE49-F238E27FC236}">
                <a16:creationId xmlns:a16="http://schemas.microsoft.com/office/drawing/2014/main" id="{9C099F37-668C-4317-BE31-1129EC16E304}"/>
              </a:ext>
            </a:extLst>
          </p:cNvPr>
          <p:cNvSpPr/>
          <p:nvPr/>
        </p:nvSpPr>
        <p:spPr>
          <a:xfrm>
            <a:off x="4155595" y="5424994"/>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5">
            <a:extLst>
              <a:ext uri="{FF2B5EF4-FFF2-40B4-BE49-F238E27FC236}">
                <a16:creationId xmlns:a16="http://schemas.microsoft.com/office/drawing/2014/main" id="{313372B1-F436-4398-A239-B5914CBCA05D}"/>
              </a:ext>
            </a:extLst>
          </p:cNvPr>
          <p:cNvSpPr/>
          <p:nvPr/>
        </p:nvSpPr>
        <p:spPr>
          <a:xfrm>
            <a:off x="6395350" y="5424994"/>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57662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DB893-FF5E-47A3-A70A-1FFFE3FECD55}"/>
              </a:ext>
            </a:extLst>
          </p:cNvPr>
          <p:cNvSpPr>
            <a:spLocks noGrp="1"/>
          </p:cNvSpPr>
          <p:nvPr>
            <p:ph type="title"/>
          </p:nvPr>
        </p:nvSpPr>
        <p:spPr/>
        <p:txBody>
          <a:bodyPr/>
          <a:lstStyle/>
          <a:p>
            <a:r>
              <a:rPr lang="zh-CN" altLang="en-US" dirty="0"/>
              <a:t>运算符</a:t>
            </a:r>
          </a:p>
        </p:txBody>
      </p:sp>
      <p:graphicFrame>
        <p:nvGraphicFramePr>
          <p:cNvPr id="5" name="表格 4">
            <a:extLst>
              <a:ext uri="{FF2B5EF4-FFF2-40B4-BE49-F238E27FC236}">
                <a16:creationId xmlns:a16="http://schemas.microsoft.com/office/drawing/2014/main" id="{CF788EAC-11B2-452E-91DC-9348F36F5887}"/>
              </a:ext>
            </a:extLst>
          </p:cNvPr>
          <p:cNvGraphicFramePr>
            <a:graphicFrameLocks noGrp="1"/>
          </p:cNvGraphicFramePr>
          <p:nvPr>
            <p:extLst>
              <p:ext uri="{D42A27DB-BD31-4B8C-83A1-F6EECF244321}">
                <p14:modId xmlns:p14="http://schemas.microsoft.com/office/powerpoint/2010/main" val="2638905385"/>
              </p:ext>
            </p:extLst>
          </p:nvPr>
        </p:nvGraphicFramePr>
        <p:xfrm>
          <a:off x="446856" y="1340768"/>
          <a:ext cx="8229600" cy="4104455"/>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111984">
                <a:tc gridSpan="2">
                  <a:txBody>
                    <a:bodyPr/>
                    <a:lstStyle/>
                    <a:p>
                      <a:pPr algn="l"/>
                      <a:r>
                        <a:rPr lang="en-US" dirty="0"/>
                        <a:t>Logical </a:t>
                      </a:r>
                      <a:r>
                        <a:rPr lang="zh-CN" altLang="en-US" dirty="0"/>
                        <a:t>运算符</a:t>
                      </a:r>
                    </a:p>
                  </a:txBody>
                  <a:tcPr marL="9525" marR="9525" marT="9525" marB="9525" anchor="ctr">
                    <a:lnL>
                      <a:noFill/>
                    </a:lnL>
                    <a:lnR>
                      <a:noFill/>
                    </a:lnR>
                    <a:lnT>
                      <a:noFill/>
                    </a:lnT>
                    <a:lnB>
                      <a:noFill/>
                    </a:lnB>
                    <a:solidFill>
                      <a:srgbClr val="FFFFFF"/>
                    </a:solidFill>
                  </a:tcPr>
                </a:tc>
                <a:tc hMerge="1">
                  <a:txBody>
                    <a:bodyPr/>
                    <a:lstStyle/>
                    <a:p>
                      <a:endParaRPr lang="zh-CN" altLang="en-US"/>
                    </a:p>
                  </a:txBody>
                  <a:tcPr/>
                </a:tc>
                <a:extLst>
                  <a:ext uri="{0D108BD9-81ED-4DB2-BD59-A6C34878D82A}">
                    <a16:rowId xmlns:a16="http://schemas.microsoft.com/office/drawing/2014/main" val="10000"/>
                  </a:ext>
                </a:extLst>
              </a:tr>
              <a:tr h="664157">
                <a:tc>
                  <a:txBody>
                    <a:bodyPr/>
                    <a:lstStyle/>
                    <a:p>
                      <a:r>
                        <a:rPr lang="en-US" i="1" dirty="0"/>
                        <a:t>   XY</a:t>
                      </a:r>
                      <a:endParaRPr lang="en-US" dirty="0"/>
                    </a:p>
                  </a:txBody>
                  <a:tcPr marL="9525" marR="9525" marT="9525" marB="9525">
                    <a:lnL>
                      <a:noFill/>
                    </a:lnL>
                    <a:lnR>
                      <a:noFill/>
                    </a:lnR>
                    <a:lnT>
                      <a:noFill/>
                    </a:lnT>
                    <a:lnB>
                      <a:noFill/>
                    </a:lnB>
                    <a:solidFill>
                      <a:srgbClr val="FFFFFF"/>
                    </a:solidFill>
                  </a:tcPr>
                </a:tc>
                <a:tc>
                  <a:txBody>
                    <a:bodyPr/>
                    <a:lstStyle/>
                    <a:p>
                      <a:r>
                        <a:rPr lang="en-US" i="1" dirty="0"/>
                        <a:t>X</a:t>
                      </a:r>
                      <a:r>
                        <a:rPr lang="en-US" dirty="0"/>
                        <a:t> </a:t>
                      </a:r>
                      <a:r>
                        <a:rPr lang="zh-CN" altLang="en-US" dirty="0"/>
                        <a:t>后跟 </a:t>
                      </a:r>
                      <a:r>
                        <a:rPr lang="en-US" i="1" dirty="0"/>
                        <a:t>Y</a:t>
                      </a:r>
                      <a:endParaRPr lang="en-US" dirty="0"/>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1"/>
                  </a:ext>
                </a:extLst>
              </a:tr>
              <a:tr h="664157">
                <a:tc>
                  <a:txBody>
                    <a:bodyPr/>
                    <a:lstStyle/>
                    <a:p>
                      <a:r>
                        <a:rPr lang="en-US" i="1" dirty="0"/>
                        <a:t>   X</a:t>
                      </a:r>
                      <a:r>
                        <a:rPr lang="en-US" dirty="0"/>
                        <a:t>|</a:t>
                      </a:r>
                      <a:r>
                        <a:rPr lang="en-US" i="1" dirty="0"/>
                        <a:t>Y</a:t>
                      </a:r>
                      <a:endParaRPr lang="en-US" dirty="0"/>
                    </a:p>
                  </a:txBody>
                  <a:tcPr marL="9525" marR="9525" marT="9525" marB="9525">
                    <a:lnL>
                      <a:noFill/>
                    </a:lnL>
                    <a:lnR>
                      <a:noFill/>
                    </a:lnR>
                    <a:lnT>
                      <a:noFill/>
                    </a:lnT>
                    <a:lnB>
                      <a:noFill/>
                    </a:lnB>
                    <a:solidFill>
                      <a:srgbClr val="FFFFFF"/>
                    </a:solidFill>
                  </a:tcPr>
                </a:tc>
                <a:tc>
                  <a:txBody>
                    <a:bodyPr/>
                    <a:lstStyle/>
                    <a:p>
                      <a:r>
                        <a:rPr lang="en-US" i="1"/>
                        <a:t>X</a:t>
                      </a:r>
                      <a:r>
                        <a:rPr lang="en-US"/>
                        <a:t> </a:t>
                      </a:r>
                      <a:r>
                        <a:rPr lang="zh-CN" altLang="en-US"/>
                        <a:t>或 </a:t>
                      </a:r>
                      <a:r>
                        <a:rPr lang="en-US" i="1"/>
                        <a:t>Y</a:t>
                      </a:r>
                      <a:endParaRPr lang="en-US"/>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2"/>
                  </a:ext>
                </a:extLst>
              </a:tr>
              <a:tr h="664157">
                <a:tc>
                  <a:txBody>
                    <a:bodyPr/>
                    <a:lstStyle/>
                    <a:p>
                      <a:r>
                        <a:rPr lang="en-US" dirty="0"/>
                        <a:t>   (</a:t>
                      </a:r>
                      <a:r>
                        <a:rPr lang="en-US" i="1" dirty="0"/>
                        <a:t>X</a:t>
                      </a:r>
                      <a:r>
                        <a:rPr lang="en-US" dirty="0"/>
                        <a:t>)</a:t>
                      </a:r>
                    </a:p>
                  </a:txBody>
                  <a:tcPr marL="9525" marR="9525" marT="9525" marB="9525">
                    <a:lnL>
                      <a:noFill/>
                    </a:lnL>
                    <a:lnR>
                      <a:noFill/>
                    </a:lnR>
                    <a:lnT>
                      <a:noFill/>
                    </a:lnT>
                    <a:lnB>
                      <a:noFill/>
                    </a:lnB>
                    <a:solidFill>
                      <a:srgbClr val="FFFFFF"/>
                    </a:solidFill>
                  </a:tcPr>
                </a:tc>
                <a:tc>
                  <a:txBody>
                    <a:bodyPr/>
                    <a:lstStyle/>
                    <a:p>
                      <a:r>
                        <a:rPr lang="en-US" dirty="0"/>
                        <a:t>X，</a:t>
                      </a:r>
                      <a:r>
                        <a:rPr lang="zh-CN" altLang="en-US" dirty="0"/>
                        <a:t>作为</a:t>
                      </a:r>
                      <a:r>
                        <a:rPr lang="zh-CN" altLang="en-US" dirty="0">
                          <a:hlinkClick r:id="" action="ppaction://hlinkfile"/>
                        </a:rPr>
                        <a:t>捕获组</a:t>
                      </a:r>
                      <a:endParaRPr lang="zh-CN" altLang="en-US" dirty="0"/>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10496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17367-1796-45E9-84C8-2BDC67045F55}"/>
              </a:ext>
            </a:extLst>
          </p:cNvPr>
          <p:cNvSpPr>
            <a:spLocks noGrp="1"/>
          </p:cNvSpPr>
          <p:nvPr>
            <p:ph type="title"/>
          </p:nvPr>
        </p:nvSpPr>
        <p:spPr>
          <a:xfrm>
            <a:off x="6588224" y="239103"/>
            <a:ext cx="2300062" cy="523220"/>
          </a:xfrm>
        </p:spPr>
        <p:txBody>
          <a:bodyPr/>
          <a:lstStyle/>
          <a:p>
            <a:r>
              <a:rPr lang="zh-CN" altLang="en-US" dirty="0"/>
              <a:t>验证</a:t>
            </a:r>
            <a:r>
              <a:rPr lang="en-US" altLang="zh-CN" dirty="0"/>
              <a:t>QQ</a:t>
            </a:r>
            <a:r>
              <a:rPr lang="zh-CN" altLang="en-US" dirty="0"/>
              <a:t>号码</a:t>
            </a:r>
          </a:p>
        </p:txBody>
      </p:sp>
      <p:sp>
        <p:nvSpPr>
          <p:cNvPr id="3" name="文本框 2">
            <a:extLst>
              <a:ext uri="{FF2B5EF4-FFF2-40B4-BE49-F238E27FC236}">
                <a16:creationId xmlns:a16="http://schemas.microsoft.com/office/drawing/2014/main" id="{5E9264D7-1B27-449C-ADE1-7E04D15524BF}"/>
              </a:ext>
            </a:extLst>
          </p:cNvPr>
          <p:cNvSpPr txBox="1"/>
          <p:nvPr/>
        </p:nvSpPr>
        <p:spPr>
          <a:xfrm>
            <a:off x="251520" y="544026"/>
            <a:ext cx="8636766" cy="5909310"/>
          </a:xfrm>
          <a:prstGeom prst="rect">
            <a:avLst/>
          </a:prstGeom>
          <a:noFill/>
        </p:spPr>
        <p:txBody>
          <a:bodyPr wrap="square" rtlCol="0">
            <a:spAutoFit/>
          </a:bodyPr>
          <a:lstStyle/>
          <a:p>
            <a:r>
              <a:rPr lang="en-US" altLang="zh-CN" dirty="0"/>
              <a:t>/**</a:t>
            </a:r>
          </a:p>
          <a:p>
            <a:r>
              <a:rPr lang="en-US" altLang="zh-CN" dirty="0"/>
              <a:t> </a:t>
            </a:r>
            <a:r>
              <a:rPr lang="zh-CN" altLang="en-US" dirty="0"/>
              <a:t>* </a:t>
            </a:r>
            <a:r>
              <a:rPr lang="zh-CN" altLang="en-US" dirty="0">
                <a:solidFill>
                  <a:srgbClr val="FF0000"/>
                </a:solidFill>
              </a:rPr>
              <a:t>不使用正则表达式</a:t>
            </a:r>
            <a:endParaRPr lang="en-US" altLang="zh-CN" dirty="0">
              <a:solidFill>
                <a:srgbClr val="FF0000"/>
              </a:solidFill>
            </a:endParaRPr>
          </a:p>
          <a:p>
            <a:r>
              <a:rPr lang="zh-CN" altLang="en-US" dirty="0"/>
              <a:t> * 验证</a:t>
            </a:r>
            <a:r>
              <a:rPr lang="en-US" altLang="zh-CN" dirty="0"/>
              <a:t>QQ</a:t>
            </a:r>
            <a:r>
              <a:rPr lang="zh-CN" altLang="en-US" dirty="0"/>
              <a:t>是否合法 必须长度是</a:t>
            </a:r>
            <a:r>
              <a:rPr lang="en-US" altLang="zh-CN" dirty="0"/>
              <a:t>5--15</a:t>
            </a:r>
            <a:r>
              <a:rPr lang="zh-CN" altLang="en-US" dirty="0"/>
              <a:t>位之间，并且每个字符都是数字</a:t>
            </a:r>
          </a:p>
          <a:p>
            <a:r>
              <a:rPr lang="en-US" altLang="zh-CN" dirty="0"/>
              <a:t> * </a:t>
            </a:r>
            <a:r>
              <a:rPr lang="en-US" altLang="zh-CN" b="1" dirty="0"/>
              <a:t>@</a:t>
            </a:r>
            <a:r>
              <a:rPr lang="en-US" altLang="zh-CN" b="1" dirty="0" err="1"/>
              <a:t>param</a:t>
            </a:r>
            <a:r>
              <a:rPr lang="en-US" altLang="zh-CN" b="1" dirty="0"/>
              <a:t> string </a:t>
            </a:r>
            <a:r>
              <a:rPr lang="zh-CN" altLang="en-US" b="1" dirty="0"/>
              <a:t>需要验证的</a:t>
            </a:r>
            <a:r>
              <a:rPr lang="en-US" altLang="zh-CN" b="1" dirty="0"/>
              <a:t>QQ</a:t>
            </a:r>
            <a:r>
              <a:rPr lang="zh-CN" altLang="en-US" b="1" dirty="0"/>
              <a:t>号码</a:t>
            </a:r>
          </a:p>
          <a:p>
            <a:r>
              <a:rPr lang="zh-CN" altLang="en-US" dirty="0"/>
              <a:t> *</a:t>
            </a:r>
            <a:r>
              <a:rPr lang="en-US" altLang="zh-CN" dirty="0"/>
              <a:t>/</a:t>
            </a:r>
          </a:p>
          <a:p>
            <a:r>
              <a:rPr lang="en-US" altLang="zh-CN" b="1" dirty="0"/>
              <a:t>private static void </a:t>
            </a:r>
            <a:r>
              <a:rPr lang="en-US" altLang="zh-CN" b="1" dirty="0" err="1"/>
              <a:t>checkQQ</a:t>
            </a:r>
            <a:r>
              <a:rPr lang="en-US" altLang="zh-CN" b="1" dirty="0"/>
              <a:t>(String string) {</a:t>
            </a:r>
          </a:p>
          <a:p>
            <a:pPr lvl="1"/>
            <a:r>
              <a:rPr lang="en-US" altLang="zh-CN" b="1" dirty="0"/>
              <a:t>if (</a:t>
            </a:r>
            <a:r>
              <a:rPr lang="en-US" altLang="zh-CN" b="1" dirty="0" err="1"/>
              <a:t>string.length</a:t>
            </a:r>
            <a:r>
              <a:rPr lang="en-US" altLang="zh-CN" b="1" dirty="0"/>
              <a:t>() &gt;= 5 &amp;&amp; </a:t>
            </a:r>
            <a:r>
              <a:rPr lang="en-US" altLang="zh-CN" b="1" dirty="0" err="1"/>
              <a:t>string.length</a:t>
            </a:r>
            <a:r>
              <a:rPr lang="en-US" altLang="zh-CN" b="1" dirty="0"/>
              <a:t>() &lt;= 15) {</a:t>
            </a:r>
          </a:p>
          <a:p>
            <a:pPr lvl="2"/>
            <a:r>
              <a:rPr lang="en-US" altLang="zh-CN" b="1" dirty="0"/>
              <a:t>if (</a:t>
            </a:r>
            <a:r>
              <a:rPr lang="en-US" altLang="zh-CN" b="1" dirty="0" err="1"/>
              <a:t>string.startsWith</a:t>
            </a:r>
            <a:r>
              <a:rPr lang="en-US" altLang="zh-CN" b="1" dirty="0"/>
              <a:t>("0")) {</a:t>
            </a:r>
          </a:p>
          <a:p>
            <a:pPr lvl="2"/>
            <a:r>
              <a:rPr lang="en-US" altLang="zh-CN" dirty="0"/>
              <a:t>	</a:t>
            </a:r>
            <a:r>
              <a:rPr lang="en-US" altLang="zh-CN" dirty="0" err="1"/>
              <a:t>System.</a:t>
            </a:r>
            <a:r>
              <a:rPr lang="en-US" altLang="zh-CN" b="1" i="1" dirty="0" err="1"/>
              <a:t>out.println</a:t>
            </a:r>
            <a:r>
              <a:rPr lang="en-US" altLang="zh-CN" b="1" i="1" dirty="0"/>
              <a:t>("QQ</a:t>
            </a:r>
            <a:r>
              <a:rPr lang="zh-CN" altLang="en-US" b="1" i="1" dirty="0"/>
              <a:t>号码不能以</a:t>
            </a:r>
            <a:r>
              <a:rPr lang="en-US" altLang="zh-CN" b="1" i="1" dirty="0"/>
              <a:t>0</a:t>
            </a:r>
            <a:r>
              <a:rPr lang="zh-CN" altLang="en-US" b="1" i="1" dirty="0"/>
              <a:t>开头！！！</a:t>
            </a:r>
            <a:r>
              <a:rPr lang="en-US" altLang="zh-CN" b="1" i="1" dirty="0"/>
              <a:t>");</a:t>
            </a:r>
          </a:p>
          <a:p>
            <a:pPr lvl="2"/>
            <a:r>
              <a:rPr lang="en-US" altLang="zh-CN" dirty="0"/>
              <a:t>} </a:t>
            </a:r>
            <a:r>
              <a:rPr lang="en-US" altLang="zh-CN" b="1" dirty="0"/>
              <a:t>else {</a:t>
            </a:r>
          </a:p>
          <a:p>
            <a:pPr lvl="3"/>
            <a:r>
              <a:rPr lang="en-US" altLang="zh-CN" b="1" dirty="0"/>
              <a:t>try {</a:t>
            </a:r>
          </a:p>
          <a:p>
            <a:pPr lvl="3"/>
            <a:r>
              <a:rPr lang="en-US" altLang="zh-CN" dirty="0"/>
              <a:t>	Long </a:t>
            </a:r>
            <a:r>
              <a:rPr lang="en-US" altLang="zh-CN" u="sng" dirty="0" err="1"/>
              <a:t>qq</a:t>
            </a:r>
            <a:r>
              <a:rPr lang="en-US" altLang="zh-CN" u="sng" dirty="0"/>
              <a:t> = </a:t>
            </a:r>
            <a:r>
              <a:rPr lang="en-US" altLang="zh-CN" u="sng" dirty="0" err="1"/>
              <a:t>Long.</a:t>
            </a:r>
            <a:r>
              <a:rPr lang="en-US" altLang="zh-CN" i="1" u="sng" dirty="0" err="1"/>
              <a:t>parseLong</a:t>
            </a:r>
            <a:r>
              <a:rPr lang="en-US" altLang="zh-CN" i="1" u="sng" dirty="0"/>
              <a:t>(string);</a:t>
            </a:r>
          </a:p>
          <a:p>
            <a:pPr lvl="3"/>
            <a:r>
              <a:rPr lang="en-US" altLang="zh-CN" dirty="0"/>
              <a:t>	</a:t>
            </a:r>
            <a:r>
              <a:rPr lang="en-US" altLang="zh-CN" dirty="0" err="1"/>
              <a:t>System.</a:t>
            </a:r>
            <a:r>
              <a:rPr lang="en-US" altLang="zh-CN" b="1" i="1" dirty="0" err="1"/>
              <a:t>out.println</a:t>
            </a:r>
            <a:r>
              <a:rPr lang="en-US" altLang="zh-CN" b="1" i="1" dirty="0"/>
              <a:t>("</a:t>
            </a:r>
            <a:r>
              <a:rPr lang="zh-CN" altLang="en-US" b="1" i="1" dirty="0"/>
              <a:t>正确！！！</a:t>
            </a:r>
            <a:r>
              <a:rPr lang="en-US" altLang="zh-CN" b="1" i="1" dirty="0"/>
              <a:t>");</a:t>
            </a:r>
          </a:p>
          <a:p>
            <a:pPr lvl="3"/>
            <a:r>
              <a:rPr lang="en-US" altLang="zh-CN" dirty="0"/>
              <a:t>} </a:t>
            </a:r>
            <a:r>
              <a:rPr lang="en-US" altLang="zh-CN" b="1" dirty="0"/>
              <a:t>catch (</a:t>
            </a:r>
            <a:r>
              <a:rPr lang="en-US" altLang="zh-CN" b="1" dirty="0" err="1"/>
              <a:t>NumberFormatException</a:t>
            </a:r>
            <a:r>
              <a:rPr lang="en-US" altLang="zh-CN" b="1" dirty="0"/>
              <a:t> e) {</a:t>
            </a:r>
          </a:p>
          <a:p>
            <a:pPr lvl="3"/>
            <a:r>
              <a:rPr lang="en-US" altLang="zh-CN" dirty="0"/>
              <a:t>	</a:t>
            </a:r>
            <a:r>
              <a:rPr lang="en-US" altLang="zh-CN" dirty="0" err="1"/>
              <a:t>System.</a:t>
            </a:r>
            <a:r>
              <a:rPr lang="en-US" altLang="zh-CN" b="1" i="1" dirty="0" err="1"/>
              <a:t>out.println</a:t>
            </a:r>
            <a:r>
              <a:rPr lang="en-US" altLang="zh-CN" b="1" i="1" dirty="0"/>
              <a:t>("QQ</a:t>
            </a:r>
            <a:r>
              <a:rPr lang="zh-CN" altLang="en-US" b="1" i="1" dirty="0"/>
              <a:t>包含不合法字符！！！</a:t>
            </a:r>
            <a:r>
              <a:rPr lang="en-US" altLang="zh-CN" b="1" i="1" dirty="0"/>
              <a:t>");</a:t>
            </a:r>
          </a:p>
          <a:p>
            <a:pPr lvl="3"/>
            <a:r>
              <a:rPr lang="en-US" altLang="zh-CN" dirty="0"/>
              <a:t>}</a:t>
            </a:r>
          </a:p>
          <a:p>
            <a:pPr lvl="2"/>
            <a:r>
              <a:rPr lang="en-US" altLang="zh-CN" dirty="0"/>
              <a:t>}</a:t>
            </a:r>
          </a:p>
          <a:p>
            <a:pPr lvl="1"/>
            <a:r>
              <a:rPr lang="en-US" altLang="zh-CN" dirty="0"/>
              <a:t>} </a:t>
            </a:r>
            <a:r>
              <a:rPr lang="en-US" altLang="zh-CN" b="1" dirty="0"/>
              <a:t>else {</a:t>
            </a:r>
          </a:p>
          <a:p>
            <a:pPr lvl="1"/>
            <a:r>
              <a:rPr lang="en-US" altLang="zh-CN" dirty="0"/>
              <a:t>	</a:t>
            </a:r>
            <a:r>
              <a:rPr lang="en-US" altLang="zh-CN" dirty="0" err="1"/>
              <a:t>System.</a:t>
            </a:r>
            <a:r>
              <a:rPr lang="en-US" altLang="zh-CN" b="1" i="1" dirty="0" err="1"/>
              <a:t>out.println</a:t>
            </a:r>
            <a:r>
              <a:rPr lang="en-US" altLang="zh-CN" b="1" i="1" dirty="0"/>
              <a:t>("QQ</a:t>
            </a:r>
            <a:r>
              <a:rPr lang="zh-CN" altLang="en-US" b="1" i="1" dirty="0"/>
              <a:t>长度错误！！！</a:t>
            </a:r>
            <a:r>
              <a:rPr lang="en-US" altLang="zh-CN" b="1" i="1" dirty="0"/>
              <a:t>");</a:t>
            </a:r>
          </a:p>
          <a:p>
            <a:pPr lvl="1"/>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28584559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054F0-A271-4D12-91A1-6A9C31026F53}"/>
              </a:ext>
            </a:extLst>
          </p:cNvPr>
          <p:cNvSpPr>
            <a:spLocks noGrp="1"/>
          </p:cNvSpPr>
          <p:nvPr>
            <p:ph type="title"/>
          </p:nvPr>
        </p:nvSpPr>
        <p:spPr>
          <a:xfrm>
            <a:off x="2627784" y="9811"/>
            <a:ext cx="6260502" cy="954107"/>
          </a:xfrm>
        </p:spPr>
        <p:txBody>
          <a:bodyPr/>
          <a:lstStyle/>
          <a:p>
            <a:r>
              <a:rPr lang="en-US" altLang="zh-CN" dirty="0">
                <a:cs typeface="Arial Unicode MS" pitchFamily="34" charset="-122"/>
              </a:rPr>
              <a:t>String </a:t>
            </a:r>
            <a:r>
              <a:rPr lang="zh-CN" altLang="en-US" dirty="0">
                <a:cs typeface="Arial Unicode MS" pitchFamily="34" charset="-122"/>
              </a:rPr>
              <a:t>类的 </a:t>
            </a:r>
            <a:r>
              <a:rPr lang="en-US" altLang="zh-CN" dirty="0">
                <a:cs typeface="Arial Unicode MS" pitchFamily="34" charset="-122"/>
              </a:rPr>
              <a:t>matches(String regex)</a:t>
            </a:r>
            <a:endParaRPr lang="zh-CN" altLang="en-US" dirty="0"/>
          </a:p>
        </p:txBody>
      </p:sp>
      <p:sp>
        <p:nvSpPr>
          <p:cNvPr id="3" name="Rectangle 1">
            <a:extLst>
              <a:ext uri="{FF2B5EF4-FFF2-40B4-BE49-F238E27FC236}">
                <a16:creationId xmlns:a16="http://schemas.microsoft.com/office/drawing/2014/main" id="{EE9454EC-2637-4E3F-8712-528AFD713701}"/>
              </a:ext>
            </a:extLst>
          </p:cNvPr>
          <p:cNvSpPr txBox="1">
            <a:spLocks noChangeArrowheads="1"/>
          </p:cNvSpPr>
          <p:nvPr/>
        </p:nvSpPr>
        <p:spPr bwMode="auto">
          <a:xfrm>
            <a:off x="225812" y="1014983"/>
            <a:ext cx="871065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0" fontAlgn="base" hangingPunct="0">
              <a:spcBef>
                <a:spcPct val="0"/>
              </a:spcBef>
              <a:spcAft>
                <a:spcPct val="0"/>
              </a:spcAft>
              <a:buFontTx/>
              <a:buNone/>
            </a:pPr>
            <a:r>
              <a:rPr lang="zh-CN" altLang="zh-CN" sz="1800">
                <a:latin typeface="Arial Unicode MS"/>
              </a:rPr>
              <a:t>public boolean </a:t>
            </a:r>
            <a:r>
              <a:rPr lang="zh-CN" altLang="zh-CN" sz="1800" b="1">
                <a:latin typeface="Arial Unicode MS"/>
              </a:rPr>
              <a:t>matches</a:t>
            </a:r>
            <a:r>
              <a:rPr lang="zh-CN" altLang="zh-CN" sz="1800">
                <a:latin typeface="Arial Unicode MS"/>
              </a:rPr>
              <a:t>(</a:t>
            </a:r>
            <a:r>
              <a:rPr lang="zh-CN" altLang="zh-CN" sz="1800">
                <a:latin typeface="Arial Unicode MS"/>
                <a:hlinkClick r:id="rId2" tooltip="java.lang 中的类"/>
              </a:rPr>
              <a:t>String</a:t>
            </a:r>
            <a:r>
              <a:rPr lang="zh-CN" altLang="zh-CN" sz="1800">
                <a:latin typeface="Arial Unicode MS"/>
              </a:rPr>
              <a:t> regex)</a:t>
            </a:r>
            <a:r>
              <a:rPr lang="zh-CN" altLang="zh-CN" sz="1800"/>
              <a:t> </a:t>
            </a:r>
            <a:endParaRPr lang="zh-CN" altLang="zh-CN" sz="1800">
              <a:latin typeface="Arial" panose="020B0604020202020204" pitchFamily="34" charset="0"/>
            </a:endParaRPr>
          </a:p>
          <a:p>
            <a:pPr marL="457200" lvl="1" indent="0" eaLnBrk="0" fontAlgn="base" hangingPunct="0">
              <a:spcBef>
                <a:spcPct val="0"/>
              </a:spcBef>
              <a:spcAft>
                <a:spcPct val="0"/>
              </a:spcAft>
              <a:buFontTx/>
              <a:buNone/>
            </a:pPr>
            <a:r>
              <a:rPr lang="zh-CN" altLang="zh-CN" sz="1800">
                <a:latin typeface="Arial" panose="020B0604020202020204" pitchFamily="34" charset="0"/>
              </a:rPr>
              <a:t>告知此字符串是否匹配给定的</a:t>
            </a:r>
            <a:r>
              <a:rPr lang="zh-CN" altLang="zh-CN" sz="1800">
                <a:latin typeface="Arial" panose="020B0604020202020204" pitchFamily="34" charset="0"/>
                <a:hlinkClick r:id="rId3"/>
              </a:rPr>
              <a:t>正则表达式</a:t>
            </a:r>
            <a:r>
              <a:rPr lang="en-US" altLang="zh-CN" sz="1800">
                <a:latin typeface="Arial" panose="020B0604020202020204" pitchFamily="34" charset="0"/>
              </a:rPr>
              <a:t>(</a:t>
            </a:r>
            <a:r>
              <a:rPr lang="zh-CN" altLang="en-US" sz="1800">
                <a:latin typeface="Arial" panose="020B0604020202020204" pitchFamily="34" charset="0"/>
              </a:rPr>
              <a:t>指定的规则</a:t>
            </a:r>
            <a:r>
              <a:rPr lang="en-US" altLang="zh-CN" sz="1800">
                <a:latin typeface="Arial" panose="020B0604020202020204" pitchFamily="34" charset="0"/>
              </a:rPr>
              <a:t>)</a:t>
            </a:r>
            <a:r>
              <a:rPr lang="zh-CN" altLang="zh-CN" sz="1800">
                <a:latin typeface="Arial" panose="020B0604020202020204" pitchFamily="34" charset="0"/>
              </a:rPr>
              <a:t>。 </a:t>
            </a:r>
          </a:p>
          <a:p>
            <a:pPr marL="457200" lvl="1" indent="0" eaLnBrk="0" fontAlgn="base" hangingPunct="0">
              <a:spcBef>
                <a:spcPct val="0"/>
              </a:spcBef>
              <a:spcAft>
                <a:spcPct val="0"/>
              </a:spcAft>
              <a:buFontTx/>
              <a:buNone/>
            </a:pPr>
            <a:r>
              <a:rPr lang="zh-CN" altLang="zh-CN" sz="1800">
                <a:latin typeface="Arial" panose="020B0604020202020204" pitchFamily="34" charset="0"/>
              </a:rPr>
              <a:t>调用此方法的 </a:t>
            </a:r>
            <a:r>
              <a:rPr lang="zh-CN" altLang="zh-CN" sz="1800" i="1">
                <a:latin typeface="Arial" panose="020B0604020202020204" pitchFamily="34" charset="0"/>
              </a:rPr>
              <a:t>str</a:t>
            </a:r>
            <a:r>
              <a:rPr lang="zh-CN" altLang="zh-CN" sz="1800">
                <a:latin typeface="Arial Unicode MS"/>
              </a:rPr>
              <a:t>.matches(</a:t>
            </a:r>
            <a:r>
              <a:rPr lang="zh-CN" altLang="zh-CN" sz="1800" i="1"/>
              <a:t>regex</a:t>
            </a:r>
            <a:r>
              <a:rPr lang="zh-CN" altLang="zh-CN" sz="1800">
                <a:latin typeface="Arial Unicode MS"/>
              </a:rPr>
              <a:t>)</a:t>
            </a:r>
            <a:r>
              <a:rPr lang="zh-CN" altLang="zh-CN" sz="1800"/>
              <a:t> 形式与以下表达式产生的结果完全相同： </a:t>
            </a:r>
            <a:endParaRPr lang="zh-CN" altLang="zh-CN" sz="1800">
              <a:latin typeface="Arial" panose="020B0604020202020204" pitchFamily="34" charset="0"/>
            </a:endParaRPr>
          </a:p>
          <a:p>
            <a:pPr marL="457200" lvl="1" indent="0" eaLnBrk="0" fontAlgn="base" hangingPunct="0">
              <a:spcBef>
                <a:spcPct val="0"/>
              </a:spcBef>
              <a:spcAft>
                <a:spcPct val="0"/>
              </a:spcAft>
              <a:buFontTx/>
              <a:buNone/>
            </a:pPr>
            <a:r>
              <a:rPr lang="zh-CN" altLang="zh-CN" sz="1800">
                <a:latin typeface="Arial Unicode MS"/>
                <a:hlinkClick r:id="rId3" tooltip="java.util.regex 中的类"/>
              </a:rPr>
              <a:t>Pattern</a:t>
            </a:r>
            <a:r>
              <a:rPr lang="zh-CN" altLang="zh-CN" sz="1800">
                <a:latin typeface="Arial Unicode MS"/>
              </a:rPr>
              <a:t>.</a:t>
            </a:r>
            <a:r>
              <a:rPr lang="zh-CN" altLang="zh-CN" sz="1800">
                <a:latin typeface="Arial Unicode MS"/>
                <a:hlinkClick r:id="rId3"/>
              </a:rPr>
              <a:t>matches</a:t>
            </a:r>
            <a:r>
              <a:rPr lang="zh-CN" altLang="zh-CN" sz="1800">
                <a:latin typeface="Arial Unicode MS"/>
              </a:rPr>
              <a:t>(</a:t>
            </a:r>
            <a:r>
              <a:rPr lang="zh-CN" altLang="zh-CN" sz="1800" i="1"/>
              <a:t>regex</a:t>
            </a:r>
            <a:r>
              <a:rPr lang="zh-CN" altLang="zh-CN" sz="1800">
                <a:latin typeface="Arial Unicode MS"/>
              </a:rPr>
              <a:t>,</a:t>
            </a:r>
            <a:r>
              <a:rPr lang="zh-CN" altLang="zh-CN" sz="1800"/>
              <a:t> </a:t>
            </a:r>
            <a:r>
              <a:rPr lang="zh-CN" altLang="zh-CN" sz="1800" i="1">
                <a:latin typeface="Arial" panose="020B0604020202020204" pitchFamily="34" charset="0"/>
              </a:rPr>
              <a:t>str</a:t>
            </a:r>
            <a:r>
              <a:rPr lang="zh-CN" altLang="zh-CN" sz="1800">
                <a:latin typeface="Arial Unicode MS"/>
              </a:rPr>
              <a:t>)</a:t>
            </a:r>
            <a:r>
              <a:rPr lang="zh-CN" altLang="zh-CN" sz="1800"/>
              <a:t> </a:t>
            </a:r>
            <a:endParaRPr lang="zh-CN" altLang="zh-CN" sz="1800">
              <a:latin typeface="Arial" panose="020B0604020202020204" pitchFamily="34" charset="0"/>
            </a:endParaRPr>
          </a:p>
          <a:p>
            <a:pPr marL="457200" lvl="1" indent="0" eaLnBrk="0" fontAlgn="base" hangingPunct="0">
              <a:spcBef>
                <a:spcPct val="0"/>
              </a:spcBef>
              <a:spcAft>
                <a:spcPct val="0"/>
              </a:spcAft>
              <a:buFontTx/>
              <a:buNone/>
            </a:pPr>
            <a:r>
              <a:rPr lang="zh-CN" altLang="zh-CN" sz="1800" b="1">
                <a:latin typeface="Arial" panose="020B0604020202020204" pitchFamily="34" charset="0"/>
              </a:rPr>
              <a:t>参数：</a:t>
            </a:r>
            <a:r>
              <a:rPr lang="zh-CN" altLang="zh-CN" sz="1800">
                <a:latin typeface="Arial" panose="020B0604020202020204" pitchFamily="34" charset="0"/>
              </a:rPr>
              <a:t> </a:t>
            </a:r>
          </a:p>
          <a:p>
            <a:pPr marL="914400" lvl="2" indent="0" eaLnBrk="0" fontAlgn="base" hangingPunct="0">
              <a:spcBef>
                <a:spcPct val="0"/>
              </a:spcBef>
              <a:spcAft>
                <a:spcPct val="0"/>
              </a:spcAft>
              <a:buFontTx/>
              <a:buNone/>
            </a:pPr>
            <a:r>
              <a:rPr lang="zh-CN" altLang="zh-CN">
                <a:latin typeface="Arial Unicode MS"/>
              </a:rPr>
              <a:t>regex</a:t>
            </a:r>
            <a:r>
              <a:rPr lang="zh-CN" altLang="zh-CN"/>
              <a:t> - 用来匹配此字符串的正则表达式 </a:t>
            </a:r>
          </a:p>
          <a:p>
            <a:pPr marL="457200" lvl="1" indent="0" eaLnBrk="0" fontAlgn="base" hangingPunct="0">
              <a:spcBef>
                <a:spcPct val="0"/>
              </a:spcBef>
              <a:spcAft>
                <a:spcPct val="0"/>
              </a:spcAft>
              <a:buFontTx/>
              <a:buNone/>
            </a:pPr>
            <a:r>
              <a:rPr lang="zh-CN" altLang="zh-CN" sz="1800" b="1">
                <a:latin typeface="Arial" panose="020B0604020202020204" pitchFamily="34" charset="0"/>
              </a:rPr>
              <a:t>返回：</a:t>
            </a:r>
            <a:r>
              <a:rPr lang="zh-CN" altLang="zh-CN" sz="1800">
                <a:latin typeface="Arial" panose="020B0604020202020204" pitchFamily="34" charset="0"/>
              </a:rPr>
              <a:t> </a:t>
            </a:r>
          </a:p>
          <a:p>
            <a:pPr marL="914400" lvl="2" indent="0" eaLnBrk="0" fontAlgn="base" hangingPunct="0">
              <a:spcBef>
                <a:spcPct val="0"/>
              </a:spcBef>
              <a:spcAft>
                <a:spcPct val="0"/>
              </a:spcAft>
              <a:buFontTx/>
              <a:buNone/>
            </a:pPr>
            <a:r>
              <a:rPr lang="zh-CN" altLang="zh-CN">
                <a:latin typeface="Arial" panose="020B0604020202020204" pitchFamily="34" charset="0"/>
              </a:rPr>
              <a:t>当且仅当此字符串匹配给定的正则表达式时，返回 </a:t>
            </a:r>
            <a:r>
              <a:rPr lang="zh-CN" altLang="zh-CN">
                <a:latin typeface="Arial Unicode MS"/>
              </a:rPr>
              <a:t>true</a:t>
            </a:r>
            <a:r>
              <a:rPr lang="zh-CN" altLang="zh-CN"/>
              <a:t> </a:t>
            </a:r>
          </a:p>
          <a:p>
            <a:pPr marL="0" indent="0" eaLnBrk="0" fontAlgn="base" hangingPunct="0">
              <a:spcBef>
                <a:spcPct val="0"/>
              </a:spcBef>
              <a:spcAft>
                <a:spcPct val="0"/>
              </a:spcAft>
              <a:buFontTx/>
              <a:buNone/>
            </a:pPr>
            <a:endParaRPr lang="en-US" altLang="zh-CN" sz="1800">
              <a:latin typeface="Arial" panose="020B0604020202020204" pitchFamily="34" charset="0"/>
            </a:endParaRPr>
          </a:p>
          <a:p>
            <a:pPr marL="0" indent="0" eaLnBrk="0" fontAlgn="base" hangingPunct="0">
              <a:spcBef>
                <a:spcPct val="0"/>
              </a:spcBef>
              <a:spcAft>
                <a:spcPct val="0"/>
              </a:spcAft>
              <a:buFontTx/>
              <a:buNone/>
            </a:pPr>
            <a:endParaRPr lang="en-US" altLang="zh-CN" sz="1800">
              <a:latin typeface="Arial" panose="020B0604020202020204" pitchFamily="34" charset="0"/>
            </a:endParaRPr>
          </a:p>
          <a:p>
            <a:pPr marL="0" indent="0" eaLnBrk="0" fontAlgn="base" hangingPunct="0">
              <a:spcBef>
                <a:spcPct val="0"/>
              </a:spcBef>
              <a:spcAft>
                <a:spcPct val="0"/>
              </a:spcAft>
              <a:buFontTx/>
              <a:buNone/>
            </a:pPr>
            <a:r>
              <a:rPr lang="zh-CN" altLang="en-US" sz="1800">
                <a:latin typeface="Arial" panose="020B0604020202020204" pitchFamily="34" charset="0"/>
              </a:rPr>
              <a:t>验证</a:t>
            </a:r>
            <a:r>
              <a:rPr lang="en-US" altLang="zh-CN" sz="1800">
                <a:latin typeface="Arial" panose="020B0604020202020204" pitchFamily="34" charset="0"/>
              </a:rPr>
              <a:t>QQ</a:t>
            </a:r>
            <a:r>
              <a:rPr lang="zh-CN" altLang="en-US" sz="1800">
                <a:latin typeface="Arial" panose="020B0604020202020204" pitchFamily="34" charset="0"/>
              </a:rPr>
              <a:t>号码如下：</a:t>
            </a:r>
            <a:endParaRPr lang="en-US" altLang="zh-CN" sz="1800">
              <a:latin typeface="Arial" panose="020B0604020202020204" pitchFamily="34" charset="0"/>
            </a:endParaRPr>
          </a:p>
          <a:p>
            <a:pPr marL="0" indent="0" eaLnBrk="0" fontAlgn="base" hangingPunct="0">
              <a:spcBef>
                <a:spcPct val="0"/>
              </a:spcBef>
              <a:spcAft>
                <a:spcPct val="0"/>
              </a:spcAft>
              <a:buFontTx/>
              <a:buNone/>
            </a:pPr>
            <a:r>
              <a:rPr lang="en-US" altLang="zh-CN" sz="1800">
                <a:latin typeface="Arial" panose="020B0604020202020204" pitchFamily="34" charset="0"/>
              </a:rPr>
              <a:t>String qq=“120109311”;</a:t>
            </a:r>
          </a:p>
          <a:p>
            <a:pPr marL="0" indent="0" eaLnBrk="0" fontAlgn="base" hangingPunct="0">
              <a:spcBef>
                <a:spcPct val="0"/>
              </a:spcBef>
              <a:spcAft>
                <a:spcPct val="0"/>
              </a:spcAft>
              <a:buFontTx/>
              <a:buNone/>
            </a:pPr>
            <a:r>
              <a:rPr lang="en-US" altLang="zh-CN" sz="1800">
                <a:latin typeface="Arial" panose="020B0604020202020204" pitchFamily="34" charset="0"/>
              </a:rPr>
              <a:t>String  regex=“[1-9][0-9]{4,14}”;</a:t>
            </a:r>
          </a:p>
          <a:p>
            <a:pPr marL="0" indent="0" eaLnBrk="0" fontAlgn="base" hangingPunct="0">
              <a:spcBef>
                <a:spcPct val="0"/>
              </a:spcBef>
              <a:spcAft>
                <a:spcPct val="0"/>
              </a:spcAft>
              <a:buFontTx/>
              <a:buNone/>
            </a:pPr>
            <a:r>
              <a:rPr lang="en-US" altLang="zh-CN" sz="1800">
                <a:latin typeface="Arial" panose="020B0604020202020204" pitchFamily="34" charset="0"/>
              </a:rPr>
              <a:t>System.out.println(“qq : ”+qq.matches(regex));</a:t>
            </a:r>
          </a:p>
          <a:p>
            <a:pPr marL="0" indent="0" eaLnBrk="0" fontAlgn="base" hangingPunct="0">
              <a:spcBef>
                <a:spcPct val="0"/>
              </a:spcBef>
              <a:spcAft>
                <a:spcPct val="0"/>
              </a:spcAft>
              <a:buFontTx/>
              <a:buNone/>
            </a:pPr>
            <a:endParaRPr lang="en-US" altLang="zh-CN" sz="1800">
              <a:latin typeface="Arial" panose="020B0604020202020204" pitchFamily="34" charset="0"/>
            </a:endParaRPr>
          </a:p>
          <a:p>
            <a:pPr marL="0" indent="0" eaLnBrk="0" fontAlgn="base" hangingPunct="0">
              <a:spcBef>
                <a:spcPct val="0"/>
              </a:spcBef>
              <a:spcAft>
                <a:spcPct val="0"/>
              </a:spcAft>
              <a:buFontTx/>
              <a:buNone/>
            </a:pPr>
            <a:r>
              <a:rPr lang="zh-CN" altLang="en-US" sz="1800">
                <a:latin typeface="Arial" panose="020B0604020202020204" pitchFamily="34" charset="0"/>
              </a:rPr>
              <a:t>正则表达式是通过一些特定的符号来体现的。所以我们为了掌握正则表达式，我们</a:t>
            </a:r>
            <a:endParaRPr lang="en-US" altLang="zh-CN" sz="1800">
              <a:latin typeface="Arial" panose="020B0604020202020204" pitchFamily="34" charset="0"/>
            </a:endParaRPr>
          </a:p>
          <a:p>
            <a:pPr marL="0" indent="0" eaLnBrk="0" fontAlgn="base" hangingPunct="0">
              <a:spcBef>
                <a:spcPct val="0"/>
              </a:spcBef>
              <a:spcAft>
                <a:spcPct val="0"/>
              </a:spcAft>
              <a:buFontTx/>
              <a:buNone/>
            </a:pPr>
            <a:r>
              <a:rPr lang="zh-CN" altLang="en-US" sz="1800">
                <a:latin typeface="Arial" panose="020B0604020202020204" pitchFamily="34" charset="0"/>
              </a:rPr>
              <a:t>必须要学习一些符号。</a:t>
            </a:r>
            <a:endParaRPr lang="en-US" altLang="zh-CN" sz="1800">
              <a:latin typeface="Arial" panose="020B0604020202020204" pitchFamily="34" charset="0"/>
            </a:endParaRPr>
          </a:p>
          <a:p>
            <a:pPr marL="0" indent="0" eaLnBrk="0" fontAlgn="base" hangingPunct="0">
              <a:spcBef>
                <a:spcPct val="0"/>
              </a:spcBef>
              <a:spcAft>
                <a:spcPct val="0"/>
              </a:spcAft>
              <a:buFontTx/>
              <a:buNone/>
            </a:pPr>
            <a:r>
              <a:rPr lang="zh-CN" altLang="en-US" sz="1800">
                <a:latin typeface="Arial" panose="020B0604020202020204" pitchFamily="34" charset="0"/>
              </a:rPr>
              <a:t>注：正则表达式虽然简化了，但是可读性变差了！</a:t>
            </a:r>
            <a:endParaRPr lang="zh-CN" altLang="zh-CN" sz="1800" dirty="0">
              <a:latin typeface="Arial" panose="020B0604020202020204" pitchFamily="34" charset="0"/>
            </a:endParaRPr>
          </a:p>
        </p:txBody>
      </p:sp>
    </p:spTree>
    <p:extLst>
      <p:ext uri="{BB962C8B-B14F-4D97-AF65-F5344CB8AC3E}">
        <p14:creationId xmlns:p14="http://schemas.microsoft.com/office/powerpoint/2010/main" val="37253537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F7C5F-F4AC-4861-A494-7CAF8A255E2E}"/>
              </a:ext>
            </a:extLst>
          </p:cNvPr>
          <p:cNvSpPr>
            <a:spLocks noGrp="1"/>
          </p:cNvSpPr>
          <p:nvPr>
            <p:ph type="title"/>
          </p:nvPr>
        </p:nvSpPr>
        <p:spPr>
          <a:xfrm>
            <a:off x="5004048" y="23660"/>
            <a:ext cx="3884238" cy="954107"/>
          </a:xfrm>
        </p:spPr>
        <p:txBody>
          <a:bodyPr/>
          <a:lstStyle/>
          <a:p>
            <a:r>
              <a:rPr lang="zh-CN" altLang="en-US" dirty="0"/>
              <a:t>正则表达式常见操作</a:t>
            </a:r>
          </a:p>
        </p:txBody>
      </p:sp>
      <p:sp>
        <p:nvSpPr>
          <p:cNvPr id="3" name="文本框 2">
            <a:extLst>
              <a:ext uri="{FF2B5EF4-FFF2-40B4-BE49-F238E27FC236}">
                <a16:creationId xmlns:a16="http://schemas.microsoft.com/office/drawing/2014/main" id="{11A4E691-4E34-4C81-96DE-6330358FD1B8}"/>
              </a:ext>
            </a:extLst>
          </p:cNvPr>
          <p:cNvSpPr txBox="1"/>
          <p:nvPr/>
        </p:nvSpPr>
        <p:spPr>
          <a:xfrm>
            <a:off x="395536" y="980728"/>
            <a:ext cx="7056784" cy="5416868"/>
          </a:xfrm>
          <a:prstGeom prst="rect">
            <a:avLst/>
          </a:prstGeom>
          <a:noFill/>
        </p:spPr>
        <p:txBody>
          <a:bodyPr wrap="square" rtlCol="0">
            <a:spAutoFit/>
          </a:bodyPr>
          <a:lstStyle/>
          <a:p>
            <a:r>
              <a:rPr lang="en-US" altLang="zh-CN" sz="2000" b="1" dirty="0"/>
              <a:t>1.</a:t>
            </a:r>
            <a:r>
              <a:rPr lang="zh-CN" altLang="en-US" sz="2000" b="1" dirty="0"/>
              <a:t>匹配</a:t>
            </a:r>
            <a:endParaRPr lang="en-US" altLang="zh-CN" sz="2000" b="1" dirty="0"/>
          </a:p>
          <a:p>
            <a:r>
              <a:rPr lang="en-US" altLang="zh-CN" dirty="0"/>
              <a:t>	</a:t>
            </a:r>
            <a:r>
              <a:rPr lang="zh-CN" altLang="en-US" dirty="0"/>
              <a:t>其实使用的是</a:t>
            </a:r>
            <a:r>
              <a:rPr lang="en-US" altLang="zh-CN" dirty="0"/>
              <a:t>String</a:t>
            </a:r>
            <a:r>
              <a:rPr lang="zh-CN" altLang="en-US" dirty="0"/>
              <a:t>类的</a:t>
            </a:r>
            <a:r>
              <a:rPr lang="en-US" altLang="zh-CN" dirty="0"/>
              <a:t>matches</a:t>
            </a:r>
            <a:r>
              <a:rPr lang="zh-CN" altLang="en-US" dirty="0"/>
              <a:t>方法</a:t>
            </a:r>
            <a:endParaRPr lang="en-US" altLang="zh-CN" dirty="0"/>
          </a:p>
          <a:p>
            <a:r>
              <a:rPr lang="en-US" altLang="zh-CN" dirty="0" err="1"/>
              <a:t>Eg</a:t>
            </a:r>
            <a:r>
              <a:rPr lang="zh-CN" altLang="en-US" dirty="0"/>
              <a:t>：</a:t>
            </a:r>
            <a:endParaRPr lang="en-US" altLang="zh-CN" dirty="0"/>
          </a:p>
          <a:p>
            <a:r>
              <a:rPr lang="zh-CN" altLang="en-US" dirty="0"/>
              <a:t>匹配手机号码：</a:t>
            </a:r>
            <a:endParaRPr lang="en-US" altLang="zh-CN" dirty="0"/>
          </a:p>
          <a:p>
            <a:r>
              <a:rPr lang="en-US" altLang="zh-CN" dirty="0"/>
              <a:t>String </a:t>
            </a:r>
            <a:r>
              <a:rPr lang="en-US" altLang="zh-CN" dirty="0" err="1"/>
              <a:t>tel</a:t>
            </a:r>
            <a:r>
              <a:rPr lang="en-US" altLang="zh-CN" dirty="0"/>
              <a:t>=“18715088810”;</a:t>
            </a:r>
          </a:p>
          <a:p>
            <a:r>
              <a:rPr lang="en-US" altLang="zh-CN" dirty="0"/>
              <a:t>String </a:t>
            </a:r>
            <a:r>
              <a:rPr lang="en-US" altLang="zh-CN" dirty="0" err="1"/>
              <a:t>regex</a:t>
            </a:r>
            <a:r>
              <a:rPr lang="en-US" altLang="zh-CN" dirty="0"/>
              <a:t>=“1[3587][0-9]{9}”;</a:t>
            </a:r>
          </a:p>
          <a:p>
            <a:r>
              <a:rPr lang="en-US" altLang="zh-CN" dirty="0" err="1"/>
              <a:t>boolean</a:t>
            </a:r>
            <a:r>
              <a:rPr lang="en-US" altLang="zh-CN" dirty="0"/>
              <a:t> b=</a:t>
            </a:r>
            <a:r>
              <a:rPr lang="en-US" altLang="zh-CN" dirty="0" err="1"/>
              <a:t>tel.matches</a:t>
            </a:r>
            <a:r>
              <a:rPr lang="en-US" altLang="zh-CN" dirty="0"/>
              <a:t>(</a:t>
            </a:r>
            <a:r>
              <a:rPr lang="en-US" altLang="zh-CN" dirty="0" err="1"/>
              <a:t>regex</a:t>
            </a:r>
            <a:r>
              <a:rPr lang="en-US" altLang="zh-CN" dirty="0"/>
              <a:t>);</a:t>
            </a:r>
          </a:p>
          <a:p>
            <a:r>
              <a:rPr lang="en-US" altLang="zh-CN" dirty="0" err="1"/>
              <a:t>System.out.print</a:t>
            </a:r>
            <a:r>
              <a:rPr lang="en-US" altLang="zh-CN" dirty="0"/>
              <a:t>(b);</a:t>
            </a:r>
          </a:p>
          <a:p>
            <a:endParaRPr lang="en-US" altLang="zh-CN" dirty="0"/>
          </a:p>
          <a:p>
            <a:r>
              <a:rPr lang="en-US" altLang="zh-CN" sz="2000" b="1" dirty="0"/>
              <a:t>2.</a:t>
            </a:r>
            <a:r>
              <a:rPr lang="zh-CN" altLang="en-US" sz="2000" b="1" dirty="0"/>
              <a:t>切割</a:t>
            </a:r>
            <a:endParaRPr lang="en-US" altLang="zh-CN" sz="2000" b="1" dirty="0"/>
          </a:p>
          <a:p>
            <a:r>
              <a:rPr lang="en-US" altLang="zh-CN" dirty="0"/>
              <a:t>	</a:t>
            </a:r>
            <a:r>
              <a:rPr lang="zh-CN" altLang="en-US" dirty="0"/>
              <a:t>其实就是</a:t>
            </a:r>
            <a:r>
              <a:rPr lang="en-US" altLang="zh-CN" dirty="0"/>
              <a:t>String</a:t>
            </a:r>
            <a:r>
              <a:rPr lang="zh-CN" altLang="en-US" dirty="0"/>
              <a:t>的</a:t>
            </a:r>
            <a:r>
              <a:rPr lang="en-US" altLang="zh-CN" dirty="0"/>
              <a:t>split</a:t>
            </a:r>
            <a:r>
              <a:rPr lang="zh-CN" altLang="en-US" dirty="0"/>
              <a:t>的方法</a:t>
            </a:r>
            <a:endParaRPr lang="en-US" altLang="zh-CN" dirty="0"/>
          </a:p>
          <a:p>
            <a:endParaRPr lang="en-US" altLang="zh-CN" dirty="0"/>
          </a:p>
          <a:p>
            <a:r>
              <a:rPr lang="en-US" altLang="zh-CN" dirty="0"/>
              <a:t>String </a:t>
            </a:r>
            <a:r>
              <a:rPr lang="en-US" altLang="zh-CN" dirty="0" err="1"/>
              <a:t>str</a:t>
            </a:r>
            <a:r>
              <a:rPr lang="en-US" altLang="zh-CN" dirty="0"/>
              <a:t>="</a:t>
            </a:r>
            <a:r>
              <a:rPr lang="en-US" altLang="zh-CN" dirty="0" err="1"/>
              <a:t>zhangsan</a:t>
            </a:r>
            <a:r>
              <a:rPr lang="en-US" altLang="zh-CN" dirty="0"/>
              <a:t> </a:t>
            </a:r>
            <a:r>
              <a:rPr lang="en-US" altLang="zh-CN" dirty="0" err="1"/>
              <a:t>xiaoqian</a:t>
            </a:r>
            <a:r>
              <a:rPr lang="en-US" altLang="zh-CN" dirty="0"/>
              <a:t> </a:t>
            </a:r>
            <a:r>
              <a:rPr lang="en-US" altLang="zh-CN" dirty="0" err="1"/>
              <a:t>wangwu</a:t>
            </a:r>
            <a:r>
              <a:rPr lang="en-US" altLang="zh-CN" dirty="0"/>
              <a:t>";</a:t>
            </a:r>
          </a:p>
          <a:p>
            <a:r>
              <a:rPr lang="en-US" altLang="zh-CN" dirty="0"/>
              <a:t>String [] </a:t>
            </a:r>
            <a:r>
              <a:rPr lang="en-US" altLang="zh-CN" dirty="0" err="1"/>
              <a:t>strs</a:t>
            </a:r>
            <a:r>
              <a:rPr lang="en-US" altLang="zh-CN" dirty="0"/>
              <a:t>=</a:t>
            </a:r>
            <a:r>
              <a:rPr lang="en-US" altLang="zh-CN" dirty="0" err="1"/>
              <a:t>str.split</a:t>
            </a:r>
            <a:r>
              <a:rPr lang="en-US" altLang="zh-CN" dirty="0"/>
              <a:t>(" ");</a:t>
            </a:r>
          </a:p>
          <a:p>
            <a:r>
              <a:rPr lang="en-US" altLang="zh-CN" b="1" dirty="0"/>
              <a:t>for (String string : </a:t>
            </a:r>
            <a:r>
              <a:rPr lang="en-US" altLang="zh-CN" b="1" dirty="0" err="1"/>
              <a:t>strs</a:t>
            </a:r>
            <a:r>
              <a:rPr lang="en-US" altLang="zh-CN" b="1" dirty="0"/>
              <a:t>) {</a:t>
            </a:r>
          </a:p>
          <a:p>
            <a:r>
              <a:rPr lang="en-US" altLang="zh-CN" dirty="0"/>
              <a:t>	</a:t>
            </a:r>
            <a:r>
              <a:rPr lang="en-US" altLang="zh-CN" dirty="0" err="1"/>
              <a:t>System.</a:t>
            </a:r>
            <a:r>
              <a:rPr lang="en-US" altLang="zh-CN" b="1" i="1" dirty="0" err="1"/>
              <a:t>out.println</a:t>
            </a:r>
            <a:r>
              <a:rPr lang="en-US" altLang="zh-CN" b="1" i="1" dirty="0"/>
              <a:t>(string);</a:t>
            </a:r>
          </a:p>
          <a:p>
            <a:r>
              <a:rPr lang="en-US" altLang="zh-CN" dirty="0"/>
              <a:t>}</a:t>
            </a:r>
          </a:p>
          <a:p>
            <a:r>
              <a:rPr lang="zh-CN" altLang="en-US" dirty="0"/>
              <a:t>如果</a:t>
            </a:r>
            <a:r>
              <a:rPr lang="en-US" altLang="zh-CN" dirty="0" err="1"/>
              <a:t>str</a:t>
            </a:r>
            <a:r>
              <a:rPr lang="zh-CN" altLang="en-US" dirty="0"/>
              <a:t>里面的空格个数不确定：如</a:t>
            </a:r>
            <a:endParaRPr lang="en-US" altLang="zh-CN" dirty="0"/>
          </a:p>
          <a:p>
            <a:r>
              <a:rPr lang="en-US" altLang="zh-CN" dirty="0"/>
              <a:t>String </a:t>
            </a:r>
            <a:r>
              <a:rPr lang="en-US" altLang="zh-CN" dirty="0" err="1"/>
              <a:t>str</a:t>
            </a:r>
            <a:r>
              <a:rPr lang="en-US" altLang="zh-CN" dirty="0"/>
              <a:t>="</a:t>
            </a:r>
            <a:r>
              <a:rPr lang="en-US" altLang="zh-CN" dirty="0" err="1"/>
              <a:t>zhangsan</a:t>
            </a:r>
            <a:r>
              <a:rPr lang="en-US" altLang="zh-CN" dirty="0"/>
              <a:t>        </a:t>
            </a:r>
            <a:r>
              <a:rPr lang="en-US" altLang="zh-CN" dirty="0" err="1"/>
              <a:t>xiaoqian</a:t>
            </a:r>
            <a:r>
              <a:rPr lang="en-US" altLang="zh-CN" dirty="0"/>
              <a:t>                               </a:t>
            </a:r>
            <a:r>
              <a:rPr lang="en-US" altLang="zh-CN" dirty="0" err="1"/>
              <a:t>wangwu</a:t>
            </a:r>
            <a:r>
              <a:rPr lang="en-US" altLang="zh-CN" dirty="0"/>
              <a:t>   </a:t>
            </a:r>
            <a:r>
              <a:rPr lang="en-US" altLang="zh-CN" dirty="0" err="1"/>
              <a:t>zhouqi</a:t>
            </a:r>
            <a:r>
              <a:rPr lang="en-US" altLang="zh-CN" dirty="0"/>
              <a:t>";</a:t>
            </a:r>
          </a:p>
        </p:txBody>
      </p:sp>
      <p:sp>
        <p:nvSpPr>
          <p:cNvPr id="4" name="文本框 3">
            <a:extLst>
              <a:ext uri="{FF2B5EF4-FFF2-40B4-BE49-F238E27FC236}">
                <a16:creationId xmlns:a16="http://schemas.microsoft.com/office/drawing/2014/main" id="{D669EDFA-D887-47F1-857B-5C29AC39B168}"/>
              </a:ext>
            </a:extLst>
          </p:cNvPr>
          <p:cNvSpPr txBox="1"/>
          <p:nvPr/>
        </p:nvSpPr>
        <p:spPr>
          <a:xfrm>
            <a:off x="8316416" y="990390"/>
            <a:ext cx="822532" cy="2031325"/>
          </a:xfrm>
          <a:prstGeom prst="rect">
            <a:avLst/>
          </a:prstGeom>
          <a:noFill/>
          <a:ln>
            <a:solidFill>
              <a:schemeClr val="accent1"/>
            </a:solidFill>
          </a:ln>
        </p:spPr>
        <p:txBody>
          <a:bodyPr wrap="square" rtlCol="0">
            <a:spAutoFit/>
          </a:bodyPr>
          <a:lstStyle/>
          <a:p>
            <a:r>
              <a:rPr lang="zh-CN" altLang="en-US" dirty="0"/>
              <a:t>匹配</a:t>
            </a:r>
            <a:endParaRPr lang="en-US" altLang="zh-CN" dirty="0"/>
          </a:p>
          <a:p>
            <a:endParaRPr lang="en-US" altLang="zh-CN" dirty="0"/>
          </a:p>
          <a:p>
            <a:r>
              <a:rPr lang="zh-CN" altLang="en-US" dirty="0"/>
              <a:t>切割</a:t>
            </a:r>
            <a:endParaRPr lang="en-US" altLang="zh-CN" dirty="0"/>
          </a:p>
          <a:p>
            <a:endParaRPr lang="en-US" altLang="zh-CN" dirty="0"/>
          </a:p>
          <a:p>
            <a:r>
              <a:rPr lang="zh-CN" altLang="en-US" dirty="0"/>
              <a:t>替换</a:t>
            </a:r>
            <a:endParaRPr lang="en-US" altLang="zh-CN" dirty="0"/>
          </a:p>
          <a:p>
            <a:endParaRPr lang="en-US" altLang="zh-CN" dirty="0"/>
          </a:p>
          <a:p>
            <a:r>
              <a:rPr lang="zh-CN" altLang="en-US" dirty="0"/>
              <a:t>获取</a:t>
            </a:r>
          </a:p>
        </p:txBody>
      </p:sp>
    </p:spTree>
    <p:extLst>
      <p:ext uri="{BB962C8B-B14F-4D97-AF65-F5344CB8AC3E}">
        <p14:creationId xmlns:p14="http://schemas.microsoft.com/office/powerpoint/2010/main" val="2374605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D7355-826A-44E3-972C-7B6AA340B69A}"/>
              </a:ext>
            </a:extLst>
          </p:cNvPr>
          <p:cNvSpPr>
            <a:spLocks noGrp="1"/>
          </p:cNvSpPr>
          <p:nvPr>
            <p:ph type="title"/>
          </p:nvPr>
        </p:nvSpPr>
        <p:spPr>
          <a:xfrm>
            <a:off x="4788024" y="239103"/>
            <a:ext cx="4100262" cy="523220"/>
          </a:xfrm>
        </p:spPr>
        <p:txBody>
          <a:bodyPr/>
          <a:lstStyle/>
          <a:p>
            <a:r>
              <a:rPr lang="zh-CN" altLang="en-US" dirty="0"/>
              <a:t>正则表达式常见操作</a:t>
            </a:r>
          </a:p>
        </p:txBody>
      </p:sp>
      <p:sp>
        <p:nvSpPr>
          <p:cNvPr id="3" name="文本框 2">
            <a:extLst>
              <a:ext uri="{FF2B5EF4-FFF2-40B4-BE49-F238E27FC236}">
                <a16:creationId xmlns:a16="http://schemas.microsoft.com/office/drawing/2014/main" id="{6A1E9921-9B9D-44A6-A7F6-4281FEA8BCF5}"/>
              </a:ext>
            </a:extLst>
          </p:cNvPr>
          <p:cNvSpPr txBox="1"/>
          <p:nvPr/>
        </p:nvSpPr>
        <p:spPr>
          <a:xfrm>
            <a:off x="395536" y="836712"/>
            <a:ext cx="8352928" cy="5509200"/>
          </a:xfrm>
          <a:prstGeom prst="rect">
            <a:avLst/>
          </a:prstGeom>
          <a:noFill/>
        </p:spPr>
        <p:txBody>
          <a:bodyPr wrap="square" rtlCol="0">
            <a:spAutoFit/>
          </a:bodyPr>
          <a:lstStyle/>
          <a:p>
            <a:r>
              <a:rPr lang="zh-CN" altLang="en-US" sz="1600" dirty="0"/>
              <a:t>我把分隔符后面加了一个</a:t>
            </a:r>
            <a:r>
              <a:rPr lang="en-US" altLang="zh-CN" sz="1600" dirty="0"/>
              <a:t>+</a:t>
            </a:r>
            <a:r>
              <a:rPr lang="zh-CN" altLang="en-US" sz="1600" dirty="0"/>
              <a:t>号：</a:t>
            </a:r>
            <a:endParaRPr lang="en-US" altLang="zh-CN" sz="1600" dirty="0"/>
          </a:p>
          <a:p>
            <a:r>
              <a:rPr lang="en-US" altLang="zh-CN" sz="1600" dirty="0"/>
              <a:t>String </a:t>
            </a:r>
            <a:r>
              <a:rPr lang="en-US" altLang="zh-CN" sz="1600" dirty="0" err="1"/>
              <a:t>str</a:t>
            </a:r>
            <a:r>
              <a:rPr lang="en-US" altLang="zh-CN" sz="1600" dirty="0"/>
              <a:t>="</a:t>
            </a:r>
            <a:r>
              <a:rPr lang="en-US" altLang="zh-CN" sz="1600" dirty="0" err="1"/>
              <a:t>zhangsan</a:t>
            </a:r>
            <a:r>
              <a:rPr lang="en-US" altLang="zh-CN" sz="1600" dirty="0"/>
              <a:t>     </a:t>
            </a:r>
            <a:r>
              <a:rPr lang="en-US" altLang="zh-CN" sz="1600" dirty="0" err="1"/>
              <a:t>xiaoqian</a:t>
            </a:r>
            <a:r>
              <a:rPr lang="en-US" altLang="zh-CN" sz="1600" dirty="0"/>
              <a:t>     </a:t>
            </a:r>
            <a:r>
              <a:rPr lang="en-US" altLang="zh-CN" sz="1600" dirty="0" err="1"/>
              <a:t>wangwu</a:t>
            </a:r>
            <a:r>
              <a:rPr lang="en-US" altLang="zh-CN" sz="1600" dirty="0"/>
              <a:t>";</a:t>
            </a:r>
          </a:p>
          <a:p>
            <a:r>
              <a:rPr lang="en-US" altLang="zh-CN" sz="1600" dirty="0"/>
              <a:t>String [] </a:t>
            </a:r>
            <a:r>
              <a:rPr lang="en-US" altLang="zh-CN" sz="1600" dirty="0" err="1"/>
              <a:t>strs</a:t>
            </a:r>
            <a:r>
              <a:rPr lang="en-US" altLang="zh-CN" sz="1600" dirty="0"/>
              <a:t>=</a:t>
            </a:r>
            <a:r>
              <a:rPr lang="en-US" altLang="zh-CN" sz="1600" dirty="0" err="1"/>
              <a:t>str.split</a:t>
            </a:r>
            <a:r>
              <a:rPr lang="en-US" altLang="zh-CN" sz="1600" dirty="0"/>
              <a:t>(" +");</a:t>
            </a:r>
          </a:p>
          <a:p>
            <a:r>
              <a:rPr lang="en-US" altLang="zh-CN" sz="1600" b="1" dirty="0"/>
              <a:t>for (String </a:t>
            </a:r>
            <a:r>
              <a:rPr lang="en-US" altLang="zh-CN" sz="1600" b="1" dirty="0" err="1"/>
              <a:t>string</a:t>
            </a:r>
            <a:r>
              <a:rPr lang="en-US" altLang="zh-CN" sz="1600" b="1" dirty="0"/>
              <a:t> : </a:t>
            </a:r>
            <a:r>
              <a:rPr lang="en-US" altLang="zh-CN" sz="1600" b="1" dirty="0" err="1"/>
              <a:t>strs</a:t>
            </a:r>
            <a:r>
              <a:rPr lang="en-US" altLang="zh-CN" sz="1600" b="1" dirty="0"/>
              <a:t>) {</a:t>
            </a:r>
          </a:p>
          <a:p>
            <a:pPr lvl="1"/>
            <a:r>
              <a:rPr lang="en-US" altLang="zh-CN" sz="1600" dirty="0" err="1"/>
              <a:t>System.</a:t>
            </a:r>
            <a:r>
              <a:rPr lang="en-US" altLang="zh-CN" sz="1600" b="1" i="1" dirty="0" err="1"/>
              <a:t>out.println</a:t>
            </a:r>
            <a:r>
              <a:rPr lang="en-US" altLang="zh-CN" sz="1600" b="1" i="1" dirty="0"/>
              <a:t>(string);</a:t>
            </a:r>
          </a:p>
          <a:p>
            <a:r>
              <a:rPr lang="en-US" altLang="zh-CN" sz="1600" dirty="0"/>
              <a:t>}</a:t>
            </a:r>
          </a:p>
          <a:p>
            <a:endParaRPr lang="en-US" altLang="zh-CN" sz="1600" dirty="0"/>
          </a:p>
          <a:p>
            <a:r>
              <a:rPr lang="zh-CN" altLang="en-US" sz="1600" dirty="0"/>
              <a:t>注意：</a:t>
            </a:r>
            <a:r>
              <a:rPr lang="en-US" altLang="zh-CN" sz="1600" dirty="0"/>
              <a:t>.</a:t>
            </a:r>
            <a:r>
              <a:rPr lang="zh-CN" altLang="en-US" sz="1600" dirty="0"/>
              <a:t>点是正则表达式里面的特殊字符：</a:t>
            </a:r>
            <a:endParaRPr lang="en-US" altLang="zh-CN" sz="1600" dirty="0"/>
          </a:p>
          <a:p>
            <a:r>
              <a:rPr lang="en-US" altLang="zh-CN" sz="1600" dirty="0"/>
              <a:t>String </a:t>
            </a:r>
            <a:r>
              <a:rPr lang="en-US" altLang="zh-CN" sz="1600" dirty="0" err="1"/>
              <a:t>str</a:t>
            </a:r>
            <a:r>
              <a:rPr lang="en-US" altLang="zh-CN" sz="1600" dirty="0"/>
              <a:t>="</a:t>
            </a:r>
            <a:r>
              <a:rPr lang="en-US" altLang="zh-CN" sz="1600" dirty="0" err="1"/>
              <a:t>zhangsan.xiaoqian.wangwu</a:t>
            </a:r>
            <a:r>
              <a:rPr lang="en-US" altLang="zh-CN" sz="1600" dirty="0"/>
              <a:t>";</a:t>
            </a:r>
          </a:p>
          <a:p>
            <a:r>
              <a:rPr lang="en-US" altLang="zh-CN" sz="1600" dirty="0"/>
              <a:t>String [] </a:t>
            </a:r>
            <a:r>
              <a:rPr lang="en-US" altLang="zh-CN" sz="1600" dirty="0" err="1"/>
              <a:t>strs</a:t>
            </a:r>
            <a:r>
              <a:rPr lang="en-US" altLang="zh-CN" sz="1600" dirty="0"/>
              <a:t>=</a:t>
            </a:r>
            <a:r>
              <a:rPr lang="en-US" altLang="zh-CN" sz="1600" dirty="0" err="1"/>
              <a:t>str.split</a:t>
            </a:r>
            <a:r>
              <a:rPr lang="en-US" altLang="zh-CN" sz="1600" dirty="0"/>
              <a:t>(“\\.”); //</a:t>
            </a:r>
            <a:r>
              <a:rPr lang="zh-CN" altLang="en-US" sz="1600" dirty="0"/>
              <a:t>这里需要转意 </a:t>
            </a:r>
            <a:endParaRPr lang="en-US" altLang="zh-CN" sz="1600" dirty="0"/>
          </a:p>
          <a:p>
            <a:r>
              <a:rPr lang="en-US" altLang="zh-CN" sz="1600" b="1" dirty="0"/>
              <a:t>for (String </a:t>
            </a:r>
            <a:r>
              <a:rPr lang="en-US" altLang="zh-CN" sz="1600" b="1" dirty="0" err="1"/>
              <a:t>string</a:t>
            </a:r>
            <a:r>
              <a:rPr lang="en-US" altLang="zh-CN" sz="1600" b="1" dirty="0"/>
              <a:t> : </a:t>
            </a:r>
            <a:r>
              <a:rPr lang="en-US" altLang="zh-CN" sz="1600" b="1" dirty="0" err="1"/>
              <a:t>strs</a:t>
            </a:r>
            <a:r>
              <a:rPr lang="en-US" altLang="zh-CN" sz="1600" b="1" dirty="0"/>
              <a:t>) {</a:t>
            </a:r>
          </a:p>
          <a:p>
            <a:r>
              <a:rPr lang="en-US" altLang="zh-CN" sz="1600" dirty="0"/>
              <a:t>	</a:t>
            </a:r>
            <a:r>
              <a:rPr lang="en-US" altLang="zh-CN" sz="1600" dirty="0" err="1"/>
              <a:t>System.</a:t>
            </a:r>
            <a:r>
              <a:rPr lang="en-US" altLang="zh-CN" sz="1600" b="1" i="1" dirty="0" err="1"/>
              <a:t>out.println</a:t>
            </a:r>
            <a:r>
              <a:rPr lang="en-US" altLang="zh-CN" sz="1600" b="1" i="1" dirty="0"/>
              <a:t>(string);</a:t>
            </a:r>
          </a:p>
          <a:p>
            <a:r>
              <a:rPr lang="en-US" altLang="zh-CN" sz="1600" dirty="0"/>
              <a:t>}</a:t>
            </a:r>
          </a:p>
          <a:p>
            <a:endParaRPr lang="en-US" altLang="zh-CN" sz="1600" dirty="0"/>
          </a:p>
          <a:p>
            <a:r>
              <a:rPr lang="en-US" altLang="zh-CN" sz="1600" dirty="0"/>
              <a:t>String </a:t>
            </a:r>
            <a:r>
              <a:rPr lang="en-US" altLang="zh-CN" sz="1600" dirty="0" err="1"/>
              <a:t>str</a:t>
            </a:r>
            <a:r>
              <a:rPr lang="en-US" altLang="zh-CN" sz="1600" dirty="0"/>
              <a:t>="</a:t>
            </a:r>
            <a:r>
              <a:rPr lang="en-US" altLang="zh-CN" sz="1600" dirty="0" err="1"/>
              <a:t>zhangsanqqqqqqxiaoqianeeeeeeeeeeeewangwu</a:t>
            </a:r>
            <a:r>
              <a:rPr lang="en-US" altLang="zh-CN" sz="1600" dirty="0"/>
              <a:t>";</a:t>
            </a:r>
          </a:p>
          <a:p>
            <a:r>
              <a:rPr lang="en-US" altLang="zh-CN" sz="1600" dirty="0"/>
              <a:t>//</a:t>
            </a:r>
            <a:r>
              <a:rPr lang="zh-CN" altLang="en-US" sz="1600" dirty="0"/>
              <a:t>正则规则当中用于封装的形式是小括号</a:t>
            </a:r>
            <a:r>
              <a:rPr lang="en-US" altLang="zh-CN" sz="1600" dirty="0"/>
              <a:t>()</a:t>
            </a:r>
            <a:r>
              <a:rPr lang="zh-CN" altLang="en-US" sz="1600" dirty="0"/>
              <a:t>为了能使用封装的形式</a:t>
            </a:r>
          </a:p>
          <a:p>
            <a:r>
              <a:rPr lang="en-US" altLang="zh-CN" sz="1600" dirty="0"/>
              <a:t>//</a:t>
            </a:r>
            <a:r>
              <a:rPr lang="zh-CN" altLang="en-US" sz="1600" dirty="0"/>
              <a:t>他没有名字，他有编号，写一个就是</a:t>
            </a:r>
            <a:r>
              <a:rPr lang="en-US" altLang="zh-CN" sz="1600" dirty="0"/>
              <a:t>1</a:t>
            </a:r>
            <a:r>
              <a:rPr lang="zh-CN" altLang="en-US" sz="1600" dirty="0"/>
              <a:t>编号，写两个就是</a:t>
            </a:r>
            <a:r>
              <a:rPr lang="en-US" altLang="zh-CN" sz="1600" dirty="0"/>
              <a:t>2</a:t>
            </a:r>
            <a:r>
              <a:rPr lang="zh-CN" altLang="en-US" sz="1600" dirty="0"/>
              <a:t>编号</a:t>
            </a:r>
          </a:p>
          <a:p>
            <a:r>
              <a:rPr lang="en-US" altLang="zh-CN" sz="1600" dirty="0"/>
              <a:t>//</a:t>
            </a:r>
            <a:r>
              <a:rPr lang="zh-CN" altLang="en-US" sz="1600" dirty="0"/>
              <a:t>直接拿编号就代表着组，要把</a:t>
            </a:r>
            <a:r>
              <a:rPr lang="en-US" altLang="zh-CN" sz="1600" dirty="0"/>
              <a:t>1</a:t>
            </a:r>
            <a:r>
              <a:rPr lang="zh-CN" altLang="en-US" sz="1600" dirty="0"/>
              <a:t>转换成组编号</a:t>
            </a:r>
            <a:r>
              <a:rPr lang="en-US" altLang="zh-CN" sz="1600" dirty="0"/>
              <a:t>\\1</a:t>
            </a:r>
          </a:p>
          <a:p>
            <a:r>
              <a:rPr lang="en-US" altLang="zh-CN" sz="1600" dirty="0"/>
              <a:t>String [] </a:t>
            </a:r>
            <a:r>
              <a:rPr lang="en-US" altLang="zh-CN" sz="1600" dirty="0" err="1"/>
              <a:t>strs</a:t>
            </a:r>
            <a:r>
              <a:rPr lang="en-US" altLang="zh-CN" sz="1600" dirty="0"/>
              <a:t>=</a:t>
            </a:r>
            <a:r>
              <a:rPr lang="en-US" altLang="zh-CN" sz="1600" dirty="0" err="1"/>
              <a:t>str.split</a:t>
            </a:r>
            <a:r>
              <a:rPr lang="en-US" altLang="zh-CN" sz="1600" dirty="0"/>
              <a:t>("(.)\\1+");</a:t>
            </a:r>
          </a:p>
          <a:p>
            <a:r>
              <a:rPr lang="en-US" altLang="zh-CN" sz="1600" b="1" dirty="0"/>
              <a:t>for (String </a:t>
            </a:r>
            <a:r>
              <a:rPr lang="en-US" altLang="zh-CN" sz="1600" b="1" dirty="0" err="1"/>
              <a:t>string</a:t>
            </a:r>
            <a:r>
              <a:rPr lang="en-US" altLang="zh-CN" sz="1600" b="1" dirty="0"/>
              <a:t> : </a:t>
            </a:r>
            <a:r>
              <a:rPr lang="en-US" altLang="zh-CN" sz="1600" b="1" dirty="0" err="1"/>
              <a:t>strs</a:t>
            </a:r>
            <a:r>
              <a:rPr lang="en-US" altLang="zh-CN" sz="1600" b="1" dirty="0"/>
              <a:t>) {</a:t>
            </a:r>
          </a:p>
          <a:p>
            <a:r>
              <a:rPr lang="en-US" altLang="zh-CN" sz="1600" dirty="0"/>
              <a:t>	</a:t>
            </a:r>
            <a:r>
              <a:rPr lang="en-US" altLang="zh-CN" sz="1600" dirty="0" err="1"/>
              <a:t>System.</a:t>
            </a:r>
            <a:r>
              <a:rPr lang="en-US" altLang="zh-CN" sz="1600" b="1" i="1" dirty="0" err="1"/>
              <a:t>out.println</a:t>
            </a:r>
            <a:r>
              <a:rPr lang="en-US" altLang="zh-CN" sz="1600" b="1" i="1" dirty="0"/>
              <a:t>(string);</a:t>
            </a:r>
          </a:p>
          <a:p>
            <a:r>
              <a:rPr lang="en-US" altLang="zh-CN" sz="1600" dirty="0"/>
              <a:t>}</a:t>
            </a:r>
            <a:endParaRPr lang="zh-CN" altLang="en-US" sz="1600" dirty="0"/>
          </a:p>
        </p:txBody>
      </p:sp>
    </p:spTree>
    <p:extLst>
      <p:ext uri="{BB962C8B-B14F-4D97-AF65-F5344CB8AC3E}">
        <p14:creationId xmlns:p14="http://schemas.microsoft.com/office/powerpoint/2010/main" val="40416740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C84BB-5E9B-49E9-B20E-C66038ED272B}"/>
              </a:ext>
            </a:extLst>
          </p:cNvPr>
          <p:cNvSpPr>
            <a:spLocks noGrp="1"/>
          </p:cNvSpPr>
          <p:nvPr>
            <p:ph type="title"/>
          </p:nvPr>
        </p:nvSpPr>
        <p:spPr/>
        <p:txBody>
          <a:bodyPr/>
          <a:lstStyle/>
          <a:p>
            <a:r>
              <a:rPr lang="zh-CN" altLang="en-US" dirty="0"/>
              <a:t>组合捕获</a:t>
            </a:r>
          </a:p>
        </p:txBody>
      </p:sp>
      <p:graphicFrame>
        <p:nvGraphicFramePr>
          <p:cNvPr id="3" name="表格 2">
            <a:extLst>
              <a:ext uri="{FF2B5EF4-FFF2-40B4-BE49-F238E27FC236}">
                <a16:creationId xmlns:a16="http://schemas.microsoft.com/office/drawing/2014/main" id="{2D129021-D670-4499-B4BF-07977144DCB4}"/>
              </a:ext>
            </a:extLst>
          </p:cNvPr>
          <p:cNvGraphicFramePr>
            <a:graphicFrameLocks noGrp="1"/>
          </p:cNvGraphicFramePr>
          <p:nvPr>
            <p:extLst>
              <p:ext uri="{D42A27DB-BD31-4B8C-83A1-F6EECF244321}">
                <p14:modId xmlns:p14="http://schemas.microsoft.com/office/powerpoint/2010/main" val="3362671100"/>
              </p:ext>
            </p:extLst>
          </p:nvPr>
        </p:nvGraphicFramePr>
        <p:xfrm>
          <a:off x="348251" y="2016710"/>
          <a:ext cx="8229600" cy="1152128"/>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88032">
                <a:tc>
                  <a:txBody>
                    <a:bodyPr/>
                    <a:lstStyle/>
                    <a:p>
                      <a:r>
                        <a:rPr lang="en-US" altLang="zh-CN" sz="1600"/>
                        <a:t>1    </a:t>
                      </a:r>
                    </a:p>
                  </a:txBody>
                  <a:tcPr marL="9525" marR="9525" marT="9525" marB="9525" anchor="ctr">
                    <a:lnL>
                      <a:noFill/>
                    </a:lnL>
                    <a:lnR>
                      <a:noFill/>
                    </a:lnR>
                    <a:lnT>
                      <a:noFill/>
                    </a:lnT>
                    <a:lnB>
                      <a:noFill/>
                    </a:lnB>
                    <a:solidFill>
                      <a:srgbClr val="FFFFFF"/>
                    </a:solidFill>
                  </a:tcPr>
                </a:tc>
                <a:tc>
                  <a:txBody>
                    <a:bodyPr/>
                    <a:lstStyle/>
                    <a:p>
                      <a:r>
                        <a:rPr lang="en-US" sz="1600"/>
                        <a:t>((A)(B(C)))</a:t>
                      </a: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0"/>
                  </a:ext>
                </a:extLst>
              </a:tr>
              <a:tr h="288032">
                <a:tc>
                  <a:txBody>
                    <a:bodyPr/>
                    <a:lstStyle/>
                    <a:p>
                      <a:r>
                        <a:rPr lang="en-US" altLang="zh-CN" sz="1600"/>
                        <a:t>2    </a:t>
                      </a:r>
                    </a:p>
                  </a:txBody>
                  <a:tcPr marL="9525" marR="9525" marT="9525" marB="9525" anchor="ctr">
                    <a:lnL>
                      <a:noFill/>
                    </a:lnL>
                    <a:lnR>
                      <a:noFill/>
                    </a:lnR>
                    <a:lnT>
                      <a:noFill/>
                    </a:lnT>
                    <a:lnB>
                      <a:noFill/>
                    </a:lnB>
                    <a:solidFill>
                      <a:srgbClr val="FFFFFF"/>
                    </a:solidFill>
                  </a:tcPr>
                </a:tc>
                <a:tc>
                  <a:txBody>
                    <a:bodyPr/>
                    <a:lstStyle/>
                    <a:p>
                      <a:r>
                        <a:rPr lang="en-US" sz="1600"/>
                        <a:t>\A</a:t>
                      </a: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1"/>
                  </a:ext>
                </a:extLst>
              </a:tr>
              <a:tr h="288032">
                <a:tc>
                  <a:txBody>
                    <a:bodyPr/>
                    <a:lstStyle/>
                    <a:p>
                      <a:r>
                        <a:rPr lang="en-US" altLang="zh-CN" sz="1600"/>
                        <a:t>3    </a:t>
                      </a:r>
                    </a:p>
                  </a:txBody>
                  <a:tcPr marL="9525" marR="9525" marT="9525" marB="9525" anchor="ctr">
                    <a:lnL>
                      <a:noFill/>
                    </a:lnL>
                    <a:lnR>
                      <a:noFill/>
                    </a:lnR>
                    <a:lnT>
                      <a:noFill/>
                    </a:lnT>
                    <a:lnB>
                      <a:noFill/>
                    </a:lnB>
                    <a:solidFill>
                      <a:srgbClr val="FFFFFF"/>
                    </a:solidFill>
                  </a:tcPr>
                </a:tc>
                <a:tc>
                  <a:txBody>
                    <a:bodyPr/>
                    <a:lstStyle/>
                    <a:p>
                      <a:r>
                        <a:rPr lang="en-US" sz="1600"/>
                        <a:t>(B(C))</a:t>
                      </a: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2"/>
                  </a:ext>
                </a:extLst>
              </a:tr>
              <a:tr h="288032">
                <a:tc>
                  <a:txBody>
                    <a:bodyPr/>
                    <a:lstStyle/>
                    <a:p>
                      <a:r>
                        <a:rPr lang="en-US" altLang="zh-CN" sz="1600"/>
                        <a:t>4    </a:t>
                      </a:r>
                    </a:p>
                  </a:txBody>
                  <a:tcPr marL="9525" marR="9525" marT="9525" marB="9525" anchor="ctr">
                    <a:lnL>
                      <a:noFill/>
                    </a:lnL>
                    <a:lnR>
                      <a:noFill/>
                    </a:lnR>
                    <a:lnT>
                      <a:noFill/>
                    </a:lnT>
                    <a:lnB>
                      <a:noFill/>
                    </a:lnB>
                    <a:solidFill>
                      <a:srgbClr val="FFFFFF"/>
                    </a:solidFill>
                  </a:tcPr>
                </a:tc>
                <a:tc>
                  <a:txBody>
                    <a:bodyPr/>
                    <a:lstStyle/>
                    <a:p>
                      <a:r>
                        <a:rPr lang="en-US" sz="1600"/>
                        <a:t>(C)</a:t>
                      </a: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3"/>
                  </a:ext>
                </a:extLst>
              </a:tr>
            </a:tbl>
          </a:graphicData>
        </a:graphic>
      </p:graphicFrame>
      <p:sp>
        <p:nvSpPr>
          <p:cNvPr id="4" name="Rectangle 3">
            <a:extLst>
              <a:ext uri="{FF2B5EF4-FFF2-40B4-BE49-F238E27FC236}">
                <a16:creationId xmlns:a16="http://schemas.microsoft.com/office/drawing/2014/main" id="{6735E38D-9196-420C-AA7E-BCD8EE2FE89A}"/>
              </a:ext>
            </a:extLst>
          </p:cNvPr>
          <p:cNvSpPr>
            <a:spLocks noChangeArrowheads="1"/>
          </p:cNvSpPr>
          <p:nvPr/>
        </p:nvSpPr>
        <p:spPr bwMode="auto">
          <a:xfrm>
            <a:off x="237038" y="764698"/>
            <a:ext cx="842891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Arial" panose="020B0604020202020204" pitchFamily="34" charset="0"/>
              </a:rPr>
              <a:t>捕获组可以通过从左到右计算其开括号来编号。</a:t>
            </a:r>
            <a:endParaRPr kumimoji="0" lang="en-US" altLang="zh-C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Arial" panose="020B0604020202020204" pitchFamily="34" charset="0"/>
              </a:rPr>
              <a:t>例如，在表达式 </a:t>
            </a:r>
            <a:r>
              <a:rPr kumimoji="0" lang="zh-CN" altLang="zh-CN" sz="2800" b="0" i="0" u="none" strike="noStrike" cap="none" normalizeH="0" baseline="0" dirty="0">
                <a:ln>
                  <a:noFill/>
                </a:ln>
                <a:solidFill>
                  <a:schemeClr val="tx1"/>
                </a:solidFill>
                <a:effectLst/>
                <a:latin typeface="Arial Unicode MS"/>
              </a:rPr>
              <a:t>((A)(B(C)))</a:t>
            </a:r>
            <a:r>
              <a:rPr kumimoji="0" lang="zh-CN" altLang="zh-CN" sz="2000" b="0" i="0" u="none" strike="noStrike" cap="none" normalizeH="0" baseline="0" dirty="0">
                <a:ln>
                  <a:noFill/>
                </a:ln>
                <a:solidFill>
                  <a:schemeClr val="tx1"/>
                </a:solidFill>
                <a:effectLst/>
              </a:rPr>
              <a:t> 中，存在四个这样的组</a:t>
            </a:r>
            <a:r>
              <a:rPr kumimoji="0" lang="zh-CN" altLang="zh-CN" sz="1050" b="0" i="0" u="none" strike="noStrike" cap="none" normalizeH="0" baseline="0" dirty="0">
                <a:ln>
                  <a:noFill/>
                </a:ln>
                <a:solidFill>
                  <a:schemeClr val="tx1"/>
                </a:solidFill>
                <a:effectLst/>
              </a:rPr>
              <a:t>： </a:t>
            </a:r>
            <a:r>
              <a:rPr kumimoji="0" lang="zh-CN" altLang="zh-CN" b="0" i="0" u="none" strike="noStrike" cap="none" normalizeH="0" baseline="0" dirty="0">
                <a:ln>
                  <a:noFill/>
                </a:ln>
                <a:solidFill>
                  <a:schemeClr val="tx1"/>
                </a:solidFill>
                <a:effectLst/>
                <a:latin typeface="Arial" panose="020B0604020202020204" pitchFamily="34" charset="0"/>
              </a:rPr>
              <a:t>组零始终代表整</a:t>
            </a:r>
            <a:endParaRPr kumimoji="0" lang="en-US"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Arial" panose="020B0604020202020204" pitchFamily="34" charset="0"/>
              </a:rPr>
              <a:t>个表达式。 </a:t>
            </a:r>
          </a:p>
        </p:txBody>
      </p:sp>
      <p:sp>
        <p:nvSpPr>
          <p:cNvPr id="5" name="Rectangle 4">
            <a:extLst>
              <a:ext uri="{FF2B5EF4-FFF2-40B4-BE49-F238E27FC236}">
                <a16:creationId xmlns:a16="http://schemas.microsoft.com/office/drawing/2014/main" id="{FF58F76A-32B0-48CA-9014-D0153CC7AEAB}"/>
              </a:ext>
            </a:extLst>
          </p:cNvPr>
          <p:cNvSpPr>
            <a:spLocks noChangeArrowheads="1"/>
          </p:cNvSpPr>
          <p:nvPr/>
        </p:nvSpPr>
        <p:spPr bwMode="auto">
          <a:xfrm>
            <a:off x="93022" y="3312854"/>
            <a:ext cx="8943474"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rPr>
              <a:t>       </a:t>
            </a:r>
            <a:r>
              <a:rPr kumimoji="0" lang="zh-CN" altLang="zh-CN" sz="1800" b="0" i="0" u="none" strike="noStrike" cap="none" normalizeH="0" baseline="0" dirty="0">
                <a:ln>
                  <a:noFill/>
                </a:ln>
                <a:solidFill>
                  <a:schemeClr val="tx1"/>
                </a:solidFill>
                <a:effectLst/>
                <a:latin typeface="Arial" panose="020B0604020202020204" pitchFamily="34" charset="0"/>
              </a:rPr>
              <a:t>之所以这样命名捕获组是因为在匹配中，保存了与这些组匹配的输入序列的每个子</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序列。捕获的子序列稍后可以通过 Back 引用在表达式中使用，也可以在匹配操作完</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成后从匹配器获取。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rPr>
              <a:t>       </a:t>
            </a:r>
            <a:r>
              <a:rPr kumimoji="0" lang="zh-CN" altLang="zh-CN" sz="1800" b="0" i="0" u="none" strike="noStrike" cap="none" normalizeH="0" baseline="0" dirty="0">
                <a:ln>
                  <a:noFill/>
                </a:ln>
                <a:solidFill>
                  <a:schemeClr val="tx1"/>
                </a:solidFill>
                <a:effectLst/>
                <a:latin typeface="Arial" panose="020B0604020202020204" pitchFamily="34" charset="0"/>
              </a:rPr>
              <a:t>与组关联的捕获输入始终是与组最近匹配的子序列。如果由于量化的缘故再次计算</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了组，则在第二次计算失败时将保留其以前捕获的值（如果有的话）</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例如，将字符</a:t>
            </a:r>
            <a:r>
              <a:rPr kumimoji="0" lang="zh-CN" altLang="zh-CN" sz="1600" b="0" i="0" u="none" strike="noStrike" cap="none" normalizeH="0" baseline="0" dirty="0">
                <a:ln>
                  <a:noFill/>
                </a:ln>
                <a:solidFill>
                  <a:schemeClr val="tx1"/>
                </a:solidFill>
                <a:effectLst/>
                <a:latin typeface="Arial" panose="020B0604020202020204" pitchFamily="34" charset="0"/>
              </a:rPr>
              <a:t>串</a:t>
            </a:r>
            <a:r>
              <a:rPr kumimoji="0" lang="zh-CN" altLang="zh-CN" sz="4400" b="0" i="0" u="none" strike="noStrike" cap="none" normalizeH="0" baseline="0" dirty="0">
                <a:ln>
                  <a:noFill/>
                </a:ln>
                <a:solidFill>
                  <a:schemeClr val="tx1"/>
                </a:solidFill>
                <a:effectLst/>
                <a:latin typeface="Arial" panose="020B0604020202020204" pitchFamily="34" charset="0"/>
              </a:rPr>
              <a:t> </a:t>
            </a:r>
            <a:r>
              <a:rPr kumimoji="0" lang="zh-CN" altLang="zh-CN" sz="2000" b="0" i="0" u="none" strike="noStrike" cap="none" normalizeH="0" baseline="0" dirty="0">
                <a:ln>
                  <a:noFill/>
                </a:ln>
                <a:solidFill>
                  <a:schemeClr val="tx1"/>
                </a:solidFill>
                <a:effectLst/>
                <a:latin typeface="Arial Unicode MS"/>
              </a:rPr>
              <a:t>"aba"</a:t>
            </a:r>
            <a:r>
              <a:rPr kumimoji="0" lang="zh-CN" altLang="zh-CN" sz="1600" b="0" i="0" u="none" strike="noStrike" cap="none" normalizeH="0" baseline="0" dirty="0">
                <a:ln>
                  <a:noFill/>
                </a:ln>
                <a:solidFill>
                  <a:schemeClr val="tx1"/>
                </a:solidFill>
                <a:effectLst/>
              </a:rPr>
              <a:t> 与表达式 </a:t>
            </a:r>
            <a:r>
              <a:rPr kumimoji="0" lang="zh-CN" altLang="zh-CN" sz="2000" b="0" i="0" u="none" strike="noStrike" cap="none" normalizeH="0" baseline="0" dirty="0">
                <a:ln>
                  <a:noFill/>
                </a:ln>
                <a:solidFill>
                  <a:schemeClr val="tx1"/>
                </a:solidFill>
                <a:effectLst/>
                <a:latin typeface="Arial Unicode MS"/>
              </a:rPr>
              <a:t>(a(b)?)+</a:t>
            </a:r>
            <a:r>
              <a:rPr kumimoji="0" lang="zh-CN" altLang="zh-CN" sz="1600" b="0" i="0" u="none" strike="noStrike" cap="none" normalizeH="0" baseline="0" dirty="0">
                <a:ln>
                  <a:noFill/>
                </a:ln>
                <a:solidFill>
                  <a:schemeClr val="tx1"/>
                </a:solidFill>
                <a:effectLst/>
              </a:rPr>
              <a:t> 相匹配，会将第二组设置为 </a:t>
            </a:r>
            <a:r>
              <a:rPr kumimoji="0" lang="zh-CN" altLang="zh-CN" sz="2000" b="0" i="0" u="none" strike="noStrike" cap="none" normalizeH="0" baseline="0" dirty="0">
                <a:ln>
                  <a:noFill/>
                </a:ln>
                <a:solidFill>
                  <a:schemeClr val="tx1"/>
                </a:solidFill>
                <a:effectLst/>
                <a:latin typeface="Arial Unicode MS"/>
              </a:rPr>
              <a:t>"b"</a:t>
            </a:r>
            <a:r>
              <a:rPr kumimoji="0" lang="zh-CN" altLang="zh-CN" sz="1600" b="0" i="0" u="none" strike="noStrike" cap="none" normalizeH="0" baseline="0" dirty="0">
                <a:ln>
                  <a:noFill/>
                </a:ln>
                <a:solidFill>
                  <a:schemeClr val="tx1"/>
                </a:solidFill>
                <a:effectLst/>
              </a:rPr>
              <a:t>。</a:t>
            </a:r>
            <a:endParaRPr kumimoji="0" lang="en-US"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rPr>
              <a:t>在每个匹配的开头，所有捕获的输入都会被丢弃。 </a:t>
            </a:r>
            <a:endParaRPr kumimoji="0" lang="zh-CN" altLang="zh-CN"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以 </a:t>
            </a:r>
            <a:r>
              <a:rPr kumimoji="0" lang="zh-CN" altLang="zh-CN" sz="2000" b="0" i="0" u="none" strike="noStrike" cap="none" normalizeH="0" baseline="0" dirty="0">
                <a:ln>
                  <a:noFill/>
                </a:ln>
                <a:solidFill>
                  <a:schemeClr val="tx1"/>
                </a:solidFill>
                <a:effectLst/>
                <a:latin typeface="Arial Unicode MS"/>
              </a:rPr>
              <a:t>(?)</a:t>
            </a:r>
            <a:r>
              <a:rPr kumimoji="0" lang="zh-CN" altLang="zh-CN" sz="1600" b="0" i="0" u="none" strike="noStrike" cap="none" normalizeH="0" baseline="0" dirty="0">
                <a:ln>
                  <a:noFill/>
                </a:ln>
                <a:solidFill>
                  <a:schemeClr val="tx1"/>
                </a:solidFill>
                <a:effectLst/>
              </a:rPr>
              <a:t> 开头的组是纯的</a:t>
            </a:r>
            <a:r>
              <a:rPr kumimoji="0" lang="zh-CN" altLang="zh-CN" sz="1800" b="0" i="1" u="none" strike="noStrike" cap="none" normalizeH="0" baseline="0" dirty="0">
                <a:ln>
                  <a:noFill/>
                </a:ln>
                <a:solidFill>
                  <a:schemeClr val="tx1"/>
                </a:solidFill>
                <a:effectLst/>
                <a:latin typeface="Arial" panose="020B0604020202020204" pitchFamily="34" charset="0"/>
              </a:rPr>
              <a:t>非捕获</a:t>
            </a:r>
            <a:r>
              <a:rPr kumimoji="0" lang="zh-CN" altLang="zh-CN" sz="1800" b="0" i="0" u="none" strike="noStrike" cap="none" normalizeH="0" baseline="0" dirty="0">
                <a:ln>
                  <a:noFill/>
                </a:ln>
                <a:solidFill>
                  <a:schemeClr val="tx1"/>
                </a:solidFill>
                <a:effectLst/>
                <a:latin typeface="Arial" panose="020B0604020202020204" pitchFamily="34" charset="0"/>
              </a:rPr>
              <a:t> 组，它不捕获文本，也不针对组合计进行计数。 </a:t>
            </a:r>
          </a:p>
        </p:txBody>
      </p:sp>
    </p:spTree>
    <p:extLst>
      <p:ext uri="{BB962C8B-B14F-4D97-AF65-F5344CB8AC3E}">
        <p14:creationId xmlns:p14="http://schemas.microsoft.com/office/powerpoint/2010/main" val="31942854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9F026-C5BB-42E0-BB65-694B33E3720E}"/>
              </a:ext>
            </a:extLst>
          </p:cNvPr>
          <p:cNvSpPr>
            <a:spLocks noGrp="1"/>
          </p:cNvSpPr>
          <p:nvPr>
            <p:ph type="title"/>
          </p:nvPr>
        </p:nvSpPr>
        <p:spPr>
          <a:xfrm>
            <a:off x="8028384" y="239103"/>
            <a:ext cx="859902" cy="523220"/>
          </a:xfrm>
        </p:spPr>
        <p:txBody>
          <a:bodyPr/>
          <a:lstStyle/>
          <a:p>
            <a:r>
              <a:rPr lang="zh-CN" altLang="en-US" dirty="0"/>
              <a:t>组</a:t>
            </a:r>
          </a:p>
        </p:txBody>
      </p:sp>
      <p:sp>
        <p:nvSpPr>
          <p:cNvPr id="3" name="文本框 2">
            <a:extLst>
              <a:ext uri="{FF2B5EF4-FFF2-40B4-BE49-F238E27FC236}">
                <a16:creationId xmlns:a16="http://schemas.microsoft.com/office/drawing/2014/main" id="{4E4961A6-F124-412C-AAC3-2DBAA1CF0317}"/>
              </a:ext>
            </a:extLst>
          </p:cNvPr>
          <p:cNvSpPr txBox="1"/>
          <p:nvPr/>
        </p:nvSpPr>
        <p:spPr>
          <a:xfrm>
            <a:off x="395536" y="1124744"/>
            <a:ext cx="8352928" cy="2585323"/>
          </a:xfrm>
          <a:prstGeom prst="rect">
            <a:avLst/>
          </a:prstGeom>
          <a:noFill/>
        </p:spPr>
        <p:txBody>
          <a:bodyPr wrap="square" rtlCol="0">
            <a:spAutoFit/>
          </a:bodyPr>
          <a:lstStyle/>
          <a:p>
            <a:r>
              <a:rPr lang="zh-CN" altLang="en-US"/>
              <a:t>如果组比较复杂，我们如何看哪是第一组哪是第二组呢？</a:t>
            </a:r>
            <a:endParaRPr lang="en-US" altLang="zh-CN"/>
          </a:p>
          <a:p>
            <a:r>
              <a:rPr lang="zh-CN" altLang="en-US"/>
              <a:t>组</a:t>
            </a:r>
            <a:r>
              <a:rPr lang="en-US" altLang="zh-CN">
                <a:sym typeface="Wingdings" panose="05000000000000000000" pitchFamily="2" charset="2"/>
              </a:rPr>
              <a:t>: ((A)(B(C)))</a:t>
            </a:r>
          </a:p>
          <a:p>
            <a:r>
              <a:rPr lang="zh-CN" altLang="en-US">
                <a:sym typeface="Wingdings" panose="05000000000000000000" pitchFamily="2" charset="2"/>
              </a:rPr>
              <a:t>从左括号开始看：</a:t>
            </a:r>
            <a:endParaRPr lang="en-US" altLang="zh-CN">
              <a:sym typeface="Wingdings" panose="05000000000000000000" pitchFamily="2" charset="2"/>
            </a:endParaRPr>
          </a:p>
          <a:p>
            <a:r>
              <a:rPr lang="zh-CN" altLang="en-US">
                <a:sym typeface="Wingdings" panose="05000000000000000000" pitchFamily="2" charset="2"/>
              </a:rPr>
              <a:t>第一组：</a:t>
            </a:r>
            <a:r>
              <a:rPr lang="en-US" altLang="zh-CN">
                <a:sym typeface="Wingdings" panose="05000000000000000000" pitchFamily="2" charset="2"/>
              </a:rPr>
              <a:t> ((A)(B(C)))</a:t>
            </a:r>
          </a:p>
          <a:p>
            <a:r>
              <a:rPr lang="zh-CN" altLang="en-US">
                <a:sym typeface="Wingdings" panose="05000000000000000000" pitchFamily="2" charset="2"/>
              </a:rPr>
              <a:t>第二组：</a:t>
            </a:r>
            <a:r>
              <a:rPr lang="en-US" altLang="zh-CN">
                <a:sym typeface="Wingdings" panose="05000000000000000000" pitchFamily="2" charset="2"/>
              </a:rPr>
              <a:t> (A)</a:t>
            </a:r>
          </a:p>
          <a:p>
            <a:r>
              <a:rPr lang="zh-CN" altLang="en-US">
                <a:sym typeface="Wingdings" panose="05000000000000000000" pitchFamily="2" charset="2"/>
              </a:rPr>
              <a:t>第三组： </a:t>
            </a:r>
            <a:r>
              <a:rPr lang="en-US" altLang="zh-CN">
                <a:sym typeface="Wingdings" panose="05000000000000000000" pitchFamily="2" charset="2"/>
              </a:rPr>
              <a:t>(B(C))</a:t>
            </a:r>
          </a:p>
          <a:p>
            <a:r>
              <a:rPr lang="zh-CN" altLang="en-US">
                <a:sym typeface="Wingdings" panose="05000000000000000000" pitchFamily="2" charset="2"/>
              </a:rPr>
              <a:t>第四组：</a:t>
            </a:r>
            <a:r>
              <a:rPr lang="en-US" altLang="zh-CN">
                <a:sym typeface="Wingdings" panose="05000000000000000000" pitchFamily="2" charset="2"/>
              </a:rPr>
              <a:t> (C)</a:t>
            </a:r>
          </a:p>
          <a:p>
            <a:endParaRPr lang="en-US" altLang="zh-CN">
              <a:sym typeface="Wingdings" panose="05000000000000000000" pitchFamily="2" charset="2"/>
            </a:endParaRPr>
          </a:p>
          <a:p>
            <a:r>
              <a:rPr lang="zh-CN" altLang="en-US">
                <a:sym typeface="Wingdings" panose="05000000000000000000" pitchFamily="2" charset="2"/>
              </a:rPr>
              <a:t>组零始终代表整个表达式</a:t>
            </a:r>
            <a:endParaRPr lang="zh-CN" altLang="en-US"/>
          </a:p>
        </p:txBody>
      </p:sp>
    </p:spTree>
    <p:extLst>
      <p:ext uri="{BB962C8B-B14F-4D97-AF65-F5344CB8AC3E}">
        <p14:creationId xmlns:p14="http://schemas.microsoft.com/office/powerpoint/2010/main" val="15333178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63A96-68D9-4A6A-871D-E2981E0BE3CE}"/>
              </a:ext>
            </a:extLst>
          </p:cNvPr>
          <p:cNvSpPr>
            <a:spLocks noGrp="1"/>
          </p:cNvSpPr>
          <p:nvPr>
            <p:ph type="title"/>
          </p:nvPr>
        </p:nvSpPr>
        <p:spPr>
          <a:xfrm>
            <a:off x="4860032" y="239103"/>
            <a:ext cx="4028254" cy="523220"/>
          </a:xfrm>
        </p:spPr>
        <p:txBody>
          <a:bodyPr/>
          <a:lstStyle/>
          <a:p>
            <a:r>
              <a:rPr lang="zh-CN" altLang="en-US" dirty="0"/>
              <a:t>正则表达式常见操作</a:t>
            </a:r>
          </a:p>
        </p:txBody>
      </p:sp>
      <p:sp>
        <p:nvSpPr>
          <p:cNvPr id="4" name="文本框 3">
            <a:extLst>
              <a:ext uri="{FF2B5EF4-FFF2-40B4-BE49-F238E27FC236}">
                <a16:creationId xmlns:a16="http://schemas.microsoft.com/office/drawing/2014/main" id="{A17C6564-F4A7-4EFF-9965-DF95815A5E18}"/>
              </a:ext>
            </a:extLst>
          </p:cNvPr>
          <p:cNvSpPr txBox="1"/>
          <p:nvPr/>
        </p:nvSpPr>
        <p:spPr>
          <a:xfrm>
            <a:off x="323528" y="908720"/>
            <a:ext cx="8568952" cy="5447645"/>
          </a:xfrm>
          <a:prstGeom prst="rect">
            <a:avLst/>
          </a:prstGeom>
          <a:noFill/>
        </p:spPr>
        <p:txBody>
          <a:bodyPr wrap="square" rtlCol="0">
            <a:spAutoFit/>
          </a:bodyPr>
          <a:lstStyle/>
          <a:p>
            <a:r>
              <a:rPr lang="zh-CN" altLang="en-US" sz="2400" b="1" dirty="0"/>
              <a:t>替换：</a:t>
            </a:r>
            <a:endParaRPr lang="en-US" altLang="zh-CN" sz="2400" b="1" dirty="0"/>
          </a:p>
          <a:p>
            <a:r>
              <a:rPr lang="en-US" altLang="zh-CN" dirty="0"/>
              <a:t>	</a:t>
            </a:r>
            <a:r>
              <a:rPr lang="zh-CN" altLang="en-US" dirty="0"/>
              <a:t>其实使用的就是</a:t>
            </a:r>
            <a:r>
              <a:rPr lang="en-US" altLang="zh-CN" dirty="0"/>
              <a:t>String</a:t>
            </a:r>
            <a:r>
              <a:rPr lang="zh-CN" altLang="en-US" dirty="0"/>
              <a:t>类中的</a:t>
            </a:r>
            <a:r>
              <a:rPr lang="en-US" altLang="zh-CN" dirty="0" err="1"/>
              <a:t>replaceAll</a:t>
            </a:r>
            <a:r>
              <a:rPr lang="zh-CN" altLang="en-US" dirty="0"/>
              <a:t>方法</a:t>
            </a:r>
            <a:endParaRPr lang="en-US" altLang="zh-CN" dirty="0"/>
          </a:p>
          <a:p>
            <a:endParaRPr lang="en-US" altLang="zh-CN" dirty="0"/>
          </a:p>
          <a:p>
            <a:r>
              <a:rPr lang="en-US" altLang="zh-CN" dirty="0"/>
              <a:t>//</a:t>
            </a:r>
            <a:r>
              <a:rPr lang="zh-CN" altLang="en-US" dirty="0"/>
              <a:t>把叠词替换成</a:t>
            </a:r>
            <a:r>
              <a:rPr lang="en-US" altLang="zh-CN" dirty="0"/>
              <a:t>#</a:t>
            </a:r>
          </a:p>
          <a:p>
            <a:r>
              <a:rPr lang="en-US" altLang="zh-CN" dirty="0"/>
              <a:t>String </a:t>
            </a:r>
            <a:r>
              <a:rPr lang="en-US" altLang="zh-CN" dirty="0" err="1"/>
              <a:t>str</a:t>
            </a:r>
            <a:r>
              <a:rPr lang="en-US" altLang="zh-CN" dirty="0"/>
              <a:t> = "</a:t>
            </a:r>
            <a:r>
              <a:rPr lang="en-US" altLang="zh-CN" dirty="0" err="1"/>
              <a:t>zhangsanQQQQQQQQQQQQlisiUUUUUUUUUUwangwu</a:t>
            </a:r>
            <a:r>
              <a:rPr lang="en-US" altLang="zh-CN" dirty="0"/>
              <a:t>";</a:t>
            </a:r>
          </a:p>
          <a:p>
            <a:r>
              <a:rPr lang="en-US" altLang="zh-CN" dirty="0" err="1"/>
              <a:t>str</a:t>
            </a:r>
            <a:r>
              <a:rPr lang="en-US" altLang="zh-CN" dirty="0"/>
              <a:t>=</a:t>
            </a:r>
            <a:r>
              <a:rPr lang="en-US" altLang="zh-CN" dirty="0" err="1"/>
              <a:t>str.replaceAll</a:t>
            </a:r>
            <a:r>
              <a:rPr lang="en-US" altLang="zh-CN" dirty="0"/>
              <a:t>("(.)\\1+", "#");</a:t>
            </a:r>
          </a:p>
          <a:p>
            <a:r>
              <a:rPr lang="en-US" altLang="zh-CN" dirty="0" err="1"/>
              <a:t>System.</a:t>
            </a:r>
            <a:r>
              <a:rPr lang="en-US" altLang="zh-CN" b="1" i="1" dirty="0" err="1"/>
              <a:t>out.println</a:t>
            </a:r>
            <a:r>
              <a:rPr lang="en-US" altLang="zh-CN" b="1" i="1" dirty="0"/>
              <a:t>(</a:t>
            </a:r>
            <a:r>
              <a:rPr lang="en-US" altLang="zh-CN" b="1" i="1" dirty="0" err="1"/>
              <a:t>str</a:t>
            </a:r>
            <a:r>
              <a:rPr lang="en-US" altLang="zh-CN" b="1" i="1" dirty="0"/>
              <a:t>);</a:t>
            </a:r>
          </a:p>
          <a:p>
            <a:endParaRPr lang="en-US" altLang="zh-CN" b="1" i="1" dirty="0"/>
          </a:p>
          <a:p>
            <a:r>
              <a:rPr lang="zh-CN" altLang="en-US" b="1" i="1" dirty="0"/>
              <a:t>把多个</a:t>
            </a:r>
            <a:r>
              <a:rPr lang="en-US" altLang="zh-CN" b="1" i="1" dirty="0"/>
              <a:t>Q</a:t>
            </a:r>
            <a:r>
              <a:rPr lang="zh-CN" altLang="en-US" b="1" i="1" dirty="0"/>
              <a:t>变成一个</a:t>
            </a:r>
            <a:r>
              <a:rPr lang="en-US" altLang="zh-CN" b="1" i="1" dirty="0"/>
              <a:t>Q</a:t>
            </a:r>
            <a:r>
              <a:rPr lang="zh-CN" altLang="en-US" b="1" i="1" dirty="0"/>
              <a:t>，把多个</a:t>
            </a:r>
            <a:r>
              <a:rPr lang="en-US" altLang="zh-CN" b="1" i="1" dirty="0"/>
              <a:t>U</a:t>
            </a:r>
            <a:r>
              <a:rPr lang="zh-CN" altLang="en-US" b="1" i="1" dirty="0"/>
              <a:t>变成一个</a:t>
            </a:r>
            <a:r>
              <a:rPr lang="en-US" altLang="zh-CN" b="1" i="1" dirty="0"/>
              <a:t>U</a:t>
            </a:r>
          </a:p>
          <a:p>
            <a:r>
              <a:rPr lang="en-US" altLang="zh-CN" dirty="0"/>
              <a:t>String </a:t>
            </a:r>
            <a:r>
              <a:rPr lang="en-US" altLang="zh-CN" dirty="0" err="1"/>
              <a:t>str</a:t>
            </a:r>
            <a:r>
              <a:rPr lang="en-US" altLang="zh-CN" dirty="0"/>
              <a:t> = "</a:t>
            </a:r>
            <a:r>
              <a:rPr lang="en-US" altLang="zh-CN" dirty="0" err="1"/>
              <a:t>zhangsanQQQQQQQQQQQQlisiUUUUUUUUUUwangwu</a:t>
            </a:r>
            <a:r>
              <a:rPr lang="en-US" altLang="zh-CN" dirty="0"/>
              <a:t>";</a:t>
            </a:r>
          </a:p>
          <a:p>
            <a:r>
              <a:rPr lang="en-US" altLang="zh-CN" dirty="0"/>
              <a:t>//</a:t>
            </a:r>
            <a:r>
              <a:rPr lang="zh-CN" altLang="en-US" dirty="0"/>
              <a:t>此处第二个参数想使用第一个参数正则中的内容用</a:t>
            </a:r>
            <a:r>
              <a:rPr lang="en-US" altLang="zh-CN" dirty="0"/>
              <a:t>$</a:t>
            </a:r>
            <a:r>
              <a:rPr lang="zh-CN" altLang="en-US" dirty="0"/>
              <a:t>来表示</a:t>
            </a:r>
            <a:endParaRPr lang="en-US" altLang="zh-CN" dirty="0"/>
          </a:p>
          <a:p>
            <a:r>
              <a:rPr lang="en-US" altLang="zh-CN" dirty="0" err="1"/>
              <a:t>str</a:t>
            </a:r>
            <a:r>
              <a:rPr lang="en-US" altLang="zh-CN" dirty="0"/>
              <a:t>=</a:t>
            </a:r>
            <a:r>
              <a:rPr lang="en-US" altLang="zh-CN" dirty="0" err="1"/>
              <a:t>str.replaceAll</a:t>
            </a:r>
            <a:r>
              <a:rPr lang="en-US" altLang="zh-CN" dirty="0"/>
              <a:t>("(.)\\1+", "$1");//</a:t>
            </a:r>
            <a:r>
              <a:rPr lang="zh-CN" altLang="en-US" dirty="0"/>
              <a:t>获取前一个正则中的第一组</a:t>
            </a:r>
            <a:endParaRPr lang="en-US" altLang="zh-CN" dirty="0"/>
          </a:p>
          <a:p>
            <a:r>
              <a:rPr lang="en-US" altLang="zh-CN" dirty="0" err="1"/>
              <a:t>System.</a:t>
            </a:r>
            <a:r>
              <a:rPr lang="en-US" altLang="zh-CN" b="1" i="1" dirty="0" err="1"/>
              <a:t>out.println</a:t>
            </a:r>
            <a:r>
              <a:rPr lang="en-US" altLang="zh-CN" b="1" i="1" dirty="0"/>
              <a:t>(</a:t>
            </a:r>
            <a:r>
              <a:rPr lang="en-US" altLang="zh-CN" b="1" i="1" dirty="0" err="1"/>
              <a:t>str</a:t>
            </a:r>
            <a:r>
              <a:rPr lang="en-US" altLang="zh-CN" b="1" i="1" dirty="0"/>
              <a:t>);</a:t>
            </a:r>
          </a:p>
          <a:p>
            <a:endParaRPr lang="en-US" altLang="zh-CN" b="1" i="1" dirty="0"/>
          </a:p>
          <a:p>
            <a:r>
              <a:rPr lang="zh-CN" altLang="en-US" b="1" i="1" dirty="0"/>
              <a:t>替换中奖手机号：</a:t>
            </a:r>
            <a:endParaRPr lang="en-US" altLang="zh-CN" b="1" i="1" dirty="0"/>
          </a:p>
          <a:p>
            <a:r>
              <a:rPr lang="en-US" altLang="zh-CN" dirty="0"/>
              <a:t>String </a:t>
            </a:r>
            <a:r>
              <a:rPr lang="en-US" altLang="zh-CN" dirty="0" err="1"/>
              <a:t>tel</a:t>
            </a:r>
            <a:r>
              <a:rPr lang="en-US" altLang="zh-CN" dirty="0"/>
              <a:t>="18790908768";//187****8768</a:t>
            </a:r>
          </a:p>
          <a:p>
            <a:r>
              <a:rPr lang="en-US" altLang="zh-CN" dirty="0" err="1"/>
              <a:t>tel</a:t>
            </a:r>
            <a:r>
              <a:rPr lang="en-US" altLang="zh-CN" dirty="0"/>
              <a:t>=</a:t>
            </a:r>
            <a:r>
              <a:rPr lang="en-US" altLang="zh-CN" dirty="0" err="1"/>
              <a:t>tel.replaceAll</a:t>
            </a:r>
            <a:r>
              <a:rPr lang="en-US" altLang="zh-CN" dirty="0"/>
              <a:t>("(\\d{3})(\\d{4})(\\d{4})", "$1****$3");</a:t>
            </a:r>
          </a:p>
          <a:p>
            <a:r>
              <a:rPr lang="en-US" altLang="zh-CN" dirty="0" err="1"/>
              <a:t>System.</a:t>
            </a:r>
            <a:r>
              <a:rPr lang="en-US" altLang="zh-CN" b="1" i="1" dirty="0" err="1"/>
              <a:t>out.println</a:t>
            </a:r>
            <a:r>
              <a:rPr lang="en-US" altLang="zh-CN" b="1" i="1" dirty="0"/>
              <a:t>(</a:t>
            </a:r>
            <a:r>
              <a:rPr lang="en-US" altLang="zh-CN" b="1" i="1" dirty="0" err="1"/>
              <a:t>tel</a:t>
            </a:r>
            <a:r>
              <a:rPr lang="en-US" altLang="zh-CN" b="1" i="1" dirty="0"/>
              <a:t>);</a:t>
            </a:r>
          </a:p>
          <a:p>
            <a:endParaRPr lang="zh-CN" altLang="en-US" dirty="0"/>
          </a:p>
        </p:txBody>
      </p:sp>
    </p:spTree>
    <p:extLst>
      <p:ext uri="{BB962C8B-B14F-4D97-AF65-F5344CB8AC3E}">
        <p14:creationId xmlns:p14="http://schemas.microsoft.com/office/powerpoint/2010/main" val="161824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AA9C5-2DBF-4F93-9E52-FCD00C0E26E2}"/>
              </a:ext>
            </a:extLst>
          </p:cNvPr>
          <p:cNvSpPr>
            <a:spLocks noGrp="1"/>
          </p:cNvSpPr>
          <p:nvPr>
            <p:ph type="title"/>
          </p:nvPr>
        </p:nvSpPr>
        <p:spPr>
          <a:xfrm>
            <a:off x="4644008" y="239103"/>
            <a:ext cx="4244278" cy="523220"/>
          </a:xfrm>
        </p:spPr>
        <p:txBody>
          <a:bodyPr/>
          <a:lstStyle/>
          <a:p>
            <a:r>
              <a:rPr lang="en-US" altLang="zh-CN" dirty="0"/>
              <a:t>equals</a:t>
            </a:r>
            <a:r>
              <a:rPr lang="zh-CN" altLang="en-US" dirty="0"/>
              <a:t>和</a:t>
            </a:r>
            <a:r>
              <a:rPr lang="en-US" altLang="zh-CN" dirty="0" err="1"/>
              <a:t>hashCode</a:t>
            </a:r>
            <a:r>
              <a:rPr lang="zh-CN" altLang="en-US" dirty="0"/>
              <a:t>方法</a:t>
            </a:r>
          </a:p>
        </p:txBody>
      </p:sp>
      <p:pic>
        <p:nvPicPr>
          <p:cNvPr id="3" name="Picture 1" descr="C:\Users\wxh\AppData\Roaming\Tencent\Users\29097443\QQ\WinTemp\RichOle\~JT5OE5OI06J{[[JYUU8N9N.png">
            <a:extLst>
              <a:ext uri="{FF2B5EF4-FFF2-40B4-BE49-F238E27FC236}">
                <a16:creationId xmlns:a16="http://schemas.microsoft.com/office/drawing/2014/main" id="{1B3A9A1D-ADE0-4B07-9A7E-4AC6EA608E25}"/>
              </a:ext>
            </a:extLst>
          </p:cNvPr>
          <p:cNvPicPr>
            <a:picLocks noChangeAspect="1" noChangeArrowheads="1"/>
          </p:cNvPicPr>
          <p:nvPr/>
        </p:nvPicPr>
        <p:blipFill>
          <a:blip r:embed="rId2" cstate="print"/>
          <a:srcRect/>
          <a:stretch>
            <a:fillRect/>
          </a:stretch>
        </p:blipFill>
        <p:spPr bwMode="auto">
          <a:xfrm>
            <a:off x="2339752" y="5661248"/>
            <a:ext cx="3195145" cy="1008993"/>
          </a:xfrm>
          <a:prstGeom prst="rect">
            <a:avLst/>
          </a:prstGeom>
          <a:noFill/>
          <a:ln w="38100">
            <a:solidFill>
              <a:schemeClr val="accent6"/>
            </a:solidFill>
            <a:prstDash val="sysDash"/>
          </a:ln>
        </p:spPr>
      </p:pic>
      <p:sp>
        <p:nvSpPr>
          <p:cNvPr id="4" name="内容占位符 2">
            <a:extLst>
              <a:ext uri="{FF2B5EF4-FFF2-40B4-BE49-F238E27FC236}">
                <a16:creationId xmlns:a16="http://schemas.microsoft.com/office/drawing/2014/main" id="{1C522770-4B41-4E5D-9ED6-FBB035AB47F1}"/>
              </a:ext>
            </a:extLst>
          </p:cNvPr>
          <p:cNvSpPr txBox="1">
            <a:spLocks/>
          </p:cNvSpPr>
          <p:nvPr/>
        </p:nvSpPr>
        <p:spPr>
          <a:xfrm>
            <a:off x="306399" y="882868"/>
            <a:ext cx="8581887" cy="36418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如果需要使用</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比较对象的属性值等，可以进行覆盖；</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例如，覆盖</a:t>
            </a:r>
            <a:r>
              <a:rPr lang="en-US" altLang="zh-CN" sz="2400" dirty="0">
                <a:solidFill>
                  <a:schemeClr val="tx1">
                    <a:lumMod val="75000"/>
                    <a:lumOff val="25000"/>
                  </a:schemeClr>
                </a:solidFill>
              </a:rPr>
              <a:t>Course</a:t>
            </a:r>
            <a:r>
              <a:rPr lang="zh-CN" altLang="en-US" sz="2400" dirty="0">
                <a:solidFill>
                  <a:schemeClr val="tx1">
                    <a:lumMod val="75000"/>
                    <a:lumOff val="25000"/>
                  </a:schemeClr>
                </a:solidFill>
              </a:rPr>
              <a:t>类中的</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方法，使得课程的</a:t>
            </a:r>
            <a:r>
              <a:rPr lang="en-US" altLang="zh-CN" sz="2400" dirty="0">
                <a:solidFill>
                  <a:schemeClr val="tx1">
                    <a:lumMod val="75000"/>
                    <a:lumOff val="25000"/>
                  </a:schemeClr>
                </a:solidFill>
              </a:rPr>
              <a:t>title</a:t>
            </a:r>
            <a:r>
              <a:rPr lang="zh-CN" altLang="en-US" sz="2400" dirty="0">
                <a:solidFill>
                  <a:schemeClr val="tx1">
                    <a:lumMod val="75000"/>
                    <a:lumOff val="25000"/>
                  </a:schemeClr>
                </a:solidFill>
              </a:rPr>
              <a:t>值和</a:t>
            </a:r>
            <a:r>
              <a:rPr lang="en-US" altLang="zh-CN" sz="2400" dirty="0">
                <a:solidFill>
                  <a:schemeClr val="tx1">
                    <a:lumMod val="75000"/>
                    <a:lumOff val="25000"/>
                  </a:schemeClr>
                </a:solidFill>
              </a:rPr>
              <a:t>price</a:t>
            </a:r>
            <a:r>
              <a:rPr lang="zh-CN" altLang="en-US" sz="2400" dirty="0">
                <a:solidFill>
                  <a:schemeClr val="tx1">
                    <a:lumMod val="75000"/>
                    <a:lumOff val="25000"/>
                  </a:schemeClr>
                </a:solidFill>
              </a:rPr>
              <a:t>值相同时，表示两个课程对象相等，</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返回</a:t>
            </a:r>
            <a:r>
              <a:rPr lang="en-US" altLang="zh-CN" sz="2400" dirty="0">
                <a:solidFill>
                  <a:schemeClr val="tx1">
                    <a:lumMod val="75000"/>
                    <a:lumOff val="25000"/>
                  </a:schemeClr>
                </a:solidFill>
              </a:rPr>
              <a:t>true</a:t>
            </a:r>
            <a:r>
              <a:rPr lang="zh-CN" altLang="en-US" sz="2400" dirty="0">
                <a:solidFill>
                  <a:schemeClr val="tx1">
                    <a:lumMod val="75000"/>
                    <a:lumOff val="25000"/>
                  </a:schemeClr>
                </a:solidFill>
              </a:rPr>
              <a:t>；</a:t>
            </a:r>
            <a:r>
              <a:rPr lang="en-US" altLang="zh-CN" sz="2400" dirty="0">
                <a:solidFill>
                  <a:srgbClr val="C00000"/>
                </a:solidFill>
              </a:rPr>
              <a:t>【</a:t>
            </a:r>
            <a:r>
              <a:rPr lang="zh-CN" altLang="en-US" sz="2400" dirty="0">
                <a:solidFill>
                  <a:srgbClr val="C00000"/>
                </a:solidFill>
              </a:rPr>
              <a:t>为了保存不同阶段代码，重新命名新类</a:t>
            </a:r>
            <a:r>
              <a:rPr lang="en-US" altLang="zh-CN" sz="2400" dirty="0">
                <a:solidFill>
                  <a:srgbClr val="C00000"/>
                </a:solidFill>
              </a:rPr>
              <a:t>Course02</a:t>
            </a:r>
            <a:r>
              <a:rPr lang="zh-CN" altLang="en-US" sz="2400" dirty="0">
                <a:solidFill>
                  <a:srgbClr val="C00000"/>
                </a:solidFill>
              </a:rPr>
              <a:t>，这种命名方式不符合企业的规范，此处仅为了学习方便</a:t>
            </a:r>
            <a:r>
              <a:rPr lang="en-US" altLang="zh-CN" sz="2400" dirty="0">
                <a:solidFill>
                  <a:srgbClr val="C00000"/>
                </a:solidFill>
              </a:rPr>
              <a:t>】</a:t>
            </a:r>
          </a:p>
        </p:txBody>
      </p:sp>
      <p:sp>
        <p:nvSpPr>
          <p:cNvPr id="5" name="TextBox 4">
            <a:extLst>
              <a:ext uri="{FF2B5EF4-FFF2-40B4-BE49-F238E27FC236}">
                <a16:creationId xmlns:a16="http://schemas.microsoft.com/office/drawing/2014/main" id="{7AF93318-7D32-4946-B8DA-38E906FBB209}"/>
              </a:ext>
            </a:extLst>
          </p:cNvPr>
          <p:cNvSpPr txBox="1"/>
          <p:nvPr/>
        </p:nvSpPr>
        <p:spPr>
          <a:xfrm>
            <a:off x="179512" y="3573016"/>
            <a:ext cx="5593140" cy="1477328"/>
          </a:xfrm>
          <a:prstGeom prst="rect">
            <a:avLst/>
          </a:prstGeom>
          <a:solidFill>
            <a:schemeClr val="accent1">
              <a:lumMod val="40000"/>
              <a:lumOff val="60000"/>
            </a:schemeClr>
          </a:solidFill>
        </p:spPr>
        <p:txBody>
          <a:bodyPr wrap="square" rtlCol="0">
            <a:spAutoFit/>
          </a:bodyPr>
          <a:lstStyle/>
          <a:p>
            <a:r>
              <a:rPr lang="en-US" dirty="0"/>
              <a:t>public static void main(String[] </a:t>
            </a:r>
            <a:r>
              <a:rPr lang="en-US" dirty="0" err="1"/>
              <a:t>args</a:t>
            </a:r>
            <a:r>
              <a:rPr lang="en-US" dirty="0"/>
              <a:t>){</a:t>
            </a:r>
          </a:p>
          <a:p>
            <a:r>
              <a:rPr lang="en-US" dirty="0"/>
              <a:t>Course c1=new Course("Java",88);</a:t>
            </a:r>
          </a:p>
          <a:p>
            <a:r>
              <a:rPr lang="en-US" dirty="0"/>
              <a:t>Course c2=new Course("Java",88);</a:t>
            </a:r>
          </a:p>
          <a:p>
            <a:r>
              <a:rPr lang="en-US" dirty="0" err="1"/>
              <a:t>System.out.println</a:t>
            </a:r>
            <a:r>
              <a:rPr lang="en-US" dirty="0"/>
              <a:t>("c1.equals(c2)="+c1.equals(c2));</a:t>
            </a:r>
          </a:p>
          <a:p>
            <a:r>
              <a:rPr lang="en-US" dirty="0"/>
              <a:t>}</a:t>
            </a:r>
          </a:p>
        </p:txBody>
      </p:sp>
      <p:sp>
        <p:nvSpPr>
          <p:cNvPr id="6" name="Oval Callout 6">
            <a:extLst>
              <a:ext uri="{FF2B5EF4-FFF2-40B4-BE49-F238E27FC236}">
                <a16:creationId xmlns:a16="http://schemas.microsoft.com/office/drawing/2014/main" id="{54ED9B49-EDE6-4450-B7B6-38AC58E556C7}"/>
              </a:ext>
            </a:extLst>
          </p:cNvPr>
          <p:cNvSpPr/>
          <p:nvPr/>
        </p:nvSpPr>
        <p:spPr>
          <a:xfrm>
            <a:off x="6469131" y="3408905"/>
            <a:ext cx="2538248" cy="2396359"/>
          </a:xfrm>
          <a:prstGeom prst="wedgeEllipseCallout">
            <a:avLst>
              <a:gd name="adj1" fmla="val -91193"/>
              <a:gd name="adj2" fmla="val 634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c</a:t>
            </a:r>
            <a:r>
              <a:rPr lang="en-US" dirty="0">
                <a:solidFill>
                  <a:schemeClr val="tx1"/>
                </a:solidFill>
              </a:rPr>
              <a:t>1</a:t>
            </a:r>
            <a:r>
              <a:rPr lang="zh-CN" altLang="en-US" dirty="0">
                <a:solidFill>
                  <a:schemeClr val="tx1"/>
                </a:solidFill>
              </a:rPr>
              <a:t>和</a:t>
            </a:r>
            <a:r>
              <a:rPr lang="en-US" altLang="zh-CN" dirty="0">
                <a:solidFill>
                  <a:schemeClr val="tx1"/>
                </a:solidFill>
              </a:rPr>
              <a:t>c2</a:t>
            </a:r>
            <a:r>
              <a:rPr lang="zh-CN" altLang="en-US" dirty="0">
                <a:solidFill>
                  <a:schemeClr val="tx1"/>
                </a:solidFill>
              </a:rPr>
              <a:t>的属性值完全一样，返回</a:t>
            </a:r>
            <a:r>
              <a:rPr lang="en-US" altLang="zh-CN" dirty="0">
                <a:solidFill>
                  <a:schemeClr val="tx1"/>
                </a:solidFill>
              </a:rPr>
              <a:t>true</a:t>
            </a:r>
            <a:r>
              <a:rPr lang="zh-CN" altLang="en-US" dirty="0">
                <a:solidFill>
                  <a:schemeClr val="tx1"/>
                </a:solidFill>
              </a:rPr>
              <a:t>，因为</a:t>
            </a:r>
            <a:r>
              <a:rPr lang="en-US" altLang="zh-CN" dirty="0">
                <a:solidFill>
                  <a:schemeClr val="tx1"/>
                </a:solidFill>
              </a:rPr>
              <a:t>Course02</a:t>
            </a:r>
            <a:r>
              <a:rPr lang="zh-CN" altLang="en-US" dirty="0">
                <a:solidFill>
                  <a:schemeClr val="tx1"/>
                </a:solidFill>
              </a:rPr>
              <a:t>类中已经把</a:t>
            </a:r>
            <a:r>
              <a:rPr lang="en-US" altLang="zh-CN" dirty="0">
                <a:solidFill>
                  <a:schemeClr val="tx1"/>
                </a:solidFill>
              </a:rPr>
              <a:t>equals</a:t>
            </a:r>
            <a:r>
              <a:rPr lang="zh-CN" altLang="en-US" dirty="0">
                <a:solidFill>
                  <a:schemeClr val="tx1"/>
                </a:solidFill>
              </a:rPr>
              <a:t>方法进行了重写。</a:t>
            </a:r>
            <a:endParaRPr lang="en-US" b="1" dirty="0">
              <a:solidFill>
                <a:srgbClr val="C00000"/>
              </a:solidFill>
            </a:endParaRPr>
          </a:p>
        </p:txBody>
      </p:sp>
    </p:spTree>
    <p:extLst>
      <p:ext uri="{BB962C8B-B14F-4D97-AF65-F5344CB8AC3E}">
        <p14:creationId xmlns:p14="http://schemas.microsoft.com/office/powerpoint/2010/main" val="177002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471225-7FA9-4277-AE3A-2E6D9C3FE293}"/>
              </a:ext>
            </a:extLst>
          </p:cNvPr>
          <p:cNvSpPr>
            <a:spLocks noGrp="1"/>
          </p:cNvSpPr>
          <p:nvPr>
            <p:ph type="title"/>
          </p:nvPr>
        </p:nvSpPr>
        <p:spPr>
          <a:xfrm>
            <a:off x="3419872" y="239103"/>
            <a:ext cx="5468414" cy="523220"/>
          </a:xfrm>
        </p:spPr>
        <p:txBody>
          <a:bodyPr/>
          <a:lstStyle/>
          <a:p>
            <a:r>
              <a:rPr lang="zh-CN" altLang="en-US" dirty="0"/>
              <a:t>获取</a:t>
            </a:r>
            <a:r>
              <a:rPr lang="en-US" altLang="zh-CN" dirty="0"/>
              <a:t>-</a:t>
            </a:r>
            <a:r>
              <a:rPr lang="en-US" altLang="zh-CN" dirty="0" err="1"/>
              <a:t>java.uti.regex</a:t>
            </a:r>
            <a:r>
              <a:rPr lang="zh-CN" altLang="en-US" dirty="0"/>
              <a:t>类</a:t>
            </a:r>
            <a:r>
              <a:rPr lang="en-US" altLang="zh-CN" dirty="0"/>
              <a:t>Pattern</a:t>
            </a:r>
            <a:endParaRPr lang="zh-CN" altLang="en-US" dirty="0"/>
          </a:p>
        </p:txBody>
      </p:sp>
      <p:sp>
        <p:nvSpPr>
          <p:cNvPr id="3" name="Rectangle 1">
            <a:extLst>
              <a:ext uri="{FF2B5EF4-FFF2-40B4-BE49-F238E27FC236}">
                <a16:creationId xmlns:a16="http://schemas.microsoft.com/office/drawing/2014/main" id="{5DEE3BF2-C2FB-4910-9B4E-F5ED16C231A7}"/>
              </a:ext>
            </a:extLst>
          </p:cNvPr>
          <p:cNvSpPr>
            <a:spLocks noChangeArrowheads="1"/>
          </p:cNvSpPr>
          <p:nvPr/>
        </p:nvSpPr>
        <p:spPr bwMode="auto">
          <a:xfrm>
            <a:off x="347720" y="764704"/>
            <a:ext cx="8616768"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正则表达式的编译表示形式。 </a:t>
            </a:r>
            <a:r>
              <a:rPr kumimoji="0" lang="zh-CN" altLang="en-US" sz="1800" b="0" i="0" u="none" strike="noStrike" cap="none" normalizeH="0" baseline="0" dirty="0">
                <a:ln>
                  <a:noFill/>
                </a:ln>
                <a:solidFill>
                  <a:schemeClr val="tx1"/>
                </a:solidFill>
                <a:effectLst/>
                <a:latin typeface="Arial" panose="020B0604020202020204" pitchFamily="34" charset="0"/>
              </a:rPr>
              <a:t>（先将正则封装成对象）</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指定为字符串的正则表达式必须首先被编译为此类的实例。然后，可将得到的模</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式</a:t>
            </a:r>
            <a:r>
              <a:rPr kumimoji="0" lang="zh-CN" altLang="en-US" sz="1800" b="0" i="0" u="none" strike="noStrike" cap="none" normalizeH="0" baseline="0" dirty="0">
                <a:ln>
                  <a:noFill/>
                </a:ln>
                <a:solidFill>
                  <a:schemeClr val="tx1"/>
                </a:solidFill>
                <a:effectLst/>
                <a:latin typeface="Arial" panose="020B0604020202020204" pitchFamily="34" charset="0"/>
              </a:rPr>
              <a:t>（正则规则）</a:t>
            </a:r>
            <a:r>
              <a:rPr kumimoji="0" lang="zh-CN" altLang="zh-CN" sz="1800" b="0" i="0" u="none" strike="noStrike" cap="none" normalizeH="0" baseline="0" dirty="0">
                <a:ln>
                  <a:noFill/>
                </a:ln>
                <a:solidFill>
                  <a:schemeClr val="tx1"/>
                </a:solidFill>
                <a:effectLst/>
                <a:latin typeface="Arial" panose="020B0604020202020204" pitchFamily="34" charset="0"/>
              </a:rPr>
              <a:t>用于创建 </a:t>
            </a:r>
            <a:r>
              <a:rPr kumimoji="0" lang="zh-CN" altLang="zh-CN" sz="2000" b="0" i="0" u="none" strike="noStrike" cap="none" normalizeH="0" baseline="0" dirty="0">
                <a:ln>
                  <a:noFill/>
                </a:ln>
                <a:solidFill>
                  <a:schemeClr val="tx1"/>
                </a:solidFill>
                <a:effectLst/>
                <a:latin typeface="Arial Unicode MS"/>
                <a:hlinkClick r:id="rId2" tooltip="java.util.regex 中的类"/>
              </a:rPr>
              <a:t>Matcher</a:t>
            </a:r>
            <a:r>
              <a:rPr kumimoji="0" lang="zh-CN" altLang="en-US" sz="2000" b="0" i="0" u="none" strike="noStrike" cap="none" normalizeH="0" baseline="0" dirty="0">
                <a:ln>
                  <a:noFill/>
                </a:ln>
                <a:solidFill>
                  <a:schemeClr val="tx1"/>
                </a:solidFill>
                <a:effectLst/>
                <a:latin typeface="Arial Unicode MS"/>
              </a:rPr>
              <a:t>（匹配器）</a:t>
            </a:r>
            <a:r>
              <a:rPr kumimoji="0" lang="zh-CN" altLang="zh-CN" sz="1600" b="0" i="0" u="none" strike="noStrike" cap="none" normalizeH="0" baseline="0" dirty="0">
                <a:ln>
                  <a:noFill/>
                </a:ln>
                <a:solidFill>
                  <a:schemeClr val="tx1"/>
                </a:solidFill>
                <a:effectLst/>
              </a:rPr>
              <a:t> 对象，依照正则表达式，该对象可以与任意</a:t>
            </a:r>
            <a:r>
              <a:rPr kumimoji="0" lang="zh-CN" altLang="zh-CN" sz="1800" b="0" i="0" u="none" strike="noStrike" cap="none" normalizeH="0" baseline="0" dirty="0">
                <a:ln>
                  <a:noFill/>
                </a:ln>
                <a:solidFill>
                  <a:schemeClr val="tx1"/>
                </a:solidFill>
                <a:effectLst/>
                <a:latin typeface="Arial" panose="020B0604020202020204" pitchFamily="34" charset="0"/>
                <a:hlinkClick r:id="rId3" tooltip="java.lang 中的接口"/>
              </a:rPr>
              <a:t>字符序列</a:t>
            </a:r>
            <a:r>
              <a:rPr kumimoji="0" lang="zh-CN" altLang="zh-CN" sz="1800" b="0" i="0" u="none" strike="noStrike" cap="none" normalizeH="0" baseline="0" dirty="0">
                <a:ln>
                  <a:noFill/>
                </a:ln>
                <a:solidFill>
                  <a:schemeClr val="tx1"/>
                </a:solidFill>
                <a:effectLst/>
                <a:latin typeface="Arial" panose="020B0604020202020204" pitchFamily="34" charset="0"/>
              </a:rPr>
              <a:t>匹配。执行匹配所涉及的所有状态都驻留在匹配器中，所以多个匹配器可以共享同一模式。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因此，典型的调用顺序是 </a:t>
            </a:r>
          </a:p>
        </p:txBody>
      </p:sp>
      <p:sp>
        <p:nvSpPr>
          <p:cNvPr id="4" name="Rectangle 2">
            <a:extLst>
              <a:ext uri="{FF2B5EF4-FFF2-40B4-BE49-F238E27FC236}">
                <a16:creationId xmlns:a16="http://schemas.microsoft.com/office/drawing/2014/main" id="{4E7D2607-AFC3-44E3-BFB1-3549F16F0B92}"/>
              </a:ext>
            </a:extLst>
          </p:cNvPr>
          <p:cNvSpPr>
            <a:spLocks noChangeArrowheads="1"/>
          </p:cNvSpPr>
          <p:nvPr/>
        </p:nvSpPr>
        <p:spPr bwMode="auto">
          <a:xfrm>
            <a:off x="395536" y="2852936"/>
            <a:ext cx="865493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Arial Unicode MS"/>
              </a:rPr>
              <a:t>Pattern p = Pattern.</a:t>
            </a:r>
            <a:r>
              <a:rPr kumimoji="0" lang="zh-CN" altLang="zh-CN" sz="2000" b="0" i="0" u="none" strike="noStrike" cap="none" normalizeH="0" baseline="0" dirty="0">
                <a:ln>
                  <a:noFill/>
                </a:ln>
                <a:solidFill>
                  <a:schemeClr val="tx1"/>
                </a:solidFill>
                <a:effectLst/>
                <a:latin typeface="Arial Unicode MS"/>
                <a:hlinkClick r:id="rId4"/>
              </a:rPr>
              <a:t>compile</a:t>
            </a:r>
            <a:r>
              <a:rPr kumimoji="0" lang="zh-CN" altLang="zh-CN" sz="2000" b="0" i="0" u="none" strike="noStrike" cap="none" normalizeH="0" baseline="0" dirty="0">
                <a:ln>
                  <a:noFill/>
                </a:ln>
                <a:solidFill>
                  <a:schemeClr val="tx1"/>
                </a:solidFill>
                <a:effectLst/>
                <a:latin typeface="Arial Unicode MS"/>
              </a:rPr>
              <a:t>("a*b");</a:t>
            </a:r>
            <a:endParaRPr kumimoji="0" lang="en-US" altLang="zh-CN"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Arial Unicode MS"/>
              </a:rPr>
              <a:t>Matcher m = p.</a:t>
            </a:r>
            <a:r>
              <a:rPr kumimoji="0" lang="zh-CN" altLang="zh-CN" sz="2000" b="0" i="0" u="none" strike="noStrike" cap="none" normalizeH="0" baseline="0" dirty="0">
                <a:ln>
                  <a:noFill/>
                </a:ln>
                <a:solidFill>
                  <a:schemeClr val="tx1"/>
                </a:solidFill>
                <a:effectLst/>
                <a:latin typeface="Arial Unicode MS"/>
                <a:hlinkClick r:id="rId4"/>
              </a:rPr>
              <a:t>matcher</a:t>
            </a:r>
            <a:r>
              <a:rPr kumimoji="0" lang="zh-CN" altLang="zh-CN" sz="2000" b="0" i="0" u="none" strike="noStrike" cap="none" normalizeH="0" baseline="0" dirty="0">
                <a:ln>
                  <a:noFill/>
                </a:ln>
                <a:solidFill>
                  <a:schemeClr val="tx1"/>
                </a:solidFill>
                <a:effectLst/>
                <a:latin typeface="Arial Unicode MS"/>
              </a:rPr>
              <a:t>("aaaaab");</a:t>
            </a:r>
            <a:endParaRPr kumimoji="0" lang="en-US" altLang="zh-CN"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Arial Unicode MS"/>
              </a:rPr>
              <a:t>boolean b = m.</a:t>
            </a:r>
            <a:r>
              <a:rPr kumimoji="0" lang="zh-CN" altLang="zh-CN" sz="2000" b="0" i="0" u="none" strike="noStrike" cap="none" normalizeH="0" baseline="0" dirty="0">
                <a:ln>
                  <a:noFill/>
                </a:ln>
                <a:solidFill>
                  <a:schemeClr val="tx1"/>
                </a:solidFill>
                <a:effectLst/>
                <a:latin typeface="Arial Unicode MS"/>
                <a:hlinkClick r:id="rId2"/>
              </a:rPr>
              <a:t>matches</a:t>
            </a:r>
            <a:r>
              <a:rPr kumimoji="0" lang="zh-CN" altLang="zh-CN" sz="2000" b="0" i="0" u="none" strike="noStrike" cap="none" normalizeH="0" baseline="0" dirty="0">
                <a:ln>
                  <a:noFill/>
                </a:ln>
                <a:solidFill>
                  <a:schemeClr val="tx1"/>
                </a:solidFill>
                <a:effectLst/>
                <a:latin typeface="Arial Unicode MS"/>
              </a:rPr>
              <a:t>();</a:t>
            </a:r>
            <a:r>
              <a:rPr kumimoji="0" lang="zh-CN" altLang="zh-CN" sz="1600" b="0" i="0" u="none" strike="noStrike" cap="none" normalizeH="0" baseline="0" dirty="0">
                <a:ln>
                  <a:noFill/>
                </a:ln>
                <a:solidFill>
                  <a:schemeClr val="tx1"/>
                </a:solidFill>
                <a:effectLst/>
              </a:rPr>
              <a:t> </a:t>
            </a:r>
            <a:endParaRPr kumimoji="0" lang="zh-CN" altLang="zh-CN"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在仅使用一次正则表达式时，可以方便地通过此类定义 </a:t>
            </a:r>
            <a:r>
              <a:rPr kumimoji="0" lang="zh-CN" altLang="zh-CN" sz="2000" b="0" i="0" u="none" strike="noStrike" cap="none" normalizeH="0" baseline="0" dirty="0">
                <a:ln>
                  <a:noFill/>
                </a:ln>
                <a:solidFill>
                  <a:schemeClr val="tx1"/>
                </a:solidFill>
                <a:effectLst/>
                <a:latin typeface="Arial Unicode MS"/>
                <a:hlinkClick r:id="rId4"/>
              </a:rPr>
              <a:t>matches</a:t>
            </a:r>
            <a:r>
              <a:rPr kumimoji="0" lang="zh-CN" altLang="zh-CN" sz="1600" b="0" i="0" u="none" strike="noStrike" cap="none" normalizeH="0" baseline="0" dirty="0">
                <a:ln>
                  <a:noFill/>
                </a:ln>
                <a:solidFill>
                  <a:schemeClr val="tx1"/>
                </a:solidFill>
                <a:effectLst/>
              </a:rPr>
              <a:t> 方法。此方法编译</a:t>
            </a:r>
            <a:endParaRPr kumimoji="0" lang="en-US"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rPr>
              <a:t>表达式并在单个调用中将输入序列与其匹配。语句 </a:t>
            </a:r>
            <a:endParaRPr kumimoji="0" lang="en-US"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Arial Unicode MS"/>
              </a:rPr>
              <a:t>boolean b = Pattern.matches("a*b", "aaaaab");</a:t>
            </a:r>
            <a:endParaRPr kumimoji="0" lang="en-US" altLang="zh-CN"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rPr>
              <a:t>等效于上面的三个语句，</a:t>
            </a:r>
            <a:endParaRPr kumimoji="0" lang="en-US"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rPr>
              <a:t>尽管对于重复的匹配而言它效率不高，因为它不允许重用已编译的模式。 </a:t>
            </a:r>
            <a:endParaRPr kumimoji="0" lang="zh-CN" altLang="zh-CN"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此类的实例是不可变的，可供多个并发线程安全使用。</a:t>
            </a:r>
            <a:r>
              <a:rPr kumimoji="0" lang="zh-CN" altLang="zh-CN" sz="1600" b="0" i="0" u="none" strike="noStrike" cap="none" normalizeH="0" baseline="0" dirty="0">
                <a:ln>
                  <a:noFill/>
                </a:ln>
                <a:solidFill>
                  <a:schemeClr val="tx1"/>
                </a:solidFill>
                <a:effectLst/>
                <a:latin typeface="Arial Unicode MS"/>
                <a:hlinkClick r:id="rId2" tooltip="java.util.regex 中的类"/>
              </a:rPr>
              <a:t>Matcher</a:t>
            </a:r>
            <a:r>
              <a:rPr kumimoji="0" lang="zh-CN" altLang="zh-CN" sz="1200" b="0" i="0" u="none" strike="noStrike" cap="none" normalizeH="0" baseline="0" dirty="0">
                <a:ln>
                  <a:noFill/>
                </a:ln>
                <a:solidFill>
                  <a:schemeClr val="tx1"/>
                </a:solidFill>
                <a:effectLst/>
              </a:rPr>
              <a:t> 类的实例用于此目的则不安全。</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91991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7FE0B-BC5E-48DB-9759-12A651251B3D}"/>
              </a:ext>
            </a:extLst>
          </p:cNvPr>
          <p:cNvSpPr>
            <a:spLocks noGrp="1"/>
          </p:cNvSpPr>
          <p:nvPr>
            <p:ph type="title"/>
          </p:nvPr>
        </p:nvSpPr>
        <p:spPr>
          <a:xfrm>
            <a:off x="3491880" y="23660"/>
            <a:ext cx="5396406" cy="954107"/>
          </a:xfrm>
        </p:spPr>
        <p:txBody>
          <a:bodyPr/>
          <a:lstStyle/>
          <a:p>
            <a:r>
              <a:rPr lang="zh-CN" altLang="en-US" dirty="0"/>
              <a:t>获取</a:t>
            </a:r>
            <a:r>
              <a:rPr lang="en-US" altLang="zh-CN" dirty="0"/>
              <a:t>-</a:t>
            </a:r>
            <a:r>
              <a:rPr lang="en-US" altLang="zh-CN" dirty="0" err="1"/>
              <a:t>java.uti.regex</a:t>
            </a:r>
            <a:r>
              <a:rPr lang="zh-CN" altLang="en-US" dirty="0"/>
              <a:t>类</a:t>
            </a:r>
            <a:r>
              <a:rPr lang="en-US" altLang="zh-CN" dirty="0"/>
              <a:t>Pattern</a:t>
            </a:r>
            <a:endParaRPr lang="zh-CN" altLang="en-US" dirty="0"/>
          </a:p>
        </p:txBody>
      </p:sp>
      <p:sp>
        <p:nvSpPr>
          <p:cNvPr id="3" name="文本框 2">
            <a:extLst>
              <a:ext uri="{FF2B5EF4-FFF2-40B4-BE49-F238E27FC236}">
                <a16:creationId xmlns:a16="http://schemas.microsoft.com/office/drawing/2014/main" id="{62B5E5DE-F3AF-4348-92ED-76DFA9C67BED}"/>
              </a:ext>
            </a:extLst>
          </p:cNvPr>
          <p:cNvSpPr txBox="1"/>
          <p:nvPr/>
        </p:nvSpPr>
        <p:spPr>
          <a:xfrm>
            <a:off x="395536" y="1196752"/>
            <a:ext cx="8280920" cy="3277820"/>
          </a:xfrm>
          <a:prstGeom prst="rect">
            <a:avLst/>
          </a:prstGeom>
          <a:noFill/>
        </p:spPr>
        <p:txBody>
          <a:bodyPr wrap="square" rtlCol="0">
            <a:spAutoFit/>
          </a:bodyPr>
          <a:lstStyle/>
          <a:p>
            <a:r>
              <a:rPr lang="zh-CN" altLang="en-US" dirty="0"/>
              <a:t>获取：三个步骤</a:t>
            </a:r>
            <a:endParaRPr lang="en-US" altLang="zh-CN" dirty="0"/>
          </a:p>
          <a:p>
            <a:pPr>
              <a:lnSpc>
                <a:spcPct val="150000"/>
              </a:lnSpc>
            </a:pPr>
            <a:r>
              <a:rPr lang="en-US" altLang="zh-CN" dirty="0"/>
              <a:t>	1.</a:t>
            </a:r>
            <a:r>
              <a:rPr lang="zh-CN" altLang="en-US" dirty="0"/>
              <a:t>将正则进行对象的封装</a:t>
            </a:r>
            <a:endParaRPr lang="en-US" altLang="zh-CN" dirty="0"/>
          </a:p>
          <a:p>
            <a:pPr>
              <a:lnSpc>
                <a:spcPct val="150000"/>
              </a:lnSpc>
            </a:pPr>
            <a:r>
              <a:rPr lang="en-US" altLang="zh-CN" dirty="0"/>
              <a:t>	</a:t>
            </a:r>
            <a:r>
              <a:rPr lang="en-US" altLang="zh-CN" dirty="0" err="1"/>
              <a:t>Pttern</a:t>
            </a:r>
            <a:r>
              <a:rPr lang="en-US" altLang="zh-CN" dirty="0"/>
              <a:t> p=new Pattern(“a*b”);</a:t>
            </a:r>
          </a:p>
          <a:p>
            <a:pPr>
              <a:lnSpc>
                <a:spcPct val="150000"/>
              </a:lnSpc>
            </a:pPr>
            <a:r>
              <a:rPr lang="en-US" altLang="zh-CN" dirty="0"/>
              <a:t>	2.</a:t>
            </a:r>
            <a:r>
              <a:rPr lang="zh-CN" altLang="en-US" dirty="0"/>
              <a:t>通过正则对象的</a:t>
            </a:r>
            <a:r>
              <a:rPr lang="en-US" altLang="zh-CN" dirty="0"/>
              <a:t>matcher</a:t>
            </a:r>
            <a:r>
              <a:rPr lang="zh-CN" altLang="en-US" dirty="0"/>
              <a:t>方法字符串相关联，获取要对字符串操作的匹配器对象</a:t>
            </a:r>
            <a:r>
              <a:rPr lang="en-US" altLang="zh-CN" dirty="0" err="1"/>
              <a:t>Macher</a:t>
            </a:r>
            <a:endParaRPr lang="en-US" altLang="zh-CN" dirty="0"/>
          </a:p>
          <a:p>
            <a:pPr>
              <a:lnSpc>
                <a:spcPct val="150000"/>
              </a:lnSpc>
            </a:pPr>
            <a:r>
              <a:rPr lang="en-US" altLang="zh-CN" dirty="0"/>
              <a:t>	</a:t>
            </a:r>
            <a:r>
              <a:rPr lang="en-US" altLang="zh-CN" dirty="0" err="1"/>
              <a:t>Macher</a:t>
            </a:r>
            <a:r>
              <a:rPr lang="en-US" altLang="zh-CN" dirty="0"/>
              <a:t> m=</a:t>
            </a:r>
            <a:r>
              <a:rPr lang="en-US" altLang="zh-CN" dirty="0" err="1"/>
              <a:t>p.macher</a:t>
            </a:r>
            <a:r>
              <a:rPr lang="en-US" altLang="zh-CN" dirty="0"/>
              <a:t>(“</a:t>
            </a:r>
            <a:r>
              <a:rPr lang="en-US" altLang="zh-CN" dirty="0" err="1"/>
              <a:t>aaab</a:t>
            </a:r>
            <a:r>
              <a:rPr lang="en-US" altLang="zh-CN" dirty="0"/>
              <a:t>”);</a:t>
            </a:r>
          </a:p>
          <a:p>
            <a:pPr>
              <a:lnSpc>
                <a:spcPct val="150000"/>
              </a:lnSpc>
            </a:pPr>
            <a:r>
              <a:rPr lang="en-US" altLang="zh-CN" dirty="0"/>
              <a:t>	3.</a:t>
            </a:r>
            <a:r>
              <a:rPr lang="zh-CN" altLang="en-US" dirty="0"/>
              <a:t>通过</a:t>
            </a:r>
            <a:r>
              <a:rPr lang="en-US" altLang="zh-CN" dirty="0"/>
              <a:t>Matcher</a:t>
            </a:r>
            <a:r>
              <a:rPr lang="zh-CN" altLang="en-US" dirty="0"/>
              <a:t>匹配器对象的方法对字符串进行操作</a:t>
            </a:r>
            <a:endParaRPr lang="en-US" altLang="zh-CN" dirty="0"/>
          </a:p>
          <a:p>
            <a:pPr>
              <a:lnSpc>
                <a:spcPct val="150000"/>
              </a:lnSpc>
            </a:pPr>
            <a:r>
              <a:rPr lang="en-US" altLang="zh-CN" dirty="0"/>
              <a:t>	</a:t>
            </a:r>
            <a:r>
              <a:rPr lang="en-US" altLang="zh-CN" dirty="0" err="1"/>
              <a:t>boolean</a:t>
            </a:r>
            <a:r>
              <a:rPr lang="en-US" altLang="zh-CN" dirty="0"/>
              <a:t> b=</a:t>
            </a:r>
            <a:r>
              <a:rPr lang="en-US" altLang="zh-CN" dirty="0" err="1"/>
              <a:t>m.matches</a:t>
            </a:r>
            <a:r>
              <a:rPr lang="en-US" altLang="zh-CN" dirty="0"/>
              <a:t>();</a:t>
            </a:r>
            <a:endParaRPr lang="zh-CN" altLang="en-US" dirty="0"/>
          </a:p>
        </p:txBody>
      </p:sp>
    </p:spTree>
    <p:extLst>
      <p:ext uri="{BB962C8B-B14F-4D97-AF65-F5344CB8AC3E}">
        <p14:creationId xmlns:p14="http://schemas.microsoft.com/office/powerpoint/2010/main" val="14175396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3BE1A-74F2-4EE0-BB33-8C8707695075}"/>
              </a:ext>
            </a:extLst>
          </p:cNvPr>
          <p:cNvSpPr>
            <a:spLocks noGrp="1"/>
          </p:cNvSpPr>
          <p:nvPr>
            <p:ph type="title"/>
          </p:nvPr>
        </p:nvSpPr>
        <p:spPr>
          <a:xfrm>
            <a:off x="7452320" y="239103"/>
            <a:ext cx="1435966" cy="523220"/>
          </a:xfrm>
        </p:spPr>
        <p:txBody>
          <a:bodyPr/>
          <a:lstStyle/>
          <a:p>
            <a:r>
              <a:rPr lang="zh-CN" altLang="en-US" dirty="0"/>
              <a:t>获取</a:t>
            </a:r>
          </a:p>
        </p:txBody>
      </p:sp>
      <p:sp>
        <p:nvSpPr>
          <p:cNvPr id="4" name="文本框 3">
            <a:extLst>
              <a:ext uri="{FF2B5EF4-FFF2-40B4-BE49-F238E27FC236}">
                <a16:creationId xmlns:a16="http://schemas.microsoft.com/office/drawing/2014/main" id="{848B80F1-92FE-43B8-8082-4899B5E62E4E}"/>
              </a:ext>
            </a:extLst>
          </p:cNvPr>
          <p:cNvSpPr txBox="1"/>
          <p:nvPr/>
        </p:nvSpPr>
        <p:spPr>
          <a:xfrm>
            <a:off x="395536" y="764704"/>
            <a:ext cx="8352928" cy="5963427"/>
          </a:xfrm>
          <a:prstGeom prst="rect">
            <a:avLst/>
          </a:prstGeom>
          <a:noFill/>
        </p:spPr>
        <p:txBody>
          <a:bodyPr wrap="square" rtlCol="0">
            <a:spAutoFit/>
          </a:bodyPr>
          <a:lstStyle/>
          <a:p>
            <a:pPr>
              <a:lnSpc>
                <a:spcPct val="150000"/>
              </a:lnSpc>
            </a:pPr>
            <a:r>
              <a:rPr lang="en-US" altLang="zh-CN" sz="1600" dirty="0"/>
              <a:t>//</a:t>
            </a:r>
            <a:r>
              <a:rPr lang="zh-CN" altLang="en-US" sz="1600" dirty="0"/>
              <a:t>获取由三个字母所组成的单词</a:t>
            </a:r>
          </a:p>
          <a:p>
            <a:pPr>
              <a:lnSpc>
                <a:spcPct val="150000"/>
              </a:lnSpc>
            </a:pPr>
            <a:r>
              <a:rPr lang="en-US" altLang="zh-CN" sz="1600" dirty="0"/>
              <a:t>String </a:t>
            </a:r>
            <a:r>
              <a:rPr lang="en-US" altLang="zh-CN" sz="1600" dirty="0" err="1"/>
              <a:t>str</a:t>
            </a:r>
            <a:r>
              <a:rPr lang="en-US" altLang="zh-CN" sz="1600" dirty="0"/>
              <a:t> = "da </a:t>
            </a:r>
            <a:r>
              <a:rPr lang="en-US" altLang="zh-CN" sz="1600" dirty="0" err="1"/>
              <a:t>jia</a:t>
            </a:r>
            <a:r>
              <a:rPr lang="en-US" altLang="zh-CN" sz="1600" dirty="0"/>
              <a:t> </a:t>
            </a:r>
            <a:r>
              <a:rPr lang="en-US" altLang="zh-CN" sz="1600" dirty="0" err="1"/>
              <a:t>hao</a:t>
            </a:r>
            <a:r>
              <a:rPr lang="en-US" altLang="zh-CN" sz="1600" dirty="0"/>
              <a:t> , </a:t>
            </a:r>
            <a:r>
              <a:rPr lang="en-US" altLang="zh-CN" sz="1600" dirty="0" err="1"/>
              <a:t>ming</a:t>
            </a:r>
            <a:r>
              <a:rPr lang="en-US" altLang="zh-CN" sz="1600" dirty="0"/>
              <a:t> </a:t>
            </a:r>
            <a:r>
              <a:rPr lang="en-US" altLang="zh-CN" sz="1600" dirty="0" err="1"/>
              <a:t>tian</a:t>
            </a:r>
            <a:r>
              <a:rPr lang="en-US" altLang="zh-CN" sz="1600" dirty="0"/>
              <a:t> </a:t>
            </a:r>
            <a:r>
              <a:rPr lang="en-US" altLang="zh-CN" sz="1600" dirty="0" err="1"/>
              <a:t>bu</a:t>
            </a:r>
            <a:r>
              <a:rPr lang="en-US" altLang="zh-CN" sz="1600" dirty="0"/>
              <a:t> fang </a:t>
            </a:r>
            <a:r>
              <a:rPr lang="en-US" altLang="zh-CN" sz="1600" dirty="0" err="1"/>
              <a:t>jia</a:t>
            </a:r>
            <a:r>
              <a:rPr lang="en-US" altLang="zh-CN" sz="1600" dirty="0"/>
              <a:t> !";</a:t>
            </a:r>
          </a:p>
          <a:p>
            <a:pPr>
              <a:lnSpc>
                <a:spcPct val="150000"/>
              </a:lnSpc>
            </a:pPr>
            <a:r>
              <a:rPr lang="en-US" altLang="zh-CN" sz="1600" dirty="0"/>
              <a:t>//</a:t>
            </a:r>
            <a:r>
              <a:rPr lang="zh-CN" altLang="en-US" sz="1600" dirty="0"/>
              <a:t>定义正则</a:t>
            </a:r>
          </a:p>
          <a:p>
            <a:pPr>
              <a:lnSpc>
                <a:spcPct val="150000"/>
              </a:lnSpc>
            </a:pPr>
            <a:r>
              <a:rPr lang="en-US" altLang="zh-CN" sz="1600" dirty="0"/>
              <a:t>String regex="\\b[a-zA-Z]{3}\\b";</a:t>
            </a:r>
          </a:p>
          <a:p>
            <a:pPr>
              <a:lnSpc>
                <a:spcPct val="150000"/>
              </a:lnSpc>
            </a:pPr>
            <a:r>
              <a:rPr lang="en-US" altLang="zh-CN" sz="1600" dirty="0"/>
              <a:t>//1.</a:t>
            </a:r>
            <a:r>
              <a:rPr lang="zh-CN" altLang="en-US" sz="1600" dirty="0"/>
              <a:t>将正则包装成对象</a:t>
            </a:r>
          </a:p>
          <a:p>
            <a:pPr>
              <a:lnSpc>
                <a:spcPct val="150000"/>
              </a:lnSpc>
            </a:pPr>
            <a:r>
              <a:rPr lang="en-US" altLang="zh-CN" sz="1600" dirty="0"/>
              <a:t>Pattern p=</a:t>
            </a:r>
            <a:r>
              <a:rPr lang="en-US" altLang="zh-CN" sz="1600" dirty="0" err="1"/>
              <a:t>Pattern.</a:t>
            </a:r>
            <a:r>
              <a:rPr lang="en-US" altLang="zh-CN" sz="1600" i="1" dirty="0" err="1"/>
              <a:t>compile</a:t>
            </a:r>
            <a:r>
              <a:rPr lang="en-US" altLang="zh-CN" sz="1600" i="1" dirty="0"/>
              <a:t>(regex);</a:t>
            </a:r>
          </a:p>
          <a:p>
            <a:pPr>
              <a:lnSpc>
                <a:spcPct val="150000"/>
              </a:lnSpc>
            </a:pPr>
            <a:r>
              <a:rPr lang="en-US" altLang="zh-CN" sz="1600" dirty="0"/>
              <a:t>//2.</a:t>
            </a:r>
            <a:r>
              <a:rPr lang="zh-CN" altLang="en-US" sz="1600" dirty="0"/>
              <a:t>通过正则对象的</a:t>
            </a:r>
            <a:r>
              <a:rPr lang="en-US" altLang="zh-CN" sz="1600" dirty="0"/>
              <a:t>matcher</a:t>
            </a:r>
            <a:r>
              <a:rPr lang="zh-CN" altLang="en-US" sz="1600" dirty="0"/>
              <a:t>方法字符串相关联，获取要对字符串操作的匹配器对象</a:t>
            </a:r>
            <a:r>
              <a:rPr lang="en-US" altLang="zh-CN" sz="1600" u="sng" dirty="0" err="1"/>
              <a:t>Macher</a:t>
            </a:r>
            <a:endParaRPr lang="en-US" altLang="zh-CN" sz="1600" u="sng" dirty="0"/>
          </a:p>
          <a:p>
            <a:pPr>
              <a:lnSpc>
                <a:spcPct val="150000"/>
              </a:lnSpc>
            </a:pPr>
            <a:r>
              <a:rPr lang="en-US" altLang="zh-CN" sz="1600" dirty="0"/>
              <a:t>Matcher m= </a:t>
            </a:r>
            <a:r>
              <a:rPr lang="en-US" altLang="zh-CN" sz="1600" dirty="0" err="1"/>
              <a:t>p.matcher</a:t>
            </a:r>
            <a:r>
              <a:rPr lang="en-US" altLang="zh-CN" sz="1600" dirty="0"/>
              <a:t>(</a:t>
            </a:r>
            <a:r>
              <a:rPr lang="en-US" altLang="zh-CN" sz="1600" dirty="0" err="1"/>
              <a:t>str</a:t>
            </a:r>
            <a:r>
              <a:rPr lang="en-US" altLang="zh-CN" sz="1600" dirty="0"/>
              <a:t>);</a:t>
            </a:r>
          </a:p>
          <a:p>
            <a:pPr>
              <a:lnSpc>
                <a:spcPct val="150000"/>
              </a:lnSpc>
            </a:pPr>
            <a:r>
              <a:rPr lang="en-US" altLang="zh-CN" sz="1600" dirty="0"/>
              <a:t>//3.</a:t>
            </a:r>
            <a:r>
              <a:rPr lang="zh-CN" altLang="en-US" sz="1600" dirty="0"/>
              <a:t>通过</a:t>
            </a:r>
            <a:r>
              <a:rPr lang="en-US" altLang="zh-CN" sz="1600" dirty="0"/>
              <a:t>Matcher</a:t>
            </a:r>
            <a:r>
              <a:rPr lang="zh-CN" altLang="en-US" sz="1600" dirty="0"/>
              <a:t>匹配器对象的方法对字符串进行操作</a:t>
            </a:r>
          </a:p>
          <a:p>
            <a:pPr>
              <a:lnSpc>
                <a:spcPct val="150000"/>
              </a:lnSpc>
            </a:pPr>
            <a:r>
              <a:rPr lang="en-US" altLang="zh-CN" sz="1600" dirty="0"/>
              <a:t>//</a:t>
            </a:r>
            <a:r>
              <a:rPr lang="en-US" altLang="zh-CN" sz="1600" dirty="0" err="1"/>
              <a:t>m.group</a:t>
            </a:r>
            <a:r>
              <a:rPr lang="en-US" altLang="zh-CN" sz="1600" dirty="0"/>
              <a:t>();</a:t>
            </a:r>
            <a:r>
              <a:rPr lang="zh-CN" altLang="en-US" sz="1600" dirty="0"/>
              <a:t>获取匹配的子序列，但是此方法必须</a:t>
            </a:r>
            <a:r>
              <a:rPr lang="en-US" altLang="zh-CN" sz="1600" dirty="0"/>
              <a:t>find</a:t>
            </a:r>
            <a:r>
              <a:rPr lang="zh-CN" altLang="en-US" sz="1600" dirty="0"/>
              <a:t>一次才能够有效</a:t>
            </a:r>
          </a:p>
          <a:p>
            <a:pPr>
              <a:lnSpc>
                <a:spcPct val="150000"/>
              </a:lnSpc>
            </a:pPr>
            <a:r>
              <a:rPr lang="en-US" altLang="zh-CN" sz="1600" dirty="0"/>
              <a:t>//</a:t>
            </a:r>
            <a:r>
              <a:rPr lang="zh-CN" altLang="en-US" sz="1600" dirty="0"/>
              <a:t>故要使用循环去</a:t>
            </a:r>
            <a:r>
              <a:rPr lang="en-US" altLang="zh-CN" sz="1600" dirty="0"/>
              <a:t>find()</a:t>
            </a:r>
          </a:p>
          <a:p>
            <a:pPr>
              <a:lnSpc>
                <a:spcPct val="150000"/>
              </a:lnSpc>
            </a:pPr>
            <a:r>
              <a:rPr lang="en-US" altLang="zh-CN" sz="1600" dirty="0" err="1"/>
              <a:t>System.</a:t>
            </a:r>
            <a:r>
              <a:rPr lang="en-US" altLang="zh-CN" sz="1600" b="1" i="1" dirty="0" err="1"/>
              <a:t>out.println</a:t>
            </a:r>
            <a:r>
              <a:rPr lang="en-US" altLang="zh-CN" sz="1600" b="1" i="1" dirty="0"/>
              <a:t>(</a:t>
            </a:r>
            <a:r>
              <a:rPr lang="en-US" altLang="zh-CN" sz="1600" b="1" i="1" dirty="0" err="1"/>
              <a:t>str</a:t>
            </a:r>
            <a:r>
              <a:rPr lang="en-US" altLang="zh-CN" sz="1600" b="1" i="1" dirty="0"/>
              <a:t>+"\n\n");</a:t>
            </a:r>
          </a:p>
          <a:p>
            <a:pPr>
              <a:lnSpc>
                <a:spcPct val="150000"/>
              </a:lnSpc>
            </a:pPr>
            <a:r>
              <a:rPr lang="en-US" altLang="zh-CN" sz="1600" b="1" dirty="0"/>
              <a:t>while(</a:t>
            </a:r>
            <a:r>
              <a:rPr lang="en-US" altLang="zh-CN" sz="1600" b="1" dirty="0" err="1"/>
              <a:t>m.find</a:t>
            </a:r>
            <a:r>
              <a:rPr lang="en-US" altLang="zh-CN" sz="1600" b="1" dirty="0"/>
              <a:t>()){</a:t>
            </a:r>
          </a:p>
          <a:p>
            <a:pPr>
              <a:lnSpc>
                <a:spcPct val="150000"/>
              </a:lnSpc>
            </a:pPr>
            <a:r>
              <a:rPr lang="en-US" altLang="zh-CN" sz="1600" dirty="0" err="1"/>
              <a:t>System.</a:t>
            </a:r>
            <a:r>
              <a:rPr lang="en-US" altLang="zh-CN" sz="1600" b="1" i="1" dirty="0" err="1"/>
              <a:t>out.println</a:t>
            </a:r>
            <a:r>
              <a:rPr lang="en-US" altLang="zh-CN" sz="1600" b="1" i="1" dirty="0"/>
              <a:t>(</a:t>
            </a:r>
            <a:r>
              <a:rPr lang="en-US" altLang="zh-CN" sz="1600" b="1" i="1" dirty="0" err="1"/>
              <a:t>m.group</a:t>
            </a:r>
            <a:r>
              <a:rPr lang="en-US" altLang="zh-CN" sz="1600" b="1" i="1" dirty="0"/>
              <a:t>());</a:t>
            </a:r>
          </a:p>
          <a:p>
            <a:pPr>
              <a:lnSpc>
                <a:spcPct val="150000"/>
              </a:lnSpc>
            </a:pPr>
            <a:r>
              <a:rPr lang="en-US" altLang="zh-CN" sz="1600" dirty="0"/>
              <a:t>	</a:t>
            </a:r>
            <a:r>
              <a:rPr lang="en-US" altLang="zh-CN" sz="1600" dirty="0" err="1"/>
              <a:t>System.</a:t>
            </a:r>
            <a:r>
              <a:rPr lang="en-US" altLang="zh-CN" sz="1600" b="1" i="1" dirty="0" err="1"/>
              <a:t>out.println</a:t>
            </a:r>
            <a:r>
              <a:rPr lang="en-US" altLang="zh-CN" sz="1600" b="1" i="1" dirty="0"/>
              <a:t>("</a:t>
            </a:r>
            <a:r>
              <a:rPr lang="zh-CN" altLang="en-US" sz="1600" b="1" i="1" dirty="0"/>
              <a:t>字符区间：：：</a:t>
            </a:r>
            <a:r>
              <a:rPr lang="en-US" altLang="zh-CN" sz="1600" b="1" i="1" dirty="0"/>
              <a:t>"+</a:t>
            </a:r>
            <a:r>
              <a:rPr lang="en-US" altLang="zh-CN" sz="1600" b="1" i="1" dirty="0" err="1"/>
              <a:t>m.start</a:t>
            </a:r>
            <a:r>
              <a:rPr lang="en-US" altLang="zh-CN" sz="1600" b="1" i="1" dirty="0"/>
              <a:t>()+":"+</a:t>
            </a:r>
            <a:r>
              <a:rPr lang="en-US" altLang="zh-CN" sz="1600" b="1" i="1" dirty="0" err="1"/>
              <a:t>m.end</a:t>
            </a:r>
            <a:r>
              <a:rPr lang="en-US" altLang="zh-CN" sz="1600" b="1" i="1" dirty="0"/>
              <a:t>());</a:t>
            </a:r>
          </a:p>
          <a:p>
            <a:pPr>
              <a:lnSpc>
                <a:spcPct val="150000"/>
              </a:lnSpc>
            </a:pPr>
            <a:r>
              <a:rPr lang="en-US" altLang="zh-CN" sz="1600" dirty="0"/>
              <a:t>}</a:t>
            </a:r>
            <a:endParaRPr lang="zh-CN" altLang="en-US" sz="1600" dirty="0"/>
          </a:p>
        </p:txBody>
      </p:sp>
    </p:spTree>
    <p:extLst>
      <p:ext uri="{BB962C8B-B14F-4D97-AF65-F5344CB8AC3E}">
        <p14:creationId xmlns:p14="http://schemas.microsoft.com/office/powerpoint/2010/main" val="23478515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BC2DB-7E96-4085-8CFC-428183136F42}"/>
              </a:ext>
            </a:extLst>
          </p:cNvPr>
          <p:cNvSpPr>
            <a:spLocks noGrp="1"/>
          </p:cNvSpPr>
          <p:nvPr>
            <p:ph type="title"/>
          </p:nvPr>
        </p:nvSpPr>
        <p:spPr>
          <a:xfrm>
            <a:off x="7740352" y="239103"/>
            <a:ext cx="1147934" cy="523220"/>
          </a:xfrm>
        </p:spPr>
        <p:txBody>
          <a:bodyPr/>
          <a:lstStyle/>
          <a:p>
            <a:r>
              <a:rPr lang="zh-CN" altLang="en-US" dirty="0"/>
              <a:t>练习</a:t>
            </a:r>
          </a:p>
        </p:txBody>
      </p:sp>
      <p:sp>
        <p:nvSpPr>
          <p:cNvPr id="3" name="矩形 2">
            <a:extLst>
              <a:ext uri="{FF2B5EF4-FFF2-40B4-BE49-F238E27FC236}">
                <a16:creationId xmlns:a16="http://schemas.microsoft.com/office/drawing/2014/main" id="{F571A521-8BE7-45E1-988C-3422E381EFF4}"/>
              </a:ext>
            </a:extLst>
          </p:cNvPr>
          <p:cNvSpPr/>
          <p:nvPr/>
        </p:nvSpPr>
        <p:spPr>
          <a:xfrm>
            <a:off x="467544" y="1052736"/>
            <a:ext cx="8352928" cy="923330"/>
          </a:xfrm>
          <a:prstGeom prst="rect">
            <a:avLst/>
          </a:prstGeom>
        </p:spPr>
        <p:txBody>
          <a:bodyPr wrap="square">
            <a:spAutoFit/>
          </a:bodyPr>
          <a:lstStyle/>
          <a:p>
            <a:r>
              <a:rPr lang="en-US" altLang="zh-CN" dirty="0"/>
              <a:t>1.</a:t>
            </a:r>
            <a:r>
              <a:rPr lang="zh-CN" altLang="en-US" dirty="0"/>
              <a:t>治疗口吃：我我</a:t>
            </a:r>
            <a:r>
              <a:rPr lang="en-US" altLang="zh-CN" dirty="0"/>
              <a:t>...</a:t>
            </a:r>
            <a:r>
              <a:rPr lang="zh-CN" altLang="en-US" dirty="0"/>
              <a:t>我</a:t>
            </a:r>
            <a:r>
              <a:rPr lang="en-US" altLang="zh-CN" dirty="0"/>
              <a:t>...</a:t>
            </a:r>
            <a:r>
              <a:rPr lang="zh-CN" altLang="en-US" dirty="0"/>
              <a:t>我我</a:t>
            </a:r>
            <a:r>
              <a:rPr lang="en-US" altLang="zh-CN" dirty="0"/>
              <a:t>...</a:t>
            </a:r>
            <a:r>
              <a:rPr lang="zh-CN" altLang="en-US" dirty="0"/>
              <a:t>我喜</a:t>
            </a:r>
            <a:r>
              <a:rPr lang="en-US" altLang="zh-CN" dirty="0"/>
              <a:t>....</a:t>
            </a:r>
            <a:r>
              <a:rPr lang="zh-CN" altLang="en-US" dirty="0"/>
              <a:t>喜喜喜</a:t>
            </a:r>
            <a:r>
              <a:rPr lang="en-US" altLang="zh-CN" dirty="0"/>
              <a:t>....</a:t>
            </a:r>
            <a:r>
              <a:rPr lang="zh-CN" altLang="en-US" dirty="0"/>
              <a:t>喜喜</a:t>
            </a:r>
            <a:r>
              <a:rPr lang="en-US" altLang="zh-CN" dirty="0"/>
              <a:t>...</a:t>
            </a:r>
            <a:r>
              <a:rPr lang="zh-CN" altLang="en-US" dirty="0"/>
              <a:t>喜欢欢</a:t>
            </a:r>
            <a:r>
              <a:rPr lang="en-US" altLang="zh-CN" dirty="0"/>
              <a:t>..</a:t>
            </a:r>
            <a:r>
              <a:rPr lang="zh-CN" altLang="en-US" dirty="0"/>
              <a:t>欢欢</a:t>
            </a:r>
            <a:r>
              <a:rPr lang="en-US" altLang="zh-CN" dirty="0"/>
              <a:t>..</a:t>
            </a:r>
            <a:r>
              <a:rPr lang="zh-CN" altLang="en-US" dirty="0"/>
              <a:t>欢</a:t>
            </a:r>
            <a:r>
              <a:rPr lang="en-US" altLang="zh-CN" dirty="0"/>
              <a:t>...</a:t>
            </a:r>
            <a:r>
              <a:rPr lang="zh-CN" altLang="en-US" dirty="0"/>
              <a:t>欢亮亮亮</a:t>
            </a:r>
            <a:r>
              <a:rPr lang="en-US" altLang="zh-CN" dirty="0"/>
              <a:t>...</a:t>
            </a:r>
            <a:r>
              <a:rPr lang="zh-CN" altLang="en-US" dirty="0"/>
              <a:t>亮</a:t>
            </a:r>
            <a:r>
              <a:rPr lang="en-US" altLang="zh-CN" dirty="0"/>
              <a:t>...</a:t>
            </a:r>
            <a:r>
              <a:rPr lang="zh-CN" altLang="en-US" dirty="0"/>
              <a:t>亮哥</a:t>
            </a:r>
            <a:endParaRPr lang="en-US" altLang="zh-CN" dirty="0"/>
          </a:p>
          <a:p>
            <a:r>
              <a:rPr lang="zh-CN" altLang="en-US" dirty="0"/>
              <a:t>提示：最终要得到的是：“我喜欢亮哥”，可以使用替换</a:t>
            </a:r>
          </a:p>
        </p:txBody>
      </p:sp>
      <p:sp>
        <p:nvSpPr>
          <p:cNvPr id="4" name="矩形 3">
            <a:extLst>
              <a:ext uri="{FF2B5EF4-FFF2-40B4-BE49-F238E27FC236}">
                <a16:creationId xmlns:a16="http://schemas.microsoft.com/office/drawing/2014/main" id="{21A3994B-AE65-4ED3-9980-1B0A9A468BA4}"/>
              </a:ext>
            </a:extLst>
          </p:cNvPr>
          <p:cNvSpPr/>
          <p:nvPr/>
        </p:nvSpPr>
        <p:spPr>
          <a:xfrm>
            <a:off x="467544" y="2593935"/>
            <a:ext cx="8280920" cy="3139321"/>
          </a:xfrm>
          <a:prstGeom prst="rect">
            <a:avLst/>
          </a:prstGeom>
        </p:spPr>
        <p:txBody>
          <a:bodyPr wrap="square">
            <a:spAutoFit/>
          </a:bodyPr>
          <a:lstStyle/>
          <a:p>
            <a:r>
              <a:rPr lang="en-US" altLang="zh-CN" b="1" dirty="0"/>
              <a:t>private static void test_01() {</a:t>
            </a:r>
          </a:p>
          <a:p>
            <a:pPr lvl="1"/>
            <a:r>
              <a:rPr lang="en-US" altLang="zh-CN" dirty="0"/>
              <a:t>String </a:t>
            </a:r>
            <a:r>
              <a:rPr lang="en-US" altLang="zh-CN" dirty="0" err="1"/>
              <a:t>str</a:t>
            </a:r>
            <a:r>
              <a:rPr lang="en-US" altLang="zh-CN" dirty="0"/>
              <a:t>="</a:t>
            </a:r>
            <a:r>
              <a:rPr lang="zh-CN" altLang="en-US" dirty="0"/>
              <a:t>我我</a:t>
            </a:r>
            <a:r>
              <a:rPr lang="en-US" altLang="zh-CN" dirty="0"/>
              <a:t>...</a:t>
            </a:r>
            <a:r>
              <a:rPr lang="zh-CN" altLang="en-US" dirty="0"/>
              <a:t>我</a:t>
            </a:r>
            <a:r>
              <a:rPr lang="en-US" altLang="zh-CN" dirty="0"/>
              <a:t>...</a:t>
            </a:r>
            <a:r>
              <a:rPr lang="zh-CN" altLang="en-US" dirty="0"/>
              <a:t>我我</a:t>
            </a:r>
            <a:r>
              <a:rPr lang="en-US" altLang="zh-CN" dirty="0"/>
              <a:t>...</a:t>
            </a:r>
            <a:r>
              <a:rPr lang="zh-CN" altLang="en-US" dirty="0"/>
              <a:t>我喜</a:t>
            </a:r>
            <a:r>
              <a:rPr lang="en-US" altLang="zh-CN" dirty="0"/>
              <a:t>....</a:t>
            </a:r>
            <a:r>
              <a:rPr lang="zh-CN" altLang="en-US" dirty="0"/>
              <a:t>喜喜喜</a:t>
            </a:r>
            <a:r>
              <a:rPr lang="en-US" altLang="zh-CN" dirty="0"/>
              <a:t>....</a:t>
            </a:r>
            <a:r>
              <a:rPr lang="zh-CN" altLang="en-US" dirty="0"/>
              <a:t>喜喜</a:t>
            </a:r>
            <a:r>
              <a:rPr lang="en-US" altLang="zh-CN" dirty="0"/>
              <a:t>...</a:t>
            </a:r>
            <a:r>
              <a:rPr lang="zh-CN" altLang="en-US" dirty="0"/>
              <a:t>喜欢欢</a:t>
            </a:r>
            <a:r>
              <a:rPr lang="en-US" altLang="zh-CN" dirty="0"/>
              <a:t>..</a:t>
            </a:r>
            <a:r>
              <a:rPr lang="zh-CN" altLang="en-US" dirty="0"/>
              <a:t>欢欢</a:t>
            </a:r>
            <a:r>
              <a:rPr lang="en-US" altLang="zh-CN" dirty="0"/>
              <a:t>..</a:t>
            </a:r>
            <a:r>
              <a:rPr lang="zh-CN" altLang="en-US" dirty="0"/>
              <a:t>欢</a:t>
            </a:r>
            <a:r>
              <a:rPr lang="en-US" altLang="zh-CN" dirty="0"/>
              <a:t>...</a:t>
            </a:r>
            <a:r>
              <a:rPr lang="zh-CN" altLang="en-US" dirty="0"/>
              <a:t>欢亮亮亮</a:t>
            </a:r>
            <a:r>
              <a:rPr lang="en-US" altLang="zh-CN" dirty="0"/>
              <a:t>...</a:t>
            </a:r>
            <a:r>
              <a:rPr lang="zh-CN" altLang="en-US" dirty="0"/>
              <a:t>亮</a:t>
            </a:r>
            <a:r>
              <a:rPr lang="en-US" altLang="zh-CN" dirty="0"/>
              <a:t>...</a:t>
            </a:r>
            <a:r>
              <a:rPr lang="zh-CN" altLang="en-US" dirty="0"/>
              <a:t>亮哥</a:t>
            </a:r>
            <a:r>
              <a:rPr lang="en-US" altLang="zh-CN" dirty="0"/>
              <a:t>";</a:t>
            </a:r>
          </a:p>
          <a:p>
            <a:pPr lvl="1"/>
            <a:r>
              <a:rPr lang="en-US" altLang="zh-CN" dirty="0"/>
              <a:t>//</a:t>
            </a:r>
            <a:r>
              <a:rPr lang="zh-CN" altLang="en-US" dirty="0"/>
              <a:t>最终要的到的是我喜欢亮哥</a:t>
            </a:r>
          </a:p>
          <a:p>
            <a:pPr lvl="1"/>
            <a:r>
              <a:rPr lang="en-US" altLang="zh-CN" dirty="0"/>
              <a:t>//1.</a:t>
            </a:r>
            <a:r>
              <a:rPr lang="zh-CN" altLang="en-US" dirty="0"/>
              <a:t>把点换成空字符串</a:t>
            </a:r>
          </a:p>
          <a:p>
            <a:pPr lvl="1"/>
            <a:r>
              <a:rPr lang="en-US" altLang="zh-CN" dirty="0" err="1"/>
              <a:t>str</a:t>
            </a:r>
            <a:r>
              <a:rPr lang="en-US" altLang="zh-CN" dirty="0"/>
              <a:t>=</a:t>
            </a:r>
            <a:r>
              <a:rPr lang="en-US" altLang="zh-CN" dirty="0" err="1"/>
              <a:t>str.replaceAll</a:t>
            </a:r>
            <a:r>
              <a:rPr lang="en-US" altLang="zh-CN" dirty="0"/>
              <a:t>("\\.+", "");</a:t>
            </a:r>
          </a:p>
          <a:p>
            <a:pPr lvl="1"/>
            <a:r>
              <a:rPr lang="en-US" altLang="zh-CN" dirty="0" err="1"/>
              <a:t>System.</a:t>
            </a:r>
            <a:r>
              <a:rPr lang="en-US" altLang="zh-CN" b="1" i="1" dirty="0" err="1"/>
              <a:t>out.println</a:t>
            </a:r>
            <a:r>
              <a:rPr lang="en-US" altLang="zh-CN" b="1" i="1" dirty="0"/>
              <a:t>(</a:t>
            </a:r>
            <a:r>
              <a:rPr lang="en-US" altLang="zh-CN" b="1" i="1" dirty="0" err="1"/>
              <a:t>str</a:t>
            </a:r>
            <a:r>
              <a:rPr lang="en-US" altLang="zh-CN" b="1" i="1" dirty="0"/>
              <a:t>);</a:t>
            </a:r>
          </a:p>
          <a:p>
            <a:pPr lvl="1"/>
            <a:r>
              <a:rPr lang="en-US" altLang="zh-CN" dirty="0"/>
              <a:t>//2.</a:t>
            </a:r>
            <a:r>
              <a:rPr lang="zh-CN" altLang="en-US" dirty="0"/>
              <a:t>替换叠词</a:t>
            </a:r>
          </a:p>
          <a:p>
            <a:pPr lvl="1"/>
            <a:r>
              <a:rPr lang="en-US" altLang="zh-CN" dirty="0" err="1"/>
              <a:t>str</a:t>
            </a:r>
            <a:r>
              <a:rPr lang="en-US" altLang="zh-CN" dirty="0"/>
              <a:t>=</a:t>
            </a:r>
            <a:r>
              <a:rPr lang="en-US" altLang="zh-CN" dirty="0" err="1"/>
              <a:t>str.replaceAll</a:t>
            </a:r>
            <a:r>
              <a:rPr lang="en-US" altLang="zh-CN" dirty="0"/>
              <a:t>("(.)\\1+", "$1");</a:t>
            </a:r>
          </a:p>
          <a:p>
            <a:pPr lvl="1"/>
            <a:r>
              <a:rPr lang="en-US" altLang="zh-CN" dirty="0" err="1"/>
              <a:t>System.</a:t>
            </a:r>
            <a:r>
              <a:rPr lang="en-US" altLang="zh-CN" b="1" i="1" dirty="0" err="1"/>
              <a:t>out.println</a:t>
            </a:r>
            <a:r>
              <a:rPr lang="en-US" altLang="zh-CN" b="1" i="1" dirty="0"/>
              <a:t>(</a:t>
            </a:r>
            <a:r>
              <a:rPr lang="en-US" altLang="zh-CN" b="1" i="1" dirty="0" err="1"/>
              <a:t>str</a:t>
            </a:r>
            <a:r>
              <a:rPr lang="en-US" altLang="zh-CN" b="1" i="1" dirty="0"/>
              <a:t>);</a:t>
            </a:r>
          </a:p>
          <a:p>
            <a:r>
              <a:rPr lang="en-US" altLang="zh-CN" dirty="0"/>
              <a:t>}</a:t>
            </a:r>
            <a:endParaRPr lang="zh-CN" altLang="en-US" dirty="0"/>
          </a:p>
        </p:txBody>
      </p:sp>
    </p:spTree>
    <p:extLst>
      <p:ext uri="{BB962C8B-B14F-4D97-AF65-F5344CB8AC3E}">
        <p14:creationId xmlns:p14="http://schemas.microsoft.com/office/powerpoint/2010/main" val="33857303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7D73E-FB8A-4FC6-9C51-F5D2AA0CB066}"/>
              </a:ext>
            </a:extLst>
          </p:cNvPr>
          <p:cNvSpPr>
            <a:spLocks noGrp="1"/>
          </p:cNvSpPr>
          <p:nvPr>
            <p:ph type="title"/>
          </p:nvPr>
        </p:nvSpPr>
        <p:spPr>
          <a:xfrm>
            <a:off x="7380312" y="239103"/>
            <a:ext cx="1507974" cy="523220"/>
          </a:xfrm>
        </p:spPr>
        <p:txBody>
          <a:bodyPr/>
          <a:lstStyle/>
          <a:p>
            <a:r>
              <a:rPr lang="zh-CN" altLang="en-US" dirty="0"/>
              <a:t>练习</a:t>
            </a:r>
          </a:p>
        </p:txBody>
      </p:sp>
      <p:sp>
        <p:nvSpPr>
          <p:cNvPr id="3" name="矩形 2">
            <a:extLst>
              <a:ext uri="{FF2B5EF4-FFF2-40B4-BE49-F238E27FC236}">
                <a16:creationId xmlns:a16="http://schemas.microsoft.com/office/drawing/2014/main" id="{5BAE59B5-4F81-49BF-BCF8-4409FE9D2714}"/>
              </a:ext>
            </a:extLst>
          </p:cNvPr>
          <p:cNvSpPr/>
          <p:nvPr/>
        </p:nvSpPr>
        <p:spPr>
          <a:xfrm>
            <a:off x="395536" y="548680"/>
            <a:ext cx="8064896" cy="400110"/>
          </a:xfrm>
          <a:prstGeom prst="rect">
            <a:avLst/>
          </a:prstGeom>
        </p:spPr>
        <p:txBody>
          <a:bodyPr wrap="square">
            <a:spAutoFit/>
          </a:bodyPr>
          <a:lstStyle/>
          <a:p>
            <a:r>
              <a:rPr lang="en-US" altLang="zh-CN" sz="2000" dirty="0"/>
              <a:t>2.</a:t>
            </a:r>
            <a:r>
              <a:rPr lang="zh-CN" altLang="en-US" sz="2000" dirty="0"/>
              <a:t>对</a:t>
            </a:r>
            <a:r>
              <a:rPr lang="en-US" altLang="zh-CN" sz="2000" dirty="0"/>
              <a:t>IP</a:t>
            </a:r>
            <a:r>
              <a:rPr lang="zh-CN" altLang="en-US" sz="2000" dirty="0"/>
              <a:t>地址进行排序</a:t>
            </a:r>
          </a:p>
        </p:txBody>
      </p:sp>
      <p:sp>
        <p:nvSpPr>
          <p:cNvPr id="4" name="矩形 3">
            <a:extLst>
              <a:ext uri="{FF2B5EF4-FFF2-40B4-BE49-F238E27FC236}">
                <a16:creationId xmlns:a16="http://schemas.microsoft.com/office/drawing/2014/main" id="{65522752-AEDB-4A76-AA0C-82067CF6A431}"/>
              </a:ext>
            </a:extLst>
          </p:cNvPr>
          <p:cNvSpPr/>
          <p:nvPr/>
        </p:nvSpPr>
        <p:spPr>
          <a:xfrm>
            <a:off x="420131" y="836712"/>
            <a:ext cx="8208912" cy="5755422"/>
          </a:xfrm>
          <a:prstGeom prst="rect">
            <a:avLst/>
          </a:prstGeom>
        </p:spPr>
        <p:txBody>
          <a:bodyPr wrap="square">
            <a:spAutoFit/>
          </a:bodyPr>
          <a:lstStyle/>
          <a:p>
            <a:r>
              <a:rPr lang="en-US" altLang="zh-CN" sz="1600" b="1" dirty="0"/>
              <a:t>private static void test_02() {</a:t>
            </a:r>
          </a:p>
          <a:p>
            <a:pPr lvl="1"/>
            <a:r>
              <a:rPr lang="en-US" altLang="zh-CN" sz="1600" dirty="0"/>
              <a:t>//</a:t>
            </a:r>
            <a:r>
              <a:rPr lang="zh-CN" altLang="en-US" sz="1600" dirty="0"/>
              <a:t> </a:t>
            </a:r>
            <a:r>
              <a:rPr lang="en-US" altLang="zh-CN" sz="1600" dirty="0"/>
              <a:t>192.168.0.156 61.37.69.69 192.168.1.126 127.0.0.1</a:t>
            </a:r>
          </a:p>
          <a:p>
            <a:pPr lvl="1"/>
            <a:r>
              <a:rPr lang="en-US" altLang="zh-CN" sz="1600" dirty="0"/>
              <a:t>String </a:t>
            </a:r>
            <a:r>
              <a:rPr lang="en-US" altLang="zh-CN" sz="1600" dirty="0" err="1"/>
              <a:t>ip_str</a:t>
            </a:r>
            <a:r>
              <a:rPr lang="en-US" altLang="zh-CN" sz="1600" dirty="0"/>
              <a:t> = "192.168.0.156     61.37.69.69 192.168.1.126    127.0.0.1";</a:t>
            </a:r>
          </a:p>
          <a:p>
            <a:pPr lvl="1"/>
            <a:r>
              <a:rPr lang="en-US" altLang="zh-CN" sz="1600" dirty="0"/>
              <a:t>// 1.</a:t>
            </a:r>
            <a:r>
              <a:rPr lang="zh-CN" altLang="en-US" sz="1600" dirty="0"/>
              <a:t>为了让</a:t>
            </a:r>
            <a:r>
              <a:rPr lang="en-US" altLang="zh-CN" sz="1600" dirty="0"/>
              <a:t>IP</a:t>
            </a:r>
            <a:r>
              <a:rPr lang="zh-CN" altLang="en-US" sz="1600" dirty="0"/>
              <a:t>可以按照字符串的顺序进行比较，我们可以把</a:t>
            </a:r>
            <a:r>
              <a:rPr lang="en-US" altLang="zh-CN" sz="1600" dirty="0"/>
              <a:t>IP</a:t>
            </a:r>
            <a:r>
              <a:rPr lang="zh-CN" altLang="en-US" sz="1600" dirty="0"/>
              <a:t>地址全都补成三位数</a:t>
            </a:r>
          </a:p>
          <a:p>
            <a:pPr lvl="1"/>
            <a:r>
              <a:rPr lang="en-US" altLang="zh-CN" sz="1600" dirty="0"/>
              <a:t>// </a:t>
            </a:r>
            <a:r>
              <a:rPr lang="zh-CN" altLang="en-US" sz="1600" dirty="0"/>
              <a:t>按照每位所需最多零补充，就意味着每一段都加两个零</a:t>
            </a:r>
          </a:p>
          <a:p>
            <a:pPr lvl="1"/>
            <a:r>
              <a:rPr lang="en-US" altLang="zh-CN" sz="1600" dirty="0" err="1"/>
              <a:t>ip_str</a:t>
            </a:r>
            <a:r>
              <a:rPr lang="en-US" altLang="zh-CN" sz="1600" dirty="0"/>
              <a:t> = </a:t>
            </a:r>
            <a:r>
              <a:rPr lang="en-US" altLang="zh-CN" sz="1600" dirty="0" err="1"/>
              <a:t>ip_str.replaceAll</a:t>
            </a:r>
            <a:r>
              <a:rPr lang="en-US" altLang="zh-CN" sz="1600" dirty="0"/>
              <a:t>("(\\d+)", "00$1");</a:t>
            </a:r>
          </a:p>
          <a:p>
            <a:pPr lvl="1"/>
            <a:r>
              <a:rPr lang="en-US" altLang="zh-CN" sz="1600" dirty="0" err="1"/>
              <a:t>System.</a:t>
            </a:r>
            <a:r>
              <a:rPr lang="en-US" altLang="zh-CN" sz="1600" b="1" i="1" dirty="0" err="1"/>
              <a:t>out.println</a:t>
            </a:r>
            <a:r>
              <a:rPr lang="en-US" altLang="zh-CN" sz="1600" b="1" i="1" dirty="0"/>
              <a:t>(</a:t>
            </a:r>
            <a:r>
              <a:rPr lang="en-US" altLang="zh-CN" sz="1600" b="1" i="1" dirty="0" err="1"/>
              <a:t>ip_str</a:t>
            </a:r>
            <a:r>
              <a:rPr lang="en-US" altLang="zh-CN" sz="1600" b="1" i="1" dirty="0"/>
              <a:t>);</a:t>
            </a:r>
          </a:p>
          <a:p>
            <a:pPr lvl="1"/>
            <a:r>
              <a:rPr lang="en-US" altLang="zh-CN" sz="1600" dirty="0"/>
              <a:t>// 2.</a:t>
            </a:r>
            <a:r>
              <a:rPr lang="zh-CN" altLang="en-US" sz="1600" dirty="0"/>
              <a:t>然后，每一段保留数字三位</a:t>
            </a:r>
          </a:p>
          <a:p>
            <a:pPr lvl="1"/>
            <a:r>
              <a:rPr lang="en-US" altLang="zh-CN" sz="1600" dirty="0" err="1"/>
              <a:t>ip_str</a:t>
            </a:r>
            <a:r>
              <a:rPr lang="en-US" altLang="zh-CN" sz="1600" dirty="0"/>
              <a:t> = </a:t>
            </a:r>
            <a:r>
              <a:rPr lang="en-US" altLang="zh-CN" sz="1600" dirty="0" err="1"/>
              <a:t>ip_str.replaceAll</a:t>
            </a:r>
            <a:r>
              <a:rPr lang="en-US" altLang="zh-CN" sz="1600" dirty="0"/>
              <a:t>("0*(\\d{3})", "$1");</a:t>
            </a:r>
          </a:p>
          <a:p>
            <a:pPr lvl="1"/>
            <a:r>
              <a:rPr lang="en-US" altLang="zh-CN" sz="1600" dirty="0" err="1"/>
              <a:t>System.</a:t>
            </a:r>
            <a:r>
              <a:rPr lang="en-US" altLang="zh-CN" sz="1600" b="1" i="1" dirty="0" err="1"/>
              <a:t>out.println</a:t>
            </a:r>
            <a:r>
              <a:rPr lang="en-US" altLang="zh-CN" sz="1600" b="1" i="1" dirty="0"/>
              <a:t>(</a:t>
            </a:r>
            <a:r>
              <a:rPr lang="en-US" altLang="zh-CN" sz="1600" b="1" i="1" dirty="0" err="1"/>
              <a:t>ip_str</a:t>
            </a:r>
            <a:r>
              <a:rPr lang="en-US" altLang="zh-CN" sz="1600" b="1" i="1" dirty="0"/>
              <a:t>);</a:t>
            </a:r>
          </a:p>
          <a:p>
            <a:pPr lvl="1"/>
            <a:r>
              <a:rPr lang="en-US" altLang="zh-CN" sz="1600" dirty="0"/>
              <a:t>// 3.</a:t>
            </a:r>
            <a:r>
              <a:rPr lang="zh-CN" altLang="en-US" sz="1600" dirty="0"/>
              <a:t>把</a:t>
            </a:r>
            <a:r>
              <a:rPr lang="en-US" altLang="zh-CN" sz="1600" dirty="0"/>
              <a:t>IP</a:t>
            </a:r>
            <a:r>
              <a:rPr lang="zh-CN" altLang="en-US" sz="1600" dirty="0"/>
              <a:t>地址切出</a:t>
            </a:r>
          </a:p>
          <a:p>
            <a:pPr lvl="1"/>
            <a:r>
              <a:rPr lang="en-US" altLang="zh-CN" sz="1600" dirty="0"/>
              <a:t>String[] </a:t>
            </a:r>
            <a:r>
              <a:rPr lang="en-US" altLang="zh-CN" sz="1600" dirty="0" err="1"/>
              <a:t>ips</a:t>
            </a:r>
            <a:r>
              <a:rPr lang="en-US" altLang="zh-CN" sz="1600" dirty="0"/>
              <a:t> = </a:t>
            </a:r>
            <a:r>
              <a:rPr lang="en-US" altLang="zh-CN" sz="1600" dirty="0" err="1"/>
              <a:t>ip_str.split</a:t>
            </a:r>
            <a:r>
              <a:rPr lang="en-US" altLang="zh-CN" sz="1600" dirty="0"/>
              <a:t>(" +");</a:t>
            </a:r>
          </a:p>
          <a:p>
            <a:pPr lvl="1"/>
            <a:r>
              <a:rPr lang="en-US" altLang="zh-CN" sz="1600" dirty="0" err="1"/>
              <a:t>System.</a:t>
            </a:r>
            <a:r>
              <a:rPr lang="en-US" altLang="zh-CN" sz="1600" b="1" i="1" dirty="0" err="1"/>
              <a:t>out.println</a:t>
            </a:r>
            <a:r>
              <a:rPr lang="en-US" altLang="zh-CN" sz="1600" b="1" i="1" dirty="0"/>
              <a:t>();</a:t>
            </a:r>
          </a:p>
          <a:p>
            <a:pPr lvl="1"/>
            <a:r>
              <a:rPr lang="en-US" altLang="zh-CN" sz="1600" dirty="0"/>
              <a:t>// 4.</a:t>
            </a:r>
            <a:r>
              <a:rPr lang="zh-CN" altLang="en-US" sz="1600" dirty="0"/>
              <a:t>排序，对象排序</a:t>
            </a:r>
            <a:r>
              <a:rPr lang="en-US" altLang="zh-CN" sz="1600" dirty="0"/>
              <a:t>----</a:t>
            </a:r>
            <a:r>
              <a:rPr lang="zh-CN" altLang="en-US" sz="1600" dirty="0"/>
              <a:t>按照字符串排序了</a:t>
            </a:r>
          </a:p>
          <a:p>
            <a:pPr lvl="1"/>
            <a:r>
              <a:rPr lang="en-US" altLang="zh-CN" sz="1600" dirty="0" err="1"/>
              <a:t>TreeSet</a:t>
            </a:r>
            <a:r>
              <a:rPr lang="en-US" altLang="zh-CN" sz="1600" dirty="0"/>
              <a:t>&lt;String&gt; </a:t>
            </a:r>
            <a:r>
              <a:rPr lang="en-US" altLang="zh-CN" sz="1600" dirty="0" err="1"/>
              <a:t>ts</a:t>
            </a:r>
            <a:r>
              <a:rPr lang="en-US" altLang="zh-CN" sz="1600" dirty="0"/>
              <a:t> = </a:t>
            </a:r>
            <a:r>
              <a:rPr lang="en-US" altLang="zh-CN" sz="1600" b="1" dirty="0"/>
              <a:t>new </a:t>
            </a:r>
            <a:r>
              <a:rPr lang="en-US" altLang="zh-CN" sz="1600" b="1" dirty="0" err="1"/>
              <a:t>TreeSet</a:t>
            </a:r>
            <a:r>
              <a:rPr lang="en-US" altLang="zh-CN" sz="1600" b="1" dirty="0"/>
              <a:t>&lt;&gt;();</a:t>
            </a:r>
          </a:p>
          <a:p>
            <a:pPr lvl="1"/>
            <a:r>
              <a:rPr lang="en-US" altLang="zh-CN" sz="1600" b="1" dirty="0"/>
              <a:t>for (String </a:t>
            </a:r>
            <a:r>
              <a:rPr lang="en-US" altLang="zh-CN" sz="1600" b="1" dirty="0" err="1"/>
              <a:t>ip</a:t>
            </a:r>
            <a:r>
              <a:rPr lang="en-US" altLang="zh-CN" sz="1600" b="1" dirty="0"/>
              <a:t> : </a:t>
            </a:r>
            <a:r>
              <a:rPr lang="en-US" altLang="zh-CN" sz="1600" b="1" dirty="0" err="1"/>
              <a:t>ips</a:t>
            </a:r>
            <a:r>
              <a:rPr lang="en-US" altLang="zh-CN" sz="1600" b="1" dirty="0"/>
              <a:t>) {</a:t>
            </a:r>
          </a:p>
          <a:p>
            <a:pPr lvl="1"/>
            <a:r>
              <a:rPr lang="en-US" altLang="zh-CN" sz="1600" dirty="0"/>
              <a:t>	</a:t>
            </a:r>
            <a:r>
              <a:rPr lang="en-US" altLang="zh-CN" sz="1600" dirty="0" err="1"/>
              <a:t>ts.add</a:t>
            </a:r>
            <a:r>
              <a:rPr lang="en-US" altLang="zh-CN" sz="1600" dirty="0"/>
              <a:t>(</a:t>
            </a:r>
            <a:r>
              <a:rPr lang="en-US" altLang="zh-CN" sz="1600" dirty="0" err="1"/>
              <a:t>ip</a:t>
            </a:r>
            <a:r>
              <a:rPr lang="en-US" altLang="zh-CN" sz="1600" dirty="0"/>
              <a:t>);</a:t>
            </a:r>
          </a:p>
          <a:p>
            <a:pPr lvl="1"/>
            <a:r>
              <a:rPr lang="en-US" altLang="zh-CN" sz="1600" dirty="0"/>
              <a:t>}</a:t>
            </a:r>
          </a:p>
          <a:p>
            <a:pPr lvl="1"/>
            <a:r>
              <a:rPr lang="en-US" altLang="zh-CN" sz="1600" b="1" dirty="0"/>
              <a:t>for (String </a:t>
            </a:r>
            <a:r>
              <a:rPr lang="en-US" altLang="zh-CN" sz="1600" b="1" dirty="0" err="1"/>
              <a:t>ip</a:t>
            </a:r>
            <a:r>
              <a:rPr lang="en-US" altLang="zh-CN" sz="1600" b="1" dirty="0"/>
              <a:t> : </a:t>
            </a:r>
            <a:r>
              <a:rPr lang="en-US" altLang="zh-CN" sz="1600" b="1" dirty="0" err="1"/>
              <a:t>ts</a:t>
            </a:r>
            <a:r>
              <a:rPr lang="en-US" altLang="zh-CN" sz="1600" b="1" dirty="0"/>
              <a:t>) {</a:t>
            </a:r>
          </a:p>
          <a:p>
            <a:pPr lvl="1"/>
            <a:r>
              <a:rPr lang="en-US" altLang="zh-CN" sz="1600" dirty="0"/>
              <a:t>	String </a:t>
            </a:r>
            <a:r>
              <a:rPr lang="en-US" altLang="zh-CN" sz="1600" dirty="0" err="1"/>
              <a:t>finalIp</a:t>
            </a:r>
            <a:r>
              <a:rPr lang="en-US" altLang="zh-CN" sz="1600" dirty="0"/>
              <a:t>=</a:t>
            </a:r>
            <a:r>
              <a:rPr lang="en-US" altLang="zh-CN" sz="1600" dirty="0" err="1"/>
              <a:t>ip.replaceAll</a:t>
            </a:r>
            <a:r>
              <a:rPr lang="en-US" altLang="zh-CN" sz="1600" dirty="0"/>
              <a:t>("0*(\\d+)", "$1");</a:t>
            </a:r>
          </a:p>
          <a:p>
            <a:pPr lvl="1"/>
            <a:r>
              <a:rPr lang="en-US" altLang="zh-CN" sz="1600" dirty="0"/>
              <a:t>	</a:t>
            </a:r>
            <a:r>
              <a:rPr lang="en-US" altLang="zh-CN" sz="1600" dirty="0" err="1"/>
              <a:t>System.</a:t>
            </a:r>
            <a:r>
              <a:rPr lang="en-US" altLang="zh-CN" sz="1600" b="1" i="1" dirty="0" err="1"/>
              <a:t>out.println</a:t>
            </a:r>
            <a:r>
              <a:rPr lang="en-US" altLang="zh-CN" sz="1600" b="1" i="1" dirty="0"/>
              <a:t>(</a:t>
            </a:r>
            <a:r>
              <a:rPr lang="en-US" altLang="zh-CN" sz="1600" b="1" i="1" dirty="0" err="1"/>
              <a:t>finalIp</a:t>
            </a:r>
            <a:r>
              <a:rPr lang="en-US" altLang="zh-CN" sz="1600" b="1" i="1" dirty="0"/>
              <a:t>);</a:t>
            </a:r>
          </a:p>
          <a:p>
            <a:pPr lvl="1"/>
            <a:r>
              <a:rPr lang="en-US" altLang="zh-CN" sz="1600" dirty="0"/>
              <a:t>}</a:t>
            </a:r>
          </a:p>
          <a:p>
            <a:r>
              <a:rPr lang="en-US" altLang="zh-CN" sz="1600" dirty="0"/>
              <a:t>}</a:t>
            </a:r>
            <a:endParaRPr lang="zh-CN" altLang="en-US" sz="1600" dirty="0"/>
          </a:p>
        </p:txBody>
      </p:sp>
    </p:spTree>
    <p:extLst>
      <p:ext uri="{BB962C8B-B14F-4D97-AF65-F5344CB8AC3E}">
        <p14:creationId xmlns:p14="http://schemas.microsoft.com/office/powerpoint/2010/main" val="3199383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0BC16-BEAE-4679-B64B-CC9C3C1D77C1}"/>
              </a:ext>
            </a:extLst>
          </p:cNvPr>
          <p:cNvSpPr>
            <a:spLocks noGrp="1"/>
          </p:cNvSpPr>
          <p:nvPr>
            <p:ph type="title"/>
          </p:nvPr>
        </p:nvSpPr>
        <p:spPr>
          <a:xfrm>
            <a:off x="7524328" y="239103"/>
            <a:ext cx="1363958" cy="523220"/>
          </a:xfrm>
        </p:spPr>
        <p:txBody>
          <a:bodyPr/>
          <a:lstStyle/>
          <a:p>
            <a:r>
              <a:rPr lang="zh-CN" altLang="en-US" dirty="0"/>
              <a:t>练习</a:t>
            </a:r>
          </a:p>
        </p:txBody>
      </p:sp>
      <p:sp>
        <p:nvSpPr>
          <p:cNvPr id="3" name="矩形 2">
            <a:extLst>
              <a:ext uri="{FF2B5EF4-FFF2-40B4-BE49-F238E27FC236}">
                <a16:creationId xmlns:a16="http://schemas.microsoft.com/office/drawing/2014/main" id="{657BE127-BA80-41B5-A5F1-3281859C3B8A}"/>
              </a:ext>
            </a:extLst>
          </p:cNvPr>
          <p:cNvSpPr/>
          <p:nvPr/>
        </p:nvSpPr>
        <p:spPr>
          <a:xfrm>
            <a:off x="467544" y="1196752"/>
            <a:ext cx="8208912" cy="369332"/>
          </a:xfrm>
          <a:prstGeom prst="rect">
            <a:avLst/>
          </a:prstGeom>
        </p:spPr>
        <p:txBody>
          <a:bodyPr wrap="square">
            <a:spAutoFit/>
          </a:bodyPr>
          <a:lstStyle/>
          <a:p>
            <a:r>
              <a:rPr lang="zh-CN" altLang="en-US" dirty="0"/>
              <a:t> </a:t>
            </a:r>
            <a:r>
              <a:rPr lang="en-US" altLang="zh-CN" dirty="0"/>
              <a:t>3.</a:t>
            </a:r>
            <a:r>
              <a:rPr lang="zh-CN" altLang="en-US" dirty="0"/>
              <a:t>对邮箱地址进行校验</a:t>
            </a:r>
          </a:p>
        </p:txBody>
      </p:sp>
      <p:sp>
        <p:nvSpPr>
          <p:cNvPr id="4" name="矩形 3">
            <a:extLst>
              <a:ext uri="{FF2B5EF4-FFF2-40B4-BE49-F238E27FC236}">
                <a16:creationId xmlns:a16="http://schemas.microsoft.com/office/drawing/2014/main" id="{BD177A20-5D45-4746-9F94-EC49DD8FFB22}"/>
              </a:ext>
            </a:extLst>
          </p:cNvPr>
          <p:cNvSpPr/>
          <p:nvPr/>
        </p:nvSpPr>
        <p:spPr>
          <a:xfrm>
            <a:off x="611560" y="1859340"/>
            <a:ext cx="8136904" cy="2862322"/>
          </a:xfrm>
          <a:prstGeom prst="rect">
            <a:avLst/>
          </a:prstGeom>
        </p:spPr>
        <p:txBody>
          <a:bodyPr wrap="square">
            <a:spAutoFit/>
          </a:bodyPr>
          <a:lstStyle/>
          <a:p>
            <a:r>
              <a:rPr lang="en-US" altLang="zh-CN" b="1" dirty="0"/>
              <a:t>private static void test_03() {</a:t>
            </a:r>
          </a:p>
          <a:p>
            <a:pPr lvl="1"/>
            <a:r>
              <a:rPr lang="en-US" altLang="zh-CN" dirty="0"/>
              <a:t>String email="</a:t>
            </a:r>
            <a:r>
              <a:rPr lang="en-US" altLang="zh-CN" dirty="0" err="1"/>
              <a:t>youliang@sian.com.cn</a:t>
            </a:r>
            <a:r>
              <a:rPr lang="en-US" altLang="zh-CN" dirty="0"/>
              <a:t>";</a:t>
            </a:r>
          </a:p>
          <a:p>
            <a:pPr lvl="1"/>
            <a:r>
              <a:rPr lang="en-US" altLang="zh-CN" dirty="0"/>
              <a:t>String region="[a-zA-Z0-9_]+@[a-zA-Z0-9_]+(\\.[a-</a:t>
            </a:r>
            <a:r>
              <a:rPr lang="en-US" altLang="zh-CN" dirty="0" err="1"/>
              <a:t>zA</a:t>
            </a:r>
            <a:r>
              <a:rPr lang="en-US" altLang="zh-CN" dirty="0"/>
              <a:t>-Z]{2,3}){1,3}";</a:t>
            </a:r>
          </a:p>
          <a:p>
            <a:pPr lvl="1"/>
            <a:r>
              <a:rPr lang="en-US" altLang="zh-CN" b="1" dirty="0" err="1"/>
              <a:t>boolean</a:t>
            </a:r>
            <a:r>
              <a:rPr lang="en-US" altLang="zh-CN" b="1" dirty="0"/>
              <a:t> matches=</a:t>
            </a:r>
            <a:r>
              <a:rPr lang="en-US" altLang="zh-CN" b="1" dirty="0" err="1"/>
              <a:t>email.matches</a:t>
            </a:r>
            <a:r>
              <a:rPr lang="en-US" altLang="zh-CN" b="1" dirty="0"/>
              <a:t>(region);</a:t>
            </a:r>
          </a:p>
          <a:p>
            <a:pPr lvl="1"/>
            <a:r>
              <a:rPr lang="en-US" altLang="zh-CN" b="1" dirty="0"/>
              <a:t>if (matches) {</a:t>
            </a:r>
          </a:p>
          <a:p>
            <a:pPr lvl="1"/>
            <a:r>
              <a:rPr lang="en-US" altLang="zh-CN" dirty="0"/>
              <a:t>	</a:t>
            </a:r>
            <a:r>
              <a:rPr lang="en-US" altLang="zh-CN" dirty="0" err="1"/>
              <a:t>System.</a:t>
            </a:r>
            <a:r>
              <a:rPr lang="en-US" altLang="zh-CN" b="1" i="1" dirty="0" err="1"/>
              <a:t>out.println</a:t>
            </a:r>
            <a:r>
              <a:rPr lang="en-US" altLang="zh-CN" b="1" i="1" dirty="0"/>
              <a:t>("</a:t>
            </a:r>
            <a:r>
              <a:rPr lang="zh-CN" altLang="en-US" b="1" i="1" dirty="0"/>
              <a:t>邮箱地址合法！</a:t>
            </a:r>
            <a:r>
              <a:rPr lang="en-US" altLang="zh-CN" b="1" i="1" dirty="0"/>
              <a:t>");</a:t>
            </a:r>
          </a:p>
          <a:p>
            <a:pPr lvl="1"/>
            <a:r>
              <a:rPr lang="en-US" altLang="zh-CN" dirty="0"/>
              <a:t>}</a:t>
            </a:r>
            <a:r>
              <a:rPr lang="en-US" altLang="zh-CN" b="1" dirty="0"/>
              <a:t>else{</a:t>
            </a:r>
          </a:p>
          <a:p>
            <a:pPr lvl="1"/>
            <a:r>
              <a:rPr lang="en-US" altLang="zh-CN" dirty="0"/>
              <a:t>	</a:t>
            </a:r>
            <a:r>
              <a:rPr lang="en-US" altLang="zh-CN" dirty="0" err="1"/>
              <a:t>System.</a:t>
            </a:r>
            <a:r>
              <a:rPr lang="en-US" altLang="zh-CN" b="1" i="1" dirty="0" err="1"/>
              <a:t>out.println</a:t>
            </a:r>
            <a:r>
              <a:rPr lang="en-US" altLang="zh-CN" b="1" i="1" dirty="0"/>
              <a:t>("</a:t>
            </a:r>
            <a:r>
              <a:rPr lang="zh-CN" altLang="en-US" b="1" i="1" dirty="0"/>
              <a:t>邮箱地址不合法！</a:t>
            </a:r>
            <a:r>
              <a:rPr lang="en-US" altLang="zh-CN" b="1" i="1" dirty="0"/>
              <a:t>");</a:t>
            </a:r>
          </a:p>
          <a:p>
            <a:pPr lvl="1"/>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3393250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11E9A-7420-40C6-AF6C-BCD94B535380}"/>
              </a:ext>
            </a:extLst>
          </p:cNvPr>
          <p:cNvSpPr>
            <a:spLocks noGrp="1"/>
          </p:cNvSpPr>
          <p:nvPr>
            <p:ph type="title"/>
          </p:nvPr>
        </p:nvSpPr>
        <p:spPr>
          <a:xfrm>
            <a:off x="6588224" y="239103"/>
            <a:ext cx="2300062" cy="523220"/>
          </a:xfrm>
        </p:spPr>
        <p:txBody>
          <a:bodyPr/>
          <a:lstStyle/>
          <a:p>
            <a:r>
              <a:rPr lang="zh-CN" altLang="en-US" dirty="0"/>
              <a:t>网页爬虫</a:t>
            </a:r>
          </a:p>
        </p:txBody>
      </p:sp>
      <p:sp>
        <p:nvSpPr>
          <p:cNvPr id="3" name="矩形 2">
            <a:extLst>
              <a:ext uri="{FF2B5EF4-FFF2-40B4-BE49-F238E27FC236}">
                <a16:creationId xmlns:a16="http://schemas.microsoft.com/office/drawing/2014/main" id="{2C6047B8-1A06-4893-806F-DB7BB38EDB96}"/>
              </a:ext>
            </a:extLst>
          </p:cNvPr>
          <p:cNvSpPr/>
          <p:nvPr/>
        </p:nvSpPr>
        <p:spPr>
          <a:xfrm>
            <a:off x="251520" y="764704"/>
            <a:ext cx="8568952" cy="5755422"/>
          </a:xfrm>
          <a:prstGeom prst="rect">
            <a:avLst/>
          </a:prstGeom>
        </p:spPr>
        <p:txBody>
          <a:bodyPr wrap="square">
            <a:spAutoFit/>
          </a:bodyPr>
          <a:lstStyle/>
          <a:p>
            <a:r>
              <a:rPr lang="en-US" altLang="zh-CN" sz="1600" b="1" dirty="0"/>
              <a:t>//</a:t>
            </a:r>
            <a:r>
              <a:rPr lang="zh-CN" altLang="en-US" sz="1600" b="1" dirty="0"/>
              <a:t>爬取本地文件</a:t>
            </a:r>
            <a:endParaRPr lang="en-US" altLang="zh-CN" sz="1600" b="1" dirty="0"/>
          </a:p>
          <a:p>
            <a:r>
              <a:rPr lang="en-US" altLang="zh-CN" sz="1600" b="1" dirty="0"/>
              <a:t>private static List&lt;String&gt; </a:t>
            </a:r>
            <a:r>
              <a:rPr lang="en-US" altLang="zh-CN" sz="1600" b="1" u="sng" dirty="0" err="1"/>
              <a:t>getMails</a:t>
            </a:r>
            <a:r>
              <a:rPr lang="en-US" altLang="zh-CN" sz="1600" b="1" u="sng" dirty="0"/>
              <a:t>() throws </a:t>
            </a:r>
            <a:r>
              <a:rPr lang="en-US" altLang="zh-CN" sz="1600" b="1" u="sng" dirty="0" err="1"/>
              <a:t>IOException</a:t>
            </a:r>
            <a:r>
              <a:rPr lang="en-US" altLang="zh-CN" sz="1600" b="1" u="sng" dirty="0"/>
              <a:t>{</a:t>
            </a:r>
          </a:p>
          <a:p>
            <a:pPr lvl="1"/>
            <a:r>
              <a:rPr lang="en-US" altLang="zh-CN" sz="1600" dirty="0"/>
              <a:t>/*</a:t>
            </a:r>
          </a:p>
          <a:p>
            <a:pPr lvl="1"/>
            <a:r>
              <a:rPr lang="zh-CN" altLang="en-US" sz="1600" dirty="0"/>
              <a:t> * 网页爬虫：其实是一个程序用于在互联网中去获取复合制定规则的数据</a:t>
            </a:r>
          </a:p>
          <a:p>
            <a:pPr lvl="1"/>
            <a:r>
              <a:rPr lang="zh-CN" altLang="en-US" sz="1600" dirty="0"/>
              <a:t> * 爬取网页中的邮箱地址</a:t>
            </a:r>
          </a:p>
          <a:p>
            <a:pPr lvl="1"/>
            <a:r>
              <a:rPr lang="zh-CN" altLang="en-US" sz="1600" dirty="0"/>
              <a:t> *</a:t>
            </a:r>
            <a:r>
              <a:rPr lang="en-US" altLang="zh-CN" sz="1600" dirty="0"/>
              <a:t>/</a:t>
            </a:r>
          </a:p>
          <a:p>
            <a:pPr lvl="1"/>
            <a:r>
              <a:rPr lang="en-US" altLang="zh-CN" sz="1600" dirty="0"/>
              <a:t>List&lt;String&gt; list=</a:t>
            </a:r>
            <a:r>
              <a:rPr lang="en-US" altLang="zh-CN" sz="1600" b="1" dirty="0"/>
              <a:t>new </a:t>
            </a:r>
            <a:r>
              <a:rPr lang="en-US" altLang="zh-CN" sz="1600" b="1" dirty="0" err="1"/>
              <a:t>ArrayList</a:t>
            </a:r>
            <a:r>
              <a:rPr lang="en-US" altLang="zh-CN" sz="1600" b="1" dirty="0"/>
              <a:t>&lt;&gt;();</a:t>
            </a:r>
          </a:p>
          <a:p>
            <a:pPr lvl="1"/>
            <a:r>
              <a:rPr lang="en-US" altLang="zh-CN" sz="1600" dirty="0"/>
              <a:t>//1.</a:t>
            </a:r>
            <a:r>
              <a:rPr lang="zh-CN" altLang="en-US" sz="1600" dirty="0"/>
              <a:t>读取原文件</a:t>
            </a:r>
          </a:p>
          <a:p>
            <a:pPr lvl="1"/>
            <a:r>
              <a:rPr lang="en-US" altLang="zh-CN" sz="1600" dirty="0" err="1"/>
              <a:t>BufferedReader</a:t>
            </a:r>
            <a:r>
              <a:rPr lang="en-US" altLang="zh-CN" sz="1600" dirty="0"/>
              <a:t> </a:t>
            </a:r>
            <a:r>
              <a:rPr lang="en-US" altLang="zh-CN" sz="1600" u="sng" dirty="0" err="1"/>
              <a:t>br</a:t>
            </a:r>
            <a:r>
              <a:rPr lang="en-US" altLang="zh-CN" sz="1600" u="sng" dirty="0"/>
              <a:t>=</a:t>
            </a:r>
            <a:r>
              <a:rPr lang="en-US" altLang="zh-CN" sz="1600" b="1" u="sng" dirty="0"/>
              <a:t>new </a:t>
            </a:r>
            <a:r>
              <a:rPr lang="en-US" altLang="zh-CN" sz="1600" b="1" u="sng" dirty="0" err="1"/>
              <a:t>BufferedReader</a:t>
            </a:r>
            <a:r>
              <a:rPr lang="en-US" altLang="zh-CN" sz="1600" b="1" u="sng" dirty="0"/>
              <a:t>(new </a:t>
            </a:r>
            <a:r>
              <a:rPr lang="en-US" altLang="zh-CN" sz="1600" b="1" u="sng" dirty="0" err="1"/>
              <a:t>FileReader</a:t>
            </a:r>
            <a:r>
              <a:rPr lang="en-US" altLang="zh-CN" sz="1600" b="1" u="sng" dirty="0"/>
              <a:t>(new File("D:\\</a:t>
            </a:r>
            <a:r>
              <a:rPr lang="en-US" altLang="zh-CN" sz="1600" b="1" u="sng" dirty="0" err="1"/>
              <a:t>mail.html</a:t>
            </a:r>
            <a:r>
              <a:rPr lang="en-US" altLang="zh-CN" sz="1600" b="1" u="sng" dirty="0"/>
              <a:t>")));</a:t>
            </a:r>
          </a:p>
          <a:p>
            <a:pPr lvl="1"/>
            <a:r>
              <a:rPr lang="en-US" altLang="zh-CN" sz="1600" dirty="0"/>
              <a:t>//2.</a:t>
            </a:r>
            <a:r>
              <a:rPr lang="zh-CN" altLang="en-US" sz="1600" dirty="0"/>
              <a:t>对读取的数据进行规则匹配，从中获取符合规则的数据。</a:t>
            </a:r>
          </a:p>
          <a:p>
            <a:pPr lvl="1"/>
            <a:r>
              <a:rPr lang="en-US" altLang="zh-CN" sz="1600" dirty="0"/>
              <a:t>String </a:t>
            </a:r>
            <a:r>
              <a:rPr lang="en-US" altLang="zh-CN" sz="1600" dirty="0" err="1"/>
              <a:t>mail_regex</a:t>
            </a:r>
            <a:r>
              <a:rPr lang="en-US" altLang="zh-CN" sz="1600" dirty="0"/>
              <a:t>="\\w+@\\w+(\\.[A-</a:t>
            </a:r>
            <a:r>
              <a:rPr lang="en-US" altLang="zh-CN" sz="1600" dirty="0" err="1"/>
              <a:t>Za</a:t>
            </a:r>
            <a:r>
              <a:rPr lang="en-US" altLang="zh-CN" sz="1600" dirty="0"/>
              <a:t>-z]{2,3})+";</a:t>
            </a:r>
          </a:p>
          <a:p>
            <a:pPr lvl="1"/>
            <a:r>
              <a:rPr lang="en-US" altLang="zh-CN" sz="1600" dirty="0"/>
              <a:t>Pattern p=</a:t>
            </a:r>
            <a:r>
              <a:rPr lang="en-US" altLang="zh-CN" sz="1600" dirty="0" err="1"/>
              <a:t>Pattern.</a:t>
            </a:r>
            <a:r>
              <a:rPr lang="en-US" altLang="zh-CN" sz="1600" i="1" dirty="0" err="1"/>
              <a:t>compile</a:t>
            </a:r>
            <a:r>
              <a:rPr lang="en-US" altLang="zh-CN" sz="1600" i="1" dirty="0"/>
              <a:t>(</a:t>
            </a:r>
            <a:r>
              <a:rPr lang="en-US" altLang="zh-CN" sz="1600" i="1" dirty="0" err="1"/>
              <a:t>mail_regex</a:t>
            </a:r>
            <a:r>
              <a:rPr lang="en-US" altLang="zh-CN" sz="1600" i="1" dirty="0"/>
              <a:t>);</a:t>
            </a:r>
          </a:p>
          <a:p>
            <a:pPr lvl="1"/>
            <a:r>
              <a:rPr lang="en-US" altLang="zh-CN" sz="1600" dirty="0"/>
              <a:t>String line=</a:t>
            </a:r>
            <a:r>
              <a:rPr lang="en-US" altLang="zh-CN" sz="1600" b="1" dirty="0"/>
              <a:t>null;</a:t>
            </a:r>
          </a:p>
          <a:p>
            <a:pPr lvl="1"/>
            <a:endParaRPr lang="zh-CN" altLang="en-US" sz="1600" dirty="0"/>
          </a:p>
          <a:p>
            <a:pPr lvl="1"/>
            <a:r>
              <a:rPr lang="en-US" altLang="zh-CN" sz="1600" dirty="0"/>
              <a:t>//3.</a:t>
            </a:r>
            <a:r>
              <a:rPr lang="zh-CN" altLang="en-US" sz="1600" dirty="0"/>
              <a:t>将符合规则的数据存入集合。</a:t>
            </a:r>
          </a:p>
          <a:p>
            <a:pPr lvl="1"/>
            <a:r>
              <a:rPr lang="en-US" altLang="zh-CN" sz="1600" b="1" dirty="0"/>
              <a:t>while((line=</a:t>
            </a:r>
            <a:r>
              <a:rPr lang="en-US" altLang="zh-CN" sz="1600" b="1" dirty="0" err="1"/>
              <a:t>br.readLine</a:t>
            </a:r>
            <a:r>
              <a:rPr lang="en-US" altLang="zh-CN" sz="1600" b="1" dirty="0"/>
              <a:t>())!=null){</a:t>
            </a:r>
          </a:p>
          <a:p>
            <a:pPr lvl="2"/>
            <a:r>
              <a:rPr lang="en-US" altLang="zh-CN" sz="1600" dirty="0"/>
              <a:t>Matcher m=</a:t>
            </a:r>
            <a:r>
              <a:rPr lang="en-US" altLang="zh-CN" sz="1600" dirty="0" err="1"/>
              <a:t>p.matcher</a:t>
            </a:r>
            <a:r>
              <a:rPr lang="en-US" altLang="zh-CN" sz="1600" dirty="0"/>
              <a:t>(line);//</a:t>
            </a:r>
            <a:r>
              <a:rPr lang="zh-CN" altLang="en-US" sz="1600" dirty="0"/>
              <a:t>读取一行，匹配一行</a:t>
            </a:r>
          </a:p>
          <a:p>
            <a:pPr lvl="2"/>
            <a:r>
              <a:rPr lang="en-US" altLang="zh-CN" sz="1600" b="1" dirty="0"/>
              <a:t>while(</a:t>
            </a:r>
            <a:r>
              <a:rPr lang="en-US" altLang="zh-CN" sz="1600" b="1" dirty="0" err="1"/>
              <a:t>m.find</a:t>
            </a:r>
            <a:r>
              <a:rPr lang="en-US" altLang="zh-CN" sz="1600" b="1" dirty="0"/>
              <a:t>()){</a:t>
            </a:r>
          </a:p>
          <a:p>
            <a:pPr lvl="2"/>
            <a:r>
              <a:rPr lang="en-US" altLang="zh-CN" sz="1600" dirty="0"/>
              <a:t>	</a:t>
            </a:r>
            <a:r>
              <a:rPr lang="en-US" altLang="zh-CN" sz="1600" dirty="0" err="1"/>
              <a:t>list.add</a:t>
            </a:r>
            <a:r>
              <a:rPr lang="en-US" altLang="zh-CN" sz="1600" dirty="0"/>
              <a:t>(</a:t>
            </a:r>
            <a:r>
              <a:rPr lang="en-US" altLang="zh-CN" sz="1600" dirty="0" err="1"/>
              <a:t>m.group</a:t>
            </a:r>
            <a:r>
              <a:rPr lang="en-US" altLang="zh-CN" sz="1600" dirty="0"/>
              <a:t>());</a:t>
            </a:r>
          </a:p>
          <a:p>
            <a:pPr lvl="2"/>
            <a:r>
              <a:rPr lang="en-US" altLang="zh-CN" sz="1600" dirty="0"/>
              <a:t>}</a:t>
            </a:r>
          </a:p>
          <a:p>
            <a:pPr lvl="1"/>
            <a:r>
              <a:rPr lang="en-US" altLang="zh-CN" sz="1600" dirty="0"/>
              <a:t>}</a:t>
            </a:r>
          </a:p>
          <a:p>
            <a:pPr lvl="1"/>
            <a:r>
              <a:rPr lang="en-US" altLang="zh-CN" sz="1600" b="1" dirty="0"/>
              <a:t>return list;</a:t>
            </a:r>
          </a:p>
          <a:p>
            <a:r>
              <a:rPr lang="en-US" altLang="zh-CN" sz="1600" dirty="0"/>
              <a:t>}</a:t>
            </a:r>
            <a:endParaRPr lang="zh-CN" altLang="en-US" sz="1600" dirty="0"/>
          </a:p>
        </p:txBody>
      </p:sp>
    </p:spTree>
    <p:extLst>
      <p:ext uri="{BB962C8B-B14F-4D97-AF65-F5344CB8AC3E}">
        <p14:creationId xmlns:p14="http://schemas.microsoft.com/office/powerpoint/2010/main" val="11798343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0ADD6-8131-430E-85BD-65A05B288818}"/>
              </a:ext>
            </a:extLst>
          </p:cNvPr>
          <p:cNvSpPr>
            <a:spLocks noGrp="1"/>
          </p:cNvSpPr>
          <p:nvPr>
            <p:ph type="title"/>
          </p:nvPr>
        </p:nvSpPr>
        <p:spPr>
          <a:xfrm>
            <a:off x="6588224" y="239103"/>
            <a:ext cx="2300062" cy="523220"/>
          </a:xfrm>
        </p:spPr>
        <p:txBody>
          <a:bodyPr/>
          <a:lstStyle/>
          <a:p>
            <a:r>
              <a:rPr lang="zh-CN" altLang="en-US" dirty="0"/>
              <a:t>网页爬虫</a:t>
            </a:r>
          </a:p>
        </p:txBody>
      </p:sp>
      <p:sp>
        <p:nvSpPr>
          <p:cNvPr id="3" name="矩形 2">
            <a:extLst>
              <a:ext uri="{FF2B5EF4-FFF2-40B4-BE49-F238E27FC236}">
                <a16:creationId xmlns:a16="http://schemas.microsoft.com/office/drawing/2014/main" id="{D9789805-3A43-4B45-B997-633E20A4EACB}"/>
              </a:ext>
            </a:extLst>
          </p:cNvPr>
          <p:cNvSpPr/>
          <p:nvPr/>
        </p:nvSpPr>
        <p:spPr>
          <a:xfrm>
            <a:off x="323528" y="620688"/>
            <a:ext cx="8496944" cy="6001643"/>
          </a:xfrm>
          <a:prstGeom prst="rect">
            <a:avLst/>
          </a:prstGeom>
        </p:spPr>
        <p:txBody>
          <a:bodyPr wrap="square">
            <a:spAutoFit/>
          </a:bodyPr>
          <a:lstStyle/>
          <a:p>
            <a:r>
              <a:rPr lang="en-US" altLang="zh-CN" sz="1600" b="1" dirty="0"/>
              <a:t>//</a:t>
            </a:r>
            <a:r>
              <a:rPr lang="zh-CN" altLang="en-US" sz="1600" b="1" dirty="0"/>
              <a:t>爬取互联网文件</a:t>
            </a:r>
            <a:endParaRPr lang="en-US" altLang="zh-CN" sz="1600" b="1" dirty="0"/>
          </a:p>
          <a:p>
            <a:r>
              <a:rPr lang="en-US" altLang="zh-CN" sz="1600" b="1" dirty="0"/>
              <a:t>private static List&lt;String&gt; </a:t>
            </a:r>
            <a:r>
              <a:rPr lang="en-US" altLang="zh-CN" sz="1600" b="1" dirty="0" err="1"/>
              <a:t>getMailsByWeb</a:t>
            </a:r>
            <a:r>
              <a:rPr lang="en-US" altLang="zh-CN" sz="1600" b="1" dirty="0"/>
              <a:t>() throws </a:t>
            </a:r>
            <a:r>
              <a:rPr lang="en-US" altLang="zh-CN" sz="1600" b="1" dirty="0" err="1"/>
              <a:t>IOException</a:t>
            </a:r>
            <a:r>
              <a:rPr lang="en-US" altLang="zh-CN" sz="1600" b="1" dirty="0"/>
              <a:t> {</a:t>
            </a:r>
          </a:p>
          <a:p>
            <a:pPr lvl="1"/>
            <a:r>
              <a:rPr lang="en-US" altLang="zh-CN" sz="1600" dirty="0"/>
              <a:t>/*</a:t>
            </a:r>
          </a:p>
          <a:p>
            <a:pPr lvl="1"/>
            <a:r>
              <a:rPr lang="zh-CN" altLang="en-US" sz="1600" dirty="0"/>
              <a:t> * 网页爬虫：其实是一个程序用于在互联网中去获取复合制定规则的数据</a:t>
            </a:r>
          </a:p>
          <a:p>
            <a:pPr lvl="1"/>
            <a:r>
              <a:rPr lang="zh-CN" altLang="en-US" sz="1600" dirty="0"/>
              <a:t> * 爬取网页中的邮箱地址</a:t>
            </a:r>
          </a:p>
          <a:p>
            <a:pPr lvl="1"/>
            <a:r>
              <a:rPr lang="zh-CN" altLang="en-US" sz="1600" dirty="0"/>
              <a:t> *</a:t>
            </a:r>
            <a:r>
              <a:rPr lang="en-US" altLang="zh-CN" sz="1600" dirty="0"/>
              <a:t>/</a:t>
            </a:r>
          </a:p>
          <a:p>
            <a:pPr lvl="1"/>
            <a:r>
              <a:rPr lang="en-US" altLang="zh-CN" sz="1600" dirty="0"/>
              <a:t>List&lt;String&gt; list=</a:t>
            </a:r>
            <a:r>
              <a:rPr lang="en-US" altLang="zh-CN" sz="1600" b="1" dirty="0"/>
              <a:t>new </a:t>
            </a:r>
            <a:r>
              <a:rPr lang="en-US" altLang="zh-CN" sz="1600" b="1" dirty="0" err="1"/>
              <a:t>ArrayList</a:t>
            </a:r>
            <a:r>
              <a:rPr lang="en-US" altLang="zh-CN" sz="1600" b="1" dirty="0"/>
              <a:t>&lt;&gt;();</a:t>
            </a:r>
          </a:p>
          <a:p>
            <a:pPr lvl="1"/>
            <a:r>
              <a:rPr lang="en-US" altLang="zh-CN" sz="1600" dirty="0"/>
              <a:t>//1.</a:t>
            </a:r>
            <a:r>
              <a:rPr lang="zh-CN" altLang="en-US" sz="1600" dirty="0"/>
              <a:t>读取原文件</a:t>
            </a:r>
          </a:p>
          <a:p>
            <a:pPr lvl="1"/>
            <a:r>
              <a:rPr lang="en-US" altLang="zh-CN" sz="1600" dirty="0"/>
              <a:t>URL </a:t>
            </a:r>
            <a:r>
              <a:rPr lang="en-US" altLang="zh-CN" sz="1600" dirty="0" err="1"/>
              <a:t>url</a:t>
            </a:r>
            <a:r>
              <a:rPr lang="en-US" altLang="zh-CN" sz="1600" dirty="0"/>
              <a:t>=</a:t>
            </a:r>
            <a:r>
              <a:rPr lang="en-US" altLang="zh-CN" sz="1600" b="1" dirty="0"/>
              <a:t>new URL("http://blog.sina.com.cn/s/blog_515617e60101e151.html");</a:t>
            </a:r>
          </a:p>
          <a:p>
            <a:pPr lvl="1"/>
            <a:r>
              <a:rPr lang="en-US" altLang="zh-CN" sz="1600" dirty="0" err="1"/>
              <a:t>BufferedReader</a:t>
            </a:r>
            <a:r>
              <a:rPr lang="en-US" altLang="zh-CN" sz="1600" dirty="0"/>
              <a:t> </a:t>
            </a:r>
            <a:r>
              <a:rPr lang="en-US" altLang="zh-CN" sz="1600" dirty="0" err="1"/>
              <a:t>br</a:t>
            </a:r>
            <a:r>
              <a:rPr lang="en-US" altLang="zh-CN" sz="1600" dirty="0"/>
              <a:t>=</a:t>
            </a:r>
            <a:r>
              <a:rPr lang="en-US" altLang="zh-CN" sz="1600" b="1" dirty="0"/>
              <a:t>new </a:t>
            </a:r>
            <a:r>
              <a:rPr lang="en-US" altLang="zh-CN" sz="1600" b="1" dirty="0" err="1"/>
              <a:t>BufferedReader</a:t>
            </a:r>
            <a:r>
              <a:rPr lang="en-US" altLang="zh-CN" sz="1600" b="1" dirty="0"/>
              <a:t>(new </a:t>
            </a:r>
            <a:r>
              <a:rPr lang="en-US" altLang="zh-CN" sz="1600" b="1" dirty="0" err="1"/>
              <a:t>InputStreamReader</a:t>
            </a:r>
            <a:r>
              <a:rPr lang="en-US" altLang="zh-CN" sz="1600" b="1" dirty="0"/>
              <a:t>(</a:t>
            </a:r>
            <a:r>
              <a:rPr lang="en-US" altLang="zh-CN" sz="1600" b="1" dirty="0" err="1"/>
              <a:t>url.openStream</a:t>
            </a:r>
            <a:r>
              <a:rPr lang="en-US" altLang="zh-CN" sz="1600" b="1" dirty="0"/>
              <a:t>()));</a:t>
            </a:r>
          </a:p>
          <a:p>
            <a:pPr lvl="1"/>
            <a:r>
              <a:rPr lang="en-US" altLang="zh-CN" sz="1600" dirty="0"/>
              <a:t>//2.</a:t>
            </a:r>
            <a:r>
              <a:rPr lang="zh-CN" altLang="en-US" sz="1600" dirty="0"/>
              <a:t>对读取的数据进行规则匹配，从中获取符合规则的数据。</a:t>
            </a:r>
          </a:p>
          <a:p>
            <a:pPr lvl="1"/>
            <a:r>
              <a:rPr lang="en-US" altLang="zh-CN" sz="1600" dirty="0"/>
              <a:t>String </a:t>
            </a:r>
            <a:r>
              <a:rPr lang="en-US" altLang="zh-CN" sz="1600" dirty="0" err="1"/>
              <a:t>mail_regex</a:t>
            </a:r>
            <a:r>
              <a:rPr lang="en-US" altLang="zh-CN" sz="1600" dirty="0"/>
              <a:t>="\\w+@\\w+(\\.[A-</a:t>
            </a:r>
            <a:r>
              <a:rPr lang="en-US" altLang="zh-CN" sz="1600" dirty="0" err="1"/>
              <a:t>Za</a:t>
            </a:r>
            <a:r>
              <a:rPr lang="en-US" altLang="zh-CN" sz="1600" dirty="0"/>
              <a:t>-z]{2,3})+";</a:t>
            </a:r>
          </a:p>
          <a:p>
            <a:pPr lvl="1"/>
            <a:r>
              <a:rPr lang="en-US" altLang="zh-CN" sz="1600" dirty="0"/>
              <a:t>Pattern p=</a:t>
            </a:r>
            <a:r>
              <a:rPr lang="en-US" altLang="zh-CN" sz="1600" dirty="0" err="1"/>
              <a:t>Pattern.</a:t>
            </a:r>
            <a:r>
              <a:rPr lang="en-US" altLang="zh-CN" sz="1600" i="1" dirty="0" err="1"/>
              <a:t>compile</a:t>
            </a:r>
            <a:r>
              <a:rPr lang="en-US" altLang="zh-CN" sz="1600" i="1" dirty="0"/>
              <a:t>(</a:t>
            </a:r>
            <a:r>
              <a:rPr lang="en-US" altLang="zh-CN" sz="1600" i="1" dirty="0" err="1"/>
              <a:t>mail_regex</a:t>
            </a:r>
            <a:r>
              <a:rPr lang="en-US" altLang="zh-CN" sz="1600" i="1" dirty="0"/>
              <a:t>);</a:t>
            </a:r>
          </a:p>
          <a:p>
            <a:pPr lvl="1"/>
            <a:r>
              <a:rPr lang="en-US" altLang="zh-CN" sz="1600" dirty="0"/>
              <a:t>String line=</a:t>
            </a:r>
            <a:r>
              <a:rPr lang="en-US" altLang="zh-CN" sz="1600" b="1" dirty="0"/>
              <a:t>null;</a:t>
            </a:r>
          </a:p>
          <a:p>
            <a:pPr lvl="1"/>
            <a:endParaRPr lang="zh-CN" altLang="en-US" sz="1600" dirty="0"/>
          </a:p>
          <a:p>
            <a:pPr lvl="1"/>
            <a:r>
              <a:rPr lang="en-US" altLang="zh-CN" sz="1600" dirty="0"/>
              <a:t>//3.</a:t>
            </a:r>
            <a:r>
              <a:rPr lang="zh-CN" altLang="en-US" sz="1600" dirty="0"/>
              <a:t>将符合规则的数据存入集合。</a:t>
            </a:r>
          </a:p>
          <a:p>
            <a:pPr lvl="1"/>
            <a:r>
              <a:rPr lang="en-US" altLang="zh-CN" sz="1600" b="1" dirty="0"/>
              <a:t>while((line=</a:t>
            </a:r>
            <a:r>
              <a:rPr lang="en-US" altLang="zh-CN" sz="1600" b="1" dirty="0" err="1"/>
              <a:t>br.readLine</a:t>
            </a:r>
            <a:r>
              <a:rPr lang="en-US" altLang="zh-CN" sz="1600" b="1" dirty="0"/>
              <a:t>())!=null){</a:t>
            </a:r>
          </a:p>
          <a:p>
            <a:pPr lvl="2"/>
            <a:r>
              <a:rPr lang="en-US" altLang="zh-CN" sz="1600" dirty="0"/>
              <a:t>Matcher m=</a:t>
            </a:r>
            <a:r>
              <a:rPr lang="en-US" altLang="zh-CN" sz="1600" dirty="0" err="1"/>
              <a:t>p.matcher</a:t>
            </a:r>
            <a:r>
              <a:rPr lang="en-US" altLang="zh-CN" sz="1600" dirty="0"/>
              <a:t>(line);//</a:t>
            </a:r>
            <a:r>
              <a:rPr lang="zh-CN" altLang="en-US" sz="1600" dirty="0"/>
              <a:t>读取一行，匹配一行</a:t>
            </a:r>
          </a:p>
          <a:p>
            <a:pPr lvl="2"/>
            <a:r>
              <a:rPr lang="en-US" altLang="zh-CN" sz="1600" b="1" dirty="0"/>
              <a:t>while(</a:t>
            </a:r>
            <a:r>
              <a:rPr lang="en-US" altLang="zh-CN" sz="1600" b="1" dirty="0" err="1"/>
              <a:t>m.find</a:t>
            </a:r>
            <a:r>
              <a:rPr lang="en-US" altLang="zh-CN" sz="1600" b="1" dirty="0"/>
              <a:t>()){</a:t>
            </a:r>
          </a:p>
          <a:p>
            <a:pPr lvl="2"/>
            <a:r>
              <a:rPr lang="en-US" altLang="zh-CN" sz="1600" dirty="0"/>
              <a:t>	</a:t>
            </a:r>
            <a:r>
              <a:rPr lang="en-US" altLang="zh-CN" sz="1600" dirty="0" err="1"/>
              <a:t>list.add</a:t>
            </a:r>
            <a:r>
              <a:rPr lang="en-US" altLang="zh-CN" sz="1600" dirty="0"/>
              <a:t>(</a:t>
            </a:r>
            <a:r>
              <a:rPr lang="en-US" altLang="zh-CN" sz="1600" dirty="0" err="1"/>
              <a:t>m.group</a:t>
            </a:r>
            <a:r>
              <a:rPr lang="en-US" altLang="zh-CN" sz="1600" dirty="0"/>
              <a:t>());</a:t>
            </a:r>
          </a:p>
          <a:p>
            <a:pPr lvl="2"/>
            <a:r>
              <a:rPr lang="en-US" altLang="zh-CN" sz="1600" dirty="0"/>
              <a:t>}</a:t>
            </a:r>
          </a:p>
          <a:p>
            <a:pPr lvl="1"/>
            <a:r>
              <a:rPr lang="en-US" altLang="zh-CN" sz="1600" dirty="0"/>
              <a:t>}</a:t>
            </a:r>
          </a:p>
          <a:p>
            <a:pPr lvl="1"/>
            <a:r>
              <a:rPr lang="en-US" altLang="zh-CN" sz="1600" b="1" dirty="0"/>
              <a:t>return list;</a:t>
            </a:r>
          </a:p>
          <a:p>
            <a:r>
              <a:rPr lang="en-US" altLang="zh-CN" sz="1600" dirty="0"/>
              <a:t>}</a:t>
            </a:r>
            <a:endParaRPr lang="zh-CN" altLang="en-US" sz="1600" dirty="0"/>
          </a:p>
        </p:txBody>
      </p:sp>
    </p:spTree>
    <p:extLst>
      <p:ext uri="{BB962C8B-B14F-4D97-AF65-F5344CB8AC3E}">
        <p14:creationId xmlns:p14="http://schemas.microsoft.com/office/powerpoint/2010/main" val="2886696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588224" y="188640"/>
            <a:ext cx="2160240" cy="576065"/>
          </a:xfrm>
        </p:spPr>
        <p:txBody>
          <a:bodyPr>
            <a:normAutofit/>
          </a:bodyPr>
          <a:lstStyle/>
          <a:p>
            <a:r>
              <a:rPr lang="en-US" altLang="zh-CN" dirty="0"/>
              <a:t>Date </a:t>
            </a:r>
            <a:r>
              <a:rPr lang="zh-CN" altLang="en-US" dirty="0"/>
              <a:t>类</a:t>
            </a:r>
          </a:p>
        </p:txBody>
      </p:sp>
      <p:sp>
        <p:nvSpPr>
          <p:cNvPr id="5" name="TextBox 2">
            <a:extLst>
              <a:ext uri="{FF2B5EF4-FFF2-40B4-BE49-F238E27FC236}">
                <a16:creationId xmlns:a16="http://schemas.microsoft.com/office/drawing/2014/main" id="{4FD41819-C5FA-4092-A620-6DC44EC0B14E}"/>
              </a:ext>
            </a:extLst>
          </p:cNvPr>
          <p:cNvSpPr txBox="1"/>
          <p:nvPr/>
        </p:nvSpPr>
        <p:spPr>
          <a:xfrm>
            <a:off x="427590" y="836712"/>
            <a:ext cx="8352928" cy="4832092"/>
          </a:xfrm>
          <a:prstGeom prst="rect">
            <a:avLst/>
          </a:prstGeom>
          <a:noFill/>
        </p:spPr>
        <p:txBody>
          <a:bodyPr wrap="square" rtlCol="0">
            <a:spAutoFit/>
          </a:bodyPr>
          <a:lstStyle/>
          <a:p>
            <a:r>
              <a:rPr lang="en-US" altLang="zh-CN" sz="2800" b="1" dirty="0">
                <a:solidFill>
                  <a:srgbClr val="C00000"/>
                </a:solidFill>
                <a:ea typeface="宋体" pitchFamily="2" charset="-122"/>
                <a:cs typeface="Times New Roman" pitchFamily="18" charset="0"/>
              </a:rPr>
              <a:t>1.java.lang.System</a:t>
            </a:r>
            <a:r>
              <a:rPr lang="zh-CN" altLang="en-US" sz="2800" b="1" dirty="0">
                <a:solidFill>
                  <a:srgbClr val="C00000"/>
                </a:solidFill>
                <a:ea typeface="宋体" pitchFamily="2" charset="-122"/>
                <a:cs typeface="Times New Roman" pitchFamily="18" charset="0"/>
              </a:rPr>
              <a:t>类</a:t>
            </a:r>
            <a:endParaRPr lang="en-US" altLang="zh-CN" sz="2800" b="1" dirty="0">
              <a:solidFill>
                <a:srgbClr val="C00000"/>
              </a:solidFill>
              <a:ea typeface="宋体" pitchFamily="2" charset="-122"/>
              <a:cs typeface="Times New Roman" pitchFamily="18" charset="0"/>
            </a:endParaRPr>
          </a:p>
          <a:p>
            <a:endParaRPr lang="en-US" altLang="zh-CN" dirty="0">
              <a:ea typeface="宋体" pitchFamily="2" charset="-122"/>
              <a:cs typeface="Times New Roman" pitchFamily="18" charset="0"/>
            </a:endParaRPr>
          </a:p>
          <a:p>
            <a:r>
              <a:rPr lang="en-US" altLang="zh-CN" sz="2800" dirty="0">
                <a:ea typeface="宋体" pitchFamily="2" charset="-122"/>
                <a:cs typeface="Times New Roman" pitchFamily="18" charset="0"/>
              </a:rPr>
              <a:t>System</a:t>
            </a:r>
            <a:r>
              <a:rPr lang="zh-CN" altLang="en-US" sz="2800" dirty="0">
                <a:ea typeface="宋体" pitchFamily="2" charset="-122"/>
                <a:cs typeface="Times New Roman" pitchFamily="18" charset="0"/>
              </a:rPr>
              <a:t>类提供的</a:t>
            </a:r>
            <a:r>
              <a:rPr lang="en-US" altLang="zh-CN" sz="2800" dirty="0">
                <a:ea typeface="宋体" pitchFamily="2" charset="-122"/>
                <a:cs typeface="Times New Roman" pitchFamily="18" charset="0"/>
              </a:rPr>
              <a:t>public static long </a:t>
            </a:r>
            <a:r>
              <a:rPr lang="en-US" altLang="zh-CN" sz="2800" dirty="0" err="1">
                <a:ea typeface="宋体" pitchFamily="2" charset="-122"/>
                <a:cs typeface="Times New Roman" pitchFamily="18" charset="0"/>
              </a:rPr>
              <a:t>currentTimeMillis</a:t>
            </a:r>
            <a:r>
              <a:rPr lang="en-US" altLang="zh-CN" sz="2800" dirty="0">
                <a:ea typeface="宋体" pitchFamily="2" charset="-122"/>
                <a:cs typeface="Times New Roman" pitchFamily="18" charset="0"/>
              </a:rPr>
              <a:t>()</a:t>
            </a:r>
            <a:r>
              <a:rPr lang="zh-CN" altLang="en-US" sz="2800" dirty="0">
                <a:ea typeface="宋体" pitchFamily="2" charset="-122"/>
                <a:cs typeface="Times New Roman" pitchFamily="18" charset="0"/>
              </a:rPr>
              <a:t>用来返回当前时间与</a:t>
            </a:r>
            <a:r>
              <a:rPr lang="en-US" altLang="zh-CN" sz="2800" dirty="0">
                <a:ea typeface="宋体" pitchFamily="2" charset="-122"/>
                <a:cs typeface="Times New Roman" pitchFamily="18" charset="0"/>
              </a:rPr>
              <a:t>1970</a:t>
            </a:r>
            <a:r>
              <a:rPr lang="zh-CN" altLang="en-US" sz="2800" dirty="0">
                <a:ea typeface="宋体" pitchFamily="2" charset="-122"/>
                <a:cs typeface="Times New Roman" pitchFamily="18" charset="0"/>
              </a:rPr>
              <a:t>年</a:t>
            </a:r>
            <a:r>
              <a:rPr lang="en-US" altLang="zh-CN" sz="2800" dirty="0">
                <a:ea typeface="宋体" pitchFamily="2" charset="-122"/>
                <a:cs typeface="Times New Roman" pitchFamily="18" charset="0"/>
              </a:rPr>
              <a:t>1</a:t>
            </a:r>
            <a:r>
              <a:rPr lang="zh-CN" altLang="en-US" sz="2800" dirty="0">
                <a:ea typeface="宋体" pitchFamily="2" charset="-122"/>
                <a:cs typeface="Times New Roman" pitchFamily="18" charset="0"/>
              </a:rPr>
              <a:t>月</a:t>
            </a:r>
            <a:r>
              <a:rPr lang="en-US" altLang="zh-CN" sz="2800" dirty="0">
                <a:ea typeface="宋体" pitchFamily="2" charset="-122"/>
                <a:cs typeface="Times New Roman" pitchFamily="18" charset="0"/>
              </a:rPr>
              <a:t>1</a:t>
            </a:r>
            <a:r>
              <a:rPr lang="zh-CN" altLang="en-US" sz="2800" dirty="0">
                <a:ea typeface="宋体" pitchFamily="2" charset="-122"/>
                <a:cs typeface="Times New Roman" pitchFamily="18" charset="0"/>
              </a:rPr>
              <a:t>日</a:t>
            </a:r>
            <a:r>
              <a:rPr lang="en-US" altLang="zh-CN" sz="2800" dirty="0">
                <a:ea typeface="宋体" pitchFamily="2" charset="-122"/>
                <a:cs typeface="Times New Roman" pitchFamily="18" charset="0"/>
              </a:rPr>
              <a:t>8</a:t>
            </a:r>
            <a:r>
              <a:rPr lang="zh-CN" altLang="en-US" sz="2800" dirty="0">
                <a:ea typeface="宋体" pitchFamily="2" charset="-122"/>
                <a:cs typeface="Times New Roman" pitchFamily="18" charset="0"/>
              </a:rPr>
              <a:t>时</a:t>
            </a:r>
            <a:r>
              <a:rPr lang="en-US" altLang="zh-CN" sz="2800" dirty="0">
                <a:ea typeface="宋体" pitchFamily="2" charset="-122"/>
                <a:cs typeface="Times New Roman" pitchFamily="18" charset="0"/>
              </a:rPr>
              <a:t>0</a:t>
            </a:r>
            <a:r>
              <a:rPr lang="zh-CN" altLang="en-US" sz="2800" dirty="0">
                <a:ea typeface="宋体" pitchFamily="2" charset="-122"/>
                <a:cs typeface="Times New Roman" pitchFamily="18" charset="0"/>
              </a:rPr>
              <a:t>分</a:t>
            </a:r>
            <a:r>
              <a:rPr lang="en-US" altLang="zh-CN" sz="2800" dirty="0">
                <a:ea typeface="宋体" pitchFamily="2" charset="-122"/>
                <a:cs typeface="Times New Roman" pitchFamily="18" charset="0"/>
              </a:rPr>
              <a:t>0</a:t>
            </a:r>
            <a:r>
              <a:rPr lang="zh-CN" altLang="en-US" sz="2800" dirty="0">
                <a:ea typeface="宋体" pitchFamily="2" charset="-122"/>
                <a:cs typeface="Times New Roman" pitchFamily="18" charset="0"/>
              </a:rPr>
              <a:t>秒之间以毫秒为单位的时间差。</a:t>
            </a:r>
            <a:endParaRPr lang="en-US" altLang="zh-CN" sz="2800" dirty="0">
              <a:ea typeface="宋体" pitchFamily="2" charset="-122"/>
              <a:cs typeface="Times New Roman" pitchFamily="18" charset="0"/>
            </a:endParaRPr>
          </a:p>
          <a:p>
            <a:pPr marL="914400" lvl="1" indent="-457200">
              <a:buFont typeface="Wingdings" pitchFamily="2" charset="2"/>
              <a:buChar char="Ø"/>
            </a:pPr>
            <a:r>
              <a:rPr lang="zh-CN" altLang="en-US" sz="2800" b="1" dirty="0">
                <a:solidFill>
                  <a:srgbClr val="C00000"/>
                </a:solidFill>
                <a:ea typeface="宋体" pitchFamily="2" charset="-122"/>
                <a:cs typeface="Times New Roman" pitchFamily="18" charset="0"/>
              </a:rPr>
              <a:t>此方法适于计算时间差。</a:t>
            </a:r>
            <a:endParaRPr lang="en-US" altLang="zh-CN" sz="2800" b="1" dirty="0">
              <a:solidFill>
                <a:srgbClr val="C00000"/>
              </a:solidFill>
              <a:ea typeface="宋体" pitchFamily="2" charset="-122"/>
              <a:cs typeface="Times New Roman" pitchFamily="18" charset="0"/>
            </a:endParaRPr>
          </a:p>
          <a:p>
            <a:endParaRPr lang="en-US" altLang="zh-CN" sz="2800" dirty="0">
              <a:ea typeface="宋体" pitchFamily="2" charset="-122"/>
              <a:cs typeface="Times New Roman" pitchFamily="18" charset="0"/>
            </a:endParaRPr>
          </a:p>
          <a:p>
            <a:pPr marL="285750" indent="-285750">
              <a:buFont typeface="Wingdings" pitchFamily="2" charset="2"/>
              <a:buChar char="l"/>
            </a:pPr>
            <a:r>
              <a:rPr lang="zh-CN" altLang="en-US" sz="2800" dirty="0">
                <a:ea typeface="宋体" pitchFamily="2" charset="-122"/>
                <a:cs typeface="Times New Roman" pitchFamily="18" charset="0"/>
              </a:rPr>
              <a:t>计算世界时间的主要标准有：</a:t>
            </a:r>
            <a:endParaRPr lang="en-US" altLang="zh-CN" sz="2800" dirty="0">
              <a:ea typeface="宋体" pitchFamily="2" charset="-122"/>
              <a:cs typeface="Times New Roman" pitchFamily="18" charset="0"/>
            </a:endParaRPr>
          </a:p>
          <a:p>
            <a:pPr marL="742950" lvl="1" indent="-285750">
              <a:buFont typeface="Wingdings" pitchFamily="2" charset="2"/>
              <a:buChar char="Ø"/>
            </a:pPr>
            <a:r>
              <a:rPr lang="en-US" altLang="zh-CN" sz="2800" dirty="0">
                <a:ea typeface="宋体" pitchFamily="2" charset="-122"/>
                <a:cs typeface="Times New Roman" pitchFamily="18" charset="0"/>
              </a:rPr>
              <a:t>UTC(Universal Time Coordinated)</a:t>
            </a:r>
          </a:p>
          <a:p>
            <a:pPr marL="742950" lvl="1" indent="-285750">
              <a:buFont typeface="Wingdings" pitchFamily="2" charset="2"/>
              <a:buChar char="Ø"/>
            </a:pPr>
            <a:r>
              <a:rPr lang="en-US" altLang="zh-CN" sz="2800" dirty="0">
                <a:ea typeface="宋体" pitchFamily="2" charset="-122"/>
                <a:cs typeface="Times New Roman" pitchFamily="18" charset="0"/>
              </a:rPr>
              <a:t>GMT(Greenwich Mean Time)</a:t>
            </a:r>
          </a:p>
          <a:p>
            <a:pPr marL="742950" lvl="1" indent="-285750">
              <a:buFont typeface="Wingdings" pitchFamily="2" charset="2"/>
              <a:buChar char="Ø"/>
            </a:pPr>
            <a:r>
              <a:rPr lang="en-US" altLang="zh-CN" sz="2800" dirty="0">
                <a:ea typeface="宋体" pitchFamily="2" charset="-122"/>
                <a:cs typeface="Times New Roman" pitchFamily="18" charset="0"/>
              </a:rPr>
              <a:t>CST(Central Standard Time)</a:t>
            </a:r>
          </a:p>
        </p:txBody>
      </p:sp>
    </p:spTree>
    <p:extLst>
      <p:ext uri="{BB962C8B-B14F-4D97-AF65-F5344CB8AC3E}">
        <p14:creationId xmlns:p14="http://schemas.microsoft.com/office/powerpoint/2010/main" val="40712599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836712"/>
            <a:ext cx="8352928" cy="4985980"/>
          </a:xfrm>
          <a:prstGeom prst="rect">
            <a:avLst/>
          </a:prstGeom>
          <a:noFill/>
        </p:spPr>
        <p:txBody>
          <a:bodyPr wrap="square" rtlCol="0">
            <a:spAutoFit/>
          </a:bodyPr>
          <a:lstStyle/>
          <a:p>
            <a:r>
              <a:rPr lang="en-US" altLang="zh-CN" sz="2800" b="1" dirty="0">
                <a:solidFill>
                  <a:srgbClr val="C00000"/>
                </a:solidFill>
                <a:ea typeface="宋体" pitchFamily="2" charset="-122"/>
                <a:cs typeface="Times New Roman" pitchFamily="18" charset="0"/>
              </a:rPr>
              <a:t>2. </a:t>
            </a:r>
            <a:r>
              <a:rPr lang="en-US" altLang="zh-CN" sz="2800" b="1" dirty="0" err="1">
                <a:solidFill>
                  <a:srgbClr val="C00000"/>
                </a:solidFill>
                <a:ea typeface="宋体" pitchFamily="2" charset="-122"/>
                <a:cs typeface="Times New Roman" pitchFamily="18" charset="0"/>
              </a:rPr>
              <a:t>java.util.Date</a:t>
            </a:r>
            <a:r>
              <a:rPr lang="zh-CN" altLang="en-US" sz="2800" b="1" dirty="0">
                <a:solidFill>
                  <a:srgbClr val="C00000"/>
                </a:solidFill>
                <a:ea typeface="宋体" pitchFamily="2" charset="-122"/>
                <a:cs typeface="Times New Roman" pitchFamily="18" charset="0"/>
              </a:rPr>
              <a:t>类</a:t>
            </a:r>
            <a:endParaRPr lang="en-US" altLang="zh-CN" sz="2800" b="1" dirty="0">
              <a:solidFill>
                <a:srgbClr val="C00000"/>
              </a:solidFill>
              <a:ea typeface="宋体" pitchFamily="2" charset="-122"/>
              <a:cs typeface="Times New Roman" pitchFamily="18" charset="0"/>
            </a:endParaRPr>
          </a:p>
          <a:p>
            <a:r>
              <a:rPr lang="zh-CN" altLang="en-US" sz="2800" dirty="0">
                <a:ea typeface="宋体" pitchFamily="2" charset="-122"/>
                <a:cs typeface="Times New Roman" pitchFamily="18" charset="0"/>
              </a:rPr>
              <a:t>    表示特定的瞬间，精确到毫秒</a:t>
            </a:r>
            <a:endParaRPr lang="en-US" altLang="zh-CN" sz="2800" dirty="0">
              <a:ea typeface="宋体" pitchFamily="2" charset="-122"/>
              <a:cs typeface="Times New Roman" pitchFamily="18" charset="0"/>
            </a:endParaRPr>
          </a:p>
          <a:p>
            <a:endParaRPr lang="en-US" altLang="zh-CN" sz="1400" b="1" dirty="0">
              <a:ea typeface="宋体" pitchFamily="2" charset="-122"/>
              <a:cs typeface="Times New Roman" pitchFamily="18" charset="0"/>
            </a:endParaRPr>
          </a:p>
          <a:p>
            <a:pPr marL="457200" indent="-457200">
              <a:buFont typeface="Wingdings" pitchFamily="2" charset="2"/>
              <a:buChar char="l"/>
            </a:pPr>
            <a:r>
              <a:rPr lang="zh-CN" altLang="en-US" sz="2800" b="1" dirty="0">
                <a:ea typeface="宋体" pitchFamily="2" charset="-122"/>
                <a:cs typeface="Times New Roman" pitchFamily="18" charset="0"/>
              </a:rPr>
              <a:t>构造方法：</a:t>
            </a:r>
            <a:endParaRPr lang="en-US" altLang="zh-CN" sz="2800" b="1" dirty="0">
              <a:ea typeface="宋体" pitchFamily="2" charset="-122"/>
              <a:cs typeface="Times New Roman" pitchFamily="18" charset="0"/>
            </a:endParaRPr>
          </a:p>
          <a:p>
            <a:pPr marL="457200" indent="-457200">
              <a:buFont typeface="Wingdings" pitchFamily="2" charset="2"/>
              <a:buChar char="Ø"/>
            </a:pPr>
            <a:r>
              <a:rPr lang="en-US" altLang="zh-CN" sz="2400" b="1" dirty="0">
                <a:solidFill>
                  <a:srgbClr val="C00000"/>
                </a:solidFill>
                <a:ea typeface="宋体" pitchFamily="2" charset="-122"/>
                <a:cs typeface="Times New Roman" pitchFamily="18" charset="0"/>
              </a:rPr>
              <a:t>Date( )</a:t>
            </a:r>
            <a:r>
              <a:rPr kumimoji="1" lang="zh-CN" altLang="en-US" sz="2400" b="1" dirty="0">
                <a:ea typeface="宋体" pitchFamily="2" charset="-122"/>
                <a:cs typeface="Times New Roman" pitchFamily="18" charset="0"/>
              </a:rPr>
              <a:t>使用</a:t>
            </a:r>
            <a:r>
              <a:rPr kumimoji="1" lang="en-US" altLang="zh-CN" sz="2400" b="1" dirty="0">
                <a:ea typeface="宋体" pitchFamily="2" charset="-122"/>
                <a:cs typeface="Times New Roman" pitchFamily="18" charset="0"/>
              </a:rPr>
              <a:t>Date</a:t>
            </a:r>
            <a:r>
              <a:rPr kumimoji="1" lang="zh-CN" altLang="en-US" sz="2400" b="1" dirty="0">
                <a:ea typeface="宋体" pitchFamily="2" charset="-122"/>
                <a:cs typeface="Times New Roman" pitchFamily="18" charset="0"/>
              </a:rPr>
              <a:t>类的无参数构造方法创建的对象可以获取本地当前时间。</a:t>
            </a:r>
            <a:endParaRPr lang="en-US" altLang="zh-CN" sz="2400" b="1" dirty="0">
              <a:solidFill>
                <a:srgbClr val="C00000"/>
              </a:solidFill>
              <a:ea typeface="宋体" pitchFamily="2" charset="-122"/>
              <a:cs typeface="Times New Roman" pitchFamily="18" charset="0"/>
            </a:endParaRPr>
          </a:p>
          <a:p>
            <a:pPr marL="457200" indent="-457200">
              <a:buFont typeface="Wingdings" pitchFamily="2" charset="2"/>
              <a:buChar char="Ø"/>
            </a:pPr>
            <a:r>
              <a:rPr lang="en-US" altLang="zh-CN" sz="2400" b="1" dirty="0">
                <a:solidFill>
                  <a:srgbClr val="C00000"/>
                </a:solidFill>
                <a:ea typeface="宋体" pitchFamily="2" charset="-122"/>
                <a:cs typeface="Times New Roman" pitchFamily="18" charset="0"/>
              </a:rPr>
              <a:t>Date(long date)</a:t>
            </a:r>
          </a:p>
          <a:p>
            <a:pPr marL="457200" indent="-457200">
              <a:buFont typeface="Wingdings" pitchFamily="2" charset="2"/>
              <a:buChar char="l"/>
            </a:pPr>
            <a:r>
              <a:rPr lang="zh-CN" altLang="en-US" sz="2800" b="1" dirty="0">
                <a:ea typeface="宋体" pitchFamily="2" charset="-122"/>
                <a:cs typeface="Times New Roman" pitchFamily="18" charset="0"/>
              </a:rPr>
              <a:t>常用方法</a:t>
            </a:r>
            <a:endParaRPr lang="en-US" altLang="zh-CN" sz="2800" b="1" dirty="0">
              <a:ea typeface="宋体" pitchFamily="2" charset="-122"/>
              <a:cs typeface="Times New Roman" pitchFamily="18" charset="0"/>
            </a:endParaRPr>
          </a:p>
          <a:p>
            <a:pPr marL="457200" indent="-457200">
              <a:buFont typeface="Wingdings" pitchFamily="2" charset="2"/>
              <a:buChar char="Ø"/>
            </a:pPr>
            <a:r>
              <a:rPr lang="en-US" altLang="zh-CN" sz="2400" b="1" dirty="0" err="1">
                <a:solidFill>
                  <a:srgbClr val="C00000"/>
                </a:solidFill>
                <a:ea typeface="宋体" pitchFamily="2" charset="-122"/>
                <a:cs typeface="Times New Roman" pitchFamily="18" charset="0"/>
              </a:rPr>
              <a:t>getTime</a:t>
            </a:r>
            <a:r>
              <a:rPr lang="en-US" altLang="zh-CN" sz="2400" b="1" dirty="0">
                <a:solidFill>
                  <a:srgbClr val="C00000"/>
                </a:solidFill>
                <a:ea typeface="宋体" pitchFamily="2" charset="-122"/>
                <a:cs typeface="Times New Roman" pitchFamily="18" charset="0"/>
              </a:rPr>
              <a:t>():</a:t>
            </a:r>
            <a:r>
              <a:rPr lang="zh-CN" altLang="en-US" sz="2400" dirty="0">
                <a:ea typeface="宋体" pitchFamily="2" charset="-122"/>
                <a:cs typeface="Times New Roman" pitchFamily="18" charset="0"/>
              </a:rPr>
              <a:t>返回自 </a:t>
            </a:r>
            <a:r>
              <a:rPr lang="en-US" altLang="zh-CN" sz="2400" dirty="0">
                <a:ea typeface="宋体" pitchFamily="2" charset="-122"/>
                <a:cs typeface="Times New Roman" pitchFamily="18" charset="0"/>
              </a:rPr>
              <a:t>1970 </a:t>
            </a:r>
            <a:r>
              <a:rPr lang="zh-CN" altLang="en-US" sz="2400" dirty="0">
                <a:ea typeface="宋体" pitchFamily="2" charset="-122"/>
                <a:cs typeface="Times New Roman" pitchFamily="18" charset="0"/>
              </a:rPr>
              <a:t>年 </a:t>
            </a:r>
            <a:r>
              <a:rPr lang="en-US" altLang="zh-CN" sz="2400" dirty="0">
                <a:ea typeface="宋体" pitchFamily="2" charset="-122"/>
                <a:cs typeface="Times New Roman" pitchFamily="18" charset="0"/>
              </a:rPr>
              <a:t>1 </a:t>
            </a:r>
            <a:r>
              <a:rPr lang="zh-CN" altLang="en-US" sz="2400" dirty="0">
                <a:ea typeface="宋体" pitchFamily="2" charset="-122"/>
                <a:cs typeface="Times New Roman" pitchFamily="18" charset="0"/>
              </a:rPr>
              <a:t>月 </a:t>
            </a:r>
            <a:r>
              <a:rPr lang="en-US" altLang="zh-CN" sz="2400" dirty="0">
                <a:ea typeface="宋体" pitchFamily="2" charset="-122"/>
                <a:cs typeface="Times New Roman" pitchFamily="18" charset="0"/>
              </a:rPr>
              <a:t>1 </a:t>
            </a:r>
            <a:r>
              <a:rPr lang="zh-CN" altLang="en-US" sz="2400" dirty="0">
                <a:ea typeface="宋体" pitchFamily="2" charset="-122"/>
                <a:cs typeface="Times New Roman" pitchFamily="18" charset="0"/>
              </a:rPr>
              <a:t>日 </a:t>
            </a:r>
            <a:r>
              <a:rPr lang="en-US" altLang="zh-CN" sz="2400" dirty="0">
                <a:ea typeface="宋体" pitchFamily="2" charset="-122"/>
                <a:cs typeface="Times New Roman" pitchFamily="18" charset="0"/>
              </a:rPr>
              <a:t>00:00:00 GMT </a:t>
            </a:r>
            <a:r>
              <a:rPr lang="zh-CN" altLang="en-US" sz="2400" dirty="0">
                <a:ea typeface="宋体" pitchFamily="2" charset="-122"/>
                <a:cs typeface="Times New Roman" pitchFamily="18" charset="0"/>
              </a:rPr>
              <a:t>以来此 </a:t>
            </a:r>
            <a:r>
              <a:rPr lang="en-US" altLang="zh-CN" sz="2400" dirty="0">
                <a:ea typeface="宋体" pitchFamily="2" charset="-122"/>
                <a:cs typeface="Times New Roman" pitchFamily="18" charset="0"/>
              </a:rPr>
              <a:t>Date </a:t>
            </a:r>
            <a:r>
              <a:rPr lang="zh-CN" altLang="en-US" sz="2400" dirty="0">
                <a:ea typeface="宋体" pitchFamily="2" charset="-122"/>
                <a:cs typeface="Times New Roman" pitchFamily="18" charset="0"/>
              </a:rPr>
              <a:t>对象表示的毫秒数。</a:t>
            </a:r>
            <a:endParaRPr lang="en-US" altLang="zh-CN" sz="2400" dirty="0">
              <a:ea typeface="宋体" pitchFamily="2" charset="-122"/>
              <a:cs typeface="Times New Roman" pitchFamily="18" charset="0"/>
            </a:endParaRPr>
          </a:p>
          <a:p>
            <a:pPr marL="457200" indent="-457200">
              <a:buFont typeface="Wingdings" pitchFamily="2" charset="2"/>
              <a:buChar char="Ø"/>
            </a:pPr>
            <a:r>
              <a:rPr lang="en-US" altLang="zh-CN" sz="2400" b="1" dirty="0" err="1">
                <a:solidFill>
                  <a:srgbClr val="C00000"/>
                </a:solidFill>
                <a:ea typeface="宋体" pitchFamily="2" charset="-122"/>
                <a:cs typeface="Times New Roman" pitchFamily="18" charset="0"/>
              </a:rPr>
              <a:t>toString</a:t>
            </a:r>
            <a:r>
              <a:rPr lang="en-US" altLang="zh-CN" sz="2400" b="1" dirty="0">
                <a:solidFill>
                  <a:srgbClr val="C00000"/>
                </a:solidFill>
                <a:ea typeface="宋体" pitchFamily="2" charset="-122"/>
                <a:cs typeface="Times New Roman" pitchFamily="18" charset="0"/>
              </a:rPr>
              <a:t>():</a:t>
            </a:r>
            <a:r>
              <a:rPr lang="zh-CN" altLang="en-US" sz="2400" dirty="0">
                <a:ea typeface="宋体" pitchFamily="2" charset="-122"/>
                <a:cs typeface="Times New Roman" pitchFamily="18" charset="0"/>
              </a:rPr>
              <a:t>把此 </a:t>
            </a:r>
            <a:r>
              <a:rPr lang="en-US" altLang="zh-CN" sz="2400" dirty="0">
                <a:ea typeface="宋体" pitchFamily="2" charset="-122"/>
                <a:cs typeface="Times New Roman" pitchFamily="18" charset="0"/>
              </a:rPr>
              <a:t>Date </a:t>
            </a:r>
            <a:r>
              <a:rPr lang="zh-CN" altLang="en-US" sz="2400" dirty="0">
                <a:ea typeface="宋体" pitchFamily="2" charset="-122"/>
                <a:cs typeface="Times New Roman" pitchFamily="18" charset="0"/>
              </a:rPr>
              <a:t>对象转换为以下形式的 </a:t>
            </a:r>
            <a:r>
              <a:rPr lang="en-US" altLang="zh-CN" sz="2400" dirty="0">
                <a:ea typeface="宋体" pitchFamily="2" charset="-122"/>
                <a:cs typeface="Times New Roman" pitchFamily="18" charset="0"/>
              </a:rPr>
              <a:t>String</a:t>
            </a:r>
            <a:r>
              <a:rPr lang="zh-CN" altLang="en-US" sz="2400" dirty="0">
                <a:ea typeface="宋体" pitchFamily="2" charset="-122"/>
                <a:cs typeface="Times New Roman" pitchFamily="18" charset="0"/>
              </a:rPr>
              <a:t>： </a:t>
            </a:r>
            <a:r>
              <a:rPr lang="en-US" altLang="zh-CN" sz="2400" dirty="0" err="1">
                <a:ea typeface="宋体" pitchFamily="2" charset="-122"/>
                <a:cs typeface="Times New Roman" pitchFamily="18" charset="0"/>
              </a:rPr>
              <a:t>dow</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mon</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dd</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hh:mm:ss</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zzz</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yyyy</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其中： </a:t>
            </a:r>
            <a:r>
              <a:rPr lang="en-US" altLang="zh-CN" sz="2400" dirty="0" err="1">
                <a:ea typeface="宋体" pitchFamily="2" charset="-122"/>
                <a:cs typeface="Times New Roman" pitchFamily="18" charset="0"/>
              </a:rPr>
              <a:t>dow</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是一周中的某一天 </a:t>
            </a:r>
            <a:r>
              <a:rPr lang="en-US" altLang="zh-CN" sz="2400" dirty="0">
                <a:ea typeface="宋体" pitchFamily="2" charset="-122"/>
                <a:cs typeface="Times New Roman" pitchFamily="18" charset="0"/>
              </a:rPr>
              <a:t>(Sun, Mon, Tue, Wed, Thu, Fri, Sat)</a:t>
            </a:r>
            <a:r>
              <a:rPr lang="zh-CN" altLang="en-US" sz="2400" dirty="0">
                <a:ea typeface="宋体" pitchFamily="2" charset="-122"/>
                <a:cs typeface="Times New Roman" pitchFamily="18" charset="0"/>
              </a:rPr>
              <a:t>，</a:t>
            </a:r>
            <a:r>
              <a:rPr lang="en-US" altLang="zh-CN" sz="2400" dirty="0" err="1">
                <a:ea typeface="宋体" pitchFamily="2" charset="-122"/>
                <a:cs typeface="Times New Roman" pitchFamily="18" charset="0"/>
              </a:rPr>
              <a:t>zzz</a:t>
            </a:r>
            <a:r>
              <a:rPr lang="zh-CN" altLang="en-US" sz="2400" dirty="0">
                <a:ea typeface="宋体" pitchFamily="2" charset="-122"/>
                <a:cs typeface="Times New Roman" pitchFamily="18" charset="0"/>
              </a:rPr>
              <a:t>是时间标准。</a:t>
            </a:r>
            <a:endParaRPr lang="en-US" altLang="zh-CN" sz="2400" dirty="0">
              <a:ea typeface="宋体" pitchFamily="2" charset="-122"/>
              <a:cs typeface="Times New Roman" pitchFamily="18" charset="0"/>
            </a:endParaRPr>
          </a:p>
        </p:txBody>
      </p:sp>
      <p:sp>
        <p:nvSpPr>
          <p:cNvPr id="4" name="标题 3"/>
          <p:cNvSpPr>
            <a:spLocks noGrp="1"/>
          </p:cNvSpPr>
          <p:nvPr>
            <p:ph type="ctrTitle"/>
          </p:nvPr>
        </p:nvSpPr>
        <p:spPr>
          <a:xfrm>
            <a:off x="7380312" y="188640"/>
            <a:ext cx="1296144" cy="576065"/>
          </a:xfrm>
        </p:spPr>
        <p:txBody>
          <a:bodyPr>
            <a:normAutofit/>
          </a:bodyPr>
          <a:lstStyle/>
          <a:p>
            <a:r>
              <a:rPr lang="zh-CN" altLang="en-US" b="1" dirty="0"/>
              <a:t>日期类</a:t>
            </a:r>
            <a:endParaRPr lang="zh-CN" altLang="en-US" dirty="0"/>
          </a:p>
        </p:txBody>
      </p:sp>
    </p:spTree>
    <p:extLst>
      <p:ext uri="{BB962C8B-B14F-4D97-AF65-F5344CB8AC3E}">
        <p14:creationId xmlns:p14="http://schemas.microsoft.com/office/powerpoint/2010/main" val="68532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048092-7627-493B-8D83-4AFE0BFBD2E5}"/>
              </a:ext>
            </a:extLst>
          </p:cNvPr>
          <p:cNvSpPr>
            <a:spLocks noGrp="1"/>
          </p:cNvSpPr>
          <p:nvPr>
            <p:ph type="title"/>
          </p:nvPr>
        </p:nvSpPr>
        <p:spPr>
          <a:xfrm>
            <a:off x="4427984" y="239103"/>
            <a:ext cx="4460302" cy="523220"/>
          </a:xfrm>
        </p:spPr>
        <p:txBody>
          <a:bodyPr/>
          <a:lstStyle/>
          <a:p>
            <a:r>
              <a:rPr lang="en-US" altLang="zh-CN" dirty="0"/>
              <a:t>equals</a:t>
            </a:r>
            <a:r>
              <a:rPr lang="zh-CN" altLang="en-US" dirty="0"/>
              <a:t>和</a:t>
            </a:r>
            <a:r>
              <a:rPr lang="en-US" altLang="zh-CN" dirty="0" err="1"/>
              <a:t>hashCode</a:t>
            </a:r>
            <a:r>
              <a:rPr lang="zh-CN" altLang="en-US" dirty="0"/>
              <a:t>方法</a:t>
            </a:r>
          </a:p>
        </p:txBody>
      </p:sp>
      <p:sp>
        <p:nvSpPr>
          <p:cNvPr id="3" name="内容占位符 2">
            <a:extLst>
              <a:ext uri="{FF2B5EF4-FFF2-40B4-BE49-F238E27FC236}">
                <a16:creationId xmlns:a16="http://schemas.microsoft.com/office/drawing/2014/main" id="{DEFF9962-8E7C-4BA4-A1D2-D110CB0B51F0}"/>
              </a:ext>
            </a:extLst>
          </p:cNvPr>
          <p:cNvSpPr txBox="1">
            <a:spLocks/>
          </p:cNvSpPr>
          <p:nvPr/>
        </p:nvSpPr>
        <p:spPr>
          <a:xfrm>
            <a:off x="271674" y="840887"/>
            <a:ext cx="8581887" cy="29481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类中定义了</a:t>
            </a:r>
            <a:r>
              <a:rPr lang="en-US" altLang="zh-CN" sz="2400" dirty="0" err="1">
                <a:solidFill>
                  <a:schemeClr val="tx1">
                    <a:lumMod val="75000"/>
                    <a:lumOff val="25000"/>
                  </a:schemeClr>
                </a:solidFill>
              </a:rPr>
              <a:t>hashCode</a:t>
            </a:r>
            <a:r>
              <a:rPr lang="zh-CN" altLang="en-US" sz="2400" dirty="0">
                <a:solidFill>
                  <a:schemeClr val="tx1">
                    <a:lumMod val="75000"/>
                    <a:lumOff val="25000"/>
                  </a:schemeClr>
                </a:solidFill>
              </a:rPr>
              <a:t>方法</a:t>
            </a:r>
            <a:r>
              <a:rPr lang="en-US" altLang="zh-CN" sz="2400" dirty="0">
                <a:solidFill>
                  <a:schemeClr val="tx1">
                    <a:lumMod val="75000"/>
                    <a:lumOff val="25000"/>
                  </a:schemeClr>
                </a:solidFill>
              </a:rPr>
              <a:t>【</a:t>
            </a:r>
            <a:r>
              <a:rPr lang="en-US" sz="2400" dirty="0"/>
              <a:t> public </a:t>
            </a:r>
            <a:r>
              <a:rPr lang="en-US" sz="2400" dirty="0" err="1"/>
              <a:t>int</a:t>
            </a:r>
            <a:r>
              <a:rPr lang="en-US" sz="2400" dirty="0"/>
              <a:t> </a:t>
            </a:r>
            <a:r>
              <a:rPr lang="en-US" sz="2400" dirty="0" err="1"/>
              <a:t>hashCode</a:t>
            </a:r>
            <a:r>
              <a:rPr lang="en-US" sz="2400" dirty="0"/>
              <a:t>() </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，用来返回对象的哈希码；</a:t>
            </a:r>
            <a:endParaRPr lang="en-US" altLang="zh-CN" sz="2400" dirty="0">
              <a:solidFill>
                <a:schemeClr val="tx1">
                  <a:lumMod val="75000"/>
                  <a:lumOff val="25000"/>
                </a:schemeClr>
              </a:solidFill>
            </a:endParaRPr>
          </a:p>
          <a:p>
            <a:pPr>
              <a:buClr>
                <a:srgbClr val="C00000"/>
              </a:buClr>
            </a:pPr>
            <a:r>
              <a:rPr lang="en-US" altLang="zh-CN" sz="2400" dirty="0" err="1">
                <a:solidFill>
                  <a:schemeClr val="tx1">
                    <a:lumMod val="75000"/>
                    <a:lumOff val="25000"/>
                  </a:schemeClr>
                </a:solidFill>
              </a:rPr>
              <a:t>hashCode</a:t>
            </a:r>
            <a:r>
              <a:rPr lang="zh-CN" altLang="en-US" sz="2400" dirty="0">
                <a:solidFill>
                  <a:schemeClr val="tx1">
                    <a:lumMod val="75000"/>
                    <a:lumOff val="25000"/>
                  </a:schemeClr>
                </a:solidFill>
              </a:rPr>
              <a:t>方法主要为了配合基于哈希的集合类一起工作，例如</a:t>
            </a:r>
            <a:r>
              <a:rPr lang="en-US" altLang="zh-CN" sz="2400" dirty="0" err="1">
                <a:solidFill>
                  <a:schemeClr val="tx1">
                    <a:lumMod val="75000"/>
                    <a:lumOff val="25000"/>
                  </a:schemeClr>
                </a:solidFill>
              </a:rPr>
              <a:t>HashSet</a:t>
            </a:r>
            <a:r>
              <a:rPr lang="zh-CN" altLang="en-US" sz="2400" dirty="0">
                <a:solidFill>
                  <a:schemeClr val="tx1">
                    <a:lumMod val="75000"/>
                    <a:lumOff val="25000"/>
                  </a:schemeClr>
                </a:solidFill>
              </a:rPr>
              <a:t>、</a:t>
            </a:r>
            <a:r>
              <a:rPr lang="en-US" altLang="zh-CN" sz="2400" dirty="0" err="1">
                <a:solidFill>
                  <a:schemeClr val="tx1">
                    <a:lumMod val="75000"/>
                    <a:lumOff val="25000"/>
                  </a:schemeClr>
                </a:solidFill>
              </a:rPr>
              <a:t>HashMap</a:t>
            </a:r>
            <a:r>
              <a:rPr lang="zh-CN" altLang="en-US" sz="2400" dirty="0">
                <a:solidFill>
                  <a:schemeClr val="tx1">
                    <a:lumMod val="75000"/>
                    <a:lumOff val="25000"/>
                  </a:schemeClr>
                </a:solidFill>
              </a:rPr>
              <a:t>等</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集合章节学习</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默认情况下</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即没有重新</a:t>
            </a:r>
            <a:r>
              <a:rPr lang="en-US" altLang="zh-CN" sz="2400" dirty="0" err="1">
                <a:solidFill>
                  <a:schemeClr val="tx1">
                    <a:lumMod val="75000"/>
                    <a:lumOff val="25000"/>
                  </a:schemeClr>
                </a:solidFill>
              </a:rPr>
              <a:t>hashCode</a:t>
            </a:r>
            <a:r>
              <a:rPr lang="zh-CN" altLang="en-US" sz="2400" dirty="0">
                <a:solidFill>
                  <a:schemeClr val="tx1">
                    <a:lumMod val="75000"/>
                    <a:lumOff val="25000"/>
                  </a:schemeClr>
                </a:solidFill>
              </a:rPr>
              <a:t>方法时</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，当两个引用的虚地址相同时，</a:t>
            </a:r>
            <a:r>
              <a:rPr lang="en-US" altLang="zh-CN" sz="2400" dirty="0" err="1">
                <a:solidFill>
                  <a:schemeClr val="tx1">
                    <a:lumMod val="75000"/>
                    <a:lumOff val="25000"/>
                  </a:schemeClr>
                </a:solidFill>
              </a:rPr>
              <a:t>hashCode</a:t>
            </a:r>
            <a:r>
              <a:rPr lang="zh-CN" altLang="en-US" sz="2400" dirty="0">
                <a:solidFill>
                  <a:schemeClr val="tx1">
                    <a:lumMod val="75000"/>
                    <a:lumOff val="25000"/>
                  </a:schemeClr>
                </a:solidFill>
              </a:rPr>
              <a:t>返回相同的值，否则返回不同的值；</a:t>
            </a:r>
            <a:endParaRPr lang="en-US" altLang="zh-CN" sz="2400" dirty="0">
              <a:solidFill>
                <a:srgbClr val="C00000"/>
              </a:solidFill>
            </a:endParaRPr>
          </a:p>
        </p:txBody>
      </p:sp>
      <p:sp>
        <p:nvSpPr>
          <p:cNvPr id="4" name="TextBox 4">
            <a:extLst>
              <a:ext uri="{FF2B5EF4-FFF2-40B4-BE49-F238E27FC236}">
                <a16:creationId xmlns:a16="http://schemas.microsoft.com/office/drawing/2014/main" id="{F7AC4E5F-DE41-47F4-AC2A-589AFFED110C}"/>
              </a:ext>
            </a:extLst>
          </p:cNvPr>
          <p:cNvSpPr txBox="1"/>
          <p:nvPr/>
        </p:nvSpPr>
        <p:spPr>
          <a:xfrm>
            <a:off x="323528" y="3645024"/>
            <a:ext cx="5565963" cy="1754326"/>
          </a:xfrm>
          <a:prstGeom prst="rect">
            <a:avLst/>
          </a:prstGeom>
          <a:solidFill>
            <a:schemeClr val="accent1">
              <a:lumMod val="40000"/>
              <a:lumOff val="60000"/>
            </a:schemeClr>
          </a:solidFill>
        </p:spPr>
        <p:txBody>
          <a:bodyPr wrap="square" rtlCol="0">
            <a:spAutoFit/>
          </a:bodyPr>
          <a:lstStyle/>
          <a:p>
            <a:r>
              <a:rPr lang="en-US" dirty="0"/>
              <a:t>Course02 c1=new Course02("Java",88);</a:t>
            </a:r>
          </a:p>
          <a:p>
            <a:r>
              <a:rPr lang="en-US" dirty="0"/>
              <a:t>Course02 c2=new Course02("Java",88);</a:t>
            </a:r>
          </a:p>
          <a:p>
            <a:r>
              <a:rPr lang="en-US" dirty="0"/>
              <a:t>Course02 c3=c2;	</a:t>
            </a:r>
          </a:p>
          <a:p>
            <a:r>
              <a:rPr lang="en-US" dirty="0" err="1"/>
              <a:t>System.out.println</a:t>
            </a:r>
            <a:r>
              <a:rPr lang="en-US" dirty="0"/>
              <a:t>("c1.hashCode="+c1.hashCode() );</a:t>
            </a:r>
          </a:p>
          <a:p>
            <a:r>
              <a:rPr lang="en-US" dirty="0" err="1"/>
              <a:t>System.out.println</a:t>
            </a:r>
            <a:r>
              <a:rPr lang="en-US" dirty="0"/>
              <a:t>("c2.hashCode="+c2.hashCode() );</a:t>
            </a:r>
          </a:p>
          <a:p>
            <a:r>
              <a:rPr lang="en-US" dirty="0" err="1"/>
              <a:t>System.out.println</a:t>
            </a:r>
            <a:r>
              <a:rPr lang="en-US" dirty="0"/>
              <a:t>("c3.hashCode="+c3.hashCode() );</a:t>
            </a:r>
          </a:p>
        </p:txBody>
      </p:sp>
      <p:sp>
        <p:nvSpPr>
          <p:cNvPr id="5" name="Oval Callout 6">
            <a:extLst>
              <a:ext uri="{FF2B5EF4-FFF2-40B4-BE49-F238E27FC236}">
                <a16:creationId xmlns:a16="http://schemas.microsoft.com/office/drawing/2014/main" id="{21FF6BC1-11E2-40DE-8265-F1EDE4D3E196}"/>
              </a:ext>
            </a:extLst>
          </p:cNvPr>
          <p:cNvSpPr/>
          <p:nvPr/>
        </p:nvSpPr>
        <p:spPr>
          <a:xfrm>
            <a:off x="6444208" y="3720661"/>
            <a:ext cx="2525915" cy="2396359"/>
          </a:xfrm>
          <a:prstGeom prst="wedgeEllipseCallout">
            <a:avLst>
              <a:gd name="adj1" fmla="val -103668"/>
              <a:gd name="adj2" fmla="val 3337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c</a:t>
            </a:r>
            <a:r>
              <a:rPr lang="en-US" dirty="0">
                <a:solidFill>
                  <a:schemeClr val="tx1"/>
                </a:solidFill>
              </a:rPr>
              <a:t>1</a:t>
            </a:r>
            <a:r>
              <a:rPr lang="zh-CN" altLang="en-US" dirty="0">
                <a:solidFill>
                  <a:schemeClr val="tx1"/>
                </a:solidFill>
              </a:rPr>
              <a:t>和</a:t>
            </a:r>
            <a:r>
              <a:rPr lang="en-US" altLang="zh-CN" dirty="0">
                <a:solidFill>
                  <a:schemeClr val="tx1"/>
                </a:solidFill>
              </a:rPr>
              <a:t>c2</a:t>
            </a:r>
            <a:r>
              <a:rPr lang="zh-CN" altLang="en-US" dirty="0">
                <a:solidFill>
                  <a:schemeClr val="tx1"/>
                </a:solidFill>
              </a:rPr>
              <a:t>的虚地址不同，所以</a:t>
            </a:r>
            <a:r>
              <a:rPr lang="en-US" altLang="zh-CN" dirty="0">
                <a:solidFill>
                  <a:schemeClr val="tx1"/>
                </a:solidFill>
              </a:rPr>
              <a:t>hashCode</a:t>
            </a:r>
            <a:r>
              <a:rPr lang="zh-CN" altLang="en-US" dirty="0">
                <a:solidFill>
                  <a:schemeClr val="tx1"/>
                </a:solidFill>
              </a:rPr>
              <a:t>返回不同的值；</a:t>
            </a:r>
            <a:r>
              <a:rPr lang="en-US" altLang="zh-CN" dirty="0">
                <a:solidFill>
                  <a:schemeClr val="tx1"/>
                </a:solidFill>
              </a:rPr>
              <a:t>c2</a:t>
            </a:r>
            <a:r>
              <a:rPr lang="zh-CN" altLang="en-US" dirty="0">
                <a:solidFill>
                  <a:schemeClr val="tx1"/>
                </a:solidFill>
              </a:rPr>
              <a:t>和</a:t>
            </a:r>
            <a:r>
              <a:rPr lang="en-US" altLang="zh-CN" dirty="0">
                <a:solidFill>
                  <a:schemeClr val="tx1"/>
                </a:solidFill>
              </a:rPr>
              <a:t>c3</a:t>
            </a:r>
            <a:r>
              <a:rPr lang="zh-CN" altLang="en-US" dirty="0">
                <a:solidFill>
                  <a:schemeClr val="tx1"/>
                </a:solidFill>
              </a:rPr>
              <a:t>的虚地址相同，所以</a:t>
            </a:r>
            <a:r>
              <a:rPr lang="en-US" altLang="zh-CN" dirty="0">
                <a:solidFill>
                  <a:schemeClr val="tx1"/>
                </a:solidFill>
              </a:rPr>
              <a:t>hashCode</a:t>
            </a:r>
            <a:r>
              <a:rPr lang="zh-CN" altLang="en-US" dirty="0">
                <a:solidFill>
                  <a:schemeClr val="tx1"/>
                </a:solidFill>
              </a:rPr>
              <a:t>返回相同的值。</a:t>
            </a:r>
            <a:endParaRPr lang="en-US" b="1" dirty="0">
              <a:solidFill>
                <a:srgbClr val="C00000"/>
              </a:solidFill>
            </a:endParaRPr>
          </a:p>
        </p:txBody>
      </p:sp>
      <p:pic>
        <p:nvPicPr>
          <p:cNvPr id="6" name="Picture 1" descr="C:\Users\wxh\AppData\Roaming\Tencent\Users\29097443\QQ\WinTemp\RichOle\$O@A8D%Z7R`707]2}_WI2)O.png">
            <a:extLst>
              <a:ext uri="{FF2B5EF4-FFF2-40B4-BE49-F238E27FC236}">
                <a16:creationId xmlns:a16="http://schemas.microsoft.com/office/drawing/2014/main" id="{F4003592-B643-4E1A-BB03-16BE462ED4C0}"/>
              </a:ext>
            </a:extLst>
          </p:cNvPr>
          <p:cNvPicPr>
            <a:picLocks noChangeAspect="1" noChangeArrowheads="1"/>
          </p:cNvPicPr>
          <p:nvPr/>
        </p:nvPicPr>
        <p:blipFill>
          <a:blip r:embed="rId2" cstate="print"/>
          <a:srcRect/>
          <a:stretch>
            <a:fillRect/>
          </a:stretch>
        </p:blipFill>
        <p:spPr bwMode="auto">
          <a:xfrm>
            <a:off x="2123728" y="5661248"/>
            <a:ext cx="2957360" cy="1057275"/>
          </a:xfrm>
          <a:prstGeom prst="rect">
            <a:avLst/>
          </a:prstGeom>
          <a:noFill/>
          <a:ln w="44450">
            <a:solidFill>
              <a:schemeClr val="accent6"/>
            </a:solidFill>
            <a:prstDash val="sysDash"/>
          </a:ln>
        </p:spPr>
      </p:pic>
    </p:spTree>
    <p:extLst>
      <p:ext uri="{BB962C8B-B14F-4D97-AF65-F5344CB8AC3E}">
        <p14:creationId xmlns:p14="http://schemas.microsoft.com/office/powerpoint/2010/main" val="14760071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836712"/>
            <a:ext cx="8424936" cy="4770537"/>
          </a:xfrm>
          <a:prstGeom prst="rect">
            <a:avLst/>
          </a:prstGeom>
          <a:noFill/>
        </p:spPr>
        <p:txBody>
          <a:bodyPr wrap="square" rtlCol="0">
            <a:spAutoFit/>
          </a:bodyPr>
          <a:lstStyle/>
          <a:p>
            <a:r>
              <a:rPr lang="en-US" altLang="zh-CN" sz="2800" dirty="0">
                <a:cs typeface="Times New Roman" pitchFamily="18" charset="0"/>
              </a:rPr>
              <a:t>import </a:t>
            </a:r>
            <a:r>
              <a:rPr lang="en-US" altLang="zh-CN" sz="2800" dirty="0" err="1">
                <a:cs typeface="Times New Roman" pitchFamily="18" charset="0"/>
              </a:rPr>
              <a:t>java.util.Date</a:t>
            </a:r>
            <a:r>
              <a:rPr lang="en-US" altLang="zh-CN" sz="2800" dirty="0">
                <a:cs typeface="Times New Roman" pitchFamily="18" charset="0"/>
              </a:rPr>
              <a:t>;</a:t>
            </a:r>
          </a:p>
          <a:p>
            <a:endParaRPr lang="en-US" altLang="zh-CN" sz="2400" dirty="0">
              <a:cs typeface="Times New Roman" pitchFamily="18" charset="0"/>
            </a:endParaRPr>
          </a:p>
          <a:p>
            <a:r>
              <a:rPr lang="en-US" altLang="zh-CN" sz="2800" dirty="0">
                <a:solidFill>
                  <a:srgbClr val="C00000"/>
                </a:solidFill>
                <a:cs typeface="Times New Roman" pitchFamily="18" charset="0"/>
              </a:rPr>
              <a:t>public void </a:t>
            </a:r>
            <a:r>
              <a:rPr lang="en-US" altLang="zh-CN" sz="2800" dirty="0" err="1">
                <a:solidFill>
                  <a:srgbClr val="C00000"/>
                </a:solidFill>
                <a:cs typeface="Times New Roman" pitchFamily="18" charset="0"/>
              </a:rPr>
              <a:t>testDate</a:t>
            </a:r>
            <a:r>
              <a:rPr lang="en-US" altLang="zh-CN" sz="2800" dirty="0">
                <a:solidFill>
                  <a:srgbClr val="C00000"/>
                </a:solidFill>
                <a:cs typeface="Times New Roman" pitchFamily="18" charset="0"/>
              </a:rPr>
              <a:t>(){</a:t>
            </a:r>
          </a:p>
          <a:p>
            <a:r>
              <a:rPr lang="en-US" altLang="zh-CN" sz="2800" dirty="0">
                <a:solidFill>
                  <a:srgbClr val="C00000"/>
                </a:solidFill>
                <a:cs typeface="Times New Roman" pitchFamily="18" charset="0"/>
              </a:rPr>
              <a:t>	Date </a:t>
            </a:r>
            <a:r>
              <a:rPr lang="en-US" altLang="zh-CN" sz="2800" dirty="0" err="1">
                <a:solidFill>
                  <a:srgbClr val="C00000"/>
                </a:solidFill>
                <a:cs typeface="Times New Roman" pitchFamily="18" charset="0"/>
              </a:rPr>
              <a:t>date</a:t>
            </a:r>
            <a:r>
              <a:rPr lang="en-US" altLang="zh-CN" sz="2800" dirty="0">
                <a:solidFill>
                  <a:srgbClr val="C00000"/>
                </a:solidFill>
                <a:cs typeface="Times New Roman" pitchFamily="18" charset="0"/>
              </a:rPr>
              <a:t> = new Date();</a:t>
            </a:r>
          </a:p>
          <a:p>
            <a:r>
              <a:rPr lang="en-US" altLang="zh-CN" sz="2800" dirty="0">
                <a:solidFill>
                  <a:srgbClr val="C00000"/>
                </a:solidFill>
                <a:cs typeface="Times New Roman" pitchFamily="18" charset="0"/>
              </a:rPr>
              <a:t>	</a:t>
            </a:r>
            <a:r>
              <a:rPr lang="en-US" altLang="zh-CN" sz="2800" dirty="0" err="1">
                <a:solidFill>
                  <a:srgbClr val="C00000"/>
                </a:solidFill>
                <a:cs typeface="Times New Roman" pitchFamily="18" charset="0"/>
              </a:rPr>
              <a:t>System.out.println</a:t>
            </a:r>
            <a:r>
              <a:rPr lang="en-US" altLang="zh-CN" sz="2800" dirty="0">
                <a:solidFill>
                  <a:srgbClr val="C00000"/>
                </a:solidFill>
                <a:cs typeface="Times New Roman" pitchFamily="18" charset="0"/>
              </a:rPr>
              <a:t>(date);</a:t>
            </a:r>
          </a:p>
          <a:p>
            <a:r>
              <a:rPr lang="en-US" altLang="zh-CN" sz="2800" dirty="0">
                <a:solidFill>
                  <a:srgbClr val="C00000"/>
                </a:solidFill>
                <a:cs typeface="Times New Roman" pitchFamily="18" charset="0"/>
              </a:rPr>
              <a:t>	</a:t>
            </a:r>
            <a:r>
              <a:rPr lang="en-US" altLang="zh-CN" sz="2800" dirty="0" err="1">
                <a:solidFill>
                  <a:srgbClr val="C00000"/>
                </a:solidFill>
                <a:cs typeface="Times New Roman" pitchFamily="18" charset="0"/>
              </a:rPr>
              <a:t>System.out.println</a:t>
            </a:r>
            <a:r>
              <a:rPr lang="en-US" altLang="zh-CN" sz="2800" dirty="0">
                <a:solidFill>
                  <a:srgbClr val="C00000"/>
                </a:solidFill>
                <a:cs typeface="Times New Roman" pitchFamily="18" charset="0"/>
              </a:rPr>
              <a:t>(</a:t>
            </a:r>
            <a:r>
              <a:rPr lang="en-US" altLang="zh-CN" sz="2800" dirty="0" err="1">
                <a:solidFill>
                  <a:srgbClr val="C00000"/>
                </a:solidFill>
                <a:cs typeface="Times New Roman" pitchFamily="18" charset="0"/>
              </a:rPr>
              <a:t>System.currentTimeMillis</a:t>
            </a:r>
            <a:r>
              <a:rPr lang="en-US" altLang="zh-CN" sz="2800" dirty="0">
                <a:solidFill>
                  <a:srgbClr val="C00000"/>
                </a:solidFill>
                <a:cs typeface="Times New Roman" pitchFamily="18" charset="0"/>
              </a:rPr>
              <a:t>());</a:t>
            </a:r>
          </a:p>
          <a:p>
            <a:r>
              <a:rPr lang="en-US" altLang="zh-CN" sz="2800" dirty="0">
                <a:solidFill>
                  <a:srgbClr val="C00000"/>
                </a:solidFill>
                <a:cs typeface="Times New Roman" pitchFamily="18" charset="0"/>
              </a:rPr>
              <a:t>	</a:t>
            </a:r>
            <a:r>
              <a:rPr lang="en-US" altLang="zh-CN" sz="2800" dirty="0" err="1">
                <a:solidFill>
                  <a:srgbClr val="C00000"/>
                </a:solidFill>
                <a:cs typeface="Times New Roman" pitchFamily="18" charset="0"/>
              </a:rPr>
              <a:t>System.out.println</a:t>
            </a:r>
            <a:r>
              <a:rPr lang="en-US" altLang="zh-CN" sz="2800" dirty="0">
                <a:solidFill>
                  <a:srgbClr val="C00000"/>
                </a:solidFill>
                <a:cs typeface="Times New Roman" pitchFamily="18" charset="0"/>
              </a:rPr>
              <a:t>(</a:t>
            </a:r>
            <a:r>
              <a:rPr lang="en-US" altLang="zh-CN" sz="2800" dirty="0" err="1">
                <a:solidFill>
                  <a:srgbClr val="C00000"/>
                </a:solidFill>
                <a:cs typeface="Times New Roman" pitchFamily="18" charset="0"/>
              </a:rPr>
              <a:t>date.getTime</a:t>
            </a:r>
            <a:r>
              <a:rPr lang="en-US" altLang="zh-CN" sz="2800" dirty="0">
                <a:solidFill>
                  <a:srgbClr val="C00000"/>
                </a:solidFill>
                <a:cs typeface="Times New Roman" pitchFamily="18" charset="0"/>
              </a:rPr>
              <a:t>());</a:t>
            </a:r>
          </a:p>
          <a:p>
            <a:r>
              <a:rPr lang="en-US" altLang="zh-CN" sz="2800" dirty="0">
                <a:solidFill>
                  <a:srgbClr val="C00000"/>
                </a:solidFill>
                <a:cs typeface="Times New Roman" pitchFamily="18" charset="0"/>
              </a:rPr>
              <a:t>	Date date1 = new Date(</a:t>
            </a:r>
            <a:r>
              <a:rPr lang="en-US" altLang="zh-CN" sz="2800" dirty="0" err="1">
                <a:solidFill>
                  <a:srgbClr val="C00000"/>
                </a:solidFill>
                <a:cs typeface="Times New Roman" pitchFamily="18" charset="0"/>
              </a:rPr>
              <a:t>date.getTime</a:t>
            </a:r>
            <a:r>
              <a:rPr lang="en-US" altLang="zh-CN" sz="2800" dirty="0">
                <a:solidFill>
                  <a:srgbClr val="C00000"/>
                </a:solidFill>
                <a:cs typeface="Times New Roman" pitchFamily="18" charset="0"/>
              </a:rPr>
              <a:t>());</a:t>
            </a:r>
          </a:p>
          <a:p>
            <a:r>
              <a:rPr lang="en-US" altLang="zh-CN" sz="2800" dirty="0">
                <a:solidFill>
                  <a:srgbClr val="C00000"/>
                </a:solidFill>
                <a:cs typeface="Times New Roman" pitchFamily="18" charset="0"/>
              </a:rPr>
              <a:t>	</a:t>
            </a:r>
            <a:r>
              <a:rPr lang="en-US" altLang="zh-CN" sz="2800" dirty="0" err="1">
                <a:solidFill>
                  <a:srgbClr val="C00000"/>
                </a:solidFill>
                <a:cs typeface="Times New Roman" pitchFamily="18" charset="0"/>
              </a:rPr>
              <a:t>System.out.println</a:t>
            </a:r>
            <a:r>
              <a:rPr lang="en-US" altLang="zh-CN" sz="2800" dirty="0">
                <a:solidFill>
                  <a:srgbClr val="C00000"/>
                </a:solidFill>
                <a:cs typeface="Times New Roman" pitchFamily="18" charset="0"/>
              </a:rPr>
              <a:t>(date1.getTime());</a:t>
            </a:r>
          </a:p>
          <a:p>
            <a:r>
              <a:rPr lang="en-US" altLang="zh-CN" sz="2800" dirty="0">
                <a:solidFill>
                  <a:srgbClr val="C00000"/>
                </a:solidFill>
                <a:cs typeface="Times New Roman" pitchFamily="18" charset="0"/>
              </a:rPr>
              <a:t>	</a:t>
            </a:r>
            <a:r>
              <a:rPr lang="en-US" altLang="zh-CN" sz="2800" dirty="0" err="1">
                <a:solidFill>
                  <a:srgbClr val="C00000"/>
                </a:solidFill>
                <a:cs typeface="Times New Roman" pitchFamily="18" charset="0"/>
              </a:rPr>
              <a:t>System.out.println</a:t>
            </a:r>
            <a:r>
              <a:rPr lang="en-US" altLang="zh-CN" sz="2800" dirty="0">
                <a:solidFill>
                  <a:srgbClr val="C00000"/>
                </a:solidFill>
                <a:cs typeface="Times New Roman" pitchFamily="18" charset="0"/>
              </a:rPr>
              <a:t>(date1.toString());</a:t>
            </a:r>
          </a:p>
          <a:p>
            <a:r>
              <a:rPr lang="en-US" altLang="zh-CN" sz="2800" dirty="0">
                <a:solidFill>
                  <a:srgbClr val="C00000"/>
                </a:solidFill>
                <a:cs typeface="Times New Roman" pitchFamily="18" charset="0"/>
              </a:rPr>
              <a:t>}</a:t>
            </a:r>
            <a:endParaRPr lang="zh-CN" altLang="en-US" sz="2800" dirty="0">
              <a:solidFill>
                <a:srgbClr val="C00000"/>
              </a:solidFill>
              <a:cs typeface="Times New Roman" pitchFamily="18" charset="0"/>
            </a:endParaRPr>
          </a:p>
        </p:txBody>
      </p:sp>
    </p:spTree>
    <p:extLst>
      <p:ext uri="{BB962C8B-B14F-4D97-AF65-F5344CB8AC3E}">
        <p14:creationId xmlns:p14="http://schemas.microsoft.com/office/powerpoint/2010/main" val="13611338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692696"/>
            <a:ext cx="8388424" cy="5139869"/>
          </a:xfrm>
          <a:prstGeom prst="rect">
            <a:avLst/>
          </a:prstGeom>
          <a:noFill/>
        </p:spPr>
        <p:txBody>
          <a:bodyPr wrap="square" rtlCol="0">
            <a:spAutoFit/>
          </a:bodyPr>
          <a:lstStyle/>
          <a:p>
            <a:r>
              <a:rPr lang="en-US" altLang="zh-CN" sz="2400" dirty="0">
                <a:ea typeface="宋体" pitchFamily="2" charset="-122"/>
                <a:cs typeface="Times New Roman" pitchFamily="18" charset="0"/>
              </a:rPr>
              <a:t>Date</a:t>
            </a:r>
            <a:r>
              <a:rPr lang="zh-CN" altLang="en-US" sz="2400" dirty="0">
                <a:ea typeface="宋体" pitchFamily="2" charset="-122"/>
                <a:cs typeface="Times New Roman" pitchFamily="18" charset="0"/>
              </a:rPr>
              <a:t>类的</a:t>
            </a:r>
            <a:r>
              <a:rPr lang="en-US" altLang="zh-CN" sz="2400" dirty="0">
                <a:ea typeface="宋体" pitchFamily="2" charset="-122"/>
                <a:cs typeface="Times New Roman" pitchFamily="18" charset="0"/>
              </a:rPr>
              <a:t>API</a:t>
            </a:r>
            <a:r>
              <a:rPr lang="zh-CN" altLang="en-US" sz="2400" dirty="0">
                <a:ea typeface="宋体" pitchFamily="2" charset="-122"/>
                <a:cs typeface="Times New Roman" pitchFamily="18" charset="0"/>
              </a:rPr>
              <a:t>不易于国际化，大部分被废弃了，</a:t>
            </a:r>
            <a:r>
              <a:rPr lang="en-US" altLang="zh-CN" sz="2400" b="1" dirty="0" err="1">
                <a:solidFill>
                  <a:srgbClr val="C00000"/>
                </a:solidFill>
                <a:ea typeface="宋体" pitchFamily="2" charset="-122"/>
                <a:cs typeface="Times New Roman" pitchFamily="18" charset="0"/>
              </a:rPr>
              <a:t>java.text.Simp</a:t>
            </a:r>
            <a:endParaRPr lang="en-US" altLang="zh-CN" sz="2400" b="1" dirty="0">
              <a:solidFill>
                <a:srgbClr val="C00000"/>
              </a:solidFill>
              <a:ea typeface="宋体" pitchFamily="2" charset="-122"/>
              <a:cs typeface="Times New Roman" pitchFamily="18" charset="0"/>
            </a:endParaRPr>
          </a:p>
          <a:p>
            <a:r>
              <a:rPr lang="en-US" altLang="zh-CN" sz="2400" b="1" dirty="0" err="1">
                <a:solidFill>
                  <a:srgbClr val="C00000"/>
                </a:solidFill>
                <a:ea typeface="宋体" pitchFamily="2" charset="-122"/>
                <a:cs typeface="Times New Roman" pitchFamily="18" charset="0"/>
              </a:rPr>
              <a:t>leDateFormat</a:t>
            </a:r>
            <a:r>
              <a:rPr lang="zh-CN" altLang="en-US" sz="2400" dirty="0">
                <a:ea typeface="宋体" pitchFamily="2" charset="-122"/>
                <a:cs typeface="Times New Roman" pitchFamily="18" charset="0"/>
              </a:rPr>
              <a:t>类是一个不与语言环境有关的方式来格式化和解析日期的具体类。</a:t>
            </a:r>
            <a:endParaRPr lang="en-US" altLang="zh-CN" sz="2400" dirty="0">
              <a:ea typeface="宋体" pitchFamily="2" charset="-122"/>
              <a:cs typeface="Times New Roman" pitchFamily="18" charset="0"/>
            </a:endParaRPr>
          </a:p>
          <a:p>
            <a:endParaRPr lang="en-US" altLang="zh-CN" sz="2000" dirty="0">
              <a:ea typeface="宋体" pitchFamily="2" charset="-122"/>
              <a:cs typeface="Times New Roman" pitchFamily="18" charset="0"/>
            </a:endParaRPr>
          </a:p>
          <a:p>
            <a:pPr marL="342900" indent="-342900">
              <a:buFont typeface="Wingdings" pitchFamily="2" charset="2"/>
              <a:buChar char="l"/>
            </a:pPr>
            <a:r>
              <a:rPr lang="zh-CN" altLang="en-US" sz="2400" dirty="0">
                <a:ea typeface="宋体" pitchFamily="2" charset="-122"/>
                <a:cs typeface="Times New Roman" pitchFamily="18" charset="0"/>
              </a:rPr>
              <a:t>它允许进行</a:t>
            </a:r>
            <a:r>
              <a:rPr lang="zh-CN" altLang="en-US" sz="2400" b="1" dirty="0">
                <a:solidFill>
                  <a:srgbClr val="0000FF"/>
                </a:solidFill>
                <a:ea typeface="宋体" pitchFamily="2" charset="-122"/>
                <a:cs typeface="Times New Roman" pitchFamily="18" charset="0"/>
              </a:rPr>
              <a:t>格式化（日期</a:t>
            </a:r>
            <a:r>
              <a:rPr lang="en-US" altLang="zh-CN" sz="2400" b="1" dirty="0">
                <a:solidFill>
                  <a:srgbClr val="0000FF"/>
                </a:solidFill>
                <a:ea typeface="宋体" pitchFamily="2" charset="-122"/>
                <a:cs typeface="Times New Roman" pitchFamily="18" charset="0"/>
                <a:sym typeface="Wingdings" pitchFamily="2" charset="2"/>
              </a:rPr>
              <a:t></a:t>
            </a:r>
            <a:r>
              <a:rPr lang="zh-CN" altLang="en-US" sz="2400" b="1" dirty="0">
                <a:solidFill>
                  <a:srgbClr val="0000FF"/>
                </a:solidFill>
                <a:ea typeface="宋体" pitchFamily="2" charset="-122"/>
                <a:cs typeface="Times New Roman" pitchFamily="18" charset="0"/>
                <a:sym typeface="Wingdings" pitchFamily="2" charset="2"/>
              </a:rPr>
              <a:t>文本）</a:t>
            </a:r>
            <a:r>
              <a:rPr lang="zh-CN" altLang="en-US" sz="2400" dirty="0">
                <a:ea typeface="宋体" pitchFamily="2" charset="-122"/>
                <a:cs typeface="Times New Roman" pitchFamily="18" charset="0"/>
                <a:sym typeface="Wingdings" pitchFamily="2" charset="2"/>
              </a:rPr>
              <a:t>、</a:t>
            </a:r>
            <a:r>
              <a:rPr lang="zh-CN" altLang="en-US" sz="2400" b="1" dirty="0">
                <a:solidFill>
                  <a:srgbClr val="0000FF"/>
                </a:solidFill>
                <a:ea typeface="宋体" pitchFamily="2" charset="-122"/>
                <a:cs typeface="Times New Roman" pitchFamily="18" charset="0"/>
                <a:sym typeface="Wingdings" pitchFamily="2" charset="2"/>
              </a:rPr>
              <a:t>解析（文本</a:t>
            </a:r>
            <a:r>
              <a:rPr lang="en-US" altLang="zh-CN" sz="2400" b="1" dirty="0">
                <a:solidFill>
                  <a:srgbClr val="0000FF"/>
                </a:solidFill>
                <a:ea typeface="宋体" pitchFamily="2" charset="-122"/>
                <a:cs typeface="Times New Roman" pitchFamily="18" charset="0"/>
                <a:sym typeface="Wingdings" pitchFamily="2" charset="2"/>
              </a:rPr>
              <a:t></a:t>
            </a:r>
            <a:r>
              <a:rPr lang="zh-CN" altLang="en-US" sz="2400" b="1" dirty="0">
                <a:solidFill>
                  <a:srgbClr val="0000FF"/>
                </a:solidFill>
                <a:ea typeface="宋体" pitchFamily="2" charset="-122"/>
                <a:cs typeface="Times New Roman" pitchFamily="18" charset="0"/>
                <a:sym typeface="Wingdings" pitchFamily="2" charset="2"/>
              </a:rPr>
              <a:t>日期）</a:t>
            </a:r>
            <a:endParaRPr lang="en-US" altLang="zh-CN" sz="2400" b="1" dirty="0">
              <a:solidFill>
                <a:srgbClr val="0000FF"/>
              </a:solidFill>
              <a:ea typeface="宋体" pitchFamily="2" charset="-122"/>
              <a:cs typeface="Times New Roman" pitchFamily="18" charset="0"/>
              <a:sym typeface="Wingdings" pitchFamily="2" charset="2"/>
            </a:endParaRPr>
          </a:p>
          <a:p>
            <a:pPr marL="342900" indent="-342900">
              <a:spcBef>
                <a:spcPts val="1200"/>
              </a:spcBef>
              <a:buFont typeface="Wingdings" pitchFamily="2" charset="2"/>
              <a:buChar char="u"/>
            </a:pPr>
            <a:r>
              <a:rPr lang="zh-CN" altLang="en-US" sz="2400" b="1" dirty="0">
                <a:solidFill>
                  <a:srgbClr val="0000FF"/>
                </a:solidFill>
                <a:ea typeface="宋体" pitchFamily="2" charset="-122"/>
                <a:cs typeface="Times New Roman" pitchFamily="18" charset="0"/>
                <a:sym typeface="Wingdings" pitchFamily="2" charset="2"/>
              </a:rPr>
              <a:t>格式化：</a:t>
            </a:r>
            <a:endParaRPr lang="en-US" altLang="zh-CN" sz="2400" b="1" dirty="0">
              <a:solidFill>
                <a:srgbClr val="0000FF"/>
              </a:solidFill>
              <a:ea typeface="宋体" pitchFamily="2" charset="-122"/>
              <a:cs typeface="Times New Roman" pitchFamily="18" charset="0"/>
              <a:sym typeface="Wingdings" pitchFamily="2" charset="2"/>
            </a:endParaRPr>
          </a:p>
          <a:p>
            <a:pPr marL="342900" indent="-342900">
              <a:buFont typeface="Wingdings" pitchFamily="2" charset="2"/>
              <a:buChar char="Ø"/>
            </a:pPr>
            <a:r>
              <a:rPr lang="en-US" altLang="zh-CN" sz="2400" b="1" dirty="0" err="1">
                <a:solidFill>
                  <a:srgbClr val="C00000"/>
                </a:solidFill>
              </a:rPr>
              <a:t>SimpleDateFormat</a:t>
            </a:r>
            <a:r>
              <a:rPr lang="en-US" altLang="zh-CN" sz="2400" b="1" dirty="0">
                <a:solidFill>
                  <a:srgbClr val="C00000"/>
                </a:solidFill>
              </a:rPr>
              <a:t>() </a:t>
            </a:r>
            <a:r>
              <a:rPr lang="zh-CN" altLang="en-US" sz="2400" dirty="0">
                <a:latin typeface="宋体" pitchFamily="2" charset="-122"/>
                <a:ea typeface="宋体" pitchFamily="2" charset="-122"/>
              </a:rPr>
              <a:t>：默认的模式和语言环境创建对象</a:t>
            </a:r>
            <a:endParaRPr kumimoji="1" lang="en-US" altLang="zh-CN" sz="2400" b="1" dirty="0">
              <a:solidFill>
                <a:srgbClr val="C00000"/>
              </a:solidFill>
              <a:latin typeface="宋体" pitchFamily="2" charset="-122"/>
              <a:ea typeface="宋体" pitchFamily="2" charset="-122"/>
              <a:cs typeface="Times New Roman" pitchFamily="18" charset="0"/>
            </a:endParaRPr>
          </a:p>
          <a:p>
            <a:pPr marL="342900" indent="-342900">
              <a:buFont typeface="Wingdings" pitchFamily="2" charset="2"/>
              <a:buChar char="Ø"/>
            </a:pPr>
            <a:r>
              <a:rPr kumimoji="1" lang="en-US" altLang="zh-CN" sz="2400" b="1" dirty="0">
                <a:solidFill>
                  <a:srgbClr val="C00000"/>
                </a:solidFill>
                <a:ea typeface="宋体" pitchFamily="2" charset="-122"/>
                <a:cs typeface="Times New Roman" pitchFamily="18" charset="0"/>
              </a:rPr>
              <a:t>public </a:t>
            </a:r>
            <a:r>
              <a:rPr kumimoji="1" lang="en-US" altLang="zh-CN" sz="2400" b="1" dirty="0" err="1">
                <a:solidFill>
                  <a:srgbClr val="C00000"/>
                </a:solidFill>
                <a:ea typeface="宋体" pitchFamily="2" charset="-122"/>
                <a:cs typeface="Times New Roman" pitchFamily="18" charset="0"/>
              </a:rPr>
              <a:t>SimpleDateFormat</a:t>
            </a:r>
            <a:r>
              <a:rPr kumimoji="1" lang="en-US" altLang="zh-CN" sz="2400" b="1" dirty="0">
                <a:solidFill>
                  <a:srgbClr val="C00000"/>
                </a:solidFill>
                <a:ea typeface="宋体" pitchFamily="2" charset="-122"/>
                <a:cs typeface="Times New Roman" pitchFamily="18" charset="0"/>
              </a:rPr>
              <a:t>(String pattern)</a:t>
            </a:r>
            <a:r>
              <a:rPr kumimoji="1" lang="zh-CN" altLang="en-US" sz="2400" b="1" dirty="0">
                <a:solidFill>
                  <a:srgbClr val="C00000"/>
                </a:solidFill>
                <a:ea typeface="宋体" pitchFamily="2" charset="-122"/>
                <a:cs typeface="Times New Roman" pitchFamily="18" charset="0"/>
              </a:rPr>
              <a:t>：</a:t>
            </a:r>
            <a:r>
              <a:rPr kumimoji="1" lang="zh-CN" altLang="en-US" sz="2400" dirty="0">
                <a:ea typeface="宋体" pitchFamily="2" charset="-122"/>
                <a:cs typeface="Times New Roman" pitchFamily="18" charset="0"/>
              </a:rPr>
              <a:t>该构造方法可以用</a:t>
            </a:r>
            <a:r>
              <a:rPr kumimoji="1" lang="zh-CN" altLang="en-US" sz="2400" dirty="0">
                <a:solidFill>
                  <a:srgbClr val="FF33CC"/>
                </a:solidFill>
                <a:ea typeface="宋体" pitchFamily="2" charset="-122"/>
                <a:cs typeface="Times New Roman" pitchFamily="18" charset="0"/>
              </a:rPr>
              <a:t>参数</a:t>
            </a:r>
            <a:r>
              <a:rPr kumimoji="1" lang="en-US" altLang="zh-CN" sz="2400" dirty="0">
                <a:solidFill>
                  <a:srgbClr val="FF33CC"/>
                </a:solidFill>
                <a:ea typeface="宋体" pitchFamily="2" charset="-122"/>
                <a:cs typeface="Times New Roman" pitchFamily="18" charset="0"/>
              </a:rPr>
              <a:t>pattern</a:t>
            </a:r>
            <a:r>
              <a:rPr kumimoji="1" lang="zh-CN" altLang="en-US" sz="2400" dirty="0">
                <a:ea typeface="宋体" pitchFamily="2" charset="-122"/>
                <a:cs typeface="Times New Roman" pitchFamily="18" charset="0"/>
              </a:rPr>
              <a:t>指定的格式创建一个对象，该对象调用：</a:t>
            </a:r>
            <a:endParaRPr kumimoji="1" lang="zh-CN" altLang="en-US" sz="2400" dirty="0">
              <a:solidFill>
                <a:srgbClr val="0000FF"/>
              </a:solidFill>
              <a:ea typeface="宋体" pitchFamily="2" charset="-122"/>
              <a:cs typeface="Times New Roman" pitchFamily="18" charset="0"/>
            </a:endParaRPr>
          </a:p>
          <a:p>
            <a:pPr marL="342900" indent="-342900">
              <a:buFont typeface="Wingdings" pitchFamily="2" charset="2"/>
              <a:buChar char="Ø"/>
            </a:pPr>
            <a:r>
              <a:rPr kumimoji="1" lang="en-US" altLang="zh-CN" sz="2400" b="1" dirty="0">
                <a:solidFill>
                  <a:srgbClr val="C00000"/>
                </a:solidFill>
                <a:ea typeface="宋体" pitchFamily="2" charset="-122"/>
                <a:cs typeface="Times New Roman" pitchFamily="18" charset="0"/>
              </a:rPr>
              <a:t>public String format(Date date)</a:t>
            </a:r>
            <a:r>
              <a:rPr kumimoji="1" lang="zh-CN" altLang="en-US" sz="2400" b="1" dirty="0">
                <a:solidFill>
                  <a:srgbClr val="C00000"/>
                </a:solidFill>
                <a:ea typeface="宋体" pitchFamily="2" charset="-122"/>
                <a:cs typeface="Times New Roman" pitchFamily="18" charset="0"/>
              </a:rPr>
              <a:t>：</a:t>
            </a:r>
            <a:r>
              <a:rPr kumimoji="1" lang="zh-CN" altLang="en-US" sz="2400" dirty="0">
                <a:ea typeface="宋体" pitchFamily="2" charset="-122"/>
                <a:cs typeface="Times New Roman" pitchFamily="18" charset="0"/>
              </a:rPr>
              <a:t>方法格式化时间对象</a:t>
            </a:r>
            <a:r>
              <a:rPr kumimoji="1" lang="en-US" altLang="zh-CN" sz="2400" dirty="0">
                <a:ea typeface="宋体" pitchFamily="2" charset="-122"/>
                <a:cs typeface="Times New Roman" pitchFamily="18" charset="0"/>
              </a:rPr>
              <a:t>date</a:t>
            </a:r>
            <a:endParaRPr kumimoji="1" lang="zh-CN" altLang="en-US" sz="2400" dirty="0">
              <a:ea typeface="宋体" pitchFamily="2" charset="-122"/>
              <a:cs typeface="Times New Roman" pitchFamily="18" charset="0"/>
            </a:endParaRPr>
          </a:p>
          <a:p>
            <a:pPr marL="342900" indent="-342900">
              <a:spcBef>
                <a:spcPts val="1200"/>
              </a:spcBef>
              <a:buFont typeface="Wingdings" pitchFamily="2" charset="2"/>
              <a:buChar char="u"/>
            </a:pPr>
            <a:r>
              <a:rPr lang="zh-CN" altLang="en-US" sz="2400" b="1" dirty="0">
                <a:solidFill>
                  <a:srgbClr val="0000FF"/>
                </a:solidFill>
                <a:ea typeface="宋体" pitchFamily="2" charset="-122"/>
                <a:cs typeface="Times New Roman" pitchFamily="18" charset="0"/>
              </a:rPr>
              <a:t>解析：</a:t>
            </a:r>
            <a:endParaRPr lang="en-US" altLang="zh-CN" sz="2400" b="1" dirty="0">
              <a:solidFill>
                <a:srgbClr val="0000FF"/>
              </a:solidFill>
              <a:ea typeface="宋体" pitchFamily="2" charset="-122"/>
              <a:cs typeface="Times New Roman" pitchFamily="18" charset="0"/>
            </a:endParaRPr>
          </a:p>
          <a:p>
            <a:pPr marL="342900" indent="-342900">
              <a:buFont typeface="Wingdings" pitchFamily="2" charset="2"/>
              <a:buChar char="Ø"/>
            </a:pPr>
            <a:r>
              <a:rPr lang="en-US" altLang="zh-CN" sz="2400" b="1" dirty="0">
                <a:solidFill>
                  <a:srgbClr val="C00000"/>
                </a:solidFill>
                <a:ea typeface="宋体" pitchFamily="2" charset="-122"/>
                <a:cs typeface="Times New Roman" pitchFamily="18" charset="0"/>
              </a:rPr>
              <a:t>public Date parse(String source)</a:t>
            </a:r>
            <a:r>
              <a:rPr lang="zh-CN" altLang="en-US" sz="2400" b="1" dirty="0">
                <a:solidFill>
                  <a:srgbClr val="C00000"/>
                </a:solidFill>
                <a:ea typeface="宋体" pitchFamily="2" charset="-122"/>
                <a:cs typeface="Times New Roman" pitchFamily="18" charset="0"/>
              </a:rPr>
              <a:t>：</a:t>
            </a:r>
            <a:r>
              <a:rPr lang="zh-CN" altLang="en-US" sz="2400" dirty="0">
                <a:ea typeface="宋体" pitchFamily="2" charset="-122"/>
                <a:cs typeface="Times New Roman" pitchFamily="18" charset="0"/>
              </a:rPr>
              <a:t>从给定字符串的开始解析文本，以生成一个日期。</a:t>
            </a:r>
            <a:endParaRPr lang="zh-CN" altLang="en-US" sz="24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40712599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640" y="605581"/>
            <a:ext cx="8712968" cy="5847755"/>
          </a:xfrm>
          <a:prstGeom prst="rect">
            <a:avLst/>
          </a:prstGeom>
          <a:noFill/>
        </p:spPr>
        <p:txBody>
          <a:bodyPr wrap="square" rtlCol="0">
            <a:spAutoFit/>
          </a:bodyPr>
          <a:lstStyle/>
          <a:p>
            <a:r>
              <a:rPr lang="en-US" altLang="zh-CN" sz="2200" dirty="0">
                <a:ea typeface="宋体" pitchFamily="2" charset="-122"/>
                <a:cs typeface="Times New Roman" pitchFamily="18" charset="0"/>
              </a:rPr>
              <a:t>Date </a:t>
            </a:r>
            <a:r>
              <a:rPr lang="en-US" altLang="zh-CN" sz="2200" dirty="0" err="1">
                <a:ea typeface="宋体" pitchFamily="2" charset="-122"/>
                <a:cs typeface="Times New Roman" pitchFamily="18" charset="0"/>
              </a:rPr>
              <a:t>date</a:t>
            </a:r>
            <a:r>
              <a:rPr lang="en-US" altLang="zh-CN" sz="2200" dirty="0">
                <a:ea typeface="宋体" pitchFamily="2" charset="-122"/>
                <a:cs typeface="Times New Roman" pitchFamily="18" charset="0"/>
              </a:rPr>
              <a:t> = new Date();  //</a:t>
            </a:r>
            <a:r>
              <a:rPr lang="zh-CN" altLang="en-US" sz="2200" dirty="0">
                <a:ea typeface="宋体" pitchFamily="2" charset="-122"/>
                <a:cs typeface="Times New Roman" pitchFamily="18" charset="0"/>
              </a:rPr>
              <a:t>产生一个</a:t>
            </a:r>
            <a:r>
              <a:rPr lang="en-US" altLang="zh-CN" sz="2200" dirty="0">
                <a:ea typeface="宋体" pitchFamily="2" charset="-122"/>
                <a:cs typeface="Times New Roman" pitchFamily="18" charset="0"/>
              </a:rPr>
              <a:t>Date</a:t>
            </a:r>
            <a:r>
              <a:rPr lang="zh-CN" altLang="en-US" sz="2200" dirty="0">
                <a:ea typeface="宋体" pitchFamily="2" charset="-122"/>
                <a:cs typeface="Times New Roman" pitchFamily="18" charset="0"/>
              </a:rPr>
              <a:t>实例</a:t>
            </a:r>
            <a:endParaRPr lang="en-US" altLang="zh-CN" sz="2200" dirty="0">
              <a:ea typeface="宋体" pitchFamily="2" charset="-122"/>
              <a:cs typeface="Times New Roman" pitchFamily="18" charset="0"/>
            </a:endParaRPr>
          </a:p>
          <a:p>
            <a:r>
              <a:rPr lang="en-US" altLang="zh-CN" sz="2200" dirty="0">
                <a:ea typeface="宋体" pitchFamily="2" charset="-122"/>
                <a:cs typeface="Times New Roman" pitchFamily="18" charset="0"/>
              </a:rPr>
              <a:t>//</a:t>
            </a:r>
            <a:r>
              <a:rPr lang="zh-CN" altLang="en-US" sz="2200" dirty="0">
                <a:ea typeface="宋体" pitchFamily="2" charset="-122"/>
                <a:cs typeface="Times New Roman" pitchFamily="18" charset="0"/>
              </a:rPr>
              <a:t>产生一个</a:t>
            </a:r>
            <a:r>
              <a:rPr lang="en-US" altLang="zh-CN" sz="2200" dirty="0" err="1">
                <a:ea typeface="宋体" pitchFamily="2" charset="-122"/>
                <a:cs typeface="Times New Roman" pitchFamily="18" charset="0"/>
              </a:rPr>
              <a:t>formater</a:t>
            </a:r>
            <a:r>
              <a:rPr lang="zh-CN" altLang="en-US" sz="2200" dirty="0">
                <a:ea typeface="宋体" pitchFamily="2" charset="-122"/>
                <a:cs typeface="Times New Roman" pitchFamily="18" charset="0"/>
              </a:rPr>
              <a:t>格式化的实例</a:t>
            </a:r>
          </a:p>
          <a:p>
            <a:r>
              <a:rPr lang="en-US" altLang="zh-CN" sz="2200" dirty="0" err="1">
                <a:ea typeface="宋体" pitchFamily="2" charset="-122"/>
                <a:cs typeface="Times New Roman" pitchFamily="18" charset="0"/>
              </a:rPr>
              <a:t>SimpleDateFormat</a:t>
            </a:r>
            <a:r>
              <a:rPr lang="en-US" altLang="zh-CN" sz="2200" dirty="0">
                <a:ea typeface="宋体" pitchFamily="2" charset="-122"/>
                <a:cs typeface="Times New Roman" pitchFamily="18" charset="0"/>
              </a:rPr>
              <a:t> </a:t>
            </a:r>
            <a:r>
              <a:rPr lang="en-US" altLang="zh-CN" sz="2200" dirty="0" err="1">
                <a:ea typeface="宋体" pitchFamily="2" charset="-122"/>
                <a:cs typeface="Times New Roman" pitchFamily="18" charset="0"/>
              </a:rPr>
              <a:t>formater</a:t>
            </a:r>
            <a:r>
              <a:rPr lang="en-US" altLang="zh-CN" sz="2200" dirty="0">
                <a:ea typeface="宋体" pitchFamily="2" charset="-122"/>
                <a:cs typeface="Times New Roman" pitchFamily="18" charset="0"/>
              </a:rPr>
              <a:t> = new </a:t>
            </a:r>
            <a:r>
              <a:rPr lang="en-US" altLang="zh-CN" sz="2200" dirty="0" err="1">
                <a:ea typeface="宋体" pitchFamily="2" charset="-122"/>
                <a:cs typeface="Times New Roman" pitchFamily="18" charset="0"/>
              </a:rPr>
              <a:t>SimpleDateFormat</a:t>
            </a:r>
            <a:r>
              <a:rPr lang="en-US" altLang="zh-CN" sz="2200" dirty="0">
                <a:ea typeface="宋体" pitchFamily="2" charset="-122"/>
                <a:cs typeface="Times New Roman" pitchFamily="18" charset="0"/>
              </a:rPr>
              <a:t>();</a:t>
            </a:r>
          </a:p>
          <a:p>
            <a:r>
              <a:rPr lang="zh-CN" altLang="en-US" sz="2200" dirty="0">
                <a:ea typeface="宋体" pitchFamily="2" charset="-122"/>
                <a:cs typeface="Times New Roman" pitchFamily="18" charset="0"/>
              </a:rPr>
              <a:t>	</a:t>
            </a:r>
            <a:r>
              <a:rPr lang="en-US" altLang="zh-CN" sz="2200" dirty="0" err="1">
                <a:ea typeface="宋体" pitchFamily="2" charset="-122"/>
                <a:cs typeface="Times New Roman" pitchFamily="18" charset="0"/>
              </a:rPr>
              <a:t>System.out.println</a:t>
            </a:r>
            <a:r>
              <a:rPr lang="en-US" altLang="zh-CN" sz="2200" dirty="0">
                <a:ea typeface="宋体" pitchFamily="2" charset="-122"/>
                <a:cs typeface="Times New Roman" pitchFamily="18" charset="0"/>
              </a:rPr>
              <a:t>(</a:t>
            </a:r>
            <a:r>
              <a:rPr lang="en-US" altLang="zh-CN" sz="2200" dirty="0" err="1">
                <a:ea typeface="宋体" pitchFamily="2" charset="-122"/>
                <a:cs typeface="Times New Roman" pitchFamily="18" charset="0"/>
              </a:rPr>
              <a:t>formater.format</a:t>
            </a:r>
            <a:r>
              <a:rPr lang="en-US" altLang="zh-CN" sz="2200" dirty="0">
                <a:ea typeface="宋体" pitchFamily="2" charset="-122"/>
                <a:cs typeface="Times New Roman" pitchFamily="18" charset="0"/>
              </a:rPr>
              <a:t>(date));//</a:t>
            </a:r>
            <a:r>
              <a:rPr lang="zh-CN" altLang="en-US" sz="2200" dirty="0">
                <a:ea typeface="宋体" pitchFamily="2" charset="-122"/>
                <a:cs typeface="Times New Roman" pitchFamily="18" charset="0"/>
              </a:rPr>
              <a:t>打印输出默认的格式</a:t>
            </a:r>
          </a:p>
          <a:p>
            <a:r>
              <a:rPr lang="zh-CN" altLang="en-US" sz="2200" dirty="0">
                <a:ea typeface="宋体" pitchFamily="2" charset="-122"/>
                <a:cs typeface="Times New Roman" pitchFamily="18" charset="0"/>
              </a:rPr>
              <a:t>	</a:t>
            </a:r>
            <a:r>
              <a:rPr lang="en-US" altLang="zh-CN" sz="2200" dirty="0" err="1">
                <a:ea typeface="宋体" pitchFamily="2" charset="-122"/>
                <a:cs typeface="Times New Roman" pitchFamily="18" charset="0"/>
              </a:rPr>
              <a:t>SimpleDateFormat</a:t>
            </a:r>
            <a:r>
              <a:rPr lang="en-US" altLang="zh-CN" sz="2200" dirty="0">
                <a:ea typeface="宋体" pitchFamily="2" charset="-122"/>
                <a:cs typeface="Times New Roman" pitchFamily="18" charset="0"/>
              </a:rPr>
              <a:t> formater2 = new </a:t>
            </a:r>
            <a:r>
              <a:rPr lang="en-US" altLang="zh-CN" sz="2200" dirty="0" err="1">
                <a:ea typeface="宋体" pitchFamily="2" charset="-122"/>
                <a:cs typeface="Times New Roman" pitchFamily="18" charset="0"/>
              </a:rPr>
              <a:t>SimpleDateFormat</a:t>
            </a:r>
            <a:r>
              <a:rPr lang="en-US" altLang="zh-CN" sz="2200" dirty="0">
                <a:ea typeface="宋体" pitchFamily="2" charset="-122"/>
                <a:cs typeface="Times New Roman" pitchFamily="18" charset="0"/>
              </a:rPr>
              <a:t>(</a:t>
            </a:r>
          </a:p>
          <a:p>
            <a:r>
              <a:rPr lang="en-US" altLang="zh-CN" sz="2200" dirty="0">
                <a:ea typeface="宋体" pitchFamily="2" charset="-122"/>
                <a:cs typeface="Times New Roman" pitchFamily="18" charset="0"/>
              </a:rPr>
              <a:t>				"</a:t>
            </a:r>
            <a:r>
              <a:rPr lang="en-US" altLang="zh-CN" sz="2200" dirty="0" err="1">
                <a:ea typeface="宋体" pitchFamily="2" charset="-122"/>
                <a:cs typeface="Times New Roman" pitchFamily="18" charset="0"/>
              </a:rPr>
              <a:t>yyyy</a:t>
            </a:r>
            <a:r>
              <a:rPr lang="zh-CN" altLang="en-US" sz="2200" dirty="0">
                <a:ea typeface="宋体" pitchFamily="2" charset="-122"/>
                <a:cs typeface="Times New Roman" pitchFamily="18" charset="0"/>
              </a:rPr>
              <a:t>年</a:t>
            </a:r>
            <a:r>
              <a:rPr lang="en-US" altLang="zh-CN" sz="2200" dirty="0">
                <a:ea typeface="宋体" pitchFamily="2" charset="-122"/>
                <a:cs typeface="Times New Roman" pitchFamily="18" charset="0"/>
              </a:rPr>
              <a:t>MM</a:t>
            </a:r>
            <a:r>
              <a:rPr lang="zh-CN" altLang="en-US" sz="2200" dirty="0">
                <a:ea typeface="宋体" pitchFamily="2" charset="-122"/>
                <a:cs typeface="Times New Roman" pitchFamily="18" charset="0"/>
              </a:rPr>
              <a:t>月</a:t>
            </a:r>
            <a:r>
              <a:rPr lang="en-US" altLang="zh-CN" sz="2200" dirty="0" err="1">
                <a:ea typeface="宋体" pitchFamily="2" charset="-122"/>
                <a:cs typeface="Times New Roman" pitchFamily="18" charset="0"/>
              </a:rPr>
              <a:t>dd</a:t>
            </a:r>
            <a:r>
              <a:rPr lang="zh-CN" altLang="en-US" sz="2200" dirty="0">
                <a:ea typeface="宋体" pitchFamily="2" charset="-122"/>
                <a:cs typeface="Times New Roman" pitchFamily="18" charset="0"/>
              </a:rPr>
              <a:t>日 </a:t>
            </a:r>
            <a:r>
              <a:rPr lang="en-US" altLang="zh-CN" sz="2200" dirty="0">
                <a:ea typeface="宋体" pitchFamily="2" charset="-122"/>
                <a:cs typeface="Times New Roman" pitchFamily="18" charset="0"/>
              </a:rPr>
              <a:t>EEE </a:t>
            </a:r>
            <a:r>
              <a:rPr lang="en-US" altLang="zh-CN" sz="2200" dirty="0" err="1">
                <a:ea typeface="宋体" pitchFamily="2" charset="-122"/>
                <a:cs typeface="Times New Roman" pitchFamily="18" charset="0"/>
              </a:rPr>
              <a:t>HH:mm:ss</a:t>
            </a:r>
            <a:r>
              <a:rPr lang="en-US" altLang="zh-CN" sz="2200" dirty="0">
                <a:ea typeface="宋体" pitchFamily="2" charset="-122"/>
                <a:cs typeface="Times New Roman" pitchFamily="18" charset="0"/>
              </a:rPr>
              <a:t>");</a:t>
            </a:r>
          </a:p>
          <a:p>
            <a:r>
              <a:rPr lang="en-US" altLang="zh-CN" sz="2200" dirty="0">
                <a:ea typeface="宋体" pitchFamily="2" charset="-122"/>
                <a:cs typeface="Times New Roman" pitchFamily="18" charset="0"/>
              </a:rPr>
              <a:t>	</a:t>
            </a:r>
            <a:r>
              <a:rPr lang="en-US" altLang="zh-CN" sz="2200" dirty="0" err="1">
                <a:ea typeface="宋体" pitchFamily="2" charset="-122"/>
                <a:cs typeface="Times New Roman" pitchFamily="18" charset="0"/>
              </a:rPr>
              <a:t>System.out.println</a:t>
            </a:r>
            <a:r>
              <a:rPr lang="en-US" altLang="zh-CN" sz="2200" dirty="0">
                <a:ea typeface="宋体" pitchFamily="2" charset="-122"/>
                <a:cs typeface="Times New Roman" pitchFamily="18" charset="0"/>
              </a:rPr>
              <a:t>(formater2.format(date)); </a:t>
            </a:r>
          </a:p>
          <a:p>
            <a:r>
              <a:rPr lang="en-US" altLang="zh-CN" sz="2200" dirty="0">
                <a:ea typeface="宋体" pitchFamily="2" charset="-122"/>
                <a:cs typeface="Times New Roman" pitchFamily="18" charset="0"/>
              </a:rPr>
              <a:t>	//</a:t>
            </a:r>
            <a:r>
              <a:rPr lang="zh-CN" altLang="en-US" sz="2200" dirty="0">
                <a:ea typeface="宋体" pitchFamily="2" charset="-122"/>
                <a:cs typeface="Times New Roman" pitchFamily="18" charset="0"/>
              </a:rPr>
              <a:t>实例化一个指定的格式对象</a:t>
            </a:r>
          </a:p>
          <a:p>
            <a:r>
              <a:rPr lang="en-US" altLang="zh-CN" sz="2200" dirty="0">
                <a:ea typeface="宋体" pitchFamily="2" charset="-122"/>
                <a:cs typeface="Times New Roman" pitchFamily="18" charset="0"/>
              </a:rPr>
              <a:t>	//</a:t>
            </a:r>
            <a:r>
              <a:rPr lang="zh-CN" altLang="en-US" sz="2200" dirty="0">
                <a:ea typeface="宋体" pitchFamily="2" charset="-122"/>
                <a:cs typeface="Times New Roman" pitchFamily="18" charset="0"/>
              </a:rPr>
              <a:t>按指定的格式输出</a:t>
            </a:r>
          </a:p>
          <a:p>
            <a:r>
              <a:rPr lang="zh-CN" altLang="en-US" sz="2200" dirty="0">
                <a:ea typeface="宋体" pitchFamily="2" charset="-122"/>
                <a:cs typeface="Times New Roman" pitchFamily="18" charset="0"/>
              </a:rPr>
              <a:t>	</a:t>
            </a:r>
            <a:r>
              <a:rPr lang="en-US" altLang="zh-CN" sz="2200" dirty="0">
                <a:ea typeface="宋体" pitchFamily="2" charset="-122"/>
                <a:cs typeface="Times New Roman" pitchFamily="18" charset="0"/>
              </a:rPr>
              <a:t>try {</a:t>
            </a:r>
          </a:p>
          <a:p>
            <a:r>
              <a:rPr lang="en-US" altLang="zh-CN" sz="2200" dirty="0">
                <a:ea typeface="宋体" pitchFamily="2" charset="-122"/>
                <a:cs typeface="Times New Roman" pitchFamily="18" charset="0"/>
              </a:rPr>
              <a:t>		Date date2 = formater2.parse(“2008</a:t>
            </a:r>
            <a:r>
              <a:rPr lang="zh-CN" altLang="en-US" sz="2200" dirty="0">
                <a:ea typeface="宋体" pitchFamily="2" charset="-122"/>
                <a:cs typeface="Times New Roman" pitchFamily="18" charset="0"/>
              </a:rPr>
              <a:t>年</a:t>
            </a:r>
            <a:r>
              <a:rPr lang="en-US" altLang="zh-CN" sz="2200" dirty="0">
                <a:ea typeface="宋体" pitchFamily="2" charset="-122"/>
                <a:cs typeface="Times New Roman" pitchFamily="18" charset="0"/>
              </a:rPr>
              <a:t>08</a:t>
            </a:r>
            <a:r>
              <a:rPr lang="zh-CN" altLang="en-US" sz="2200" dirty="0">
                <a:ea typeface="宋体" pitchFamily="2" charset="-122"/>
                <a:cs typeface="Times New Roman" pitchFamily="18" charset="0"/>
              </a:rPr>
              <a:t>月</a:t>
            </a:r>
            <a:r>
              <a:rPr lang="en-US" altLang="zh-CN" sz="2200" dirty="0">
                <a:ea typeface="宋体" pitchFamily="2" charset="-122"/>
                <a:cs typeface="Times New Roman" pitchFamily="18" charset="0"/>
              </a:rPr>
              <a:t>08</a:t>
            </a:r>
            <a:r>
              <a:rPr lang="zh-CN" altLang="en-US" sz="2200" dirty="0">
                <a:ea typeface="宋体" pitchFamily="2" charset="-122"/>
                <a:cs typeface="Times New Roman" pitchFamily="18" charset="0"/>
              </a:rPr>
              <a:t>日 星期一     </a:t>
            </a:r>
            <a:endParaRPr lang="en-US" altLang="zh-CN" sz="2200" dirty="0">
              <a:ea typeface="宋体" pitchFamily="2" charset="-122"/>
              <a:cs typeface="Times New Roman" pitchFamily="18" charset="0"/>
            </a:endParaRPr>
          </a:p>
          <a:p>
            <a:r>
              <a:rPr lang="en-US" altLang="zh-CN" sz="2200" dirty="0">
                <a:ea typeface="宋体" pitchFamily="2" charset="-122"/>
                <a:cs typeface="Times New Roman" pitchFamily="18" charset="0"/>
              </a:rPr>
              <a:t>                                                                                  08:08:08");</a:t>
            </a:r>
          </a:p>
          <a:p>
            <a:r>
              <a:rPr lang="en-US" altLang="zh-CN" sz="2200" dirty="0">
                <a:ea typeface="宋体" pitchFamily="2" charset="-122"/>
                <a:cs typeface="Times New Roman" pitchFamily="18" charset="0"/>
              </a:rPr>
              <a:t>		 //</a:t>
            </a:r>
            <a:r>
              <a:rPr lang="zh-CN" altLang="en-US" sz="2200" dirty="0">
                <a:ea typeface="宋体" pitchFamily="2" charset="-122"/>
                <a:cs typeface="Times New Roman" pitchFamily="18" charset="0"/>
              </a:rPr>
              <a:t>将指定的日期解析后格式化按指定的格式输出</a:t>
            </a:r>
            <a:endParaRPr lang="en-US" altLang="zh-CN" sz="2200" dirty="0">
              <a:ea typeface="宋体" pitchFamily="2" charset="-122"/>
              <a:cs typeface="Times New Roman" pitchFamily="18" charset="0"/>
            </a:endParaRPr>
          </a:p>
          <a:p>
            <a:r>
              <a:rPr lang="en-US" altLang="zh-CN" sz="2200" dirty="0">
                <a:ea typeface="宋体" pitchFamily="2" charset="-122"/>
                <a:cs typeface="Times New Roman" pitchFamily="18" charset="0"/>
              </a:rPr>
              <a:t>		</a:t>
            </a:r>
            <a:r>
              <a:rPr lang="en-US" altLang="zh-CN" sz="2200" dirty="0" err="1">
                <a:ea typeface="宋体" pitchFamily="2" charset="-122"/>
                <a:cs typeface="Times New Roman" pitchFamily="18" charset="0"/>
              </a:rPr>
              <a:t>System.out.println</a:t>
            </a:r>
            <a:r>
              <a:rPr lang="en-US" altLang="zh-CN" sz="2200" dirty="0">
                <a:ea typeface="宋体" pitchFamily="2" charset="-122"/>
                <a:cs typeface="Times New Roman" pitchFamily="18" charset="0"/>
              </a:rPr>
              <a:t>(date2.toString());</a:t>
            </a:r>
            <a:endParaRPr lang="zh-CN" altLang="en-US" sz="2200" dirty="0">
              <a:ea typeface="宋体" pitchFamily="2" charset="-122"/>
              <a:cs typeface="Times New Roman" pitchFamily="18" charset="0"/>
            </a:endParaRPr>
          </a:p>
          <a:p>
            <a:r>
              <a:rPr lang="zh-CN" altLang="en-US" sz="2200" dirty="0">
                <a:ea typeface="宋体" pitchFamily="2" charset="-122"/>
                <a:cs typeface="Times New Roman" pitchFamily="18" charset="0"/>
              </a:rPr>
              <a:t>	</a:t>
            </a:r>
            <a:r>
              <a:rPr lang="en-US" altLang="zh-CN" sz="2200" dirty="0">
                <a:ea typeface="宋体" pitchFamily="2" charset="-122"/>
                <a:cs typeface="Times New Roman" pitchFamily="18" charset="0"/>
              </a:rPr>
              <a:t>} catch (</a:t>
            </a:r>
            <a:r>
              <a:rPr lang="en-US" altLang="zh-CN" sz="2200" dirty="0" err="1">
                <a:ea typeface="宋体" pitchFamily="2" charset="-122"/>
                <a:cs typeface="Times New Roman" pitchFamily="18" charset="0"/>
              </a:rPr>
              <a:t>ParseException</a:t>
            </a:r>
            <a:r>
              <a:rPr lang="en-US" altLang="zh-CN" sz="2200" dirty="0">
                <a:ea typeface="宋体" pitchFamily="2" charset="-122"/>
                <a:cs typeface="Times New Roman" pitchFamily="18" charset="0"/>
              </a:rPr>
              <a:t> e) {</a:t>
            </a:r>
          </a:p>
          <a:p>
            <a:r>
              <a:rPr lang="en-US" altLang="zh-CN" sz="2200" dirty="0">
                <a:ea typeface="宋体" pitchFamily="2" charset="-122"/>
                <a:cs typeface="Times New Roman" pitchFamily="18" charset="0"/>
              </a:rPr>
              <a:t>		</a:t>
            </a:r>
            <a:r>
              <a:rPr lang="en-US" altLang="zh-CN" sz="2200" dirty="0" err="1">
                <a:ea typeface="宋体" pitchFamily="2" charset="-122"/>
                <a:cs typeface="Times New Roman" pitchFamily="18" charset="0"/>
              </a:rPr>
              <a:t>e.printStackTrace</a:t>
            </a:r>
            <a:r>
              <a:rPr lang="en-US" altLang="zh-CN" sz="2200" dirty="0">
                <a:ea typeface="宋体" pitchFamily="2" charset="-122"/>
                <a:cs typeface="Times New Roman" pitchFamily="18" charset="0"/>
              </a:rPr>
              <a:t>();</a:t>
            </a:r>
          </a:p>
          <a:p>
            <a:r>
              <a:rPr lang="en-US" altLang="zh-CN" sz="2200" dirty="0">
                <a:ea typeface="宋体" pitchFamily="2" charset="-122"/>
                <a:cs typeface="Times New Roman" pitchFamily="18" charset="0"/>
              </a:rPr>
              <a:t>	}</a:t>
            </a:r>
            <a:endParaRPr lang="zh-CN" altLang="en-US" sz="2200" dirty="0">
              <a:ea typeface="宋体" pitchFamily="2" charset="-122"/>
              <a:cs typeface="Times New Roman" pitchFamily="18" charset="0"/>
            </a:endParaRPr>
          </a:p>
        </p:txBody>
      </p:sp>
    </p:spTree>
    <p:extLst>
      <p:ext uri="{BB962C8B-B14F-4D97-AF65-F5344CB8AC3E}">
        <p14:creationId xmlns:p14="http://schemas.microsoft.com/office/powerpoint/2010/main" val="39036841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272" y="908720"/>
            <a:ext cx="8352928" cy="5324535"/>
          </a:xfrm>
          <a:prstGeom prst="rect">
            <a:avLst/>
          </a:prstGeom>
          <a:noFill/>
        </p:spPr>
        <p:txBody>
          <a:bodyPr wrap="square" rtlCol="0">
            <a:spAutoFit/>
          </a:bodyPr>
          <a:lstStyle/>
          <a:p>
            <a:r>
              <a:rPr lang="en-US" altLang="zh-CN" sz="2800" b="1" dirty="0">
                <a:solidFill>
                  <a:srgbClr val="C00000"/>
                </a:solidFill>
                <a:ea typeface="宋体" pitchFamily="2" charset="-122"/>
                <a:cs typeface="Times New Roman" pitchFamily="18" charset="0"/>
              </a:rPr>
              <a:t>3. </a:t>
            </a:r>
            <a:r>
              <a:rPr lang="en-US" altLang="zh-CN" sz="2800" b="1" dirty="0" err="1">
                <a:solidFill>
                  <a:srgbClr val="C00000"/>
                </a:solidFill>
                <a:ea typeface="宋体" pitchFamily="2" charset="-122"/>
                <a:cs typeface="Times New Roman" pitchFamily="18" charset="0"/>
              </a:rPr>
              <a:t>java.util.Calendar</a:t>
            </a:r>
            <a:r>
              <a:rPr lang="en-US" altLang="zh-CN" sz="2800" b="1" dirty="0">
                <a:solidFill>
                  <a:srgbClr val="C00000"/>
                </a:solidFill>
                <a:ea typeface="宋体" pitchFamily="2" charset="-122"/>
                <a:cs typeface="Times New Roman" pitchFamily="18" charset="0"/>
              </a:rPr>
              <a:t>(</a:t>
            </a:r>
            <a:r>
              <a:rPr lang="zh-CN" altLang="en-US" sz="2800" b="1" dirty="0">
                <a:solidFill>
                  <a:srgbClr val="C00000"/>
                </a:solidFill>
                <a:ea typeface="宋体" pitchFamily="2" charset="-122"/>
                <a:cs typeface="Times New Roman" pitchFamily="18" charset="0"/>
              </a:rPr>
              <a:t>日历</a:t>
            </a:r>
            <a:r>
              <a:rPr lang="en-US" altLang="zh-CN" sz="2800" b="1" dirty="0">
                <a:solidFill>
                  <a:srgbClr val="C00000"/>
                </a:solidFill>
                <a:ea typeface="宋体" pitchFamily="2" charset="-122"/>
                <a:cs typeface="Times New Roman" pitchFamily="18" charset="0"/>
              </a:rPr>
              <a:t>)</a:t>
            </a:r>
            <a:r>
              <a:rPr lang="zh-CN" altLang="en-US" sz="2800" b="1" dirty="0">
                <a:solidFill>
                  <a:srgbClr val="C00000"/>
                </a:solidFill>
                <a:ea typeface="宋体" pitchFamily="2" charset="-122"/>
                <a:cs typeface="Times New Roman" pitchFamily="18" charset="0"/>
              </a:rPr>
              <a:t>类</a:t>
            </a:r>
            <a:endParaRPr lang="en-US" altLang="zh-CN" sz="2800" b="1" dirty="0">
              <a:solidFill>
                <a:srgbClr val="C00000"/>
              </a:solidFill>
              <a:ea typeface="宋体" pitchFamily="2" charset="-122"/>
              <a:cs typeface="Times New Roman" pitchFamily="18" charset="0"/>
            </a:endParaRPr>
          </a:p>
          <a:p>
            <a:r>
              <a:rPr lang="en-US" altLang="zh-CN" sz="2400" dirty="0">
                <a:ea typeface="宋体" pitchFamily="2" charset="-122"/>
                <a:cs typeface="Times New Roman" pitchFamily="18" charset="0"/>
              </a:rPr>
              <a:t>     Calendar</a:t>
            </a:r>
            <a:r>
              <a:rPr lang="zh-CN" altLang="en-US" sz="2400" dirty="0">
                <a:ea typeface="宋体" pitchFamily="2" charset="-122"/>
                <a:cs typeface="Times New Roman" pitchFamily="18" charset="0"/>
              </a:rPr>
              <a:t>是一个抽象基类，主用用于完成日期字段之间相互操作的功能。</a:t>
            </a:r>
            <a:endParaRPr lang="en-US" altLang="zh-CN" sz="2400" dirty="0">
              <a:ea typeface="宋体" pitchFamily="2" charset="-122"/>
              <a:cs typeface="Times New Roman" pitchFamily="18" charset="0"/>
            </a:endParaRPr>
          </a:p>
          <a:p>
            <a:pPr marL="342900" indent="-342900">
              <a:buFont typeface="Wingdings" pitchFamily="2" charset="2"/>
              <a:buChar char="l"/>
            </a:pPr>
            <a:r>
              <a:rPr lang="zh-CN" altLang="en-US" sz="2400" dirty="0">
                <a:ea typeface="宋体" pitchFamily="2" charset="-122"/>
                <a:cs typeface="Times New Roman" pitchFamily="18" charset="0"/>
              </a:rPr>
              <a:t>获取</a:t>
            </a:r>
            <a:r>
              <a:rPr lang="en-US" altLang="zh-CN" sz="2400" dirty="0">
                <a:ea typeface="宋体" pitchFamily="2" charset="-122"/>
                <a:cs typeface="Times New Roman" pitchFamily="18" charset="0"/>
              </a:rPr>
              <a:t>Calendar</a:t>
            </a:r>
            <a:r>
              <a:rPr lang="zh-CN" altLang="en-US" sz="2400" dirty="0">
                <a:ea typeface="宋体" pitchFamily="2" charset="-122"/>
                <a:cs typeface="Times New Roman" pitchFamily="18" charset="0"/>
              </a:rPr>
              <a:t>实例的方法</a:t>
            </a:r>
            <a:endParaRPr lang="en-US" altLang="zh-CN" sz="2400" dirty="0">
              <a:ea typeface="宋体" pitchFamily="2" charset="-122"/>
              <a:cs typeface="Times New Roman" pitchFamily="18" charset="0"/>
            </a:endParaRPr>
          </a:p>
          <a:p>
            <a:pPr marL="800100" lvl="1" indent="-342900">
              <a:buFont typeface="Wingdings" pitchFamily="2" charset="2"/>
              <a:buChar char="Ø"/>
            </a:pPr>
            <a:r>
              <a:rPr lang="zh-CN" altLang="en-US" sz="2400" dirty="0">
                <a:ea typeface="宋体" pitchFamily="2" charset="-122"/>
                <a:cs typeface="Times New Roman" pitchFamily="18" charset="0"/>
              </a:rPr>
              <a:t>使用</a:t>
            </a:r>
            <a:r>
              <a:rPr lang="en-US" altLang="zh-CN" sz="2400" dirty="0" err="1">
                <a:solidFill>
                  <a:srgbClr val="C00000"/>
                </a:solidFill>
                <a:ea typeface="宋体" pitchFamily="2" charset="-122"/>
                <a:cs typeface="Times New Roman" pitchFamily="18" charset="0"/>
              </a:rPr>
              <a:t>Calendar.getInstance</a:t>
            </a:r>
            <a:r>
              <a:rPr lang="en-US" altLang="zh-CN" sz="2400" dirty="0">
                <a:solidFill>
                  <a:srgbClr val="C00000"/>
                </a:solidFill>
                <a:ea typeface="宋体" pitchFamily="2" charset="-122"/>
                <a:cs typeface="Times New Roman" pitchFamily="18" charset="0"/>
              </a:rPr>
              <a:t>()</a:t>
            </a:r>
            <a:r>
              <a:rPr lang="zh-CN" altLang="en-US" sz="2400" dirty="0">
                <a:ea typeface="宋体" pitchFamily="2" charset="-122"/>
                <a:cs typeface="Times New Roman" pitchFamily="18" charset="0"/>
              </a:rPr>
              <a:t>方法</a:t>
            </a:r>
            <a:endParaRPr lang="en-US" altLang="zh-CN" sz="2400" dirty="0">
              <a:ea typeface="宋体" pitchFamily="2" charset="-122"/>
              <a:cs typeface="Times New Roman" pitchFamily="18" charset="0"/>
            </a:endParaRPr>
          </a:p>
          <a:p>
            <a:pPr marL="800100" lvl="1" indent="-342900">
              <a:buFont typeface="Wingdings" pitchFamily="2" charset="2"/>
              <a:buChar char="Ø"/>
            </a:pPr>
            <a:r>
              <a:rPr lang="zh-CN" altLang="en-US" sz="2400" dirty="0">
                <a:ea typeface="宋体" pitchFamily="2" charset="-122"/>
                <a:cs typeface="Times New Roman" pitchFamily="18" charset="0"/>
              </a:rPr>
              <a:t>调用它的子类</a:t>
            </a:r>
            <a:r>
              <a:rPr lang="en-US" altLang="zh-CN" sz="2400" dirty="0" err="1">
                <a:solidFill>
                  <a:srgbClr val="C00000"/>
                </a:solidFill>
                <a:ea typeface="宋体" pitchFamily="2" charset="-122"/>
                <a:cs typeface="Times New Roman" pitchFamily="18" charset="0"/>
              </a:rPr>
              <a:t>GregorianCalendar</a:t>
            </a:r>
            <a:r>
              <a:rPr lang="zh-CN" altLang="en-US" sz="2400" dirty="0">
                <a:ea typeface="宋体" pitchFamily="2" charset="-122"/>
                <a:cs typeface="Times New Roman" pitchFamily="18" charset="0"/>
              </a:rPr>
              <a:t>的构造器。</a:t>
            </a:r>
            <a:endParaRPr lang="en-US" altLang="zh-CN" sz="2400" dirty="0">
              <a:ea typeface="宋体" pitchFamily="2" charset="-122"/>
              <a:cs typeface="Times New Roman" pitchFamily="18" charset="0"/>
            </a:endParaRPr>
          </a:p>
          <a:p>
            <a:pPr marL="342900" indent="-342900">
              <a:buFont typeface="Wingdings" pitchFamily="2" charset="2"/>
              <a:buChar char="Ø"/>
            </a:pPr>
            <a:endParaRPr lang="en-US" altLang="zh-CN" dirty="0">
              <a:ea typeface="宋体" pitchFamily="2" charset="-122"/>
              <a:cs typeface="Times New Roman" pitchFamily="18" charset="0"/>
            </a:endParaRPr>
          </a:p>
          <a:p>
            <a:pPr marL="342900" indent="-342900">
              <a:buFont typeface="Wingdings" pitchFamily="2" charset="2"/>
              <a:buChar char="l"/>
            </a:pPr>
            <a:r>
              <a:rPr lang="zh-CN" altLang="en-US" sz="2400" dirty="0">
                <a:ea typeface="宋体" pitchFamily="2" charset="-122"/>
                <a:cs typeface="Times New Roman" pitchFamily="18" charset="0"/>
              </a:rPr>
              <a:t>一个</a:t>
            </a:r>
            <a:r>
              <a:rPr lang="en-US" altLang="zh-CN" sz="2400" dirty="0">
                <a:ea typeface="宋体" pitchFamily="2" charset="-122"/>
                <a:cs typeface="Times New Roman" pitchFamily="18" charset="0"/>
              </a:rPr>
              <a:t>Calendar</a:t>
            </a:r>
            <a:r>
              <a:rPr lang="zh-CN" altLang="en-US" sz="2400" dirty="0">
                <a:ea typeface="宋体" pitchFamily="2" charset="-122"/>
                <a:cs typeface="Times New Roman" pitchFamily="18" charset="0"/>
              </a:rPr>
              <a:t>的实例是系统时间的抽象表示，通过</a:t>
            </a:r>
            <a:r>
              <a:rPr lang="en-US" altLang="zh-CN" sz="2400" dirty="0">
                <a:solidFill>
                  <a:srgbClr val="C00000"/>
                </a:solidFill>
                <a:ea typeface="宋体" pitchFamily="2" charset="-122"/>
                <a:cs typeface="Times New Roman" pitchFamily="18" charset="0"/>
              </a:rPr>
              <a:t>get(</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field)</a:t>
            </a:r>
            <a:r>
              <a:rPr lang="zh-CN" altLang="en-US" sz="2400" dirty="0">
                <a:ea typeface="宋体" pitchFamily="2" charset="-122"/>
                <a:cs typeface="Times New Roman" pitchFamily="18" charset="0"/>
              </a:rPr>
              <a:t>方法来取得想要的时间信息。比如</a:t>
            </a:r>
            <a:r>
              <a:rPr lang="en-US" altLang="zh-CN" sz="2400" dirty="0">
                <a:ea typeface="宋体" pitchFamily="2" charset="-122"/>
                <a:cs typeface="Times New Roman" pitchFamily="18" charset="0"/>
              </a:rPr>
              <a:t>YEAR</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MONTH</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DAY_OF_WEEK</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HOUR_OF_DAY </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MINUTE</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SECOND</a:t>
            </a:r>
          </a:p>
          <a:p>
            <a:pPr marL="800100" lvl="1" indent="-342900">
              <a:buFont typeface="Wingdings" pitchFamily="2" charset="2"/>
              <a:buChar char="Ø"/>
            </a:pPr>
            <a:r>
              <a:rPr lang="en-US" altLang="zh-CN" sz="2400" dirty="0">
                <a:solidFill>
                  <a:srgbClr val="C00000"/>
                </a:solidFill>
                <a:ea typeface="宋体" pitchFamily="2" charset="-122"/>
                <a:cs typeface="Times New Roman" pitchFamily="18" charset="0"/>
              </a:rPr>
              <a:t>public void set(</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field,int</a:t>
            </a:r>
            <a:r>
              <a:rPr lang="en-US" altLang="zh-CN" sz="2400" dirty="0">
                <a:solidFill>
                  <a:srgbClr val="C00000"/>
                </a:solidFill>
                <a:ea typeface="宋体" pitchFamily="2" charset="-122"/>
                <a:cs typeface="Times New Roman" pitchFamily="18" charset="0"/>
              </a:rPr>
              <a:t> value)</a:t>
            </a:r>
          </a:p>
          <a:p>
            <a:pPr marL="800100" lvl="1" indent="-342900">
              <a:buFont typeface="Wingdings" pitchFamily="2" charset="2"/>
              <a:buChar char="Ø"/>
            </a:pPr>
            <a:r>
              <a:rPr lang="en-US" altLang="zh-CN" sz="2400" dirty="0">
                <a:solidFill>
                  <a:srgbClr val="C00000"/>
                </a:solidFill>
                <a:ea typeface="宋体" pitchFamily="2" charset="-122"/>
                <a:cs typeface="Times New Roman" pitchFamily="18" charset="0"/>
              </a:rPr>
              <a:t>public void add(</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field,int</a:t>
            </a:r>
            <a:r>
              <a:rPr lang="en-US" altLang="zh-CN" sz="2400" dirty="0">
                <a:solidFill>
                  <a:srgbClr val="C00000"/>
                </a:solidFill>
                <a:ea typeface="宋体" pitchFamily="2" charset="-122"/>
                <a:cs typeface="Times New Roman" pitchFamily="18" charset="0"/>
              </a:rPr>
              <a:t> amount)</a:t>
            </a:r>
          </a:p>
          <a:p>
            <a:pPr marL="800100" lvl="1" indent="-342900">
              <a:buFont typeface="Wingdings" pitchFamily="2" charset="2"/>
              <a:buChar char="Ø"/>
            </a:pPr>
            <a:r>
              <a:rPr lang="en-US" altLang="zh-CN" sz="2400" dirty="0">
                <a:solidFill>
                  <a:srgbClr val="C00000"/>
                </a:solidFill>
                <a:ea typeface="宋体" pitchFamily="2" charset="-122"/>
                <a:cs typeface="Times New Roman" pitchFamily="18" charset="0"/>
              </a:rPr>
              <a:t>public final Date </a:t>
            </a:r>
            <a:r>
              <a:rPr lang="en-US" altLang="zh-CN" sz="2400" dirty="0" err="1">
                <a:solidFill>
                  <a:srgbClr val="C00000"/>
                </a:solidFill>
                <a:ea typeface="宋体" pitchFamily="2" charset="-122"/>
                <a:cs typeface="Times New Roman" pitchFamily="18" charset="0"/>
              </a:rPr>
              <a:t>getTime</a:t>
            </a:r>
            <a:r>
              <a:rPr lang="en-US" altLang="zh-CN" sz="2400" dirty="0">
                <a:solidFill>
                  <a:srgbClr val="C00000"/>
                </a:solidFill>
                <a:ea typeface="宋体" pitchFamily="2" charset="-122"/>
                <a:cs typeface="Times New Roman" pitchFamily="18" charset="0"/>
              </a:rPr>
              <a:t>()</a:t>
            </a:r>
          </a:p>
          <a:p>
            <a:pPr marL="800100" lvl="1" indent="-342900">
              <a:buFont typeface="Wingdings" pitchFamily="2" charset="2"/>
              <a:buChar char="Ø"/>
            </a:pPr>
            <a:r>
              <a:rPr lang="en-US" altLang="zh-CN" sz="2400" dirty="0">
                <a:solidFill>
                  <a:srgbClr val="C00000"/>
                </a:solidFill>
                <a:ea typeface="宋体" pitchFamily="2" charset="-122"/>
                <a:cs typeface="Times New Roman" pitchFamily="18" charset="0"/>
              </a:rPr>
              <a:t>public final void </a:t>
            </a:r>
            <a:r>
              <a:rPr lang="en-US" altLang="zh-CN" sz="2400" dirty="0" err="1">
                <a:solidFill>
                  <a:srgbClr val="C00000"/>
                </a:solidFill>
                <a:ea typeface="宋体" pitchFamily="2" charset="-122"/>
                <a:cs typeface="Times New Roman" pitchFamily="18" charset="0"/>
              </a:rPr>
              <a:t>setTime</a:t>
            </a:r>
            <a:r>
              <a:rPr lang="en-US" altLang="zh-CN" sz="2400" dirty="0">
                <a:solidFill>
                  <a:srgbClr val="C00000"/>
                </a:solidFill>
                <a:ea typeface="宋体" pitchFamily="2" charset="-122"/>
                <a:cs typeface="Times New Roman" pitchFamily="18" charset="0"/>
              </a:rPr>
              <a:t>(Date date)</a:t>
            </a:r>
          </a:p>
        </p:txBody>
      </p:sp>
      <p:sp>
        <p:nvSpPr>
          <p:cNvPr id="4" name="标题 3"/>
          <p:cNvSpPr>
            <a:spLocks noGrp="1"/>
          </p:cNvSpPr>
          <p:nvPr>
            <p:ph type="ctrTitle"/>
          </p:nvPr>
        </p:nvSpPr>
        <p:spPr>
          <a:xfrm>
            <a:off x="7092280" y="260648"/>
            <a:ext cx="1584176" cy="576065"/>
          </a:xfrm>
        </p:spPr>
        <p:txBody>
          <a:bodyPr>
            <a:normAutofit/>
          </a:bodyPr>
          <a:lstStyle/>
          <a:p>
            <a:r>
              <a:rPr lang="zh-CN" altLang="en-US" b="1" dirty="0"/>
              <a:t>日期类</a:t>
            </a:r>
            <a:endParaRPr lang="zh-CN" altLang="en-US" dirty="0"/>
          </a:p>
        </p:txBody>
      </p:sp>
    </p:spTree>
    <p:extLst>
      <p:ext uri="{BB962C8B-B14F-4D97-AF65-F5344CB8AC3E}">
        <p14:creationId xmlns:p14="http://schemas.microsoft.com/office/powerpoint/2010/main" val="9920292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620688"/>
            <a:ext cx="8640960" cy="5262979"/>
          </a:xfrm>
          <a:prstGeom prst="rect">
            <a:avLst/>
          </a:prstGeom>
          <a:noFill/>
        </p:spPr>
        <p:txBody>
          <a:bodyPr wrap="square" rtlCol="0">
            <a:spAutoFit/>
          </a:bodyPr>
          <a:lstStyle/>
          <a:p>
            <a:r>
              <a:rPr lang="en-US" altLang="zh-CN" sz="2400" dirty="0">
                <a:ea typeface="宋体" pitchFamily="2" charset="-122"/>
                <a:cs typeface="Times New Roman" pitchFamily="18" charset="0"/>
              </a:rPr>
              <a:t> Calendar </a:t>
            </a:r>
            <a:r>
              <a:rPr lang="en-US" altLang="zh-CN" sz="2400" dirty="0" err="1">
                <a:ea typeface="宋体" pitchFamily="2" charset="-122"/>
                <a:cs typeface="Times New Roman" pitchFamily="18" charset="0"/>
              </a:rPr>
              <a:t>calendar</a:t>
            </a:r>
            <a:r>
              <a:rPr lang="en-US" altLang="zh-CN" sz="2400" dirty="0">
                <a:ea typeface="宋体" pitchFamily="2" charset="-122"/>
                <a:cs typeface="Times New Roman" pitchFamily="18" charset="0"/>
              </a:rPr>
              <a:t> = </a:t>
            </a:r>
            <a:r>
              <a:rPr lang="en-US" altLang="zh-CN" sz="2400" dirty="0" err="1">
                <a:ea typeface="宋体" pitchFamily="2" charset="-122"/>
                <a:cs typeface="Times New Roman" pitchFamily="18" charset="0"/>
              </a:rPr>
              <a:t>Calendar.getInstance</a:t>
            </a:r>
            <a:r>
              <a:rPr lang="en-US" altLang="zh-CN" sz="2400" dirty="0">
                <a:ea typeface="宋体" pitchFamily="2" charset="-122"/>
                <a:cs typeface="Times New Roman" pitchFamily="18" charset="0"/>
              </a:rPr>
              <a:t>();</a:t>
            </a:r>
          </a:p>
          <a:p>
            <a:r>
              <a:rPr lang="en-US" altLang="zh-CN" sz="2400" dirty="0">
                <a:ea typeface="宋体" pitchFamily="2" charset="-122"/>
                <a:cs typeface="Times New Roman" pitchFamily="18" charset="0"/>
              </a:rPr>
              <a:t> // </a:t>
            </a:r>
            <a:r>
              <a:rPr lang="zh-CN" altLang="en-US" sz="2400" dirty="0">
                <a:ea typeface="宋体" pitchFamily="2" charset="-122"/>
                <a:cs typeface="Times New Roman" pitchFamily="18" charset="0"/>
              </a:rPr>
              <a:t>从一个 </a:t>
            </a:r>
            <a:r>
              <a:rPr lang="en-US" altLang="zh-CN" sz="2400" dirty="0">
                <a:ea typeface="宋体" pitchFamily="2" charset="-122"/>
                <a:cs typeface="Times New Roman" pitchFamily="18" charset="0"/>
              </a:rPr>
              <a:t>Calendar </a:t>
            </a:r>
            <a:r>
              <a:rPr lang="zh-CN" altLang="en-US" sz="2400" dirty="0">
                <a:ea typeface="宋体" pitchFamily="2" charset="-122"/>
                <a:cs typeface="Times New Roman" pitchFamily="18" charset="0"/>
              </a:rPr>
              <a:t>对象中获取 </a:t>
            </a:r>
            <a:r>
              <a:rPr lang="en-US" altLang="zh-CN" sz="2400" dirty="0">
                <a:ea typeface="宋体" pitchFamily="2" charset="-122"/>
                <a:cs typeface="Times New Roman" pitchFamily="18" charset="0"/>
              </a:rPr>
              <a:t>Date </a:t>
            </a:r>
            <a:r>
              <a:rPr lang="zh-CN" altLang="en-US" sz="2400" dirty="0">
                <a:ea typeface="宋体" pitchFamily="2" charset="-122"/>
                <a:cs typeface="Times New Roman" pitchFamily="18" charset="0"/>
              </a:rPr>
              <a:t>对象</a:t>
            </a:r>
          </a:p>
          <a:p>
            <a:r>
              <a:rPr lang="en-US" altLang="zh-CN" sz="2400" dirty="0">
                <a:ea typeface="宋体" pitchFamily="2" charset="-122"/>
                <a:cs typeface="Times New Roman" pitchFamily="18" charset="0"/>
              </a:rPr>
              <a:t>Date </a:t>
            </a:r>
            <a:r>
              <a:rPr lang="en-US" altLang="zh-CN" sz="2400" dirty="0" err="1">
                <a:ea typeface="宋体" pitchFamily="2" charset="-122"/>
                <a:cs typeface="Times New Roman" pitchFamily="18" charset="0"/>
              </a:rPr>
              <a:t>date</a:t>
            </a:r>
            <a:r>
              <a:rPr lang="en-US" altLang="zh-CN" sz="2400" dirty="0">
                <a:ea typeface="宋体" pitchFamily="2" charset="-122"/>
                <a:cs typeface="Times New Roman" pitchFamily="18" charset="0"/>
              </a:rPr>
              <a:t> = </a:t>
            </a:r>
            <a:r>
              <a:rPr lang="en-US" altLang="zh-CN" sz="2400" dirty="0" err="1">
                <a:ea typeface="宋体" pitchFamily="2" charset="-122"/>
                <a:cs typeface="Times New Roman" pitchFamily="18" charset="0"/>
              </a:rPr>
              <a:t>calendar.getTime</a:t>
            </a:r>
            <a:r>
              <a:rPr lang="en-US" altLang="zh-CN" sz="2400" dirty="0">
                <a:ea typeface="宋体" pitchFamily="2" charset="-122"/>
                <a:cs typeface="Times New Roman" pitchFamily="18" charset="0"/>
              </a:rPr>
              <a:t>();</a:t>
            </a:r>
          </a:p>
          <a:p>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使用给定的 </a:t>
            </a:r>
            <a:r>
              <a:rPr lang="en-US" altLang="zh-CN" sz="2400" dirty="0">
                <a:ea typeface="宋体" pitchFamily="2" charset="-122"/>
                <a:cs typeface="Times New Roman" pitchFamily="18" charset="0"/>
              </a:rPr>
              <a:t>Date </a:t>
            </a:r>
            <a:r>
              <a:rPr lang="zh-CN" altLang="en-US" sz="2400" dirty="0">
                <a:ea typeface="宋体" pitchFamily="2" charset="-122"/>
                <a:cs typeface="Times New Roman" pitchFamily="18" charset="0"/>
              </a:rPr>
              <a:t>设置此 </a:t>
            </a:r>
            <a:r>
              <a:rPr lang="en-US" altLang="zh-CN" sz="2400" dirty="0">
                <a:ea typeface="宋体" pitchFamily="2" charset="-122"/>
                <a:cs typeface="Times New Roman" pitchFamily="18" charset="0"/>
              </a:rPr>
              <a:t>Calendar </a:t>
            </a:r>
            <a:r>
              <a:rPr lang="zh-CN" altLang="en-US" sz="2400" dirty="0">
                <a:ea typeface="宋体" pitchFamily="2" charset="-122"/>
                <a:cs typeface="Times New Roman" pitchFamily="18" charset="0"/>
              </a:rPr>
              <a:t>的时间</a:t>
            </a:r>
          </a:p>
          <a:p>
            <a:r>
              <a:rPr lang="en-US" altLang="zh-CN" sz="2400" dirty="0" err="1">
                <a:ea typeface="宋体" pitchFamily="2" charset="-122"/>
                <a:cs typeface="Times New Roman" pitchFamily="18" charset="0"/>
              </a:rPr>
              <a:t>calendar.setTime</a:t>
            </a:r>
            <a:r>
              <a:rPr lang="en-US" altLang="zh-CN" sz="2400" dirty="0">
                <a:ea typeface="宋体" pitchFamily="2" charset="-122"/>
                <a:cs typeface="Times New Roman" pitchFamily="18" charset="0"/>
              </a:rPr>
              <a:t>(date);</a:t>
            </a:r>
          </a:p>
          <a:p>
            <a:r>
              <a:rPr lang="en-US" altLang="zh-CN" sz="2400" dirty="0" err="1">
                <a:ea typeface="宋体" pitchFamily="2" charset="-122"/>
                <a:cs typeface="Times New Roman" pitchFamily="18" charset="0"/>
              </a:rPr>
              <a:t>calendar.set</a:t>
            </a:r>
            <a:r>
              <a:rPr lang="en-US" altLang="zh-CN" sz="2400" dirty="0">
                <a:ea typeface="宋体" pitchFamily="2" charset="-122"/>
                <a:cs typeface="Times New Roman" pitchFamily="18" charset="0"/>
              </a:rPr>
              <a:t>(</a:t>
            </a:r>
            <a:r>
              <a:rPr lang="en-US" altLang="zh-CN" sz="2400" dirty="0" err="1">
                <a:ea typeface="宋体" pitchFamily="2" charset="-122"/>
                <a:cs typeface="Times New Roman" pitchFamily="18" charset="0"/>
              </a:rPr>
              <a:t>Calendar.DAY_OF_MONTH</a:t>
            </a:r>
            <a:r>
              <a:rPr lang="en-US" altLang="zh-CN" sz="2400" dirty="0">
                <a:ea typeface="宋体" pitchFamily="2" charset="-122"/>
                <a:cs typeface="Times New Roman" pitchFamily="18" charset="0"/>
              </a:rPr>
              <a:t>, 8);</a:t>
            </a:r>
          </a:p>
          <a:p>
            <a:r>
              <a:rPr lang="en-US" altLang="zh-CN" sz="2400" dirty="0" err="1">
                <a:ea typeface="宋体" pitchFamily="2" charset="-122"/>
                <a:cs typeface="Times New Roman" pitchFamily="18" charset="0"/>
              </a:rPr>
              <a:t>System.out.println</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当前时间日设置为</a:t>
            </a:r>
            <a:r>
              <a:rPr lang="en-US" altLang="zh-CN" sz="2400" dirty="0">
                <a:ea typeface="宋体" pitchFamily="2" charset="-122"/>
                <a:cs typeface="Times New Roman" pitchFamily="18" charset="0"/>
              </a:rPr>
              <a:t>8</a:t>
            </a:r>
            <a:r>
              <a:rPr lang="zh-CN" altLang="en-US" sz="2400" dirty="0">
                <a:ea typeface="宋体" pitchFamily="2" charset="-122"/>
                <a:cs typeface="Times New Roman" pitchFamily="18" charset="0"/>
              </a:rPr>
              <a:t>后</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时间是</a:t>
            </a:r>
            <a:r>
              <a:rPr lang="en-US" altLang="zh-CN" sz="2400" dirty="0">
                <a:ea typeface="宋体" pitchFamily="2" charset="-122"/>
                <a:cs typeface="Times New Roman" pitchFamily="18" charset="0"/>
              </a:rPr>
              <a:t>:" +       </a:t>
            </a:r>
          </a:p>
          <a:p>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calendar.getTime</a:t>
            </a:r>
            <a:r>
              <a:rPr lang="en-US" altLang="zh-CN" sz="2400" dirty="0">
                <a:ea typeface="宋体" pitchFamily="2" charset="-122"/>
                <a:cs typeface="Times New Roman" pitchFamily="18" charset="0"/>
              </a:rPr>
              <a:t>());</a:t>
            </a:r>
          </a:p>
          <a:p>
            <a:r>
              <a:rPr lang="en-US" altLang="zh-CN" sz="2400" dirty="0" err="1">
                <a:ea typeface="宋体" pitchFamily="2" charset="-122"/>
                <a:cs typeface="Times New Roman" pitchFamily="18" charset="0"/>
              </a:rPr>
              <a:t>calendar.add</a:t>
            </a:r>
            <a:r>
              <a:rPr lang="en-US" altLang="zh-CN" sz="2400" dirty="0">
                <a:ea typeface="宋体" pitchFamily="2" charset="-122"/>
                <a:cs typeface="Times New Roman" pitchFamily="18" charset="0"/>
              </a:rPr>
              <a:t>(</a:t>
            </a:r>
            <a:r>
              <a:rPr lang="en-US" altLang="zh-CN" sz="2400" dirty="0" err="1">
                <a:ea typeface="宋体" pitchFamily="2" charset="-122"/>
                <a:cs typeface="Times New Roman" pitchFamily="18" charset="0"/>
              </a:rPr>
              <a:t>Calendar.HOUR</a:t>
            </a:r>
            <a:r>
              <a:rPr lang="en-US" altLang="zh-CN" sz="2400" dirty="0">
                <a:ea typeface="宋体" pitchFamily="2" charset="-122"/>
                <a:cs typeface="Times New Roman" pitchFamily="18" charset="0"/>
              </a:rPr>
              <a:t>, 2);</a:t>
            </a:r>
          </a:p>
          <a:p>
            <a:r>
              <a:rPr lang="en-US" altLang="zh-CN" sz="2400" dirty="0" err="1">
                <a:ea typeface="宋体" pitchFamily="2" charset="-122"/>
                <a:cs typeface="Times New Roman" pitchFamily="18" charset="0"/>
              </a:rPr>
              <a:t>System.out.println</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当前时间加</a:t>
            </a:r>
            <a:r>
              <a:rPr lang="en-US" altLang="zh-CN" sz="2400" dirty="0">
                <a:ea typeface="宋体" pitchFamily="2" charset="-122"/>
                <a:cs typeface="Times New Roman" pitchFamily="18" charset="0"/>
              </a:rPr>
              <a:t>2</a:t>
            </a:r>
            <a:r>
              <a:rPr lang="zh-CN" altLang="en-US" sz="2400" dirty="0">
                <a:ea typeface="宋体" pitchFamily="2" charset="-122"/>
                <a:cs typeface="Times New Roman" pitchFamily="18" charset="0"/>
              </a:rPr>
              <a:t>小时后</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时间是</a:t>
            </a:r>
            <a:r>
              <a:rPr lang="en-US" altLang="zh-CN" sz="2400" dirty="0">
                <a:ea typeface="宋体" pitchFamily="2" charset="-122"/>
                <a:cs typeface="Times New Roman" pitchFamily="18" charset="0"/>
              </a:rPr>
              <a:t>:" +    </a:t>
            </a:r>
          </a:p>
          <a:p>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calendar.getTime</a:t>
            </a:r>
            <a:r>
              <a:rPr lang="en-US" altLang="zh-CN" sz="2400" dirty="0">
                <a:ea typeface="宋体" pitchFamily="2" charset="-122"/>
                <a:cs typeface="Times New Roman" pitchFamily="18" charset="0"/>
              </a:rPr>
              <a:t>());</a:t>
            </a:r>
          </a:p>
          <a:p>
            <a:r>
              <a:rPr lang="en-US" altLang="zh-CN" sz="2400" dirty="0" err="1">
                <a:ea typeface="宋体" pitchFamily="2" charset="-122"/>
                <a:cs typeface="Times New Roman" pitchFamily="18" charset="0"/>
              </a:rPr>
              <a:t>calendar.add</a:t>
            </a:r>
            <a:r>
              <a:rPr lang="en-US" altLang="zh-CN" sz="2400" dirty="0">
                <a:ea typeface="宋体" pitchFamily="2" charset="-122"/>
                <a:cs typeface="Times New Roman" pitchFamily="18" charset="0"/>
              </a:rPr>
              <a:t>(</a:t>
            </a:r>
            <a:r>
              <a:rPr lang="en-US" altLang="zh-CN" sz="2400" dirty="0" err="1">
                <a:ea typeface="宋体" pitchFamily="2" charset="-122"/>
                <a:cs typeface="Times New Roman" pitchFamily="18" charset="0"/>
              </a:rPr>
              <a:t>Calendar.MONTH</a:t>
            </a:r>
            <a:r>
              <a:rPr lang="en-US" altLang="zh-CN" sz="2400" dirty="0">
                <a:ea typeface="宋体" pitchFamily="2" charset="-122"/>
                <a:cs typeface="Times New Roman" pitchFamily="18" charset="0"/>
              </a:rPr>
              <a:t>, -2);</a:t>
            </a:r>
          </a:p>
          <a:p>
            <a:r>
              <a:rPr lang="en-US" altLang="zh-CN" sz="2400" dirty="0" err="1">
                <a:ea typeface="宋体" pitchFamily="2" charset="-122"/>
                <a:cs typeface="Times New Roman" pitchFamily="18" charset="0"/>
              </a:rPr>
              <a:t>System.out.println</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当前日期减</a:t>
            </a:r>
            <a:r>
              <a:rPr lang="en-US" altLang="zh-CN" sz="2400" dirty="0">
                <a:ea typeface="宋体" pitchFamily="2" charset="-122"/>
                <a:cs typeface="Times New Roman" pitchFamily="18" charset="0"/>
              </a:rPr>
              <a:t>2</a:t>
            </a:r>
            <a:r>
              <a:rPr lang="zh-CN" altLang="en-US" sz="2400" dirty="0">
                <a:ea typeface="宋体" pitchFamily="2" charset="-122"/>
                <a:cs typeface="Times New Roman" pitchFamily="18" charset="0"/>
              </a:rPr>
              <a:t>个月后</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时间是</a:t>
            </a:r>
            <a:r>
              <a:rPr lang="en-US" altLang="zh-CN" sz="2400" dirty="0">
                <a:ea typeface="宋体" pitchFamily="2" charset="-122"/>
                <a:cs typeface="Times New Roman" pitchFamily="18" charset="0"/>
              </a:rPr>
              <a:t>:" + </a:t>
            </a:r>
          </a:p>
          <a:p>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calendar.getTime</a:t>
            </a:r>
            <a:r>
              <a:rPr lang="en-US" altLang="zh-CN" sz="2400" dirty="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684893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084168" y="239103"/>
            <a:ext cx="2804118" cy="523220"/>
          </a:xfrm>
        </p:spPr>
        <p:txBody>
          <a:bodyPr>
            <a:normAutofit fontScale="90000"/>
          </a:bodyPr>
          <a:lstStyle/>
          <a:p>
            <a:pPr>
              <a:defRPr/>
            </a:pPr>
            <a:r>
              <a:rPr lang="zh-CN" altLang="en-US" dirty="0"/>
              <a:t>包装类</a:t>
            </a:r>
            <a:r>
              <a:rPr lang="en-US" altLang="zh-CN" dirty="0"/>
              <a:t>(Wrapper)</a:t>
            </a:r>
            <a:endParaRPr lang="zh-CN" altLang="en-US" dirty="0"/>
          </a:p>
        </p:txBody>
      </p:sp>
      <p:sp>
        <p:nvSpPr>
          <p:cNvPr id="45059" name="Rectangle 3"/>
          <p:cNvSpPr>
            <a:spLocks noGrp="1" noChangeArrowheads="1"/>
          </p:cNvSpPr>
          <p:nvPr>
            <p:ph idx="4294967295"/>
          </p:nvPr>
        </p:nvSpPr>
        <p:spPr>
          <a:xfrm>
            <a:off x="247326" y="762323"/>
            <a:ext cx="8640960" cy="5727700"/>
          </a:xfrm>
        </p:spPr>
        <p:txBody>
          <a:bodyPr>
            <a:normAutofit/>
          </a:bodyPr>
          <a:lstStyle/>
          <a:p>
            <a:pPr eaLnBrk="1" hangingPunct="1">
              <a:buFont typeface="Wingdings" pitchFamily="2" charset="2"/>
              <a:buChar char="l"/>
            </a:pPr>
            <a:r>
              <a:rPr lang="zh-CN" altLang="en-US" sz="2400" dirty="0">
                <a:ea typeface="宋体" pitchFamily="2" charset="-122"/>
                <a:cs typeface="Times New Roman" pitchFamily="18" charset="0"/>
              </a:rPr>
              <a:t>针对八种基本定义相应的引用类型</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包装类（封装类）</a:t>
            </a: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rPr>
              <a:t>有了类的特点，就可以调用类中的方法。</a:t>
            </a:r>
            <a:endParaRPr lang="zh-CN" altLang="en-US" sz="2400" dirty="0">
              <a:ea typeface="宋体" pitchFamily="2" charset="-122"/>
              <a:cs typeface="Times New Roman" pitchFamily="18" charset="0"/>
            </a:endParaRPr>
          </a:p>
        </p:txBody>
      </p:sp>
      <p:graphicFrame>
        <p:nvGraphicFramePr>
          <p:cNvPr id="5" name="Group 84"/>
          <p:cNvGraphicFramePr>
            <a:graphicFrameLocks noGrp="1"/>
          </p:cNvGraphicFramePr>
          <p:nvPr>
            <p:extLst/>
          </p:nvPr>
        </p:nvGraphicFramePr>
        <p:xfrm>
          <a:off x="1043608" y="2060848"/>
          <a:ext cx="6912768" cy="4320482"/>
        </p:xfrm>
        <a:graphic>
          <a:graphicData uri="http://schemas.openxmlformats.org/drawingml/2006/table">
            <a:tbl>
              <a:tblPr>
                <a:tableStyleId>{69C7853C-536D-4A76-A0AE-DD22124D55A5}</a:tableStyleId>
              </a:tblPr>
              <a:tblGrid>
                <a:gridCol w="3456384">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tblGrid>
              <a:tr h="4469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dirty="0">
                          <a:ln>
                            <a:noFill/>
                          </a:ln>
                          <a:solidFill>
                            <a:srgbClr val="C00000"/>
                          </a:solidFill>
                          <a:effectLst/>
                          <a:latin typeface="宋体" pitchFamily="2" charset="-122"/>
                          <a:ea typeface="宋体" pitchFamily="2" charset="-122"/>
                        </a:rPr>
                        <a:t>基本数据类型</a:t>
                      </a:r>
                      <a:endParaRPr kumimoji="1" lang="zh-CN" altLang="en-US" sz="1800" b="1" i="0" u="none" strike="noStrike" cap="none" normalizeH="0" baseline="0" dirty="0">
                        <a:ln>
                          <a:noFill/>
                        </a:ln>
                        <a:solidFill>
                          <a:srgbClr val="C00000"/>
                        </a:solidFill>
                        <a:effectLst/>
                        <a:latin typeface="宋体" pitchFamily="2" charset="-122"/>
                        <a:ea typeface="宋体" pitchFamily="2" charset="-122"/>
                        <a:cs typeface="Arial Unicode MS"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dirty="0">
                          <a:ln>
                            <a:noFill/>
                          </a:ln>
                          <a:solidFill>
                            <a:srgbClr val="C00000"/>
                          </a:solidFill>
                          <a:effectLst/>
                          <a:latin typeface="宋体" pitchFamily="2" charset="-122"/>
                          <a:ea typeface="宋体" pitchFamily="2" charset="-122"/>
                        </a:rPr>
                        <a:t>包装类</a:t>
                      </a:r>
                      <a:endParaRPr kumimoji="1" lang="zh-CN" altLang="en-US" sz="1800" b="1" i="0" u="none" strike="noStrike" cap="none" normalizeH="0" baseline="0" dirty="0">
                        <a:ln>
                          <a:noFill/>
                        </a:ln>
                        <a:solidFill>
                          <a:srgbClr val="C00000"/>
                        </a:solidFill>
                        <a:effectLst/>
                        <a:latin typeface="宋体" pitchFamily="2" charset="-122"/>
                        <a:ea typeface="宋体" pitchFamily="2" charset="-122"/>
                        <a:cs typeface="Arial Unicode MS" pitchFamily="34" charset="-122"/>
                      </a:endParaRPr>
                    </a:p>
                  </a:txBody>
                  <a:tcPr anchor="ctr" horzOverflow="overflow"/>
                </a:tc>
                <a:extLst>
                  <a:ext uri="{0D108BD9-81ED-4DB2-BD59-A6C34878D82A}">
                    <a16:rowId xmlns:a16="http://schemas.microsoft.com/office/drawing/2014/main" val="10000"/>
                  </a:ext>
                </a:extLst>
              </a:tr>
              <a:tr h="4841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          </a:t>
                      </a:r>
                      <a:r>
                        <a:rPr kumimoji="1" lang="en-US" altLang="zh-CN" sz="2000" b="1" u="none" strike="noStrike" cap="none" normalizeH="0" baseline="0" dirty="0" err="1">
                          <a:ln>
                            <a:noFill/>
                          </a:ln>
                          <a:solidFill>
                            <a:schemeClr val="tx1"/>
                          </a:solidFill>
                          <a:effectLst/>
                        </a:rPr>
                        <a:t>boolean</a:t>
                      </a:r>
                      <a:endPar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          Boolean</a:t>
                      </a:r>
                      <a:endPar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tc>
                <a:extLst>
                  <a:ext uri="{0D108BD9-81ED-4DB2-BD59-A6C34878D82A}">
                    <a16:rowId xmlns:a16="http://schemas.microsoft.com/office/drawing/2014/main" val="10001"/>
                  </a:ext>
                </a:extLst>
              </a:tr>
              <a:tr h="4841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rPr>
                        <a:t>          byte</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rPr>
                        <a:t>          Byte</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extLst>
                  <a:ext uri="{0D108BD9-81ED-4DB2-BD59-A6C34878D82A}">
                    <a16:rowId xmlns:a16="http://schemas.microsoft.com/office/drawing/2014/main" val="10002"/>
                  </a:ext>
                </a:extLst>
              </a:tr>
              <a:tr h="4841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rPr>
                        <a:t>          short</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rPr>
                        <a:t>          Short</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extLst>
                  <a:ext uri="{0D108BD9-81ED-4DB2-BD59-A6C34878D82A}">
                    <a16:rowId xmlns:a16="http://schemas.microsoft.com/office/drawing/2014/main" val="10003"/>
                  </a:ext>
                </a:extLst>
              </a:tr>
              <a:tr h="4841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rgbClr val="FF0000"/>
                          </a:solidFill>
                          <a:effectLst/>
                        </a:rPr>
                        <a:t>          </a:t>
                      </a:r>
                      <a:r>
                        <a:rPr kumimoji="1" lang="en-US" altLang="zh-CN" sz="2000" b="1" u="none" strike="noStrike" cap="none" normalizeH="0" baseline="0" dirty="0" err="1">
                          <a:ln>
                            <a:noFill/>
                          </a:ln>
                          <a:solidFill>
                            <a:srgbClr val="FF0000"/>
                          </a:solidFill>
                          <a:effectLst/>
                        </a:rPr>
                        <a:t>int</a:t>
                      </a:r>
                      <a:r>
                        <a:rPr kumimoji="1" lang="en-US" altLang="zh-CN" sz="2000" b="1" u="none" strike="noStrike" cap="none" normalizeH="0" baseline="0" dirty="0">
                          <a:ln>
                            <a:noFill/>
                          </a:ln>
                          <a:solidFill>
                            <a:srgbClr val="FF0000"/>
                          </a:solidFill>
                          <a:effectLst/>
                        </a:rPr>
                        <a:t> </a:t>
                      </a:r>
                      <a:endParaRPr kumimoji="1" lang="en-US" altLang="zh-CN" sz="20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rgbClr val="FF0000"/>
                          </a:solidFill>
                          <a:effectLst/>
                        </a:rPr>
                        <a:t>          Integer</a:t>
                      </a:r>
                      <a:endParaRPr kumimoji="1" lang="en-US" altLang="zh-CN" sz="20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endParaRPr>
                    </a:p>
                  </a:txBody>
                  <a:tcPr anchor="ctr" horzOverflow="overflow"/>
                </a:tc>
                <a:extLst>
                  <a:ext uri="{0D108BD9-81ED-4DB2-BD59-A6C34878D82A}">
                    <a16:rowId xmlns:a16="http://schemas.microsoft.com/office/drawing/2014/main" val="10004"/>
                  </a:ext>
                </a:extLst>
              </a:tr>
              <a:tr h="4841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rPr>
                        <a:t>          long</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rPr>
                        <a:t>          Long</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extLst>
                  <a:ext uri="{0D108BD9-81ED-4DB2-BD59-A6C34878D82A}">
                    <a16:rowId xmlns:a16="http://schemas.microsoft.com/office/drawing/2014/main" val="10005"/>
                  </a:ext>
                </a:extLst>
              </a:tr>
              <a:tr h="4841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rgbClr val="FF0000"/>
                          </a:solidFill>
                          <a:effectLst/>
                        </a:rPr>
                        <a:t>          char</a:t>
                      </a:r>
                      <a:endParaRPr kumimoji="1" lang="en-US" altLang="zh-CN" sz="20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rgbClr val="FF0000"/>
                          </a:solidFill>
                          <a:effectLst/>
                        </a:rPr>
                        <a:t>          Character</a:t>
                      </a:r>
                      <a:endParaRPr kumimoji="1" lang="en-US" altLang="zh-CN" sz="20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endParaRPr>
                    </a:p>
                  </a:txBody>
                  <a:tcPr anchor="ctr" horzOverflow="overflow"/>
                </a:tc>
                <a:extLst>
                  <a:ext uri="{0D108BD9-81ED-4DB2-BD59-A6C34878D82A}">
                    <a16:rowId xmlns:a16="http://schemas.microsoft.com/office/drawing/2014/main" val="10006"/>
                  </a:ext>
                </a:extLst>
              </a:tr>
              <a:tr h="4841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rPr>
                        <a:t>          float</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rPr>
                        <a:t>          Float</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extLst>
                  <a:ext uri="{0D108BD9-81ED-4DB2-BD59-A6C34878D82A}">
                    <a16:rowId xmlns:a16="http://schemas.microsoft.com/office/drawing/2014/main" val="10007"/>
                  </a:ext>
                </a:extLst>
              </a:tr>
              <a:tr h="4841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rPr>
                        <a:t>          double</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rPr>
                        <a:t>          Double</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430710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1B045-7D84-4410-98BE-5A46E508E74B}"/>
              </a:ext>
            </a:extLst>
          </p:cNvPr>
          <p:cNvSpPr>
            <a:spLocks noGrp="1"/>
          </p:cNvSpPr>
          <p:nvPr>
            <p:ph type="title"/>
          </p:nvPr>
        </p:nvSpPr>
        <p:spPr>
          <a:xfrm>
            <a:off x="5508104" y="23660"/>
            <a:ext cx="3380182" cy="954107"/>
          </a:xfrm>
        </p:spPr>
        <p:txBody>
          <a:bodyPr/>
          <a:lstStyle/>
          <a:p>
            <a:r>
              <a:rPr lang="zh-CN" altLang="en-US" dirty="0"/>
              <a:t>基本类型的包装类</a:t>
            </a:r>
          </a:p>
        </p:txBody>
      </p:sp>
      <p:sp>
        <p:nvSpPr>
          <p:cNvPr id="3" name="内容占位符 2">
            <a:extLst>
              <a:ext uri="{FF2B5EF4-FFF2-40B4-BE49-F238E27FC236}">
                <a16:creationId xmlns:a16="http://schemas.microsoft.com/office/drawing/2014/main" id="{F9306506-1E5E-46AF-A646-CFE676552EE9}"/>
              </a:ext>
            </a:extLst>
          </p:cNvPr>
          <p:cNvSpPr txBox="1">
            <a:spLocks/>
          </p:cNvSpPr>
          <p:nvPr/>
        </p:nvSpPr>
        <p:spPr>
          <a:xfrm>
            <a:off x="251520" y="836712"/>
            <a:ext cx="8636766" cy="4104456"/>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defRPr/>
            </a:pPr>
            <a:r>
              <a:rPr lang="zh-CN" altLang="zh-CN"/>
              <a:t>将基本数据类型封装成对象的好处在于可以在对象中定义更多的功能方法操作该数据。</a:t>
            </a:r>
          </a:p>
          <a:p>
            <a:pPr>
              <a:lnSpc>
                <a:spcPct val="120000"/>
              </a:lnSpc>
              <a:defRPr/>
            </a:pPr>
            <a:r>
              <a:rPr lang="zh-CN" altLang="zh-CN"/>
              <a:t>常用的操作之一：用于基本数据类型与字符串之间的转换。</a:t>
            </a:r>
            <a:endParaRPr lang="en-US" altLang="zh-CN"/>
          </a:p>
          <a:p>
            <a:pPr>
              <a:lnSpc>
                <a:spcPct val="120000"/>
              </a:lnSpc>
              <a:defRPr/>
            </a:pPr>
            <a:r>
              <a:rPr lang="zh-CN" altLang="en-US"/>
              <a:t>基本类型和包装类的对应</a:t>
            </a:r>
            <a:endParaRPr lang="en-US" altLang="zh-CN"/>
          </a:p>
          <a:p>
            <a:pPr lvl="1">
              <a:lnSpc>
                <a:spcPct val="120000"/>
              </a:lnSpc>
              <a:defRPr/>
            </a:pPr>
            <a:r>
              <a:rPr lang="en-US" altLang="zh-CN" sz="2300"/>
              <a:t>Byte,Short,Integer,Long,Float,Double</a:t>
            </a:r>
          </a:p>
          <a:p>
            <a:pPr marL="457200" lvl="1" indent="0">
              <a:lnSpc>
                <a:spcPct val="120000"/>
              </a:lnSpc>
              <a:buFontTx/>
              <a:buNone/>
              <a:defRPr/>
            </a:pPr>
            <a:r>
              <a:rPr lang="en-US" altLang="zh-CN" sz="2300"/>
              <a:t>   Character,Boolean</a:t>
            </a:r>
            <a:endParaRPr lang="zh-CN" altLang="zh-CN" sz="2300" dirty="0"/>
          </a:p>
        </p:txBody>
      </p:sp>
    </p:spTree>
    <p:extLst>
      <p:ext uri="{BB962C8B-B14F-4D97-AF65-F5344CB8AC3E}">
        <p14:creationId xmlns:p14="http://schemas.microsoft.com/office/powerpoint/2010/main" val="32704446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3BCD6-3427-47DA-90CE-90A380A186F7}"/>
              </a:ext>
            </a:extLst>
          </p:cNvPr>
          <p:cNvSpPr>
            <a:spLocks noGrp="1"/>
          </p:cNvSpPr>
          <p:nvPr>
            <p:ph type="title"/>
          </p:nvPr>
        </p:nvSpPr>
        <p:spPr>
          <a:xfrm>
            <a:off x="3923928" y="239103"/>
            <a:ext cx="4964358" cy="523220"/>
          </a:xfrm>
        </p:spPr>
        <p:txBody>
          <a:bodyPr/>
          <a:lstStyle/>
          <a:p>
            <a:r>
              <a:rPr lang="en-US" altLang="zh-CN" dirty="0"/>
              <a:t>Integer</a:t>
            </a:r>
            <a:r>
              <a:rPr lang="zh-CN" altLang="en-US" dirty="0"/>
              <a:t>类概述及其构造方法</a:t>
            </a:r>
          </a:p>
        </p:txBody>
      </p:sp>
      <p:sp>
        <p:nvSpPr>
          <p:cNvPr id="3" name="矩形 2">
            <a:extLst>
              <a:ext uri="{FF2B5EF4-FFF2-40B4-BE49-F238E27FC236}">
                <a16:creationId xmlns:a16="http://schemas.microsoft.com/office/drawing/2014/main" id="{20625EA9-B8D1-4DF0-B8B2-D3468AA530A1}"/>
              </a:ext>
            </a:extLst>
          </p:cNvPr>
          <p:cNvSpPr/>
          <p:nvPr/>
        </p:nvSpPr>
        <p:spPr>
          <a:xfrm>
            <a:off x="395536" y="980728"/>
            <a:ext cx="8492750" cy="3170099"/>
          </a:xfrm>
          <a:prstGeom prst="rect">
            <a:avLst/>
          </a:prstGeom>
        </p:spPr>
        <p:txBody>
          <a:bodyPr wrap="square">
            <a:spAutoFit/>
          </a:bodyPr>
          <a:lstStyle/>
          <a:p>
            <a:pPr>
              <a:defRPr/>
            </a:pPr>
            <a:r>
              <a:rPr lang="en-US" altLang="zh-CN" sz="2800" dirty="0"/>
              <a:t>Integer</a:t>
            </a:r>
            <a:r>
              <a:rPr lang="zh-CN" altLang="en-US" sz="2800" dirty="0"/>
              <a:t>类概述</a:t>
            </a:r>
            <a:endParaRPr lang="en-US" altLang="zh-CN" sz="2800" dirty="0"/>
          </a:p>
          <a:p>
            <a:pPr lvl="1">
              <a:defRPr/>
            </a:pPr>
            <a:r>
              <a:rPr lang="en-US" altLang="zh-CN" sz="2400" dirty="0"/>
              <a:t>Integer </a:t>
            </a:r>
            <a:r>
              <a:rPr lang="zh-CN" altLang="en-US" sz="2400" dirty="0"/>
              <a:t>类在对象中包装了一个基本类型 </a:t>
            </a:r>
            <a:r>
              <a:rPr lang="en-US" altLang="zh-CN" sz="2400" dirty="0" err="1"/>
              <a:t>int</a:t>
            </a:r>
            <a:r>
              <a:rPr lang="en-US" altLang="zh-CN" sz="2400" dirty="0"/>
              <a:t> </a:t>
            </a:r>
            <a:r>
              <a:rPr lang="zh-CN" altLang="en-US" sz="2400" dirty="0"/>
              <a:t>的值</a:t>
            </a:r>
            <a:endParaRPr lang="en-US" altLang="zh-CN" sz="2400" dirty="0"/>
          </a:p>
          <a:p>
            <a:pPr lvl="1">
              <a:defRPr/>
            </a:pPr>
            <a:r>
              <a:rPr lang="zh-CN" altLang="en-US" sz="2400" dirty="0"/>
              <a:t>该类提供了多个方法，能在 </a:t>
            </a:r>
            <a:r>
              <a:rPr lang="en-US" altLang="zh-CN" sz="2400" dirty="0" err="1"/>
              <a:t>int</a:t>
            </a:r>
            <a:r>
              <a:rPr lang="en-US" altLang="zh-CN" sz="2400" dirty="0"/>
              <a:t> </a:t>
            </a:r>
            <a:r>
              <a:rPr lang="zh-CN" altLang="en-US" sz="2400" dirty="0"/>
              <a:t>类型和 </a:t>
            </a:r>
            <a:r>
              <a:rPr lang="en-US" altLang="zh-CN" sz="2400" dirty="0"/>
              <a:t>String </a:t>
            </a:r>
            <a:r>
              <a:rPr lang="zh-CN" altLang="en-US" sz="2400" dirty="0"/>
              <a:t>类型之间互相转换，还提供了处理 </a:t>
            </a:r>
            <a:r>
              <a:rPr lang="en-US" altLang="zh-CN" sz="2400" dirty="0" err="1"/>
              <a:t>int</a:t>
            </a:r>
            <a:r>
              <a:rPr lang="en-US" altLang="zh-CN" sz="2400" dirty="0"/>
              <a:t> </a:t>
            </a:r>
            <a:r>
              <a:rPr lang="zh-CN" altLang="en-US" sz="2400" dirty="0"/>
              <a:t>类型时非常有用的其他一些常量和方法</a:t>
            </a:r>
            <a:endParaRPr lang="en-US" altLang="zh-CN" sz="2400" dirty="0"/>
          </a:p>
          <a:p>
            <a:pPr>
              <a:defRPr/>
            </a:pPr>
            <a:r>
              <a:rPr lang="zh-CN" altLang="en-US" sz="2800" dirty="0"/>
              <a:t>构造方法</a:t>
            </a:r>
            <a:endParaRPr lang="en-US" altLang="zh-CN" sz="2800" dirty="0"/>
          </a:p>
          <a:p>
            <a:pPr lvl="1">
              <a:defRPr/>
            </a:pPr>
            <a:r>
              <a:rPr lang="en-US" altLang="zh-CN" sz="2400" dirty="0"/>
              <a:t>public Integer(</a:t>
            </a:r>
            <a:r>
              <a:rPr lang="en-US" altLang="zh-CN" sz="2400" dirty="0" err="1"/>
              <a:t>int</a:t>
            </a:r>
            <a:r>
              <a:rPr lang="en-US" altLang="zh-CN" sz="2400" dirty="0"/>
              <a:t> value)</a:t>
            </a:r>
          </a:p>
          <a:p>
            <a:pPr lvl="1">
              <a:defRPr/>
            </a:pPr>
            <a:r>
              <a:rPr lang="en-US" altLang="zh-CN" sz="2400" dirty="0"/>
              <a:t>public Integer(String s)</a:t>
            </a:r>
          </a:p>
        </p:txBody>
      </p:sp>
    </p:spTree>
    <p:extLst>
      <p:ext uri="{BB962C8B-B14F-4D97-AF65-F5344CB8AC3E}">
        <p14:creationId xmlns:p14="http://schemas.microsoft.com/office/powerpoint/2010/main" val="31336706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14A6B-9884-4FD2-AE3A-B224F5C36C64}"/>
              </a:ext>
            </a:extLst>
          </p:cNvPr>
          <p:cNvSpPr>
            <a:spLocks noGrp="1"/>
          </p:cNvSpPr>
          <p:nvPr>
            <p:ph type="title"/>
          </p:nvPr>
        </p:nvSpPr>
        <p:spPr>
          <a:xfrm>
            <a:off x="5148064" y="239103"/>
            <a:ext cx="3740222" cy="523220"/>
          </a:xfrm>
        </p:spPr>
        <p:txBody>
          <a:bodyPr/>
          <a:lstStyle/>
          <a:p>
            <a:r>
              <a:rPr lang="en-US" altLang="zh-CN" dirty="0"/>
              <a:t>Integer</a:t>
            </a:r>
            <a:r>
              <a:rPr lang="zh-CN" altLang="en-US" dirty="0"/>
              <a:t>类的成员方法</a:t>
            </a:r>
          </a:p>
        </p:txBody>
      </p:sp>
      <p:sp>
        <p:nvSpPr>
          <p:cNvPr id="3" name="内容占位符 2">
            <a:extLst>
              <a:ext uri="{FF2B5EF4-FFF2-40B4-BE49-F238E27FC236}">
                <a16:creationId xmlns:a16="http://schemas.microsoft.com/office/drawing/2014/main" id="{BDD701F4-D7EC-48A0-BF1A-048D99AFD3F0}"/>
              </a:ext>
            </a:extLst>
          </p:cNvPr>
          <p:cNvSpPr txBox="1">
            <a:spLocks/>
          </p:cNvSpPr>
          <p:nvPr/>
        </p:nvSpPr>
        <p:spPr>
          <a:xfrm>
            <a:off x="323528" y="980728"/>
            <a:ext cx="8492750" cy="4098925"/>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zh-CN" sz="2400" dirty="0" err="1"/>
              <a:t>int</a:t>
            </a:r>
            <a:r>
              <a:rPr lang="zh-CN" altLang="en-US" sz="2400" dirty="0"/>
              <a:t>类型和</a:t>
            </a:r>
            <a:r>
              <a:rPr lang="en-US" altLang="zh-CN" sz="2400" dirty="0"/>
              <a:t>String</a:t>
            </a:r>
            <a:r>
              <a:rPr lang="zh-CN" altLang="en-US" sz="2400" dirty="0"/>
              <a:t>类型的相互转换</a:t>
            </a:r>
            <a:endParaRPr lang="en-US" altLang="zh-CN" sz="2400" dirty="0"/>
          </a:p>
          <a:p>
            <a:pPr lvl="1">
              <a:defRPr/>
            </a:pPr>
            <a:r>
              <a:rPr lang="en-US" altLang="zh-CN" dirty="0" err="1"/>
              <a:t>int</a:t>
            </a:r>
            <a:r>
              <a:rPr lang="en-US" altLang="zh-CN" dirty="0"/>
              <a:t> – String</a:t>
            </a:r>
          </a:p>
          <a:p>
            <a:pPr lvl="1">
              <a:defRPr/>
            </a:pPr>
            <a:r>
              <a:rPr lang="en-US" altLang="zh-CN" dirty="0"/>
              <a:t>String – </a:t>
            </a:r>
            <a:r>
              <a:rPr lang="en-US" altLang="zh-CN" dirty="0" err="1"/>
              <a:t>int</a:t>
            </a:r>
            <a:endParaRPr lang="en-US" altLang="zh-CN" dirty="0"/>
          </a:p>
          <a:p>
            <a:pPr lvl="1">
              <a:defRPr/>
            </a:pPr>
            <a:endParaRPr lang="en-US" altLang="zh-CN" dirty="0"/>
          </a:p>
          <a:p>
            <a:pPr>
              <a:defRPr/>
            </a:pPr>
            <a:r>
              <a:rPr lang="en-US" altLang="zh-CN" sz="2400" dirty="0"/>
              <a:t>public </a:t>
            </a:r>
            <a:r>
              <a:rPr lang="en-US" altLang="zh-CN" sz="2400" dirty="0" err="1"/>
              <a:t>int</a:t>
            </a:r>
            <a:r>
              <a:rPr lang="en-US" altLang="zh-CN" sz="2400" dirty="0"/>
              <a:t> </a:t>
            </a:r>
            <a:r>
              <a:rPr lang="en-US" altLang="zh-CN" sz="2400" dirty="0" err="1"/>
              <a:t>intValue</a:t>
            </a:r>
            <a:r>
              <a:rPr lang="en-US" altLang="zh-CN" sz="2400" dirty="0"/>
              <a:t>()</a:t>
            </a:r>
            <a:endParaRPr lang="en-US" altLang="zh-CN" sz="2000" dirty="0"/>
          </a:p>
          <a:p>
            <a:pPr>
              <a:defRPr/>
            </a:pPr>
            <a:r>
              <a:rPr lang="en-US" altLang="zh-CN" sz="2400" dirty="0"/>
              <a:t>public static </a:t>
            </a:r>
            <a:r>
              <a:rPr lang="en-US" altLang="zh-CN" sz="2400" dirty="0" err="1"/>
              <a:t>int</a:t>
            </a:r>
            <a:r>
              <a:rPr lang="en-US" altLang="zh-CN" sz="2400" dirty="0"/>
              <a:t> </a:t>
            </a:r>
            <a:r>
              <a:rPr lang="en-US" altLang="zh-CN" sz="2400" dirty="0" err="1"/>
              <a:t>parseInt</a:t>
            </a:r>
            <a:r>
              <a:rPr lang="en-US" altLang="zh-CN" sz="2400" dirty="0"/>
              <a:t>(String s)</a:t>
            </a:r>
          </a:p>
          <a:p>
            <a:pPr>
              <a:defRPr/>
            </a:pPr>
            <a:r>
              <a:rPr lang="en-US" altLang="zh-CN" sz="2400" dirty="0"/>
              <a:t>public static String </a:t>
            </a:r>
            <a:r>
              <a:rPr lang="en-US" altLang="zh-CN" sz="2400" dirty="0" err="1"/>
              <a:t>toString</a:t>
            </a:r>
            <a:r>
              <a:rPr lang="en-US" altLang="zh-CN" sz="2400" dirty="0"/>
              <a:t>(</a:t>
            </a:r>
            <a:r>
              <a:rPr lang="en-US" altLang="zh-CN" sz="2400" dirty="0" err="1"/>
              <a:t>int</a:t>
            </a:r>
            <a:r>
              <a:rPr lang="en-US" altLang="zh-CN" sz="2400" dirty="0"/>
              <a:t> </a:t>
            </a:r>
            <a:r>
              <a:rPr lang="en-US" altLang="zh-CN" sz="2400" dirty="0" err="1"/>
              <a:t>i</a:t>
            </a:r>
            <a:r>
              <a:rPr lang="en-US" altLang="zh-CN" sz="2400" dirty="0"/>
              <a:t>)</a:t>
            </a:r>
          </a:p>
          <a:p>
            <a:pPr>
              <a:defRPr/>
            </a:pPr>
            <a:r>
              <a:rPr lang="en-US" altLang="zh-CN" sz="2400" dirty="0"/>
              <a:t>public static Integer </a:t>
            </a:r>
            <a:r>
              <a:rPr lang="en-US" altLang="zh-CN" sz="2400" dirty="0" err="1"/>
              <a:t>valueOf</a:t>
            </a:r>
            <a:r>
              <a:rPr lang="en-US" altLang="zh-CN" sz="2400" dirty="0"/>
              <a:t>(</a:t>
            </a:r>
            <a:r>
              <a:rPr lang="en-US" altLang="zh-CN" sz="2400" dirty="0" err="1"/>
              <a:t>int</a:t>
            </a:r>
            <a:r>
              <a:rPr lang="en-US" altLang="zh-CN" sz="2400" dirty="0"/>
              <a:t> </a:t>
            </a:r>
            <a:r>
              <a:rPr lang="en-US" altLang="zh-CN" sz="2400" dirty="0" err="1"/>
              <a:t>i</a:t>
            </a:r>
            <a:r>
              <a:rPr lang="en-US" altLang="zh-CN" sz="2400" dirty="0"/>
              <a:t>)</a:t>
            </a:r>
          </a:p>
          <a:p>
            <a:pPr>
              <a:defRPr/>
            </a:pPr>
            <a:r>
              <a:rPr lang="en-US" altLang="zh-CN" sz="2400" dirty="0"/>
              <a:t>public static Integer </a:t>
            </a:r>
            <a:r>
              <a:rPr lang="en-US" altLang="zh-CN" sz="2400" dirty="0" err="1"/>
              <a:t>valueOf</a:t>
            </a:r>
            <a:r>
              <a:rPr lang="en-US" altLang="zh-CN" sz="2400" dirty="0"/>
              <a:t>(String s)</a:t>
            </a:r>
          </a:p>
          <a:p>
            <a:pPr>
              <a:defRPr/>
            </a:pPr>
            <a:endParaRPr lang="en-US" altLang="zh-CN" sz="2400" dirty="0"/>
          </a:p>
        </p:txBody>
      </p:sp>
    </p:spTree>
    <p:extLst>
      <p:ext uri="{BB962C8B-B14F-4D97-AF65-F5344CB8AC3E}">
        <p14:creationId xmlns:p14="http://schemas.microsoft.com/office/powerpoint/2010/main" val="21222745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740D3-5DA1-4059-A318-F01A7ED944A3}"/>
              </a:ext>
            </a:extLst>
          </p:cNvPr>
          <p:cNvSpPr>
            <a:spLocks noGrp="1"/>
          </p:cNvSpPr>
          <p:nvPr>
            <p:ph type="title"/>
          </p:nvPr>
        </p:nvSpPr>
        <p:spPr>
          <a:xfrm>
            <a:off x="6588224" y="239103"/>
            <a:ext cx="2300062" cy="523220"/>
          </a:xfrm>
        </p:spPr>
        <p:txBody>
          <a:bodyPr/>
          <a:lstStyle/>
          <a:p>
            <a:r>
              <a:rPr lang="en-US" altLang="zh-CN" dirty="0"/>
              <a:t>JDK5</a:t>
            </a:r>
            <a:r>
              <a:rPr lang="zh-CN" altLang="en-US" dirty="0"/>
              <a:t>新特性</a:t>
            </a:r>
          </a:p>
        </p:txBody>
      </p:sp>
      <p:sp>
        <p:nvSpPr>
          <p:cNvPr id="3" name="内容占位符 2">
            <a:extLst>
              <a:ext uri="{FF2B5EF4-FFF2-40B4-BE49-F238E27FC236}">
                <a16:creationId xmlns:a16="http://schemas.microsoft.com/office/drawing/2014/main" id="{AB7F9BFB-5F07-4896-B31C-8B5F62B5085D}"/>
              </a:ext>
            </a:extLst>
          </p:cNvPr>
          <p:cNvSpPr txBox="1">
            <a:spLocks/>
          </p:cNvSpPr>
          <p:nvPr/>
        </p:nvSpPr>
        <p:spPr>
          <a:xfrm>
            <a:off x="323528" y="692696"/>
            <a:ext cx="8496944" cy="2306637"/>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sz="2400" dirty="0"/>
              <a:t>JDK1.5以后，简化了定义方式。</a:t>
            </a:r>
          </a:p>
          <a:p>
            <a:pPr lvl="1"/>
            <a:r>
              <a:rPr lang="zh-CN" altLang="zh-CN" sz="1800" dirty="0"/>
              <a:t>Integer x = new Integer(4);可以直接写成</a:t>
            </a:r>
          </a:p>
          <a:p>
            <a:pPr lvl="1"/>
            <a:r>
              <a:rPr lang="zh-CN" altLang="zh-CN" sz="1800" dirty="0"/>
              <a:t>Integer x = 4;//自动装箱。</a:t>
            </a:r>
          </a:p>
          <a:p>
            <a:pPr lvl="1"/>
            <a:r>
              <a:rPr lang="zh-CN" altLang="zh-CN" sz="1800" dirty="0"/>
              <a:t>x  = x + 5;//自动拆箱。通过intValue方法。</a:t>
            </a:r>
          </a:p>
          <a:p>
            <a:r>
              <a:rPr lang="zh-CN" altLang="zh-CN" sz="2400" dirty="0"/>
              <a:t>需要注意：</a:t>
            </a:r>
          </a:p>
          <a:p>
            <a:pPr lvl="1"/>
            <a:r>
              <a:rPr lang="zh-CN" altLang="zh-CN" sz="1800" dirty="0"/>
              <a:t>在使用时，Integer  x = null;上面的代码就会出现NullPointerException。</a:t>
            </a:r>
          </a:p>
        </p:txBody>
      </p:sp>
      <p:sp>
        <p:nvSpPr>
          <p:cNvPr id="4" name="Text Box 7">
            <a:extLst>
              <a:ext uri="{FF2B5EF4-FFF2-40B4-BE49-F238E27FC236}">
                <a16:creationId xmlns:a16="http://schemas.microsoft.com/office/drawing/2014/main" id="{4BBBFA88-F47E-4C6C-B9A8-FDE555E284DB}"/>
              </a:ext>
            </a:extLst>
          </p:cNvPr>
          <p:cNvSpPr txBox="1">
            <a:spLocks noChangeArrowheads="1"/>
          </p:cNvSpPr>
          <p:nvPr/>
        </p:nvSpPr>
        <p:spPr bwMode="auto">
          <a:xfrm>
            <a:off x="395535" y="5609357"/>
            <a:ext cx="82819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solidFill>
                  <a:srgbClr val="FF0101"/>
                </a:solidFill>
              </a:rPr>
              <a:t>JDK5.0</a:t>
            </a:r>
            <a:r>
              <a:rPr lang="zh-CN" altLang="en-US" dirty="0">
                <a:solidFill>
                  <a:srgbClr val="FF0101"/>
                </a:solidFill>
              </a:rPr>
              <a:t>之后为了提升运行性能采用了特殊的池操作，在</a:t>
            </a:r>
            <a:r>
              <a:rPr lang="en-US" altLang="zh-CN" dirty="0">
                <a:solidFill>
                  <a:srgbClr val="FF0101"/>
                </a:solidFill>
              </a:rPr>
              <a:t>-128</a:t>
            </a:r>
            <a:r>
              <a:rPr lang="zh-CN" altLang="en-US" dirty="0">
                <a:solidFill>
                  <a:srgbClr val="FF0101"/>
                </a:solidFill>
              </a:rPr>
              <a:t>到</a:t>
            </a:r>
            <a:r>
              <a:rPr lang="en-US" altLang="zh-CN" dirty="0">
                <a:solidFill>
                  <a:srgbClr val="FF0101"/>
                </a:solidFill>
              </a:rPr>
              <a:t>127</a:t>
            </a:r>
            <a:r>
              <a:rPr lang="zh-CN" altLang="en-US" dirty="0">
                <a:solidFill>
                  <a:srgbClr val="FF0101"/>
                </a:solidFill>
              </a:rPr>
              <a:t>之间会在池里面找如果有直接把地址指过去</a:t>
            </a:r>
            <a:r>
              <a:rPr lang="en-US" altLang="zh-CN" dirty="0">
                <a:solidFill>
                  <a:srgbClr val="FF0101"/>
                </a:solidFill>
              </a:rPr>
              <a:t>(</a:t>
            </a:r>
            <a:r>
              <a:rPr lang="zh-CN" altLang="en-US" dirty="0">
                <a:solidFill>
                  <a:srgbClr val="FF0101"/>
                </a:solidFill>
              </a:rPr>
              <a:t>自动拆箱相当于</a:t>
            </a:r>
            <a:r>
              <a:rPr lang="en-US" altLang="zh-CN" dirty="0" err="1">
                <a:solidFill>
                  <a:srgbClr val="FF0101"/>
                </a:solidFill>
              </a:rPr>
              <a:t>int</a:t>
            </a:r>
            <a:r>
              <a:rPr lang="en-US" altLang="zh-CN" dirty="0">
                <a:solidFill>
                  <a:srgbClr val="FF0101"/>
                </a:solidFill>
              </a:rPr>
              <a:t> a=1)</a:t>
            </a:r>
            <a:r>
              <a:rPr lang="zh-CN" altLang="en-US" dirty="0">
                <a:solidFill>
                  <a:srgbClr val="FF0101"/>
                </a:solidFill>
              </a:rPr>
              <a:t>，而超过了这个范围就相当于</a:t>
            </a:r>
            <a:r>
              <a:rPr lang="en-US" altLang="zh-CN" dirty="0">
                <a:solidFill>
                  <a:srgbClr val="FF0101"/>
                </a:solidFill>
              </a:rPr>
              <a:t>Integer a=new Integer(128)</a:t>
            </a:r>
          </a:p>
        </p:txBody>
      </p:sp>
      <p:sp>
        <p:nvSpPr>
          <p:cNvPr id="5" name="Text Box 4">
            <a:extLst>
              <a:ext uri="{FF2B5EF4-FFF2-40B4-BE49-F238E27FC236}">
                <a16:creationId xmlns:a16="http://schemas.microsoft.com/office/drawing/2014/main" id="{851B8B52-001E-49FF-827D-292C2CC92E35}"/>
              </a:ext>
            </a:extLst>
          </p:cNvPr>
          <p:cNvSpPr txBox="1">
            <a:spLocks noChangeArrowheads="1"/>
          </p:cNvSpPr>
          <p:nvPr/>
        </p:nvSpPr>
        <p:spPr bwMode="auto">
          <a:xfrm>
            <a:off x="395536" y="3162076"/>
            <a:ext cx="8281987" cy="2355156"/>
          </a:xfrm>
          <a:prstGeom prst="rect">
            <a:avLst/>
          </a:prstGeom>
          <a:solidFill>
            <a:schemeClr val="bg1"/>
          </a:solidFill>
          <a:ln w="12700" algn="ctr">
            <a:solidFill>
              <a:schemeClr val="bg1">
                <a:lumMod val="65000"/>
              </a:schemeClr>
            </a:solidFill>
            <a:miter lim="800000"/>
            <a:headEnd/>
            <a:tailEnd/>
          </a:ln>
        </p:spPr>
        <p:txBody>
          <a:bodyPr/>
          <a:lstStyle/>
          <a:p>
            <a:pPr>
              <a:defRPr/>
            </a:pPr>
            <a:r>
              <a:rPr lang="en-US" altLang="zh-CN" sz="1600" dirty="0">
                <a:solidFill>
                  <a:srgbClr val="0000FF"/>
                </a:solidFill>
                <a:ea typeface="楷体_GB2312" pitchFamily="49" charset="-122"/>
              </a:rPr>
              <a:t>public static void </a:t>
            </a:r>
            <a:r>
              <a:rPr lang="en-US" altLang="zh-CN" sz="1600" dirty="0"/>
              <a:t>main(String[] </a:t>
            </a:r>
            <a:r>
              <a:rPr lang="en-US" altLang="zh-CN" sz="1600" dirty="0" err="1"/>
              <a:t>args</a:t>
            </a:r>
            <a:r>
              <a:rPr lang="en-US" altLang="zh-CN" sz="1600" dirty="0"/>
              <a:t>){		</a:t>
            </a:r>
            <a:endParaRPr lang="zh-CN" altLang="en-US" sz="1600" dirty="0"/>
          </a:p>
          <a:p>
            <a:pPr>
              <a:defRPr/>
            </a:pPr>
            <a:r>
              <a:rPr lang="en-US" altLang="zh-CN" sz="1600" dirty="0"/>
              <a:t>		Integer i1=1;</a:t>
            </a:r>
            <a:endParaRPr lang="zh-CN" altLang="en-US" sz="1600" dirty="0"/>
          </a:p>
          <a:p>
            <a:pPr>
              <a:defRPr/>
            </a:pPr>
            <a:r>
              <a:rPr lang="en-US" altLang="zh-CN" sz="1600" dirty="0"/>
              <a:t>		Integer i2=1;		</a:t>
            </a:r>
            <a:endParaRPr lang="zh-CN" altLang="en-US" sz="1600" dirty="0"/>
          </a:p>
          <a:p>
            <a:pPr>
              <a:defRPr/>
            </a:pPr>
            <a:r>
              <a:rPr lang="en-US" altLang="zh-CN" sz="1600" dirty="0"/>
              <a:t>		</a:t>
            </a:r>
            <a:r>
              <a:rPr lang="en-US" altLang="zh-CN" sz="1600" dirty="0" err="1"/>
              <a:t>System.out.println</a:t>
            </a:r>
            <a:r>
              <a:rPr lang="en-US" altLang="zh-CN" sz="1600" dirty="0"/>
              <a:t>(i1==i2);</a:t>
            </a:r>
            <a:endParaRPr lang="zh-CN" altLang="en-US" sz="1600" dirty="0"/>
          </a:p>
          <a:p>
            <a:pPr>
              <a:defRPr/>
            </a:pPr>
            <a:r>
              <a:rPr lang="en-US" altLang="zh-CN" sz="1600" dirty="0"/>
              <a:t>		</a:t>
            </a:r>
            <a:endParaRPr lang="zh-CN" altLang="en-US" sz="1600" dirty="0"/>
          </a:p>
          <a:p>
            <a:pPr>
              <a:defRPr/>
            </a:pPr>
            <a:r>
              <a:rPr lang="en-US" altLang="zh-CN" sz="1600" dirty="0"/>
              <a:t>		Integer i3=128;</a:t>
            </a:r>
            <a:endParaRPr lang="zh-CN" altLang="en-US" sz="1600" dirty="0"/>
          </a:p>
          <a:p>
            <a:pPr>
              <a:defRPr/>
            </a:pPr>
            <a:r>
              <a:rPr lang="en-US" altLang="zh-CN" sz="1600" dirty="0"/>
              <a:t>		Integer i4=128;		</a:t>
            </a:r>
            <a:endParaRPr lang="zh-CN" altLang="en-US" sz="1600" dirty="0"/>
          </a:p>
          <a:p>
            <a:pPr>
              <a:defRPr/>
            </a:pPr>
            <a:r>
              <a:rPr lang="en-US" altLang="zh-CN" sz="1600" dirty="0"/>
              <a:t>		</a:t>
            </a:r>
            <a:r>
              <a:rPr lang="en-US" altLang="zh-CN" sz="1600" dirty="0" err="1"/>
              <a:t>System.out.println</a:t>
            </a:r>
            <a:r>
              <a:rPr lang="en-US" altLang="zh-CN" sz="1600" dirty="0"/>
              <a:t>(i3==i4);	</a:t>
            </a:r>
            <a:endParaRPr lang="zh-CN" altLang="en-US" sz="1600" dirty="0"/>
          </a:p>
          <a:p>
            <a:pPr>
              <a:defRPr/>
            </a:pPr>
            <a:r>
              <a:rPr lang="en-US" altLang="zh-CN" sz="1600" dirty="0"/>
              <a:t>	}</a:t>
            </a:r>
            <a:endParaRPr lang="zh-CN" altLang="en-US" sz="1600" dirty="0"/>
          </a:p>
        </p:txBody>
      </p:sp>
      <p:sp>
        <p:nvSpPr>
          <p:cNvPr id="6" name="对话气泡: 椭圆形 5">
            <a:extLst>
              <a:ext uri="{FF2B5EF4-FFF2-40B4-BE49-F238E27FC236}">
                <a16:creationId xmlns:a16="http://schemas.microsoft.com/office/drawing/2014/main" id="{F3DF7372-0B85-4B52-BE84-0A91265F0760}"/>
              </a:ext>
            </a:extLst>
          </p:cNvPr>
          <p:cNvSpPr/>
          <p:nvPr/>
        </p:nvSpPr>
        <p:spPr>
          <a:xfrm>
            <a:off x="6372200" y="3247701"/>
            <a:ext cx="2664296" cy="2153105"/>
          </a:xfrm>
          <a:prstGeom prst="wedgeEllipseCallout">
            <a:avLst>
              <a:gd name="adj1" fmla="val -110134"/>
              <a:gd name="adj2" fmla="val 1301"/>
            </a:avLst>
          </a:prstGeom>
          <a:solidFill>
            <a:schemeClr val="accent2">
              <a:lumMod val="40000"/>
              <a:lumOff val="6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JDK5.0</a:t>
            </a:r>
            <a:r>
              <a:rPr lang="zh-CN" altLang="en-US" dirty="0">
                <a:solidFill>
                  <a:schemeClr val="tx1"/>
                </a:solidFill>
                <a:latin typeface="黑体" panose="02010609060101010101" pitchFamily="49" charset="-122"/>
                <a:ea typeface="黑体" panose="02010609060101010101" pitchFamily="49" charset="-122"/>
              </a:rPr>
              <a:t>以后提供了自动封解箱的操作，并运用了比较特殊的池操作，猜测以下代码的运行结果：</a:t>
            </a:r>
            <a:endParaRPr lang="zh-CN" altLang="en-US" dirty="0">
              <a:solidFill>
                <a:schemeClr val="tx1"/>
              </a:solidFill>
            </a:endParaRPr>
          </a:p>
        </p:txBody>
      </p:sp>
    </p:spTree>
    <p:extLst>
      <p:ext uri="{BB962C8B-B14F-4D97-AF65-F5344CB8AC3E}">
        <p14:creationId xmlns:p14="http://schemas.microsoft.com/office/powerpoint/2010/main" val="198590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048092-7627-493B-8D83-4AFE0BFBD2E5}"/>
              </a:ext>
            </a:extLst>
          </p:cNvPr>
          <p:cNvSpPr>
            <a:spLocks noGrp="1"/>
          </p:cNvSpPr>
          <p:nvPr>
            <p:ph type="title"/>
          </p:nvPr>
        </p:nvSpPr>
        <p:spPr>
          <a:xfrm>
            <a:off x="4427984" y="239103"/>
            <a:ext cx="4460302" cy="523220"/>
          </a:xfrm>
        </p:spPr>
        <p:txBody>
          <a:bodyPr/>
          <a:lstStyle/>
          <a:p>
            <a:r>
              <a:rPr lang="en-US" altLang="zh-CN" dirty="0"/>
              <a:t>equals</a:t>
            </a:r>
            <a:r>
              <a:rPr lang="zh-CN" altLang="en-US" dirty="0"/>
              <a:t>和</a:t>
            </a:r>
            <a:r>
              <a:rPr lang="en-US" altLang="zh-CN" dirty="0" err="1"/>
              <a:t>hashCode</a:t>
            </a:r>
            <a:r>
              <a:rPr lang="zh-CN" altLang="en-US" dirty="0"/>
              <a:t>方法</a:t>
            </a:r>
          </a:p>
        </p:txBody>
      </p:sp>
      <p:sp>
        <p:nvSpPr>
          <p:cNvPr id="7" name="内容占位符 2">
            <a:extLst>
              <a:ext uri="{FF2B5EF4-FFF2-40B4-BE49-F238E27FC236}">
                <a16:creationId xmlns:a16="http://schemas.microsoft.com/office/drawing/2014/main" id="{F1A56156-88A0-41E2-8B2A-03413D21D00E}"/>
              </a:ext>
            </a:extLst>
          </p:cNvPr>
          <p:cNvSpPr txBox="1">
            <a:spLocks/>
          </p:cNvSpPr>
          <p:nvPr/>
        </p:nvSpPr>
        <p:spPr>
          <a:xfrm>
            <a:off x="67790" y="764704"/>
            <a:ext cx="4360194" cy="36418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事实上，基于哈希的集合在使用</a:t>
            </a:r>
            <a:r>
              <a:rPr lang="en-US" altLang="zh-CN" sz="2400" dirty="0" err="1">
                <a:solidFill>
                  <a:schemeClr val="tx1">
                    <a:lumMod val="75000"/>
                    <a:lumOff val="25000"/>
                  </a:schemeClr>
                </a:solidFill>
              </a:rPr>
              <a:t>hashCode</a:t>
            </a:r>
            <a:r>
              <a:rPr lang="zh-CN" altLang="en-US" sz="2400" dirty="0">
                <a:solidFill>
                  <a:schemeClr val="tx1">
                    <a:lumMod val="75000"/>
                    <a:lumOff val="25000"/>
                  </a:schemeClr>
                </a:solidFill>
              </a:rPr>
              <a:t>的时候，基本都是和</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一起使用；</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基本流程如图：</a:t>
            </a:r>
            <a:endParaRPr lang="en-US" altLang="zh-CN" sz="2400" dirty="0">
              <a:solidFill>
                <a:srgbClr val="C00000"/>
              </a:solidFill>
            </a:endParaRPr>
          </a:p>
        </p:txBody>
      </p:sp>
      <p:grpSp>
        <p:nvGrpSpPr>
          <p:cNvPr id="8" name="Group 47">
            <a:extLst>
              <a:ext uri="{FF2B5EF4-FFF2-40B4-BE49-F238E27FC236}">
                <a16:creationId xmlns:a16="http://schemas.microsoft.com/office/drawing/2014/main" id="{9D513C8A-9697-438D-8AA8-79981C747069}"/>
              </a:ext>
            </a:extLst>
          </p:cNvPr>
          <p:cNvGrpSpPr/>
          <p:nvPr/>
        </p:nvGrpSpPr>
        <p:grpSpPr>
          <a:xfrm>
            <a:off x="2920010" y="1124744"/>
            <a:ext cx="6044478" cy="5292383"/>
            <a:chOff x="5749159" y="908720"/>
            <a:chExt cx="6190593" cy="5292383"/>
          </a:xfrm>
        </p:grpSpPr>
        <p:sp>
          <p:nvSpPr>
            <p:cNvPr id="10" name="Rectangle 8">
              <a:extLst>
                <a:ext uri="{FF2B5EF4-FFF2-40B4-BE49-F238E27FC236}">
                  <a16:creationId xmlns:a16="http://schemas.microsoft.com/office/drawing/2014/main" id="{8270DAE4-A120-47C3-8549-A16D8B0FF328}"/>
                </a:ext>
              </a:extLst>
            </p:cNvPr>
            <p:cNvSpPr/>
            <p:nvPr/>
          </p:nvSpPr>
          <p:spPr>
            <a:xfrm>
              <a:off x="7176121" y="908720"/>
              <a:ext cx="2088232"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比较两个对象的</a:t>
              </a:r>
              <a:r>
                <a:rPr lang="en-US" altLang="zh-CN" dirty="0">
                  <a:solidFill>
                    <a:schemeClr val="tx1"/>
                  </a:solidFill>
                </a:rPr>
                <a:t>hashCode</a:t>
              </a:r>
              <a:r>
                <a:rPr lang="zh-CN" altLang="en-US" dirty="0">
                  <a:solidFill>
                    <a:schemeClr val="tx1"/>
                  </a:solidFill>
                </a:rPr>
                <a:t>值</a:t>
              </a:r>
              <a:endParaRPr lang="en-US" dirty="0">
                <a:solidFill>
                  <a:schemeClr val="tx1"/>
                </a:solidFill>
              </a:endParaRPr>
            </a:p>
          </p:txBody>
        </p:sp>
        <p:sp>
          <p:nvSpPr>
            <p:cNvPr id="11" name="Diamond 9">
              <a:extLst>
                <a:ext uri="{FF2B5EF4-FFF2-40B4-BE49-F238E27FC236}">
                  <a16:creationId xmlns:a16="http://schemas.microsoft.com/office/drawing/2014/main" id="{EAD24E0D-28F1-4CDC-A37D-DD8D0C2E1A74}"/>
                </a:ext>
              </a:extLst>
            </p:cNvPr>
            <p:cNvSpPr/>
            <p:nvPr/>
          </p:nvSpPr>
          <p:spPr>
            <a:xfrm>
              <a:off x="6672064" y="1988840"/>
              <a:ext cx="3105807" cy="9144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hashCode</a:t>
              </a:r>
              <a:r>
                <a:rPr lang="zh-CN" altLang="en-US" sz="1600" dirty="0">
                  <a:solidFill>
                    <a:schemeClr val="tx1"/>
                  </a:solidFill>
                </a:rPr>
                <a:t>返回值是否相同</a:t>
              </a:r>
              <a:endParaRPr lang="en-US" sz="1600" dirty="0">
                <a:solidFill>
                  <a:schemeClr val="tx1"/>
                </a:solidFill>
              </a:endParaRPr>
            </a:p>
          </p:txBody>
        </p:sp>
        <p:sp>
          <p:nvSpPr>
            <p:cNvPr id="12" name="Rectangle 10">
              <a:extLst>
                <a:ext uri="{FF2B5EF4-FFF2-40B4-BE49-F238E27FC236}">
                  <a16:creationId xmlns:a16="http://schemas.microsoft.com/office/drawing/2014/main" id="{1B7FF31B-8244-41CC-BF10-6308882B9A2B}"/>
                </a:ext>
              </a:extLst>
            </p:cNvPr>
            <p:cNvSpPr/>
            <p:nvPr/>
          </p:nvSpPr>
          <p:spPr>
            <a:xfrm>
              <a:off x="5749159" y="3368565"/>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两个对象不同</a:t>
              </a:r>
              <a:endParaRPr lang="en-US" dirty="0">
                <a:solidFill>
                  <a:schemeClr val="tx1"/>
                </a:solidFill>
              </a:endParaRPr>
            </a:p>
          </p:txBody>
        </p:sp>
        <p:sp>
          <p:nvSpPr>
            <p:cNvPr id="13" name="Rectangle 11">
              <a:extLst>
                <a:ext uri="{FF2B5EF4-FFF2-40B4-BE49-F238E27FC236}">
                  <a16:creationId xmlns:a16="http://schemas.microsoft.com/office/drawing/2014/main" id="{35F82F94-093A-4061-8385-85E3F6054364}"/>
                </a:ext>
              </a:extLst>
            </p:cNvPr>
            <p:cNvSpPr/>
            <p:nvPr/>
          </p:nvSpPr>
          <p:spPr>
            <a:xfrm>
              <a:off x="8523889" y="3368566"/>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使用</a:t>
              </a:r>
              <a:r>
                <a:rPr lang="en-US" altLang="zh-CN" dirty="0">
                  <a:solidFill>
                    <a:schemeClr val="tx1"/>
                  </a:solidFill>
                </a:rPr>
                <a:t>equals</a:t>
              </a:r>
              <a:r>
                <a:rPr lang="zh-CN" altLang="en-US" dirty="0">
                  <a:solidFill>
                    <a:schemeClr val="tx1"/>
                  </a:solidFill>
                </a:rPr>
                <a:t>方法比较</a:t>
              </a:r>
              <a:endParaRPr lang="en-US" dirty="0">
                <a:solidFill>
                  <a:schemeClr val="tx1"/>
                </a:solidFill>
              </a:endParaRPr>
            </a:p>
          </p:txBody>
        </p:sp>
        <p:sp>
          <p:nvSpPr>
            <p:cNvPr id="14" name="Diamond 12">
              <a:extLst>
                <a:ext uri="{FF2B5EF4-FFF2-40B4-BE49-F238E27FC236}">
                  <a16:creationId xmlns:a16="http://schemas.microsoft.com/office/drawing/2014/main" id="{0A65DBBA-55DE-445F-B75A-B1E21F18AE49}"/>
                </a:ext>
              </a:extLst>
            </p:cNvPr>
            <p:cNvSpPr/>
            <p:nvPr/>
          </p:nvSpPr>
          <p:spPr>
            <a:xfrm>
              <a:off x="7987861" y="4282965"/>
              <a:ext cx="3105807" cy="9144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e</a:t>
              </a:r>
              <a:r>
                <a:rPr lang="en-US" sz="1600" dirty="0">
                  <a:solidFill>
                    <a:schemeClr val="tx1"/>
                  </a:solidFill>
                </a:rPr>
                <a:t>quals</a:t>
              </a:r>
              <a:r>
                <a:rPr lang="zh-CN" altLang="en-US" sz="1600" dirty="0">
                  <a:solidFill>
                    <a:schemeClr val="tx1"/>
                  </a:solidFill>
                </a:rPr>
                <a:t>方法返回值</a:t>
              </a:r>
              <a:endParaRPr lang="en-US" sz="1600" dirty="0">
                <a:solidFill>
                  <a:schemeClr val="tx1"/>
                </a:solidFill>
              </a:endParaRPr>
            </a:p>
          </p:txBody>
        </p:sp>
        <p:sp>
          <p:nvSpPr>
            <p:cNvPr id="15" name="Rectangle 13">
              <a:extLst>
                <a:ext uri="{FF2B5EF4-FFF2-40B4-BE49-F238E27FC236}">
                  <a16:creationId xmlns:a16="http://schemas.microsoft.com/office/drawing/2014/main" id="{AEE4CF84-2BE3-4C09-8E3F-E0F8BE5A96E1}"/>
                </a:ext>
              </a:extLst>
            </p:cNvPr>
            <p:cNvSpPr/>
            <p:nvPr/>
          </p:nvSpPr>
          <p:spPr>
            <a:xfrm>
              <a:off x="7147035" y="5570483"/>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两个对象相同</a:t>
              </a:r>
              <a:endParaRPr lang="en-US" dirty="0">
                <a:solidFill>
                  <a:schemeClr val="tx1"/>
                </a:solidFill>
              </a:endParaRPr>
            </a:p>
          </p:txBody>
        </p:sp>
        <p:sp>
          <p:nvSpPr>
            <p:cNvPr id="16" name="Rectangle 14">
              <a:extLst>
                <a:ext uri="{FF2B5EF4-FFF2-40B4-BE49-F238E27FC236}">
                  <a16:creationId xmlns:a16="http://schemas.microsoft.com/office/drawing/2014/main" id="{D25D35B6-81C6-4726-A3E9-A3F1110941DA}"/>
                </a:ext>
              </a:extLst>
            </p:cNvPr>
            <p:cNvSpPr/>
            <p:nvPr/>
          </p:nvSpPr>
          <p:spPr>
            <a:xfrm>
              <a:off x="9906001" y="5565228"/>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两个对象相同</a:t>
              </a:r>
              <a:endParaRPr lang="en-US" dirty="0">
                <a:solidFill>
                  <a:schemeClr val="tx1"/>
                </a:solidFill>
              </a:endParaRPr>
            </a:p>
          </p:txBody>
        </p:sp>
        <p:cxnSp>
          <p:nvCxnSpPr>
            <p:cNvPr id="17" name="Straight Arrow Connector 20">
              <a:extLst>
                <a:ext uri="{FF2B5EF4-FFF2-40B4-BE49-F238E27FC236}">
                  <a16:creationId xmlns:a16="http://schemas.microsoft.com/office/drawing/2014/main" id="{9DB7A3CE-0DAE-451B-97EE-4D4200FFB518}"/>
                </a:ext>
              </a:extLst>
            </p:cNvPr>
            <p:cNvCxnSpPr>
              <a:stCxn id="10" idx="2"/>
              <a:endCxn id="11" idx="0"/>
            </p:cNvCxnSpPr>
            <p:nvPr/>
          </p:nvCxnSpPr>
          <p:spPr>
            <a:xfrm>
              <a:off x="8220237" y="1539340"/>
              <a:ext cx="4731" cy="449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31">
              <a:extLst>
                <a:ext uri="{FF2B5EF4-FFF2-40B4-BE49-F238E27FC236}">
                  <a16:creationId xmlns:a16="http://schemas.microsoft.com/office/drawing/2014/main" id="{7385311D-5BC9-4738-A29D-6EF8E2A4512F}"/>
                </a:ext>
              </a:extLst>
            </p:cNvPr>
            <p:cNvCxnSpPr>
              <a:stCxn id="11" idx="2"/>
              <a:endCxn id="12" idx="0"/>
            </p:cNvCxnSpPr>
            <p:nvPr/>
          </p:nvCxnSpPr>
          <p:spPr>
            <a:xfrm rot="5400000">
              <a:off x="7262840" y="2406436"/>
              <a:ext cx="465325" cy="145893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33">
              <a:extLst>
                <a:ext uri="{FF2B5EF4-FFF2-40B4-BE49-F238E27FC236}">
                  <a16:creationId xmlns:a16="http://schemas.microsoft.com/office/drawing/2014/main" id="{D156D2BA-4680-45A3-9DA0-9A0583407C62}"/>
                </a:ext>
              </a:extLst>
            </p:cNvPr>
            <p:cNvCxnSpPr>
              <a:stCxn id="11" idx="2"/>
              <a:endCxn id="13" idx="0"/>
            </p:cNvCxnSpPr>
            <p:nvPr/>
          </p:nvCxnSpPr>
          <p:spPr>
            <a:xfrm rot="16200000" flipH="1">
              <a:off x="8650203" y="2478004"/>
              <a:ext cx="465326" cy="131579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36">
              <a:extLst>
                <a:ext uri="{FF2B5EF4-FFF2-40B4-BE49-F238E27FC236}">
                  <a16:creationId xmlns:a16="http://schemas.microsoft.com/office/drawing/2014/main" id="{63BD0BF4-04B5-4D9B-A35B-D122513F1538}"/>
                </a:ext>
              </a:extLst>
            </p:cNvPr>
            <p:cNvCxnSpPr>
              <a:stCxn id="13" idx="2"/>
              <a:endCxn id="14" idx="0"/>
            </p:cNvCxnSpPr>
            <p:nvPr/>
          </p:nvCxnSpPr>
          <p:spPr>
            <a:xfrm>
              <a:off x="9540765" y="3999186"/>
              <a:ext cx="0" cy="283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39">
              <a:extLst>
                <a:ext uri="{FF2B5EF4-FFF2-40B4-BE49-F238E27FC236}">
                  <a16:creationId xmlns:a16="http://schemas.microsoft.com/office/drawing/2014/main" id="{51CBB81B-8DAD-4B91-BF73-59764C306F38}"/>
                </a:ext>
              </a:extLst>
            </p:cNvPr>
            <p:cNvCxnSpPr>
              <a:stCxn id="14" idx="2"/>
              <a:endCxn id="15" idx="0"/>
            </p:cNvCxnSpPr>
            <p:nvPr/>
          </p:nvCxnSpPr>
          <p:spPr>
            <a:xfrm rot="5400000">
              <a:off x="8665779" y="4695497"/>
              <a:ext cx="373118" cy="13768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41">
              <a:extLst>
                <a:ext uri="{FF2B5EF4-FFF2-40B4-BE49-F238E27FC236}">
                  <a16:creationId xmlns:a16="http://schemas.microsoft.com/office/drawing/2014/main" id="{5AFB34A3-616F-409A-B6BE-BD076DDED9FA}"/>
                </a:ext>
              </a:extLst>
            </p:cNvPr>
            <p:cNvCxnSpPr>
              <a:stCxn id="14" idx="2"/>
              <a:endCxn id="16" idx="0"/>
            </p:cNvCxnSpPr>
            <p:nvPr/>
          </p:nvCxnSpPr>
          <p:spPr>
            <a:xfrm rot="16200000" flipH="1">
              <a:off x="10047890" y="4690240"/>
              <a:ext cx="367863" cy="13821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43">
              <a:extLst>
                <a:ext uri="{FF2B5EF4-FFF2-40B4-BE49-F238E27FC236}">
                  <a16:creationId xmlns:a16="http://schemas.microsoft.com/office/drawing/2014/main" id="{1EBB9409-165E-492E-9B55-051BA24F1738}"/>
                </a:ext>
              </a:extLst>
            </p:cNvPr>
            <p:cNvSpPr txBox="1"/>
            <p:nvPr/>
          </p:nvSpPr>
          <p:spPr>
            <a:xfrm>
              <a:off x="6936828" y="2963917"/>
              <a:ext cx="630620" cy="338554"/>
            </a:xfrm>
            <a:prstGeom prst="rect">
              <a:avLst/>
            </a:prstGeom>
            <a:solidFill>
              <a:schemeClr val="accent6">
                <a:lumMod val="40000"/>
                <a:lumOff val="60000"/>
              </a:schemeClr>
            </a:solidFill>
          </p:spPr>
          <p:txBody>
            <a:bodyPr wrap="square" rtlCol="0">
              <a:spAutoFit/>
            </a:bodyPr>
            <a:lstStyle/>
            <a:p>
              <a:pPr algn="ctr"/>
              <a:r>
                <a:rPr lang="zh-CN" altLang="en-US" sz="1600" dirty="0"/>
                <a:t>不同</a:t>
              </a:r>
              <a:endParaRPr lang="en-US" sz="1600" dirty="0"/>
            </a:p>
          </p:txBody>
        </p:sp>
        <p:sp>
          <p:nvSpPr>
            <p:cNvPr id="24" name="TextBox 44">
              <a:extLst>
                <a:ext uri="{FF2B5EF4-FFF2-40B4-BE49-F238E27FC236}">
                  <a16:creationId xmlns:a16="http://schemas.microsoft.com/office/drawing/2014/main" id="{931B5CA6-509E-4934-AA09-6BD04CAF7F0A}"/>
                </a:ext>
              </a:extLst>
            </p:cNvPr>
            <p:cNvSpPr txBox="1"/>
            <p:nvPr/>
          </p:nvSpPr>
          <p:spPr>
            <a:xfrm>
              <a:off x="8571187" y="2990193"/>
              <a:ext cx="630620" cy="338554"/>
            </a:xfrm>
            <a:prstGeom prst="rect">
              <a:avLst/>
            </a:prstGeom>
            <a:solidFill>
              <a:schemeClr val="accent6">
                <a:lumMod val="40000"/>
                <a:lumOff val="60000"/>
              </a:schemeClr>
            </a:solidFill>
          </p:spPr>
          <p:txBody>
            <a:bodyPr wrap="square" rtlCol="0">
              <a:spAutoFit/>
            </a:bodyPr>
            <a:lstStyle/>
            <a:p>
              <a:pPr algn="ctr"/>
              <a:r>
                <a:rPr lang="zh-CN" altLang="en-US" sz="1600" dirty="0"/>
                <a:t>相同</a:t>
              </a:r>
              <a:endParaRPr lang="en-US" sz="1600" dirty="0"/>
            </a:p>
          </p:txBody>
        </p:sp>
        <p:sp>
          <p:nvSpPr>
            <p:cNvPr id="25" name="TextBox 45">
              <a:extLst>
                <a:ext uri="{FF2B5EF4-FFF2-40B4-BE49-F238E27FC236}">
                  <a16:creationId xmlns:a16="http://schemas.microsoft.com/office/drawing/2014/main" id="{14641C41-A02A-4973-8DB2-1A24456A6FFF}"/>
                </a:ext>
              </a:extLst>
            </p:cNvPr>
            <p:cNvSpPr txBox="1"/>
            <p:nvPr/>
          </p:nvSpPr>
          <p:spPr>
            <a:xfrm>
              <a:off x="8392511" y="5176345"/>
              <a:ext cx="630620" cy="338554"/>
            </a:xfrm>
            <a:prstGeom prst="rect">
              <a:avLst/>
            </a:prstGeom>
            <a:solidFill>
              <a:schemeClr val="accent6">
                <a:lumMod val="40000"/>
                <a:lumOff val="60000"/>
              </a:schemeClr>
            </a:solidFill>
          </p:spPr>
          <p:txBody>
            <a:bodyPr wrap="square" rtlCol="0">
              <a:spAutoFit/>
            </a:bodyPr>
            <a:lstStyle/>
            <a:p>
              <a:pPr algn="ctr"/>
              <a:r>
                <a:rPr lang="en-US" altLang="zh-CN" sz="1600" dirty="0"/>
                <a:t>true</a:t>
              </a:r>
              <a:endParaRPr lang="en-US" sz="1600" dirty="0"/>
            </a:p>
          </p:txBody>
        </p:sp>
        <p:sp>
          <p:nvSpPr>
            <p:cNvPr id="26" name="TextBox 46">
              <a:extLst>
                <a:ext uri="{FF2B5EF4-FFF2-40B4-BE49-F238E27FC236}">
                  <a16:creationId xmlns:a16="http://schemas.microsoft.com/office/drawing/2014/main" id="{57BFA705-8C35-435D-ADF3-67C26BD2ECDE}"/>
                </a:ext>
              </a:extLst>
            </p:cNvPr>
            <p:cNvSpPr txBox="1"/>
            <p:nvPr/>
          </p:nvSpPr>
          <p:spPr>
            <a:xfrm>
              <a:off x="10095187" y="5192110"/>
              <a:ext cx="630620" cy="338554"/>
            </a:xfrm>
            <a:prstGeom prst="rect">
              <a:avLst/>
            </a:prstGeom>
            <a:solidFill>
              <a:schemeClr val="accent6">
                <a:lumMod val="40000"/>
                <a:lumOff val="60000"/>
              </a:schemeClr>
            </a:solidFill>
          </p:spPr>
          <p:txBody>
            <a:bodyPr wrap="square" rtlCol="0">
              <a:spAutoFit/>
            </a:bodyPr>
            <a:lstStyle/>
            <a:p>
              <a:pPr algn="ctr"/>
              <a:r>
                <a:rPr lang="en-US" altLang="zh-CN" sz="1600" dirty="0"/>
                <a:t>false</a:t>
              </a:r>
              <a:endParaRPr lang="en-US" sz="1600" dirty="0"/>
            </a:p>
          </p:txBody>
        </p:sp>
      </p:grpSp>
      <p:sp>
        <p:nvSpPr>
          <p:cNvPr id="27" name="Oval Callout 48">
            <a:extLst>
              <a:ext uri="{FF2B5EF4-FFF2-40B4-BE49-F238E27FC236}">
                <a16:creationId xmlns:a16="http://schemas.microsoft.com/office/drawing/2014/main" id="{5347E5BE-330E-42B5-BE8A-5A7ABF5C1AEE}"/>
              </a:ext>
            </a:extLst>
          </p:cNvPr>
          <p:cNvSpPr/>
          <p:nvPr/>
        </p:nvSpPr>
        <p:spPr>
          <a:xfrm>
            <a:off x="107504" y="3613417"/>
            <a:ext cx="2939206" cy="2695903"/>
          </a:xfrm>
          <a:prstGeom prst="wedgeEllipseCallout">
            <a:avLst>
              <a:gd name="adj1" fmla="val 91444"/>
              <a:gd name="adj2" fmla="val 316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既然使用的时候总是一起使用，那么</a:t>
            </a:r>
            <a:r>
              <a:rPr lang="zh-CN" altLang="en-US" b="1" dirty="0">
                <a:solidFill>
                  <a:srgbClr val="C00000"/>
                </a:solidFill>
              </a:rPr>
              <a:t>重写的时候也一定要一起重写</a:t>
            </a:r>
            <a:r>
              <a:rPr lang="zh-CN" altLang="en-US" dirty="0">
                <a:solidFill>
                  <a:schemeClr val="tx1"/>
                </a:solidFill>
              </a:rPr>
              <a:t>！！！</a:t>
            </a:r>
            <a:r>
              <a:rPr lang="en-US" altLang="zh-CN" b="1" dirty="0">
                <a:solidFill>
                  <a:srgbClr val="C00000"/>
                </a:solidFill>
              </a:rPr>
              <a:t>hashCode</a:t>
            </a:r>
            <a:r>
              <a:rPr lang="zh-CN" altLang="en-US" b="1" dirty="0">
                <a:solidFill>
                  <a:srgbClr val="C00000"/>
                </a:solidFill>
              </a:rPr>
              <a:t>和</a:t>
            </a:r>
            <a:r>
              <a:rPr lang="en-US" altLang="zh-CN" b="1" dirty="0">
                <a:solidFill>
                  <a:srgbClr val="C00000"/>
                </a:solidFill>
              </a:rPr>
              <a:t>equals</a:t>
            </a:r>
            <a:r>
              <a:rPr lang="zh-CN" altLang="en-US" b="1" dirty="0">
                <a:solidFill>
                  <a:srgbClr val="C00000"/>
                </a:solidFill>
              </a:rPr>
              <a:t>方法要一起重写，</a:t>
            </a:r>
            <a:r>
              <a:rPr lang="zh-CN" altLang="en-US" dirty="0">
                <a:solidFill>
                  <a:schemeClr val="tx1"/>
                </a:solidFill>
              </a:rPr>
              <a:t>重写后的逻辑满足图中逻辑。</a:t>
            </a:r>
            <a:endParaRPr lang="en-US" dirty="0">
              <a:solidFill>
                <a:schemeClr val="tx1"/>
              </a:solidFill>
            </a:endParaRPr>
          </a:p>
        </p:txBody>
      </p:sp>
    </p:spTree>
    <p:extLst>
      <p:ext uri="{BB962C8B-B14F-4D97-AF65-F5344CB8AC3E}">
        <p14:creationId xmlns:p14="http://schemas.microsoft.com/office/powerpoint/2010/main" val="26070400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72A81-0299-4C35-896C-5A4956B3D6C5}"/>
              </a:ext>
            </a:extLst>
          </p:cNvPr>
          <p:cNvSpPr>
            <a:spLocks noGrp="1"/>
          </p:cNvSpPr>
          <p:nvPr>
            <p:ph type="title"/>
          </p:nvPr>
        </p:nvSpPr>
        <p:spPr>
          <a:xfrm>
            <a:off x="5868144" y="23660"/>
            <a:ext cx="3020142" cy="954107"/>
          </a:xfrm>
        </p:spPr>
        <p:txBody>
          <a:bodyPr/>
          <a:lstStyle/>
          <a:p>
            <a:r>
              <a:rPr lang="en-US" altLang="zh-CN" dirty="0"/>
              <a:t>Integer</a:t>
            </a:r>
            <a:r>
              <a:rPr lang="zh-CN" altLang="en-US" dirty="0"/>
              <a:t>面试题</a:t>
            </a:r>
          </a:p>
        </p:txBody>
      </p:sp>
      <p:sp>
        <p:nvSpPr>
          <p:cNvPr id="3" name="内容占位符 2">
            <a:extLst>
              <a:ext uri="{FF2B5EF4-FFF2-40B4-BE49-F238E27FC236}">
                <a16:creationId xmlns:a16="http://schemas.microsoft.com/office/drawing/2014/main" id="{E415781F-BFDD-438F-B877-D5E9636B5774}"/>
              </a:ext>
            </a:extLst>
          </p:cNvPr>
          <p:cNvSpPr txBox="1">
            <a:spLocks/>
          </p:cNvSpPr>
          <p:nvPr/>
        </p:nvSpPr>
        <p:spPr>
          <a:xfrm>
            <a:off x="539552" y="952612"/>
            <a:ext cx="7696200" cy="4098925"/>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zh-CN" dirty="0"/>
              <a:t>Integer </a:t>
            </a:r>
            <a:r>
              <a:rPr lang="en-US" altLang="zh-CN" dirty="0" err="1"/>
              <a:t>i</a:t>
            </a:r>
            <a:r>
              <a:rPr lang="en-US" altLang="zh-CN" dirty="0"/>
              <a:t> = 1; </a:t>
            </a:r>
            <a:r>
              <a:rPr lang="en-US" altLang="zh-CN" dirty="0" err="1"/>
              <a:t>i</a:t>
            </a:r>
            <a:r>
              <a:rPr lang="en-US" altLang="zh-CN" dirty="0"/>
              <a:t> += 1;</a:t>
            </a:r>
            <a:r>
              <a:rPr lang="zh-CN" altLang="en-US" dirty="0"/>
              <a:t>做了哪些事情</a:t>
            </a:r>
            <a:endParaRPr lang="en-US" altLang="zh-CN" dirty="0"/>
          </a:p>
          <a:p>
            <a:pPr>
              <a:defRPr/>
            </a:pPr>
            <a:endParaRPr lang="en-US" altLang="zh-CN" dirty="0"/>
          </a:p>
          <a:p>
            <a:pPr>
              <a:defRPr/>
            </a:pPr>
            <a:endParaRPr lang="en-US" altLang="zh-CN" dirty="0"/>
          </a:p>
          <a:p>
            <a:pPr>
              <a:defRPr/>
            </a:pPr>
            <a:r>
              <a:rPr lang="zh-CN" altLang="en-US" dirty="0"/>
              <a:t>阅读备注视图代码观察，体会</a:t>
            </a:r>
            <a:endParaRPr lang="en-US" altLang="zh-CN" dirty="0"/>
          </a:p>
        </p:txBody>
      </p:sp>
    </p:spTree>
    <p:extLst>
      <p:ext uri="{BB962C8B-B14F-4D97-AF65-F5344CB8AC3E}">
        <p14:creationId xmlns:p14="http://schemas.microsoft.com/office/powerpoint/2010/main" val="20265071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69DEB-A1E9-463C-B77A-81D4021B63F6}"/>
              </a:ext>
            </a:extLst>
          </p:cNvPr>
          <p:cNvSpPr>
            <a:spLocks noGrp="1"/>
          </p:cNvSpPr>
          <p:nvPr>
            <p:ph type="title"/>
          </p:nvPr>
        </p:nvSpPr>
        <p:spPr>
          <a:xfrm>
            <a:off x="4211960" y="95668"/>
            <a:ext cx="4676326" cy="813052"/>
          </a:xfrm>
        </p:spPr>
        <p:txBody>
          <a:bodyPr/>
          <a:lstStyle/>
          <a:p>
            <a:r>
              <a:rPr lang="en-US" altLang="zh-CN" dirty="0"/>
              <a:t>Character </a:t>
            </a:r>
            <a:r>
              <a:rPr lang="zh-CN" altLang="en-US" dirty="0"/>
              <a:t>类概述及其构造</a:t>
            </a:r>
          </a:p>
        </p:txBody>
      </p:sp>
      <p:sp>
        <p:nvSpPr>
          <p:cNvPr id="3" name="内容占位符 2">
            <a:extLst>
              <a:ext uri="{FF2B5EF4-FFF2-40B4-BE49-F238E27FC236}">
                <a16:creationId xmlns:a16="http://schemas.microsoft.com/office/drawing/2014/main" id="{1FB2E6D4-9612-4C69-97BE-5859C251DD6E}"/>
              </a:ext>
            </a:extLst>
          </p:cNvPr>
          <p:cNvSpPr txBox="1">
            <a:spLocks/>
          </p:cNvSpPr>
          <p:nvPr/>
        </p:nvSpPr>
        <p:spPr>
          <a:xfrm>
            <a:off x="899592" y="1124744"/>
            <a:ext cx="7696200" cy="4098925"/>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zh-CN" dirty="0"/>
              <a:t>Character</a:t>
            </a:r>
            <a:r>
              <a:rPr lang="zh-CN" altLang="en-US" dirty="0"/>
              <a:t>类概述</a:t>
            </a:r>
            <a:endParaRPr lang="en-US" altLang="zh-CN" dirty="0"/>
          </a:p>
          <a:p>
            <a:pPr lvl="1">
              <a:defRPr/>
            </a:pPr>
            <a:r>
              <a:rPr lang="en-US" altLang="zh-CN" sz="2300" dirty="0"/>
              <a:t>Character </a:t>
            </a:r>
            <a:r>
              <a:rPr lang="zh-CN" altLang="en-US" sz="2300" dirty="0"/>
              <a:t>类在对象中包装一个基本类型 </a:t>
            </a:r>
            <a:r>
              <a:rPr lang="en-US" altLang="zh-CN" sz="2300" dirty="0"/>
              <a:t>char </a:t>
            </a:r>
            <a:r>
              <a:rPr lang="zh-CN" altLang="en-US" sz="2300" dirty="0"/>
              <a:t>的值</a:t>
            </a:r>
            <a:endParaRPr lang="en-US" altLang="zh-CN" sz="2300" dirty="0"/>
          </a:p>
          <a:p>
            <a:pPr lvl="1">
              <a:defRPr/>
            </a:pPr>
            <a:r>
              <a:rPr lang="zh-CN" altLang="en-US" sz="2300" dirty="0"/>
              <a:t>此外，该类提供了几种方法，以确定字符的类别（小写字母，数字，等等），并将字符从大写转换成小写，反之亦然</a:t>
            </a:r>
          </a:p>
          <a:p>
            <a:pPr>
              <a:defRPr/>
            </a:pPr>
            <a:r>
              <a:rPr lang="zh-CN" altLang="en-US" dirty="0"/>
              <a:t>构造方法</a:t>
            </a:r>
            <a:endParaRPr lang="en-US" altLang="zh-CN" dirty="0"/>
          </a:p>
          <a:p>
            <a:pPr lvl="1">
              <a:defRPr/>
            </a:pPr>
            <a:r>
              <a:rPr lang="en-US" altLang="zh-CN" sz="2300" dirty="0"/>
              <a:t>public Character(char value)</a:t>
            </a:r>
            <a:endParaRPr lang="zh-CN" altLang="en-US" sz="2300" dirty="0"/>
          </a:p>
          <a:p>
            <a:pPr lvl="1">
              <a:defRPr/>
            </a:pPr>
            <a:endParaRPr lang="en-US" altLang="zh-CN" sz="2300" dirty="0"/>
          </a:p>
        </p:txBody>
      </p:sp>
    </p:spTree>
    <p:extLst>
      <p:ext uri="{BB962C8B-B14F-4D97-AF65-F5344CB8AC3E}">
        <p14:creationId xmlns:p14="http://schemas.microsoft.com/office/powerpoint/2010/main" val="26119821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763AD-A0A1-4D0A-9E51-94EE2CAD4292}"/>
              </a:ext>
            </a:extLst>
          </p:cNvPr>
          <p:cNvSpPr>
            <a:spLocks noGrp="1"/>
          </p:cNvSpPr>
          <p:nvPr>
            <p:ph type="title"/>
          </p:nvPr>
        </p:nvSpPr>
        <p:spPr>
          <a:xfrm>
            <a:off x="5220072" y="23660"/>
            <a:ext cx="3668214" cy="954107"/>
          </a:xfrm>
        </p:spPr>
        <p:txBody>
          <a:bodyPr/>
          <a:lstStyle/>
          <a:p>
            <a:r>
              <a:rPr lang="en-US" altLang="zh-CN" dirty="0"/>
              <a:t>Character</a:t>
            </a:r>
            <a:r>
              <a:rPr lang="zh-CN" altLang="en-US" dirty="0"/>
              <a:t>常用方法</a:t>
            </a:r>
          </a:p>
        </p:txBody>
      </p:sp>
      <p:sp>
        <p:nvSpPr>
          <p:cNvPr id="3" name="Text Box 70">
            <a:extLst>
              <a:ext uri="{FF2B5EF4-FFF2-40B4-BE49-F238E27FC236}">
                <a16:creationId xmlns:a16="http://schemas.microsoft.com/office/drawing/2014/main" id="{98A77196-657C-46A2-A247-A382D84A5475}"/>
              </a:ext>
            </a:extLst>
          </p:cNvPr>
          <p:cNvSpPr txBox="1">
            <a:spLocks noChangeArrowheads="1"/>
          </p:cNvSpPr>
          <p:nvPr/>
        </p:nvSpPr>
        <p:spPr bwMode="auto">
          <a:xfrm>
            <a:off x="395537" y="5016135"/>
            <a:ext cx="8252944" cy="1015663"/>
          </a:xfrm>
          <a:prstGeom prst="rect">
            <a:avLst/>
          </a:prstGeom>
          <a:noFill/>
          <a:ln w="9525" algn="ctr">
            <a:noFill/>
            <a:miter lim="800000"/>
            <a:headEnd/>
            <a:tailEnd/>
          </a:ln>
        </p:spPr>
        <p:txBody>
          <a:bodyPr wrap="square">
            <a:spAutoFit/>
          </a:bodyPr>
          <a:lstStyle/>
          <a:p>
            <a:pPr marL="342900" indent="-342900">
              <a:spcBef>
                <a:spcPct val="50000"/>
              </a:spcBef>
              <a:defRPr/>
            </a:pPr>
            <a:r>
              <a:rPr lang="zh-CN" altLang="en-US" sz="2400" dirty="0">
                <a:latin typeface="+mn-ea"/>
                <a:ea typeface="+mn-ea"/>
              </a:rPr>
              <a:t>以上方法都是</a:t>
            </a:r>
            <a:r>
              <a:rPr lang="zh-CN" altLang="en-US" sz="2400" dirty="0">
                <a:solidFill>
                  <a:srgbClr val="FF3300"/>
                </a:solidFill>
                <a:latin typeface="+mn-ea"/>
                <a:ea typeface="+mn-ea"/>
              </a:rPr>
              <a:t>静态</a:t>
            </a:r>
            <a:r>
              <a:rPr lang="zh-CN" altLang="en-US" sz="2400" dirty="0">
                <a:latin typeface="+mn-ea"/>
                <a:ea typeface="+mn-ea"/>
              </a:rPr>
              <a:t>方法，可以直接通过类名调用，返回值均</a:t>
            </a:r>
          </a:p>
          <a:p>
            <a:pPr marL="342900" indent="-342900">
              <a:spcBef>
                <a:spcPct val="50000"/>
              </a:spcBef>
              <a:defRPr/>
            </a:pPr>
            <a:r>
              <a:rPr lang="zh-CN" altLang="en-US" sz="2400" dirty="0">
                <a:latin typeface="+mn-ea"/>
                <a:ea typeface="+mn-ea"/>
              </a:rPr>
              <a:t>为</a:t>
            </a:r>
            <a:r>
              <a:rPr lang="en-US" altLang="zh-CN" sz="2400" dirty="0" err="1">
                <a:latin typeface="+mn-ea"/>
                <a:ea typeface="+mn-ea"/>
              </a:rPr>
              <a:t>boolean</a:t>
            </a:r>
            <a:r>
              <a:rPr lang="zh-CN" altLang="en-US" sz="2400" dirty="0">
                <a:latin typeface="+mn-ea"/>
                <a:ea typeface="+mn-ea"/>
              </a:rPr>
              <a:t>类型，如果是返回</a:t>
            </a:r>
            <a:r>
              <a:rPr lang="en-US" altLang="zh-CN" sz="2400" dirty="0">
                <a:latin typeface="+mn-ea"/>
                <a:ea typeface="+mn-ea"/>
              </a:rPr>
              <a:t>true</a:t>
            </a:r>
            <a:r>
              <a:rPr lang="zh-CN" altLang="en-US" sz="2400" dirty="0">
                <a:latin typeface="+mn-ea"/>
                <a:ea typeface="+mn-ea"/>
              </a:rPr>
              <a:t>，否则返回</a:t>
            </a:r>
            <a:r>
              <a:rPr lang="en-US" altLang="zh-CN" sz="2400" dirty="0">
                <a:latin typeface="+mn-ea"/>
                <a:ea typeface="+mn-ea"/>
              </a:rPr>
              <a:t>false</a:t>
            </a:r>
            <a:r>
              <a:rPr lang="zh-CN" altLang="en-US" sz="2400" dirty="0">
                <a:latin typeface="+mn-ea"/>
                <a:ea typeface="+mn-ea"/>
              </a:rPr>
              <a:t>。</a:t>
            </a:r>
          </a:p>
        </p:txBody>
      </p:sp>
      <p:graphicFrame>
        <p:nvGraphicFramePr>
          <p:cNvPr id="4" name="表格 3">
            <a:extLst>
              <a:ext uri="{FF2B5EF4-FFF2-40B4-BE49-F238E27FC236}">
                <a16:creationId xmlns:a16="http://schemas.microsoft.com/office/drawing/2014/main" id="{1FC22E71-8962-403B-B7B1-5E8955CF9E68}"/>
              </a:ext>
            </a:extLst>
          </p:cNvPr>
          <p:cNvGraphicFramePr>
            <a:graphicFrameLocks noGrp="1"/>
          </p:cNvGraphicFramePr>
          <p:nvPr>
            <p:extLst>
              <p:ext uri="{D42A27DB-BD31-4B8C-83A1-F6EECF244321}">
                <p14:modId xmlns:p14="http://schemas.microsoft.com/office/powerpoint/2010/main" val="2716630430"/>
              </p:ext>
            </p:extLst>
          </p:nvPr>
        </p:nvGraphicFramePr>
        <p:xfrm>
          <a:off x="395536" y="980728"/>
          <a:ext cx="8252944" cy="3747848"/>
        </p:xfrm>
        <a:graphic>
          <a:graphicData uri="http://schemas.openxmlformats.org/drawingml/2006/table">
            <a:tbl>
              <a:tblPr/>
              <a:tblGrid>
                <a:gridCol w="3931720">
                  <a:extLst>
                    <a:ext uri="{9D8B030D-6E8A-4147-A177-3AD203B41FA5}">
                      <a16:colId xmlns:a16="http://schemas.microsoft.com/office/drawing/2014/main" val="20000"/>
                    </a:ext>
                  </a:extLst>
                </a:gridCol>
                <a:gridCol w="4321224">
                  <a:extLst>
                    <a:ext uri="{9D8B030D-6E8A-4147-A177-3AD203B41FA5}">
                      <a16:colId xmlns:a16="http://schemas.microsoft.com/office/drawing/2014/main" val="20001"/>
                    </a:ext>
                  </a:extLst>
                </a:gridCol>
              </a:tblGrid>
              <a:tr h="6775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方 法 原 型</a:t>
                      </a:r>
                      <a:r>
                        <a:rPr kumimoji="0" lang="zh-CN" altLang="en-US" sz="3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 </a:t>
                      </a:r>
                    </a:p>
                  </a:txBody>
                  <a:tcPr marL="101618" marR="101618" marT="50823" marB="50823" anchor="ctr" horzOverflow="overflow">
                    <a:lnL w="19050" cap="flat" cmpd="sng" algn="ctr">
                      <a:solidFill>
                        <a:srgbClr val="92CDDC"/>
                      </a:solidFill>
                      <a:prstDash val="solid"/>
                      <a:round/>
                      <a:headEnd type="none" w="med" len="med"/>
                      <a:tailEnd type="none" w="med" len="med"/>
                    </a:lnL>
                    <a:lnR w="12700" cap="flat" cmpd="sng" algn="ctr">
                      <a:solidFill>
                        <a:srgbClr val="93CDDD"/>
                      </a:solidFill>
                      <a:prstDash val="solid"/>
                      <a:round/>
                      <a:headEnd type="none" w="med" len="med"/>
                      <a:tailEnd type="none" w="med" len="med"/>
                    </a:lnR>
                    <a:lnT w="19050" cap="flat" cmpd="sng" algn="ctr">
                      <a:solidFill>
                        <a:srgbClr val="92CDDC"/>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说</a:t>
                      </a:r>
                      <a:r>
                        <a:rPr kumimoji="0" lang="en-US" sz="3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    </a:t>
                      </a:r>
                      <a:r>
                        <a:rPr kumimoji="0" lang="zh-CN" altLang="en-US" sz="3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明</a:t>
                      </a:r>
                      <a:r>
                        <a:rPr kumimoji="0" lang="zh-CN" altLang="en-US" sz="3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 </a:t>
                      </a:r>
                    </a:p>
                  </a:txBody>
                  <a:tcPr marL="101618" marR="101618" marT="50823" marB="50823" anchor="ctr" horzOverflow="overflow">
                    <a:lnL w="12700" cap="flat" cmpd="sng" algn="ctr">
                      <a:solidFill>
                        <a:srgbClr val="93CDDD"/>
                      </a:solidFill>
                      <a:prstDash val="solid"/>
                      <a:round/>
                      <a:headEnd type="none" w="med" len="med"/>
                      <a:tailEnd type="none" w="med" len="med"/>
                    </a:lnL>
                    <a:lnR w="19050" cap="flat" cmpd="sng" algn="ctr">
                      <a:solidFill>
                        <a:srgbClr val="92CDDC"/>
                      </a:solidFill>
                      <a:prstDash val="solid"/>
                      <a:round/>
                      <a:headEnd type="none" w="med" len="med"/>
                      <a:tailEnd type="none" w="med" len="med"/>
                    </a:lnR>
                    <a:lnT w="19050" cap="flat" cmpd="sng" algn="ctr">
                      <a:solidFill>
                        <a:srgbClr val="92CDDC"/>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solidFill>
                      <a:schemeClr val="tx2">
                        <a:lumMod val="60000"/>
                        <a:lumOff val="40000"/>
                      </a:schemeClr>
                    </a:solidFill>
                  </a:tcPr>
                </a:tc>
                <a:extLst>
                  <a:ext uri="{0D108BD9-81ED-4DB2-BD59-A6C34878D82A}">
                    <a16:rowId xmlns:a16="http://schemas.microsoft.com/office/drawing/2014/main" val="10000"/>
                  </a:ext>
                </a:extLst>
              </a:tr>
              <a:tr h="42350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itchFamily="18" charset="0"/>
                        </a:rPr>
                        <a:t>boolean</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 </a:t>
                      </a: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itchFamily="18" charset="0"/>
                        </a:rPr>
                        <a:t>isLetter</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(char </a:t>
                      </a: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itchFamily="18" charset="0"/>
                        </a:rPr>
                        <a:t>ch</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 </a:t>
                      </a:r>
                      <a:endParaRPr kumimoji="0" lang="zh-CN"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txBody>
                  <a:tcPr marL="101618" marR="101618" marT="50823" marB="50823" anchor="ctr" horzOverflow="overflow">
                    <a:lnL w="19050" cap="flat" cmpd="sng" algn="ctr">
                      <a:solidFill>
                        <a:srgbClr val="92CDDC"/>
                      </a:solidFill>
                      <a:prstDash val="solid"/>
                      <a:round/>
                      <a:headEnd type="none" w="med" len="med"/>
                      <a:tailEnd type="none" w="med" len="med"/>
                    </a:lnL>
                    <a:lnR w="12700" cap="flat" cmpd="sng" algn="ctr">
                      <a:solidFill>
                        <a:srgbClr val="93CDDD"/>
                      </a:solidFill>
                      <a:prstDash val="solid"/>
                      <a:round/>
                      <a:headEnd type="none" w="med" len="med"/>
                      <a:tailEnd type="none" w="med" len="med"/>
                    </a:lnR>
                    <a:lnT w="12700" cap="flat" cmpd="sng" algn="ctr">
                      <a:solidFill>
                        <a:srgbClr val="93CDDD"/>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判断字符</a:t>
                      </a: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itchFamily="18" charset="0"/>
                        </a:rPr>
                        <a:t>ch</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是否为英文字母</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 </a:t>
                      </a:r>
                    </a:p>
                  </a:txBody>
                  <a:tcPr marL="101618" marR="101618" marT="50823" marB="50823" anchor="ctr" horzOverflow="overflow">
                    <a:lnL w="12700" cap="flat" cmpd="sng" algn="ctr">
                      <a:solidFill>
                        <a:srgbClr val="93CDDD"/>
                      </a:solidFill>
                      <a:prstDash val="solid"/>
                      <a:round/>
                      <a:headEnd type="none" w="med" len="med"/>
                      <a:tailEnd type="none" w="med" len="med"/>
                    </a:lnL>
                    <a:lnR w="19050" cap="flat" cmpd="sng" algn="ctr">
                      <a:solidFill>
                        <a:srgbClr val="92CDDC"/>
                      </a:solidFill>
                      <a:prstDash val="solid"/>
                      <a:round/>
                      <a:headEnd type="none" w="med" len="med"/>
                      <a:tailEnd type="none" w="med" len="med"/>
                    </a:lnR>
                    <a:lnT w="12700" cap="flat" cmpd="sng" algn="ctr">
                      <a:solidFill>
                        <a:srgbClr val="93CDDD"/>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50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itchFamily="18" charset="0"/>
                        </a:rPr>
                        <a:t>boolean</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 </a:t>
                      </a: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itchFamily="18" charset="0"/>
                        </a:rPr>
                        <a:t>isDigit</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(char </a:t>
                      </a: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itchFamily="18" charset="0"/>
                        </a:rPr>
                        <a:t>ch</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 </a:t>
                      </a:r>
                      <a:endParaRPr kumimoji="0" lang="zh-CN"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txBody>
                  <a:tcPr marL="101618" marR="101618" marT="50823" marB="50823" anchor="ctr" horzOverflow="overflow">
                    <a:lnL w="19050" cap="flat" cmpd="sng" algn="ctr">
                      <a:solidFill>
                        <a:srgbClr val="92CDDC"/>
                      </a:solidFill>
                      <a:prstDash val="solid"/>
                      <a:round/>
                      <a:headEnd type="none" w="med" len="med"/>
                      <a:tailEnd type="none" w="med" len="med"/>
                    </a:lnL>
                    <a:lnR w="12700" cap="flat" cmpd="sng" algn="ctr">
                      <a:solidFill>
                        <a:srgbClr val="93CDDD"/>
                      </a:solidFill>
                      <a:prstDash val="solid"/>
                      <a:round/>
                      <a:headEnd type="none" w="med" len="med"/>
                      <a:tailEnd type="none" w="med" len="med"/>
                    </a:lnR>
                    <a:lnT w="12700" cap="flat" cmpd="sng" algn="ctr">
                      <a:solidFill>
                        <a:srgbClr val="93CDDD"/>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判断字符</a:t>
                      </a: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itchFamily="18" charset="0"/>
                        </a:rPr>
                        <a:t>ch</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是否为</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0~9</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之间的数字</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 </a:t>
                      </a:r>
                    </a:p>
                  </a:txBody>
                  <a:tcPr marL="101618" marR="101618" marT="50823" marB="50823" anchor="ctr" horzOverflow="overflow">
                    <a:lnL w="12700" cap="flat" cmpd="sng" algn="ctr">
                      <a:solidFill>
                        <a:srgbClr val="93CDDD"/>
                      </a:solidFill>
                      <a:prstDash val="solid"/>
                      <a:round/>
                      <a:headEnd type="none" w="med" len="med"/>
                      <a:tailEnd type="none" w="med" len="med"/>
                    </a:lnL>
                    <a:lnR w="19050" cap="flat" cmpd="sng" algn="ctr">
                      <a:solidFill>
                        <a:srgbClr val="92CDDC"/>
                      </a:solidFill>
                      <a:prstDash val="solid"/>
                      <a:round/>
                      <a:headEnd type="none" w="med" len="med"/>
                      <a:tailEnd type="none" w="med" len="med"/>
                    </a:lnR>
                    <a:lnT w="12700" cap="flat" cmpd="sng" algn="ctr">
                      <a:solidFill>
                        <a:srgbClr val="93CDDD"/>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109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boolean isUpperCase(char ch)</a:t>
                      </a: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 </a:t>
                      </a:r>
                      <a:endParaRPr kumimoji="0" lang="zh-CN"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endParaRPr>
                    </a:p>
                  </a:txBody>
                  <a:tcPr marL="101618" marR="101618" marT="50823" marB="50823" anchor="ctr" horzOverflow="overflow">
                    <a:lnL w="19050" cap="flat" cmpd="sng" algn="ctr">
                      <a:solidFill>
                        <a:srgbClr val="92CDDC"/>
                      </a:solidFill>
                      <a:prstDash val="solid"/>
                      <a:round/>
                      <a:headEnd type="none" w="med" len="med"/>
                      <a:tailEnd type="none" w="med" len="med"/>
                    </a:lnL>
                    <a:lnR w="12700" cap="flat" cmpd="sng" algn="ctr">
                      <a:solidFill>
                        <a:srgbClr val="93CDDD"/>
                      </a:solidFill>
                      <a:prstDash val="solid"/>
                      <a:round/>
                      <a:headEnd type="none" w="med" len="med"/>
                      <a:tailEnd type="none" w="med" len="med"/>
                    </a:lnR>
                    <a:lnT w="12700" cap="flat" cmpd="sng" algn="ctr">
                      <a:solidFill>
                        <a:srgbClr val="93CDDD"/>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判断字符</a:t>
                      </a: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itchFamily="18" charset="0"/>
                        </a:rPr>
                        <a:t>ch</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是否为大写形式</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 </a:t>
                      </a:r>
                    </a:p>
                  </a:txBody>
                  <a:tcPr marL="101618" marR="101618" marT="50823" marB="50823" anchor="ctr" horzOverflow="overflow">
                    <a:lnL w="12700" cap="flat" cmpd="sng" algn="ctr">
                      <a:solidFill>
                        <a:srgbClr val="93CDDD"/>
                      </a:solidFill>
                      <a:prstDash val="solid"/>
                      <a:round/>
                      <a:headEnd type="none" w="med" len="med"/>
                      <a:tailEnd type="none" w="med" len="med"/>
                    </a:lnL>
                    <a:lnR w="19050" cap="flat" cmpd="sng" algn="ctr">
                      <a:solidFill>
                        <a:srgbClr val="92CDDC"/>
                      </a:solidFill>
                      <a:prstDash val="solid"/>
                      <a:round/>
                      <a:headEnd type="none" w="med" len="med"/>
                      <a:tailEnd type="none" w="med" len="med"/>
                    </a:lnR>
                    <a:lnT w="12700" cap="flat" cmpd="sng" algn="ctr">
                      <a:solidFill>
                        <a:srgbClr val="93CDDD"/>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4109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boolean isLowerCase(char ch)</a:t>
                      </a: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 </a:t>
                      </a:r>
                      <a:endParaRPr kumimoji="0" lang="zh-CN"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endParaRPr>
                    </a:p>
                  </a:txBody>
                  <a:tcPr marL="101618" marR="101618" marT="50823" marB="50823" anchor="ctr" horzOverflow="overflow">
                    <a:lnL w="19050" cap="flat" cmpd="sng" algn="ctr">
                      <a:solidFill>
                        <a:srgbClr val="92CDDC"/>
                      </a:solidFill>
                      <a:prstDash val="solid"/>
                      <a:round/>
                      <a:headEnd type="none" w="med" len="med"/>
                      <a:tailEnd type="none" w="med" len="med"/>
                    </a:lnL>
                    <a:lnR w="12700" cap="flat" cmpd="sng" algn="ctr">
                      <a:solidFill>
                        <a:srgbClr val="93CDDD"/>
                      </a:solidFill>
                      <a:prstDash val="solid"/>
                      <a:round/>
                      <a:headEnd type="none" w="med" len="med"/>
                      <a:tailEnd type="none" w="med" len="med"/>
                    </a:lnR>
                    <a:lnT w="12700" cap="flat" cmpd="sng" algn="ctr">
                      <a:solidFill>
                        <a:srgbClr val="93CDDD"/>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判断字符</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ch</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是否为小写形式</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 </a:t>
                      </a:r>
                    </a:p>
                  </a:txBody>
                  <a:tcPr marL="101618" marR="101618" marT="50823" marB="50823" anchor="ctr" horzOverflow="overflow">
                    <a:lnL w="12700" cap="flat" cmpd="sng" algn="ctr">
                      <a:solidFill>
                        <a:srgbClr val="93CDDD"/>
                      </a:solidFill>
                      <a:prstDash val="solid"/>
                      <a:round/>
                      <a:headEnd type="none" w="med" len="med"/>
                      <a:tailEnd type="none" w="med" len="med"/>
                    </a:lnL>
                    <a:lnR w="19050" cap="flat" cmpd="sng" algn="ctr">
                      <a:solidFill>
                        <a:srgbClr val="92CDDC"/>
                      </a:solidFill>
                      <a:prstDash val="solid"/>
                      <a:round/>
                      <a:headEnd type="none" w="med" len="med"/>
                      <a:tailEnd type="none" w="med" len="med"/>
                    </a:lnR>
                    <a:lnT w="12700" cap="flat" cmpd="sng" algn="ctr">
                      <a:solidFill>
                        <a:srgbClr val="93CDDD"/>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4109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boolean isWhitespace(char ch)</a:t>
                      </a: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rPr>
                        <a:t> </a:t>
                      </a:r>
                      <a:endParaRPr kumimoji="0" lang="zh-CN"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endParaRPr>
                    </a:p>
                  </a:txBody>
                  <a:tcPr marL="101618" marR="101618" marT="50823" marB="50823" anchor="ctr" horzOverflow="overflow">
                    <a:lnL w="19050" cap="flat" cmpd="sng" algn="ctr">
                      <a:solidFill>
                        <a:srgbClr val="92CDDC"/>
                      </a:solidFill>
                      <a:prstDash val="solid"/>
                      <a:round/>
                      <a:headEnd type="none" w="med" len="med"/>
                      <a:tailEnd type="none" w="med" len="med"/>
                    </a:lnL>
                    <a:lnR w="12700" cap="flat" cmpd="sng" algn="ctr">
                      <a:solidFill>
                        <a:srgbClr val="93CDDD"/>
                      </a:solidFill>
                      <a:prstDash val="solid"/>
                      <a:round/>
                      <a:headEnd type="none" w="med" len="med"/>
                      <a:tailEnd type="none" w="med" len="med"/>
                    </a:lnR>
                    <a:lnT w="12700" cap="flat" cmpd="sng" algn="ctr">
                      <a:solidFill>
                        <a:srgbClr val="93CDDD"/>
                      </a:solidFill>
                      <a:prstDash val="solid"/>
                      <a:round/>
                      <a:headEnd type="none" w="med" len="med"/>
                      <a:tailEnd type="none" w="med" len="med"/>
                    </a:lnT>
                    <a:lnB w="19050" cap="flat" cmpd="sng" algn="ctr">
                      <a:solidFill>
                        <a:srgbClr val="92CDDC"/>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判断字符</a:t>
                      </a: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itchFamily="18" charset="0"/>
                        </a:rPr>
                        <a:t>ch</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是否为空格或换行符</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 </a:t>
                      </a:r>
                    </a:p>
                  </a:txBody>
                  <a:tcPr marL="101618" marR="101618" marT="50823" marB="50823" anchor="ctr" horzOverflow="overflow">
                    <a:lnL w="12700" cap="flat" cmpd="sng" algn="ctr">
                      <a:solidFill>
                        <a:srgbClr val="93CDDD"/>
                      </a:solidFill>
                      <a:prstDash val="solid"/>
                      <a:round/>
                      <a:headEnd type="none" w="med" len="med"/>
                      <a:tailEnd type="none" w="med" len="med"/>
                    </a:lnL>
                    <a:lnR w="19050" cap="flat" cmpd="sng" algn="ctr">
                      <a:solidFill>
                        <a:srgbClr val="92CDDC"/>
                      </a:solidFill>
                      <a:prstDash val="solid"/>
                      <a:round/>
                      <a:headEnd type="none" w="med" len="med"/>
                      <a:tailEnd type="none" w="med" len="med"/>
                    </a:lnR>
                    <a:lnT w="12700" cap="flat" cmpd="sng" algn="ctr">
                      <a:solidFill>
                        <a:srgbClr val="93CDDD"/>
                      </a:solidFill>
                      <a:prstDash val="solid"/>
                      <a:round/>
                      <a:headEnd type="none" w="med" len="med"/>
                      <a:tailEnd type="none" w="med" len="med"/>
                    </a:lnT>
                    <a:lnB w="19050" cap="flat" cmpd="sng" algn="ctr">
                      <a:solidFill>
                        <a:srgbClr val="92CDD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549073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EA0CD-F296-4845-963C-9496FFCACB46}"/>
              </a:ext>
            </a:extLst>
          </p:cNvPr>
          <p:cNvSpPr>
            <a:spLocks noGrp="1"/>
          </p:cNvSpPr>
          <p:nvPr>
            <p:ph type="title"/>
          </p:nvPr>
        </p:nvSpPr>
        <p:spPr>
          <a:xfrm>
            <a:off x="6012160" y="239103"/>
            <a:ext cx="2876126" cy="523220"/>
          </a:xfrm>
        </p:spPr>
        <p:txBody>
          <a:bodyPr/>
          <a:lstStyle/>
          <a:p>
            <a:r>
              <a:rPr lang="en-US" altLang="zh-CN" dirty="0"/>
              <a:t>Character </a:t>
            </a:r>
            <a:r>
              <a:rPr lang="zh-CN" altLang="en-US" dirty="0"/>
              <a:t>示例</a:t>
            </a:r>
          </a:p>
        </p:txBody>
      </p:sp>
      <p:sp>
        <p:nvSpPr>
          <p:cNvPr id="3" name="Text Box 4">
            <a:extLst>
              <a:ext uri="{FF2B5EF4-FFF2-40B4-BE49-F238E27FC236}">
                <a16:creationId xmlns:a16="http://schemas.microsoft.com/office/drawing/2014/main" id="{E9D2323A-F5BC-40FE-8064-31BE189F6E39}"/>
              </a:ext>
            </a:extLst>
          </p:cNvPr>
          <p:cNvSpPr txBox="1">
            <a:spLocks noChangeArrowheads="1"/>
          </p:cNvSpPr>
          <p:nvPr/>
        </p:nvSpPr>
        <p:spPr bwMode="auto">
          <a:xfrm>
            <a:off x="255714" y="908720"/>
            <a:ext cx="8708774" cy="5616624"/>
          </a:xfrm>
          <a:prstGeom prst="rect">
            <a:avLst/>
          </a:prstGeom>
          <a:solidFill>
            <a:schemeClr val="bg1"/>
          </a:solidFill>
          <a:ln w="12700" algn="ctr">
            <a:solidFill>
              <a:schemeClr val="bg1">
                <a:lumMod val="65000"/>
              </a:schemeClr>
            </a:solidFill>
            <a:miter lim="800000"/>
            <a:headEnd/>
            <a:tailEnd/>
          </a:ln>
        </p:spPr>
        <p:txBody>
          <a:bodyPr/>
          <a:lstStyle/>
          <a:p>
            <a:pPr marL="342900" indent="-342900">
              <a:defRPr/>
            </a:pPr>
            <a:r>
              <a:rPr lang="en-US" altLang="zh-CN" sz="1600" dirty="0">
                <a:solidFill>
                  <a:srgbClr val="0000FF"/>
                </a:solidFill>
                <a:ea typeface="楷体_GB2312" pitchFamily="49" charset="-122"/>
              </a:rPr>
              <a:t>public</a:t>
            </a:r>
            <a:r>
              <a:rPr lang="en-US" altLang="zh-CN" sz="1600" dirty="0">
                <a:ea typeface="楷体_GB2312" pitchFamily="49" charset="-122"/>
              </a:rPr>
              <a:t> </a:t>
            </a:r>
            <a:r>
              <a:rPr lang="en-US" altLang="zh-CN" sz="1600" dirty="0">
                <a:solidFill>
                  <a:srgbClr val="0000FF"/>
                </a:solidFill>
                <a:ea typeface="楷体_GB2312" pitchFamily="49" charset="-122"/>
              </a:rPr>
              <a:t>class</a:t>
            </a:r>
            <a:r>
              <a:rPr lang="en-US" altLang="zh-CN" sz="1600" dirty="0">
                <a:ea typeface="楷体_GB2312" pitchFamily="49" charset="-122"/>
              </a:rPr>
              <a:t> </a:t>
            </a:r>
            <a:r>
              <a:rPr lang="en-US" altLang="zh-CN" sz="1600" dirty="0" err="1">
                <a:ea typeface="楷体_GB2312" pitchFamily="49" charset="-122"/>
              </a:rPr>
              <a:t>CharacterDemo</a:t>
            </a:r>
            <a:r>
              <a:rPr lang="en-US" altLang="zh-CN" sz="1600" dirty="0">
                <a:ea typeface="楷体_GB2312" pitchFamily="49" charset="-122"/>
              </a:rPr>
              <a:t> {</a:t>
            </a:r>
          </a:p>
          <a:p>
            <a:pPr marL="342900" indent="-342900">
              <a:defRPr/>
            </a:pPr>
            <a:r>
              <a:rPr lang="en-US" altLang="zh-CN" sz="1600" dirty="0">
                <a:ea typeface="楷体_GB2312" pitchFamily="49" charset="-122"/>
              </a:rPr>
              <a:t>  </a:t>
            </a:r>
            <a:r>
              <a:rPr lang="en-US" altLang="zh-CN" sz="1600" dirty="0">
                <a:solidFill>
                  <a:srgbClr val="0000FF"/>
                </a:solidFill>
                <a:ea typeface="楷体_GB2312" pitchFamily="49" charset="-122"/>
              </a:rPr>
              <a:t>public</a:t>
            </a:r>
            <a:r>
              <a:rPr lang="en-US" altLang="zh-CN" sz="1600" dirty="0">
                <a:ea typeface="楷体_GB2312" pitchFamily="49" charset="-122"/>
              </a:rPr>
              <a:t> </a:t>
            </a:r>
            <a:r>
              <a:rPr lang="en-US" altLang="zh-CN" sz="1600" dirty="0">
                <a:solidFill>
                  <a:srgbClr val="0000FF"/>
                </a:solidFill>
                <a:ea typeface="楷体_GB2312" pitchFamily="49" charset="-122"/>
              </a:rPr>
              <a:t>static</a:t>
            </a:r>
            <a:r>
              <a:rPr lang="en-US" altLang="zh-CN" sz="1600" dirty="0">
                <a:ea typeface="楷体_GB2312" pitchFamily="49" charset="-122"/>
              </a:rPr>
              <a:t> </a:t>
            </a:r>
            <a:r>
              <a:rPr lang="en-US" altLang="zh-CN" sz="1600" dirty="0">
                <a:solidFill>
                  <a:srgbClr val="0000FF"/>
                </a:solidFill>
                <a:ea typeface="楷体_GB2312" pitchFamily="49" charset="-122"/>
              </a:rPr>
              <a:t>void</a:t>
            </a:r>
            <a:r>
              <a:rPr lang="en-US" altLang="zh-CN" sz="1600" dirty="0">
                <a:ea typeface="楷体_GB2312" pitchFamily="49" charset="-122"/>
              </a:rPr>
              <a:t> main(String[] </a:t>
            </a:r>
            <a:r>
              <a:rPr lang="en-US" altLang="zh-CN" sz="1600" dirty="0" err="1">
                <a:ea typeface="楷体_GB2312" pitchFamily="49" charset="-122"/>
              </a:rPr>
              <a:t>args</a:t>
            </a:r>
            <a:r>
              <a:rPr lang="en-US" altLang="zh-CN" sz="1600" dirty="0">
                <a:ea typeface="楷体_GB2312" pitchFamily="49" charset="-122"/>
              </a:rPr>
              <a:t>) {</a:t>
            </a:r>
          </a:p>
          <a:p>
            <a:pPr marL="342900" indent="-342900">
              <a:defRPr/>
            </a:pPr>
            <a:r>
              <a:rPr lang="en-US" altLang="zh-CN" sz="1600" dirty="0">
                <a:ea typeface="楷体_GB2312" pitchFamily="49" charset="-122"/>
              </a:rPr>
              <a:t>    </a:t>
            </a:r>
            <a:r>
              <a:rPr lang="en-US" altLang="zh-CN" sz="1600" dirty="0">
                <a:solidFill>
                  <a:srgbClr val="0000FF"/>
                </a:solidFill>
                <a:ea typeface="楷体_GB2312" pitchFamily="49" charset="-122"/>
              </a:rPr>
              <a:t>char</a:t>
            </a:r>
            <a:r>
              <a:rPr lang="en-US" altLang="zh-CN" sz="1600" dirty="0">
                <a:ea typeface="楷体_GB2312" pitchFamily="49" charset="-122"/>
              </a:rPr>
              <a:t>[] </a:t>
            </a:r>
            <a:r>
              <a:rPr lang="en-US" altLang="zh-CN" sz="1600" dirty="0" err="1">
                <a:ea typeface="楷体_GB2312" pitchFamily="49" charset="-122"/>
              </a:rPr>
              <a:t>charArray</a:t>
            </a:r>
            <a:r>
              <a:rPr lang="en-US" altLang="zh-CN" sz="1600" dirty="0">
                <a:ea typeface="楷体_GB2312" pitchFamily="49" charset="-122"/>
              </a:rPr>
              <a:t> = {</a:t>
            </a:r>
            <a:r>
              <a:rPr lang="en-US" altLang="zh-CN" sz="1600" dirty="0">
                <a:solidFill>
                  <a:srgbClr val="CC0066"/>
                </a:solidFill>
                <a:ea typeface="楷体_GB2312" pitchFamily="49" charset="-122"/>
              </a:rPr>
              <a:t>'*'</a:t>
            </a:r>
            <a:r>
              <a:rPr lang="en-US" altLang="zh-CN" sz="1600" dirty="0">
                <a:ea typeface="楷体_GB2312" pitchFamily="49" charset="-122"/>
              </a:rPr>
              <a:t>, </a:t>
            </a:r>
            <a:r>
              <a:rPr lang="en-US" altLang="zh-CN" sz="1600" dirty="0">
                <a:solidFill>
                  <a:srgbClr val="CC0066"/>
                </a:solidFill>
                <a:ea typeface="楷体_GB2312" pitchFamily="49" charset="-122"/>
              </a:rPr>
              <a:t>'7'</a:t>
            </a:r>
            <a:r>
              <a:rPr lang="en-US" altLang="zh-CN" sz="1600" dirty="0">
                <a:ea typeface="楷体_GB2312" pitchFamily="49" charset="-122"/>
              </a:rPr>
              <a:t>, </a:t>
            </a:r>
            <a:r>
              <a:rPr lang="en-US" altLang="zh-CN" sz="1600" dirty="0">
                <a:solidFill>
                  <a:srgbClr val="CC0066"/>
                </a:solidFill>
                <a:ea typeface="楷体_GB2312" pitchFamily="49" charset="-122"/>
              </a:rPr>
              <a:t>'b'</a:t>
            </a:r>
            <a:r>
              <a:rPr lang="en-US" altLang="zh-CN" sz="1600" dirty="0">
                <a:ea typeface="楷体_GB2312" pitchFamily="49" charset="-122"/>
              </a:rPr>
              <a:t>, </a:t>
            </a:r>
            <a:r>
              <a:rPr lang="en-US" altLang="zh-CN" sz="1600" dirty="0">
                <a:solidFill>
                  <a:srgbClr val="CC0066"/>
                </a:solidFill>
                <a:ea typeface="楷体_GB2312" pitchFamily="49" charset="-122"/>
              </a:rPr>
              <a:t>' '</a:t>
            </a:r>
            <a:r>
              <a:rPr lang="en-US" altLang="zh-CN" sz="1600" dirty="0">
                <a:ea typeface="楷体_GB2312" pitchFamily="49" charset="-122"/>
              </a:rPr>
              <a:t>, </a:t>
            </a:r>
            <a:r>
              <a:rPr lang="en-US" altLang="zh-CN" sz="1600" dirty="0">
                <a:solidFill>
                  <a:srgbClr val="CC0066"/>
                </a:solidFill>
                <a:ea typeface="楷体_GB2312" pitchFamily="49" charset="-122"/>
              </a:rPr>
              <a:t>'A'</a:t>
            </a:r>
            <a:r>
              <a:rPr lang="en-US" altLang="zh-CN" sz="1600" dirty="0">
                <a:ea typeface="楷体_GB2312" pitchFamily="49" charset="-122"/>
              </a:rPr>
              <a:t>};</a:t>
            </a:r>
          </a:p>
          <a:p>
            <a:pPr marL="342900" indent="-342900">
              <a:defRPr/>
            </a:pPr>
            <a:r>
              <a:rPr lang="en-US" altLang="zh-CN" sz="1600" dirty="0">
                <a:ea typeface="楷体_GB2312" pitchFamily="49" charset="-122"/>
              </a:rPr>
              <a:t>    </a:t>
            </a:r>
            <a:r>
              <a:rPr lang="en-US" altLang="zh-CN" sz="1600" dirty="0">
                <a:solidFill>
                  <a:srgbClr val="0000FF"/>
                </a:solidFill>
                <a:ea typeface="楷体_GB2312" pitchFamily="49" charset="-122"/>
              </a:rPr>
              <a:t>for</a:t>
            </a:r>
            <a:r>
              <a:rPr lang="en-US" altLang="zh-CN" sz="1600" dirty="0">
                <a:ea typeface="楷体_GB2312" pitchFamily="49" charset="-122"/>
              </a:rPr>
              <a:t> (</a:t>
            </a:r>
            <a:r>
              <a:rPr lang="en-US" altLang="zh-CN" sz="1600" dirty="0" err="1">
                <a:solidFill>
                  <a:srgbClr val="0000FF"/>
                </a:solidFill>
                <a:ea typeface="楷体_GB2312" pitchFamily="49" charset="-122"/>
              </a:rPr>
              <a:t>int</a:t>
            </a:r>
            <a:r>
              <a:rPr lang="en-US" altLang="zh-CN" sz="1600" dirty="0">
                <a:ea typeface="楷体_GB2312" pitchFamily="49" charset="-122"/>
              </a:rPr>
              <a:t> </a:t>
            </a:r>
            <a:r>
              <a:rPr lang="en-US" altLang="zh-CN" sz="1600" dirty="0" err="1">
                <a:ea typeface="楷体_GB2312" pitchFamily="49" charset="-122"/>
              </a:rPr>
              <a:t>i</a:t>
            </a:r>
            <a:r>
              <a:rPr lang="en-US" altLang="zh-CN" sz="1600" dirty="0">
                <a:ea typeface="楷体_GB2312" pitchFamily="49" charset="-122"/>
              </a:rPr>
              <a:t> = 0; </a:t>
            </a:r>
            <a:r>
              <a:rPr lang="en-US" altLang="zh-CN" sz="1600" dirty="0" err="1">
                <a:ea typeface="楷体_GB2312" pitchFamily="49" charset="-122"/>
              </a:rPr>
              <a:t>i</a:t>
            </a:r>
            <a:r>
              <a:rPr lang="en-US" altLang="zh-CN" sz="1600" dirty="0">
                <a:ea typeface="楷体_GB2312" pitchFamily="49" charset="-122"/>
              </a:rPr>
              <a:t> &lt; </a:t>
            </a:r>
            <a:r>
              <a:rPr lang="en-US" altLang="zh-CN" sz="1600" dirty="0" err="1">
                <a:ea typeface="楷体_GB2312" pitchFamily="49" charset="-122"/>
              </a:rPr>
              <a:t>charArray.length</a:t>
            </a:r>
            <a:r>
              <a:rPr lang="en-US" altLang="zh-CN" sz="1600" dirty="0">
                <a:ea typeface="楷体_GB2312" pitchFamily="49" charset="-122"/>
              </a:rPr>
              <a:t>; </a:t>
            </a:r>
            <a:r>
              <a:rPr lang="en-US" altLang="zh-CN" sz="1600" dirty="0" err="1">
                <a:ea typeface="楷体_GB2312" pitchFamily="49" charset="-122"/>
              </a:rPr>
              <a:t>i</a:t>
            </a:r>
            <a:r>
              <a:rPr lang="en-US" altLang="zh-CN" sz="1600" dirty="0">
                <a:ea typeface="楷体_GB2312" pitchFamily="49" charset="-122"/>
              </a:rPr>
              <a:t>++) {</a:t>
            </a:r>
          </a:p>
          <a:p>
            <a:pPr marL="800100" lvl="1" indent="-342900">
              <a:defRPr/>
            </a:pPr>
            <a:r>
              <a:rPr lang="en-US" altLang="zh-CN" sz="1600" dirty="0">
                <a:ea typeface="楷体_GB2312" pitchFamily="49" charset="-122"/>
              </a:rPr>
              <a:t>      </a:t>
            </a:r>
            <a:r>
              <a:rPr lang="en-US" altLang="zh-CN" sz="1600" dirty="0">
                <a:solidFill>
                  <a:srgbClr val="0000FF"/>
                </a:solidFill>
                <a:ea typeface="楷体_GB2312" pitchFamily="49" charset="-122"/>
              </a:rPr>
              <a:t>if</a:t>
            </a:r>
            <a:r>
              <a:rPr lang="en-US" altLang="zh-CN" sz="1600" dirty="0">
                <a:ea typeface="楷体_GB2312" pitchFamily="49" charset="-122"/>
              </a:rPr>
              <a:t> (</a:t>
            </a:r>
            <a:r>
              <a:rPr lang="en-US" altLang="zh-CN" sz="1600" dirty="0" err="1">
                <a:ea typeface="楷体_GB2312" pitchFamily="49" charset="-122"/>
              </a:rPr>
              <a:t>Character.isDigit</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a:t>
            </a:r>
          </a:p>
          <a:p>
            <a:pPr marL="800100" lvl="1" indent="-342900">
              <a:defRPr/>
            </a:pPr>
            <a:r>
              <a:rPr lang="en-US" altLang="zh-CN" sz="1600" dirty="0">
                <a:ea typeface="楷体_GB2312" pitchFamily="49" charset="-122"/>
              </a:rPr>
              <a:t>        </a:t>
            </a:r>
            <a:r>
              <a:rPr lang="en-US" altLang="zh-CN" sz="1600" dirty="0" err="1">
                <a:ea typeface="楷体_GB2312" pitchFamily="49" charset="-122"/>
              </a:rPr>
              <a:t>System.out.println</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 </a:t>
            </a:r>
            <a:r>
              <a:rPr lang="en-US" altLang="zh-CN" sz="1600" dirty="0">
                <a:solidFill>
                  <a:srgbClr val="CC0066"/>
                </a:solidFill>
                <a:ea typeface="楷体_GB2312" pitchFamily="49" charset="-122"/>
              </a:rPr>
              <a:t>"</a:t>
            </a:r>
            <a:r>
              <a:rPr lang="zh-CN" altLang="en-US" sz="1600" dirty="0">
                <a:solidFill>
                  <a:srgbClr val="CC0066"/>
                </a:solidFill>
                <a:ea typeface="楷体_GB2312" pitchFamily="49" charset="-122"/>
              </a:rPr>
              <a:t>是一个数字。</a:t>
            </a:r>
            <a:r>
              <a:rPr lang="en-US" altLang="zh-CN" sz="1600" dirty="0">
                <a:solidFill>
                  <a:srgbClr val="CC0066"/>
                </a:solidFill>
                <a:ea typeface="楷体_GB2312" pitchFamily="49" charset="-122"/>
              </a:rPr>
              <a:t>"</a:t>
            </a:r>
            <a:r>
              <a:rPr lang="en-US" altLang="zh-CN" sz="1600" dirty="0">
                <a:ea typeface="楷体_GB2312" pitchFamily="49" charset="-122"/>
              </a:rPr>
              <a:t>);</a:t>
            </a:r>
          </a:p>
          <a:p>
            <a:pPr marL="800100" lvl="1" indent="-342900">
              <a:defRPr/>
            </a:pPr>
            <a:r>
              <a:rPr lang="en-US" altLang="zh-CN" sz="1600" dirty="0">
                <a:ea typeface="楷体_GB2312" pitchFamily="49" charset="-122"/>
              </a:rPr>
              <a:t>      }</a:t>
            </a:r>
          </a:p>
          <a:p>
            <a:pPr marL="800100" lvl="1" indent="-342900">
              <a:defRPr/>
            </a:pPr>
            <a:r>
              <a:rPr lang="en-US" altLang="zh-CN" sz="1600" dirty="0">
                <a:ea typeface="楷体_GB2312" pitchFamily="49" charset="-122"/>
              </a:rPr>
              <a:t>      </a:t>
            </a:r>
            <a:r>
              <a:rPr lang="en-US" altLang="zh-CN" sz="1600" dirty="0">
                <a:solidFill>
                  <a:srgbClr val="0000FF"/>
                </a:solidFill>
                <a:ea typeface="楷体_GB2312" pitchFamily="49" charset="-122"/>
              </a:rPr>
              <a:t>if</a:t>
            </a:r>
            <a:r>
              <a:rPr lang="en-US" altLang="zh-CN" sz="1600" dirty="0">
                <a:ea typeface="楷体_GB2312" pitchFamily="49" charset="-122"/>
              </a:rPr>
              <a:t> (</a:t>
            </a:r>
            <a:r>
              <a:rPr lang="en-US" altLang="zh-CN" sz="1600" dirty="0" err="1">
                <a:ea typeface="楷体_GB2312" pitchFamily="49" charset="-122"/>
              </a:rPr>
              <a:t>Character.isLetter</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a:t>
            </a:r>
          </a:p>
          <a:p>
            <a:pPr marL="800100" lvl="1" indent="-342900">
              <a:defRPr/>
            </a:pPr>
            <a:r>
              <a:rPr lang="en-US" altLang="zh-CN" sz="1600" dirty="0">
                <a:ea typeface="楷体_GB2312" pitchFamily="49" charset="-122"/>
              </a:rPr>
              <a:t>        </a:t>
            </a:r>
            <a:r>
              <a:rPr lang="en-US" altLang="zh-CN" sz="1600" dirty="0" err="1">
                <a:ea typeface="楷体_GB2312" pitchFamily="49" charset="-122"/>
              </a:rPr>
              <a:t>System.out.println</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 </a:t>
            </a:r>
            <a:r>
              <a:rPr lang="en-US" altLang="zh-CN" sz="1600" dirty="0">
                <a:solidFill>
                  <a:srgbClr val="CC0066"/>
                </a:solidFill>
                <a:ea typeface="楷体_GB2312" pitchFamily="49" charset="-122"/>
              </a:rPr>
              <a:t>"</a:t>
            </a:r>
            <a:r>
              <a:rPr lang="zh-CN" altLang="en-US" sz="1600" dirty="0">
                <a:solidFill>
                  <a:srgbClr val="CC0066"/>
                </a:solidFill>
                <a:ea typeface="楷体_GB2312" pitchFamily="49" charset="-122"/>
              </a:rPr>
              <a:t>是一个字母。</a:t>
            </a:r>
            <a:r>
              <a:rPr lang="en-US" altLang="zh-CN" sz="1600" dirty="0">
                <a:solidFill>
                  <a:srgbClr val="CC0066"/>
                </a:solidFill>
                <a:ea typeface="楷体_GB2312" pitchFamily="49" charset="-122"/>
              </a:rPr>
              <a:t>"</a:t>
            </a:r>
            <a:r>
              <a:rPr lang="en-US" altLang="zh-CN" sz="1600" dirty="0">
                <a:ea typeface="楷体_GB2312" pitchFamily="49" charset="-122"/>
              </a:rPr>
              <a:t>);</a:t>
            </a:r>
          </a:p>
          <a:p>
            <a:pPr marL="800100" lvl="1" indent="-342900">
              <a:defRPr/>
            </a:pPr>
            <a:r>
              <a:rPr lang="en-US" altLang="zh-CN" sz="1600" dirty="0">
                <a:ea typeface="楷体_GB2312" pitchFamily="49" charset="-122"/>
              </a:rPr>
              <a:t>      }</a:t>
            </a:r>
          </a:p>
          <a:p>
            <a:pPr marL="800100" lvl="1" indent="-342900">
              <a:defRPr/>
            </a:pPr>
            <a:r>
              <a:rPr lang="en-US" altLang="zh-CN" sz="1600" dirty="0">
                <a:ea typeface="楷体_GB2312" pitchFamily="49" charset="-122"/>
              </a:rPr>
              <a:t>      </a:t>
            </a:r>
            <a:r>
              <a:rPr lang="en-US" altLang="zh-CN" sz="1600" dirty="0">
                <a:solidFill>
                  <a:srgbClr val="0000FF"/>
                </a:solidFill>
                <a:ea typeface="楷体_GB2312" pitchFamily="49" charset="-122"/>
              </a:rPr>
              <a:t>if</a:t>
            </a:r>
            <a:r>
              <a:rPr lang="en-US" altLang="zh-CN" sz="1600" dirty="0">
                <a:ea typeface="楷体_GB2312" pitchFamily="49" charset="-122"/>
              </a:rPr>
              <a:t> (</a:t>
            </a:r>
            <a:r>
              <a:rPr lang="en-US" altLang="zh-CN" sz="1600" dirty="0" err="1">
                <a:ea typeface="楷体_GB2312" pitchFamily="49" charset="-122"/>
              </a:rPr>
              <a:t>Character.isWhitespace</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a:t>
            </a:r>
          </a:p>
          <a:p>
            <a:pPr marL="800100" lvl="1" indent="-342900">
              <a:defRPr/>
            </a:pPr>
            <a:r>
              <a:rPr lang="en-US" altLang="zh-CN" sz="1600" dirty="0">
                <a:ea typeface="楷体_GB2312" pitchFamily="49" charset="-122"/>
              </a:rPr>
              <a:t>        </a:t>
            </a:r>
            <a:r>
              <a:rPr lang="en-US" altLang="zh-CN" sz="1600" dirty="0" err="1">
                <a:ea typeface="楷体_GB2312" pitchFamily="49" charset="-122"/>
              </a:rPr>
              <a:t>System.out.println</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 </a:t>
            </a:r>
            <a:r>
              <a:rPr lang="en-US" altLang="zh-CN" sz="1600" dirty="0">
                <a:solidFill>
                  <a:srgbClr val="CC0066"/>
                </a:solidFill>
                <a:ea typeface="楷体_GB2312" pitchFamily="49" charset="-122"/>
              </a:rPr>
              <a:t>"</a:t>
            </a:r>
            <a:r>
              <a:rPr lang="zh-CN" altLang="en-US" sz="1600" dirty="0">
                <a:solidFill>
                  <a:srgbClr val="CC0066"/>
                </a:solidFill>
                <a:ea typeface="楷体_GB2312" pitchFamily="49" charset="-122"/>
              </a:rPr>
              <a:t>是一个空格。</a:t>
            </a:r>
            <a:r>
              <a:rPr lang="en-US" altLang="zh-CN" sz="1600" dirty="0">
                <a:solidFill>
                  <a:srgbClr val="CC0066"/>
                </a:solidFill>
                <a:ea typeface="楷体_GB2312" pitchFamily="49" charset="-122"/>
              </a:rPr>
              <a:t>"</a:t>
            </a:r>
            <a:r>
              <a:rPr lang="en-US" altLang="zh-CN" sz="1600" dirty="0">
                <a:ea typeface="楷体_GB2312" pitchFamily="49" charset="-122"/>
              </a:rPr>
              <a:t>);</a:t>
            </a:r>
          </a:p>
          <a:p>
            <a:pPr marL="800100" lvl="1" indent="-342900">
              <a:defRPr/>
            </a:pPr>
            <a:r>
              <a:rPr lang="en-US" altLang="zh-CN" sz="1600" dirty="0">
                <a:ea typeface="楷体_GB2312" pitchFamily="49" charset="-122"/>
              </a:rPr>
              <a:t>      }</a:t>
            </a:r>
          </a:p>
          <a:p>
            <a:pPr marL="800100" lvl="1" indent="-342900">
              <a:defRPr/>
            </a:pPr>
            <a:r>
              <a:rPr lang="en-US" altLang="zh-CN" sz="1600" dirty="0">
                <a:ea typeface="楷体_GB2312" pitchFamily="49" charset="-122"/>
              </a:rPr>
              <a:t>      </a:t>
            </a:r>
            <a:r>
              <a:rPr lang="en-US" altLang="zh-CN" sz="1600" dirty="0">
                <a:solidFill>
                  <a:srgbClr val="0000FF"/>
                </a:solidFill>
                <a:ea typeface="楷体_GB2312" pitchFamily="49" charset="-122"/>
              </a:rPr>
              <a:t>if</a:t>
            </a:r>
            <a:r>
              <a:rPr lang="en-US" altLang="zh-CN" sz="1600" dirty="0">
                <a:ea typeface="楷体_GB2312" pitchFamily="49" charset="-122"/>
              </a:rPr>
              <a:t> (</a:t>
            </a:r>
            <a:r>
              <a:rPr lang="en-US" altLang="zh-CN" sz="1600" dirty="0" err="1">
                <a:ea typeface="楷体_GB2312" pitchFamily="49" charset="-122"/>
              </a:rPr>
              <a:t>Character.isLowerCase</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a:t>
            </a:r>
          </a:p>
          <a:p>
            <a:pPr marL="800100" lvl="1" indent="-342900">
              <a:defRPr/>
            </a:pPr>
            <a:r>
              <a:rPr lang="en-US" altLang="zh-CN" sz="1600" dirty="0">
                <a:ea typeface="楷体_GB2312" pitchFamily="49" charset="-122"/>
              </a:rPr>
              <a:t>        </a:t>
            </a:r>
            <a:r>
              <a:rPr lang="en-US" altLang="zh-CN" sz="1600" dirty="0" err="1">
                <a:ea typeface="楷体_GB2312" pitchFamily="49" charset="-122"/>
              </a:rPr>
              <a:t>System.out.println</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 </a:t>
            </a:r>
            <a:r>
              <a:rPr lang="en-US" altLang="zh-CN" sz="1600" dirty="0">
                <a:solidFill>
                  <a:srgbClr val="CC0066"/>
                </a:solidFill>
                <a:ea typeface="楷体_GB2312" pitchFamily="49" charset="-122"/>
              </a:rPr>
              <a:t>"</a:t>
            </a:r>
            <a:r>
              <a:rPr lang="zh-CN" altLang="en-US" sz="1600" dirty="0">
                <a:solidFill>
                  <a:srgbClr val="CC0066"/>
                </a:solidFill>
                <a:ea typeface="楷体_GB2312" pitchFamily="49" charset="-122"/>
              </a:rPr>
              <a:t>是小写形式。</a:t>
            </a:r>
            <a:r>
              <a:rPr lang="en-US" altLang="zh-CN" sz="1600" dirty="0">
                <a:solidFill>
                  <a:srgbClr val="CC0066"/>
                </a:solidFill>
                <a:ea typeface="楷体_GB2312" pitchFamily="49" charset="-122"/>
              </a:rPr>
              <a:t>"</a:t>
            </a:r>
            <a:r>
              <a:rPr lang="en-US" altLang="zh-CN" sz="1600" dirty="0">
                <a:ea typeface="楷体_GB2312" pitchFamily="49" charset="-122"/>
              </a:rPr>
              <a:t>);</a:t>
            </a:r>
          </a:p>
          <a:p>
            <a:pPr marL="800100" lvl="1" indent="-342900">
              <a:defRPr/>
            </a:pPr>
            <a:r>
              <a:rPr lang="en-US" altLang="zh-CN" sz="1600" dirty="0">
                <a:ea typeface="楷体_GB2312" pitchFamily="49" charset="-122"/>
              </a:rPr>
              <a:t>      }</a:t>
            </a:r>
          </a:p>
          <a:p>
            <a:pPr marL="800100" lvl="1" indent="-342900">
              <a:defRPr/>
            </a:pPr>
            <a:r>
              <a:rPr lang="en-US" altLang="zh-CN" sz="1600" dirty="0">
                <a:ea typeface="楷体_GB2312" pitchFamily="49" charset="-122"/>
              </a:rPr>
              <a:t>      </a:t>
            </a:r>
            <a:r>
              <a:rPr lang="en-US" altLang="zh-CN" sz="1600" dirty="0">
                <a:solidFill>
                  <a:srgbClr val="0000FF"/>
                </a:solidFill>
                <a:ea typeface="楷体_GB2312" pitchFamily="49" charset="-122"/>
              </a:rPr>
              <a:t>if</a:t>
            </a:r>
            <a:r>
              <a:rPr lang="en-US" altLang="zh-CN" sz="1600" dirty="0">
                <a:ea typeface="楷体_GB2312" pitchFamily="49" charset="-122"/>
              </a:rPr>
              <a:t> (</a:t>
            </a:r>
            <a:r>
              <a:rPr lang="en-US" altLang="zh-CN" sz="1600" dirty="0" err="1">
                <a:ea typeface="楷体_GB2312" pitchFamily="49" charset="-122"/>
              </a:rPr>
              <a:t>Character.isUpperCase</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a:t>
            </a:r>
          </a:p>
          <a:p>
            <a:pPr marL="800100" lvl="1" indent="-342900">
              <a:defRPr/>
            </a:pPr>
            <a:r>
              <a:rPr lang="en-US" altLang="zh-CN" sz="1600" dirty="0">
                <a:ea typeface="楷体_GB2312" pitchFamily="49" charset="-122"/>
              </a:rPr>
              <a:t>        </a:t>
            </a:r>
            <a:r>
              <a:rPr lang="en-US" altLang="zh-CN" sz="1600" dirty="0" err="1">
                <a:ea typeface="楷体_GB2312" pitchFamily="49" charset="-122"/>
              </a:rPr>
              <a:t>System.out.println</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 </a:t>
            </a:r>
            <a:r>
              <a:rPr lang="en-US" altLang="zh-CN" sz="1600" dirty="0">
                <a:solidFill>
                  <a:srgbClr val="CC0066"/>
                </a:solidFill>
                <a:ea typeface="楷体_GB2312" pitchFamily="49" charset="-122"/>
              </a:rPr>
              <a:t>"</a:t>
            </a:r>
            <a:r>
              <a:rPr lang="zh-CN" altLang="en-US" sz="1600" dirty="0">
                <a:solidFill>
                  <a:srgbClr val="CC0066"/>
                </a:solidFill>
                <a:ea typeface="楷体_GB2312" pitchFamily="49" charset="-122"/>
              </a:rPr>
              <a:t>是大写形式。</a:t>
            </a:r>
            <a:r>
              <a:rPr lang="en-US" altLang="zh-CN" sz="1600" dirty="0">
                <a:solidFill>
                  <a:srgbClr val="CC0066"/>
                </a:solidFill>
                <a:ea typeface="楷体_GB2312" pitchFamily="49" charset="-122"/>
              </a:rPr>
              <a:t>"</a:t>
            </a:r>
            <a:r>
              <a:rPr lang="en-US" altLang="zh-CN" sz="1600" dirty="0">
                <a:ea typeface="楷体_GB2312" pitchFamily="49" charset="-122"/>
              </a:rPr>
              <a:t>);</a:t>
            </a:r>
          </a:p>
          <a:p>
            <a:pPr marL="800100" lvl="1" indent="-342900">
              <a:defRPr/>
            </a:pPr>
            <a:r>
              <a:rPr lang="en-US" altLang="zh-CN" sz="1600" dirty="0">
                <a:ea typeface="楷体_GB2312" pitchFamily="49" charset="-122"/>
              </a:rPr>
              <a:t>      }</a:t>
            </a:r>
          </a:p>
          <a:p>
            <a:pPr marL="342900" indent="-342900">
              <a:defRPr/>
            </a:pPr>
            <a:r>
              <a:rPr lang="en-US" altLang="zh-CN" sz="1600" dirty="0">
                <a:ea typeface="楷体_GB2312" pitchFamily="49" charset="-122"/>
              </a:rPr>
              <a:t>    }</a:t>
            </a:r>
          </a:p>
          <a:p>
            <a:pPr marL="342900" indent="-342900">
              <a:defRPr/>
            </a:pPr>
            <a:r>
              <a:rPr lang="en-US" altLang="zh-CN" sz="1600" dirty="0">
                <a:ea typeface="楷体_GB2312" pitchFamily="49" charset="-122"/>
              </a:rPr>
              <a:t>  }</a:t>
            </a:r>
          </a:p>
          <a:p>
            <a:pPr marL="342900" indent="-342900">
              <a:defRPr/>
            </a:pPr>
            <a:r>
              <a:rPr lang="en-US" altLang="zh-CN" sz="1600" dirty="0">
                <a:ea typeface="楷体_GB2312" pitchFamily="49" charset="-122"/>
              </a:rPr>
              <a:t>}</a:t>
            </a:r>
          </a:p>
        </p:txBody>
      </p:sp>
      <p:sp>
        <p:nvSpPr>
          <p:cNvPr id="4" name="Text Box 6">
            <a:extLst>
              <a:ext uri="{FF2B5EF4-FFF2-40B4-BE49-F238E27FC236}">
                <a16:creationId xmlns:a16="http://schemas.microsoft.com/office/drawing/2014/main" id="{C97F37A3-40F2-49C0-BB0A-BCDA630429E0}"/>
              </a:ext>
            </a:extLst>
          </p:cNvPr>
          <p:cNvSpPr txBox="1">
            <a:spLocks noChangeArrowheads="1"/>
          </p:cNvSpPr>
          <p:nvPr/>
        </p:nvSpPr>
        <p:spPr bwMode="auto">
          <a:xfrm>
            <a:off x="5796136" y="2865710"/>
            <a:ext cx="3092150" cy="16158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solidFill>
                  <a:srgbClr val="FF0101"/>
                </a:solidFill>
              </a:rPr>
              <a:t>将字符串转换成字符数组：</a:t>
            </a:r>
            <a:endParaRPr lang="en-US" altLang="zh-CN" dirty="0">
              <a:solidFill>
                <a:srgbClr val="FF0101"/>
              </a:solidFill>
            </a:endParaRPr>
          </a:p>
          <a:p>
            <a:pPr eaLnBrk="1" hangingPunct="1">
              <a:spcBef>
                <a:spcPct val="50000"/>
              </a:spcBef>
            </a:pPr>
            <a:endParaRPr lang="zh-CN" altLang="en-US" dirty="0">
              <a:solidFill>
                <a:srgbClr val="FF0101"/>
              </a:solidFill>
            </a:endParaRPr>
          </a:p>
          <a:p>
            <a:pPr eaLnBrk="1" hangingPunct="1"/>
            <a:r>
              <a:rPr lang="en-US" altLang="zh-CN" dirty="0">
                <a:solidFill>
                  <a:srgbClr val="FF0101"/>
                </a:solidFill>
              </a:rPr>
              <a:t>String </a:t>
            </a:r>
            <a:r>
              <a:rPr lang="en-US" altLang="zh-CN" dirty="0" err="1">
                <a:solidFill>
                  <a:srgbClr val="FF0101"/>
                </a:solidFill>
              </a:rPr>
              <a:t>str</a:t>
            </a:r>
            <a:r>
              <a:rPr lang="en-US" altLang="zh-CN" dirty="0">
                <a:solidFill>
                  <a:srgbClr val="FF0101"/>
                </a:solidFill>
              </a:rPr>
              <a:t>="fdsf4245fe4";</a:t>
            </a:r>
          </a:p>
          <a:p>
            <a:pPr eaLnBrk="1" hangingPunct="1"/>
            <a:endParaRPr lang="en-US" altLang="zh-CN" dirty="0">
              <a:solidFill>
                <a:srgbClr val="FF0101"/>
              </a:solidFill>
            </a:endParaRPr>
          </a:p>
          <a:p>
            <a:pPr eaLnBrk="1" hangingPunct="1"/>
            <a:r>
              <a:rPr lang="en-US" altLang="zh-CN" b="1" dirty="0">
                <a:solidFill>
                  <a:srgbClr val="FF0101"/>
                </a:solidFill>
              </a:rPr>
              <a:t>char</a:t>
            </a:r>
            <a:r>
              <a:rPr lang="en-US" altLang="zh-CN" dirty="0">
                <a:solidFill>
                  <a:srgbClr val="FF0101"/>
                </a:solidFill>
              </a:rPr>
              <a:t>[] </a:t>
            </a:r>
            <a:r>
              <a:rPr lang="en-US" altLang="zh-CN" dirty="0" err="1">
                <a:solidFill>
                  <a:srgbClr val="FF0101"/>
                </a:solidFill>
              </a:rPr>
              <a:t>chs</a:t>
            </a:r>
            <a:r>
              <a:rPr lang="en-US" altLang="zh-CN" dirty="0">
                <a:solidFill>
                  <a:srgbClr val="FF0101"/>
                </a:solidFill>
              </a:rPr>
              <a:t>=</a:t>
            </a:r>
            <a:r>
              <a:rPr lang="en-US" altLang="zh-CN" dirty="0" err="1">
                <a:solidFill>
                  <a:srgbClr val="FF0101"/>
                </a:solidFill>
              </a:rPr>
              <a:t>str.toCharArray</a:t>
            </a:r>
            <a:r>
              <a:rPr lang="en-US" altLang="zh-CN" dirty="0">
                <a:solidFill>
                  <a:srgbClr val="FF0101"/>
                </a:solidFill>
              </a:rPr>
              <a:t>();</a:t>
            </a:r>
            <a:endParaRPr lang="zh-CN" altLang="en-US" dirty="0">
              <a:solidFill>
                <a:srgbClr val="FF0101"/>
              </a:solidFill>
            </a:endParaRPr>
          </a:p>
        </p:txBody>
      </p:sp>
    </p:spTree>
    <p:extLst>
      <p:ext uri="{BB962C8B-B14F-4D97-AF65-F5344CB8AC3E}">
        <p14:creationId xmlns:p14="http://schemas.microsoft.com/office/powerpoint/2010/main" val="26425410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152" y="776640"/>
            <a:ext cx="8712968" cy="5324535"/>
          </a:xfrm>
          <a:prstGeom prst="rect">
            <a:avLst/>
          </a:prstGeom>
          <a:noFill/>
        </p:spPr>
        <p:txBody>
          <a:bodyPr wrap="square" rtlCol="0">
            <a:spAutoFit/>
          </a:bodyPr>
          <a:lstStyle/>
          <a:p>
            <a:pPr marL="285750" indent="-285750">
              <a:buFont typeface="Wingdings" pitchFamily="2" charset="2"/>
              <a:buChar char="l"/>
            </a:pPr>
            <a:r>
              <a:rPr lang="zh-CN" altLang="en-US" sz="2800" b="1" dirty="0">
                <a:ea typeface="宋体" pitchFamily="2" charset="-122"/>
                <a:cs typeface="Times New Roman" pitchFamily="18" charset="0"/>
              </a:rPr>
              <a:t>基本数据类型包装成包装类的实例    </a:t>
            </a:r>
            <a:r>
              <a:rPr lang="en-US" altLang="zh-CN" sz="2800" b="1" dirty="0">
                <a:solidFill>
                  <a:srgbClr val="C00000"/>
                </a:solidFill>
                <a:ea typeface="宋体" pitchFamily="2" charset="-122"/>
                <a:cs typeface="Times New Roman" pitchFamily="18" charset="0"/>
              </a:rPr>
              <a:t>---</a:t>
            </a:r>
            <a:r>
              <a:rPr lang="zh-CN" altLang="en-US" sz="2800" b="1" dirty="0">
                <a:solidFill>
                  <a:srgbClr val="C00000"/>
                </a:solidFill>
                <a:ea typeface="宋体" pitchFamily="2" charset="-122"/>
                <a:cs typeface="Times New Roman" pitchFamily="18" charset="0"/>
              </a:rPr>
              <a:t>装箱</a:t>
            </a:r>
            <a:endParaRPr lang="en-US" altLang="zh-CN" sz="2800" b="1" dirty="0">
              <a:solidFill>
                <a:srgbClr val="C00000"/>
              </a:solidFill>
              <a:ea typeface="宋体" pitchFamily="2" charset="-122"/>
              <a:cs typeface="Times New Roman" pitchFamily="18" charset="0"/>
            </a:endParaRPr>
          </a:p>
          <a:p>
            <a:pPr marL="914400" lvl="1" indent="-457200">
              <a:spcBef>
                <a:spcPct val="50000"/>
              </a:spcBef>
              <a:buFont typeface="Wingdings" pitchFamily="2" charset="2"/>
              <a:buChar char="Ø"/>
            </a:pPr>
            <a:r>
              <a:rPr lang="zh-CN" altLang="en-US" sz="2400" dirty="0">
                <a:ea typeface="宋体" pitchFamily="2" charset="-122"/>
                <a:cs typeface="Times New Roman" pitchFamily="18" charset="0"/>
              </a:rPr>
              <a:t>通过包装类的构造器实现：</a:t>
            </a:r>
            <a:endParaRPr lang="en-US" altLang="zh-CN" sz="2400" dirty="0">
              <a:ea typeface="宋体" pitchFamily="2" charset="-122"/>
              <a:cs typeface="Times New Roman" pitchFamily="18" charset="0"/>
            </a:endParaRPr>
          </a:p>
          <a:p>
            <a:pPr lvl="1">
              <a:spcBef>
                <a:spcPct val="50000"/>
              </a:spcBef>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500;   Integer t = new Integer(</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a:t>
            </a:r>
          </a:p>
          <a:p>
            <a:pPr marL="800100" lvl="1" indent="-342900">
              <a:spcBef>
                <a:spcPct val="50000"/>
              </a:spcBef>
              <a:buFont typeface="Wingdings" pitchFamily="2" charset="2"/>
              <a:buChar char="Ø"/>
            </a:pPr>
            <a:r>
              <a:rPr lang="zh-CN" altLang="en-US" sz="2400" dirty="0">
                <a:ea typeface="宋体" pitchFamily="2" charset="-122"/>
                <a:cs typeface="Times New Roman" pitchFamily="18" charset="0"/>
              </a:rPr>
              <a:t>还可以通过字符串参数构造包装类对象：</a:t>
            </a:r>
            <a:endParaRPr lang="en-US" altLang="zh-CN" sz="2400" dirty="0">
              <a:ea typeface="宋体" pitchFamily="2" charset="-122"/>
              <a:cs typeface="Times New Roman" pitchFamily="18" charset="0"/>
            </a:endParaRPr>
          </a:p>
          <a:p>
            <a:pPr lvl="1">
              <a:spcBef>
                <a:spcPct val="50000"/>
              </a:spcBef>
            </a:pPr>
            <a:r>
              <a:rPr lang="en-US" altLang="zh-CN" sz="2400" dirty="0">
                <a:solidFill>
                  <a:srgbClr val="C00000"/>
                </a:solidFill>
                <a:ea typeface="宋体" pitchFamily="2" charset="-122"/>
                <a:cs typeface="Times New Roman" pitchFamily="18" charset="0"/>
              </a:rPr>
              <a:t>	Float f = new Float(“4.56”);</a:t>
            </a:r>
          </a:p>
          <a:p>
            <a:pPr lvl="1">
              <a:spcBef>
                <a:spcPct val="50000"/>
              </a:spcBef>
            </a:pPr>
            <a:r>
              <a:rPr lang="en-US" altLang="zh-CN" sz="2400" dirty="0">
                <a:solidFill>
                  <a:srgbClr val="C00000"/>
                </a:solidFill>
                <a:ea typeface="宋体" pitchFamily="2" charset="-122"/>
                <a:cs typeface="Times New Roman" pitchFamily="18" charset="0"/>
              </a:rPr>
              <a:t>	Long l = new Long(“</a:t>
            </a:r>
            <a:r>
              <a:rPr lang="en-US" altLang="zh-CN" sz="2400" dirty="0" err="1">
                <a:solidFill>
                  <a:srgbClr val="C00000"/>
                </a:solidFill>
                <a:ea typeface="宋体" pitchFamily="2" charset="-122"/>
                <a:cs typeface="Times New Roman" pitchFamily="18" charset="0"/>
              </a:rPr>
              <a:t>asdf</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NumberFormatException</a:t>
            </a:r>
            <a:endParaRPr lang="en-US" altLang="zh-CN" sz="2800" b="1" dirty="0">
              <a:ea typeface="宋体" pitchFamily="2" charset="-122"/>
              <a:cs typeface="Times New Roman" pitchFamily="18" charset="0"/>
            </a:endParaRPr>
          </a:p>
          <a:p>
            <a:pPr marL="285750" indent="-285750">
              <a:buFont typeface="Wingdings" pitchFamily="2" charset="2"/>
              <a:buChar char="l"/>
            </a:pPr>
            <a:r>
              <a:rPr lang="zh-CN" altLang="en-US" sz="2800" b="1" dirty="0">
                <a:ea typeface="宋体" pitchFamily="2" charset="-122"/>
                <a:cs typeface="Times New Roman" pitchFamily="18" charset="0"/>
              </a:rPr>
              <a:t>获得包装类对象中包装的基本类型变量    </a:t>
            </a:r>
            <a:r>
              <a:rPr lang="en-US" altLang="zh-CN" sz="2800" b="1" dirty="0">
                <a:solidFill>
                  <a:srgbClr val="C00000"/>
                </a:solidFill>
                <a:ea typeface="宋体" pitchFamily="2" charset="-122"/>
                <a:cs typeface="Times New Roman" pitchFamily="18" charset="0"/>
              </a:rPr>
              <a:t>---</a:t>
            </a:r>
            <a:r>
              <a:rPr lang="zh-CN" altLang="en-US" sz="2800" b="1" dirty="0">
                <a:solidFill>
                  <a:srgbClr val="C00000"/>
                </a:solidFill>
                <a:ea typeface="宋体" pitchFamily="2" charset="-122"/>
                <a:cs typeface="Times New Roman" pitchFamily="18" charset="0"/>
              </a:rPr>
              <a:t>拆箱</a:t>
            </a:r>
            <a:endParaRPr lang="en-US" altLang="zh-CN" sz="2800" b="1" dirty="0">
              <a:solidFill>
                <a:srgbClr val="C00000"/>
              </a:solidFill>
              <a:ea typeface="宋体" pitchFamily="2" charset="-122"/>
              <a:cs typeface="Times New Roman" pitchFamily="18" charset="0"/>
            </a:endParaRPr>
          </a:p>
          <a:p>
            <a:pPr marL="914400" lvl="1" indent="-457200">
              <a:buFont typeface="Wingdings" pitchFamily="2" charset="2"/>
              <a:buChar char="Ø"/>
            </a:pPr>
            <a:r>
              <a:rPr lang="zh-CN" altLang="en-US" sz="2400" dirty="0">
                <a:ea typeface="宋体" pitchFamily="2" charset="-122"/>
                <a:cs typeface="Times New Roman" pitchFamily="18" charset="0"/>
              </a:rPr>
              <a:t>调用包装类的</a:t>
            </a:r>
            <a:r>
              <a:rPr lang="en-US" altLang="zh-CN" sz="2400" dirty="0">
                <a:ea typeface="宋体" pitchFamily="2" charset="-122"/>
                <a:cs typeface="Times New Roman" pitchFamily="18" charset="0"/>
              </a:rPr>
              <a:t>.</a:t>
            </a:r>
            <a:r>
              <a:rPr lang="en-US" altLang="zh-CN" sz="2400" dirty="0" err="1">
                <a:ea typeface="宋体" pitchFamily="2" charset="-122"/>
                <a:cs typeface="Times New Roman" pitchFamily="18" charset="0"/>
              </a:rPr>
              <a:t>xxxValue</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方法：</a:t>
            </a:r>
            <a:endParaRPr lang="en-US" altLang="zh-CN" sz="2400" dirty="0">
              <a:ea typeface="宋体" pitchFamily="2" charset="-122"/>
              <a:cs typeface="Times New Roman" pitchFamily="18" charset="0"/>
            </a:endParaRPr>
          </a:p>
          <a:p>
            <a:pPr lvl="1"/>
            <a:r>
              <a:rPr lang="en-US" altLang="zh-CN" sz="2400" dirty="0">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boolean</a:t>
            </a:r>
            <a:r>
              <a:rPr lang="en-US" altLang="zh-CN" sz="2400" dirty="0">
                <a:solidFill>
                  <a:srgbClr val="C00000"/>
                </a:solidFill>
                <a:ea typeface="宋体" pitchFamily="2" charset="-122"/>
                <a:cs typeface="Times New Roman" pitchFamily="18" charset="0"/>
              </a:rPr>
              <a:t> b = </a:t>
            </a:r>
            <a:r>
              <a:rPr lang="en-US" altLang="zh-CN" sz="2400" dirty="0" err="1">
                <a:solidFill>
                  <a:srgbClr val="C00000"/>
                </a:solidFill>
                <a:ea typeface="宋体" pitchFamily="2" charset="-122"/>
                <a:cs typeface="Times New Roman" pitchFamily="18" charset="0"/>
              </a:rPr>
              <a:t>bObj.booleanValue</a:t>
            </a:r>
            <a:r>
              <a:rPr lang="en-US" altLang="zh-CN" sz="2400" dirty="0">
                <a:solidFill>
                  <a:srgbClr val="C00000"/>
                </a:solidFill>
                <a:ea typeface="宋体" pitchFamily="2" charset="-122"/>
                <a:cs typeface="Times New Roman" pitchFamily="18" charset="0"/>
              </a:rPr>
              <a:t>();</a:t>
            </a:r>
            <a:endParaRPr lang="en-US" altLang="zh-CN" sz="2800" dirty="0">
              <a:ea typeface="宋体" pitchFamily="2" charset="-122"/>
              <a:cs typeface="Times New Roman" pitchFamily="18" charset="0"/>
            </a:endParaRPr>
          </a:p>
          <a:p>
            <a:pPr marL="285750" indent="-285750">
              <a:buFont typeface="Wingdings" pitchFamily="2" charset="2"/>
              <a:buChar char="l"/>
            </a:pPr>
            <a:r>
              <a:rPr lang="en-US" altLang="zh-CN" sz="2800" dirty="0">
                <a:ea typeface="宋体" pitchFamily="2" charset="-122"/>
                <a:cs typeface="Times New Roman" pitchFamily="18" charset="0"/>
              </a:rPr>
              <a:t>JDK1.5</a:t>
            </a:r>
            <a:r>
              <a:rPr lang="zh-CN" altLang="en-US" sz="2800" dirty="0">
                <a:ea typeface="宋体" pitchFamily="2" charset="-122"/>
                <a:cs typeface="Times New Roman" pitchFamily="18" charset="0"/>
              </a:rPr>
              <a:t>之后，支持自动装箱，自动拆箱。但类型必须匹配。</a:t>
            </a:r>
            <a:endParaRPr lang="en-US" altLang="zh-CN" sz="2400" dirty="0">
              <a:solidFill>
                <a:srgbClr val="C00000"/>
              </a:solidFill>
              <a:ea typeface="宋体" pitchFamily="2" charset="-122"/>
              <a:cs typeface="Times New Roman" pitchFamily="18" charset="0"/>
            </a:endParaRPr>
          </a:p>
        </p:txBody>
      </p:sp>
      <p:sp>
        <p:nvSpPr>
          <p:cNvPr id="2" name="标题 1">
            <a:extLst>
              <a:ext uri="{FF2B5EF4-FFF2-40B4-BE49-F238E27FC236}">
                <a16:creationId xmlns:a16="http://schemas.microsoft.com/office/drawing/2014/main" id="{12D05C7D-6531-4143-9E35-C46B1319FD3F}"/>
              </a:ext>
            </a:extLst>
          </p:cNvPr>
          <p:cNvSpPr>
            <a:spLocks noGrp="1"/>
          </p:cNvSpPr>
          <p:nvPr>
            <p:ph type="title"/>
          </p:nvPr>
        </p:nvSpPr>
        <p:spPr>
          <a:xfrm>
            <a:off x="6588224" y="239103"/>
            <a:ext cx="2300062" cy="523220"/>
          </a:xfrm>
        </p:spPr>
        <p:txBody>
          <a:bodyPr/>
          <a:lstStyle/>
          <a:p>
            <a:r>
              <a:rPr lang="zh-CN" altLang="en-US" dirty="0"/>
              <a:t>装箱</a:t>
            </a:r>
            <a:r>
              <a:rPr lang="en-US" altLang="zh-CN" dirty="0"/>
              <a:t>&amp;</a:t>
            </a:r>
            <a:r>
              <a:rPr lang="zh-CN" altLang="en-US" dirty="0"/>
              <a:t>拆箱</a:t>
            </a:r>
          </a:p>
        </p:txBody>
      </p:sp>
    </p:spTree>
    <p:extLst>
      <p:ext uri="{BB962C8B-B14F-4D97-AF65-F5344CB8AC3E}">
        <p14:creationId xmlns:p14="http://schemas.microsoft.com/office/powerpoint/2010/main" val="37710995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836712"/>
            <a:ext cx="8424936" cy="5293757"/>
          </a:xfrm>
          <a:prstGeom prst="rect">
            <a:avLst/>
          </a:prstGeom>
          <a:noFill/>
        </p:spPr>
        <p:txBody>
          <a:bodyPr wrap="square" rtlCol="0">
            <a:spAutoFit/>
          </a:bodyPr>
          <a:lstStyle/>
          <a:p>
            <a:pPr marL="285750" indent="-285750">
              <a:buFont typeface="Wingdings" pitchFamily="2" charset="2"/>
              <a:buChar char="l"/>
            </a:pPr>
            <a:r>
              <a:rPr lang="zh-CN" altLang="en-US" sz="2800" b="1" dirty="0">
                <a:ea typeface="宋体" pitchFamily="2" charset="-122"/>
                <a:cs typeface="Times New Roman" pitchFamily="18" charset="0"/>
              </a:rPr>
              <a:t>字符串转换成基本数据类型</a:t>
            </a:r>
            <a:endParaRPr lang="en-US" altLang="zh-CN" sz="2800" b="1" dirty="0">
              <a:ea typeface="宋体" pitchFamily="2" charset="-122"/>
              <a:cs typeface="Times New Roman" pitchFamily="18" charset="0"/>
            </a:endParaRPr>
          </a:p>
          <a:p>
            <a:pPr marL="914400" lvl="1" indent="-457200">
              <a:spcBef>
                <a:spcPct val="50000"/>
              </a:spcBef>
              <a:buFont typeface="Wingdings" pitchFamily="2" charset="2"/>
              <a:buChar char="Ø"/>
            </a:pPr>
            <a:r>
              <a:rPr lang="zh-CN" altLang="en-US" sz="2400" dirty="0">
                <a:ea typeface="宋体" pitchFamily="2" charset="-122"/>
                <a:cs typeface="Times New Roman" pitchFamily="18" charset="0"/>
              </a:rPr>
              <a:t>通过包装类的构造器实现：</a:t>
            </a:r>
            <a:endParaRPr lang="en-US" altLang="zh-CN" sz="2400" dirty="0">
              <a:ea typeface="宋体" pitchFamily="2" charset="-122"/>
              <a:cs typeface="Times New Roman" pitchFamily="18" charset="0"/>
            </a:endParaRPr>
          </a:p>
          <a:p>
            <a:pPr lvl="1">
              <a:spcBef>
                <a:spcPct val="50000"/>
              </a:spcBef>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new Integer(“12”);</a:t>
            </a:r>
          </a:p>
          <a:p>
            <a:pPr marL="800100" lvl="1" indent="-342900">
              <a:spcBef>
                <a:spcPct val="50000"/>
              </a:spcBef>
              <a:buFont typeface="Wingdings" pitchFamily="2" charset="2"/>
              <a:buChar char="Ø"/>
            </a:pPr>
            <a:r>
              <a:rPr lang="zh-CN" altLang="en-US" sz="2400" dirty="0">
                <a:ea typeface="宋体" pitchFamily="2" charset="-122"/>
                <a:cs typeface="Times New Roman" pitchFamily="18" charset="0"/>
              </a:rPr>
              <a:t>通过包装类的</a:t>
            </a:r>
            <a:r>
              <a:rPr lang="en-US" altLang="zh-CN" sz="2400" dirty="0" err="1">
                <a:ea typeface="宋体" pitchFamily="2" charset="-122"/>
                <a:cs typeface="Times New Roman" pitchFamily="18" charset="0"/>
              </a:rPr>
              <a:t>parseXxx</a:t>
            </a:r>
            <a:r>
              <a:rPr lang="en-US" altLang="zh-CN" sz="2400" dirty="0">
                <a:ea typeface="宋体" pitchFamily="2" charset="-122"/>
                <a:cs typeface="Times New Roman" pitchFamily="18" charset="0"/>
              </a:rPr>
              <a:t>(String s)</a:t>
            </a:r>
            <a:r>
              <a:rPr lang="zh-CN" altLang="en-US" sz="2400" dirty="0">
                <a:ea typeface="宋体" pitchFamily="2" charset="-122"/>
                <a:cs typeface="Times New Roman" pitchFamily="18" charset="0"/>
              </a:rPr>
              <a:t>静态方法：</a:t>
            </a:r>
            <a:endParaRPr lang="en-US" altLang="zh-CN" sz="2400" dirty="0">
              <a:ea typeface="宋体" pitchFamily="2" charset="-122"/>
              <a:cs typeface="Times New Roman" pitchFamily="18" charset="0"/>
            </a:endParaRPr>
          </a:p>
          <a:p>
            <a:pPr lvl="1">
              <a:spcBef>
                <a:spcPct val="50000"/>
              </a:spcBef>
            </a:pPr>
            <a:r>
              <a:rPr lang="en-US" altLang="zh-CN" sz="2400" dirty="0">
                <a:solidFill>
                  <a:srgbClr val="C00000"/>
                </a:solidFill>
                <a:ea typeface="宋体" pitchFamily="2" charset="-122"/>
                <a:cs typeface="Times New Roman" pitchFamily="18" charset="0"/>
              </a:rPr>
              <a:t>	float f = </a:t>
            </a:r>
            <a:r>
              <a:rPr lang="en-US" altLang="zh-CN" sz="2400" dirty="0" err="1">
                <a:solidFill>
                  <a:srgbClr val="C00000"/>
                </a:solidFill>
                <a:ea typeface="宋体" pitchFamily="2" charset="-122"/>
                <a:cs typeface="Times New Roman" pitchFamily="18" charset="0"/>
              </a:rPr>
              <a:t>Float.parseFloat</a:t>
            </a:r>
            <a:r>
              <a:rPr lang="en-US" altLang="zh-CN" sz="2400" dirty="0">
                <a:solidFill>
                  <a:srgbClr val="C00000"/>
                </a:solidFill>
                <a:ea typeface="宋体" pitchFamily="2" charset="-122"/>
                <a:cs typeface="Times New Roman" pitchFamily="18" charset="0"/>
              </a:rPr>
              <a:t>(“12.1”);</a:t>
            </a:r>
          </a:p>
          <a:p>
            <a:pPr lvl="1">
              <a:spcBef>
                <a:spcPct val="50000"/>
              </a:spcBef>
            </a:pPr>
            <a:endParaRPr lang="en-US" altLang="zh-CN" sz="2800" b="1" dirty="0">
              <a:ea typeface="宋体" pitchFamily="2" charset="-122"/>
              <a:cs typeface="Times New Roman" pitchFamily="18" charset="0"/>
            </a:endParaRPr>
          </a:p>
          <a:p>
            <a:pPr marL="285750" indent="-285750">
              <a:buFont typeface="Wingdings" pitchFamily="2" charset="2"/>
              <a:buChar char="l"/>
            </a:pPr>
            <a:r>
              <a:rPr lang="zh-CN" altLang="en-US" sz="2800" b="1" dirty="0">
                <a:ea typeface="宋体" pitchFamily="2" charset="-122"/>
                <a:cs typeface="Times New Roman" pitchFamily="18" charset="0"/>
              </a:rPr>
              <a:t>基本数据类型转换成字符串</a:t>
            </a:r>
            <a:endParaRPr lang="en-US" altLang="zh-CN" sz="2800" b="1" dirty="0">
              <a:ea typeface="宋体" pitchFamily="2" charset="-122"/>
              <a:cs typeface="Times New Roman" pitchFamily="18" charset="0"/>
            </a:endParaRPr>
          </a:p>
          <a:p>
            <a:pPr marL="800100" lvl="1" indent="-342900">
              <a:buFont typeface="Wingdings" pitchFamily="2" charset="2"/>
              <a:buChar char="Ø"/>
            </a:pPr>
            <a:r>
              <a:rPr lang="zh-CN" altLang="en-US" sz="2400" dirty="0">
                <a:ea typeface="宋体" pitchFamily="2" charset="-122"/>
                <a:cs typeface="Times New Roman" pitchFamily="18" charset="0"/>
              </a:rPr>
              <a:t>调用字符串重载的</a:t>
            </a:r>
            <a:r>
              <a:rPr lang="en-US" altLang="zh-CN" sz="2400" dirty="0" err="1">
                <a:ea typeface="宋体" pitchFamily="2" charset="-122"/>
                <a:cs typeface="Times New Roman" pitchFamily="18" charset="0"/>
              </a:rPr>
              <a:t>valueOf</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方法：</a:t>
            </a:r>
            <a:endParaRPr lang="en-US" altLang="zh-CN" sz="2400" dirty="0">
              <a:ea typeface="宋体" pitchFamily="2" charset="-122"/>
              <a:cs typeface="Times New Roman" pitchFamily="18" charset="0"/>
            </a:endParaRPr>
          </a:p>
          <a:p>
            <a:pPr lvl="1"/>
            <a:r>
              <a:rPr lang="en-US" altLang="zh-CN" sz="2400" dirty="0">
                <a:ea typeface="宋体" pitchFamily="2" charset="-122"/>
                <a:cs typeface="Times New Roman" pitchFamily="18" charset="0"/>
              </a:rPr>
              <a:t>	String </a:t>
            </a:r>
            <a:r>
              <a:rPr lang="en-US" altLang="zh-CN" sz="2400" dirty="0" err="1">
                <a:ea typeface="宋体" pitchFamily="2" charset="-122"/>
                <a:cs typeface="Times New Roman" pitchFamily="18" charset="0"/>
              </a:rPr>
              <a:t>fstr</a:t>
            </a:r>
            <a:r>
              <a:rPr lang="en-US" altLang="zh-CN" sz="2400" dirty="0">
                <a:ea typeface="宋体" pitchFamily="2" charset="-122"/>
                <a:cs typeface="Times New Roman" pitchFamily="18" charset="0"/>
              </a:rPr>
              <a:t> = </a:t>
            </a:r>
            <a:r>
              <a:rPr lang="en-US" altLang="zh-CN" sz="2400" dirty="0" err="1">
                <a:ea typeface="宋体" pitchFamily="2" charset="-122"/>
                <a:cs typeface="Times New Roman" pitchFamily="18" charset="0"/>
              </a:rPr>
              <a:t>String.valueOf</a:t>
            </a:r>
            <a:r>
              <a:rPr lang="en-US" altLang="zh-CN" sz="2400" dirty="0">
                <a:ea typeface="宋体" pitchFamily="2" charset="-122"/>
                <a:cs typeface="Times New Roman" pitchFamily="18" charset="0"/>
              </a:rPr>
              <a:t>(2.34f);</a:t>
            </a:r>
          </a:p>
          <a:p>
            <a:pPr marL="800100" lvl="1" indent="-342900">
              <a:buFont typeface="Wingdings" pitchFamily="2" charset="2"/>
              <a:buChar char="Ø"/>
            </a:pPr>
            <a:r>
              <a:rPr lang="zh-CN" altLang="en-US" sz="2400" dirty="0">
                <a:ea typeface="宋体" pitchFamily="2" charset="-122"/>
                <a:cs typeface="Times New Roman" pitchFamily="18" charset="0"/>
              </a:rPr>
              <a:t>更直接的方式：</a:t>
            </a:r>
            <a:endParaRPr lang="en-US" altLang="zh-CN" sz="2400" dirty="0">
              <a:ea typeface="宋体" pitchFamily="2" charset="-122"/>
              <a:cs typeface="Times New Roman" pitchFamily="18" charset="0"/>
            </a:endParaRPr>
          </a:p>
          <a:p>
            <a:pPr lvl="1"/>
            <a:r>
              <a:rPr lang="en-US" altLang="zh-CN" sz="2400" dirty="0">
                <a:solidFill>
                  <a:srgbClr val="C00000"/>
                </a:solidFill>
                <a:ea typeface="宋体" pitchFamily="2" charset="-122"/>
                <a:cs typeface="Times New Roman" pitchFamily="18" charset="0"/>
              </a:rPr>
              <a:t>	String </a:t>
            </a:r>
            <a:r>
              <a:rPr lang="en-US" altLang="zh-CN" sz="2400" dirty="0" err="1">
                <a:solidFill>
                  <a:srgbClr val="C00000"/>
                </a:solidFill>
                <a:ea typeface="宋体" pitchFamily="2" charset="-122"/>
                <a:cs typeface="Times New Roman" pitchFamily="18" charset="0"/>
              </a:rPr>
              <a:t>intStr</a:t>
            </a:r>
            <a:r>
              <a:rPr lang="en-US" altLang="zh-CN" sz="2400" dirty="0">
                <a:solidFill>
                  <a:srgbClr val="C00000"/>
                </a:solidFill>
                <a:ea typeface="宋体" pitchFamily="2" charset="-122"/>
                <a:cs typeface="Times New Roman" pitchFamily="18" charset="0"/>
              </a:rPr>
              <a:t> = 5 + “”</a:t>
            </a:r>
          </a:p>
        </p:txBody>
      </p:sp>
      <p:sp>
        <p:nvSpPr>
          <p:cNvPr id="2" name="标题 1">
            <a:extLst>
              <a:ext uri="{FF2B5EF4-FFF2-40B4-BE49-F238E27FC236}">
                <a16:creationId xmlns:a16="http://schemas.microsoft.com/office/drawing/2014/main" id="{CC4BBC5B-CA89-4E17-A4BD-00849204E4AA}"/>
              </a:ext>
            </a:extLst>
          </p:cNvPr>
          <p:cNvSpPr>
            <a:spLocks noGrp="1"/>
          </p:cNvSpPr>
          <p:nvPr>
            <p:ph type="title"/>
          </p:nvPr>
        </p:nvSpPr>
        <p:spPr>
          <a:xfrm>
            <a:off x="7812360" y="239103"/>
            <a:ext cx="1075926" cy="523220"/>
          </a:xfrm>
        </p:spPr>
        <p:txBody>
          <a:bodyPr/>
          <a:lstStyle/>
          <a:p>
            <a:r>
              <a:rPr lang="zh-CN" altLang="en-US" dirty="0"/>
              <a:t>转换</a:t>
            </a:r>
          </a:p>
        </p:txBody>
      </p:sp>
    </p:spTree>
    <p:extLst>
      <p:ext uri="{BB962C8B-B14F-4D97-AF65-F5344CB8AC3E}">
        <p14:creationId xmlns:p14="http://schemas.microsoft.com/office/powerpoint/2010/main" val="41452254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228184" y="239103"/>
            <a:ext cx="2660102" cy="523220"/>
          </a:xfrm>
        </p:spPr>
        <p:txBody>
          <a:bodyPr>
            <a:normAutofit fontScale="90000"/>
          </a:bodyPr>
          <a:lstStyle/>
          <a:p>
            <a:pPr>
              <a:defRPr/>
            </a:pPr>
            <a:r>
              <a:rPr lang="zh-CN" altLang="en-US" dirty="0"/>
              <a:t>包装类用法举例</a:t>
            </a:r>
          </a:p>
        </p:txBody>
      </p:sp>
      <p:sp>
        <p:nvSpPr>
          <p:cNvPr id="46083" name="Rectangle 3"/>
          <p:cNvSpPr>
            <a:spLocks noChangeArrowheads="1"/>
          </p:cNvSpPr>
          <p:nvPr/>
        </p:nvSpPr>
        <p:spPr bwMode="auto">
          <a:xfrm>
            <a:off x="218481" y="894616"/>
            <a:ext cx="8715527" cy="4339650"/>
          </a:xfrm>
          <a:prstGeom prst="rect">
            <a:avLst/>
          </a:prstGeom>
          <a:noFill/>
          <a:ln w="9525">
            <a:noFill/>
            <a:miter lim="800000"/>
            <a:headEnd/>
            <a:tailEnd/>
          </a:ln>
        </p:spPr>
        <p:txBody>
          <a:bodyPr wrap="square">
            <a:spAutoFit/>
          </a:bodyPr>
          <a:lstStyle/>
          <a:p>
            <a:pPr>
              <a:spcBef>
                <a:spcPct val="50000"/>
              </a:spcBef>
            </a:pP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500;</a:t>
            </a:r>
          </a:p>
          <a:p>
            <a:pPr>
              <a:spcBef>
                <a:spcPct val="50000"/>
              </a:spcBef>
            </a:pPr>
            <a:r>
              <a:rPr lang="en-US" altLang="zh-CN" sz="2400" dirty="0">
                <a:solidFill>
                  <a:srgbClr val="C00000"/>
                </a:solidFill>
                <a:ea typeface="宋体" pitchFamily="2" charset="-122"/>
                <a:cs typeface="Times New Roman" pitchFamily="18" charset="0"/>
              </a:rPr>
              <a:t>Integer t = new Integer(</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a:t>
            </a:r>
          </a:p>
          <a:p>
            <a:pPr>
              <a:spcBef>
                <a:spcPct val="50000"/>
              </a:spcBef>
            </a:pPr>
            <a:r>
              <a:rPr lang="zh-CN" altLang="en-US" sz="2400" b="1" dirty="0">
                <a:ea typeface="宋体" pitchFamily="2" charset="-122"/>
                <a:cs typeface="Times New Roman" pitchFamily="18" charset="0"/>
              </a:rPr>
              <a:t>装箱：包装类使得一个基本数据类型的数据变成了类。</a:t>
            </a:r>
          </a:p>
          <a:p>
            <a:pPr>
              <a:spcBef>
                <a:spcPct val="50000"/>
              </a:spcBef>
            </a:pPr>
            <a:r>
              <a:rPr lang="zh-CN" altLang="en-US" sz="2400" b="1" dirty="0">
                <a:ea typeface="宋体" pitchFamily="2" charset="-122"/>
                <a:cs typeface="Times New Roman" pitchFamily="18" charset="0"/>
              </a:rPr>
              <a:t>有了类的特点，可以调用类中的方法。</a:t>
            </a:r>
            <a:endParaRPr lang="en-US" altLang="zh-CN" sz="2400" b="1" dirty="0">
              <a:ea typeface="宋体" pitchFamily="2" charset="-122"/>
              <a:cs typeface="Times New Roman" pitchFamily="18" charset="0"/>
            </a:endParaRPr>
          </a:p>
          <a:p>
            <a:pPr>
              <a:spcBef>
                <a:spcPct val="50000"/>
              </a:spcBef>
            </a:pPr>
            <a:r>
              <a:rPr lang="en-US" altLang="zh-CN" sz="2400" dirty="0">
                <a:solidFill>
                  <a:srgbClr val="C00000"/>
                </a:solidFill>
                <a:ea typeface="宋体" pitchFamily="2" charset="-122"/>
                <a:cs typeface="Times New Roman" pitchFamily="18" charset="0"/>
              </a:rPr>
              <a:t>String s = </a:t>
            </a:r>
            <a:r>
              <a:rPr lang="en-US" altLang="zh-CN" sz="2400" dirty="0" err="1">
                <a:solidFill>
                  <a:srgbClr val="C00000"/>
                </a:solidFill>
                <a:ea typeface="宋体" pitchFamily="2" charset="-122"/>
                <a:cs typeface="Times New Roman" pitchFamily="18" charset="0"/>
              </a:rPr>
              <a:t>t.toString</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s = “500“,t</a:t>
            </a:r>
            <a:r>
              <a:rPr lang="zh-CN" altLang="en-US" sz="2400" dirty="0">
                <a:solidFill>
                  <a:srgbClr val="0000FF"/>
                </a:solidFill>
                <a:ea typeface="宋体" pitchFamily="2" charset="-122"/>
                <a:cs typeface="Times New Roman" pitchFamily="18" charset="0"/>
              </a:rPr>
              <a:t>是类，有</a:t>
            </a:r>
            <a:r>
              <a:rPr lang="en-US" altLang="zh-CN" sz="2400" dirty="0" err="1">
                <a:solidFill>
                  <a:srgbClr val="0000FF"/>
                </a:solidFill>
                <a:ea typeface="宋体" pitchFamily="2" charset="-122"/>
                <a:cs typeface="Times New Roman" pitchFamily="18" charset="0"/>
              </a:rPr>
              <a:t>toString</a:t>
            </a:r>
            <a:r>
              <a:rPr lang="zh-CN" altLang="en-US" sz="2400" dirty="0">
                <a:solidFill>
                  <a:srgbClr val="0000FF"/>
                </a:solidFill>
                <a:ea typeface="宋体" pitchFamily="2" charset="-122"/>
                <a:cs typeface="Times New Roman" pitchFamily="18" charset="0"/>
              </a:rPr>
              <a:t>方法</a:t>
            </a:r>
          </a:p>
          <a:p>
            <a:pPr>
              <a:spcBef>
                <a:spcPct val="50000"/>
              </a:spcBef>
            </a:pPr>
            <a:r>
              <a:rPr lang="en-US" altLang="zh-CN" sz="2400" dirty="0">
                <a:solidFill>
                  <a:srgbClr val="C00000"/>
                </a:solidFill>
                <a:ea typeface="宋体" pitchFamily="2" charset="-122"/>
                <a:cs typeface="Times New Roman" pitchFamily="18" charset="0"/>
              </a:rPr>
              <a:t>String s1 = </a:t>
            </a:r>
            <a:r>
              <a:rPr lang="en-US" altLang="zh-CN" sz="2400" dirty="0" err="1">
                <a:solidFill>
                  <a:srgbClr val="C00000"/>
                </a:solidFill>
                <a:ea typeface="宋体" pitchFamily="2" charset="-122"/>
                <a:cs typeface="Times New Roman" pitchFamily="18" charset="0"/>
              </a:rPr>
              <a:t>Integer.toString</a:t>
            </a:r>
            <a:r>
              <a:rPr lang="en-US" altLang="zh-CN" sz="2400" dirty="0">
                <a:solidFill>
                  <a:srgbClr val="C00000"/>
                </a:solidFill>
                <a:ea typeface="宋体" pitchFamily="2" charset="-122"/>
                <a:cs typeface="Times New Roman" pitchFamily="18" charset="0"/>
              </a:rPr>
              <a:t>(314); </a:t>
            </a:r>
            <a:r>
              <a:rPr lang="en-US" altLang="zh-CN" sz="2400" dirty="0">
                <a:solidFill>
                  <a:srgbClr val="0000FF"/>
                </a:solidFill>
                <a:ea typeface="宋体" pitchFamily="2" charset="-122"/>
                <a:cs typeface="Times New Roman" pitchFamily="18" charset="0"/>
              </a:rPr>
              <a:t>// s1= “314“  </a:t>
            </a:r>
            <a:r>
              <a:rPr lang="zh-CN" altLang="en-US" sz="2400" dirty="0">
                <a:solidFill>
                  <a:srgbClr val="0000FF"/>
                </a:solidFill>
                <a:ea typeface="宋体" pitchFamily="2" charset="-122"/>
                <a:cs typeface="Times New Roman" pitchFamily="18" charset="0"/>
              </a:rPr>
              <a:t>将数字转换成字符串。</a:t>
            </a:r>
          </a:p>
          <a:p>
            <a:pPr>
              <a:spcBef>
                <a:spcPct val="50000"/>
              </a:spcBef>
            </a:pPr>
            <a:r>
              <a:rPr lang="en-US" altLang="zh-CN" sz="2400" dirty="0">
                <a:solidFill>
                  <a:srgbClr val="C00000"/>
                </a:solidFill>
                <a:ea typeface="宋体" pitchFamily="2" charset="-122"/>
                <a:cs typeface="Times New Roman" pitchFamily="18" charset="0"/>
              </a:rPr>
              <a:t>String s2=“4.56”;</a:t>
            </a:r>
          </a:p>
          <a:p>
            <a:pPr>
              <a:spcBef>
                <a:spcPct val="50000"/>
              </a:spcBef>
            </a:pPr>
            <a:r>
              <a:rPr lang="en-US" altLang="zh-CN" sz="2400" dirty="0">
                <a:solidFill>
                  <a:srgbClr val="C00000"/>
                </a:solidFill>
                <a:ea typeface="宋体" pitchFamily="2" charset="-122"/>
                <a:cs typeface="Times New Roman" pitchFamily="18" charset="0"/>
              </a:rPr>
              <a:t>double </a:t>
            </a:r>
            <a:r>
              <a:rPr lang="en-US" altLang="zh-CN" sz="2400" dirty="0" err="1">
                <a:solidFill>
                  <a:srgbClr val="C00000"/>
                </a:solidFill>
                <a:ea typeface="宋体" pitchFamily="2" charset="-122"/>
                <a:cs typeface="Times New Roman" pitchFamily="18" charset="0"/>
              </a:rPr>
              <a:t>ds</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Double.parseDouble</a:t>
            </a:r>
            <a:r>
              <a:rPr lang="en-US" altLang="zh-CN" sz="2400" dirty="0">
                <a:solidFill>
                  <a:srgbClr val="C00000"/>
                </a:solidFill>
                <a:ea typeface="宋体" pitchFamily="2" charset="-122"/>
                <a:cs typeface="Times New Roman" pitchFamily="18" charset="0"/>
              </a:rPr>
              <a:t>(s2);   </a:t>
            </a:r>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将字符串转换成数字</a:t>
            </a:r>
          </a:p>
        </p:txBody>
      </p:sp>
    </p:spTree>
    <p:extLst>
      <p:ext uri="{BB962C8B-B14F-4D97-AF65-F5344CB8AC3E}">
        <p14:creationId xmlns:p14="http://schemas.microsoft.com/office/powerpoint/2010/main" val="14130662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1268760"/>
            <a:ext cx="8712968" cy="4524315"/>
          </a:xfrm>
          <a:prstGeom prst="rect">
            <a:avLst/>
          </a:prstGeom>
          <a:noFill/>
        </p:spPr>
        <p:txBody>
          <a:bodyPr wrap="square" rtlCol="0">
            <a:spAutoFit/>
          </a:bodyPr>
          <a:lstStyle/>
          <a:p>
            <a:pPr marL="342900" indent="-342900">
              <a:buFont typeface="Wingdings" pitchFamily="2" charset="2"/>
              <a:buChar char="l"/>
            </a:pPr>
            <a:r>
              <a:rPr lang="zh-CN" altLang="en-US" sz="2400" b="1" dirty="0">
                <a:ea typeface="宋体" pitchFamily="2" charset="-122"/>
                <a:cs typeface="Times New Roman" pitchFamily="18" charset="0"/>
              </a:rPr>
              <a:t>拆箱：将数字包装类中内容变为基本数据类型。</a:t>
            </a:r>
            <a:endParaRPr lang="en-US" altLang="zh-CN" sz="2400" b="1" dirty="0">
              <a:ea typeface="宋体" pitchFamily="2" charset="-122"/>
              <a:cs typeface="Times New Roman" pitchFamily="18" charset="0"/>
            </a:endParaRP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j = </a:t>
            </a:r>
            <a:r>
              <a:rPr lang="en-US" altLang="zh-CN" sz="2400" dirty="0" err="1">
                <a:solidFill>
                  <a:srgbClr val="C00000"/>
                </a:solidFill>
                <a:ea typeface="宋体" pitchFamily="2" charset="-122"/>
                <a:cs typeface="Times New Roman" pitchFamily="18" charset="0"/>
              </a:rPr>
              <a:t>t.intValue</a:t>
            </a:r>
            <a:r>
              <a:rPr lang="en-US" altLang="zh-CN" sz="2400" dirty="0">
                <a:solidFill>
                  <a:srgbClr val="C00000"/>
                </a:solidFill>
                <a:ea typeface="宋体" pitchFamily="2" charset="-122"/>
                <a:cs typeface="Times New Roman" pitchFamily="18" charset="0"/>
              </a:rPr>
              <a:t>();</a:t>
            </a:r>
            <a:r>
              <a:rPr lang="en-US" altLang="zh-CN" sz="2400" dirty="0">
                <a:solidFill>
                  <a:schemeClr val="accent2"/>
                </a:solidFill>
                <a:ea typeface="宋体" pitchFamily="2" charset="-122"/>
                <a:cs typeface="Times New Roman" pitchFamily="18" charset="0"/>
              </a:rPr>
              <a:t>	</a:t>
            </a:r>
          </a:p>
          <a:p>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j = 500</a:t>
            </a:r>
            <a:r>
              <a:rPr lang="zh-CN" altLang="en-US" sz="2400" dirty="0">
                <a:solidFill>
                  <a:srgbClr val="0000FF"/>
                </a:solidFill>
                <a:ea typeface="宋体" pitchFamily="2" charset="-122"/>
                <a:cs typeface="Times New Roman" pitchFamily="18" charset="0"/>
              </a:rPr>
              <a:t>，</a:t>
            </a:r>
            <a:r>
              <a:rPr lang="en-US" altLang="zh-CN" sz="2400" dirty="0" err="1">
                <a:solidFill>
                  <a:srgbClr val="0000FF"/>
                </a:solidFill>
                <a:ea typeface="宋体" pitchFamily="2" charset="-122"/>
                <a:cs typeface="Times New Roman" pitchFamily="18" charset="0"/>
              </a:rPr>
              <a:t>intValue</a:t>
            </a:r>
            <a:r>
              <a:rPr lang="zh-CN" altLang="en-US" sz="2400" dirty="0">
                <a:solidFill>
                  <a:srgbClr val="0000FF"/>
                </a:solidFill>
                <a:ea typeface="宋体" pitchFamily="2" charset="-122"/>
                <a:cs typeface="Times New Roman" pitchFamily="18" charset="0"/>
              </a:rPr>
              <a:t>取出包装类中的数据</a:t>
            </a:r>
          </a:p>
          <a:p>
            <a:endParaRPr lang="en-US" altLang="zh-CN" sz="2400" dirty="0">
              <a:ea typeface="宋体" pitchFamily="2" charset="-122"/>
              <a:cs typeface="Times New Roman" pitchFamily="18" charset="0"/>
            </a:endParaRPr>
          </a:p>
          <a:p>
            <a:endParaRPr lang="en-US" altLang="zh-CN" sz="2400" dirty="0">
              <a:ea typeface="宋体" pitchFamily="2" charset="-122"/>
              <a:cs typeface="Times New Roman" pitchFamily="18" charset="0"/>
            </a:endParaRPr>
          </a:p>
          <a:p>
            <a:pPr marL="342900" indent="-342900">
              <a:buFont typeface="Wingdings" pitchFamily="2" charset="2"/>
              <a:buChar char="l"/>
            </a:pPr>
            <a:r>
              <a:rPr lang="zh-CN" altLang="en-US" sz="2400" dirty="0">
                <a:ea typeface="宋体" pitchFamily="2" charset="-122"/>
                <a:cs typeface="Times New Roman" pitchFamily="18" charset="0"/>
              </a:rPr>
              <a:t>包装类在实际开发中用的最多的在于字符串变为基本数据类型。</a:t>
            </a:r>
            <a:endParaRPr lang="en-US" altLang="zh-CN" sz="2400" dirty="0">
              <a:ea typeface="宋体" pitchFamily="2" charset="-122"/>
              <a:cs typeface="Times New Roman" pitchFamily="18" charset="0"/>
            </a:endParaRPr>
          </a:p>
          <a:p>
            <a:pPr lvl="1"/>
            <a:r>
              <a:rPr lang="en-US" altLang="zh-CN" sz="2400" dirty="0">
                <a:ea typeface="宋体" pitchFamily="2" charset="-122"/>
                <a:cs typeface="Times New Roman" pitchFamily="18" charset="0"/>
              </a:rPr>
              <a:t>String str1 = "30" ;</a:t>
            </a:r>
            <a:endParaRPr lang="zh-CN" altLang="en-US" sz="2400" dirty="0">
              <a:ea typeface="宋体" pitchFamily="2" charset="-122"/>
              <a:cs typeface="Times New Roman" pitchFamily="18" charset="0"/>
            </a:endParaRPr>
          </a:p>
          <a:p>
            <a:pPr lvl="1"/>
            <a:r>
              <a:rPr lang="en-US" altLang="zh-CN" sz="2400" dirty="0">
                <a:ea typeface="宋体" pitchFamily="2" charset="-122"/>
                <a:cs typeface="Times New Roman" pitchFamily="18" charset="0"/>
              </a:rPr>
              <a:t>String str2 = "30.3" ;	</a:t>
            </a:r>
            <a:endParaRPr lang="zh-CN" altLang="en-US" sz="2400" dirty="0">
              <a:ea typeface="宋体" pitchFamily="2" charset="-122"/>
              <a:cs typeface="Times New Roman" pitchFamily="18" charset="0"/>
            </a:endParaRPr>
          </a:p>
          <a:p>
            <a:pPr lvl="1"/>
            <a:r>
              <a:rPr lang="en-US" altLang="zh-CN" sz="2400" dirty="0" err="1">
                <a:ea typeface="宋体" pitchFamily="2" charset="-122"/>
                <a:cs typeface="Times New Roman" pitchFamily="18" charset="0"/>
              </a:rPr>
              <a:t>int</a:t>
            </a:r>
            <a:r>
              <a:rPr lang="en-US" altLang="zh-CN" sz="2400" dirty="0">
                <a:ea typeface="宋体" pitchFamily="2" charset="-122"/>
                <a:cs typeface="Times New Roman" pitchFamily="18" charset="0"/>
              </a:rPr>
              <a:t> x = </a:t>
            </a:r>
            <a:r>
              <a:rPr lang="en-US" altLang="zh-CN" sz="2400" dirty="0" err="1">
                <a:ea typeface="宋体" pitchFamily="2" charset="-122"/>
                <a:cs typeface="Times New Roman" pitchFamily="18" charset="0"/>
              </a:rPr>
              <a:t>Integer.parseInt</a:t>
            </a:r>
            <a:r>
              <a:rPr lang="en-US" altLang="zh-CN" sz="2400" dirty="0">
                <a:ea typeface="宋体" pitchFamily="2" charset="-122"/>
                <a:cs typeface="Times New Roman" pitchFamily="18" charset="0"/>
              </a:rPr>
              <a:t>(str1) ;	// </a:t>
            </a:r>
            <a:r>
              <a:rPr lang="zh-CN" altLang="en-US" sz="2400" dirty="0">
                <a:ea typeface="宋体" pitchFamily="2" charset="-122"/>
                <a:cs typeface="Times New Roman" pitchFamily="18" charset="0"/>
              </a:rPr>
              <a:t>将字符串变为</a:t>
            </a:r>
            <a:r>
              <a:rPr lang="en-US" altLang="zh-CN" sz="2400" dirty="0" err="1">
                <a:ea typeface="宋体" pitchFamily="2" charset="-122"/>
                <a:cs typeface="Times New Roman" pitchFamily="18" charset="0"/>
              </a:rPr>
              <a:t>int</a:t>
            </a:r>
            <a:r>
              <a:rPr lang="zh-CN" altLang="en-US" sz="2400" dirty="0">
                <a:ea typeface="宋体" pitchFamily="2" charset="-122"/>
                <a:cs typeface="Times New Roman" pitchFamily="18" charset="0"/>
              </a:rPr>
              <a:t>型</a:t>
            </a:r>
          </a:p>
          <a:p>
            <a:pPr lvl="1"/>
            <a:r>
              <a:rPr lang="en-US" altLang="zh-CN" sz="2400" dirty="0">
                <a:ea typeface="宋体" pitchFamily="2" charset="-122"/>
                <a:cs typeface="Times New Roman" pitchFamily="18" charset="0"/>
              </a:rPr>
              <a:t>float f = </a:t>
            </a:r>
            <a:r>
              <a:rPr lang="en-US" altLang="zh-CN" sz="2400" dirty="0" err="1">
                <a:ea typeface="宋体" pitchFamily="2" charset="-122"/>
                <a:cs typeface="Times New Roman" pitchFamily="18" charset="0"/>
              </a:rPr>
              <a:t>Float.parseFloat</a:t>
            </a:r>
            <a:r>
              <a:rPr lang="en-US" altLang="zh-CN" sz="2400" dirty="0">
                <a:ea typeface="宋体" pitchFamily="2" charset="-122"/>
                <a:cs typeface="Times New Roman" pitchFamily="18" charset="0"/>
              </a:rPr>
              <a:t>(str2) ; // </a:t>
            </a:r>
            <a:r>
              <a:rPr lang="zh-CN" altLang="en-US" sz="2400" dirty="0">
                <a:ea typeface="宋体" pitchFamily="2" charset="-122"/>
                <a:cs typeface="Times New Roman" pitchFamily="18" charset="0"/>
              </a:rPr>
              <a:t>将字符串变为</a:t>
            </a:r>
            <a:r>
              <a:rPr lang="en-US" altLang="zh-CN" sz="2400" dirty="0" err="1">
                <a:ea typeface="宋体" pitchFamily="2" charset="-122"/>
                <a:cs typeface="Times New Roman" pitchFamily="18" charset="0"/>
              </a:rPr>
              <a:t>int</a:t>
            </a:r>
            <a:r>
              <a:rPr lang="zh-CN" altLang="en-US" sz="2400" dirty="0">
                <a:ea typeface="宋体" pitchFamily="2" charset="-122"/>
                <a:cs typeface="Times New Roman" pitchFamily="18" charset="0"/>
              </a:rPr>
              <a:t>型</a:t>
            </a:r>
          </a:p>
          <a:p>
            <a:endParaRPr lang="zh-CN" altLang="en-US" sz="2400" dirty="0">
              <a:ea typeface="宋体" pitchFamily="2" charset="-122"/>
              <a:cs typeface="Times New Roman" pitchFamily="18" charset="0"/>
            </a:endParaRPr>
          </a:p>
        </p:txBody>
      </p:sp>
      <p:sp>
        <p:nvSpPr>
          <p:cNvPr id="4" name="标题 3"/>
          <p:cNvSpPr>
            <a:spLocks noGrp="1"/>
          </p:cNvSpPr>
          <p:nvPr>
            <p:ph type="title"/>
          </p:nvPr>
        </p:nvSpPr>
        <p:spPr>
          <a:xfrm>
            <a:off x="6012160" y="239103"/>
            <a:ext cx="2876126" cy="523220"/>
          </a:xfrm>
        </p:spPr>
        <p:txBody>
          <a:bodyPr>
            <a:normAutofit/>
          </a:bodyPr>
          <a:lstStyle/>
          <a:p>
            <a:pPr>
              <a:defRPr/>
            </a:pPr>
            <a:r>
              <a:rPr lang="zh-CN" altLang="en-US" sz="2500" dirty="0"/>
              <a:t>包装类的用法举例</a:t>
            </a:r>
          </a:p>
        </p:txBody>
      </p:sp>
    </p:spTree>
    <p:extLst>
      <p:ext uri="{BB962C8B-B14F-4D97-AF65-F5344CB8AC3E}">
        <p14:creationId xmlns:p14="http://schemas.microsoft.com/office/powerpoint/2010/main" val="7098315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F2D23-E720-4148-B259-F5EA2B41D88E}"/>
              </a:ext>
            </a:extLst>
          </p:cNvPr>
          <p:cNvSpPr>
            <a:spLocks noGrp="1"/>
          </p:cNvSpPr>
          <p:nvPr>
            <p:ph type="title"/>
          </p:nvPr>
        </p:nvSpPr>
        <p:spPr/>
        <p:txBody>
          <a:bodyPr/>
          <a:lstStyle/>
          <a:p>
            <a:r>
              <a:rPr lang="en-US" altLang="zh-CN" dirty="0"/>
              <a:t>System </a:t>
            </a:r>
            <a:r>
              <a:rPr lang="zh-CN" altLang="en-US" dirty="0"/>
              <a:t>类</a:t>
            </a:r>
          </a:p>
        </p:txBody>
      </p:sp>
      <p:sp>
        <p:nvSpPr>
          <p:cNvPr id="3" name="矩形 2">
            <a:extLst>
              <a:ext uri="{FF2B5EF4-FFF2-40B4-BE49-F238E27FC236}">
                <a16:creationId xmlns:a16="http://schemas.microsoft.com/office/drawing/2014/main" id="{5030F546-7B63-4A6F-A98E-4C5F59D74139}"/>
              </a:ext>
            </a:extLst>
          </p:cNvPr>
          <p:cNvSpPr/>
          <p:nvPr/>
        </p:nvSpPr>
        <p:spPr>
          <a:xfrm>
            <a:off x="416677" y="764704"/>
            <a:ext cx="8352928" cy="2347950"/>
          </a:xfrm>
          <a:prstGeom prst="rect">
            <a:avLst/>
          </a:prstGeom>
        </p:spPr>
        <p:txBody>
          <a:bodyPr wrap="square">
            <a:spAutoFit/>
          </a:bodyPr>
          <a:lstStyle/>
          <a:p>
            <a:pPr>
              <a:lnSpc>
                <a:spcPct val="150000"/>
              </a:lnSpc>
              <a:spcAft>
                <a:spcPts val="0"/>
              </a:spcAft>
            </a:pPr>
            <a:r>
              <a:rPr lang="en-US" altLang="zh-CN" sz="2000" dirty="0">
                <a:latin typeface="Calibri" panose="020F0502020204030204" pitchFamily="34" charset="0"/>
              </a:rPr>
              <a:t>	System</a:t>
            </a:r>
            <a:r>
              <a:rPr lang="zh-CN" altLang="en-US" sz="2000" dirty="0">
                <a:latin typeface="宋体" panose="02010600030101010101" pitchFamily="2" charset="-122"/>
                <a:ea typeface="宋体" panose="02010600030101010101" pitchFamily="2" charset="-122"/>
              </a:rPr>
              <a:t>类代表系统，系统级的很多属性和控制方法都放置在该类的内部。该类位于</a:t>
            </a:r>
            <a:r>
              <a:rPr lang="en-US" altLang="zh-CN" sz="2000" dirty="0" err="1">
                <a:latin typeface="Calibri" panose="020F0502020204030204" pitchFamily="34" charset="0"/>
              </a:rPr>
              <a:t>java.lang</a:t>
            </a:r>
            <a:r>
              <a:rPr lang="zh-CN" altLang="en-US" sz="2000" dirty="0">
                <a:latin typeface="宋体" panose="02010600030101010101" pitchFamily="2" charset="-122"/>
                <a:ea typeface="宋体" panose="02010600030101010101" pitchFamily="2" charset="-122"/>
              </a:rPr>
              <a:t>包。</a:t>
            </a:r>
            <a:r>
              <a:rPr lang="zh-CN" altLang="en-US" sz="2000" dirty="0"/>
              <a:t> </a:t>
            </a:r>
            <a:r>
              <a:rPr lang="zh-CN" altLang="en-US" sz="2000" dirty="0">
                <a:latin typeface="Calibri" panose="020F0502020204030204" pitchFamily="34" charset="0"/>
              </a:rPr>
              <a:t>         </a:t>
            </a:r>
            <a:endParaRPr lang="en-US" altLang="zh-CN" sz="2000" dirty="0">
              <a:latin typeface="Calibri" panose="020F0502020204030204" pitchFamily="34" charset="0"/>
            </a:endParaRPr>
          </a:p>
          <a:p>
            <a:pPr>
              <a:lnSpc>
                <a:spcPct val="150000"/>
              </a:lnSpc>
              <a:spcAft>
                <a:spcPts val="0"/>
              </a:spcAft>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由于该类的构造方法是</a:t>
            </a:r>
            <a:r>
              <a:rPr lang="en-US" altLang="zh-CN" sz="2000" dirty="0">
                <a:latin typeface="Calibri" panose="020F0502020204030204" pitchFamily="34" charset="0"/>
              </a:rPr>
              <a:t>private</a:t>
            </a:r>
            <a:r>
              <a:rPr lang="zh-CN" altLang="en-US" sz="2000" dirty="0">
                <a:latin typeface="宋体" panose="02010600030101010101" pitchFamily="2" charset="-122"/>
                <a:ea typeface="宋体" panose="02010600030101010101" pitchFamily="2" charset="-122"/>
              </a:rPr>
              <a:t>的，所以无法创建该类的对象，也就是无法实例化该类。其内部的成员变量和成员方法都是</a:t>
            </a:r>
            <a:r>
              <a:rPr lang="en-US" altLang="zh-CN" sz="2000" dirty="0">
                <a:latin typeface="Calibri" panose="020F0502020204030204" pitchFamily="34" charset="0"/>
              </a:rPr>
              <a:t>static</a:t>
            </a:r>
            <a:r>
              <a:rPr lang="zh-CN" altLang="en-US" sz="2000" dirty="0">
                <a:latin typeface="宋体" panose="02010600030101010101" pitchFamily="2" charset="-122"/>
                <a:ea typeface="宋体" panose="02010600030101010101" pitchFamily="2" charset="-122"/>
              </a:rPr>
              <a:t>的，所以也可以很方便的进行调用。</a:t>
            </a:r>
            <a:endParaRPr lang="zh-CN" altLang="en-US" sz="2000" dirty="0">
              <a:effectLst/>
            </a:endParaRPr>
          </a:p>
        </p:txBody>
      </p:sp>
      <p:sp>
        <p:nvSpPr>
          <p:cNvPr id="4" name="矩形 3">
            <a:extLst>
              <a:ext uri="{FF2B5EF4-FFF2-40B4-BE49-F238E27FC236}">
                <a16:creationId xmlns:a16="http://schemas.microsoft.com/office/drawing/2014/main" id="{B79A314E-40D0-414B-B83C-F4AD5B6EFBA8}"/>
              </a:ext>
            </a:extLst>
          </p:cNvPr>
          <p:cNvSpPr/>
          <p:nvPr/>
        </p:nvSpPr>
        <p:spPr>
          <a:xfrm>
            <a:off x="467544" y="3284984"/>
            <a:ext cx="8352928" cy="3170099"/>
          </a:xfrm>
          <a:prstGeom prst="rect">
            <a:avLst/>
          </a:prstGeom>
        </p:spPr>
        <p:txBody>
          <a:bodyPr wrap="square">
            <a:spAutoFit/>
          </a:bodyPr>
          <a:lstStyle/>
          <a:p>
            <a:pPr>
              <a:spcAft>
                <a:spcPts val="0"/>
              </a:spcAft>
            </a:pPr>
            <a:r>
              <a:rPr lang="zh-CN" altLang="en-US" sz="2000" dirty="0">
                <a:latin typeface="Calibri" panose="020F0502020204030204" pitchFamily="34" charset="0"/>
              </a:rPr>
              <a:t>  </a:t>
            </a:r>
            <a:r>
              <a:rPr lang="en-US" altLang="zh-CN" sz="2000" dirty="0">
                <a:latin typeface="Calibri" panose="020F0502020204030204" pitchFamily="34" charset="0"/>
              </a:rPr>
              <a:t>1</a:t>
            </a:r>
            <a:r>
              <a:rPr lang="zh-CN" altLang="en-US" sz="2000" dirty="0">
                <a:latin typeface="宋体" panose="02010600030101010101" pitchFamily="2" charset="-122"/>
                <a:ea typeface="宋体" panose="02010600030101010101" pitchFamily="2" charset="-122"/>
              </a:rPr>
              <a:t>、成员变量</a:t>
            </a:r>
            <a:endParaRPr lang="zh-CN" altLang="en-US" sz="2000" dirty="0"/>
          </a:p>
          <a:p>
            <a:pPr marL="266700" indent="266700">
              <a:spcAft>
                <a:spcPts val="0"/>
              </a:spcAft>
            </a:pPr>
            <a:r>
              <a:rPr lang="en-US" altLang="zh-CN" sz="2000" dirty="0">
                <a:solidFill>
                  <a:srgbClr val="FF0000"/>
                </a:solidFill>
                <a:latin typeface="Calibri" panose="020F0502020204030204" pitchFamily="34" charset="0"/>
              </a:rPr>
              <a:t>System</a:t>
            </a:r>
            <a:r>
              <a:rPr lang="zh-CN" altLang="en-US" sz="2000" dirty="0">
                <a:latin typeface="宋体" panose="02010600030101010101" pitchFamily="2" charset="-122"/>
                <a:ea typeface="宋体" panose="02010600030101010101" pitchFamily="2" charset="-122"/>
              </a:rPr>
              <a:t>类内部包含</a:t>
            </a:r>
            <a:r>
              <a:rPr lang="en-US" altLang="zh-CN" sz="2000" dirty="0">
                <a:solidFill>
                  <a:srgbClr val="FF0000"/>
                </a:solidFill>
                <a:latin typeface="Calibri" panose="020F0502020204030204" pitchFamily="34" charset="0"/>
              </a:rPr>
              <a:t>in</a:t>
            </a:r>
            <a:r>
              <a:rPr lang="zh-CN" altLang="en-US" sz="2000" dirty="0">
                <a:latin typeface="宋体" panose="02010600030101010101" pitchFamily="2" charset="-122"/>
                <a:ea typeface="宋体" panose="02010600030101010101" pitchFamily="2" charset="-122"/>
              </a:rPr>
              <a:t>、</a:t>
            </a:r>
            <a:r>
              <a:rPr lang="en-US" altLang="zh-CN" sz="2000" dirty="0">
                <a:solidFill>
                  <a:srgbClr val="FF0000"/>
                </a:solidFill>
                <a:latin typeface="Calibri" panose="020F0502020204030204" pitchFamily="34" charset="0"/>
              </a:rPr>
              <a:t>out</a:t>
            </a:r>
            <a:r>
              <a:rPr lang="zh-CN" altLang="en-US" sz="2000" dirty="0">
                <a:latin typeface="宋体" panose="02010600030101010101" pitchFamily="2" charset="-122"/>
                <a:ea typeface="宋体" panose="02010600030101010101" pitchFamily="2" charset="-122"/>
              </a:rPr>
              <a:t>和</a:t>
            </a:r>
            <a:r>
              <a:rPr lang="en-US" altLang="zh-CN" sz="2000" dirty="0">
                <a:solidFill>
                  <a:srgbClr val="FF0000"/>
                </a:solidFill>
                <a:latin typeface="Calibri" panose="020F0502020204030204" pitchFamily="34" charset="0"/>
              </a:rPr>
              <a:t>err</a:t>
            </a:r>
            <a:r>
              <a:rPr lang="zh-CN" altLang="en-US" sz="2000" dirty="0">
                <a:latin typeface="宋体" panose="02010600030101010101" pitchFamily="2" charset="-122"/>
                <a:ea typeface="宋体" panose="02010600030101010101" pitchFamily="2" charset="-122"/>
              </a:rPr>
              <a:t>三个成员变量，分别代表标准输入流</a:t>
            </a:r>
            <a:r>
              <a:rPr lang="en-US" altLang="zh-CN" sz="2000" dirty="0">
                <a:latin typeface="Calibri" panose="020F0502020204030204" pitchFamily="34" charset="0"/>
              </a:rPr>
              <a:t>(</a:t>
            </a:r>
            <a:r>
              <a:rPr lang="zh-CN" altLang="en-US" sz="2000" dirty="0">
                <a:latin typeface="宋体" panose="02010600030101010101" pitchFamily="2" charset="-122"/>
                <a:ea typeface="宋体" panose="02010600030101010101" pitchFamily="2" charset="-122"/>
              </a:rPr>
              <a:t>键盘输入</a:t>
            </a:r>
            <a:r>
              <a:rPr lang="en-US" altLang="zh-CN" sz="2000" dirty="0">
                <a:latin typeface="Calibri" panose="020F0502020204030204" pitchFamily="34" charset="0"/>
              </a:rPr>
              <a:t>)</a:t>
            </a:r>
            <a:r>
              <a:rPr lang="zh-CN" altLang="en-US" sz="2000" dirty="0">
                <a:latin typeface="宋体" panose="02010600030101010101" pitchFamily="2" charset="-122"/>
                <a:ea typeface="宋体" panose="02010600030101010101" pitchFamily="2" charset="-122"/>
              </a:rPr>
              <a:t>，标准输出流</a:t>
            </a:r>
            <a:r>
              <a:rPr lang="en-US" altLang="zh-CN" sz="2000" dirty="0">
                <a:latin typeface="Calibri" panose="020F0502020204030204" pitchFamily="34" charset="0"/>
              </a:rPr>
              <a:t>(</a:t>
            </a:r>
            <a:r>
              <a:rPr lang="zh-CN" altLang="en-US" sz="2000" dirty="0">
                <a:latin typeface="宋体" panose="02010600030101010101" pitchFamily="2" charset="-122"/>
                <a:ea typeface="宋体" panose="02010600030101010101" pitchFamily="2" charset="-122"/>
              </a:rPr>
              <a:t>显示器</a:t>
            </a:r>
            <a:r>
              <a:rPr lang="en-US" altLang="zh-CN" sz="2000" dirty="0">
                <a:latin typeface="Calibri" panose="020F0502020204030204" pitchFamily="34" charset="0"/>
              </a:rPr>
              <a:t>)</a:t>
            </a:r>
            <a:r>
              <a:rPr lang="zh-CN" altLang="en-US" sz="2000" dirty="0">
                <a:latin typeface="宋体" panose="02010600030101010101" pitchFamily="2" charset="-122"/>
                <a:ea typeface="宋体" panose="02010600030101010101" pitchFamily="2" charset="-122"/>
              </a:rPr>
              <a:t>和标准错误输出流</a:t>
            </a:r>
            <a:r>
              <a:rPr lang="en-US" altLang="zh-CN" sz="2000" dirty="0">
                <a:latin typeface="Calibri" panose="020F0502020204030204" pitchFamily="34" charset="0"/>
              </a:rPr>
              <a:t>(</a:t>
            </a:r>
            <a:r>
              <a:rPr lang="zh-CN" altLang="en-US" sz="2000" dirty="0">
                <a:latin typeface="宋体" panose="02010600030101010101" pitchFamily="2" charset="-122"/>
                <a:ea typeface="宋体" panose="02010600030101010101" pitchFamily="2" charset="-122"/>
              </a:rPr>
              <a:t>显示器</a:t>
            </a:r>
            <a:r>
              <a:rPr lang="en-US" altLang="zh-CN" sz="2000" dirty="0">
                <a:latin typeface="Calibri" panose="020F0502020204030204" pitchFamily="34" charset="0"/>
              </a:rPr>
              <a:t>)</a:t>
            </a:r>
            <a:r>
              <a:rPr lang="zh-CN" altLang="en-US" sz="2000" dirty="0">
                <a:latin typeface="宋体" panose="02010600030101010101" pitchFamily="2" charset="-122"/>
                <a:ea typeface="宋体" panose="02010600030101010101" pitchFamily="2" charset="-122"/>
              </a:rPr>
              <a:t>。</a:t>
            </a:r>
            <a:endParaRPr lang="zh-CN" altLang="en-US" sz="2000" dirty="0"/>
          </a:p>
          <a:p>
            <a:pPr>
              <a:spcAft>
                <a:spcPts val="0"/>
              </a:spcAft>
            </a:pPr>
            <a:r>
              <a:rPr lang="zh-CN" altLang="en-US" sz="2000" dirty="0">
                <a:latin typeface="Calibri" panose="020F0502020204030204" pitchFamily="34" charset="0"/>
              </a:rPr>
              <a:t>                   </a:t>
            </a:r>
            <a:r>
              <a:rPr lang="zh-CN" altLang="en-US" sz="2000" dirty="0">
                <a:latin typeface="宋体" panose="02010600030101010101" pitchFamily="2" charset="-122"/>
                <a:ea typeface="宋体" panose="02010600030101010101" pitchFamily="2" charset="-122"/>
              </a:rPr>
              <a:t>例如：</a:t>
            </a:r>
            <a:endParaRPr lang="zh-CN" altLang="en-US" sz="2000" dirty="0"/>
          </a:p>
          <a:p>
            <a:pPr>
              <a:spcAft>
                <a:spcPts val="0"/>
              </a:spcAft>
            </a:pPr>
            <a:r>
              <a:rPr lang="zh-CN" altLang="en-US" sz="2000" dirty="0">
                <a:latin typeface="Calibri" panose="020F0502020204030204" pitchFamily="34" charset="0"/>
              </a:rPr>
              <a:t>                            </a:t>
            </a:r>
            <a:r>
              <a:rPr lang="en-US" altLang="zh-CN" sz="2000" dirty="0" err="1">
                <a:latin typeface="Calibri" panose="020F0502020204030204" pitchFamily="34" charset="0"/>
              </a:rPr>
              <a:t>System.out.println</a:t>
            </a:r>
            <a:r>
              <a:rPr lang="en-US" altLang="zh-CN" sz="2000" dirty="0">
                <a:latin typeface="Calibri" panose="020F0502020204030204" pitchFamily="34" charset="0"/>
              </a:rPr>
              <a:t>(“Test”);</a:t>
            </a:r>
            <a:endParaRPr lang="zh-CN" altLang="en-US" sz="2000" dirty="0"/>
          </a:p>
          <a:p>
            <a:pPr marL="266700" indent="266700">
              <a:spcAft>
                <a:spcPts val="0"/>
              </a:spcAft>
            </a:pPr>
            <a:r>
              <a:rPr lang="zh-CN" altLang="en-US" sz="2000" dirty="0">
                <a:latin typeface="宋体" panose="02010600030101010101" pitchFamily="2" charset="-122"/>
                <a:ea typeface="宋体" panose="02010600030101010101" pitchFamily="2" charset="-122"/>
              </a:rPr>
              <a:t>该行代码的作用是将字符串</a:t>
            </a:r>
            <a:r>
              <a:rPr lang="zh-CN" altLang="en-US" sz="2000" dirty="0">
                <a:latin typeface="Calibri" panose="020F0502020204030204" pitchFamily="34" charset="0"/>
              </a:rPr>
              <a:t>”</a:t>
            </a:r>
            <a:r>
              <a:rPr lang="en-US" altLang="zh-CN" sz="2000" dirty="0">
                <a:latin typeface="Calibri" panose="020F0502020204030204" pitchFamily="34" charset="0"/>
              </a:rPr>
              <a:t>Test”</a:t>
            </a:r>
            <a:r>
              <a:rPr lang="zh-CN" altLang="en-US" sz="2000" dirty="0">
                <a:latin typeface="宋体" panose="02010600030101010101" pitchFamily="2" charset="-122"/>
                <a:ea typeface="宋体" panose="02010600030101010101" pitchFamily="2" charset="-122"/>
              </a:rPr>
              <a:t>输出到系统的标准输出设备上，也就是显示在屏幕上。</a:t>
            </a:r>
            <a:endParaRPr lang="zh-CN" altLang="en-US" sz="2000" dirty="0"/>
          </a:p>
          <a:p>
            <a:pPr marL="266700" indent="266700">
              <a:spcAft>
                <a:spcPts val="0"/>
              </a:spcAft>
            </a:pPr>
            <a:r>
              <a:rPr lang="zh-CN" altLang="en-US" sz="2000" dirty="0">
                <a:latin typeface="宋体" panose="02010600030101010101" pitchFamily="2" charset="-122"/>
                <a:ea typeface="宋体" panose="02010600030101010101" pitchFamily="2" charset="-122"/>
              </a:rPr>
              <a:t>后续在学习完</a:t>
            </a:r>
            <a:r>
              <a:rPr lang="en-US" altLang="zh-CN" sz="2000" dirty="0">
                <a:latin typeface="Calibri" panose="020F0502020204030204" pitchFamily="34" charset="0"/>
              </a:rPr>
              <a:t>IO</a:t>
            </a:r>
            <a:r>
              <a:rPr lang="zh-CN" altLang="en-US" sz="2000" dirty="0">
                <a:latin typeface="宋体" panose="02010600030101010101" pitchFamily="2" charset="-122"/>
                <a:ea typeface="宋体" panose="02010600030101010101" pitchFamily="2" charset="-122"/>
              </a:rPr>
              <a:t>相关的知识以后，可以使用</a:t>
            </a:r>
            <a:r>
              <a:rPr lang="en-US" altLang="zh-CN" sz="2000" dirty="0">
                <a:latin typeface="Calibri" panose="020F0502020204030204" pitchFamily="34" charset="0"/>
              </a:rPr>
              <a:t>System</a:t>
            </a:r>
            <a:r>
              <a:rPr lang="zh-CN" altLang="en-US" sz="2000" dirty="0">
                <a:latin typeface="宋体" panose="02010600030101010101" pitchFamily="2" charset="-122"/>
                <a:ea typeface="宋体" panose="02010600030101010101" pitchFamily="2" charset="-122"/>
              </a:rPr>
              <a:t>类中的成员方法改变标准输入流等对应的设备，例如可以将标准输出流输出的信息输出到文件内部，从而形成日志文件等。</a:t>
            </a:r>
            <a:endParaRPr lang="zh-CN" altLang="en-US" sz="2000" dirty="0">
              <a:effectLst/>
            </a:endParaRPr>
          </a:p>
        </p:txBody>
      </p:sp>
    </p:spTree>
    <p:extLst>
      <p:ext uri="{BB962C8B-B14F-4D97-AF65-F5344CB8AC3E}">
        <p14:creationId xmlns:p14="http://schemas.microsoft.com/office/powerpoint/2010/main" val="26701482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731CD-0381-4052-820C-9D6DC384F780}"/>
              </a:ext>
            </a:extLst>
          </p:cNvPr>
          <p:cNvSpPr>
            <a:spLocks noGrp="1"/>
          </p:cNvSpPr>
          <p:nvPr>
            <p:ph type="title"/>
          </p:nvPr>
        </p:nvSpPr>
        <p:spPr/>
        <p:txBody>
          <a:bodyPr/>
          <a:lstStyle/>
          <a:p>
            <a:r>
              <a:rPr lang="en-US" altLang="zh-CN" dirty="0"/>
              <a:t>System </a:t>
            </a:r>
            <a:r>
              <a:rPr lang="zh-CN" altLang="en-US" dirty="0"/>
              <a:t>类</a:t>
            </a:r>
          </a:p>
        </p:txBody>
      </p:sp>
      <p:sp>
        <p:nvSpPr>
          <p:cNvPr id="3" name="矩形 2">
            <a:extLst>
              <a:ext uri="{FF2B5EF4-FFF2-40B4-BE49-F238E27FC236}">
                <a16:creationId xmlns:a16="http://schemas.microsoft.com/office/drawing/2014/main" id="{01FB4933-DF3A-46BE-A58D-3AC1EC973787}"/>
              </a:ext>
            </a:extLst>
          </p:cNvPr>
          <p:cNvSpPr/>
          <p:nvPr/>
        </p:nvSpPr>
        <p:spPr>
          <a:xfrm>
            <a:off x="251520" y="764704"/>
            <a:ext cx="8636766" cy="5847755"/>
          </a:xfrm>
          <a:prstGeom prst="rect">
            <a:avLst/>
          </a:prstGeom>
        </p:spPr>
        <p:txBody>
          <a:bodyPr wrap="square">
            <a:spAutoFit/>
          </a:bodyPr>
          <a:lstStyle/>
          <a:p>
            <a:pPr>
              <a:spcAft>
                <a:spcPts val="0"/>
              </a:spcAft>
            </a:pPr>
            <a:r>
              <a:rPr lang="en-US" altLang="zh-CN" sz="2200" dirty="0">
                <a:latin typeface="Calibri" panose="020F0502020204030204" pitchFamily="34" charset="0"/>
              </a:rPr>
              <a:t>2</a:t>
            </a:r>
            <a:r>
              <a:rPr lang="zh-CN" altLang="en-US" sz="2200" dirty="0">
                <a:latin typeface="宋体" panose="02010600030101010101" pitchFamily="2" charset="-122"/>
                <a:ea typeface="宋体" panose="02010600030101010101" pitchFamily="2" charset="-122"/>
              </a:rPr>
              <a:t>、成员方法</a:t>
            </a:r>
            <a:endParaRPr lang="zh-CN" altLang="en-US" sz="2200" dirty="0"/>
          </a:p>
          <a:p>
            <a:pPr>
              <a:spcAft>
                <a:spcPts val="0"/>
              </a:spcAft>
            </a:pPr>
            <a:r>
              <a:rPr lang="zh-CN" altLang="en-US" sz="2200" dirty="0">
                <a:latin typeface="Calibri" panose="020F0502020204030204" pitchFamily="34" charset="0"/>
              </a:rPr>
              <a:t>                   </a:t>
            </a:r>
            <a:r>
              <a:rPr lang="en-US" altLang="zh-CN" sz="2200" dirty="0">
                <a:latin typeface="Calibri" panose="020F0502020204030204" pitchFamily="34" charset="0"/>
              </a:rPr>
              <a:t>System</a:t>
            </a:r>
            <a:r>
              <a:rPr lang="zh-CN" altLang="en-US" sz="2200" dirty="0">
                <a:latin typeface="宋体" panose="02010600030101010101" pitchFamily="2" charset="-122"/>
                <a:ea typeface="宋体" panose="02010600030101010101" pitchFamily="2" charset="-122"/>
              </a:rPr>
              <a:t>类中提供了一些系统级的操作方法，这些方法实现的功能分别如下：</a:t>
            </a:r>
            <a:endParaRPr lang="zh-CN" altLang="en-US" sz="2200" dirty="0"/>
          </a:p>
          <a:p>
            <a:pPr>
              <a:spcAft>
                <a:spcPts val="0"/>
              </a:spcAft>
            </a:pPr>
            <a:r>
              <a:rPr lang="zh-CN" altLang="en-US" sz="2200" dirty="0">
                <a:latin typeface="Calibri" panose="020F0502020204030204" pitchFamily="34" charset="0"/>
              </a:rPr>
              <a:t>       </a:t>
            </a:r>
            <a:r>
              <a:rPr lang="en-US" altLang="zh-CN" sz="2200" dirty="0">
                <a:latin typeface="Calibri" panose="020F0502020204030204" pitchFamily="34" charset="0"/>
              </a:rPr>
              <a:t>a</a:t>
            </a:r>
            <a:r>
              <a:rPr lang="zh-CN" altLang="en-US" sz="2200" dirty="0">
                <a:latin typeface="宋体" panose="02010600030101010101" pitchFamily="2" charset="-122"/>
                <a:ea typeface="宋体" panose="02010600030101010101" pitchFamily="2" charset="-122"/>
              </a:rPr>
              <a:t>、</a:t>
            </a:r>
            <a:r>
              <a:rPr lang="en-US" altLang="zh-CN" sz="2200" dirty="0" err="1">
                <a:solidFill>
                  <a:srgbClr val="FF0000"/>
                </a:solidFill>
                <a:latin typeface="Calibri" panose="020F0502020204030204" pitchFamily="34" charset="0"/>
              </a:rPr>
              <a:t>arraycopy</a:t>
            </a:r>
            <a:r>
              <a:rPr lang="zh-CN" altLang="en-US" sz="2200" dirty="0">
                <a:latin typeface="宋体" panose="02010600030101010101" pitchFamily="2" charset="-122"/>
                <a:ea typeface="宋体" panose="02010600030101010101" pitchFamily="2" charset="-122"/>
              </a:rPr>
              <a:t>方法</a:t>
            </a:r>
            <a:endParaRPr lang="zh-CN" altLang="en-US" sz="2200" dirty="0"/>
          </a:p>
          <a:p>
            <a:pPr marL="533400" indent="266700">
              <a:spcAft>
                <a:spcPts val="0"/>
              </a:spcAft>
            </a:pPr>
            <a:r>
              <a:rPr lang="en-US" altLang="zh-CN" sz="2200" dirty="0">
                <a:latin typeface="Calibri" panose="020F0502020204030204" pitchFamily="34" charset="0"/>
              </a:rPr>
              <a:t>public static void </a:t>
            </a:r>
            <a:r>
              <a:rPr lang="en-US" altLang="zh-CN" sz="2200" dirty="0" err="1">
                <a:latin typeface="Calibri" panose="020F0502020204030204" pitchFamily="34" charset="0"/>
              </a:rPr>
              <a:t>arraycopy</a:t>
            </a:r>
            <a:r>
              <a:rPr lang="en-US" altLang="zh-CN" sz="2200" dirty="0">
                <a:latin typeface="Calibri" panose="020F0502020204030204" pitchFamily="34" charset="0"/>
              </a:rPr>
              <a:t>(Object </a:t>
            </a:r>
            <a:r>
              <a:rPr lang="en-US" altLang="zh-CN" sz="2200" dirty="0" err="1">
                <a:latin typeface="Calibri" panose="020F0502020204030204" pitchFamily="34" charset="0"/>
              </a:rPr>
              <a:t>src</a:t>
            </a:r>
            <a:r>
              <a:rPr lang="en-US" altLang="zh-CN" sz="2200" dirty="0">
                <a:latin typeface="Calibri" panose="020F0502020204030204" pitchFamily="34" charset="0"/>
              </a:rPr>
              <a:t>, </a:t>
            </a:r>
            <a:r>
              <a:rPr lang="en-US" altLang="zh-CN" sz="2200" dirty="0" err="1">
                <a:latin typeface="Calibri" panose="020F0502020204030204" pitchFamily="34" charset="0"/>
              </a:rPr>
              <a:t>int</a:t>
            </a:r>
            <a:r>
              <a:rPr lang="en-US" altLang="zh-CN" sz="2200" dirty="0">
                <a:latin typeface="Calibri" panose="020F0502020204030204" pitchFamily="34" charset="0"/>
              </a:rPr>
              <a:t> </a:t>
            </a:r>
            <a:r>
              <a:rPr lang="en-US" altLang="zh-CN" sz="2200" dirty="0" err="1">
                <a:latin typeface="Calibri" panose="020F0502020204030204" pitchFamily="34" charset="0"/>
              </a:rPr>
              <a:t>srcPos</a:t>
            </a:r>
            <a:r>
              <a:rPr lang="en-US" altLang="zh-CN" sz="2200" dirty="0">
                <a:latin typeface="Calibri" panose="020F0502020204030204" pitchFamily="34" charset="0"/>
              </a:rPr>
              <a:t>, Object </a:t>
            </a:r>
            <a:r>
              <a:rPr lang="en-US" altLang="zh-CN" sz="2200" dirty="0" err="1">
                <a:latin typeface="Calibri" panose="020F0502020204030204" pitchFamily="34" charset="0"/>
              </a:rPr>
              <a:t>dest</a:t>
            </a:r>
            <a:r>
              <a:rPr lang="en-US" altLang="zh-CN" sz="2200" dirty="0">
                <a:latin typeface="Calibri" panose="020F0502020204030204" pitchFamily="34" charset="0"/>
              </a:rPr>
              <a:t>, </a:t>
            </a:r>
            <a:r>
              <a:rPr lang="en-US" altLang="zh-CN" sz="2200" dirty="0" err="1">
                <a:latin typeface="Calibri" panose="020F0502020204030204" pitchFamily="34" charset="0"/>
              </a:rPr>
              <a:t>int</a:t>
            </a:r>
            <a:r>
              <a:rPr lang="en-US" altLang="zh-CN" sz="2200" dirty="0">
                <a:latin typeface="Calibri" panose="020F0502020204030204" pitchFamily="34" charset="0"/>
              </a:rPr>
              <a:t> </a:t>
            </a:r>
            <a:r>
              <a:rPr lang="en-US" altLang="zh-CN" sz="2200" dirty="0" err="1">
                <a:latin typeface="Calibri" panose="020F0502020204030204" pitchFamily="34" charset="0"/>
              </a:rPr>
              <a:t>destPos</a:t>
            </a:r>
            <a:r>
              <a:rPr lang="en-US" altLang="zh-CN" sz="2200" dirty="0">
                <a:latin typeface="Calibri" panose="020F0502020204030204" pitchFamily="34" charset="0"/>
              </a:rPr>
              <a:t>, </a:t>
            </a:r>
            <a:r>
              <a:rPr lang="en-US" altLang="zh-CN" sz="2200" dirty="0" err="1">
                <a:latin typeface="Calibri" panose="020F0502020204030204" pitchFamily="34" charset="0"/>
              </a:rPr>
              <a:t>int</a:t>
            </a:r>
            <a:r>
              <a:rPr lang="en-US" altLang="zh-CN" sz="2200" dirty="0">
                <a:latin typeface="Calibri" panose="020F0502020204030204" pitchFamily="34" charset="0"/>
              </a:rPr>
              <a:t> length)</a:t>
            </a:r>
            <a:endParaRPr lang="en-US" altLang="zh-CN" sz="2200" dirty="0"/>
          </a:p>
          <a:p>
            <a:pPr marL="533400" indent="266700">
              <a:spcAft>
                <a:spcPts val="0"/>
              </a:spcAft>
            </a:pPr>
            <a:r>
              <a:rPr lang="zh-CN" altLang="en-US" sz="2200" dirty="0">
                <a:latin typeface="宋体" panose="02010600030101010101" pitchFamily="2" charset="-122"/>
                <a:ea typeface="宋体" panose="02010600030101010101" pitchFamily="2" charset="-122"/>
              </a:rPr>
              <a:t>该方法的作用是数组拷贝，也就是将一个数组中的内容复制到另外一个数组中的指定位置，由于该方法是</a:t>
            </a:r>
            <a:r>
              <a:rPr lang="en-US" altLang="zh-CN" sz="2200" dirty="0">
                <a:latin typeface="Calibri" panose="020F0502020204030204" pitchFamily="34" charset="0"/>
              </a:rPr>
              <a:t>native</a:t>
            </a:r>
            <a:r>
              <a:rPr lang="zh-CN" altLang="en-US" sz="2200" dirty="0">
                <a:latin typeface="宋体" panose="02010600030101010101" pitchFamily="2" charset="-122"/>
                <a:ea typeface="宋体" panose="02010600030101010101" pitchFamily="2" charset="-122"/>
              </a:rPr>
              <a:t>方法，所以性能上比使用循环高效。</a:t>
            </a:r>
            <a:endParaRPr lang="zh-CN" altLang="en-US" sz="2200" dirty="0"/>
          </a:p>
          <a:p>
            <a:pPr marL="533400" indent="266700">
              <a:spcAft>
                <a:spcPts val="0"/>
              </a:spcAft>
            </a:pPr>
            <a:r>
              <a:rPr lang="zh-CN" altLang="en-US" sz="2200" dirty="0">
                <a:latin typeface="宋体" panose="02010600030101010101" pitchFamily="2" charset="-122"/>
                <a:ea typeface="宋体" panose="02010600030101010101" pitchFamily="2" charset="-122"/>
              </a:rPr>
              <a:t>使用示例：</a:t>
            </a:r>
            <a:endParaRPr lang="zh-CN" altLang="en-US" sz="2200" dirty="0"/>
          </a:p>
          <a:p>
            <a:pPr marL="533400" indent="266700">
              <a:spcAft>
                <a:spcPts val="0"/>
              </a:spcAft>
            </a:pPr>
            <a:r>
              <a:rPr lang="zh-CN" altLang="en-US" sz="2200" dirty="0">
                <a:latin typeface="Calibri" panose="020F0502020204030204" pitchFamily="34" charset="0"/>
              </a:rPr>
              <a:t>         </a:t>
            </a:r>
            <a:r>
              <a:rPr lang="en-US" altLang="zh-CN" sz="2200" dirty="0" err="1">
                <a:latin typeface="Calibri" panose="020F0502020204030204" pitchFamily="34" charset="0"/>
              </a:rPr>
              <a:t>int</a:t>
            </a:r>
            <a:r>
              <a:rPr lang="en-US" altLang="zh-CN" sz="2200" dirty="0">
                <a:latin typeface="Calibri" panose="020F0502020204030204" pitchFamily="34" charset="0"/>
              </a:rPr>
              <a:t>[] a = {1,2,3,4};</a:t>
            </a:r>
            <a:endParaRPr lang="en-US" altLang="zh-CN" sz="2200" dirty="0"/>
          </a:p>
          <a:p>
            <a:pPr marL="533400" indent="266700">
              <a:spcAft>
                <a:spcPts val="0"/>
              </a:spcAft>
            </a:pPr>
            <a:r>
              <a:rPr lang="en-US" altLang="zh-CN" sz="2200" dirty="0">
                <a:latin typeface="Calibri" panose="020F0502020204030204" pitchFamily="34" charset="0"/>
              </a:rPr>
              <a:t>         </a:t>
            </a:r>
            <a:r>
              <a:rPr lang="en-US" altLang="zh-CN" sz="2200" dirty="0" err="1">
                <a:latin typeface="Calibri" panose="020F0502020204030204" pitchFamily="34" charset="0"/>
              </a:rPr>
              <a:t>int</a:t>
            </a:r>
            <a:r>
              <a:rPr lang="en-US" altLang="zh-CN" sz="2200" dirty="0">
                <a:latin typeface="Calibri" panose="020F0502020204030204" pitchFamily="34" charset="0"/>
              </a:rPr>
              <a:t>[] b = new </a:t>
            </a:r>
            <a:r>
              <a:rPr lang="en-US" altLang="zh-CN" sz="2200" dirty="0" err="1">
                <a:latin typeface="Calibri" panose="020F0502020204030204" pitchFamily="34" charset="0"/>
              </a:rPr>
              <a:t>int</a:t>
            </a:r>
            <a:r>
              <a:rPr lang="en-US" altLang="zh-CN" sz="2200" dirty="0">
                <a:latin typeface="Calibri" panose="020F0502020204030204" pitchFamily="34" charset="0"/>
              </a:rPr>
              <a:t>[5];</a:t>
            </a:r>
            <a:endParaRPr lang="en-US" altLang="zh-CN" sz="2200" dirty="0"/>
          </a:p>
          <a:p>
            <a:pPr marL="533400" indent="266700">
              <a:spcAft>
                <a:spcPts val="0"/>
              </a:spcAft>
            </a:pPr>
            <a:r>
              <a:rPr lang="en-US" altLang="zh-CN" sz="2200" dirty="0">
                <a:latin typeface="Calibri" panose="020F0502020204030204" pitchFamily="34" charset="0"/>
              </a:rPr>
              <a:t>         </a:t>
            </a:r>
            <a:r>
              <a:rPr lang="en-US" altLang="zh-CN" sz="2200" dirty="0" err="1">
                <a:latin typeface="Calibri" panose="020F0502020204030204" pitchFamily="34" charset="0"/>
              </a:rPr>
              <a:t>System.arraycopy</a:t>
            </a:r>
            <a:r>
              <a:rPr lang="en-US" altLang="zh-CN" sz="2200" dirty="0">
                <a:latin typeface="Calibri" panose="020F0502020204030204" pitchFamily="34" charset="0"/>
              </a:rPr>
              <a:t>(a,1,b,3,2);</a:t>
            </a:r>
            <a:endParaRPr lang="en-US" altLang="zh-CN" sz="2200" dirty="0"/>
          </a:p>
          <a:p>
            <a:pPr marL="533400" indent="266700">
              <a:spcAft>
                <a:spcPts val="0"/>
              </a:spcAft>
            </a:pPr>
            <a:r>
              <a:rPr lang="zh-CN" altLang="en-US" sz="2200" dirty="0">
                <a:latin typeface="宋体" panose="02010600030101010101" pitchFamily="2" charset="-122"/>
                <a:ea typeface="宋体" panose="02010600030101010101" pitchFamily="2" charset="-122"/>
              </a:rPr>
              <a:t>该代码的作用是将数组</a:t>
            </a:r>
            <a:r>
              <a:rPr lang="en-US" altLang="zh-CN" sz="2200" dirty="0">
                <a:latin typeface="Calibri" panose="020F0502020204030204" pitchFamily="34" charset="0"/>
              </a:rPr>
              <a:t>a</a:t>
            </a:r>
            <a:r>
              <a:rPr lang="zh-CN" altLang="en-US" sz="2200" dirty="0">
                <a:latin typeface="宋体" panose="02010600030101010101" pitchFamily="2" charset="-122"/>
                <a:ea typeface="宋体" panose="02010600030101010101" pitchFamily="2" charset="-122"/>
              </a:rPr>
              <a:t>中，从下标为</a:t>
            </a:r>
            <a:r>
              <a:rPr lang="en-US" altLang="zh-CN" sz="2200" dirty="0">
                <a:latin typeface="Calibri" panose="020F0502020204030204" pitchFamily="34" charset="0"/>
              </a:rPr>
              <a:t>1</a:t>
            </a:r>
            <a:r>
              <a:rPr lang="zh-CN" altLang="en-US" sz="2200" dirty="0">
                <a:latin typeface="宋体" panose="02010600030101010101" pitchFamily="2" charset="-122"/>
                <a:ea typeface="宋体" panose="02010600030101010101" pitchFamily="2" charset="-122"/>
              </a:rPr>
              <a:t>开始，复制到数组</a:t>
            </a:r>
            <a:r>
              <a:rPr lang="en-US" altLang="zh-CN" sz="2200" dirty="0">
                <a:latin typeface="Calibri" panose="020F0502020204030204" pitchFamily="34" charset="0"/>
              </a:rPr>
              <a:t>b</a:t>
            </a:r>
            <a:r>
              <a:rPr lang="zh-CN" altLang="en-US" sz="2200" dirty="0">
                <a:latin typeface="宋体" panose="02010600030101010101" pitchFamily="2" charset="-122"/>
                <a:ea typeface="宋体" panose="02010600030101010101" pitchFamily="2" charset="-122"/>
              </a:rPr>
              <a:t>从下标</a:t>
            </a:r>
            <a:r>
              <a:rPr lang="en-US" altLang="zh-CN" sz="2200" dirty="0">
                <a:latin typeface="Calibri" panose="020F0502020204030204" pitchFamily="34" charset="0"/>
              </a:rPr>
              <a:t>3</a:t>
            </a:r>
            <a:r>
              <a:rPr lang="zh-CN" altLang="en-US" sz="2200" dirty="0">
                <a:latin typeface="宋体" panose="02010600030101010101" pitchFamily="2" charset="-122"/>
                <a:ea typeface="宋体" panose="02010600030101010101" pitchFamily="2" charset="-122"/>
              </a:rPr>
              <a:t>开始的位置，总共复制</a:t>
            </a:r>
            <a:r>
              <a:rPr lang="en-US" altLang="zh-CN" sz="2200" dirty="0">
                <a:latin typeface="Calibri" panose="020F0502020204030204" pitchFamily="34" charset="0"/>
              </a:rPr>
              <a:t>2</a:t>
            </a:r>
            <a:r>
              <a:rPr lang="zh-CN" altLang="en-US" sz="2200" dirty="0">
                <a:latin typeface="宋体" panose="02010600030101010101" pitchFamily="2" charset="-122"/>
                <a:ea typeface="宋体" panose="02010600030101010101" pitchFamily="2" charset="-122"/>
              </a:rPr>
              <a:t>个。也就是将</a:t>
            </a:r>
            <a:r>
              <a:rPr lang="en-US" altLang="zh-CN" sz="2200" dirty="0">
                <a:latin typeface="Calibri" panose="020F0502020204030204" pitchFamily="34" charset="0"/>
              </a:rPr>
              <a:t>a[1]</a:t>
            </a:r>
            <a:r>
              <a:rPr lang="zh-CN" altLang="en-US" sz="2200" dirty="0">
                <a:latin typeface="宋体" panose="02010600030101010101" pitchFamily="2" charset="-122"/>
                <a:ea typeface="宋体" panose="02010600030101010101" pitchFamily="2" charset="-122"/>
              </a:rPr>
              <a:t>复制给</a:t>
            </a:r>
            <a:r>
              <a:rPr lang="en-US" altLang="zh-CN" sz="2200" dirty="0">
                <a:latin typeface="Calibri" panose="020F0502020204030204" pitchFamily="34" charset="0"/>
              </a:rPr>
              <a:t>b[3]</a:t>
            </a:r>
            <a:r>
              <a:rPr lang="zh-CN" altLang="en-US" sz="2200" dirty="0">
                <a:latin typeface="宋体" panose="02010600030101010101" pitchFamily="2" charset="-122"/>
                <a:ea typeface="宋体" panose="02010600030101010101" pitchFamily="2" charset="-122"/>
              </a:rPr>
              <a:t>，将</a:t>
            </a:r>
            <a:r>
              <a:rPr lang="en-US" altLang="zh-CN" sz="2200" dirty="0">
                <a:latin typeface="Calibri" panose="020F0502020204030204" pitchFamily="34" charset="0"/>
              </a:rPr>
              <a:t>a[2]</a:t>
            </a:r>
            <a:r>
              <a:rPr lang="zh-CN" altLang="en-US" sz="2200" dirty="0">
                <a:latin typeface="宋体" panose="02010600030101010101" pitchFamily="2" charset="-122"/>
                <a:ea typeface="宋体" panose="02010600030101010101" pitchFamily="2" charset="-122"/>
              </a:rPr>
              <a:t>复制给</a:t>
            </a:r>
            <a:r>
              <a:rPr lang="en-US" altLang="zh-CN" sz="2200" dirty="0">
                <a:latin typeface="Calibri" panose="020F0502020204030204" pitchFamily="34" charset="0"/>
              </a:rPr>
              <a:t>b[4]</a:t>
            </a:r>
            <a:r>
              <a:rPr lang="zh-CN" altLang="en-US" sz="2200" dirty="0">
                <a:latin typeface="宋体" panose="02010600030101010101" pitchFamily="2" charset="-122"/>
                <a:ea typeface="宋体" panose="02010600030101010101" pitchFamily="2" charset="-122"/>
              </a:rPr>
              <a:t>，这样经过复制以后数组</a:t>
            </a:r>
            <a:r>
              <a:rPr lang="en-US" altLang="zh-CN" sz="2200" dirty="0">
                <a:latin typeface="Calibri" panose="020F0502020204030204" pitchFamily="34" charset="0"/>
              </a:rPr>
              <a:t>a</a:t>
            </a:r>
            <a:r>
              <a:rPr lang="zh-CN" altLang="en-US" sz="2200" dirty="0">
                <a:latin typeface="宋体" panose="02010600030101010101" pitchFamily="2" charset="-122"/>
                <a:ea typeface="宋体" panose="02010600030101010101" pitchFamily="2" charset="-122"/>
              </a:rPr>
              <a:t>中的值不发生变化，而数组</a:t>
            </a:r>
            <a:r>
              <a:rPr lang="en-US" altLang="zh-CN" sz="2200" dirty="0">
                <a:latin typeface="Calibri" panose="020F0502020204030204" pitchFamily="34" charset="0"/>
              </a:rPr>
              <a:t>b</a:t>
            </a:r>
            <a:r>
              <a:rPr lang="zh-CN" altLang="en-US" sz="2200" dirty="0">
                <a:latin typeface="宋体" panose="02010600030101010101" pitchFamily="2" charset="-122"/>
                <a:ea typeface="宋体" panose="02010600030101010101" pitchFamily="2" charset="-122"/>
              </a:rPr>
              <a:t>中的值将变成</a:t>
            </a:r>
            <a:r>
              <a:rPr lang="en-US" altLang="zh-CN" sz="2200" dirty="0">
                <a:latin typeface="Calibri" panose="020F0502020204030204" pitchFamily="34" charset="0"/>
              </a:rPr>
              <a:t>{0,0,0,2,3}</a:t>
            </a:r>
            <a:r>
              <a:rPr lang="zh-CN" altLang="en-US" sz="2200" dirty="0">
                <a:latin typeface="宋体" panose="02010600030101010101" pitchFamily="2" charset="-122"/>
                <a:ea typeface="宋体" panose="02010600030101010101" pitchFamily="2" charset="-122"/>
              </a:rPr>
              <a:t>。</a:t>
            </a:r>
            <a:endParaRPr lang="zh-CN" altLang="en-US" sz="2200" dirty="0">
              <a:effectLst/>
            </a:endParaRPr>
          </a:p>
        </p:txBody>
      </p:sp>
    </p:spTree>
    <p:extLst>
      <p:ext uri="{BB962C8B-B14F-4D97-AF65-F5344CB8AC3E}">
        <p14:creationId xmlns:p14="http://schemas.microsoft.com/office/powerpoint/2010/main" val="2337506645"/>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40000"/>
            <a:lumOff val="6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C0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6573</TotalTime>
  <Words>9829</Words>
  <Application>Microsoft Office PowerPoint</Application>
  <PresentationFormat>全屏显示(4:3)</PresentationFormat>
  <Paragraphs>1489</Paragraphs>
  <Slides>115</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115</vt:i4>
      </vt:variant>
    </vt:vector>
  </HeadingPairs>
  <TitlesOfParts>
    <vt:vector size="129" baseType="lpstr">
      <vt:lpstr>Arial Unicode MS</vt:lpstr>
      <vt:lpstr>Courier New!important</vt:lpstr>
      <vt:lpstr>黑体</vt:lpstr>
      <vt:lpstr>楷体_GB2312</vt:lpstr>
      <vt:lpstr>宋体</vt:lpstr>
      <vt:lpstr>微软雅黑</vt:lpstr>
      <vt:lpstr>微软雅黑 Light</vt:lpstr>
      <vt:lpstr>Arial</vt:lpstr>
      <vt:lpstr>Calibri</vt:lpstr>
      <vt:lpstr>Cambria Math</vt:lpstr>
      <vt:lpstr>Consolas</vt:lpstr>
      <vt:lpstr>Times New Roman</vt:lpstr>
      <vt:lpstr>Wingdings</vt:lpstr>
      <vt:lpstr>PPT模板</vt:lpstr>
      <vt:lpstr>Java常用类</vt:lpstr>
      <vt:lpstr>主要内容</vt:lpstr>
      <vt:lpstr>Object类在Java中的地位</vt:lpstr>
      <vt:lpstr>思考</vt:lpstr>
      <vt:lpstr>Object在Java中的地位</vt:lpstr>
      <vt:lpstr>equals与hashCode方法</vt:lpstr>
      <vt:lpstr>equals和hashCode方法</vt:lpstr>
      <vt:lpstr>equals和hashCode方法</vt:lpstr>
      <vt:lpstr>equals和hashCode方法</vt:lpstr>
      <vt:lpstr>equals和hashCode方法</vt:lpstr>
      <vt:lpstr>toString()方法</vt:lpstr>
      <vt:lpstr>toString()方法</vt:lpstr>
      <vt:lpstr>clone()方法</vt:lpstr>
      <vt:lpstr>clone()方法</vt:lpstr>
      <vt:lpstr>clone()方法</vt:lpstr>
      <vt:lpstr>clone()方法</vt:lpstr>
      <vt:lpstr>==操作符与equals方法</vt:lpstr>
      <vt:lpstr>==操作符与equals方法</vt:lpstr>
      <vt:lpstr>练习</vt:lpstr>
      <vt:lpstr>练习</vt:lpstr>
      <vt:lpstr>内存图</vt:lpstr>
      <vt:lpstr>练习六</vt:lpstr>
      <vt:lpstr>PowerPoint 演示文稿</vt:lpstr>
      <vt:lpstr>练习</vt:lpstr>
      <vt:lpstr> </vt:lpstr>
      <vt:lpstr>小结</vt:lpstr>
      <vt:lpstr>小结</vt:lpstr>
      <vt:lpstr>字符串相关类</vt:lpstr>
      <vt:lpstr>String</vt:lpstr>
      <vt:lpstr>PowerPoint 演示文稿</vt:lpstr>
      <vt:lpstr>字符串的特性</vt:lpstr>
      <vt:lpstr>PowerPoint 演示文稿</vt:lpstr>
      <vt:lpstr>PowerPoint 演示文稿</vt:lpstr>
      <vt:lpstr>PowerPoint 演示文稿</vt:lpstr>
      <vt:lpstr>PowerPoint 演示文稿</vt:lpstr>
      <vt:lpstr>PowerPoint 演示文稿</vt:lpstr>
      <vt:lpstr>字符串对象操作</vt:lpstr>
      <vt:lpstr>字符串对象修改</vt:lpstr>
      <vt:lpstr>PowerPoint 演示文稿</vt:lpstr>
      <vt:lpstr>字符串与基本数据的相互转化</vt:lpstr>
      <vt:lpstr>字符串与字符、字节数组(1)</vt:lpstr>
      <vt:lpstr>字符串与字符、字节数组(2)</vt:lpstr>
      <vt:lpstr>练习</vt:lpstr>
      <vt:lpstr>练习</vt:lpstr>
      <vt:lpstr>PowerPoint 演示文稿</vt:lpstr>
      <vt:lpstr>PowerPoint 演示文稿</vt:lpstr>
      <vt:lpstr>PowerPoint 演示文稿</vt:lpstr>
      <vt:lpstr>PowerPoint 演示文稿</vt:lpstr>
      <vt:lpstr>StringBuffer类</vt:lpstr>
      <vt:lpstr>StringBuffer类</vt:lpstr>
      <vt:lpstr>StringBuffer类</vt:lpstr>
      <vt:lpstr>PowerPoint 演示文稿</vt:lpstr>
      <vt:lpstr>StringBuffer类的常用方法</vt:lpstr>
      <vt:lpstr>StringBuilder类</vt:lpstr>
      <vt:lpstr>三者的效率测试</vt:lpstr>
      <vt:lpstr>正则表达式</vt:lpstr>
      <vt:lpstr>正则表达式</vt:lpstr>
      <vt:lpstr>正则表达式基本语法</vt:lpstr>
      <vt:lpstr>正则表达式基本语法</vt:lpstr>
      <vt:lpstr>正则表达式量词等修饰符</vt:lpstr>
      <vt:lpstr>正则表达式匹配</vt:lpstr>
      <vt:lpstr>运算符</vt:lpstr>
      <vt:lpstr>验证QQ号码</vt:lpstr>
      <vt:lpstr>String 类的 matches(String regex)</vt:lpstr>
      <vt:lpstr>正则表达式常见操作</vt:lpstr>
      <vt:lpstr>正则表达式常见操作</vt:lpstr>
      <vt:lpstr>组合捕获</vt:lpstr>
      <vt:lpstr>组</vt:lpstr>
      <vt:lpstr>正则表达式常见操作</vt:lpstr>
      <vt:lpstr>获取-java.uti.regex类Pattern</vt:lpstr>
      <vt:lpstr>获取-java.uti.regex类Pattern</vt:lpstr>
      <vt:lpstr>获取</vt:lpstr>
      <vt:lpstr>练习</vt:lpstr>
      <vt:lpstr>练习</vt:lpstr>
      <vt:lpstr>练习</vt:lpstr>
      <vt:lpstr>网页爬虫</vt:lpstr>
      <vt:lpstr>网页爬虫</vt:lpstr>
      <vt:lpstr>Date 类</vt:lpstr>
      <vt:lpstr>日期类</vt:lpstr>
      <vt:lpstr>PowerPoint 演示文稿</vt:lpstr>
      <vt:lpstr>PowerPoint 演示文稿</vt:lpstr>
      <vt:lpstr>PowerPoint 演示文稿</vt:lpstr>
      <vt:lpstr>日期类</vt:lpstr>
      <vt:lpstr>PowerPoint 演示文稿</vt:lpstr>
      <vt:lpstr>包装类(Wrapper)</vt:lpstr>
      <vt:lpstr>基本类型的包装类</vt:lpstr>
      <vt:lpstr>Integer类概述及其构造方法</vt:lpstr>
      <vt:lpstr>Integer类的成员方法</vt:lpstr>
      <vt:lpstr>JDK5新特性</vt:lpstr>
      <vt:lpstr>Integer面试题</vt:lpstr>
      <vt:lpstr>Character 类概述及其构造</vt:lpstr>
      <vt:lpstr>Character常用方法</vt:lpstr>
      <vt:lpstr>Character 示例</vt:lpstr>
      <vt:lpstr>装箱&amp;拆箱</vt:lpstr>
      <vt:lpstr>转换</vt:lpstr>
      <vt:lpstr>包装类用法举例</vt:lpstr>
      <vt:lpstr>包装类的用法举例</vt:lpstr>
      <vt:lpstr>System 类</vt:lpstr>
      <vt:lpstr>System 类</vt:lpstr>
      <vt:lpstr>System 类</vt:lpstr>
      <vt:lpstr>System 类</vt:lpstr>
      <vt:lpstr>System 类</vt:lpstr>
      <vt:lpstr>数组-排序和查找</vt:lpstr>
      <vt:lpstr>练习</vt:lpstr>
      <vt:lpstr>Arrays 类</vt:lpstr>
      <vt:lpstr>操作数组的工具类</vt:lpstr>
      <vt:lpstr>Math类</vt:lpstr>
      <vt:lpstr>Random 类</vt:lpstr>
      <vt:lpstr>BigInteger类</vt:lpstr>
      <vt:lpstr>BigDecimal类</vt:lpstr>
      <vt:lpstr>PowerPoint 演示文稿</vt:lpstr>
      <vt:lpstr>补充：UUID生产策略</vt:lpstr>
      <vt:lpstr>UUID生成策略</vt:lpstr>
      <vt:lpstr>Java UUID生成</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Youliang Wang</cp:lastModifiedBy>
  <cp:revision>629</cp:revision>
  <dcterms:created xsi:type="dcterms:W3CDTF">2012-08-05T14:09:30Z</dcterms:created>
  <dcterms:modified xsi:type="dcterms:W3CDTF">2017-11-16T06:20:13Z</dcterms:modified>
</cp:coreProperties>
</file>