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528" r:id="rId3"/>
    <p:sldId id="529" r:id="rId4"/>
    <p:sldId id="567" r:id="rId5"/>
    <p:sldId id="559" r:id="rId6"/>
    <p:sldId id="560" r:id="rId7"/>
    <p:sldId id="534" r:id="rId8"/>
    <p:sldId id="530" r:id="rId9"/>
    <p:sldId id="531" r:id="rId10"/>
    <p:sldId id="532" r:id="rId11"/>
    <p:sldId id="556" r:id="rId12"/>
    <p:sldId id="535" r:id="rId13"/>
    <p:sldId id="536" r:id="rId14"/>
    <p:sldId id="568" r:id="rId15"/>
    <p:sldId id="537" r:id="rId16"/>
    <p:sldId id="540" r:id="rId17"/>
    <p:sldId id="541" r:id="rId18"/>
    <p:sldId id="542" r:id="rId19"/>
    <p:sldId id="557" r:id="rId20"/>
    <p:sldId id="538" r:id="rId21"/>
    <p:sldId id="539" r:id="rId22"/>
    <p:sldId id="561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70" r:id="rId31"/>
    <p:sldId id="551" r:id="rId32"/>
    <p:sldId id="552" r:id="rId33"/>
    <p:sldId id="573" r:id="rId34"/>
    <p:sldId id="553" r:id="rId35"/>
    <p:sldId id="562" r:id="rId36"/>
    <p:sldId id="554" r:id="rId37"/>
    <p:sldId id="558" r:id="rId38"/>
    <p:sldId id="486" r:id="rId39"/>
    <p:sldId id="555" r:id="rId40"/>
    <p:sldId id="572" r:id="rId41"/>
    <p:sldId id="574" r:id="rId42"/>
    <p:sldId id="575" r:id="rId43"/>
    <p:sldId id="576" r:id="rId44"/>
    <p:sldId id="577" r:id="rId45"/>
    <p:sldId id="57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FF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6445" autoAdjust="0"/>
  </p:normalViewPr>
  <p:slideViewPr>
    <p:cSldViewPr>
      <p:cViewPr varScale="1">
        <p:scale>
          <a:sx n="73" d="100"/>
          <a:sy n="73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049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需要注意：try是一个独立的代码块，在其中定义的变量只在该变量块中有效。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如果在try以外继续使用，需要在try建立引用。在try对其进行初始化。IO，Socket就会遇到。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163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处理过程：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Try中检测到异常会将异常对象传递给catch，catch捕获到异常进行处理。</a:t>
            </a:r>
          </a:p>
          <a:p>
            <a:pPr eaLnBrk="1" hangingPunct="1"/>
            <a:r>
              <a:rPr lang="zh-CN" altLang="zh-CN">
                <a:ea typeface="宋体" charset="-122"/>
              </a:rPr>
              <a:t>Finally里通常用来关闭资源。比如：数据库资源，IO资源等。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937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367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15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charset="-122"/>
              </a:rPr>
              <a:t>定义功能方法时，需要把出现的问题暴露出来让调用者去处理。那么就通过throws在函数上标识。</a:t>
            </a:r>
          </a:p>
          <a:p>
            <a:pPr eaLnBrk="1" hangingPunct="1"/>
            <a:r>
              <a:rPr lang="zh-CN" altLang="zh-CN" dirty="0">
                <a:ea typeface="宋体" charset="-122"/>
              </a:rPr>
              <a:t>在功能方法内部出现某种情况，程序不能继续运行，需要进行跳转时，就用throw把异常对象抛出。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06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1576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BFF1677C-CF30-4363-A64C-20FA449F7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10631167-50DE-41D6-A1F7-3E85422469C9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>
            <a:extLst>
              <a:ext uri="{FF2B5EF4-FFF2-40B4-BE49-F238E27FC236}">
                <a16:creationId xmlns="" xmlns:a16="http://schemas.microsoft.com/office/drawing/2014/main" id="{08B10411-6909-42BC-8BE3-6183C764E6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>
              <a:extLst>
                <a:ext uri="{FF2B5EF4-FFF2-40B4-BE49-F238E27FC236}">
                  <a16:creationId xmlns="" xmlns:a16="http://schemas.microsoft.com/office/drawing/2014/main" id="{44213F59-7A9D-4564-8F04-4E19F0E7E4E6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" name="组合 10">
              <a:extLst>
                <a:ext uri="{FF2B5EF4-FFF2-40B4-BE49-F238E27FC236}">
                  <a16:creationId xmlns="" xmlns:a16="http://schemas.microsoft.com/office/drawing/2014/main" id="{3C41ADE2-AF72-47FF-A2F1-216117036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>
                <a:extLst>
                  <a:ext uri="{FF2B5EF4-FFF2-40B4-BE49-F238E27FC236}">
                    <a16:creationId xmlns="" xmlns:a16="http://schemas.microsoft.com/office/drawing/2014/main" id="{E0121D3B-0677-4F15-A885-5CAC50413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7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>
                <a:extLst>
                  <a:ext uri="{FF2B5EF4-FFF2-40B4-BE49-F238E27FC236}">
                    <a16:creationId xmlns="" xmlns:a16="http://schemas.microsoft.com/office/drawing/2014/main" id="{31BFC281-44AC-4008-93A5-2B1382DC9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982" y="1774580"/>
                <a:ext cx="1149031" cy="368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>
            <a:extLst>
              <a:ext uri="{FF2B5EF4-FFF2-40B4-BE49-F238E27FC236}">
                <a16:creationId xmlns="" xmlns:a16="http://schemas.microsoft.com/office/drawing/2014/main" id="{1868F747-A64A-4B1F-8014-14FCB849B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>
            <a:extLst>
              <a:ext uri="{FF2B5EF4-FFF2-40B4-BE49-F238E27FC236}">
                <a16:creationId xmlns="" xmlns:a16="http://schemas.microsoft.com/office/drawing/2014/main" id="{46C41C3A-4AB3-438E-B7E9-1EDFCBE1F9C9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61168EA5-F231-4E6A-8C17-6C338591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="" xmlns:a16="http://schemas.microsoft.com/office/drawing/2014/main" id="{5049F788-8F0F-4CB6-9BD3-18B40CC8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>
            <a:extLst>
              <a:ext uri="{FF2B5EF4-FFF2-40B4-BE49-F238E27FC236}">
                <a16:creationId xmlns="" xmlns:a16="http://schemas.microsoft.com/office/drawing/2014/main" id="{E7A02E62-4C25-4EA9-AC5A-8C1DBD25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="" xmlns:a16="http://schemas.microsoft.com/office/drawing/2014/main" id="{F668095E-DAF0-4823-ACA9-B4067DF6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A5F9FA-6B91-4900-9DB6-C74474F33F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DF698D94-BE3A-4516-852B-FFB2467DF74A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DDB967A-EF74-48BA-A693-807B239D2F0F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A38C98E2-DAF1-4227-A435-31E3F269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9380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D03A38B5-BB65-4F2E-BE21-19AB502C89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>
            <a:extLst>
              <a:ext uri="{FF2B5EF4-FFF2-40B4-BE49-F238E27FC236}">
                <a16:creationId xmlns="" xmlns:a16="http://schemas.microsoft.com/office/drawing/2014/main" id="{E8E62457-F4A0-4D32-B730-5357022D63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">
            <a:extLst>
              <a:ext uri="{FF2B5EF4-FFF2-40B4-BE49-F238E27FC236}">
                <a16:creationId xmlns="" xmlns:a16="http://schemas.microsoft.com/office/drawing/2014/main" id="{A8A5EA82-45D7-47EA-9BC6-C15FDA6C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页脚占位符 2">
            <a:extLst>
              <a:ext uri="{FF2B5EF4-FFF2-40B4-BE49-F238E27FC236}">
                <a16:creationId xmlns="" xmlns:a16="http://schemas.microsoft.com/office/drawing/2014/main" id="{4A2D10E4-DCA6-49EF-BD4D-9034D9C6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灯片编号占位符 3">
            <a:extLst>
              <a:ext uri="{FF2B5EF4-FFF2-40B4-BE49-F238E27FC236}">
                <a16:creationId xmlns="" xmlns:a16="http://schemas.microsoft.com/office/drawing/2014/main" id="{5A3F7AD1-4B27-4791-8C8F-2C6758F4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52E105-AE51-428D-9D54-96B5F289A30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Calibri" panose="020F0502020204030204" pitchFamily="34" charset="0"/>
        <a:buChar char="Ω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AB8D6-2239-4DD7-8F1D-E54904DC4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第六章：</a:t>
            </a:r>
            <a:r>
              <a:rPr lang="en-US" altLang="zh-CN" dirty="0"/>
              <a:t>Java</a:t>
            </a:r>
            <a:r>
              <a:rPr lang="zh-CN" altLang="en-US" dirty="0"/>
              <a:t>异常处理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异常举例</a:t>
            </a:r>
            <a:r>
              <a:rPr lang="en-US" altLang="zh-CN" b="1" dirty="0">
                <a:cs typeface="Times New Roman" pitchFamily="18" charset="0"/>
              </a:rPr>
              <a:t>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4624" y="90872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y=3/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(“program ends ok!”);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365104"/>
            <a:ext cx="83820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endParaRPr lang="en-US" altLang="zh-CN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0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 / by zero</a:t>
            </a:r>
          </a:p>
          <a:p>
            <a:pPr lvl="1"/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	at </a:t>
            </a:r>
            <a:r>
              <a:rPr lang="en-US" altLang="zh-CN" sz="2000" b="1" i="1" dirty="0" err="1">
                <a:ea typeface="宋体" pitchFamily="2" charset="-122"/>
                <a:cs typeface="Times New Roman" pitchFamily="18" charset="0"/>
              </a:rPr>
              <a:t>DivideZero.main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(DivideZero.java:6</a:t>
            </a:r>
            <a:r>
              <a:rPr lang="en-US" altLang="zh-CN" sz="2000" b="1" i="1" dirty="0" smtClean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sz="2000" b="1" i="1" dirty="0" smtClean="0">
                <a:ea typeface="宋体" pitchFamily="2" charset="-122"/>
                <a:cs typeface="Times New Roman" pitchFamily="18" charset="0"/>
              </a:rPr>
              <a:t>即：</a:t>
            </a:r>
            <a:r>
              <a:rPr lang="zh-CN" altLang="en-US" sz="2000" b="1" i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除数不能为零！！</a:t>
            </a:r>
            <a:endParaRPr lang="en-US" altLang="zh-CN" sz="2000" b="1" i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Exception in thread "main" </a:t>
            </a:r>
          </a:p>
        </p:txBody>
      </p:sp>
    </p:spTree>
    <p:extLst>
      <p:ext uri="{BB962C8B-B14F-4D97-AF65-F5344CB8AC3E}">
        <p14:creationId xmlns="" xmlns:p14="http://schemas.microsoft.com/office/powerpoint/2010/main" val="3905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异常举例</a:t>
            </a:r>
            <a:r>
              <a:rPr lang="en-US" altLang="zh-CN" b="1" dirty="0">
                <a:cs typeface="Times New Roman" pitchFamily="18" charset="0"/>
              </a:rPr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616" y="836712"/>
            <a:ext cx="7543800" cy="36004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// 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错误地方！对象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cast</a:t>
            </a:r>
            <a:r>
              <a:rPr lang="zh-CN" altLang="en-US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错了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= (Person)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(person);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16619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Person.java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Person</a:t>
            </a: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200" b="1" i="1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lang="en-US" altLang="zh-CN" sz="2200" b="1" i="1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200" u="sng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java.lang.ClassCastException</a:t>
            </a: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 </a:t>
            </a:r>
            <a:endParaRPr lang="en-US" altLang="zh-CN" sz="2200" b="1" i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200" b="1" i="1" dirty="0">
                <a:ea typeface="宋体" pitchFamily="2" charset="-122"/>
                <a:cs typeface="Times New Roman" pitchFamily="18" charset="0"/>
              </a:rPr>
              <a:t>	at </a:t>
            </a:r>
            <a:r>
              <a:rPr lang="en-US" altLang="zh-CN" sz="2200" b="1" i="1" dirty="0" err="1">
                <a:ea typeface="宋体" pitchFamily="2" charset="-122"/>
                <a:cs typeface="Times New Roman" pitchFamily="18" charset="0"/>
              </a:rPr>
              <a:t>Person.main</a:t>
            </a:r>
            <a:r>
              <a:rPr lang="en-US" altLang="zh-CN" sz="2200" b="1" i="1" dirty="0">
                <a:ea typeface="宋体" pitchFamily="2" charset="-122"/>
                <a:cs typeface="Times New Roman" pitchFamily="18" charset="0"/>
              </a:rPr>
              <a:t>(Person.java:5)</a:t>
            </a:r>
          </a:p>
          <a:p>
            <a:pPr lvl="1"/>
            <a:r>
              <a:rPr lang="en-US" altLang="zh-CN" sz="2200" b="1" i="1" dirty="0">
                <a:ea typeface="宋体" pitchFamily="2" charset="-122"/>
                <a:cs typeface="Times New Roman" pitchFamily="18" charset="0"/>
              </a:rPr>
              <a:t>Exception in thread "main" </a:t>
            </a:r>
          </a:p>
        </p:txBody>
      </p:sp>
    </p:spTree>
    <p:extLst>
      <p:ext uri="{BB962C8B-B14F-4D97-AF65-F5344CB8AC3E}">
        <p14:creationId xmlns="" xmlns:p14="http://schemas.microsoft.com/office/powerpoint/2010/main" val="28047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异常处理机制（</a:t>
            </a:r>
            <a:r>
              <a:rPr lang="en-US" altLang="zh-CN" b="1" dirty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528" y="1124744"/>
            <a:ext cx="849694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在编写程序时，经常要在可能出现错误的地方加上检测的代码，如进行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x/y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运算时，要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检测分母为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，数据为空，输入的不是数据而是字符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等。过多的分支会导致程序的代码加长，可读性差。因此采用异常机制。</a:t>
            </a:r>
            <a:endParaRPr lang="en-US" altLang="zh-CN" sz="28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异常处理</a:t>
            </a:r>
            <a:endParaRPr lang="en-US" altLang="zh-CN" sz="9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采用异常处理机制，将异常处理的程序代码集中在一起，与正常的程序代码分开，使得程序简洁，并易于维护。</a:t>
            </a:r>
          </a:p>
        </p:txBody>
      </p:sp>
    </p:spTree>
    <p:extLst>
      <p:ext uri="{BB962C8B-B14F-4D97-AF65-F5344CB8AC3E}">
        <p14:creationId xmlns="" xmlns:p14="http://schemas.microsoft.com/office/powerpoint/2010/main" val="86857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异常处理机制（</a:t>
            </a:r>
            <a:r>
              <a:rPr lang="en-US" altLang="zh-CN" b="1" dirty="0">
                <a:cs typeface="Times New Roman" pitchFamily="18" charset="0"/>
              </a:rPr>
              <a:t>2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44339"/>
            <a:ext cx="8569325" cy="486092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提供的是异常处理的</a:t>
            </a:r>
            <a:r>
              <a:rPr lang="zh-CN" altLang="en-US" sz="3000" b="1" dirty="0">
                <a:ea typeface="宋体" pitchFamily="2" charset="-122"/>
                <a:cs typeface="Times New Roman" pitchFamily="18" charset="0"/>
              </a:rPr>
              <a:t>抓抛模型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程序的执行过程中如出现异常，会生成一个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异常类对象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，该异常对象将被提交给</a:t>
            </a: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运行时系统，这个过程称为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(throw)</a:t>
            </a:r>
            <a:r>
              <a:rPr lang="zh-CN" altLang="en-US" sz="30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3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3000" dirty="0">
                <a:ea typeface="宋体" pitchFamily="2" charset="-122"/>
              </a:rPr>
              <a:t>异常对象的生成</a:t>
            </a:r>
            <a:endParaRPr lang="en-US" altLang="zh-CN" sz="3000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由虚拟机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自动生成</a:t>
            </a:r>
            <a:r>
              <a:rPr lang="zh-CN" altLang="en-US" dirty="0">
                <a:ea typeface="宋体" pitchFamily="2" charset="-122"/>
              </a:rPr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自动抛出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由开发人员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手动创建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Exception </a:t>
            </a:r>
            <a:r>
              <a:rPr lang="en-US" altLang="zh-CN" dirty="0" err="1">
                <a:ea typeface="宋体" pitchFamily="2" charset="-122"/>
              </a:rPr>
              <a:t>exception</a:t>
            </a:r>
            <a:r>
              <a:rPr lang="en-US" altLang="zh-CN" dirty="0">
                <a:ea typeface="宋体" pitchFamily="2" charset="-122"/>
              </a:rPr>
              <a:t> = new </a:t>
            </a:r>
            <a:r>
              <a:rPr lang="en-US" altLang="zh-CN" dirty="0" err="1">
                <a:ea typeface="宋体" pitchFamily="2" charset="-122"/>
              </a:rPr>
              <a:t>ClassCastException</a:t>
            </a:r>
            <a:r>
              <a:rPr lang="en-US" altLang="zh-CN" dirty="0">
                <a:ea typeface="宋体" pitchFamily="2" charset="-122"/>
              </a:rPr>
              <a:t>();——</a:t>
            </a:r>
            <a:r>
              <a:rPr lang="zh-CN" altLang="en-US" dirty="0">
                <a:ea typeface="宋体" pitchFamily="2" charset="-122"/>
              </a:rPr>
              <a:t>创建好的异常对象不抛出对程序没有任何影响，和创建一个普通对象一样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4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20" y="239103"/>
            <a:ext cx="32361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异常处理机制（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502" y="1052736"/>
            <a:ext cx="8135938" cy="450215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如果一个方法内抛出异常，该异常对象会被抛给调用者方法中处理。如果异常没有在调用者方法中处理，它继续被抛给这个调用方法的上层方法。这个过程将一直继续下去，直到异常被处理。这一过程称为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捕获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(catch)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如果一个异常回到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方法，并且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也不处理，则程序运行终止。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程序员通常只能处理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，而对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无能为力。</a:t>
            </a:r>
          </a:p>
        </p:txBody>
      </p:sp>
    </p:spTree>
    <p:extLst>
      <p:ext uri="{BB962C8B-B14F-4D97-AF65-F5344CB8AC3E}">
        <p14:creationId xmlns="" xmlns:p14="http://schemas.microsoft.com/office/powerpoint/2010/main" val="399600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异常处理机制（</a:t>
            </a:r>
            <a:r>
              <a:rPr lang="en-US" altLang="zh-CN" b="1" dirty="0">
                <a:cs typeface="Times New Roman" pitchFamily="18" charset="0"/>
              </a:rPr>
              <a:t>4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626" y="908720"/>
            <a:ext cx="8351838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异常处理是通过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try-catch-finally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ExceptionName1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ExceptionName2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......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[ finally{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......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无论是否发生异常，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都无条件执行的语句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}  ]</a:t>
            </a:r>
          </a:p>
        </p:txBody>
      </p:sp>
    </p:spTree>
    <p:extLst>
      <p:ext uri="{BB962C8B-B14F-4D97-AF65-F5344CB8AC3E}">
        <p14:creationId xmlns="" xmlns:p14="http://schemas.microsoft.com/office/powerpoint/2010/main" val="92047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捕获异常</a:t>
            </a:r>
            <a:r>
              <a:rPr lang="en-US" altLang="zh-CN" b="1" dirty="0">
                <a:cs typeface="Times New Roman" pitchFamily="18" charset="0"/>
              </a:rPr>
              <a:t>(1)</a:t>
            </a:r>
            <a:endParaRPr lang="en-US" altLang="zh-CN" b="1" dirty="0">
              <a:solidFill>
                <a:srgbClr val="BD6FBF"/>
              </a:solidFill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000" y="754544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捕获异常的第一步是用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try{…}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语句块选定捕获异常的范围，将可能出现异常的代码放在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语句块中。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Exceptiontype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语句块中是对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进行处理的代码。每个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语句块可以伴随一个或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多个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语句，用于处理可能产生的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不同类型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的异常对象。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9832" y="4445496"/>
            <a:ext cx="8712968" cy="198823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如果明确知道产生的是何种异常，可以用该异常类作为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的参数；也可以用其父类作为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比如：可以用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类作为参数的地方，就可以用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类作为参数，或者用所有异常的父类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类作为参数。但不能是与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类无关的异常，如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NullPointerException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中的语句将不会执行）。</a:t>
            </a:r>
          </a:p>
        </p:txBody>
      </p:sp>
    </p:spTree>
    <p:extLst>
      <p:ext uri="{BB962C8B-B14F-4D97-AF65-F5344CB8AC3E}">
        <p14:creationId xmlns="" xmlns:p14="http://schemas.microsoft.com/office/powerpoint/2010/main" val="202706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捕获异常</a:t>
            </a:r>
            <a:r>
              <a:rPr lang="en-US" altLang="zh-CN" b="1" dirty="0">
                <a:cs typeface="Times New Roman" pitchFamily="18" charset="0"/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2680" y="836712"/>
            <a:ext cx="8559800" cy="3886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捕获异常的有关信息：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	与其它对象一样，可以访问一个异常对象的成员变量或调用它的方法。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getMessage</a:t>
            </a:r>
            <a:r>
              <a:rPr lang="en-US" altLang="zh-CN" sz="3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 获取异常信息，返回字符串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printStackTrace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获取异常类名和异常信息，以及异常出现在程序中的位置。返回值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559" y="4725144"/>
            <a:ext cx="8143875" cy="1593468"/>
            <a:chOff x="611560" y="4787860"/>
            <a:chExt cx="8143875" cy="15934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下箭头 5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  <a:ea typeface="宋体" pitchFamily="2" charset="-122"/>
                </a:rPr>
                <a:t>异常名称</a:t>
              </a:r>
            </a:p>
          </p:txBody>
        </p:sp>
        <p:sp>
          <p:nvSpPr>
            <p:cNvPr id="9" name="上箭头 8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  <a:ea typeface="宋体" pitchFamily="2" charset="-122"/>
                </a:rPr>
                <a:t>说明信息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1156" y="630932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堆栈信息</a:t>
            </a:r>
          </a:p>
        </p:txBody>
      </p:sp>
    </p:spTree>
    <p:extLst>
      <p:ext uri="{BB962C8B-B14F-4D97-AF65-F5344CB8AC3E}">
        <p14:creationId xmlns="" xmlns:p14="http://schemas.microsoft.com/office/powerpoint/2010/main" val="30865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捕获异常</a:t>
            </a:r>
            <a:r>
              <a:rPr lang="en-US" altLang="zh-CN" b="1" dirty="0">
                <a:cs typeface="Times New Roman" pitchFamily="18" charset="0"/>
              </a:rPr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922" y="908720"/>
            <a:ext cx="8464550" cy="430847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3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捕获异常的最后一步是通过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语句为异常处理提供一个统一的出口，使得在控制流转到程序的其它部分以前，能够对程序的状态作统一的管理。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不论在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代码块中是否发生了异常事件，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语句是否执行，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语句是否有异常，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语句中是否有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块中的语句都会被执行。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语句是任选的</a:t>
            </a:r>
          </a:p>
        </p:txBody>
      </p:sp>
    </p:spTree>
    <p:extLst>
      <p:ext uri="{BB962C8B-B14F-4D97-AF65-F5344CB8AC3E}">
        <p14:creationId xmlns="" xmlns:p14="http://schemas.microsoft.com/office/powerpoint/2010/main" val="275761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8" y="1196752"/>
            <a:ext cx="8306376" cy="439248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捕获异常</a:t>
            </a:r>
            <a:r>
              <a:rPr lang="en-US" altLang="zh-CN" b="1" dirty="0">
                <a:cs typeface="Times New Roman" pitchFamily="18" charset="0"/>
              </a:rPr>
              <a:t>(4)</a:t>
            </a:r>
          </a:p>
        </p:txBody>
      </p:sp>
    </p:spTree>
    <p:extLst>
      <p:ext uri="{BB962C8B-B14F-4D97-AF65-F5344CB8AC3E}">
        <p14:creationId xmlns="" xmlns:p14="http://schemas.microsoft.com/office/powerpoint/2010/main" val="36992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39103"/>
            <a:ext cx="244407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异常（</a:t>
            </a:r>
            <a:r>
              <a:rPr lang="en-US" altLang="zh-CN" b="1" dirty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  <p:sp>
        <p:nvSpPr>
          <p:cNvPr id="5123" name="Text Box 3"/>
          <p:cNvSpPr>
            <a:spLocks noGrp="1" noChangeArrowheads="1"/>
          </p:cNvSpPr>
          <p:nvPr>
            <p:ph type="body" idx="4294967295"/>
          </p:nvPr>
        </p:nvSpPr>
        <p:spPr>
          <a:xfrm>
            <a:off x="395039" y="908720"/>
            <a:ext cx="8353425" cy="4249737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宋体" pitchFamily="2" charset="-122"/>
              </a:rPr>
              <a:t>         在使用计算机语言进行项目开发的过程中，即使程序员把代码写得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尽善尽美</a:t>
            </a:r>
            <a:r>
              <a:rPr lang="zh-CN" altLang="en-US" dirty="0">
                <a:ea typeface="宋体" pitchFamily="2" charset="-122"/>
              </a:rPr>
              <a:t>，在系统的运行过程中仍然会遇到一些问题，因为很多问题不是靠代码能够避免的，比如：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客户输入数据的格式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读取文件是否存在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网络是否始终保持通畅</a:t>
            </a:r>
            <a:r>
              <a:rPr lang="zh-CN" altLang="en-US" dirty="0">
                <a:ea typeface="宋体" pitchFamily="2" charset="-122"/>
              </a:rPr>
              <a:t>等等。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2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39103"/>
            <a:ext cx="2444078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异常处理举例</a:t>
            </a:r>
            <a:r>
              <a:rPr lang="en-US" altLang="zh-CN" b="1" dirty="0">
                <a:cs typeface="Times New Roman" pitchFamily="18" charset="0"/>
              </a:rPr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8032" y="764704"/>
            <a:ext cx="7772400" cy="41148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T{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static void main(String[]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String[] friends={"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try{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for(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}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catch(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("index err");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67744" y="5059050"/>
            <a:ext cx="6019800" cy="17543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Test6_2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java6_2</a:t>
            </a:r>
          </a:p>
          <a:p>
            <a:pPr lvl="1"/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lisa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bily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kessy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index err</a:t>
            </a: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this is the end</a:t>
            </a:r>
          </a:p>
        </p:txBody>
      </p:sp>
    </p:spTree>
    <p:extLst>
      <p:ext uri="{BB962C8B-B14F-4D97-AF65-F5344CB8AC3E}">
        <p14:creationId xmlns="" xmlns:p14="http://schemas.microsoft.com/office/powerpoint/2010/main" val="1678858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152" y="239103"/>
            <a:ext cx="2948134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异常处理举例</a:t>
            </a:r>
            <a:r>
              <a:rPr lang="en-US" altLang="zh-CN" b="1" dirty="0">
                <a:cs typeface="Times New Roman" pitchFamily="18" charset="0"/>
              </a:rPr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2048" y="836712"/>
            <a:ext cx="7772400" cy="468052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DivideZero1{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DivideZero1 c=new DivideZero1();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y=3/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catch(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e){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("divide by zero error!");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("program ends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76536" y="5733256"/>
            <a:ext cx="6019800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DivideZero1</a:t>
            </a: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divide by zero error!</a:t>
            </a: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program ends ok!</a:t>
            </a:r>
          </a:p>
        </p:txBody>
      </p:sp>
    </p:spTree>
    <p:extLst>
      <p:ext uri="{BB962C8B-B14F-4D97-AF65-F5344CB8AC3E}">
        <p14:creationId xmlns="" xmlns:p14="http://schemas.microsoft.com/office/powerpoint/2010/main" val="129737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cs typeface="Times New Roman" pitchFamily="18" charset="0"/>
              </a:rPr>
              <a:t>练习</a:t>
            </a:r>
            <a:r>
              <a:rPr lang="en-US" altLang="zh-CN" b="1" dirty="0">
                <a:cs typeface="Times New Roman" pitchFamily="18" charset="0"/>
              </a:rPr>
              <a:t>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850305"/>
            <a:ext cx="8926512" cy="43068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编写一个类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TestException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方法中使用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，要求：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块中，编写被零除的代码。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块中，捕获被零除所产生的异常，并且打印异常信息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块中，打印一条语句。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65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cs typeface="Times New Roman" pitchFamily="18" charset="0"/>
              </a:rPr>
              <a:t>体会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386762" cy="30099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捕获和不捕获异常，程序的运行有什么不同。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语句块中可能发生多个不同异常时的处理。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语句块的使用。</a:t>
            </a:r>
          </a:p>
        </p:txBody>
      </p:sp>
    </p:spTree>
    <p:extLst>
      <p:ext uri="{BB962C8B-B14F-4D97-AF65-F5344CB8AC3E}">
        <p14:creationId xmlns="" xmlns:p14="http://schemas.microsoft.com/office/powerpoint/2010/main" val="426385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cs typeface="Times New Roman" pitchFamily="18" charset="0"/>
              </a:rPr>
              <a:t>不捕获异常时的情况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847" y="836712"/>
            <a:ext cx="8429625" cy="4233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前面使用的异常都是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类或是它的子类，这些类的异常的特点是：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		即使没有使用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捕获，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自己也能捕获，并且编译通过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但运行时会发生异常使得程序运行终止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如果抛出的异常是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等类型的非运行时异常，则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必须捕获，否则编译错误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。也就是说，我们必须处理编译时异常，将异常进行捕捉，转化为运行时异常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80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39103"/>
            <a:ext cx="43882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BD6FBF"/>
                </a:solidFill>
                <a:cs typeface="Times New Roman" pitchFamily="18" charset="0"/>
              </a:rPr>
              <a:t>IOException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异常处理举例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36712"/>
            <a:ext cx="8642350" cy="518477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Test6_3{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  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while(b!= -1)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 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6839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39103"/>
            <a:ext cx="474833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BD6FBF"/>
                </a:solidFill>
                <a:cs typeface="Times New Roman" pitchFamily="18" charset="0"/>
              </a:rPr>
              <a:t>IOException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异常处理举例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9514" y="764704"/>
            <a:ext cx="8856662" cy="58054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Test6_3{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while(b!= -1) 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}catch 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}finally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 It’s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8319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39103"/>
            <a:ext cx="5756446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100" b="1" dirty="0">
                <a:cs typeface="Times New Roman" pitchFamily="18" charset="0"/>
              </a:rPr>
              <a:t>练习</a:t>
            </a:r>
            <a:r>
              <a:rPr lang="en-US" altLang="zh-CN" sz="3100" b="1" dirty="0">
                <a:cs typeface="Times New Roman" pitchFamily="18" charset="0"/>
              </a:rPr>
              <a:t>2  </a:t>
            </a:r>
            <a:r>
              <a:rPr lang="zh-CN" altLang="en-US" b="1" dirty="0">
                <a:cs typeface="Times New Roman" pitchFamily="18" charset="0"/>
              </a:rPr>
              <a:t>捕获和处理</a:t>
            </a:r>
            <a:r>
              <a:rPr lang="en-US" altLang="zh-CN" b="1" dirty="0" err="1">
                <a:cs typeface="Times New Roman" pitchFamily="18" charset="0"/>
              </a:rPr>
              <a:t>IOException</a:t>
            </a:r>
            <a:r>
              <a:rPr lang="zh-CN" altLang="en-US" b="1" dirty="0">
                <a:cs typeface="Times New Roman" pitchFamily="18" charset="0"/>
              </a:rPr>
              <a:t>异常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1520" y="1124744"/>
            <a:ext cx="856895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编译、运行应用程序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Test6_3.java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，体会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语言中异常的捕获和处理机制。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相关知识：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类的成员方法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read()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的功能是每次从相应的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本地为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码编码格式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文件中读取一个字节，并转换成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0~255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之间的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型整数返回，到达文件末尾时则返回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060181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声明抛出异常</a:t>
            </a:r>
            <a:r>
              <a:rPr lang="en-US" altLang="zh-CN" b="1" dirty="0">
                <a:cs typeface="Times New Roman" pitchFamily="18" charset="0"/>
              </a:rPr>
              <a:t>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08720"/>
            <a:ext cx="8964612" cy="51117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声明抛出异常是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中处理异常的第二种方式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如果一个方法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中的语句执行时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可能生成某种异常，但是并不能确定如何处理这种异常，则此方法应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显示地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声明抛出异常，表明该方法将不对这些异常进行处理，而由该方法的</a:t>
            </a:r>
            <a:r>
              <a:rPr lang="zh-CN" altLang="en-US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调用者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负责处理。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在方法声明中用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语句可以声明抛出异常的列表，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后面的异常类型可以是方法中产生的异常类型，也可以是它的父类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声明抛出异常举例：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file)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throws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读文件的操作可能产生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类型的异常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(file);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..……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</p:txBody>
      </p:sp>
    </p:spTree>
    <p:extLst>
      <p:ext uri="{BB962C8B-B14F-4D97-AF65-F5344CB8AC3E}">
        <p14:creationId xmlns="" xmlns:p14="http://schemas.microsoft.com/office/powerpoint/2010/main" val="74749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声明抛出异常</a:t>
            </a:r>
            <a:r>
              <a:rPr lang="en-US" altLang="zh-CN" b="1" dirty="0">
                <a:cs typeface="Times New Roman" pitchFamily="18" charset="0"/>
              </a:rPr>
              <a:t>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08720"/>
            <a:ext cx="8642350" cy="583264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Test6_4{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Test6_4 t = new Test6_4();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t.readFile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}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e){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throws 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while(b!= -1)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7802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异常（</a:t>
            </a:r>
            <a:r>
              <a:rPr lang="en-US" altLang="zh-CN" b="1" dirty="0">
                <a:cs typeface="Times New Roman" pitchFamily="18" charset="0"/>
              </a:rPr>
              <a:t>2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263" y="908720"/>
            <a:ext cx="8785225" cy="504031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异常：在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语言中，将程序执行中发生的不正常情况称为“异常”。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开发过程中的语法错误和逻辑错误不是异常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程序在执行过程中所发生的异常事件可分为两类：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Error: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虚拟机无法解决的严重问题。如：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系统内部错误、资源耗尽等严重情况。一般不编写针对性的代码进行处理。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Exception: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其它因编程错误或偶然的外在因素导致的一般性问题，可以使用针对性的代码进行处理。例如：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空指针访问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试图读取不存在的文件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网络连接中断</a:t>
            </a:r>
          </a:p>
          <a:p>
            <a:pPr algn="just" eaLnBrk="1" hangingPunct="1"/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6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2051"/>
          <p:cNvGrpSpPr/>
          <p:nvPr/>
        </p:nvGrpSpPr>
        <p:grpSpPr>
          <a:xfrm>
            <a:off x="676063" y="1772816"/>
            <a:ext cx="7926865" cy="4565082"/>
            <a:chOff x="632079" y="1844824"/>
            <a:chExt cx="7926865" cy="4565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0" y="2034530"/>
              <a:ext cx="60388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14736" y="2551652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3573896" cy="39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067944" y="3356992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7824" y="3514260"/>
              <a:ext cx="4680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有可能找不到</a:t>
              </a:r>
              <a:r>
                <a:rPr lang="en-US" altLang="zh-CN" b="1" dirty="0" err="1">
                  <a:ea typeface="宋体" pitchFamily="2" charset="-122"/>
                </a:rPr>
                <a:t>filePath</a:t>
              </a:r>
              <a:r>
                <a:rPr lang="zh-CN" altLang="en-US" b="1" dirty="0">
                  <a:ea typeface="宋体" pitchFamily="2" charset="-122"/>
                </a:rPr>
                <a:t>指定的文件，所以抛出</a:t>
              </a:r>
              <a:r>
                <a:rPr lang="en-US" altLang="zh-CN" b="1" dirty="0" err="1">
                  <a:ea typeface="宋体" pitchFamily="2" charset="-122"/>
                </a:rPr>
                <a:t>FileNotFoundException</a:t>
              </a:r>
              <a:r>
                <a:rPr lang="zh-CN" altLang="en-US" b="1" dirty="0">
                  <a:ea typeface="宋体" pitchFamily="2" charset="-122"/>
                </a:rPr>
                <a:t>异常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796136" y="2551652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6656" y="247389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在方法头部声明抛出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20" y="4725144"/>
              <a:ext cx="4419600" cy="156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214736" y="5506194"/>
              <a:ext cx="3005336" cy="371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39750" y="5883306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6040574"/>
              <a:ext cx="49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b="1" dirty="0">
                  <a:ea typeface="宋体" pitchFamily="2" charset="-122"/>
                </a:rPr>
                <a:t>调用了一个声明抛出非运行时异常的方法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595772" y="5161610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012160" y="5161610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680" y="508385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继续向上抛，交给调用者处理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3486742" y="2066782"/>
              <a:ext cx="1680322" cy="3408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079" y="1844824"/>
              <a:ext cx="3075826" cy="3654828"/>
            </a:xfrm>
            <a:custGeom>
              <a:avLst/>
              <a:gdLst>
                <a:gd name="connsiteX0" fmla="*/ 3105035 w 3105035"/>
                <a:gd name="connsiteY0" fmla="*/ 326448 h 3719004"/>
                <a:gd name="connsiteX1" fmla="*/ 43783 w 3105035"/>
                <a:gd name="connsiteY1" fmla="*/ 326448 h 3719004"/>
                <a:gd name="connsiteX2" fmla="*/ 1581035 w 3105035"/>
                <a:gd name="connsiteY2" fmla="*/ 3719004 h 37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5035" h="3719004">
                  <a:moveTo>
                    <a:pt x="3105035" y="326448"/>
                  </a:moveTo>
                  <a:cubicBezTo>
                    <a:pt x="1701409" y="43735"/>
                    <a:pt x="297783" y="-238978"/>
                    <a:pt x="43783" y="326448"/>
                  </a:cubicBezTo>
                  <a:cubicBezTo>
                    <a:pt x="-210217" y="891874"/>
                    <a:pt x="685409" y="2305439"/>
                    <a:pt x="1581035" y="37190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2" idx="2"/>
            </p:cNvCxnSpPr>
            <p:nvPr/>
          </p:nvCxnSpPr>
          <p:spPr>
            <a:xfrm flipH="1" flipV="1">
              <a:off x="2169992" y="5269622"/>
              <a:ext cx="28249" cy="23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79712" y="5499652"/>
              <a:ext cx="218529" cy="6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476857" y="2703443"/>
              <a:ext cx="1120569" cy="2438400"/>
            </a:xfrm>
            <a:custGeom>
              <a:avLst/>
              <a:gdLst>
                <a:gd name="connsiteX0" fmla="*/ 723004 w 1120569"/>
                <a:gd name="connsiteY0" fmla="*/ 0 h 2438400"/>
                <a:gd name="connsiteX1" fmla="*/ 7386 w 1120569"/>
                <a:gd name="connsiteY1" fmla="*/ 715618 h 2438400"/>
                <a:gd name="connsiteX2" fmla="*/ 1120569 w 1120569"/>
                <a:gd name="connsiteY2" fmla="*/ 24384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569" h="2438400">
                  <a:moveTo>
                    <a:pt x="723004" y="0"/>
                  </a:moveTo>
                  <a:cubicBezTo>
                    <a:pt x="332064" y="154609"/>
                    <a:pt x="-58875" y="309218"/>
                    <a:pt x="7386" y="715618"/>
                  </a:cubicBezTo>
                  <a:cubicBezTo>
                    <a:pt x="73647" y="1122018"/>
                    <a:pt x="597108" y="1780209"/>
                    <a:pt x="1120569" y="24384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595772" y="4869160"/>
              <a:ext cx="0" cy="272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>
              <a:stCxn id="27" idx="2"/>
            </p:cNvCxnSpPr>
            <p:nvPr/>
          </p:nvCxnSpPr>
          <p:spPr>
            <a:xfrm flipH="1">
              <a:off x="2339752" y="5141843"/>
              <a:ext cx="257674" cy="19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6664" y="239103"/>
            <a:ext cx="266162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声明抛出异常</a:t>
            </a:r>
            <a:r>
              <a:rPr lang="en-US" altLang="zh-CN" b="1" dirty="0">
                <a:cs typeface="Times New Roman" pitchFamily="18" charset="0"/>
              </a:rPr>
              <a:t>(3)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856" y="764704"/>
            <a:ext cx="8229600" cy="5218113"/>
          </a:xfrm>
        </p:spPr>
        <p:txBody>
          <a:bodyPr/>
          <a:lstStyle/>
          <a:p>
            <a:pPr lvl="1"/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方法体内可能抛出非运行时异常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1050" dirty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调用声明抛出非运行时异常的方法</a:t>
            </a:r>
          </a:p>
        </p:txBody>
      </p:sp>
    </p:spTree>
    <p:extLst>
      <p:ext uri="{BB962C8B-B14F-4D97-AF65-F5344CB8AC3E}">
        <p14:creationId xmlns="" xmlns:p14="http://schemas.microsoft.com/office/powerpoint/2010/main" val="20586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992" y="239103"/>
            <a:ext cx="43882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重写方法声明抛出异常的原则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908720"/>
            <a:ext cx="8418760" cy="11525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重写方法不能抛出比被重写方法范围更大的异常类型。在多态的情况下，对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方法的调用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异常的捕获按父类声明的异常处理。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5907" y="2276872"/>
            <a:ext cx="82495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B1 extends A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B2 extends A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 </a:t>
            </a:r>
            <a:r>
              <a:rPr lang="en-US" altLang="zh-CN" sz="20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报错</a:t>
            </a:r>
            <a:endParaRPr lang="en-US" altLang="zh-CN" sz="2000" b="1" dirty="0">
              <a:solidFill>
                <a:srgbClr val="7030A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……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}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</p:txBody>
      </p:sp>
    </p:spTree>
    <p:extLst>
      <p:ext uri="{BB962C8B-B14F-4D97-AF65-F5344CB8AC3E}">
        <p14:creationId xmlns="" xmlns:p14="http://schemas.microsoft.com/office/powerpoint/2010/main" val="34554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人工抛出异常</a:t>
            </a:r>
            <a:endParaRPr lang="zh-CN" altLang="en-US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509" y="908720"/>
            <a:ext cx="8462963" cy="43053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异常类对象除在程序执行过程中出现异常时由系统自动生成并抛出，也可根据需要人工创建并抛出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首先要生成异常类对象，然后通过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语句实现抛出操作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提交给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运行环境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 =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e;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可以抛出的异常必须是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Throwable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或其子类的实例。下面的语句在编译时将会产生语法错误：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new String("want to throw");</a:t>
            </a:r>
          </a:p>
        </p:txBody>
      </p:sp>
    </p:spTree>
    <p:extLst>
      <p:ext uri="{BB962C8B-B14F-4D97-AF65-F5344CB8AC3E}">
        <p14:creationId xmlns="" xmlns:p14="http://schemas.microsoft.com/office/powerpoint/2010/main" val="1601326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E024E89-25FC-431D-9BE4-667BFC10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zh-CN" altLang="en-US" dirty="0"/>
              <a:t>自定义异常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F93F81BA-3B47-45B4-A467-DE2F23EE7CBD}"/>
              </a:ext>
            </a:extLst>
          </p:cNvPr>
          <p:cNvSpPr txBox="1">
            <a:spLocks/>
          </p:cNvSpPr>
          <p:nvPr/>
        </p:nvSpPr>
        <p:spPr>
          <a:xfrm>
            <a:off x="369461" y="764704"/>
            <a:ext cx="8518825" cy="2658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为了能够标记项目中的异常事件，需要使用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抛出异常；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如果抛出的是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中的标准异常，那么很可能与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中方法抛出的异常混淆，因此需要自定义异常；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项目组根据业务需求定义业务异常，对团队协作开发非常有意义；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3" descr="C:\Users\wxh\AppData\Local\Microsoft\Windows\Temporary Internet Files\Content.IE5\0M4P6LG4\students_group_work[1].png">
            <a:extLst>
              <a:ext uri="{FF2B5EF4-FFF2-40B4-BE49-F238E27FC236}">
                <a16:creationId xmlns="" xmlns:a16="http://schemas.microsoft.com/office/drawing/2014/main" id="{F7052A79-0371-49A4-A3CC-BEC283A77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87624" y="5233779"/>
            <a:ext cx="2118575" cy="1579597"/>
          </a:xfrm>
          <a:prstGeom prst="rect">
            <a:avLst/>
          </a:prstGeom>
          <a:noFill/>
        </p:spPr>
      </p:pic>
      <p:pic>
        <p:nvPicPr>
          <p:cNvPr id="6" name="Picture 4" descr="C:\Users\wxh\AppData\Local\Microsoft\Windows\Temporary Internet Files\Content.IE5\ZT1HI1NT\group-therapy[1].jpg">
            <a:extLst>
              <a:ext uri="{FF2B5EF4-FFF2-40B4-BE49-F238E27FC236}">
                <a16:creationId xmlns="" xmlns:a16="http://schemas.microsoft.com/office/drawing/2014/main" id="{4A2AA452-929E-45F8-B375-DC1FA44DC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999008"/>
            <a:ext cx="2173233" cy="1442004"/>
          </a:xfrm>
          <a:prstGeom prst="rect">
            <a:avLst/>
          </a:prstGeom>
          <a:noFill/>
        </p:spPr>
      </p:pic>
      <p:sp>
        <p:nvSpPr>
          <p:cNvPr id="7" name="Oval Callout 10">
            <a:extLst>
              <a:ext uri="{FF2B5EF4-FFF2-40B4-BE49-F238E27FC236}">
                <a16:creationId xmlns="" xmlns:a16="http://schemas.microsoft.com/office/drawing/2014/main" id="{BB2773C1-B49A-493D-8A2B-7B9EC18F392B}"/>
              </a:ext>
            </a:extLst>
          </p:cNvPr>
          <p:cNvSpPr/>
          <p:nvPr/>
        </p:nvSpPr>
        <p:spPr>
          <a:xfrm>
            <a:off x="-4885" y="2942382"/>
            <a:ext cx="2191407" cy="2388475"/>
          </a:xfrm>
          <a:prstGeom prst="wedgeEllipseCallout">
            <a:avLst>
              <a:gd name="adj1" fmla="val 51413"/>
              <a:gd name="adj2" fmla="val 493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11">
            <a:extLst>
              <a:ext uri="{FF2B5EF4-FFF2-40B4-BE49-F238E27FC236}">
                <a16:creationId xmlns="" xmlns:a16="http://schemas.microsoft.com/office/drawing/2014/main" id="{22C7E758-CC9A-4D1C-891F-D8B9B44B6537}"/>
              </a:ext>
            </a:extLst>
          </p:cNvPr>
          <p:cNvSpPr/>
          <p:nvPr/>
        </p:nvSpPr>
        <p:spPr>
          <a:xfrm>
            <a:off x="6812636" y="2334742"/>
            <a:ext cx="2307020" cy="2388475"/>
          </a:xfrm>
          <a:prstGeom prst="wedgeEllipseCallout">
            <a:avLst>
              <a:gd name="adj1" fmla="val -22520"/>
              <a:gd name="adj2" fmla="val 67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如果用户输入的数值超出这个范围，一定得提醒用户重新输入，用异常来表示。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="" xmlns:a16="http://schemas.microsoft.com/office/drawing/2014/main" id="{C970E2BC-4E18-486B-9B4B-9E81028B93FE}"/>
              </a:ext>
            </a:extLst>
          </p:cNvPr>
          <p:cNvSpPr txBox="1"/>
          <p:nvPr/>
        </p:nvSpPr>
        <p:spPr>
          <a:xfrm>
            <a:off x="3347864" y="3573016"/>
            <a:ext cx="2774731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一个项目团队的两个小组，分别负责不同模块开发</a:t>
            </a:r>
            <a:endParaRPr lang="en-US" dirty="0"/>
          </a:p>
        </p:txBody>
      </p:sp>
      <p:sp>
        <p:nvSpPr>
          <p:cNvPr id="10" name="TextBox 14">
            <a:extLst>
              <a:ext uri="{FF2B5EF4-FFF2-40B4-BE49-F238E27FC236}">
                <a16:creationId xmlns="" xmlns:a16="http://schemas.microsoft.com/office/drawing/2014/main" id="{5A8A3778-CF4F-43E9-AB8B-F1D53542A8B5}"/>
              </a:ext>
            </a:extLst>
          </p:cNvPr>
          <p:cNvSpPr txBox="1"/>
          <p:nvPr/>
        </p:nvSpPr>
        <p:spPr>
          <a:xfrm>
            <a:off x="3347864" y="4941168"/>
            <a:ext cx="2774731" cy="92333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相同的业务异常，有必要构建一个自定义的异常类型！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106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39103"/>
            <a:ext cx="3452190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9552" y="980728"/>
            <a:ext cx="79928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一般地，用户自定义异常类都是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的子类。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自定义异常类通常需要编写几个重载的构造器。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自定义的异常类对象通过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抛出。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自定义异常最重要的是异常类的名字，当异常出现时，可以根据名字判断异常类型。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382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4048" y="239103"/>
            <a:ext cx="388423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79512" y="908720"/>
            <a:ext cx="871296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用户自定义异常类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MyException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，用于描述数据取值范围错误信息。用户自己的异常类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必须继承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现有的异常类。</a:t>
            </a:r>
          </a:p>
          <a:p>
            <a:endParaRPr lang="zh-CN" altLang="en-US" sz="24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Exception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	static final long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1L;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message,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super(message);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id;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return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63614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39103"/>
            <a:ext cx="3812230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使用用户自定义异常类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5536" y="1124744"/>
            <a:ext cx="815312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Test6_5{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num) throws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if (num &lt; 0) 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人数为负值，不合理”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3);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else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登记人数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num 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manager()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try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(100);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catch 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登记失败，出错种类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e.getId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	 	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本次登记操作结束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Test6_5 t = new Test6_5();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t.manager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544433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7840" y="1556792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捕获异常</a:t>
            </a:r>
          </a:p>
        </p:txBody>
      </p:sp>
      <p:sp>
        <p:nvSpPr>
          <p:cNvPr id="5" name="矩形 4"/>
          <p:cNvSpPr/>
          <p:nvPr/>
        </p:nvSpPr>
        <p:spPr>
          <a:xfrm>
            <a:off x="4596172" y="1556792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抛出异常</a:t>
            </a:r>
          </a:p>
        </p:txBody>
      </p:sp>
      <p:sp>
        <p:nvSpPr>
          <p:cNvPr id="6" name="矩形 5"/>
          <p:cNvSpPr/>
          <p:nvPr/>
        </p:nvSpPr>
        <p:spPr>
          <a:xfrm>
            <a:off x="7008440" y="1556792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声明异常</a:t>
            </a:r>
          </a:p>
        </p:txBody>
      </p:sp>
      <p:sp>
        <p:nvSpPr>
          <p:cNvPr id="3" name="右箭头 2"/>
          <p:cNvSpPr/>
          <p:nvPr/>
        </p:nvSpPr>
        <p:spPr>
          <a:xfrm>
            <a:off x="95672" y="2852936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try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95672" y="3933056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catch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95672" y="5013176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finally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07840" y="2852936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执行可能产生异常的代码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07840" y="4024064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捕获异常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607840" y="5111452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宋体" pitchFamily="2" charset="-122"/>
              </a:rPr>
              <a:t>无论是否发生异常，代码总被执行</a:t>
            </a:r>
          </a:p>
        </p:txBody>
      </p:sp>
      <p:sp>
        <p:nvSpPr>
          <p:cNvPr id="10" name="下箭头 9"/>
          <p:cNvSpPr/>
          <p:nvPr/>
        </p:nvSpPr>
        <p:spPr>
          <a:xfrm>
            <a:off x="4596172" y="2492896"/>
            <a:ext cx="187220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throw</a:t>
            </a:r>
            <a:endParaRPr lang="zh-CN" altLang="en-US" sz="2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96172" y="3717032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异常的生成阶段：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手动抛出异常对象</a:t>
            </a:r>
          </a:p>
        </p:txBody>
      </p:sp>
      <p:sp>
        <p:nvSpPr>
          <p:cNvPr id="16" name="下箭头 15"/>
          <p:cNvSpPr/>
          <p:nvPr/>
        </p:nvSpPr>
        <p:spPr>
          <a:xfrm>
            <a:off x="6984776" y="2479948"/>
            <a:ext cx="212372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</a:rPr>
              <a:t>throws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08440" y="3717032"/>
            <a:ext cx="1872208" cy="2160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异常的处理方式：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声明方法可能要抛出的各种异常类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6152" y="58781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例如：上游排污，下游治污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12496" y="7647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抓抛模型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64088" y="239103"/>
            <a:ext cx="3524198" cy="523220"/>
          </a:xfrm>
        </p:spPr>
        <p:txBody>
          <a:bodyPr>
            <a:normAutofit/>
          </a:bodyPr>
          <a:lstStyle/>
          <a:p>
            <a:r>
              <a:rPr lang="zh-CN" altLang="en-US" b="1" dirty="0">
                <a:cs typeface="Times New Roman" pitchFamily="18" charset="0"/>
              </a:rPr>
              <a:t>异常处理</a:t>
            </a:r>
            <a:r>
              <a:rPr lang="en-US" altLang="zh-CN" b="1" dirty="0">
                <a:cs typeface="Times New Roman" pitchFamily="18" charset="0"/>
              </a:rPr>
              <a:t>5</a:t>
            </a:r>
            <a:r>
              <a:rPr lang="zh-CN" altLang="en-US" b="1" dirty="0">
                <a:cs typeface="Times New Roman" pitchFamily="18" charset="0"/>
              </a:rPr>
              <a:t>个关键字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3400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cs typeface="Times New Roman" pitchFamily="18" charset="0"/>
              </a:rPr>
              <a:t>练习</a:t>
            </a:r>
            <a:r>
              <a:rPr lang="en-US" altLang="zh-CN" sz="3600" b="1" dirty="0">
                <a:cs typeface="Times New Roman" pitchFamily="18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class </a:t>
            </a:r>
            <a:r>
              <a:rPr lang="en-US" altLang="zh-CN" dirty="0" err="1">
                <a:ea typeface="宋体" pitchFamily="2" charset="-122"/>
              </a:rPr>
              <a:t>ReturnExceptionDemo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r>
              <a:rPr lang="en-US" altLang="zh-CN" dirty="0">
                <a:ea typeface="宋体" pitchFamily="2" charset="-122"/>
              </a:rPr>
              <a:t>	static void 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A");</a:t>
            </a:r>
          </a:p>
          <a:p>
            <a:r>
              <a:rPr lang="en-US" altLang="zh-CN" dirty="0">
                <a:ea typeface="宋体" pitchFamily="2" charset="-122"/>
              </a:rPr>
              <a:t>	throw new </a:t>
            </a:r>
            <a:r>
              <a:rPr lang="en-US" altLang="zh-CN" dirty="0" err="1">
                <a:ea typeface="宋体" pitchFamily="2" charset="-122"/>
              </a:rPr>
              <a:t>RuntimeException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制造异常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r>
              <a:rPr lang="en-US" altLang="zh-CN" dirty="0">
                <a:ea typeface="宋体" pitchFamily="2" charset="-122"/>
              </a:rPr>
              <a:t>	} finally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static void 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B");</a:t>
            </a:r>
          </a:p>
          <a:p>
            <a:r>
              <a:rPr lang="en-US" altLang="zh-CN" dirty="0">
                <a:ea typeface="宋体" pitchFamily="2" charset="-122"/>
              </a:rPr>
              <a:t>	return;</a:t>
            </a:r>
          </a:p>
          <a:p>
            <a:r>
              <a:rPr lang="en-US" altLang="zh-CN" dirty="0">
                <a:ea typeface="宋体" pitchFamily="2" charset="-122"/>
              </a:rPr>
              <a:t>	} finally 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7496" y="2924944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static void main(String[] </a:t>
            </a:r>
            <a:r>
              <a:rPr lang="en-US" altLang="zh-CN" dirty="0" err="1">
                <a:ea typeface="宋体" pitchFamily="2" charset="-122"/>
              </a:rPr>
              <a:t>args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r>
              <a:rPr lang="en-US" altLang="zh-CN" dirty="0">
                <a:ea typeface="宋体" pitchFamily="2" charset="-122"/>
              </a:rPr>
              <a:t>	try 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} catch (Exception e) {</a:t>
            </a:r>
          </a:p>
          <a:p>
            <a:r>
              <a:rPr lang="en-US" altLang="zh-CN" dirty="0">
                <a:ea typeface="宋体" pitchFamily="2" charset="-122"/>
              </a:rPr>
              <a:t>	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e.getMessage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}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3520" y="11218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</a:rPr>
              <a:t>判断程序的输出结果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39103"/>
            <a:ext cx="1579982" cy="5232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cs typeface="Times New Roman" pitchFamily="18" charset="0"/>
              </a:rPr>
              <a:t>练习</a:t>
            </a:r>
            <a:r>
              <a:rPr lang="en-US" altLang="zh-CN" b="1" dirty="0">
                <a:cs typeface="Times New Roman" pitchFamily="18" charset="0"/>
              </a:rPr>
              <a:t>4</a:t>
            </a:r>
            <a:endParaRPr lang="en-US" altLang="zh-CN" sz="3600" b="1" dirty="0"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08720"/>
            <a:ext cx="8496944" cy="554461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编写应用程序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EcmDef.java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，接收命令行的两个参数，要求不能输入负数，计算两数相除。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对数据类型不一致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/>
              <a:t>NumberFormatException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、缺少命令行参数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	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及输入负数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自定义的异常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提示：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在主类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中定义异常方法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完成两数相除功能。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方法中使用异常处理语句进行异常处理。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在程序中，自定义对应输入负数的异常类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运行时接受参数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20 10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[0]=“20” </a:t>
            </a:r>
            <a:r>
              <a:rPr lang="en-US" altLang="zh-CN" sz="2400" dirty="0" err="1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[1]=“10”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(5)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Interger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转换成对应的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值。如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a=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Interger.parseInt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(“314”);	//a=314;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zh-CN" sz="2400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6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异常（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064" y="908720"/>
            <a:ext cx="8280400" cy="381635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对于这些错误，一般有两种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解决方法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：一是遇到错误就终止程序的运行。另一种方法是由程序员在编写程序时，就考虑到错误的检测、错误消息的提示，以及错误的处理。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捕获错误最理想的是在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编译期间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，但有的错误只有在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才会发生。比如：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除数为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，数组下标越界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分类：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编译时异常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70A589-8B5A-49A7-B9DB-8CE79E2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/>
          <a:lstStyle/>
          <a:p>
            <a:r>
              <a:rPr lang="zh-CN" altLang="en-US" dirty="0"/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D7461-8FBF-42BE-9630-C2DC4ABEFB6D}"/>
              </a:ext>
            </a:extLst>
          </p:cNvPr>
          <p:cNvSpPr txBox="1">
            <a:spLocks/>
          </p:cNvSpPr>
          <p:nvPr/>
        </p:nvSpPr>
        <p:spPr>
          <a:xfrm>
            <a:off x="337930" y="1250959"/>
            <a:ext cx="8550356" cy="261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版本开始，增加了断言机制；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断言用来进行调试，不在生产环境中使用；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换言之，断言是为了帮助程序员在编程的过程中，尽快发现错误并进行修改，使得程序在生产环境中正常运行；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569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41E210-5AD5-4FF7-BEA2-6426398B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zh-CN" altLang="en-US" dirty="0"/>
              <a:t>断言的使用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14B150-16AF-4062-9822-9CC33A0C6B7B}"/>
              </a:ext>
            </a:extLst>
          </p:cNvPr>
          <p:cNvSpPr txBox="1">
            <a:spLocks/>
          </p:cNvSpPr>
          <p:nvPr/>
        </p:nvSpPr>
        <p:spPr>
          <a:xfrm>
            <a:off x="337930" y="1093304"/>
            <a:ext cx="8468140" cy="1460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断言使用关键字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表示，语法非常简单，有两种形式：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="" xmlns:a16="http://schemas.microsoft.com/office/drawing/2014/main" id="{A0D3808B-A31B-40DD-8924-668B5C960C32}"/>
              </a:ext>
            </a:extLst>
          </p:cNvPr>
          <p:cNvSpPr txBox="1"/>
          <p:nvPr/>
        </p:nvSpPr>
        <p:spPr>
          <a:xfrm>
            <a:off x="607888" y="1973638"/>
            <a:ext cx="81981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assert &lt;</a:t>
            </a:r>
            <a:r>
              <a:rPr lang="zh-CN" altLang="en-US" dirty="0">
                <a:ea typeface="微软雅黑 Light"/>
              </a:rPr>
              <a:t>布尔表达式</a:t>
            </a:r>
            <a:r>
              <a:rPr lang="en-US" altLang="zh-CN" dirty="0">
                <a:ea typeface="微软雅黑 Light"/>
              </a:rPr>
              <a:t>&gt; </a:t>
            </a:r>
          </a:p>
          <a:p>
            <a:r>
              <a:rPr lang="en-US" dirty="0">
                <a:ea typeface="微软雅黑 Light"/>
              </a:rPr>
              <a:t>assert &lt;</a:t>
            </a:r>
            <a:r>
              <a:rPr lang="zh-CN" altLang="en-US" dirty="0">
                <a:ea typeface="微软雅黑 Light"/>
              </a:rPr>
              <a:t>布尔表达式</a:t>
            </a:r>
            <a:r>
              <a:rPr lang="en-US" altLang="zh-CN" dirty="0">
                <a:ea typeface="微软雅黑 Light"/>
              </a:rPr>
              <a:t>&gt; : &lt;</a:t>
            </a:r>
            <a:r>
              <a:rPr lang="zh-CN" altLang="en-US" dirty="0">
                <a:ea typeface="微软雅黑 Light"/>
              </a:rPr>
              <a:t>错误信息</a:t>
            </a:r>
            <a:r>
              <a:rPr lang="en-US" altLang="zh-CN" dirty="0">
                <a:ea typeface="微软雅黑 Light"/>
              </a:rPr>
              <a:t>&gt; </a:t>
            </a:r>
            <a:endParaRPr lang="en-US" dirty="0">
              <a:ea typeface="微软雅黑 Ligh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910700EA-C3CE-493D-A73F-EB3F3A019B45}"/>
              </a:ext>
            </a:extLst>
          </p:cNvPr>
          <p:cNvSpPr txBox="1">
            <a:spLocks/>
          </p:cNvSpPr>
          <p:nvPr/>
        </p:nvSpPr>
        <p:spPr>
          <a:xfrm>
            <a:off x="337930" y="3327234"/>
            <a:ext cx="8468140" cy="2262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当布尔表达式的值是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时，忽略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assert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当布尔表达式的值是</a:t>
            </a:r>
            <a:r>
              <a:rPr kumimoji="0" lang="en-US" altLang="zh-CN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时，发生</a:t>
            </a:r>
            <a:r>
              <a:rPr kumimoji="0" lang="en-US" altLang="zh-CN" sz="2400" b="0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AssertionError</a:t>
            </a:r>
            <a:r>
              <a:rPr kumimoji="0" lang="zh-CN" altLang="en-US" sz="24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错误，程序中断；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如果用第二种形式，同时显示错误信息；</a:t>
            </a:r>
            <a:endParaRPr kumimoji="0" lang="en-US" altLang="zh-CN" sz="2400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940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7CBCBF-3BAF-48EC-9F93-10D2BAA4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zh-CN" altLang="en-US" dirty="0"/>
              <a:t>断言的使用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4C023D9-05DC-45D7-B8FD-AFB5FDEABEA0}"/>
              </a:ext>
            </a:extLst>
          </p:cNvPr>
          <p:cNvSpPr txBox="1">
            <a:spLocks/>
          </p:cNvSpPr>
          <p:nvPr/>
        </p:nvSpPr>
        <p:spPr>
          <a:xfrm>
            <a:off x="337930" y="764704"/>
            <a:ext cx="8550356" cy="1460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默认没有开启断言功能，要使用需要开启；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中的断言功能；</a:t>
            </a:r>
          </a:p>
        </p:txBody>
      </p:sp>
      <p:pic>
        <p:nvPicPr>
          <p:cNvPr id="4" name="Picture 2" descr="C:\Users\wxh\AppData\Roaming\Tencent\Users\29097443\QQ\WinTemp\RichOle\K}48A~CS8Y()(8%Z]HM`P0D.png">
            <a:extLst>
              <a:ext uri="{FF2B5EF4-FFF2-40B4-BE49-F238E27FC236}">
                <a16:creationId xmlns="" xmlns:a16="http://schemas.microsoft.com/office/drawing/2014/main" id="{2B500415-1E14-46F1-BF45-A886C0D7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988840"/>
            <a:ext cx="3813400" cy="4524375"/>
          </a:xfrm>
          <a:prstGeom prst="rect">
            <a:avLst/>
          </a:prstGeom>
          <a:noFill/>
        </p:spPr>
      </p:pic>
      <p:pic>
        <p:nvPicPr>
          <p:cNvPr id="5" name="Picture 3" descr="C:\Users\wxh\AppData\Roaming\Tencent\Users\29097443\QQ\WinTemp\RichOle\M}7SKIO4GE`WDI1(O{F77EL.png">
            <a:extLst>
              <a:ext uri="{FF2B5EF4-FFF2-40B4-BE49-F238E27FC236}">
                <a16:creationId xmlns="" xmlns:a16="http://schemas.microsoft.com/office/drawing/2014/main" id="{7CBE2062-9CCB-42B9-AF95-E4035002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5" y="1916832"/>
            <a:ext cx="4493172" cy="4060582"/>
          </a:xfrm>
          <a:prstGeom prst="rect">
            <a:avLst/>
          </a:prstGeom>
          <a:noFill/>
        </p:spPr>
      </p:pic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06FC8FB8-A0DF-4ACC-AE1F-C0F1667CCA26}"/>
              </a:ext>
            </a:extLst>
          </p:cNvPr>
          <p:cNvSpPr/>
          <p:nvPr/>
        </p:nvSpPr>
        <p:spPr>
          <a:xfrm>
            <a:off x="3995936" y="3047984"/>
            <a:ext cx="630621" cy="220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B417FE19-9ED4-41C2-BD6D-1DD7D315033D}"/>
              </a:ext>
            </a:extLst>
          </p:cNvPr>
          <p:cNvSpPr/>
          <p:nvPr/>
        </p:nvSpPr>
        <p:spPr>
          <a:xfrm>
            <a:off x="6006024" y="3429000"/>
            <a:ext cx="1014248" cy="2102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1">
            <a:extLst>
              <a:ext uri="{FF2B5EF4-FFF2-40B4-BE49-F238E27FC236}">
                <a16:creationId xmlns="" xmlns:a16="http://schemas.microsoft.com/office/drawing/2014/main" id="{13CFA991-0F88-43E2-9AB0-0CCC328CACEB}"/>
              </a:ext>
            </a:extLst>
          </p:cNvPr>
          <p:cNvSpPr/>
          <p:nvPr/>
        </p:nvSpPr>
        <p:spPr>
          <a:xfrm>
            <a:off x="4673855" y="2874564"/>
            <a:ext cx="398236" cy="56755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031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A0AAE0-553B-4EBC-8784-BF2C8911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8DA761F-D8E0-43B1-A6C4-267AB431FD10}"/>
              </a:ext>
            </a:extLst>
          </p:cNvPr>
          <p:cNvSpPr txBox="1">
            <a:spLocks/>
          </p:cNvSpPr>
          <p:nvPr/>
        </p:nvSpPr>
        <p:spPr>
          <a:xfrm>
            <a:off x="337930" y="1093304"/>
            <a:ext cx="8550356" cy="1460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举例：使用断言判断私有方法的参数值；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A8CB96E3-78FD-4229-A25B-059C8B98C66D}"/>
              </a:ext>
            </a:extLst>
          </p:cNvPr>
          <p:cNvSpPr txBox="1"/>
          <p:nvPr/>
        </p:nvSpPr>
        <p:spPr>
          <a:xfrm>
            <a:off x="337931" y="1939158"/>
            <a:ext cx="85503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public class </a:t>
            </a:r>
            <a:r>
              <a:rPr lang="en-US" dirty="0" err="1">
                <a:ea typeface="微软雅黑 Light"/>
              </a:rPr>
              <a:t>TestAssertion</a:t>
            </a:r>
            <a:r>
              <a:rPr lang="en-US" dirty="0">
                <a:ea typeface="微软雅黑 Light"/>
              </a:rPr>
              <a:t> {</a:t>
            </a:r>
          </a:p>
          <a:p>
            <a:r>
              <a:rPr lang="en-US" dirty="0">
                <a:ea typeface="微软雅黑 Light"/>
              </a:rPr>
              <a:t>    private   static void test(</a:t>
            </a:r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){</a:t>
            </a:r>
          </a:p>
          <a:p>
            <a:r>
              <a:rPr lang="en-US" dirty="0">
                <a:ea typeface="微软雅黑 Light"/>
              </a:rPr>
              <a:t>		assert 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!=1:"</a:t>
            </a:r>
            <a:r>
              <a:rPr lang="zh-CN" altLang="en-US" dirty="0">
                <a:ea typeface="微软雅黑 Light"/>
              </a:rPr>
              <a:t>输入值不能为</a:t>
            </a:r>
            <a:r>
              <a:rPr lang="en-US" altLang="zh-CN" dirty="0">
                <a:ea typeface="微软雅黑 Light"/>
              </a:rPr>
              <a:t>1";</a:t>
            </a:r>
          </a:p>
          <a:p>
            <a:r>
              <a:rPr lang="en-US" altLang="zh-CN" dirty="0">
                <a:ea typeface="微软雅黑 Light"/>
              </a:rPr>
              <a:t>		</a:t>
            </a:r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="+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);</a:t>
            </a:r>
          </a:p>
          <a:p>
            <a:r>
              <a:rPr lang="en-US" dirty="0">
                <a:ea typeface="微软雅黑 Light"/>
              </a:rPr>
              <a:t>	}</a:t>
            </a:r>
          </a:p>
          <a:p>
            <a:r>
              <a:rPr lang="en-US" dirty="0">
                <a:ea typeface="微软雅黑 Light"/>
              </a:rPr>
              <a:t>	public static void main(String[] </a:t>
            </a:r>
            <a:r>
              <a:rPr lang="en-US" dirty="0" err="1">
                <a:ea typeface="微软雅黑 Light"/>
              </a:rPr>
              <a:t>args</a:t>
            </a:r>
            <a:r>
              <a:rPr lang="en-US" dirty="0">
                <a:ea typeface="微软雅黑 Light"/>
              </a:rPr>
              <a:t>) {</a:t>
            </a:r>
          </a:p>
          <a:p>
            <a:r>
              <a:rPr lang="en-US" dirty="0">
                <a:ea typeface="微软雅黑 Light"/>
              </a:rPr>
              <a:t>		test(2);</a:t>
            </a:r>
          </a:p>
          <a:p>
            <a:r>
              <a:rPr lang="en-US" dirty="0">
                <a:ea typeface="微软雅黑 Light"/>
              </a:rPr>
              <a:t>		test(1);</a:t>
            </a:r>
          </a:p>
          <a:p>
            <a:r>
              <a:rPr lang="en-US" dirty="0">
                <a:ea typeface="微软雅黑 Light"/>
              </a:rPr>
              <a:t>	}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pic>
        <p:nvPicPr>
          <p:cNvPr id="5" name="Picture 3" descr="C:\Users\wxh\AppData\Roaming\Tencent\Users\29097443\QQ\WinTemp\RichOle\ZU~H$OMFC2RFA86FOS()W3F.png">
            <a:extLst>
              <a:ext uri="{FF2B5EF4-FFF2-40B4-BE49-F238E27FC236}">
                <a16:creationId xmlns="" xmlns:a16="http://schemas.microsoft.com/office/drawing/2014/main" id="{AF28DC7B-3660-4347-AE91-07390CB7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888" y="5199659"/>
            <a:ext cx="7753350" cy="8953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</p:pic>
    </p:spTree>
    <p:extLst>
      <p:ext uri="{BB962C8B-B14F-4D97-AF65-F5344CB8AC3E}">
        <p14:creationId xmlns="" xmlns:p14="http://schemas.microsoft.com/office/powerpoint/2010/main" val="4258508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B84990-67D3-4A85-9E34-E49361F1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BD39CA6-AA5A-4E4A-AD71-4732E2860579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636766" cy="497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/>
              <a:t>断言是从</a:t>
            </a:r>
            <a:r>
              <a:rPr lang="en-US" altLang="zh-CN" dirty="0"/>
              <a:t>JDK1.4</a:t>
            </a:r>
            <a:r>
              <a:rPr lang="zh-CN" altLang="en-US" dirty="0"/>
              <a:t>开始增加的功能；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/>
              <a:t>断言主要在开发阶段进行调试使用，在生产环境中不再使用；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assert </a:t>
            </a:r>
            <a:r>
              <a:rPr lang="zh-CN" altLang="en-US" dirty="0"/>
              <a:t>布尔表达式</a:t>
            </a:r>
            <a:r>
              <a:rPr lang="en-US" altLang="zh-CN" dirty="0"/>
              <a:t>:</a:t>
            </a:r>
            <a:r>
              <a:rPr lang="zh-CN" altLang="en-US" dirty="0"/>
              <a:t>错误信息</a:t>
            </a:r>
            <a:r>
              <a:rPr lang="en-US" altLang="zh-CN" dirty="0"/>
              <a:t>; </a:t>
            </a:r>
            <a:r>
              <a:rPr lang="zh-CN" altLang="en-US" dirty="0"/>
              <a:t>当布尔表达式返回</a:t>
            </a:r>
            <a:r>
              <a:rPr lang="en-US" altLang="zh-CN" dirty="0"/>
              <a:t>false</a:t>
            </a:r>
            <a:r>
              <a:rPr lang="zh-CN" altLang="en-US" dirty="0"/>
              <a:t>时，发生</a:t>
            </a:r>
            <a:r>
              <a:rPr lang="en-US" altLang="zh-CN" dirty="0" err="1"/>
              <a:t>AssertionError</a:t>
            </a:r>
            <a:r>
              <a:rPr lang="zh-CN" altLang="en-US" dirty="0"/>
              <a:t>，并提示错误信息；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Eclipse</a:t>
            </a:r>
            <a:r>
              <a:rPr lang="zh-CN" altLang="en-US" dirty="0"/>
              <a:t>中默认没有开启断言功能，需要启动才能使用；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89012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0204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2160" y="239103"/>
            <a:ext cx="287612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异常类层次</a:t>
            </a:r>
          </a:p>
        </p:txBody>
      </p:sp>
      <p:sp>
        <p:nvSpPr>
          <p:cNvPr id="5" name="矩形 4"/>
          <p:cNvSpPr/>
          <p:nvPr/>
        </p:nvSpPr>
        <p:spPr>
          <a:xfrm>
            <a:off x="3142000" y="1364144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Throwable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2000" y="602144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Object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7744" y="1970296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Error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42400" y="2995528"/>
            <a:ext cx="216024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RuntimeException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2200" y="2144400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Exception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>
            <a:stCxn id="9" idx="2"/>
            <a:endCxn id="5" idx="0"/>
          </p:cNvCxnSpPr>
          <p:nvPr/>
        </p:nvCxnSpPr>
        <p:spPr>
          <a:xfrm>
            <a:off x="3862080" y="1034192"/>
            <a:ext cx="0" cy="3299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10" idx="3"/>
          </p:cNvCxnSpPr>
          <p:nvPr/>
        </p:nvCxnSpPr>
        <p:spPr>
          <a:xfrm flipH="1">
            <a:off x="2277904" y="1796192"/>
            <a:ext cx="1584176" cy="3901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1"/>
          </p:cNvCxnSpPr>
          <p:nvPr/>
        </p:nvCxnSpPr>
        <p:spPr>
          <a:xfrm>
            <a:off x="3862080" y="1796192"/>
            <a:ext cx="1080120" cy="564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1" idx="0"/>
          </p:cNvCxnSpPr>
          <p:nvPr/>
        </p:nvCxnSpPr>
        <p:spPr>
          <a:xfrm>
            <a:off x="5662280" y="2576448"/>
            <a:ext cx="2160240" cy="419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43332" y="280706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SQLException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9248" y="3427576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IOException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39060" y="4180192"/>
            <a:ext cx="2408860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700" b="1" dirty="0" err="1">
                <a:solidFill>
                  <a:srgbClr val="C00000"/>
                </a:solidFill>
              </a:rPr>
              <a:t>ClassNotFoundException</a:t>
            </a:r>
            <a:endParaRPr lang="zh-CN" altLang="en-US" sz="17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59180" y="492262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7664" y="280518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AWTError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5756" y="3427576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ThreadDeath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58224" y="3635040"/>
            <a:ext cx="2304256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NullPointerException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446256" y="4180192"/>
            <a:ext cx="2232248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ArithmeticException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662280" y="4715160"/>
            <a:ext cx="2376264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ClassCastException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662280" y="5224152"/>
            <a:ext cx="2844316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</a:rPr>
              <a:t>ArrayIndexOutOfBoundsException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390472" y="5745408"/>
            <a:ext cx="1656184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直接箭头连接符 30"/>
          <p:cNvCxnSpPr>
            <a:stCxn id="10" idx="2"/>
            <a:endCxn id="29" idx="0"/>
          </p:cNvCxnSpPr>
          <p:nvPr/>
        </p:nvCxnSpPr>
        <p:spPr>
          <a:xfrm flipH="1">
            <a:off x="945756" y="2402344"/>
            <a:ext cx="612068" cy="4028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2"/>
            <a:endCxn id="30" idx="0"/>
          </p:cNvCxnSpPr>
          <p:nvPr/>
        </p:nvCxnSpPr>
        <p:spPr>
          <a:xfrm>
            <a:off x="1557824" y="2402344"/>
            <a:ext cx="216024" cy="1025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23" idx="3"/>
          </p:cNvCxnSpPr>
          <p:nvPr/>
        </p:nvCxnSpPr>
        <p:spPr>
          <a:xfrm flipH="1">
            <a:off x="4399516" y="2576448"/>
            <a:ext cx="1262764" cy="438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3"/>
          </p:cNvCxnSpPr>
          <p:nvPr/>
        </p:nvCxnSpPr>
        <p:spPr>
          <a:xfrm flipH="1">
            <a:off x="4645432" y="2604772"/>
            <a:ext cx="979923" cy="10302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2"/>
            <a:endCxn id="27" idx="3"/>
          </p:cNvCxnSpPr>
          <p:nvPr/>
        </p:nvCxnSpPr>
        <p:spPr>
          <a:xfrm flipH="1">
            <a:off x="4947920" y="2576448"/>
            <a:ext cx="714360" cy="18112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" idx="2"/>
            <a:endCxn id="28" idx="3"/>
          </p:cNvCxnSpPr>
          <p:nvPr/>
        </p:nvCxnSpPr>
        <p:spPr>
          <a:xfrm flipH="1">
            <a:off x="5115364" y="2576448"/>
            <a:ext cx="546916" cy="25536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1" idx="2"/>
            <a:endCxn id="24" idx="3"/>
          </p:cNvCxnSpPr>
          <p:nvPr/>
        </p:nvCxnSpPr>
        <p:spPr>
          <a:xfrm flipH="1">
            <a:off x="7462480" y="3427576"/>
            <a:ext cx="360040" cy="4149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32" idx="3"/>
          </p:cNvCxnSpPr>
          <p:nvPr/>
        </p:nvCxnSpPr>
        <p:spPr>
          <a:xfrm flipH="1">
            <a:off x="7678504" y="3427576"/>
            <a:ext cx="144016" cy="960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2"/>
            <a:endCxn id="33" idx="3"/>
          </p:cNvCxnSpPr>
          <p:nvPr/>
        </p:nvCxnSpPr>
        <p:spPr>
          <a:xfrm>
            <a:off x="7822520" y="3427576"/>
            <a:ext cx="216024" cy="1495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2"/>
            <a:endCxn id="34" idx="3"/>
          </p:cNvCxnSpPr>
          <p:nvPr/>
        </p:nvCxnSpPr>
        <p:spPr>
          <a:xfrm>
            <a:off x="7822520" y="3427576"/>
            <a:ext cx="684076" cy="20040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1" idx="2"/>
            <a:endCxn id="35" idx="3"/>
          </p:cNvCxnSpPr>
          <p:nvPr/>
        </p:nvCxnSpPr>
        <p:spPr>
          <a:xfrm>
            <a:off x="7822520" y="3427576"/>
            <a:ext cx="1224136" cy="25252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2539060" y="2402344"/>
            <a:ext cx="2576304" cy="3550528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454368" y="2677192"/>
            <a:ext cx="2664296" cy="87728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右箭头标注 1"/>
          <p:cNvSpPr/>
          <p:nvPr/>
        </p:nvSpPr>
        <p:spPr>
          <a:xfrm>
            <a:off x="-4922" y="5375004"/>
            <a:ext cx="2513424" cy="52125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9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编译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(checked)</a:t>
            </a:r>
            <a:r>
              <a:rPr lang="zh-CN" altLang="en-US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  <p:sp>
        <p:nvSpPr>
          <p:cNvPr id="3" name="下箭头标注 2"/>
          <p:cNvSpPr/>
          <p:nvPr/>
        </p:nvSpPr>
        <p:spPr>
          <a:xfrm>
            <a:off x="6562380" y="1796192"/>
            <a:ext cx="2340260" cy="808580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(unchecked)</a:t>
            </a:r>
            <a:r>
              <a:rPr lang="zh-CN" altLang="en-US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</p:spTree>
    <p:extLst>
      <p:ext uri="{BB962C8B-B14F-4D97-AF65-F5344CB8AC3E}">
        <p14:creationId xmlns="" xmlns:p14="http://schemas.microsoft.com/office/powerpoint/2010/main" val="28633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08720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是指编译器不要求强制处置的异常。一般是指编程时的逻辑错误，是程序员应该积极避免其出现的异常。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java.lang.RuntimeException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类及它的子类都是运行时异常。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对于这类异常，可以不作处理，因为这类异常很普遍，若全处理可能会对程序的可读性和运行效率产生影响。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编译时异常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是指编译器要求必须处置的异常。即程序在运行时由于外界因素造成的一般性异常。编译器要求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程序必须捕获或声明所有编译时异常。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对于这类异常，如果程序不处理，可能会带来意想不到的结果。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239103"/>
            <a:ext cx="251608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异常（</a:t>
            </a:r>
            <a:r>
              <a:rPr lang="en-US" altLang="zh-CN" b="1" dirty="0">
                <a:cs typeface="Times New Roman" pitchFamily="18" charset="0"/>
              </a:rPr>
              <a:t>4</a:t>
            </a:r>
            <a:r>
              <a:rPr lang="zh-CN" altLang="en-US" b="1" dirty="0"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="" xmlns:p14="http://schemas.microsoft.com/office/powerpoint/2010/main" val="37776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itchFamily="18" charset="0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6144" y="980728"/>
            <a:ext cx="6372200" cy="504031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java.lang.RuntimeException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ClassCastException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ArrayIndexOutOfBoundsException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NullPointerException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ArithmeticException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。。。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java.io.IOExeption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FileNotFoundException</a:t>
            </a:r>
            <a:endParaRPr lang="en-US" altLang="zh-CN" b="1" dirty="0"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EOFException</a:t>
            </a:r>
            <a:endParaRPr lang="en-US" altLang="zh-CN" b="1" dirty="0"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java.lang.ClassNotFoundException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java.lang.InterruptedException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java.io.FileNotFoundException</a:t>
            </a:r>
            <a:endParaRPr lang="en-US" altLang="zh-CN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java.sql.SQLException</a:t>
            </a:r>
            <a:endParaRPr lang="en-US" altLang="zh-CN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85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异常举例</a:t>
            </a:r>
            <a:r>
              <a:rPr lang="en-US" altLang="zh-CN" b="1" dirty="0">
                <a:cs typeface="Times New Roman" pitchFamily="18" charset="0"/>
              </a:rPr>
              <a:t>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616" y="836861"/>
            <a:ext cx="7543800" cy="3024187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Test6_1{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String friends[]={"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for(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//friends[4]?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6240" y="4149080"/>
            <a:ext cx="7696200" cy="22159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Test6_1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Test6_1</a:t>
            </a:r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lisa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bily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kessy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ArrayIndexOutOfBoundsException</a:t>
            </a:r>
            <a:endParaRPr lang="en-US" altLang="zh-CN" sz="2000" b="1" i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        at Test6_1.main(Test6_1.java:5)</a:t>
            </a: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Exception in thread "main"</a:t>
            </a:r>
          </a:p>
        </p:txBody>
      </p:sp>
    </p:spTree>
    <p:extLst>
      <p:ext uri="{BB962C8B-B14F-4D97-AF65-F5344CB8AC3E}">
        <p14:creationId xmlns="" xmlns:p14="http://schemas.microsoft.com/office/powerpoint/2010/main" val="11264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>
                <a:cs typeface="Times New Roman" pitchFamily="18" charset="0"/>
              </a:rPr>
              <a:t>Java</a:t>
            </a:r>
            <a:r>
              <a:rPr lang="zh-CN" altLang="en-US" b="1" dirty="0">
                <a:cs typeface="Times New Roman" pitchFamily="18" charset="0"/>
              </a:rPr>
              <a:t>异常举例</a:t>
            </a:r>
            <a:r>
              <a:rPr lang="en-US" altLang="zh-CN" b="1" dirty="0">
                <a:cs typeface="Times New Roman" pitchFamily="18" charset="0"/>
              </a:rPr>
              <a:t>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616" y="90872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t=new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t=null;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08248" y="4365104"/>
            <a:ext cx="76962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NullRef.java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NullRef</a:t>
            </a:r>
            <a:endParaRPr lang="en-US" altLang="zh-CN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NullPointerException</a:t>
            </a:r>
            <a:endParaRPr lang="en-US" altLang="zh-CN" sz="2000" b="1" i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	at </a:t>
            </a:r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NullRef.main</a:t>
            </a:r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(NullRef.java:6)</a:t>
            </a: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Exception in thread "main" </a:t>
            </a:r>
          </a:p>
        </p:txBody>
      </p:sp>
    </p:spTree>
    <p:extLst>
      <p:ext uri="{BB962C8B-B14F-4D97-AF65-F5344CB8AC3E}">
        <p14:creationId xmlns="" xmlns:p14="http://schemas.microsoft.com/office/powerpoint/2010/main" val="22953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5599</TotalTime>
  <Words>3734</Words>
  <Application>Microsoft Office PowerPoint</Application>
  <PresentationFormat>全屏显示(4:3)</PresentationFormat>
  <Paragraphs>476</Paragraphs>
  <Slides>45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PPT模板</vt:lpstr>
      <vt:lpstr>第六章：Java异常处理</vt:lpstr>
      <vt:lpstr>Java异常（1）</vt:lpstr>
      <vt:lpstr>Java异常（2）</vt:lpstr>
      <vt:lpstr>Java异常（3）</vt:lpstr>
      <vt:lpstr>Java异常类层次</vt:lpstr>
      <vt:lpstr>Java异常（4）</vt:lpstr>
      <vt:lpstr>常见异常</vt:lpstr>
      <vt:lpstr>Java异常举例(1)</vt:lpstr>
      <vt:lpstr>Java异常举例(2)</vt:lpstr>
      <vt:lpstr>Java异常举例(3)</vt:lpstr>
      <vt:lpstr>Java异常举例(4)</vt:lpstr>
      <vt:lpstr>异常处理机制（1）</vt:lpstr>
      <vt:lpstr>异常处理机制（2）</vt:lpstr>
      <vt:lpstr>异常处理机制（3）</vt:lpstr>
      <vt:lpstr>异常处理机制（4）</vt:lpstr>
      <vt:lpstr>捕获异常(1)</vt:lpstr>
      <vt:lpstr>捕获异常(2)</vt:lpstr>
      <vt:lpstr>捕获异常(3)</vt:lpstr>
      <vt:lpstr>捕获异常(4)</vt:lpstr>
      <vt:lpstr>异常处理举例(1)</vt:lpstr>
      <vt:lpstr>异常处理举例(2)</vt:lpstr>
      <vt:lpstr>练习1</vt:lpstr>
      <vt:lpstr>体会</vt:lpstr>
      <vt:lpstr>不捕获异常时的情况</vt:lpstr>
      <vt:lpstr>IOException异常处理举例(1)</vt:lpstr>
      <vt:lpstr>IOException异常处理举例(2)</vt:lpstr>
      <vt:lpstr>练习2  捕获和处理IOException异常 </vt:lpstr>
      <vt:lpstr>声明抛出异常(1)</vt:lpstr>
      <vt:lpstr>声明抛出异常(2)</vt:lpstr>
      <vt:lpstr>声明抛出异常(3)</vt:lpstr>
      <vt:lpstr>重写方法声明抛出异常的原则</vt:lpstr>
      <vt:lpstr>人工抛出异常</vt:lpstr>
      <vt:lpstr>自定义异常</vt:lpstr>
      <vt:lpstr>创建用户自定义异常类</vt:lpstr>
      <vt:lpstr>创建用户自定义异常类</vt:lpstr>
      <vt:lpstr>使用用户自定义异常类</vt:lpstr>
      <vt:lpstr>异常处理5个关键字</vt:lpstr>
      <vt:lpstr>练习3</vt:lpstr>
      <vt:lpstr>练习4</vt:lpstr>
      <vt:lpstr>断言</vt:lpstr>
      <vt:lpstr>断言的使用</vt:lpstr>
      <vt:lpstr>断言的使用</vt:lpstr>
      <vt:lpstr>断言的使用</vt:lpstr>
      <vt:lpstr>小结</vt:lpstr>
      <vt:lpstr>幻灯片 45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Administrator</cp:lastModifiedBy>
  <cp:revision>625</cp:revision>
  <dcterms:created xsi:type="dcterms:W3CDTF">2012-08-05T14:09:30Z</dcterms:created>
  <dcterms:modified xsi:type="dcterms:W3CDTF">2019-02-28T08:52:14Z</dcterms:modified>
</cp:coreProperties>
</file>