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8AF"/>
    <a:srgbClr val="DB843D"/>
    <a:srgbClr val="93A9CF"/>
    <a:srgbClr val="768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3040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de-DE" sz="3200" dirty="0" smtClean="0"/>
              <a:t>LINT</a:t>
            </a:r>
            <a:endParaRPr lang="de-DE" sz="3200" dirty="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SureChEMBL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Blatt1!$B$2:$B$5</c:f>
              <c:numCache>
                <c:formatCode>General</c:formatCode>
                <c:ptCount val="4"/>
                <c:pt idx="0">
                  <c:v>1.0</c:v>
                </c:pt>
                <c:pt idx="1">
                  <c:v>3.0</c:v>
                </c:pt>
                <c:pt idx="2">
                  <c:v>10.0</c:v>
                </c:pt>
                <c:pt idx="3">
                  <c:v>31.0</c:v>
                </c:pt>
              </c:numCache>
            </c:numRef>
          </c:val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PAINS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Blatt1!$C$2:$C$5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14.0</c:v>
                </c:pt>
              </c:numCache>
            </c:numRef>
          </c:val>
        </c:ser>
        <c:ser>
          <c:idx val="2"/>
          <c:order val="2"/>
          <c:tx>
            <c:strRef>
              <c:f>Blatt1!$D$1</c:f>
              <c:strCache>
                <c:ptCount val="1"/>
                <c:pt idx="0">
                  <c:v>MLSMR</c:v>
                </c:pt>
              </c:strCache>
            </c:strRef>
          </c:tx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Blatt1!$D$2:$D$5</c:f>
              <c:numCache>
                <c:formatCode>General</c:formatCode>
                <c:ptCount val="4"/>
                <c:pt idx="0">
                  <c:v>3.0</c:v>
                </c:pt>
                <c:pt idx="1">
                  <c:v>2.0</c:v>
                </c:pt>
                <c:pt idx="2">
                  <c:v>9.0</c:v>
                </c:pt>
                <c:pt idx="3">
                  <c:v>22.0</c:v>
                </c:pt>
              </c:numCache>
            </c:numRef>
          </c:val>
        </c:ser>
        <c:ser>
          <c:idx val="3"/>
          <c:order val="3"/>
          <c:tx>
            <c:strRef>
              <c:f>Blatt1!$E$1</c:f>
              <c:strCache>
                <c:ptCount val="1"/>
                <c:pt idx="0">
                  <c:v>Inpharmatica</c:v>
                </c:pt>
              </c:strCache>
            </c:strRef>
          </c:tx>
          <c:spPr>
            <a:solidFill>
              <a:srgbClr val="4198AF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Blatt1!$E$2:$E$5</c:f>
              <c:numCache>
                <c:formatCode>General</c:formatCode>
                <c:ptCount val="4"/>
                <c:pt idx="0">
                  <c:v>2.0</c:v>
                </c:pt>
                <c:pt idx="1">
                  <c:v>8.0</c:v>
                </c:pt>
                <c:pt idx="2">
                  <c:v>9.0</c:v>
                </c:pt>
                <c:pt idx="3">
                  <c:v>11.0</c:v>
                </c:pt>
              </c:numCache>
            </c:numRef>
          </c:val>
        </c:ser>
        <c:ser>
          <c:idx val="4"/>
          <c:order val="4"/>
          <c:tx>
            <c:strRef>
              <c:f>Blatt1!$F$1</c:f>
              <c:strCache>
                <c:ptCount val="1"/>
                <c:pt idx="0">
                  <c:v>Glaxo</c:v>
                </c:pt>
              </c:strCache>
            </c:strRef>
          </c:tx>
          <c:spPr>
            <a:solidFill>
              <a:srgbClr val="DB843D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Blatt1!$F$2:$F$5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5.0</c:v>
                </c:pt>
                <c:pt idx="3">
                  <c:v>14.0</c:v>
                </c:pt>
              </c:numCache>
            </c:numRef>
          </c:val>
        </c:ser>
        <c:ser>
          <c:idx val="5"/>
          <c:order val="5"/>
          <c:tx>
            <c:strRef>
              <c:f>Blatt1!$G$1</c:f>
              <c:strCache>
                <c:ptCount val="1"/>
                <c:pt idx="0">
                  <c:v>Dundee</c:v>
                </c:pt>
              </c:strCache>
            </c:strRef>
          </c:tx>
          <c:spPr>
            <a:solidFill>
              <a:srgbClr val="93A9CF"/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Blatt1!$G$2:$G$5</c:f>
              <c:numCache>
                <c:formatCode>General</c:formatCode>
                <c:ptCount val="4"/>
                <c:pt idx="0">
                  <c:v>2.0</c:v>
                </c:pt>
                <c:pt idx="1">
                  <c:v>1.0</c:v>
                </c:pt>
                <c:pt idx="2">
                  <c:v>12.0</c:v>
                </c:pt>
                <c:pt idx="3">
                  <c:v>11.0</c:v>
                </c:pt>
              </c:numCache>
            </c:numRef>
          </c:val>
        </c:ser>
        <c:ser>
          <c:idx val="6"/>
          <c:order val="6"/>
          <c:tx>
            <c:strRef>
              <c:f>Blatt1!$H$1</c:f>
              <c:strCache>
                <c:ptCount val="1"/>
                <c:pt idx="0">
                  <c:v>BMS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</c:spPr>
          <c:invertIfNegative val="0"/>
          <c:cat>
            <c:strRef>
              <c:f>Blatt1!$A$2:$A$5</c:f>
              <c:strCache>
                <c:ptCount val="4"/>
                <c:pt idx="0">
                  <c:v>Gleichheit</c:v>
                </c:pt>
                <c:pt idx="1">
                  <c:v>Schitt</c:v>
                </c:pt>
                <c:pt idx="2">
                  <c:v>Untermenge</c:v>
                </c:pt>
                <c:pt idx="3">
                  <c:v>Obermenge</c:v>
                </c:pt>
              </c:strCache>
            </c:strRef>
          </c:cat>
          <c:val>
            <c:numRef>
              <c:f>Blatt1!$H$2:$H$5</c:f>
              <c:numCache>
                <c:formatCode>General</c:formatCode>
                <c:ptCount val="4"/>
                <c:pt idx="0">
                  <c:v>2.0</c:v>
                </c:pt>
                <c:pt idx="1">
                  <c:v>4.0</c:v>
                </c:pt>
                <c:pt idx="2">
                  <c:v>4.0</c:v>
                </c:pt>
                <c:pt idx="3">
                  <c:v>22.0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22479144"/>
        <c:axId val="-2122656440"/>
      </c:barChart>
      <c:catAx>
        <c:axId val="-212247914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2656440"/>
        <c:crosses val="autoZero"/>
        <c:auto val="1"/>
        <c:lblAlgn val="ctr"/>
        <c:lblOffset val="100"/>
        <c:noMultiLvlLbl val="0"/>
      </c:catAx>
      <c:valAx>
        <c:axId val="-2122656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24791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43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30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4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39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6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9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05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92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1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29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16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2536A-5780-CD44-AC5B-9A18C78526C7}" type="datetimeFigureOut">
              <a:rPr lang="de-DE" smtClean="0"/>
              <a:t>15.10.15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C801-E1A1-7049-8FD2-AFD72BFE1A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46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699790281"/>
              </p:ext>
            </p:extLst>
          </p:nvPr>
        </p:nvGraphicFramePr>
        <p:xfrm>
          <a:off x="0" y="0"/>
          <a:ext cx="4864364" cy="91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-8243590" y="38104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95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Hullabulla</dc:creator>
  <cp:lastModifiedBy>Hugo Hullabulla</cp:lastModifiedBy>
  <cp:revision>8</cp:revision>
  <dcterms:created xsi:type="dcterms:W3CDTF">2015-10-14T22:20:49Z</dcterms:created>
  <dcterms:modified xsi:type="dcterms:W3CDTF">2015-10-15T08:45:41Z</dcterms:modified>
</cp:coreProperties>
</file>