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67" r:id="rId5"/>
    <p:sldId id="259" r:id="rId6"/>
    <p:sldId id="261" r:id="rId7"/>
    <p:sldId id="268" r:id="rId8"/>
    <p:sldId id="262" r:id="rId9"/>
    <p:sldId id="260" r:id="rId10"/>
    <p:sldId id="270" r:id="rId11"/>
    <p:sldId id="263" r:id="rId12"/>
    <p:sldId id="264" r:id="rId13"/>
    <p:sldId id="265" r:id="rId14"/>
    <p:sldId id="266" r:id="rId15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805" autoAdjust="0"/>
  </p:normalViewPr>
  <p:slideViewPr>
    <p:cSldViewPr showGuides="1">
      <p:cViewPr varScale="1">
        <p:scale>
          <a:sx n="62" d="100"/>
          <a:sy n="62" d="100"/>
        </p:scale>
        <p:origin x="1488" y="43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17-10-2018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17-10-2018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 rtl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Temperature depended on height of </a:t>
            </a:r>
            <a:r>
              <a:rPr lang="en-US" dirty="0" err="1"/>
              <a:t>gletsjer</a:t>
            </a:r>
            <a:r>
              <a:rPr lang="en-US" dirty="0"/>
              <a:t>. In these plots, temperature at 2 meter height and surface temperature are plotted over time, corresponding to the </a:t>
            </a:r>
            <a:r>
              <a:rPr lang="en-US" dirty="0" err="1"/>
              <a:t>colorbar</a:t>
            </a:r>
            <a:r>
              <a:rPr lang="en-US" dirty="0"/>
              <a:t>. At the x-axis the temperatures at the </a:t>
            </a:r>
            <a:r>
              <a:rPr lang="en-US" dirty="0" err="1"/>
              <a:t>Ulvebreen</a:t>
            </a:r>
            <a:r>
              <a:rPr lang="en-US" dirty="0"/>
              <a:t> are visible and at the y-axis, the temperatures at the </a:t>
            </a:r>
            <a:r>
              <a:rPr lang="en-US" dirty="0" err="1"/>
              <a:t>Nordeskiolbreen</a:t>
            </a:r>
            <a:r>
              <a:rPr lang="en-US" dirty="0"/>
              <a:t> are visible. Looking through the different values at the axis, the </a:t>
            </a:r>
            <a:r>
              <a:rPr lang="en-US" dirty="0" err="1"/>
              <a:t>Nordenskioldbreen</a:t>
            </a:r>
            <a:r>
              <a:rPr lang="en-US" dirty="0"/>
              <a:t> looks colder, because the </a:t>
            </a:r>
            <a:r>
              <a:rPr lang="en-US" dirty="0" err="1"/>
              <a:t>Nordenskiolbreen</a:t>
            </a:r>
            <a:r>
              <a:rPr lang="en-US" dirty="0"/>
              <a:t> is located higher. To correct for this, the lapse rate of 2,334 degrees per meter is added to the data, corresponding to the black line. Taking the correction factor into account, a T-test is done. With a p-value of 0.4, the </a:t>
            </a:r>
            <a:r>
              <a:rPr lang="en-US" dirty="0" err="1"/>
              <a:t>Nordeskioldbreen</a:t>
            </a:r>
            <a:r>
              <a:rPr lang="en-US" dirty="0"/>
              <a:t> is not significant warmer than the </a:t>
            </a:r>
            <a:r>
              <a:rPr lang="en-US" dirty="0" err="1"/>
              <a:t>Ulvebreen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Afbuigen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0 </a:t>
            </a:r>
            <a:r>
              <a:rPr lang="en-US" dirty="0" err="1"/>
              <a:t>graden</a:t>
            </a:r>
            <a:r>
              <a:rPr lang="en-US" dirty="0"/>
              <a:t>? (</a:t>
            </a:r>
            <a:r>
              <a:rPr lang="en-US" dirty="0" err="1"/>
              <a:t>immers</a:t>
            </a:r>
            <a:r>
              <a:rPr lang="en-US" dirty="0"/>
              <a:t> if 0 </a:t>
            </a:r>
            <a:r>
              <a:rPr lang="en-US" dirty="0" err="1"/>
              <a:t>graden</a:t>
            </a:r>
            <a:r>
              <a:rPr lang="en-US" dirty="0"/>
              <a:t>, dan </a:t>
            </a:r>
            <a:r>
              <a:rPr lang="en-US" dirty="0" err="1"/>
              <a:t>smeltijs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noProof="0" smtClean="0"/>
              <a:pPr rtl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913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Nordenksioldbreen</a:t>
            </a:r>
            <a:r>
              <a:rPr lang="en-US" dirty="0"/>
              <a:t> and </a:t>
            </a:r>
            <a:r>
              <a:rPr lang="en-US" dirty="0" err="1"/>
              <a:t>Ulvebreen</a:t>
            </a:r>
            <a:r>
              <a:rPr lang="en-US" dirty="0"/>
              <a:t> are located in different directions. Plotted are </a:t>
            </a:r>
            <a:r>
              <a:rPr lang="en-US" dirty="0" err="1"/>
              <a:t>winddirection</a:t>
            </a:r>
            <a:r>
              <a:rPr lang="en-US" dirty="0"/>
              <a:t> on x-axis, windspeed at y-axis and colors are corresponding with pressure, as visible at the </a:t>
            </a:r>
            <a:r>
              <a:rPr lang="en-US" dirty="0" err="1"/>
              <a:t>colorbar</a:t>
            </a:r>
            <a:r>
              <a:rPr lang="en-US" dirty="0"/>
              <a:t>. Katabatic winds are clearly visible at the </a:t>
            </a:r>
            <a:r>
              <a:rPr lang="en-US" dirty="0" err="1"/>
              <a:t>ulvebreen</a:t>
            </a:r>
            <a:r>
              <a:rPr lang="en-US" dirty="0"/>
              <a:t> at 250 degrees. Usually the higher the wind speed, the lower the pressure, but an exception is visible for the katabatic wind speed.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noProof="0" smtClean="0"/>
              <a:pPr rtl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4493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meetstations</a:t>
            </a:r>
            <a:r>
              <a:rPr lang="en-GB" dirty="0"/>
              <a:t> en hoe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verklaren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Temperatuur</a:t>
            </a:r>
            <a:r>
              <a:rPr lang="en-GB" dirty="0"/>
              <a:t> – </a:t>
            </a:r>
            <a:r>
              <a:rPr lang="en-GB" dirty="0" err="1"/>
              <a:t>hoogte</a:t>
            </a:r>
            <a:endParaRPr lang="en-GB" dirty="0"/>
          </a:p>
          <a:p>
            <a:r>
              <a:rPr lang="en-GB" dirty="0" err="1"/>
              <a:t>Mooie</a:t>
            </a:r>
            <a:r>
              <a:rPr lang="en-GB" dirty="0"/>
              <a:t> </a:t>
            </a:r>
            <a:r>
              <a:rPr lang="en-GB" dirty="0" err="1"/>
              <a:t>plaatjes</a:t>
            </a:r>
            <a:r>
              <a:rPr lang="en-GB" dirty="0"/>
              <a:t> – katabatic wind –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gletsjer</a:t>
            </a:r>
            <a:endParaRPr lang="en-GB" dirty="0"/>
          </a:p>
          <a:p>
            <a:r>
              <a:rPr lang="en-GB" dirty="0" err="1"/>
              <a:t>Sneewhoogte</a:t>
            </a:r>
            <a:r>
              <a:rPr lang="en-GB" dirty="0"/>
              <a:t> en </a:t>
            </a:r>
            <a:r>
              <a:rPr lang="en-GB" dirty="0" err="1"/>
              <a:t>straling</a:t>
            </a:r>
            <a:r>
              <a:rPr lang="en-GB" dirty="0"/>
              <a:t> - </a:t>
            </a:r>
            <a:r>
              <a:rPr lang="en-GB" dirty="0" err="1"/>
              <a:t>hoogte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B7D132-E3E3-4CFF-80F3-DC379BA4B8FE}"/>
              </a:ext>
            </a:extLst>
          </p:cNvPr>
          <p:cNvSpPr/>
          <p:nvPr/>
        </p:nvSpPr>
        <p:spPr>
          <a:xfrm>
            <a:off x="693812" y="476672"/>
            <a:ext cx="6092825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T-2m TA</a:t>
            </a:r>
          </a:p>
          <a:p>
            <a:r>
              <a:rPr lang="x-none" dirty="0"/>
              <a:t>[[1.         0.96744203 0.95924812]</a:t>
            </a:r>
          </a:p>
          <a:p>
            <a:r>
              <a:rPr lang="x-none" dirty="0"/>
              <a:t> [0.96744203 1.         0.96819833]</a:t>
            </a:r>
          </a:p>
          <a:p>
            <a:r>
              <a:rPr lang="x-none" dirty="0"/>
              <a:t> [0.95924812 0.96819833 1.        ]]</a:t>
            </a:r>
          </a:p>
          <a:p>
            <a:r>
              <a:rPr lang="x-none" dirty="0"/>
              <a:t>eigenvalues:  [2.92993131+0.j 0.04076847+0.j 0.02930022+0.j]</a:t>
            </a:r>
          </a:p>
          <a:p>
            <a:r>
              <a:rPr lang="x-none" dirty="0"/>
              <a:t>Eigenvalue 1 =  2.929931311987825</a:t>
            </a:r>
          </a:p>
          <a:p>
            <a:r>
              <a:rPr lang="x-none" dirty="0"/>
              <a:t>Eigenvalue 2 =  0.04076846661638439</a:t>
            </a:r>
          </a:p>
          <a:p>
            <a:r>
              <a:rPr lang="x-none" dirty="0"/>
              <a:t>Eigenvalue 3 =  0.029300221395791408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97.66437706626084</a:t>
            </a:r>
          </a:p>
          <a:p>
            <a:r>
              <a:rPr lang="x-none" dirty="0"/>
              <a:t>Eigenvalue 2 =  1.358948887212813</a:t>
            </a:r>
          </a:p>
          <a:p>
            <a:r>
              <a:rPr lang="x-none" dirty="0"/>
              <a:t>Eigenvalue 3 =  0.9766740465263802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[[-0.57670524 -0.72222661  0.38183737]</a:t>
            </a:r>
          </a:p>
          <a:p>
            <a:r>
              <a:rPr lang="x-none" dirty="0"/>
              <a:t> [-0.5784872   0.03098743 -0.81510266]</a:t>
            </a:r>
          </a:p>
          <a:p>
            <a:r>
              <a:rPr lang="x-none" dirty="0"/>
              <a:t> [-0.57685667  0.69096201  0.43566946]]</a:t>
            </a:r>
          </a:p>
          <a:p>
            <a:r>
              <a:rPr lang="x-none" dirty="0"/>
              <a:t>number 1: -0.5767052431704728 -0.5784871988297967 -0.5768566748246406</a:t>
            </a:r>
          </a:p>
          <a:p>
            <a:r>
              <a:rPr lang="x-none" dirty="0"/>
              <a:t>number 2: -0.7222266147466163 0.030987425819239345 0.6909620079228234</a:t>
            </a:r>
          </a:p>
          <a:p>
            <a:r>
              <a:rPr lang="x-none" dirty="0"/>
              <a:t>number 3: 0.3818373730416173 -0.8151026562532794 0.435669462227415</a:t>
            </a:r>
          </a:p>
        </p:txBody>
      </p:sp>
    </p:spTree>
    <p:extLst>
      <p:ext uri="{BB962C8B-B14F-4D97-AF65-F5344CB8AC3E}">
        <p14:creationId xmlns:p14="http://schemas.microsoft.com/office/powerpoint/2010/main" val="28743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9AED3-5A09-440D-BBAA-0541063F26EC}"/>
              </a:ext>
            </a:extLst>
          </p:cNvPr>
          <p:cNvSpPr/>
          <p:nvPr/>
        </p:nvSpPr>
        <p:spPr>
          <a:xfrm>
            <a:off x="333772" y="394692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P </a:t>
            </a:r>
            <a:r>
              <a:rPr lang="en-US" dirty="0" err="1"/>
              <a:t>luchtdruk</a:t>
            </a:r>
            <a:endParaRPr lang="en-US" dirty="0"/>
          </a:p>
          <a:p>
            <a:endParaRPr lang="en-US" dirty="0"/>
          </a:p>
          <a:p>
            <a:r>
              <a:rPr lang="x-none" dirty="0"/>
              <a:t>[[1.         0.87833401 0.99169127]</a:t>
            </a:r>
          </a:p>
          <a:p>
            <a:r>
              <a:rPr lang="x-none" dirty="0"/>
              <a:t> [0.87833401 1.         0.87540947]</a:t>
            </a:r>
          </a:p>
          <a:p>
            <a:r>
              <a:rPr lang="x-none" dirty="0"/>
              <a:t> [0.99169127 0.87540947 1.        ]]</a:t>
            </a:r>
          </a:p>
          <a:p>
            <a:r>
              <a:rPr lang="x-none" dirty="0"/>
              <a:t>eigenvalues:  [2.83138757+0.j 0.00828897+0.j 0.16032346+0.j]</a:t>
            </a:r>
          </a:p>
          <a:p>
            <a:r>
              <a:rPr lang="x-none" dirty="0"/>
              <a:t>Eigenvalue 1 =  2.8313875658218937</a:t>
            </a:r>
          </a:p>
          <a:p>
            <a:r>
              <a:rPr lang="x-none" dirty="0"/>
              <a:t>Eigenvalue 2 =  0.16032346392847416</a:t>
            </a:r>
          </a:p>
          <a:p>
            <a:r>
              <a:rPr lang="x-none" dirty="0"/>
              <a:t>Eigenvalue 3 =  0.008288970249631876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94.37958552739646</a:t>
            </a:r>
          </a:p>
          <a:p>
            <a:r>
              <a:rPr lang="x-none" dirty="0"/>
              <a:t>Eigenvalue 2 =  5.344115464282472</a:t>
            </a:r>
          </a:p>
          <a:p>
            <a:r>
              <a:rPr lang="x-none" dirty="0"/>
              <a:t>Eigenvalue 3 =  0.2762990083210625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[[-0.58579632 -0.71128698  0.38847587]</a:t>
            </a:r>
          </a:p>
          <a:p>
            <a:r>
              <a:rPr lang="x-none" dirty="0"/>
              <a:t> [-0.56068307  0.00955682 -0.82797534]</a:t>
            </a:r>
          </a:p>
          <a:p>
            <a:r>
              <a:rPr lang="x-none" dirty="0"/>
              <a:t> [-0.58521549  0.70283675  0.40440492]]</a:t>
            </a:r>
          </a:p>
          <a:p>
            <a:r>
              <a:rPr lang="x-none" dirty="0"/>
              <a:t>number 1: -0.5857963198528137 -0.5606830721903274 -0.585215485275395</a:t>
            </a:r>
          </a:p>
          <a:p>
            <a:r>
              <a:rPr lang="x-none" dirty="0"/>
              <a:t>number 2: -0.7112869805196672 0.00955681647707408 0.7028367510325838</a:t>
            </a:r>
          </a:p>
          <a:p>
            <a:r>
              <a:rPr lang="x-none" dirty="0"/>
              <a:t>number 3: 0.3884758718248986 -0.8279753376870833 0.4044049173685274</a:t>
            </a:r>
          </a:p>
        </p:txBody>
      </p:sp>
    </p:spTree>
    <p:extLst>
      <p:ext uri="{BB962C8B-B14F-4D97-AF65-F5344CB8AC3E}">
        <p14:creationId xmlns:p14="http://schemas.microsoft.com/office/powerpoint/2010/main" val="13059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2D00-BBEB-47D8-8921-681D6D0B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Temperature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405FC-DC7B-49AC-9416-59C7F4D8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" y="1215261"/>
            <a:ext cx="5642739" cy="564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F6D6C-3E04-4244-A7A3-87E9DED56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83" y="1277455"/>
            <a:ext cx="5518349" cy="5518349"/>
          </a:xfrm>
          <a:prstGeom prst="rect">
            <a:avLst/>
          </a:prstGeom>
        </p:spPr>
      </p:pic>
      <p:sp>
        <p:nvSpPr>
          <p:cNvPr id="8" name="Tekstvak 1">
            <a:extLst>
              <a:ext uri="{FF2B5EF4-FFF2-40B4-BE49-F238E27FC236}">
                <a16:creationId xmlns:a16="http://schemas.microsoft.com/office/drawing/2014/main" id="{128338E3-6E4C-44EB-9F91-BEBB4832279E}"/>
              </a:ext>
            </a:extLst>
          </p:cNvPr>
          <p:cNvSpPr txBox="1"/>
          <p:nvPr/>
        </p:nvSpPr>
        <p:spPr>
          <a:xfrm>
            <a:off x="6653443" y="38966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r>
              <a:rPr lang="en-GB" dirty="0"/>
              <a:t> – 529 m </a:t>
            </a:r>
            <a:r>
              <a:rPr lang="en-GB" dirty="0" err="1"/>
              <a:t>a.s.l</a:t>
            </a:r>
            <a:r>
              <a:rPr lang="en-GB" dirty="0"/>
              <a:t>.</a:t>
            </a:r>
          </a:p>
        </p:txBody>
      </p:sp>
      <p:sp>
        <p:nvSpPr>
          <p:cNvPr id="9" name="Tekstvak 4">
            <a:extLst>
              <a:ext uri="{FF2B5EF4-FFF2-40B4-BE49-F238E27FC236}">
                <a16:creationId xmlns:a16="http://schemas.microsoft.com/office/drawing/2014/main" id="{85EBD6BF-AED2-4565-8EEA-7221708F4BB6}"/>
              </a:ext>
            </a:extLst>
          </p:cNvPr>
          <p:cNvSpPr txBox="1"/>
          <p:nvPr/>
        </p:nvSpPr>
        <p:spPr>
          <a:xfrm>
            <a:off x="6653443" y="767948"/>
            <a:ext cx="2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r>
              <a:rPr lang="en-GB" dirty="0"/>
              <a:t> – 140 m </a:t>
            </a:r>
            <a:r>
              <a:rPr lang="en-GB" dirty="0" err="1"/>
              <a:t>a.s.l</a:t>
            </a:r>
            <a:r>
              <a:rPr lang="en-GB" dirty="0"/>
              <a:t>.</a:t>
            </a:r>
          </a:p>
        </p:txBody>
      </p:sp>
      <p:sp>
        <p:nvSpPr>
          <p:cNvPr id="10" name="Tekstvak 4">
            <a:extLst>
              <a:ext uri="{FF2B5EF4-FFF2-40B4-BE49-F238E27FC236}">
                <a16:creationId xmlns:a16="http://schemas.microsoft.com/office/drawing/2014/main" id="{639EA36E-F7CC-487D-9DC0-72EC84565058}"/>
              </a:ext>
            </a:extLst>
          </p:cNvPr>
          <p:cNvSpPr txBox="1"/>
          <p:nvPr/>
        </p:nvSpPr>
        <p:spPr>
          <a:xfrm>
            <a:off x="6670476" y="1152331"/>
            <a:ext cx="55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529 – 140 = 389 * 0.6 degrees / meter = 2,3 degrees</a:t>
            </a:r>
          </a:p>
        </p:txBody>
      </p:sp>
    </p:spTree>
    <p:extLst>
      <p:ext uri="{BB962C8B-B14F-4D97-AF65-F5344CB8AC3E}">
        <p14:creationId xmlns:p14="http://schemas.microsoft.com/office/powerpoint/2010/main" val="194287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3980-8F80-4AAA-990B-D211CB4C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katabatic wind –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gletsjer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85DBE-980D-4766-8C32-E53D060B5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90"/>
            <a:ext cx="6238429" cy="5198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30134-A428-4438-82B8-2F96FE12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663541"/>
            <a:ext cx="6238429" cy="51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26EE7-D4BC-4F17-86BE-15B273139D16}"/>
              </a:ext>
            </a:extLst>
          </p:cNvPr>
          <p:cNvSpPr/>
          <p:nvPr/>
        </p:nvSpPr>
        <p:spPr>
          <a:xfrm>
            <a:off x="1485900" y="548680"/>
            <a:ext cx="755687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 </a:t>
            </a:r>
            <a:r>
              <a:rPr lang="en-US" dirty="0" err="1"/>
              <a:t>Winddir</a:t>
            </a:r>
            <a:endParaRPr lang="en-US" dirty="0"/>
          </a:p>
          <a:p>
            <a:endParaRPr lang="en-US" dirty="0"/>
          </a:p>
          <a:p>
            <a:r>
              <a:rPr lang="en-US" dirty="0"/>
              <a:t>[[1.         0.11458907 0.37392154]</a:t>
            </a:r>
          </a:p>
          <a:p>
            <a:r>
              <a:rPr lang="en-US" dirty="0"/>
              <a:t> [0.11458907 1.         0.56317597]</a:t>
            </a:r>
          </a:p>
          <a:p>
            <a:r>
              <a:rPr lang="en-US" dirty="0"/>
              <a:t> [0.37392154 0.56317597 1.        ]]</a:t>
            </a:r>
          </a:p>
          <a:p>
            <a:r>
              <a:rPr lang="en-US" dirty="0"/>
              <a:t>eigenvalues:  [1.73214264+0.j 0.89487026+0.j 0.3729871 +0.j]</a:t>
            </a:r>
          </a:p>
          <a:p>
            <a:r>
              <a:rPr lang="en-US" dirty="0"/>
              <a:t>Eigenvalue 1 =  1.7321426407196063</a:t>
            </a:r>
          </a:p>
          <a:p>
            <a:r>
              <a:rPr lang="en-US" dirty="0"/>
              <a:t>Eigenvalue 2 =  0.8948702586896115</a:t>
            </a:r>
          </a:p>
          <a:p>
            <a:r>
              <a:rPr lang="en-US" dirty="0"/>
              <a:t>Eigenvalue 3 =  0.37298710059078394</a:t>
            </a:r>
          </a:p>
          <a:p>
            <a:r>
              <a:rPr lang="en-US" dirty="0"/>
              <a:t>Variance of total data:</a:t>
            </a:r>
          </a:p>
          <a:p>
            <a:r>
              <a:rPr lang="en-US" dirty="0"/>
              <a:t>Eigenvalue 1 =  57.738088023986876</a:t>
            </a:r>
          </a:p>
          <a:p>
            <a:r>
              <a:rPr lang="en-US" dirty="0"/>
              <a:t>Eigenvalue 2 =  29.829008622987047</a:t>
            </a:r>
          </a:p>
          <a:p>
            <a:r>
              <a:rPr lang="en-US" dirty="0"/>
              <a:t>Eigenvalue 3 =  12.43290335302613</a:t>
            </a:r>
          </a:p>
          <a:p>
            <a:r>
              <a:rPr lang="en-US" dirty="0"/>
              <a:t>eigenvectors: </a:t>
            </a:r>
          </a:p>
          <a:p>
            <a:r>
              <a:rPr lang="en-US" dirty="0"/>
              <a:t>[[-0.43855177 -0.83699375 -0.32728245]</a:t>
            </a:r>
          </a:p>
          <a:p>
            <a:r>
              <a:rPr lang="en-US" dirty="0"/>
              <a:t> [-0.59006219  0.54284893 -0.5976133 ]</a:t>
            </a:r>
          </a:p>
          <a:p>
            <a:r>
              <a:rPr lang="en-US" dirty="0"/>
              <a:t> [-0.67786353  0.06896737  0.73194572]]</a:t>
            </a:r>
          </a:p>
          <a:p>
            <a:r>
              <a:rPr lang="en-US" dirty="0"/>
              <a:t>number 1: -0.4385517669693483 -0.590062185949309 -0.6778635293337335</a:t>
            </a:r>
          </a:p>
          <a:p>
            <a:r>
              <a:rPr lang="en-US" dirty="0"/>
              <a:t>number 2: -0.836993753714971 0.5428489275313869 0.06896736996685765</a:t>
            </a:r>
          </a:p>
          <a:p>
            <a:r>
              <a:rPr lang="en-US" dirty="0"/>
              <a:t>number 3: -0.3272824528296397 -0.5976133018857139 0.731945720309279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2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25272-0DF4-4AEB-AF59-6E8AB4E1144D}"/>
              </a:ext>
            </a:extLst>
          </p:cNvPr>
          <p:cNvSpPr/>
          <p:nvPr/>
        </p:nvSpPr>
        <p:spPr>
          <a:xfrm>
            <a:off x="909836" y="374214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Windspeed</a:t>
            </a:r>
          </a:p>
          <a:p>
            <a:endParaRPr lang="en-US" dirty="0"/>
          </a:p>
          <a:p>
            <a:r>
              <a:rPr lang="x-none" dirty="0"/>
              <a:t>[[1.         0.62589092 0.63877069]</a:t>
            </a:r>
          </a:p>
          <a:p>
            <a:r>
              <a:rPr lang="x-none" dirty="0"/>
              <a:t> [0.62589092 1.         0.69326062]</a:t>
            </a:r>
          </a:p>
          <a:p>
            <a:r>
              <a:rPr lang="x-none" dirty="0"/>
              <a:t> [0.63877069 0.69326062 1.        ]]</a:t>
            </a:r>
          </a:p>
          <a:p>
            <a:r>
              <a:rPr lang="x-none" dirty="0"/>
              <a:t>eigenvalues:  [2.30572493+0.j 0.38824158+0.j 0.30603349+0.j]</a:t>
            </a:r>
          </a:p>
          <a:p>
            <a:r>
              <a:rPr lang="x-none" dirty="0"/>
              <a:t>Eigenvalue 1 =  2.30572492652982</a:t>
            </a:r>
          </a:p>
          <a:p>
            <a:r>
              <a:rPr lang="x-none" dirty="0"/>
              <a:t>Eigenvalue 2 =  0.3882415812665583</a:t>
            </a:r>
          </a:p>
          <a:p>
            <a:r>
              <a:rPr lang="x-none" dirty="0"/>
              <a:t>Eigenvalue 3 =  0.3060334922036205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76.857497550994</a:t>
            </a:r>
          </a:p>
          <a:p>
            <a:r>
              <a:rPr lang="x-none" dirty="0"/>
              <a:t>Eigenvalue 2 =  12.941386042218609</a:t>
            </a:r>
          </a:p>
          <a:p>
            <a:r>
              <a:rPr lang="x-none" dirty="0"/>
              <a:t>Eigenvalue 3 =  10.201116406787351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[[ 0.56506437  0.82142899 -0.07717944]</a:t>
            </a:r>
          </a:p>
          <a:p>
            <a:r>
              <a:rPr lang="x-none" dirty="0"/>
              <a:t> [ 0.58157296 -0.46291829 -0.66893912]</a:t>
            </a:r>
          </a:p>
          <a:p>
            <a:r>
              <a:rPr lang="x-none" dirty="0"/>
              <a:t> [ 0.58521376 -0.33310818  0.73929953]]</a:t>
            </a:r>
          </a:p>
          <a:p>
            <a:r>
              <a:rPr lang="x-none" dirty="0"/>
              <a:t>number 1: 0.5650643708906329 0.5815729647028391 0.585213758789661</a:t>
            </a:r>
          </a:p>
          <a:p>
            <a:r>
              <a:rPr lang="x-none" dirty="0"/>
              <a:t>number 2: 0.8214289931302869 -0.46291829370832854 -0.3331081845213845</a:t>
            </a:r>
          </a:p>
          <a:p>
            <a:r>
              <a:rPr lang="x-none" dirty="0"/>
              <a:t>number 3: -0.07717944023466546 -0.6689391153736788 0.7392995292357111</a:t>
            </a:r>
          </a:p>
        </p:txBody>
      </p:sp>
    </p:spTree>
    <p:extLst>
      <p:ext uri="{BB962C8B-B14F-4D97-AF65-F5344CB8AC3E}">
        <p14:creationId xmlns:p14="http://schemas.microsoft.com/office/powerpoint/2010/main" val="7220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a4f35948-e619-41b3-aa29-22878b09cfd2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</Words>
  <Application>Microsoft Office PowerPoint</Application>
  <PresentationFormat>Custom</PresentationFormat>
  <Paragraphs>95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Kantoorthema</vt:lpstr>
      <vt:lpstr>Verschillen tussen meetstations en hoe te verklaren</vt:lpstr>
      <vt:lpstr>PowerPoint Presentation</vt:lpstr>
      <vt:lpstr>PowerPoint Presentation</vt:lpstr>
      <vt:lpstr>Temperature</vt:lpstr>
      <vt:lpstr>PowerPoint Presentation</vt:lpstr>
      <vt:lpstr>PowerPoint Presentation</vt:lpstr>
      <vt:lpstr>katabatic wind – richting gletsjer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Zanten, D.L. van (Daphne)</cp:lastModifiedBy>
  <cp:revision>12</cp:revision>
  <dcterms:created xsi:type="dcterms:W3CDTF">2018-09-26T07:27:38Z</dcterms:created>
  <dcterms:modified xsi:type="dcterms:W3CDTF">2018-10-17T09:25:36Z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