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256" r:id="rId9"/>
    <p:sldId id="305" r:id="rId10"/>
    <p:sldId id="257" r:id="rId11"/>
    <p:sldId id="262" r:id="rId12"/>
    <p:sldId id="258" r:id="rId13"/>
    <p:sldId id="259" r:id="rId14"/>
    <p:sldId id="260" r:id="rId15"/>
    <p:sldId id="261" r:id="rId16"/>
    <p:sldId id="263" r:id="rId17"/>
    <p:sldId id="264" r:id="rId18"/>
    <p:sldId id="285" r:id="rId19"/>
    <p:sldId id="270" r:id="rId20"/>
    <p:sldId id="271" r:id="rId21"/>
    <p:sldId id="272" r:id="rId22"/>
    <p:sldId id="273" r:id="rId23"/>
    <p:sldId id="280" r:id="rId24"/>
    <p:sldId id="274" r:id="rId25"/>
    <p:sldId id="276" r:id="rId26"/>
    <p:sldId id="282" r:id="rId27"/>
    <p:sldId id="283" r:id="rId28"/>
    <p:sldId id="307" r:id="rId29"/>
    <p:sldId id="312" r:id="rId30"/>
    <p:sldId id="313" r:id="rId31"/>
    <p:sldId id="314" r:id="rId32"/>
    <p:sldId id="275" r:id="rId33"/>
    <p:sldId id="277" r:id="rId34"/>
    <p:sldId id="278" r:id="rId35"/>
    <p:sldId id="279" r:id="rId36"/>
    <p:sldId id="322" r:id="rId37"/>
    <p:sldId id="323" r:id="rId38"/>
    <p:sldId id="324" r:id="rId39"/>
    <p:sldId id="288" r:id="rId40"/>
    <p:sldId id="325" r:id="rId41"/>
    <p:sldId id="326" r:id="rId42"/>
    <p:sldId id="281" r:id="rId43"/>
    <p:sldId id="289" r:id="rId44"/>
    <p:sldId id="296" r:id="rId45"/>
    <p:sldId id="297" r:id="rId46"/>
    <p:sldId id="298" r:id="rId47"/>
    <p:sldId id="306" r:id="rId48"/>
    <p:sldId id="295" r:id="rId49"/>
    <p:sldId id="290" r:id="rId50"/>
    <p:sldId id="291" r:id="rId51"/>
    <p:sldId id="292" r:id="rId52"/>
    <p:sldId id="299" r:id="rId53"/>
    <p:sldId id="300" r:id="rId54"/>
    <p:sldId id="301" r:id="rId55"/>
    <p:sldId id="303" r:id="rId56"/>
    <p:sldId id="304" r:id="rId57"/>
    <p:sldId id="29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243B"/>
    <a:srgbClr val="962A46"/>
    <a:srgbClr val="EB254B"/>
    <a:srgbClr val="DDC3E3"/>
    <a:srgbClr val="DA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458" y="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394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C233-1B4D-4627-93B1-BD86C4C47F0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9D80F-F5B3-444D-8285-3F6F516E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6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946CA-2A3F-4C76-8928-39E4B12DB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344C7B-910E-42D4-A070-06F893F5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782838-41DD-4FAD-93D6-5F8EF08A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17D61-0471-49CA-8762-B15FDA5F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00A1EF-86A4-45F5-BBD7-47452556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4C41C99-8C8E-4686-890C-3A2DEDCB0A89}"/>
              </a:ext>
            </a:extLst>
          </p:cNvPr>
          <p:cNvSpPr/>
          <p:nvPr userDrawn="1"/>
        </p:nvSpPr>
        <p:spPr>
          <a:xfrm>
            <a:off x="0" y="6531338"/>
            <a:ext cx="12192000" cy="315212"/>
          </a:xfrm>
          <a:prstGeom prst="rect">
            <a:avLst/>
          </a:prstGeom>
          <a:solidFill>
            <a:srgbClr val="9C24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r>
              <a:rPr lang="it-IT" dirty="0"/>
              <a:t>INTRODUCTION TO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AE1A-C973-40F8-AEC6-71880A2D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573E5E-6157-49A8-A511-91F980AD6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6791D-511A-4A8C-8504-FE2909D5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CC6221-31E2-4103-8C73-42B7E2D6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006576-C3A7-4708-A8D5-B6C608D3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A960B-11FC-458A-AB8F-0CB38BAB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AF3492-D83D-44CE-A59C-7012F5BB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837203-D773-4714-B6FC-6DF20453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69141-76C7-40DF-B6F1-719DF4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79EFE1-DDF8-4E4E-B567-429A374A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D8115-211C-4D99-8E17-C4078B1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84"/>
            <a:ext cx="10515600" cy="557489"/>
          </a:xfrm>
        </p:spPr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523411-377A-479C-81DD-F2F2A9A5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002"/>
            <a:ext cx="10515600" cy="507496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1DB4D2-0177-4ED5-837C-6FD3ADD7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D2DE3-71C0-4938-B99F-A5D1B55E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21D23D-37D3-4831-8228-E7FE04C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40859C-92FE-435E-A096-F9ED6AF9ECF2}"/>
              </a:ext>
            </a:extLst>
          </p:cNvPr>
          <p:cNvSpPr/>
          <p:nvPr userDrawn="1"/>
        </p:nvSpPr>
        <p:spPr>
          <a:xfrm>
            <a:off x="0" y="6531338"/>
            <a:ext cx="12192000" cy="315212"/>
          </a:xfrm>
          <a:prstGeom prst="rect">
            <a:avLst/>
          </a:prstGeom>
          <a:solidFill>
            <a:srgbClr val="9C24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r>
              <a:rPr lang="it-IT" dirty="0"/>
              <a:t>INTRODUCTION TO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4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0AFD3-2BB1-4ABD-87FD-9C6FBE4A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101DAB-D91C-4D2E-8FC6-BC2C8104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DEC700-D68A-41A6-B947-15C5B967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1524A8-29E5-4572-8498-C712215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4ECAB-451D-4FD9-8344-B053A76B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5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6BCA25-AB32-45FA-8DF1-4793470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E4C342-A80A-447F-868C-BDDC55F09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177A17-0B42-44E1-9D2B-BDE4CDED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5CA441-AF03-465C-9498-B84DFB90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1D5D6F-FB2C-473B-A701-17DFE9D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863B01-E615-4226-9371-00A4B359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B2D23-4244-47E5-88FF-A9D18E99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4BCC52-9EE4-4E26-97E0-A5B338D3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64830D-4722-447F-8075-0FB52838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514D2A-E08E-49A3-A46B-5CD9F43FA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A9281C-D6F6-450E-96E1-C29EB5588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300DAA-E3EE-4213-8B41-01E86C10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347313-3B5F-47E5-A962-69280142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A42976-82FD-478C-B1DD-BEF252F3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67886-C6C9-4D37-A932-8D383189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72CF16-2CD8-4F57-83D0-A063F09D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04704E-EA04-4909-B709-FC0FFDA5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900F14-5D67-4954-ABF6-1F8FC7A2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96D496-45AB-4A52-BA08-521662A4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BF43AE-E8F9-41AF-8FE6-9BCCEEF4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112DB-C949-4C0E-87F7-CC1D78A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FCE638-525D-4A8D-BEB0-50C1B44A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9815F-7A47-4A78-81C7-6F58FB26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26CB35-651C-4A43-BDA2-3168961E7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880F76-2D40-4F90-9072-EA77008C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38DB8C-5D2C-467F-A681-E880244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1B02E3-8A29-45D0-BC61-18B80593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7A154-7A73-469E-8867-91851771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5B2CD2-8499-4352-9D8A-E3C6DEEE4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A67C01-FBF9-487F-926A-A3143F9A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A4DA5D-98AF-403E-9BB1-86234EE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D0846B-55C5-447E-827A-85CCCEB3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29893-BF5D-408B-9F54-05137E7A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00AF5C-29DF-4951-873B-E6188A93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1816C2-956A-4F50-B6B1-86796DCC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372CDB-7588-469D-9196-08C908B9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74DB-5035-49A4-8675-70E6235C28F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A213D0-F202-40C1-9BA3-C7B0C3901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0131A4-2A32-4042-A92C-E5AF5A1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326F-6C9A-42F8-AE7D-A1498B99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nive.it/course/view.php?id=984" TargetMode="External"/><Relationship Id="rId2" Type="http://schemas.openxmlformats.org/officeDocument/2006/relationships/hyperlink" Target="https://moodle.unive.it/course/view.php?id=109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stone.academy/runestone/static/thinkcspy/index.html" TargetMode="External"/><Relationship Id="rId2" Type="http://schemas.openxmlformats.org/officeDocument/2006/relationships/hyperlink" Target="http://greenteapress.com/thinkpython2/thinkpython2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windows" TargetMode="External"/><Relationship Id="rId7" Type="http://schemas.openxmlformats.org/officeDocument/2006/relationships/hyperlink" Target="https://repl.it/languages/python3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tepad-plus-plus.org/" TargetMode="External"/><Relationship Id="rId5" Type="http://schemas.openxmlformats.org/officeDocument/2006/relationships/hyperlink" Target="http://atom.io/" TargetMode="External"/><Relationship Id="rId4" Type="http://schemas.openxmlformats.org/officeDocument/2006/relationships/hyperlink" Target="https://docs.anaconda.com/anaconda/install/mac-os#macos-graphical-instal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817D6-1904-4F1E-9083-07FD376FF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62A46"/>
                </a:solidFill>
              </a:rPr>
              <a:t>Course Introduction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8FDE1F-8805-4BE0-971A-D138D1BF8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" dirty="0"/>
          </a:p>
          <a:p>
            <a:r>
              <a:rPr lang="en" dirty="0"/>
              <a:t>Prof. Salvatore Orlando - DAIS, Campus Scientifico – orlando@unive.it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53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E6C7D-A3D2-4FB9-8A2E-A914775B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50" y="541700"/>
            <a:ext cx="10515600" cy="557489"/>
          </a:xfrm>
        </p:spPr>
        <p:txBody>
          <a:bodyPr>
            <a:normAutofit fontScale="90000"/>
          </a:bodyPr>
          <a:lstStyle/>
          <a:p>
            <a:r>
              <a:rPr lang="it-IT" dirty="0"/>
              <a:t>Computing systems</a:t>
            </a:r>
            <a:br>
              <a:rPr lang="it-IT" dirty="0"/>
            </a:br>
            <a:r>
              <a:rPr lang="it-IT" dirty="0"/>
              <a:t>    </a:t>
            </a:r>
            <a:r>
              <a:rPr lang="it-IT" sz="3600" dirty="0"/>
              <a:t>A </a:t>
            </a:r>
            <a:r>
              <a:rPr lang="it-IT" sz="3600" dirty="0" err="1"/>
              <a:t>dynamic</a:t>
            </a:r>
            <a:r>
              <a:rPr lang="it-IT" sz="3600" dirty="0"/>
              <a:t> </a:t>
            </a:r>
            <a:r>
              <a:rPr lang="it-IT" sz="3600" dirty="0" err="1"/>
              <a:t>entity</a:t>
            </a:r>
            <a:r>
              <a:rPr lang="it-IT" sz="3600" dirty="0"/>
              <a:t> </a:t>
            </a:r>
            <a:r>
              <a:rPr lang="it-IT" sz="3600" dirty="0" err="1"/>
              <a:t>that</a:t>
            </a:r>
            <a:r>
              <a:rPr lang="it-IT" sz="3600" dirty="0"/>
              <a:t> </a:t>
            </a:r>
            <a:r>
              <a:rPr lang="it-IT" sz="3600" dirty="0" err="1"/>
              <a:t>interacts</a:t>
            </a:r>
            <a:r>
              <a:rPr lang="it-IT" sz="3600" dirty="0"/>
              <a:t> with </a:t>
            </a:r>
            <a:r>
              <a:rPr lang="it-IT" sz="3600" dirty="0" err="1"/>
              <a:t>its</a:t>
            </a:r>
            <a:r>
              <a:rPr lang="it-IT" sz="3600" dirty="0"/>
              <a:t> </a:t>
            </a:r>
            <a:r>
              <a:rPr lang="it-IT" sz="3600" dirty="0" err="1"/>
              <a:t>environment</a:t>
            </a:r>
            <a:br>
              <a:rPr lang="it-IT" sz="3100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B44915-46F6-4FC5-B6E6-9B3FF65E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50" y="1688478"/>
            <a:ext cx="10515600" cy="47375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FF6600"/>
                </a:solidFill>
              </a:rPr>
              <a:t>Hardware</a:t>
            </a:r>
            <a:r>
              <a:rPr lang="en-US" altLang="en-US" sz="3200" dirty="0"/>
              <a:t>  The physical elements of a computing system (printer, circuit boards, wires, keyboard…)</a:t>
            </a:r>
          </a:p>
          <a:p>
            <a:pPr>
              <a:defRPr/>
            </a:pPr>
            <a:endParaRPr lang="en-US" altLang="en-US" sz="3200" dirty="0"/>
          </a:p>
          <a:p>
            <a:pPr>
              <a:defRPr/>
            </a:pPr>
            <a:r>
              <a:rPr lang="en-US" altLang="en-US" sz="3200" dirty="0">
                <a:solidFill>
                  <a:srgbClr val="FF6600"/>
                </a:solidFill>
              </a:rPr>
              <a:t>Software</a:t>
            </a:r>
            <a:r>
              <a:rPr lang="en-US" altLang="en-US" sz="3200" dirty="0"/>
              <a:t>  The programs that provide the instructions for a computer to execute</a:t>
            </a:r>
          </a:p>
          <a:p>
            <a:pPr>
              <a:defRPr/>
            </a:pPr>
            <a:endParaRPr lang="it-IT" altLang="en-US" sz="3200" dirty="0"/>
          </a:p>
          <a:p>
            <a:pPr>
              <a:defRPr/>
            </a:pPr>
            <a:r>
              <a:rPr lang="en-US" altLang="en-US" sz="3200" dirty="0">
                <a:solidFill>
                  <a:srgbClr val="FF6600"/>
                </a:solidFill>
              </a:rPr>
              <a:t>Information/Data </a:t>
            </a:r>
            <a:r>
              <a:rPr lang="en-US" altLang="en-US" sz="3200" dirty="0"/>
              <a:t>that the computing system manages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43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75114-CA5F-4C8D-A4F3-888EFA38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a computing system by abstraction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649D13-0625-44B4-B712-F9B86B8A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altLang="en-US" dirty="0">
                <a:solidFill>
                  <a:srgbClr val="FF6600"/>
                </a:solidFill>
              </a:rPr>
              <a:t>Abstraction</a:t>
            </a:r>
            <a:r>
              <a:rPr lang="en-US" altLang="en-US" dirty="0"/>
              <a:t>  A mental model that removes complex details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Computing system are complex, and some some kind of abstract models are needed to understand and manage them.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six layers of computing system </a:t>
            </a:r>
            <a:r>
              <a:rPr lang="en-US" dirty="0"/>
              <a:t>is an </a:t>
            </a:r>
            <a:r>
              <a:rPr lang="en-US" b="1" dirty="0"/>
              <a:t>abstract model</a:t>
            </a:r>
            <a:endParaRPr lang="en-US" altLang="en-US" b="1" dirty="0"/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2445DC9-1652-42B4-B75A-A1565F20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00" y="1533984"/>
            <a:ext cx="7551945" cy="308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5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AD169-E087-4F0A-8A71-639F622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Layers</a:t>
            </a:r>
            <a:r>
              <a:rPr lang="it-IT" dirty="0"/>
              <a:t> of a computing system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D65F826-162A-4FB4-B608-FA6BC33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 bwMode="auto">
          <a:xfrm>
            <a:off x="-94593" y="1179260"/>
            <a:ext cx="6389277" cy="458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: rettangolo 4">
            <a:extLst>
              <a:ext uri="{FF2B5EF4-FFF2-40B4-BE49-F238E27FC236}">
                <a16:creationId xmlns:a16="http://schemas.microsoft.com/office/drawing/2014/main" id="{A0677A55-1C50-4A7F-A865-4A1854F4E83A}"/>
              </a:ext>
            </a:extLst>
          </p:cNvPr>
          <p:cNvSpPr/>
          <p:nvPr/>
        </p:nvSpPr>
        <p:spPr>
          <a:xfrm>
            <a:off x="6524822" y="1563939"/>
            <a:ext cx="5501116" cy="3255864"/>
          </a:xfrm>
          <a:prstGeom prst="wedgeRectCallout">
            <a:avLst>
              <a:gd name="adj1" fmla="val -96148"/>
              <a:gd name="adj2" fmla="val 324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 have to be </a:t>
            </a:r>
            <a:r>
              <a:rPr lang="en-US" b="1" u="sng" dirty="0">
                <a:solidFill>
                  <a:schemeClr val="tx1"/>
                </a:solidFill>
              </a:rPr>
              <a:t>represented</a:t>
            </a:r>
            <a:r>
              <a:rPr lang="en-US" dirty="0">
                <a:solidFill>
                  <a:schemeClr val="tx1"/>
                </a:solidFill>
              </a:rPr>
              <a:t> and stored in a computer to be managed and elaborated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All the information, numbers, texts, photos, audio, video, Web pages, etc. are all represented using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binary digits 0 and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AD169-E087-4F0A-8A71-639F622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Layers</a:t>
            </a:r>
            <a:r>
              <a:rPr lang="it-IT" dirty="0"/>
              <a:t> of a computing system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D65F826-162A-4FB4-B608-FA6BC33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 bwMode="auto">
          <a:xfrm>
            <a:off x="-94593" y="1179260"/>
            <a:ext cx="6389277" cy="458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: rettangolo 4">
            <a:extLst>
              <a:ext uri="{FF2B5EF4-FFF2-40B4-BE49-F238E27FC236}">
                <a16:creationId xmlns:a16="http://schemas.microsoft.com/office/drawing/2014/main" id="{A0677A55-1C50-4A7F-A865-4A1854F4E83A}"/>
              </a:ext>
            </a:extLst>
          </p:cNvPr>
          <p:cNvSpPr/>
          <p:nvPr/>
        </p:nvSpPr>
        <p:spPr>
          <a:xfrm>
            <a:off x="6524822" y="1563939"/>
            <a:ext cx="5501116" cy="3255864"/>
          </a:xfrm>
          <a:prstGeom prst="wedgeRectCallout">
            <a:avLst>
              <a:gd name="adj1" fmla="val -90805"/>
              <a:gd name="adj2" fmla="val 1683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hardware includes electronic circuits and gates, which control the flow of electricity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main hardware components are the Central Processing Units (</a:t>
            </a:r>
            <a:r>
              <a:rPr lang="en-US" dirty="0">
                <a:solidFill>
                  <a:srgbClr val="FF0000"/>
                </a:solidFill>
              </a:rPr>
              <a:t>CPU</a:t>
            </a:r>
            <a:r>
              <a:rPr lang="en-US" dirty="0">
                <a:solidFill>
                  <a:schemeClr val="tx1"/>
                </a:solidFill>
              </a:rPr>
              <a:t>), the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>
                <a:solidFill>
                  <a:schemeClr val="tx1"/>
                </a:solidFill>
              </a:rPr>
              <a:t> (volatile and stable), the </a:t>
            </a:r>
            <a:r>
              <a:rPr lang="en-US" dirty="0">
                <a:solidFill>
                  <a:srgbClr val="FF0000"/>
                </a:solidFill>
              </a:rPr>
              <a:t>peripherals</a:t>
            </a:r>
            <a:r>
              <a:rPr lang="en-US" dirty="0">
                <a:solidFill>
                  <a:schemeClr val="tx1"/>
                </a:solidFill>
              </a:rPr>
              <a:t> for input/output  (keyboard, screen, network)</a:t>
            </a:r>
          </a:p>
        </p:txBody>
      </p:sp>
    </p:spTree>
    <p:extLst>
      <p:ext uri="{BB962C8B-B14F-4D97-AF65-F5344CB8AC3E}">
        <p14:creationId xmlns:p14="http://schemas.microsoft.com/office/powerpoint/2010/main" val="95632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AD169-E087-4F0A-8A71-639F622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Layers</a:t>
            </a:r>
            <a:r>
              <a:rPr lang="it-IT" dirty="0"/>
              <a:t> of a computing system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D65F826-162A-4FB4-B608-FA6BC33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 bwMode="auto">
          <a:xfrm>
            <a:off x="-94593" y="1179260"/>
            <a:ext cx="6389277" cy="458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: rettangolo 4">
            <a:extLst>
              <a:ext uri="{FF2B5EF4-FFF2-40B4-BE49-F238E27FC236}">
                <a16:creationId xmlns:a16="http://schemas.microsoft.com/office/drawing/2014/main" id="{A0677A55-1C50-4A7F-A865-4A1854F4E83A}"/>
              </a:ext>
            </a:extLst>
          </p:cNvPr>
          <p:cNvSpPr/>
          <p:nvPr/>
        </p:nvSpPr>
        <p:spPr>
          <a:xfrm>
            <a:off x="6524822" y="1563939"/>
            <a:ext cx="5501116" cy="3255864"/>
          </a:xfrm>
          <a:prstGeom prst="wedgeRectCallout">
            <a:avLst>
              <a:gd name="adj1" fmla="val -88971"/>
              <a:gd name="adj2" fmla="val -214"/>
            </a:avLst>
          </a:prstGeom>
          <a:solidFill>
            <a:srgbClr val="DAF2F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layer deal with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  <a:r>
              <a:rPr lang="en-US" dirty="0">
                <a:solidFill>
                  <a:schemeClr val="tx1"/>
                </a:solidFill>
              </a:rPr>
              <a:t>, the instructions that the system executes to accomplish computations and manage data.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u="sng" dirty="0">
                <a:solidFill>
                  <a:srgbClr val="FF0000"/>
                </a:solidFill>
              </a:rPr>
              <a:t>Learning how to program or code is the main goal of this course.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Coding</a:t>
            </a:r>
            <a:r>
              <a:rPr lang="en-US" dirty="0">
                <a:solidFill>
                  <a:schemeClr val="tx1"/>
                </a:solidFill>
              </a:rPr>
              <a:t> can be done at various levels, from a </a:t>
            </a:r>
            <a:r>
              <a:rPr lang="en-US" dirty="0">
                <a:solidFill>
                  <a:srgbClr val="FF0000"/>
                </a:solidFill>
              </a:rPr>
              <a:t>low level </a:t>
            </a:r>
            <a:r>
              <a:rPr lang="en-US" dirty="0">
                <a:solidFill>
                  <a:schemeClr val="tx1"/>
                </a:solidFill>
              </a:rPr>
              <a:t>very close to the hardware (assembly), to </a:t>
            </a:r>
            <a:r>
              <a:rPr lang="en-US" dirty="0">
                <a:solidFill>
                  <a:srgbClr val="FF0000"/>
                </a:solidFill>
              </a:rPr>
              <a:t>higher levels</a:t>
            </a:r>
            <a:r>
              <a:rPr lang="en-US" dirty="0">
                <a:solidFill>
                  <a:schemeClr val="tx1"/>
                </a:solidFill>
              </a:rPr>
              <a:t>, much easier for humans   (Python, Java, C, etc.)</a:t>
            </a:r>
          </a:p>
        </p:txBody>
      </p:sp>
    </p:spTree>
    <p:extLst>
      <p:ext uri="{BB962C8B-B14F-4D97-AF65-F5344CB8AC3E}">
        <p14:creationId xmlns:p14="http://schemas.microsoft.com/office/powerpoint/2010/main" val="16453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AD169-E087-4F0A-8A71-639F622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Layers</a:t>
            </a:r>
            <a:r>
              <a:rPr lang="it-IT" dirty="0"/>
              <a:t> of a computing system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D65F826-162A-4FB4-B608-FA6BC33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 bwMode="auto">
          <a:xfrm>
            <a:off x="-94593" y="1179260"/>
            <a:ext cx="6389277" cy="458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: rettangolo 4">
            <a:extLst>
              <a:ext uri="{FF2B5EF4-FFF2-40B4-BE49-F238E27FC236}">
                <a16:creationId xmlns:a16="http://schemas.microsoft.com/office/drawing/2014/main" id="{A0677A55-1C50-4A7F-A865-4A1854F4E83A}"/>
              </a:ext>
            </a:extLst>
          </p:cNvPr>
          <p:cNvSpPr/>
          <p:nvPr/>
        </p:nvSpPr>
        <p:spPr>
          <a:xfrm>
            <a:off x="6524822" y="1563939"/>
            <a:ext cx="5501116" cy="2081049"/>
          </a:xfrm>
          <a:prstGeom prst="wedgeRectCallout">
            <a:avLst>
              <a:gd name="adj1" fmla="val -84959"/>
              <a:gd name="adj2" fmla="val 456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Every computer has an operating system (OS) to help manage the computing system’s resources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u="sng" dirty="0">
                <a:solidFill>
                  <a:schemeClr val="tx1"/>
                </a:solidFill>
              </a:rPr>
              <a:t>Microsoft Windows 10, Mac OS, Linus, Android, etc.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4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AD169-E087-4F0A-8A71-639F622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Layers</a:t>
            </a:r>
            <a:r>
              <a:rPr lang="it-IT" dirty="0"/>
              <a:t> of a computing system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D65F826-162A-4FB4-B608-FA6BC33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 bwMode="auto">
          <a:xfrm>
            <a:off x="-94593" y="1179260"/>
            <a:ext cx="6389277" cy="458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: rettangolo 4">
            <a:extLst>
              <a:ext uri="{FF2B5EF4-FFF2-40B4-BE49-F238E27FC236}">
                <a16:creationId xmlns:a16="http://schemas.microsoft.com/office/drawing/2014/main" id="{A0677A55-1C50-4A7F-A865-4A1854F4E83A}"/>
              </a:ext>
            </a:extLst>
          </p:cNvPr>
          <p:cNvSpPr/>
          <p:nvPr/>
        </p:nvSpPr>
        <p:spPr>
          <a:xfrm>
            <a:off x="6524822" y="1563939"/>
            <a:ext cx="5501116" cy="2554014"/>
          </a:xfrm>
          <a:prstGeom prst="wedgeRectCallout">
            <a:avLst>
              <a:gd name="adj1" fmla="val -75215"/>
              <a:gd name="adj2" fmla="val -28270"/>
            </a:avLst>
          </a:prstGeom>
          <a:solidFill>
            <a:srgbClr val="DDC3E3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Computing systems users run </a:t>
            </a:r>
            <a:r>
              <a:rPr lang="en-US" dirty="0">
                <a:solidFill>
                  <a:srgbClr val="FF0000"/>
                </a:solidFill>
              </a:rPr>
              <a:t>application programs </a:t>
            </a:r>
            <a:r>
              <a:rPr lang="en-US" dirty="0">
                <a:solidFill>
                  <a:schemeClr val="tx1"/>
                </a:solidFill>
              </a:rPr>
              <a:t>to perform real-world problems, for example - write a text document, draw a picture or play a game.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program you run on your computer’s operating system is an application program that help you to reach you goals or solve a certain problem.</a:t>
            </a:r>
          </a:p>
        </p:txBody>
      </p:sp>
    </p:spTree>
    <p:extLst>
      <p:ext uri="{BB962C8B-B14F-4D97-AF65-F5344CB8AC3E}">
        <p14:creationId xmlns:p14="http://schemas.microsoft.com/office/powerpoint/2010/main" val="203345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AD169-E087-4F0A-8A71-639F622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Layers</a:t>
            </a:r>
            <a:r>
              <a:rPr lang="it-IT" dirty="0"/>
              <a:t> of a computing system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D65F826-162A-4FB4-B608-FA6BC33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 bwMode="auto">
          <a:xfrm>
            <a:off x="-94593" y="1179260"/>
            <a:ext cx="6389277" cy="458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: rettangolo 4">
            <a:extLst>
              <a:ext uri="{FF2B5EF4-FFF2-40B4-BE49-F238E27FC236}">
                <a16:creationId xmlns:a16="http://schemas.microsoft.com/office/drawing/2014/main" id="{A0677A55-1C50-4A7F-A865-4A1854F4E83A}"/>
              </a:ext>
            </a:extLst>
          </p:cNvPr>
          <p:cNvSpPr/>
          <p:nvPr/>
        </p:nvSpPr>
        <p:spPr>
          <a:xfrm>
            <a:off x="6405004" y="1040524"/>
            <a:ext cx="5501116" cy="2554014"/>
          </a:xfrm>
          <a:prstGeom prst="wedgeRectCallout">
            <a:avLst>
              <a:gd name="adj1" fmla="val -75215"/>
              <a:gd name="adj2" fmla="val -282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Communication layer is a layer where two computer system can operate and exchange date.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Computers are connected into a networks to share information and resources.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r>
              <a:rPr lang="en-US" dirty="0">
                <a:solidFill>
                  <a:schemeClr val="tx1"/>
                </a:solidFill>
              </a:rPr>
              <a:t> to exchange data, access the Web, or simply chat.</a:t>
            </a:r>
          </a:p>
        </p:txBody>
      </p:sp>
    </p:spTree>
    <p:extLst>
      <p:ext uri="{BB962C8B-B14F-4D97-AF65-F5344CB8AC3E}">
        <p14:creationId xmlns:p14="http://schemas.microsoft.com/office/powerpoint/2010/main" val="267325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2BA5C-DEFB-4B91-B7A2-5662F2171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layer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C0C1B-D1FE-4420-A909-F3D354DF2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7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58D4-4FD4-4BD3-BA4E-2D4745B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rapresentation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DD0C9-98B3-45C4-A759-E78BA455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Computers are </a:t>
            </a:r>
            <a:r>
              <a:rPr lang="en-US" b="1" dirty="0">
                <a:solidFill>
                  <a:srgbClr val="FF6600"/>
                </a:solidFill>
              </a:rPr>
              <a:t>multimedia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devices, dealing with a vast array of information categories</a:t>
            </a:r>
          </a:p>
          <a:p>
            <a:pPr>
              <a:defRPr/>
            </a:pPr>
            <a:r>
              <a:rPr lang="en-US" dirty="0"/>
              <a:t>Computers store, present, and help us modify</a:t>
            </a:r>
          </a:p>
          <a:p>
            <a:pPr lvl="2">
              <a:defRPr/>
            </a:pPr>
            <a:r>
              <a:rPr lang="en-US" dirty="0">
                <a:solidFill>
                  <a:srgbClr val="FF6600"/>
                </a:solidFill>
              </a:rPr>
              <a:t>Numbers</a:t>
            </a:r>
          </a:p>
          <a:p>
            <a:pPr lvl="2">
              <a:defRPr/>
            </a:pPr>
            <a:r>
              <a:rPr lang="en-US" dirty="0">
                <a:solidFill>
                  <a:srgbClr val="FF6600"/>
                </a:solidFill>
              </a:rPr>
              <a:t>Text</a:t>
            </a:r>
          </a:p>
          <a:p>
            <a:pPr lvl="2">
              <a:defRPr/>
            </a:pPr>
            <a:r>
              <a:rPr lang="en-US" dirty="0">
                <a:solidFill>
                  <a:srgbClr val="FF6600"/>
                </a:solidFill>
              </a:rPr>
              <a:t>Audio</a:t>
            </a:r>
          </a:p>
          <a:p>
            <a:pPr lvl="2">
              <a:defRPr/>
            </a:pPr>
            <a:r>
              <a:rPr lang="en-US" dirty="0">
                <a:solidFill>
                  <a:srgbClr val="FF6600"/>
                </a:solidFill>
              </a:rPr>
              <a:t>Images and graphics</a:t>
            </a:r>
          </a:p>
          <a:p>
            <a:pPr lvl="2">
              <a:defRPr/>
            </a:pPr>
            <a:r>
              <a:rPr lang="en-US" dirty="0">
                <a:solidFill>
                  <a:srgbClr val="FF6600"/>
                </a:solidFill>
              </a:rPr>
              <a:t>Video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6600"/>
                </a:solidFill>
              </a:rPr>
              <a:t>   </a:t>
            </a:r>
            <a:r>
              <a:rPr lang="en-US" dirty="0"/>
              <a:t>All information is stored as patterns of </a:t>
            </a:r>
            <a:r>
              <a:rPr lang="en-US" b="1" dirty="0"/>
              <a:t>binary digits</a:t>
            </a:r>
            <a:r>
              <a:rPr lang="en-US" dirty="0"/>
              <a:t> (</a:t>
            </a:r>
            <a:r>
              <a:rPr lang="en-US" b="1" dirty="0">
                <a:solidFill>
                  <a:srgbClr val="FF6600"/>
                </a:solidFill>
              </a:rPr>
              <a:t>bits</a:t>
            </a:r>
            <a:r>
              <a:rPr lang="en-US" dirty="0"/>
              <a:t>):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a </a:t>
            </a:r>
            <a:r>
              <a:rPr lang="en-US" dirty="0">
                <a:solidFill>
                  <a:srgbClr val="EB254B"/>
                </a:solidFill>
              </a:rPr>
              <a:t>binary alphabet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Will be clear in a while</a:t>
            </a:r>
          </a:p>
        </p:txBody>
      </p:sp>
    </p:spTree>
    <p:extLst>
      <p:ext uri="{BB962C8B-B14F-4D97-AF65-F5344CB8AC3E}">
        <p14:creationId xmlns:p14="http://schemas.microsoft.com/office/powerpoint/2010/main" val="13646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06F5D-C9E6-4387-B8EC-61203BA0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Website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35F96-E503-412C-B3CA-EA9F3E14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e-learning </a:t>
            </a:r>
            <a:r>
              <a:rPr lang="en-US" dirty="0">
                <a:solidFill>
                  <a:schemeClr val="dk1"/>
                </a:solidFill>
              </a:rPr>
              <a:t>platform</a:t>
            </a:r>
            <a:r>
              <a:rPr lang="en" dirty="0">
                <a:solidFill>
                  <a:schemeClr val="dk1"/>
                </a:solidFill>
              </a:rPr>
              <a:t>:</a:t>
            </a:r>
          </a:p>
          <a:p>
            <a:pPr lvl="0" algn="ctr">
              <a:spcBef>
                <a:spcPts val="600"/>
              </a:spcBef>
              <a:buNone/>
            </a:pPr>
            <a:r>
              <a:rPr lang="en" b="1" dirty="0">
                <a:solidFill>
                  <a:srgbClr val="373D54"/>
                </a:solidFill>
              </a:rPr>
              <a:t>http://moodle.unive.it/</a:t>
            </a:r>
          </a:p>
          <a:p>
            <a:pPr lv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name of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" dirty="0">
                <a:solidFill>
                  <a:schemeClr val="dk1"/>
                </a:solidFill>
              </a:rPr>
              <a:t>co</a:t>
            </a:r>
            <a:r>
              <a:rPr lang="en-US" dirty="0" err="1">
                <a:solidFill>
                  <a:schemeClr val="dk1"/>
                </a:solidFill>
              </a:rPr>
              <a:t>urse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" dirty="0">
                <a:solidFill>
                  <a:schemeClr val="dk1"/>
                </a:solidFill>
              </a:rPr>
              <a:t>: </a:t>
            </a:r>
            <a:r>
              <a:rPr lang="en-US" b="1" dirty="0">
                <a:hlinkClick r:id="rId2" tooltip="Introduction to coding [ET4018] - prof. S. Orlando"/>
              </a:rPr>
              <a:t>ET4018</a:t>
            </a:r>
            <a:endParaRPr lang="en" b="1" dirty="0">
              <a:solidFill>
                <a:srgbClr val="AC0040"/>
              </a:solidFill>
              <a:hlinkClick r:id="rId3"/>
            </a:endParaRPr>
          </a:p>
          <a:p>
            <a:pPr marL="457200" lvl="0" algn="just">
              <a:spcBef>
                <a:spcPts val="600"/>
              </a:spcBef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You can access the platform by using the credentials of your personal area</a:t>
            </a:r>
            <a:r>
              <a:rPr lang="en" dirty="0">
                <a:solidFill>
                  <a:schemeClr val="dk1"/>
                </a:solidFill>
              </a:rPr>
              <a:t>. </a:t>
            </a:r>
          </a:p>
          <a:p>
            <a:pPr marL="457200" lvl="0" algn="just">
              <a:spcBef>
                <a:spcPts val="600"/>
              </a:spcBef>
            </a:pPr>
            <a:r>
              <a:rPr lang="en-US" dirty="0">
                <a:solidFill>
                  <a:schemeClr val="dk1"/>
                </a:solidFill>
              </a:rPr>
              <a:t>To enroll in the course, a </a:t>
            </a:r>
            <a:r>
              <a:rPr lang="en-US" i="1" dirty="0">
                <a:solidFill>
                  <a:schemeClr val="dk1"/>
                </a:solidFill>
              </a:rPr>
              <a:t>keyword</a:t>
            </a:r>
            <a:r>
              <a:rPr lang="en-US" dirty="0">
                <a:solidFill>
                  <a:schemeClr val="dk1"/>
                </a:solidFill>
              </a:rPr>
              <a:t> is requested: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introcod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0" algn="just">
              <a:spcBef>
                <a:spcPts val="60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information available on the </a:t>
            </a:r>
            <a:r>
              <a:rPr lang="en-US" dirty="0" err="1">
                <a:solidFill>
                  <a:schemeClr val="dk1"/>
                </a:solidFill>
              </a:rPr>
              <a:t>moodle</a:t>
            </a:r>
            <a:r>
              <a:rPr lang="en-US" dirty="0">
                <a:solidFill>
                  <a:schemeClr val="dk1"/>
                </a:solidFill>
              </a:rPr>
              <a:t> website are</a:t>
            </a:r>
            <a:r>
              <a:rPr lang="en" dirty="0">
                <a:solidFill>
                  <a:schemeClr val="dk1"/>
                </a:solidFill>
              </a:rPr>
              <a:t>:</a:t>
            </a:r>
          </a:p>
          <a:p>
            <a:pPr marL="914400" lvl="1"/>
            <a:r>
              <a:rPr lang="en-US" dirty="0"/>
              <a:t>Lecture notes</a:t>
            </a:r>
            <a:endParaRPr lang="en" dirty="0"/>
          </a:p>
          <a:p>
            <a:pPr marL="914400" lvl="1"/>
            <a:r>
              <a:rPr lang="en" dirty="0"/>
              <a:t>News, Forum</a:t>
            </a:r>
          </a:p>
          <a:p>
            <a:pPr marL="914400" lvl="1"/>
            <a:r>
              <a:rPr lang="en-US" dirty="0"/>
              <a:t>Exam results</a:t>
            </a:r>
          </a:p>
          <a:p>
            <a:pPr marL="914400" lvl="1"/>
            <a:r>
              <a:rPr lang="en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1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0710B1-C8C7-4FAF-AC05-5D78ED0D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 vs. Digital Information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CD8CE-D76C-4958-AC5F-4E534617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/>
              <a:t>Computers are finite! </a:t>
            </a:r>
          </a:p>
          <a:p>
            <a:pPr marL="0" indent="0">
              <a:buNone/>
              <a:defRPr/>
            </a:pPr>
            <a:r>
              <a:rPr lang="en-US" sz="3200" i="1" dirty="0">
                <a:solidFill>
                  <a:srgbClr val="FF6600"/>
                </a:solidFill>
              </a:rPr>
              <a:t>How do we represent an infinite world?</a:t>
            </a:r>
            <a:endParaRPr lang="en-US" sz="3200" dirty="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represent </a:t>
            </a:r>
            <a:r>
              <a:rPr lang="en-US" dirty="0">
                <a:solidFill>
                  <a:srgbClr val="FF6600"/>
                </a:solidFill>
              </a:rPr>
              <a:t>enough </a:t>
            </a:r>
            <a:r>
              <a:rPr lang="en-US" dirty="0"/>
              <a:t>of the world to satisfy our </a:t>
            </a:r>
            <a:r>
              <a:rPr lang="en-US" dirty="0">
                <a:solidFill>
                  <a:srgbClr val="FF6600"/>
                </a:solidFill>
              </a:rPr>
              <a:t>computational </a:t>
            </a:r>
            <a:r>
              <a:rPr lang="en-US" dirty="0"/>
              <a:t>needs and our senses of </a:t>
            </a:r>
            <a:r>
              <a:rPr lang="en-US" dirty="0">
                <a:solidFill>
                  <a:srgbClr val="FF6600"/>
                </a:solidFill>
              </a:rPr>
              <a:t>sight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6600"/>
                </a:solidFill>
              </a:rPr>
              <a:t>sound </a:t>
            </a:r>
          </a:p>
          <a:p>
            <a:pPr>
              <a:defRPr/>
            </a:pPr>
            <a:r>
              <a:rPr lang="en-US" dirty="0"/>
              <a:t>Two possible way to represents data</a:t>
            </a:r>
          </a:p>
          <a:p>
            <a:pPr lvl="1"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   Analog: </a:t>
            </a:r>
            <a:r>
              <a:rPr lang="en-US" dirty="0"/>
              <a:t>A </a:t>
            </a:r>
            <a:r>
              <a:rPr lang="en-US" b="1" dirty="0"/>
              <a:t>continuous</a:t>
            </a:r>
            <a:r>
              <a:rPr lang="en-US" dirty="0"/>
              <a:t> representation, analogous to the actual information it represents</a:t>
            </a:r>
          </a:p>
          <a:p>
            <a:pPr lvl="1">
              <a:buNone/>
              <a:defRPr/>
            </a:pPr>
            <a:endParaRPr lang="en-US" dirty="0"/>
          </a:p>
          <a:p>
            <a:pPr lvl="1"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   Digital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>
                <a:solidFill>
                  <a:srgbClr val="FF6600"/>
                </a:solidFill>
              </a:rPr>
              <a:t>data:</a:t>
            </a:r>
            <a:r>
              <a:rPr lang="en-US" dirty="0">
                <a:solidFill>
                  <a:srgbClr val="FF6600"/>
                </a:solidFill>
              </a:rPr>
              <a:t>  </a:t>
            </a:r>
            <a:r>
              <a:rPr lang="en-US" dirty="0"/>
              <a:t>A </a:t>
            </a:r>
            <a:r>
              <a:rPr lang="en-US" b="1" dirty="0"/>
              <a:t>discrete</a:t>
            </a:r>
            <a:r>
              <a:rPr lang="en-US" dirty="0"/>
              <a:t> representation, breaking the information up into separate elements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0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F93D1-F84A-44D7-A4D0-0EC83919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 vs. Digital Information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2BEEB-BFA6-4BE7-81F5-930B094C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591" y="1102002"/>
            <a:ext cx="7422693" cy="507496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Computers cannot work well with </a:t>
            </a:r>
            <a:r>
              <a:rPr lang="en-US" dirty="0">
                <a:solidFill>
                  <a:srgbClr val="FF6600"/>
                </a:solidFill>
              </a:rPr>
              <a:t>analog continuous </a:t>
            </a:r>
            <a:r>
              <a:rPr lang="en-US" dirty="0"/>
              <a:t>data, so we </a:t>
            </a:r>
            <a:r>
              <a:rPr lang="en-US" b="1" dirty="0">
                <a:solidFill>
                  <a:srgbClr val="FF0000"/>
                </a:solidFill>
              </a:rPr>
              <a:t>digitize</a:t>
            </a:r>
            <a:r>
              <a:rPr lang="en-US" dirty="0"/>
              <a:t> the data </a:t>
            </a:r>
            <a:r>
              <a:rPr lang="en-US" dirty="0">
                <a:solidFill>
                  <a:srgbClr val="FF6600"/>
                </a:solidFill>
              </a:rPr>
              <a:t> </a:t>
            </a:r>
          </a:p>
          <a:p>
            <a:pPr marL="457200" lvl="1" indent="0">
              <a:buNone/>
              <a:defRPr/>
            </a:pPr>
            <a:r>
              <a:rPr lang="en-US" b="1" dirty="0"/>
              <a:t>Discretization: </a:t>
            </a:r>
            <a:r>
              <a:rPr lang="en-US" dirty="0"/>
              <a:t>Read an analog signal at regular time intervals (frequency), sampling the value of the signal at the point. </a:t>
            </a:r>
          </a:p>
          <a:p>
            <a:pPr marL="457200" lvl="1" indent="0">
              <a:buNone/>
              <a:defRPr/>
            </a:pPr>
            <a:r>
              <a:rPr lang="en-US" b="1" dirty="0"/>
              <a:t>Quantization: </a:t>
            </a:r>
            <a:r>
              <a:rPr lang="en-US" dirty="0"/>
              <a:t>Sampled values </a:t>
            </a:r>
            <a:r>
              <a:rPr lang="en-US" i="1" dirty="0"/>
              <a:t>(samples)</a:t>
            </a:r>
            <a:r>
              <a:rPr lang="en-US" dirty="0"/>
              <a:t> are rounded to a fixed set of numbers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Arial" panose="020B0604020202020204" pitchFamily="34" charset="0"/>
              </a:rPr>
              <a:t>Computers store (an transmit) </a:t>
            </a:r>
            <a:br>
              <a:rPr lang="en-US" dirty="0">
                <a:ea typeface="ＭＳ Ｐゴシック" charset="0"/>
                <a:cs typeface="Arial" panose="020B0604020202020204" pitchFamily="34" charset="0"/>
              </a:rPr>
            </a:br>
            <a:r>
              <a:rPr lang="en-US" dirty="0">
                <a:ea typeface="ＭＳ Ｐゴシック" charset="0"/>
                <a:cs typeface="Arial" panose="020B0604020202020204" pitchFamily="34" charset="0"/>
              </a:rPr>
              <a:t>units called </a:t>
            </a:r>
            <a:r>
              <a:rPr lang="en-US" dirty="0">
                <a:solidFill>
                  <a:srgbClr val="FF6600"/>
                </a:solidFill>
                <a:ea typeface="ＭＳ Ｐゴシック" charset="0"/>
                <a:cs typeface="Arial" panose="020B0604020202020204" pitchFamily="34" charset="0"/>
              </a:rPr>
              <a:t>binary digits </a:t>
            </a:r>
            <a:r>
              <a:rPr lang="en-US" dirty="0">
                <a:ea typeface="ＭＳ Ｐゴシック" charset="0"/>
                <a:cs typeface="Arial" panose="020B0604020202020204" pitchFamily="34" charset="0"/>
              </a:rPr>
              <a:t>or </a:t>
            </a:r>
            <a:r>
              <a:rPr lang="en-US" u="sng" dirty="0">
                <a:solidFill>
                  <a:srgbClr val="FF6600"/>
                </a:solidFill>
                <a:ea typeface="ＭＳ Ｐゴシック" charset="0"/>
                <a:cs typeface="Arial" panose="020B0604020202020204" pitchFamily="34" charset="0"/>
              </a:rPr>
              <a:t>bits</a:t>
            </a:r>
          </a:p>
          <a:p>
            <a:pPr marL="0" indent="0">
              <a:buNone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digital signal </a:t>
            </a:r>
            <a:r>
              <a:rPr lang="en-US" dirty="0"/>
              <a:t>thus becomes </a:t>
            </a:r>
          </a:p>
          <a:p>
            <a:pPr lvl="1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sequence of </a:t>
            </a:r>
            <a:r>
              <a:rPr lang="en-US" b="1" dirty="0">
                <a:solidFill>
                  <a:srgbClr val="FF6600"/>
                </a:solidFill>
              </a:rPr>
              <a:t>discrete numbers</a:t>
            </a:r>
            <a:r>
              <a:rPr lang="en-US" dirty="0"/>
              <a:t>, in turn represented as </a:t>
            </a:r>
            <a:r>
              <a:rPr lang="en-US" b="1" i="1" dirty="0">
                <a:solidFill>
                  <a:srgbClr val="FF0000"/>
                </a:solidFill>
              </a:rPr>
              <a:t>binary patterns of fixed length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u="sng" dirty="0">
              <a:solidFill>
                <a:srgbClr val="FF6600"/>
              </a:solidFill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694A28C-DF9A-4F03-B41D-E3D69316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" y="1525350"/>
            <a:ext cx="2301149" cy="3195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A mercury </a:t>
            </a:r>
            <a:br>
              <a:rPr lang="en-US" altLang="en-US" sz="1600" dirty="0"/>
            </a:br>
            <a:r>
              <a:rPr lang="en-US" altLang="en-US" sz="1600" dirty="0"/>
              <a:t>thermometer</a:t>
            </a:r>
          </a:p>
          <a:p>
            <a:pPr eaLnBrk="1" hangingPunct="1"/>
            <a:r>
              <a:rPr lang="en-US" altLang="en-US" sz="1600" dirty="0"/>
              <a:t>is an analog </a:t>
            </a:r>
            <a:br>
              <a:rPr lang="en-US" altLang="en-US" sz="1600" dirty="0"/>
            </a:br>
            <a:r>
              <a:rPr lang="en-US" altLang="en-US" sz="1600" dirty="0"/>
              <a:t>device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Actually, we </a:t>
            </a:r>
            <a:br>
              <a:rPr lang="en-US" altLang="en-US" sz="1600" dirty="0"/>
            </a:br>
            <a:r>
              <a:rPr lang="en-US" altLang="en-US" sz="1600" dirty="0"/>
              <a:t>have a continuous</a:t>
            </a:r>
          </a:p>
          <a:p>
            <a:pPr eaLnBrk="1" hangingPunct="1"/>
            <a:r>
              <a:rPr lang="en-US" altLang="en-US" sz="1600" dirty="0"/>
              <a:t>quantity (temperature) </a:t>
            </a:r>
          </a:p>
          <a:p>
            <a:pPr eaLnBrk="1" hangingPunct="1"/>
            <a:r>
              <a:rPr lang="en-US" altLang="en-US" sz="1600" dirty="0"/>
              <a:t>which is measured</a:t>
            </a:r>
          </a:p>
          <a:p>
            <a:pPr eaLnBrk="1" hangingPunct="1"/>
            <a:r>
              <a:rPr lang="en-US" altLang="en-US" sz="1600" dirty="0"/>
              <a:t>continuously along </a:t>
            </a:r>
            <a:br>
              <a:rPr lang="en-US" altLang="en-US" sz="1600" dirty="0"/>
            </a:br>
            <a:r>
              <a:rPr lang="en-US" altLang="en-US" sz="1600" dirty="0"/>
              <a:t>the time (another</a:t>
            </a:r>
            <a:br>
              <a:rPr lang="en-US" altLang="en-US" sz="1600" dirty="0"/>
            </a:br>
            <a:r>
              <a:rPr lang="en-US" altLang="en-US" sz="1600" dirty="0"/>
              <a:t>continuous value)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56CCF99-50E2-40FB-8BE2-964F9B02A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64" y="841879"/>
            <a:ext cx="18288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CB3EB570-8701-413D-9DEC-677E5528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049" y="3639482"/>
            <a:ext cx="2301148" cy="10606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Low Voltage = 0</a:t>
            </a:r>
          </a:p>
          <a:p>
            <a:pPr>
              <a:defRPr/>
            </a:pPr>
            <a:r>
              <a:rPr lang="en-US" sz="20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High Voltage = 1</a:t>
            </a:r>
            <a:endParaRPr lang="en-US" sz="14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1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C64B4-F4A0-48B4-B547-C81F11C7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Electronic signals used to store (discrete) values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811A33-0997-478D-B702-97B92302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002"/>
            <a:ext cx="6642373" cy="5074961"/>
          </a:xfrm>
        </p:spPr>
        <p:txBody>
          <a:bodyPr/>
          <a:lstStyle/>
          <a:p>
            <a:pPr>
              <a:buNone/>
              <a:defRPr/>
            </a:pPr>
            <a:r>
              <a:rPr lang="en-US" dirty="0"/>
              <a:t>Important facts about electronic signals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FF6600"/>
                </a:solidFill>
              </a:rPr>
              <a:t>analog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signal </a:t>
            </a:r>
            <a:r>
              <a:rPr lang="en-US" dirty="0"/>
              <a:t>continually fluctuates in voltage up and down 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digital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signal</a:t>
            </a:r>
            <a:r>
              <a:rPr lang="en-US" dirty="0"/>
              <a:t>, if we use </a:t>
            </a:r>
            <a:r>
              <a:rPr lang="en-US" b="1" dirty="0">
                <a:solidFill>
                  <a:srgbClr val="FF0000"/>
                </a:solidFill>
              </a:rPr>
              <a:t>binary numbers</a:t>
            </a:r>
            <a:r>
              <a:rPr lang="en-US" dirty="0"/>
              <a:t>, has only a </a:t>
            </a:r>
            <a:r>
              <a:rPr lang="en-US" b="1" dirty="0"/>
              <a:t>high state</a:t>
            </a:r>
            <a:r>
              <a:rPr lang="en-US" dirty="0"/>
              <a:t> or a </a:t>
            </a:r>
            <a:r>
              <a:rPr lang="en-US" b="1" dirty="0"/>
              <a:t>low state</a:t>
            </a:r>
            <a:r>
              <a:rPr lang="en-US" dirty="0"/>
              <a:t>, corresponding to the two binary digits 0/1 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3E16EE1-5DF6-403F-92E6-919155E41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73" y="1102002"/>
            <a:ext cx="4212218" cy="123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05724A-D6C4-47F2-B9C4-E3E8CFBF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425" y="2496255"/>
            <a:ext cx="4757178" cy="13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metto: rettangolo 5">
            <a:extLst>
              <a:ext uri="{FF2B5EF4-FFF2-40B4-BE49-F238E27FC236}">
                <a16:creationId xmlns:a16="http://schemas.microsoft.com/office/drawing/2014/main" id="{78BAE7D3-F50B-489B-B5AC-A6E72B0F40B3}"/>
              </a:ext>
            </a:extLst>
          </p:cNvPr>
          <p:cNvSpPr/>
          <p:nvPr/>
        </p:nvSpPr>
        <p:spPr>
          <a:xfrm>
            <a:off x="1261242" y="4118406"/>
            <a:ext cx="9991644" cy="2221841"/>
          </a:xfrm>
          <a:prstGeom prst="wedgeRectCallout">
            <a:avLst>
              <a:gd name="adj1" fmla="val 29655"/>
              <a:gd name="adj2" fmla="val -67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 dirty="0"/>
              <a:t>All the </a:t>
            </a:r>
            <a:r>
              <a:rPr lang="en-US" sz="2800" dirty="0">
                <a:solidFill>
                  <a:srgbClr val="FF6600"/>
                </a:solidFill>
              </a:rPr>
              <a:t>electronic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FF6600"/>
                </a:solidFill>
              </a:rPr>
              <a:t>signals </a:t>
            </a:r>
            <a:r>
              <a:rPr lang="en-US" sz="2800" dirty="0"/>
              <a:t>(both analog and digital) degrade as they move down a wire. The </a:t>
            </a:r>
            <a:r>
              <a:rPr lang="en-US" sz="2800" dirty="0">
                <a:solidFill>
                  <a:srgbClr val="FF6600"/>
                </a:solidFill>
              </a:rPr>
              <a:t>voltage </a:t>
            </a:r>
            <a:r>
              <a:rPr lang="en-US" sz="2800" dirty="0"/>
              <a:t>of the signal fluctuates due to environmental effects.</a:t>
            </a:r>
          </a:p>
          <a:p>
            <a:pPr>
              <a:defRPr/>
            </a:pPr>
            <a:r>
              <a:rPr lang="en-US" sz="2800" b="1" dirty="0">
                <a:solidFill>
                  <a:srgbClr val="FF6600"/>
                </a:solidFill>
              </a:rPr>
              <a:t>Digital signals </a:t>
            </a:r>
            <a:r>
              <a:rPr lang="en-US" sz="2800" b="1" dirty="0"/>
              <a:t>can be easily </a:t>
            </a:r>
            <a:r>
              <a:rPr lang="en-US" sz="2800" b="1" dirty="0">
                <a:solidFill>
                  <a:srgbClr val="FF6600"/>
                </a:solidFill>
              </a:rPr>
              <a:t>reshaped</a:t>
            </a:r>
            <a:r>
              <a:rPr lang="en-US" sz="2800" b="1" dirty="0"/>
              <a:t>, and are </a:t>
            </a:r>
            <a:r>
              <a:rPr lang="en-US" sz="2800" b="1" dirty="0">
                <a:solidFill>
                  <a:srgbClr val="FF6600"/>
                </a:solidFill>
              </a:rPr>
              <a:t>less error-prone</a:t>
            </a:r>
            <a:r>
              <a:rPr lang="en-US" sz="2800" b="1" dirty="0"/>
              <a:t> than </a:t>
            </a:r>
            <a:r>
              <a:rPr lang="en-US" sz="2800" b="1" dirty="0">
                <a:solidFill>
                  <a:srgbClr val="FF0000"/>
                </a:solidFill>
              </a:rPr>
              <a:t>analog signals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80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3CCEB-E26E-48C6-9248-2662D084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numbers and computers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E1205-30D0-4397-B44D-B33F05AC3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36" y="1110240"/>
            <a:ext cx="11049001" cy="4944572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Computers have storage units </a:t>
            </a:r>
            <a:br>
              <a:rPr lang="en-US" dirty="0">
                <a:latin typeface="Arial" charset="0"/>
                <a:ea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</a:rPr>
              <a:t>called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ＭＳ Ｐゴシック" charset="0"/>
              </a:rPr>
              <a:t>binary digits </a:t>
            </a:r>
            <a:r>
              <a:rPr lang="en-US" dirty="0">
                <a:latin typeface="Arial" charset="0"/>
                <a:ea typeface="ＭＳ Ｐゴシック" charset="0"/>
              </a:rPr>
              <a:t>or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ＭＳ Ｐゴシック" charset="0"/>
              </a:rPr>
              <a:t>bits</a:t>
            </a:r>
          </a:p>
          <a:p>
            <a:endParaRPr lang="en-US" dirty="0">
              <a:solidFill>
                <a:srgbClr val="FF6600"/>
              </a:solidFill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</a:rPr>
              <a:t>Computer memory stores digital information as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multiple of bytes</a:t>
            </a:r>
            <a:r>
              <a:rPr lang="en-US" dirty="0">
                <a:latin typeface="Arial" charset="0"/>
                <a:ea typeface="ＭＳ Ｐゴシック" charset="0"/>
              </a:rPr>
              <a:t>, where a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ＭＳ Ｐゴシック" charset="0"/>
              </a:rPr>
              <a:t>byte</a:t>
            </a:r>
            <a:r>
              <a:rPr lang="en-US" dirty="0">
                <a:latin typeface="Arial" charset="0"/>
                <a:ea typeface="ＭＳ Ｐゴシック" charset="0"/>
              </a:rPr>
              <a:t> is composed of  </a:t>
            </a:r>
            <a:r>
              <a:rPr lang="en-US" b="1" dirty="0">
                <a:latin typeface="Arial" charset="0"/>
                <a:ea typeface="ＭＳ Ｐゴシック" charset="0"/>
              </a:rPr>
              <a:t>8 bits = 2</a:t>
            </a:r>
            <a:r>
              <a:rPr lang="en-US" b="1" baseline="30000" dirty="0">
                <a:latin typeface="Arial" charset="0"/>
                <a:ea typeface="ＭＳ Ｐゴシック" charset="0"/>
              </a:rPr>
              <a:t>3</a:t>
            </a:r>
            <a:r>
              <a:rPr lang="en-US" b="1" dirty="0">
                <a:latin typeface="Arial" charset="0"/>
                <a:ea typeface="ＭＳ Ｐゴシック" charset="0"/>
              </a:rPr>
              <a:t> bits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br>
              <a:rPr lang="en-US" dirty="0"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</a:rPr>
              <a:t>A volatile memory to store data with </a:t>
            </a:r>
            <a:r>
              <a:rPr lang="en-US" i="1" dirty="0">
                <a:latin typeface="Arial" charset="0"/>
                <a:ea typeface="ＭＳ Ｐゴシック" charset="0"/>
              </a:rPr>
              <a:t>byte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</a:rPr>
              <a:t>word addresses</a:t>
            </a:r>
            <a:r>
              <a:rPr lang="en-US" dirty="0">
                <a:latin typeface="Arial" charset="0"/>
                <a:ea typeface="ＭＳ Ｐゴシック" charset="0"/>
              </a:rPr>
              <a:t>: 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A089AFB-32A2-4366-BB77-695D2CD4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32" y="965886"/>
            <a:ext cx="2868827" cy="10606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Low Voltage = 0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High Voltage = 1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2054" name="Picture 6" descr="Image result for ram memory">
            <a:extLst>
              <a:ext uri="{FF2B5EF4-FFF2-40B4-BE49-F238E27FC236}">
                <a16:creationId xmlns:a16="http://schemas.microsoft.com/office/drawing/2014/main" id="{2E523BA6-DF0D-4B64-B405-3D868C15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22" y="4925498"/>
            <a:ext cx="5132030" cy="112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peter-cockerell.net/aalp/html/images/fig2-1-hi.jpg">
            <a:extLst>
              <a:ext uri="{FF2B5EF4-FFF2-40B4-BE49-F238E27FC236}">
                <a16:creationId xmlns:a16="http://schemas.microsoft.com/office/drawing/2014/main" id="{06419667-CA93-425E-9ADC-5707B7EB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89622"/>
            <a:ext cx="3895520" cy="19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7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EDEB3-16D4-49A8-88F5-810E7A93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84"/>
            <a:ext cx="10515600" cy="557489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representation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44AE60-85E6-48C2-AF1D-FC05067B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05" y="939536"/>
            <a:ext cx="5288744" cy="5074961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chemeClr val="accent2"/>
                </a:solidFill>
              </a:rPr>
              <a:t>How many things can </a:t>
            </a:r>
            <a:r>
              <a:rPr lang="en-US" sz="3200" dirty="0">
                <a:solidFill>
                  <a:srgbClr val="FF0000"/>
                </a:solidFill>
                <a:sym typeface="Symbol" charset="0"/>
              </a:rPr>
              <a:t>n</a:t>
            </a:r>
            <a:r>
              <a:rPr lang="en-US" sz="3200" dirty="0">
                <a:solidFill>
                  <a:srgbClr val="FF0000"/>
                </a:solidFill>
              </a:rPr>
              <a:t> bits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i="1" dirty="0">
                <a:solidFill>
                  <a:schemeClr val="accent2"/>
                </a:solidFill>
              </a:rPr>
              <a:t>represent?</a:t>
            </a:r>
          </a:p>
          <a:p>
            <a:endParaRPr lang="en-US" sz="3200" i="1" dirty="0"/>
          </a:p>
          <a:p>
            <a:r>
              <a:rPr lang="en-US" sz="3200" dirty="0"/>
              <a:t>With 1 bits: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aseline="30000" dirty="0">
                <a:solidFill>
                  <a:srgbClr val="FF0000"/>
                </a:solidFill>
              </a:rPr>
              <a:t>1 </a:t>
            </a:r>
            <a:r>
              <a:rPr lang="en-US" sz="3200" dirty="0"/>
              <a:t>things</a:t>
            </a:r>
            <a:endParaRPr lang="en-US" sz="3200" baseline="300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r>
              <a:rPr lang="en-US" sz="3200" dirty="0"/>
              <a:t>By doubling the bits, that is 2 bits: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aseline="30000" dirty="0">
                <a:solidFill>
                  <a:srgbClr val="FF0000"/>
                </a:solidFill>
              </a:rPr>
              <a:t>2 </a:t>
            </a:r>
            <a:r>
              <a:rPr lang="en-US" sz="3200" dirty="0"/>
              <a:t>things</a:t>
            </a:r>
            <a:endParaRPr lang="en-US" sz="3200" baseline="30000" dirty="0">
              <a:solidFill>
                <a:srgbClr val="FF0000"/>
              </a:solidFill>
            </a:endParaRPr>
          </a:p>
          <a:p>
            <a:endParaRPr lang="en-US" sz="3200" baseline="30000" dirty="0">
              <a:solidFill>
                <a:srgbClr val="FF0000"/>
              </a:solidFill>
            </a:endParaRPr>
          </a:p>
          <a:p>
            <a:r>
              <a:rPr lang="en-US" sz="3200" dirty="0"/>
              <a:t>In general, with </a:t>
            </a:r>
            <a:r>
              <a:rPr lang="en-US" sz="3200" dirty="0">
                <a:solidFill>
                  <a:srgbClr val="FF0000"/>
                </a:solidFill>
                <a:sym typeface="Symbol" charset="0"/>
              </a:rPr>
              <a:t>n</a:t>
            </a:r>
            <a:r>
              <a:rPr lang="en-US" sz="3200" dirty="0">
                <a:solidFill>
                  <a:srgbClr val="FF0000"/>
                </a:solidFill>
              </a:rPr>
              <a:t> bits </a:t>
            </a:r>
            <a:r>
              <a:rPr lang="en-US" sz="3200" dirty="0"/>
              <a:t>we thus represent: 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aseline="30000" dirty="0">
                <a:solidFill>
                  <a:srgbClr val="FF0000"/>
                </a:solidFill>
              </a:rPr>
              <a:t>n  </a:t>
            </a:r>
            <a:r>
              <a:rPr lang="en-US" sz="3200" dirty="0"/>
              <a:t>things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35C335F-3D40-4FD5-9354-D20902E0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13" y="119184"/>
            <a:ext cx="4086915" cy="633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18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47307-B570-41C5-BB66-E663CB1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to represent 7 things (days of a week)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D0755-CA98-4FCC-BD81-55191E71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002"/>
            <a:ext cx="10515600" cy="5181774"/>
          </a:xfrm>
        </p:spPr>
        <p:txBody>
          <a:bodyPr>
            <a:normAutofit/>
          </a:bodyPr>
          <a:lstStyle/>
          <a:p>
            <a:r>
              <a:rPr lang="en-US" dirty="0"/>
              <a:t>To represent 7 distinct items we need </a:t>
            </a:r>
            <a:r>
              <a:rPr lang="en-US" i="1" dirty="0"/>
              <a:t>at least </a:t>
            </a:r>
            <a:r>
              <a:rPr lang="en-US" dirty="0"/>
              <a:t>3 bits</a:t>
            </a:r>
          </a:p>
          <a:p>
            <a:pPr lvl="1"/>
            <a:r>
              <a:rPr lang="en-US" dirty="0"/>
              <a:t>3 bits, by which we can represent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= 8 </a:t>
            </a:r>
            <a:r>
              <a:rPr lang="en-US" dirty="0"/>
              <a:t>distinct objects, is the minimum number of bits we can use</a:t>
            </a:r>
          </a:p>
          <a:p>
            <a:pPr lvl="1"/>
            <a:endParaRPr lang="en-US" dirty="0"/>
          </a:p>
          <a:p>
            <a:pPr lvl="0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" dirty="0"/>
              <a:t>000    </a:t>
            </a:r>
            <a:r>
              <a:rPr lang="en-US" dirty="0"/>
              <a:t>Mon</a:t>
            </a:r>
            <a:r>
              <a:rPr lang="en" dirty="0"/>
              <a:t>               	</a:t>
            </a:r>
          </a:p>
          <a:p>
            <a:pPr lvl="0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" dirty="0"/>
              <a:t>001    </a:t>
            </a:r>
            <a:r>
              <a:rPr lang="en-US" dirty="0"/>
              <a:t>Tue</a:t>
            </a:r>
            <a:r>
              <a:rPr lang="en" dirty="0"/>
              <a:t>              	</a:t>
            </a:r>
          </a:p>
          <a:p>
            <a:pPr lvl="0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" dirty="0"/>
              <a:t>010    </a:t>
            </a:r>
            <a:r>
              <a:rPr lang="en-US" dirty="0"/>
              <a:t>Wed</a:t>
            </a:r>
            <a:endParaRPr lang="en" dirty="0"/>
          </a:p>
          <a:p>
            <a:pPr lvl="0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" dirty="0"/>
              <a:t>011    </a:t>
            </a:r>
            <a:r>
              <a:rPr lang="en-US" dirty="0"/>
              <a:t>Thu</a:t>
            </a:r>
            <a:endParaRPr lang="en" dirty="0"/>
          </a:p>
          <a:p>
            <a:pPr lvl="0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" dirty="0"/>
              <a:t>100    </a:t>
            </a:r>
            <a:r>
              <a:rPr lang="en-US" dirty="0"/>
              <a:t>Fri</a:t>
            </a:r>
            <a:endParaRPr lang="en" dirty="0"/>
          </a:p>
          <a:p>
            <a:pPr lvl="0">
              <a:spcBef>
                <a:spcPts val="500"/>
              </a:spcBef>
              <a:buNone/>
            </a:pPr>
            <a:r>
              <a:rPr lang="en" dirty="0"/>
              <a:t>101    </a:t>
            </a:r>
            <a:r>
              <a:rPr lang="en-US" dirty="0"/>
              <a:t>Sat</a:t>
            </a:r>
            <a:endParaRPr lang="en" dirty="0"/>
          </a:p>
          <a:p>
            <a:pPr lvl="0">
              <a:spcBef>
                <a:spcPts val="5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110    </a:t>
            </a:r>
            <a:r>
              <a:rPr lang="en-US" dirty="0">
                <a:solidFill>
                  <a:schemeClr val="dk1"/>
                </a:solidFill>
              </a:rPr>
              <a:t>Sun</a:t>
            </a:r>
            <a:endParaRPr lang="en" dirty="0">
              <a:solidFill>
                <a:schemeClr val="dk1"/>
              </a:solidFill>
            </a:endParaRPr>
          </a:p>
          <a:p>
            <a:pPr lvl="0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" dirty="0">
                <a:solidFill>
                  <a:schemeClr val="dk1"/>
                </a:solidFill>
              </a:rPr>
              <a:t>111   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" i="1" dirty="0">
                <a:solidFill>
                  <a:srgbClr val="FF0000"/>
                </a:solidFill>
              </a:rPr>
              <a:t>on </a:t>
            </a:r>
            <a:r>
              <a:rPr lang="en-US" i="1" dirty="0">
                <a:solidFill>
                  <a:srgbClr val="FF0000"/>
                </a:solidFill>
              </a:rPr>
              <a:t>used</a:t>
            </a:r>
            <a:r>
              <a:rPr lang="en" i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B74C537-C08E-4D14-B238-72E892E6D059}"/>
              </a:ext>
            </a:extLst>
          </p:cNvPr>
          <p:cNvSpPr/>
          <p:nvPr/>
        </p:nvSpPr>
        <p:spPr>
          <a:xfrm>
            <a:off x="4786409" y="2345908"/>
            <a:ext cx="1248629" cy="321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Mon</a:t>
            </a:r>
            <a:r>
              <a:rPr lang="en" dirty="0"/>
              <a:t> </a:t>
            </a:r>
            <a:r>
              <a:rPr lang="en-US" dirty="0"/>
              <a:t>Tue</a:t>
            </a:r>
            <a:r>
              <a:rPr lang="en" dirty="0"/>
              <a:t> </a:t>
            </a:r>
            <a:r>
              <a:rPr lang="en-US" dirty="0"/>
              <a:t>Wed</a:t>
            </a:r>
            <a:endParaRPr lang="en" dirty="0"/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Thu</a:t>
            </a:r>
            <a:endParaRPr lang="en" dirty="0"/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Fri</a:t>
            </a:r>
            <a:r>
              <a:rPr lang="en" dirty="0"/>
              <a:t>  </a:t>
            </a:r>
            <a:br>
              <a:rPr lang="en" dirty="0"/>
            </a:br>
            <a:r>
              <a:rPr lang="en-US" dirty="0"/>
              <a:t>Sat</a:t>
            </a:r>
            <a:br>
              <a:rPr lang="en-US" dirty="0"/>
            </a:br>
            <a:r>
              <a:rPr lang="en-US" dirty="0"/>
              <a:t>Sun</a:t>
            </a:r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endParaRPr lang="en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AE49706-9F69-49D7-A979-912414BF88A5}"/>
              </a:ext>
            </a:extLst>
          </p:cNvPr>
          <p:cNvCxnSpPr>
            <a:cxnSpLocks/>
          </p:cNvCxnSpPr>
          <p:nvPr/>
        </p:nvCxnSpPr>
        <p:spPr>
          <a:xfrm>
            <a:off x="4508939" y="3953990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F85633-BD09-4A61-B2D5-2E48555D7DEE}"/>
              </a:ext>
            </a:extLst>
          </p:cNvPr>
          <p:cNvSpPr txBox="1"/>
          <p:nvPr/>
        </p:nvSpPr>
        <p:spPr>
          <a:xfrm>
            <a:off x="6022428" y="29071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16077A-3EDC-47F3-9131-9D6E866DE340}"/>
              </a:ext>
            </a:extLst>
          </p:cNvPr>
          <p:cNvSpPr txBox="1"/>
          <p:nvPr/>
        </p:nvSpPr>
        <p:spPr>
          <a:xfrm>
            <a:off x="6022428" y="43453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B0A2AFD-9084-4E47-B1ED-D6E74E3EE9EC}"/>
              </a:ext>
            </a:extLst>
          </p:cNvPr>
          <p:cNvSpPr/>
          <p:nvPr/>
        </p:nvSpPr>
        <p:spPr>
          <a:xfrm>
            <a:off x="7118265" y="2345907"/>
            <a:ext cx="1248629" cy="321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Mon</a:t>
            </a:r>
            <a:r>
              <a:rPr lang="en" dirty="0"/>
              <a:t> </a:t>
            </a:r>
            <a:r>
              <a:rPr lang="en-US" dirty="0"/>
              <a:t>Tue</a:t>
            </a:r>
            <a:r>
              <a:rPr lang="en" dirty="0"/>
              <a:t> </a:t>
            </a:r>
            <a:r>
              <a:rPr lang="en-US" dirty="0"/>
              <a:t>Wed</a:t>
            </a:r>
            <a:endParaRPr lang="en" dirty="0"/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Thu</a:t>
            </a:r>
            <a:endParaRPr lang="en" dirty="0"/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Fri</a:t>
            </a:r>
            <a:r>
              <a:rPr lang="en" dirty="0"/>
              <a:t>  </a:t>
            </a:r>
            <a:br>
              <a:rPr lang="en" dirty="0"/>
            </a:br>
            <a:r>
              <a:rPr lang="en-US" dirty="0"/>
              <a:t>Sat</a:t>
            </a:r>
            <a:br>
              <a:rPr lang="en-US" dirty="0"/>
            </a:br>
            <a:r>
              <a:rPr lang="en-US" dirty="0"/>
              <a:t>Sun</a:t>
            </a:r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endParaRPr lang="en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CD7C26A-6B39-430F-BCEB-6F2DC2C94C28}"/>
              </a:ext>
            </a:extLst>
          </p:cNvPr>
          <p:cNvCxnSpPr>
            <a:cxnSpLocks/>
          </p:cNvCxnSpPr>
          <p:nvPr/>
        </p:nvCxnSpPr>
        <p:spPr>
          <a:xfrm>
            <a:off x="6840795" y="3953989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60F90AA-AAC4-4D15-9A8D-2BCDC837BDB1}"/>
              </a:ext>
            </a:extLst>
          </p:cNvPr>
          <p:cNvSpPr txBox="1"/>
          <p:nvPr/>
        </p:nvSpPr>
        <p:spPr>
          <a:xfrm>
            <a:off x="8354284" y="290716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00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BEAAB36-0F6A-455F-B8B0-023343A587E6}"/>
              </a:ext>
            </a:extLst>
          </p:cNvPr>
          <p:cNvSpPr txBox="1"/>
          <p:nvPr/>
        </p:nvSpPr>
        <p:spPr>
          <a:xfrm>
            <a:off x="8354284" y="45471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4F93674-7CF9-4B33-9B44-3C231B141FB1}"/>
              </a:ext>
            </a:extLst>
          </p:cNvPr>
          <p:cNvCxnSpPr>
            <a:cxnSpLocks/>
          </p:cNvCxnSpPr>
          <p:nvPr/>
        </p:nvCxnSpPr>
        <p:spPr>
          <a:xfrm>
            <a:off x="6802571" y="3327239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0869066-ECC8-4F89-B2C0-13E9EC19745B}"/>
              </a:ext>
            </a:extLst>
          </p:cNvPr>
          <p:cNvCxnSpPr>
            <a:cxnSpLocks/>
          </p:cNvCxnSpPr>
          <p:nvPr/>
        </p:nvCxnSpPr>
        <p:spPr>
          <a:xfrm>
            <a:off x="6840795" y="4548208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833FE7-9053-4C2A-AEAE-EE6A6772FDA4}"/>
              </a:ext>
            </a:extLst>
          </p:cNvPr>
          <p:cNvSpPr txBox="1"/>
          <p:nvPr/>
        </p:nvSpPr>
        <p:spPr>
          <a:xfrm>
            <a:off x="8367950" y="338117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5C2BCA8-9224-46AE-BFFE-FEB3B75FCE17}"/>
              </a:ext>
            </a:extLst>
          </p:cNvPr>
          <p:cNvSpPr txBox="1"/>
          <p:nvPr/>
        </p:nvSpPr>
        <p:spPr>
          <a:xfrm>
            <a:off x="8362697" y="398762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B9D684B-86F4-49B2-BA44-FAB9792E3C8B}"/>
              </a:ext>
            </a:extLst>
          </p:cNvPr>
          <p:cNvSpPr/>
          <p:nvPr/>
        </p:nvSpPr>
        <p:spPr>
          <a:xfrm>
            <a:off x="9689760" y="2345906"/>
            <a:ext cx="1248629" cy="321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Mon</a:t>
            </a:r>
            <a:r>
              <a:rPr lang="en" dirty="0"/>
              <a:t> </a:t>
            </a:r>
            <a:r>
              <a:rPr lang="en-US" dirty="0"/>
              <a:t>Tue</a:t>
            </a:r>
            <a:r>
              <a:rPr lang="en" dirty="0"/>
              <a:t> </a:t>
            </a:r>
            <a:r>
              <a:rPr lang="en-US" dirty="0"/>
              <a:t>Wed</a:t>
            </a:r>
            <a:endParaRPr lang="en" dirty="0"/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Thu</a:t>
            </a:r>
            <a:endParaRPr lang="en" dirty="0"/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r>
              <a:rPr lang="en-US" dirty="0"/>
              <a:t>Fri</a:t>
            </a:r>
            <a:r>
              <a:rPr lang="en" dirty="0"/>
              <a:t>  </a:t>
            </a:r>
            <a:br>
              <a:rPr lang="en" dirty="0"/>
            </a:br>
            <a:r>
              <a:rPr lang="en-US" dirty="0"/>
              <a:t>Sat</a:t>
            </a:r>
            <a:br>
              <a:rPr lang="en-US" dirty="0"/>
            </a:br>
            <a:r>
              <a:rPr lang="en-US" dirty="0"/>
              <a:t>Sun</a:t>
            </a:r>
          </a:p>
          <a:p>
            <a:pPr lvl="0" algn="ctr">
              <a:spcBef>
                <a:spcPts val="500"/>
              </a:spcBef>
              <a:buClr>
                <a:schemeClr val="dk1"/>
              </a:buClr>
              <a:buSzPct val="61111"/>
              <a:buNone/>
            </a:pPr>
            <a:endParaRPr lang="en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3150283-C084-47D5-8F80-EC6A6E6416CC}"/>
              </a:ext>
            </a:extLst>
          </p:cNvPr>
          <p:cNvCxnSpPr>
            <a:cxnSpLocks/>
          </p:cNvCxnSpPr>
          <p:nvPr/>
        </p:nvCxnSpPr>
        <p:spPr>
          <a:xfrm>
            <a:off x="9412290" y="3953988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A50FA3D-4B6D-4143-A61A-7408B1404D44}"/>
              </a:ext>
            </a:extLst>
          </p:cNvPr>
          <p:cNvSpPr txBox="1"/>
          <p:nvPr/>
        </p:nvSpPr>
        <p:spPr>
          <a:xfrm>
            <a:off x="10925779" y="262337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000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AE232E2-2087-4F53-92B9-746A8E36E24F}"/>
              </a:ext>
            </a:extLst>
          </p:cNvPr>
          <p:cNvSpPr txBox="1"/>
          <p:nvPr/>
        </p:nvSpPr>
        <p:spPr>
          <a:xfrm>
            <a:off x="10894249" y="486241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111</a:t>
            </a:r>
            <a:endParaRPr lang="en-US" b="1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3D3BD4B-5DAE-4D17-83C9-380803411ACC}"/>
              </a:ext>
            </a:extLst>
          </p:cNvPr>
          <p:cNvCxnSpPr>
            <a:cxnSpLocks/>
          </p:cNvCxnSpPr>
          <p:nvPr/>
        </p:nvCxnSpPr>
        <p:spPr>
          <a:xfrm>
            <a:off x="9392984" y="3327238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40BE820-16C9-4AC4-994C-F63E1A44257B}"/>
              </a:ext>
            </a:extLst>
          </p:cNvPr>
          <p:cNvCxnSpPr>
            <a:cxnSpLocks/>
          </p:cNvCxnSpPr>
          <p:nvPr/>
        </p:nvCxnSpPr>
        <p:spPr>
          <a:xfrm>
            <a:off x="9412290" y="4548207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414855E-151F-4051-AFE2-F178B366515F}"/>
              </a:ext>
            </a:extLst>
          </p:cNvPr>
          <p:cNvSpPr txBox="1"/>
          <p:nvPr/>
        </p:nvSpPr>
        <p:spPr>
          <a:xfrm>
            <a:off x="10901609" y="361451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011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C1EA4B0-B515-4813-8078-10669FEF5785}"/>
              </a:ext>
            </a:extLst>
          </p:cNvPr>
          <p:cNvSpPr txBox="1"/>
          <p:nvPr/>
        </p:nvSpPr>
        <p:spPr>
          <a:xfrm>
            <a:off x="10890050" y="423356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101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C79835B-3FC8-45C9-B6B8-F1D747558DE1}"/>
              </a:ext>
            </a:extLst>
          </p:cNvPr>
          <p:cNvCxnSpPr>
            <a:cxnSpLocks/>
          </p:cNvCxnSpPr>
          <p:nvPr/>
        </p:nvCxnSpPr>
        <p:spPr>
          <a:xfrm>
            <a:off x="9400344" y="3044510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7F8C990C-3316-41E7-AC1A-91A27F3F0C39}"/>
              </a:ext>
            </a:extLst>
          </p:cNvPr>
          <p:cNvCxnSpPr>
            <a:cxnSpLocks/>
          </p:cNvCxnSpPr>
          <p:nvPr/>
        </p:nvCxnSpPr>
        <p:spPr>
          <a:xfrm>
            <a:off x="9407704" y="3632042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2AA42DB-E463-438E-87B0-0F1A0CA57B4E}"/>
              </a:ext>
            </a:extLst>
          </p:cNvPr>
          <p:cNvCxnSpPr>
            <a:cxnSpLocks/>
          </p:cNvCxnSpPr>
          <p:nvPr/>
        </p:nvCxnSpPr>
        <p:spPr>
          <a:xfrm>
            <a:off x="9415064" y="4263716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48A1BEC-177A-4DD3-82D7-E2D0FC25CA28}"/>
              </a:ext>
            </a:extLst>
          </p:cNvPr>
          <p:cNvSpPr txBox="1"/>
          <p:nvPr/>
        </p:nvSpPr>
        <p:spPr>
          <a:xfrm>
            <a:off x="10926833" y="297757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001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39D4B2-A9A7-4706-8295-09DF480287E6}"/>
              </a:ext>
            </a:extLst>
          </p:cNvPr>
          <p:cNvSpPr txBox="1"/>
          <p:nvPr/>
        </p:nvSpPr>
        <p:spPr>
          <a:xfrm>
            <a:off x="10896354" y="388672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C6AC8A9-4736-44E7-8BD4-386844531F88}"/>
              </a:ext>
            </a:extLst>
          </p:cNvPr>
          <p:cNvSpPr txBox="1"/>
          <p:nvPr/>
        </p:nvSpPr>
        <p:spPr>
          <a:xfrm>
            <a:off x="10884800" y="449947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110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DBDF65C5-5E4F-4746-916E-2BF0A7E3D75E}"/>
              </a:ext>
            </a:extLst>
          </p:cNvPr>
          <p:cNvCxnSpPr>
            <a:cxnSpLocks/>
          </p:cNvCxnSpPr>
          <p:nvPr/>
        </p:nvCxnSpPr>
        <p:spPr>
          <a:xfrm>
            <a:off x="9444876" y="4833033"/>
            <a:ext cx="17657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3200642-1E05-4251-8580-BD4603A74EF1}"/>
              </a:ext>
            </a:extLst>
          </p:cNvPr>
          <p:cNvSpPr txBox="1"/>
          <p:nvPr/>
        </p:nvSpPr>
        <p:spPr>
          <a:xfrm>
            <a:off x="10915274" y="326872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010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9ACDA54-2CCE-46B7-B2AF-EC56CA6FDD1C}"/>
              </a:ext>
            </a:extLst>
          </p:cNvPr>
          <p:cNvSpPr txBox="1"/>
          <p:nvPr/>
        </p:nvSpPr>
        <p:spPr>
          <a:xfrm>
            <a:off x="4529492" y="5614086"/>
            <a:ext cx="165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1-BIT code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Only 2 groups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7A02BDB-1C54-4BE7-9B05-4A66553560C6}"/>
              </a:ext>
            </a:extLst>
          </p:cNvPr>
          <p:cNvSpPr txBox="1"/>
          <p:nvPr/>
        </p:nvSpPr>
        <p:spPr>
          <a:xfrm>
            <a:off x="6991479" y="5635977"/>
            <a:ext cx="1650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2-BIT code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Only 4 groups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B9AC442-73CB-4253-8522-59F44BC2C385}"/>
              </a:ext>
            </a:extLst>
          </p:cNvPr>
          <p:cNvSpPr txBox="1"/>
          <p:nvPr/>
        </p:nvSpPr>
        <p:spPr>
          <a:xfrm>
            <a:off x="9652647" y="5613726"/>
            <a:ext cx="1302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3-BIT code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8 groups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7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1EE24-775A-462A-BAFE-B91D3F73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576C2A-F97E-404B-96C2-45F8FBF8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Fortunately the </a:t>
            </a:r>
            <a:r>
              <a:rPr lang="en-US" dirty="0">
                <a:solidFill>
                  <a:srgbClr val="FF0000"/>
                </a:solidFill>
              </a:rPr>
              <a:t>number of characters </a:t>
            </a:r>
            <a:r>
              <a:rPr lang="en-US" dirty="0"/>
              <a:t>to represent is </a:t>
            </a:r>
            <a:r>
              <a:rPr lang="en-US" dirty="0">
                <a:solidFill>
                  <a:srgbClr val="FF0000"/>
                </a:solidFill>
              </a:rPr>
              <a:t>finite</a:t>
            </a:r>
            <a:r>
              <a:rPr lang="en-US" dirty="0"/>
              <a:t> (whew!), so list them all and assign each a binary string</a:t>
            </a:r>
          </a:p>
          <a:p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Character set</a:t>
            </a:r>
            <a:r>
              <a:rPr lang="en-US" dirty="0">
                <a:solidFill>
                  <a:srgbClr val="FF66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dirty="0"/>
              <a:t>A list of characters and the codes used to represent each one.</a:t>
            </a:r>
          </a:p>
          <a:p>
            <a:pPr marL="0" indent="0">
              <a:buNone/>
              <a:defRPr/>
            </a:pPr>
            <a:r>
              <a:rPr lang="en-US" dirty="0"/>
              <a:t>Computer manufacturers </a:t>
            </a:r>
            <a:r>
              <a:rPr lang="en-US" u="sng" dirty="0"/>
              <a:t>agreed to standardize</a:t>
            </a:r>
          </a:p>
          <a:p>
            <a:pPr marL="0" indent="0">
              <a:buNone/>
              <a:defRPr/>
            </a:pP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ASCII character set</a:t>
            </a:r>
            <a:r>
              <a:rPr lang="en-US" dirty="0">
                <a:solidFill>
                  <a:srgbClr val="FF66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dirty="0"/>
              <a:t>American Standard Code for Information Interchange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dirty="0"/>
              <a:t>7 bits version allows 128 unique characters 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2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1EE24-775A-462A-BAFE-B91D3F73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ASCII Character Set Mapping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BC3C246-858C-428D-B2B5-9F7E5F08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3" y="676673"/>
            <a:ext cx="9888323" cy="574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765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E513D-943E-4E68-825D-27DEB060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images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B549F-20B5-4E6E-B049-AD8CDA2E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291" y="278296"/>
            <a:ext cx="5370421" cy="3518039"/>
          </a:xfrm>
        </p:spPr>
        <p:txBody>
          <a:bodyPr>
            <a:normAutofit fontScale="92500"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sz="2600" dirty="0">
                <a:solidFill>
                  <a:schemeClr val="dk1"/>
                </a:solidFill>
              </a:rPr>
              <a:t>The images is </a:t>
            </a:r>
            <a:r>
              <a:rPr lang="en-US" sz="2600" b="1" u="sng" dirty="0">
                <a:solidFill>
                  <a:schemeClr val="dk1"/>
                </a:solidFill>
              </a:rPr>
              <a:t>sampled</a:t>
            </a:r>
            <a:r>
              <a:rPr lang="en-US" sz="2600" dirty="0">
                <a:solidFill>
                  <a:schemeClr val="dk1"/>
                </a:solidFill>
              </a:rPr>
              <a:t>: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-US" sz="2600" dirty="0">
                <a:solidFill>
                  <a:schemeClr val="dk1"/>
                </a:solidFill>
              </a:rPr>
              <a:t>subdivided in points</a:t>
            </a:r>
            <a:r>
              <a:rPr lang="en" sz="2600" dirty="0">
                <a:solidFill>
                  <a:schemeClr val="dk1"/>
                </a:solidFill>
              </a:rPr>
              <a:t> </a:t>
            </a:r>
            <a:r>
              <a:rPr lang="en-US" sz="2600" dirty="0">
                <a:solidFill>
                  <a:schemeClr val="dk1"/>
                </a:solidFill>
              </a:rPr>
              <a:t>called </a:t>
            </a:r>
            <a:r>
              <a:rPr lang="en" sz="2600" dirty="0">
                <a:solidFill>
                  <a:srgbClr val="FF0000"/>
                </a:solidFill>
              </a:rPr>
              <a:t>pixel </a:t>
            </a:r>
            <a:r>
              <a:rPr lang="en" sz="2600" dirty="0">
                <a:solidFill>
                  <a:schemeClr val="dk1"/>
                </a:solidFill>
              </a:rPr>
              <a:t>(</a:t>
            </a:r>
            <a:r>
              <a:rPr lang="en-US" sz="2600" dirty="0">
                <a:solidFill>
                  <a:schemeClr val="dk1"/>
                </a:solidFill>
              </a:rPr>
              <a:t>pixel element)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sz="2600" dirty="0">
                <a:solidFill>
                  <a:schemeClr val="dk1"/>
                </a:solidFill>
              </a:rPr>
              <a:t>Each pixel is </a:t>
            </a:r>
            <a:r>
              <a:rPr lang="en-US" sz="2600" b="1" u="sng" dirty="0">
                <a:solidFill>
                  <a:schemeClr val="dk1"/>
                </a:solidFill>
              </a:rPr>
              <a:t>quantized</a:t>
            </a:r>
            <a:r>
              <a:rPr lang="en-US" sz="2600" dirty="0">
                <a:solidFill>
                  <a:schemeClr val="dk1"/>
                </a:solidFill>
              </a:rPr>
              <a:t> by e</a:t>
            </a:r>
            <a:r>
              <a:rPr lang="en" sz="2600" dirty="0">
                <a:solidFill>
                  <a:schemeClr val="dk1"/>
                </a:solidFill>
              </a:rPr>
              <a:t>ncod</a:t>
            </a:r>
            <a:r>
              <a:rPr lang="en-US" sz="2600" dirty="0" err="1">
                <a:solidFill>
                  <a:schemeClr val="dk1"/>
                </a:solidFill>
              </a:rPr>
              <a:t>ing</a:t>
            </a:r>
            <a:r>
              <a:rPr lang="en-US" sz="2600" dirty="0">
                <a:solidFill>
                  <a:schemeClr val="dk1"/>
                </a:solidFill>
              </a:rPr>
              <a:t> as a discrete </a:t>
            </a:r>
            <a:r>
              <a:rPr lang="en" sz="2600" dirty="0">
                <a:solidFill>
                  <a:schemeClr val="dk1"/>
                </a:solidFill>
              </a:rPr>
              <a:t>num</a:t>
            </a:r>
            <a:r>
              <a:rPr lang="en-US" sz="2600" dirty="0">
                <a:solidFill>
                  <a:schemeClr val="dk1"/>
                </a:solidFill>
              </a:rPr>
              <a:t>b</a:t>
            </a:r>
            <a:r>
              <a:rPr lang="en" sz="2600" dirty="0">
                <a:solidFill>
                  <a:schemeClr val="dk1"/>
                </a:solidFill>
              </a:rPr>
              <a:t>er corr</a:t>
            </a:r>
            <a:r>
              <a:rPr lang="en-US" sz="2600" dirty="0">
                <a:solidFill>
                  <a:schemeClr val="dk1"/>
                </a:solidFill>
              </a:rPr>
              <a:t>e</a:t>
            </a:r>
            <a:r>
              <a:rPr lang="en" sz="2600" dirty="0">
                <a:solidFill>
                  <a:schemeClr val="dk1"/>
                </a:solidFill>
              </a:rPr>
              <a:t>s</a:t>
            </a:r>
            <a:r>
              <a:rPr lang="en-US" sz="2600" dirty="0">
                <a:solidFill>
                  <a:schemeClr val="dk1"/>
                </a:solidFill>
              </a:rPr>
              <a:t>ponding to:</a:t>
            </a:r>
            <a:endParaRPr lang="en" sz="2600" dirty="0">
              <a:solidFill>
                <a:schemeClr val="dk1"/>
              </a:solidFill>
            </a:endParaRPr>
          </a:p>
          <a:p>
            <a:pPr marL="457200" lvl="0">
              <a:spcBef>
                <a:spcPts val="500"/>
              </a:spcBef>
              <a:buClr>
                <a:srgbClr val="464653"/>
              </a:buClr>
            </a:pPr>
            <a:r>
              <a:rPr lang="en" sz="2600" dirty="0">
                <a:solidFill>
                  <a:srgbClr val="464653"/>
                </a:solidFill>
              </a:rPr>
              <a:t>a </a:t>
            </a:r>
            <a:r>
              <a:rPr lang="en-US" sz="2600" dirty="0">
                <a:solidFill>
                  <a:srgbClr val="464653"/>
                </a:solidFill>
              </a:rPr>
              <a:t>specific</a:t>
            </a:r>
            <a:r>
              <a:rPr lang="en" sz="2600" dirty="0">
                <a:solidFill>
                  <a:srgbClr val="464653"/>
                </a:solidFill>
              </a:rPr>
              <a:t> color</a:t>
            </a:r>
          </a:p>
          <a:p>
            <a:pPr marL="457200" lvl="0">
              <a:spcBef>
                <a:spcPts val="500"/>
              </a:spcBef>
              <a:buClr>
                <a:srgbClr val="464653"/>
              </a:buClr>
            </a:pPr>
            <a:r>
              <a:rPr lang="en" sz="2600" dirty="0">
                <a:solidFill>
                  <a:srgbClr val="464653"/>
                </a:solidFill>
              </a:rPr>
              <a:t>a particolar </a:t>
            </a:r>
            <a:r>
              <a:rPr lang="en-US" sz="2600" dirty="0">
                <a:solidFill>
                  <a:srgbClr val="464653"/>
                </a:solidFill>
              </a:rPr>
              <a:t>grey tone </a:t>
            </a:r>
            <a:r>
              <a:rPr lang="it-IT" sz="2600" dirty="0">
                <a:solidFill>
                  <a:srgbClr val="464653"/>
                </a:solidFill>
              </a:rPr>
              <a:t>for </a:t>
            </a:r>
            <a:r>
              <a:rPr lang="en-US" sz="2600" dirty="0">
                <a:solidFill>
                  <a:srgbClr val="464653"/>
                </a:solidFill>
              </a:rPr>
              <a:t>b/w </a:t>
            </a:r>
            <a:r>
              <a:rPr lang="en" sz="2600" dirty="0">
                <a:solidFill>
                  <a:srgbClr val="464653"/>
                </a:solidFill>
              </a:rPr>
              <a:t> </a:t>
            </a:r>
            <a:r>
              <a:rPr lang="en-US" sz="2600" dirty="0">
                <a:solidFill>
                  <a:srgbClr val="464653"/>
                </a:solidFill>
              </a:rPr>
              <a:t>images</a:t>
            </a:r>
            <a:endParaRPr lang="en" sz="2600" dirty="0">
              <a:solidFill>
                <a:srgbClr val="464653"/>
              </a:solidFill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sz="2600" dirty="0">
                <a:solidFill>
                  <a:schemeClr val="dk1"/>
                </a:solidFill>
              </a:rPr>
              <a:t>Image represented as a </a:t>
            </a:r>
            <a:r>
              <a:rPr lang="en" sz="2600" dirty="0">
                <a:solidFill>
                  <a:schemeClr val="dk1"/>
                </a:solidFill>
              </a:rPr>
              <a:t>grid/</a:t>
            </a:r>
            <a:r>
              <a:rPr lang="en-US" sz="2600" dirty="0">
                <a:solidFill>
                  <a:schemeClr val="dk1"/>
                </a:solidFill>
              </a:rPr>
              <a:t>matrix</a:t>
            </a:r>
            <a:r>
              <a:rPr lang="en" sz="2600" dirty="0">
                <a:solidFill>
                  <a:schemeClr val="dk1"/>
                </a:solidFill>
              </a:rPr>
              <a:t> o</a:t>
            </a:r>
            <a:r>
              <a:rPr lang="en-US" sz="2600" dirty="0">
                <a:solidFill>
                  <a:schemeClr val="dk1"/>
                </a:solidFill>
              </a:rPr>
              <a:t>f numbers</a:t>
            </a:r>
            <a:endParaRPr lang="en-US" dirty="0"/>
          </a:p>
        </p:txBody>
      </p:sp>
      <p:pic>
        <p:nvPicPr>
          <p:cNvPr id="7" name="Shape 489">
            <a:extLst>
              <a:ext uri="{FF2B5EF4-FFF2-40B4-BE49-F238E27FC236}">
                <a16:creationId xmlns:a16="http://schemas.microsoft.com/office/drawing/2014/main" id="{E19BC4EE-E7F9-44F9-87AF-C5FFAD2CAF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181" y="1102002"/>
            <a:ext cx="5937199" cy="24270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E5A65C-3A9C-4A7F-B59C-44713253A988}"/>
              </a:ext>
            </a:extLst>
          </p:cNvPr>
          <p:cNvSpPr txBox="1">
            <a:spLocks/>
          </p:cNvSpPr>
          <p:nvPr/>
        </p:nvSpPr>
        <p:spPr>
          <a:xfrm>
            <a:off x="221767" y="3903542"/>
            <a:ext cx="11898763" cy="2476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Usually numbers associated with pixels have a fixed length  (a multiple of a byte)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</a:rPr>
              <a:t>   For color images, a common method is to represent each pixel with 3 numbers, each corresponding to a fundamental color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70C0"/>
                </a:solidFill>
              </a:rPr>
              <a:t>B – </a:t>
            </a:r>
            <a:r>
              <a:rPr lang="en-US" dirty="0" err="1">
                <a:solidFill>
                  <a:srgbClr val="FF0000"/>
                </a:solidFill>
              </a:rPr>
              <a:t>Red</a:t>
            </a:r>
            <a:r>
              <a:rPr lang="en-US" dirty="0" err="1">
                <a:solidFill>
                  <a:srgbClr val="0070C0"/>
                </a:solidFill>
              </a:rPr>
              <a:t>,</a:t>
            </a:r>
            <a:r>
              <a:rPr lang="en-US" dirty="0" err="1">
                <a:solidFill>
                  <a:srgbClr val="00B050"/>
                </a:solidFill>
              </a:rPr>
              <a:t>Green</a:t>
            </a:r>
            <a:r>
              <a:rPr lang="en-US" dirty="0" err="1">
                <a:solidFill>
                  <a:srgbClr val="0070C0"/>
                </a:solidFill>
              </a:rPr>
              <a:t>,Blue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</a:rPr>
              <a:t>   Along with the pixel values we have to store the </a:t>
            </a:r>
            <a:r>
              <a:rPr lang="en-US" dirty="0">
                <a:solidFill>
                  <a:srgbClr val="FF0000"/>
                </a:solidFill>
              </a:rPr>
              <a:t>size </a:t>
            </a:r>
            <a:r>
              <a:rPr lang="en-US" dirty="0">
                <a:solidFill>
                  <a:schemeClr val="dk1"/>
                </a:solidFill>
              </a:rPr>
              <a:t>of the image (no. of rows and columns) and the resolution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dirty="0">
                <a:solidFill>
                  <a:srgbClr val="FF0000"/>
                </a:solidFill>
              </a:rPr>
              <a:t>dpi</a:t>
            </a:r>
            <a:r>
              <a:rPr lang="en" dirty="0">
                <a:solidFill>
                  <a:schemeClr val="dk1"/>
                </a:solidFill>
              </a:rPr>
              <a:t>, “dot per inch”)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" dirty="0">
                <a:solidFill>
                  <a:schemeClr val="dk1"/>
                </a:solidFill>
              </a:rPr>
              <a:t>   </a:t>
            </a:r>
            <a:r>
              <a:rPr lang="en-US" dirty="0">
                <a:solidFill>
                  <a:schemeClr val="dk1"/>
                </a:solidFill>
              </a:rPr>
              <a:t>Images are finally stored in files as sequences of numbers, one row of pixels after the other. </a:t>
            </a:r>
            <a:endParaRPr lang="en" dirty="0">
              <a:solidFill>
                <a:schemeClr val="dk1"/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endParaRPr lang="en" dirty="0">
              <a:solidFill>
                <a:schemeClr val="dk1"/>
              </a:solidFill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endParaRPr lang="en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31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7C81C-86E7-4CD2-B5C3-0A7D76A7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Audio Information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2F04F-A811-48DE-B50B-AB879705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BCAB81-91EB-4078-B0CD-3A33F38E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7467600" cy="842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We perceive sound when a series of air pressure waves vibrate a 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membrane in our ear, which sends signals to our brain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8DB4920-0721-4484-AD2E-614B0A70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4" y="1371601"/>
            <a:ext cx="50958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30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61614-5878-4248-A0F1-3950BD2E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Office hours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CE10FC-7BA2-4C08-8BB1-26DE02DA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dirty="0">
                <a:solidFill>
                  <a:srgbClr val="990000"/>
                </a:solidFill>
              </a:rPr>
              <a:t>Make an appointment by email (orlando@unive.it)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dirty="0">
                <a:solidFill>
                  <a:srgbClr val="9FB8CD"/>
                </a:solidFill>
              </a:rPr>
              <a:t>  </a:t>
            </a:r>
            <a:r>
              <a:rPr lang="en-US" dirty="0">
                <a:solidFill>
                  <a:srgbClr val="464653"/>
                </a:solidFill>
              </a:rPr>
              <a:t>DAIS, Campus </a:t>
            </a:r>
            <a:r>
              <a:rPr lang="en-US" dirty="0" err="1">
                <a:solidFill>
                  <a:srgbClr val="464653"/>
                </a:solidFill>
              </a:rPr>
              <a:t>Scientifico</a:t>
            </a:r>
            <a:r>
              <a:rPr lang="en-US" dirty="0">
                <a:solidFill>
                  <a:srgbClr val="464653"/>
                </a:solidFill>
              </a:rPr>
              <a:t>, Zeta Building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dirty="0">
                <a:solidFill>
                  <a:srgbClr val="464653"/>
                </a:solidFill>
              </a:rPr>
              <a:t>  Via Torino 155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dirty="0">
                <a:solidFill>
                  <a:srgbClr val="464653"/>
                </a:solidFill>
              </a:rPr>
              <a:t>  Mestre Venezia</a:t>
            </a:r>
          </a:p>
          <a:p>
            <a:pPr lvl="0">
              <a:spcBef>
                <a:spcPts val="600"/>
              </a:spcBef>
              <a:buNone/>
            </a:pPr>
            <a:r>
              <a:rPr lang="en-US" dirty="0">
                <a:solidFill>
                  <a:srgbClr val="464653"/>
                </a:solidFill>
              </a:rPr>
              <a:t>  </a:t>
            </a:r>
            <a:r>
              <a:rPr lang="en-US">
                <a:solidFill>
                  <a:srgbClr val="464653"/>
                </a:solidFill>
              </a:rPr>
              <a:t>Room Zeta-B09</a:t>
            </a:r>
            <a:endParaRPr lang="en-US" dirty="0">
              <a:solidFill>
                <a:srgbClr val="464653"/>
              </a:solidFill>
            </a:endParaRPr>
          </a:p>
          <a:p>
            <a:pPr lvl="0">
              <a:spcBef>
                <a:spcPts val="600"/>
              </a:spcBef>
              <a:buNone/>
            </a:pPr>
            <a:endParaRPr lang="en-US" dirty="0">
              <a:solidFill>
                <a:srgbClr val="464653"/>
              </a:solidFill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n-US" dirty="0">
                <a:solidFill>
                  <a:srgbClr val="990000"/>
                </a:solidFill>
              </a:rPr>
              <a:t>Wed afternoon (if compatible with the professor’s schedule)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68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D8685-89C9-4C3B-A7CF-640D69C2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Audio Information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10B2F-3CB6-4D39-A574-F4A22161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Digital audio systems includes microphones converting </a:t>
            </a:r>
            <a:r>
              <a:rPr lang="en-US" b="1" dirty="0">
                <a:solidFill>
                  <a:srgbClr val="9C243B"/>
                </a:solidFill>
              </a:rPr>
              <a:t>sound</a:t>
            </a:r>
            <a:r>
              <a:rPr lang="en-US" dirty="0"/>
              <a:t> to an </a:t>
            </a:r>
            <a:r>
              <a:rPr lang="en-US" b="1" dirty="0">
                <a:solidFill>
                  <a:srgbClr val="9C243B"/>
                </a:solidFill>
              </a:rPr>
              <a:t>analog electrical signal</a:t>
            </a:r>
          </a:p>
          <a:p>
            <a:pPr lvl="1"/>
            <a:r>
              <a:rPr lang="en-US" dirty="0"/>
              <a:t>Then an </a:t>
            </a:r>
            <a:r>
              <a:rPr lang="en-US" dirty="0">
                <a:solidFill>
                  <a:srgbClr val="9C243B"/>
                </a:solidFill>
              </a:rPr>
              <a:t>analog-to-digital converter </a:t>
            </a:r>
            <a:r>
              <a:rPr lang="en-US" dirty="0"/>
              <a:t>converts the analog signal into a digital signal.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Digitize</a:t>
            </a:r>
            <a:r>
              <a:rPr lang="en-US" dirty="0"/>
              <a:t> the analog electric signal by</a:t>
            </a:r>
          </a:p>
          <a:p>
            <a:pPr lvl="1"/>
            <a:r>
              <a:rPr lang="en-US" b="1" u="sng" dirty="0"/>
              <a:t>Sampling</a:t>
            </a:r>
            <a:r>
              <a:rPr lang="en-US" dirty="0"/>
              <a:t>: periodically measure the voltage</a:t>
            </a:r>
          </a:p>
          <a:p>
            <a:pPr lvl="1"/>
            <a:r>
              <a:rPr lang="en-US" b="1" u="sng" dirty="0"/>
              <a:t>Quantization</a:t>
            </a:r>
            <a:r>
              <a:rPr lang="en-US" dirty="0"/>
              <a:t>: represent the voltage as a number using a finite number of bits</a:t>
            </a:r>
          </a:p>
          <a:p>
            <a:pPr lvl="1"/>
            <a:endParaRPr lang="en-US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i="1" dirty="0"/>
              <a:t>How often should we sample?</a:t>
            </a:r>
          </a:p>
          <a:p>
            <a:pPr marL="57150" indent="0">
              <a:buNone/>
              <a:defRPr/>
            </a:pPr>
            <a:endParaRPr lang="en-US" sz="2600" dirty="0"/>
          </a:p>
          <a:p>
            <a:pPr marL="57150" indent="0">
              <a:buNone/>
              <a:defRPr/>
            </a:pPr>
            <a:r>
              <a:rPr lang="en-US" sz="2600" dirty="0"/>
              <a:t>A sampling rate of about </a:t>
            </a:r>
            <a:r>
              <a:rPr lang="en-US" sz="2600" dirty="0">
                <a:solidFill>
                  <a:srgbClr val="FF6600"/>
                </a:solidFill>
              </a:rPr>
              <a:t>40,000 times per second </a:t>
            </a:r>
            <a:r>
              <a:rPr lang="en-US" sz="2600" dirty="0"/>
              <a:t>is enough to create a reasonable sound reproduction.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1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9D3F3-4901-42BC-9CF1-33290C59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Audio Information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367DB6-7EDE-4720-8B03-0E0098C2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7E4654-700E-4DDA-8F90-77CDB13E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362200"/>
            <a:ext cx="17526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Some data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is lost, but a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reasonable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sound is 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reproduced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097C628-80BA-48EF-9899-DDA96ED44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431926"/>
            <a:ext cx="45243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02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11D47-2448-46D7-8DB1-92E79E20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numbers</a:t>
            </a:r>
          </a:p>
        </p:txBody>
      </p:sp>
      <p:pic>
        <p:nvPicPr>
          <p:cNvPr id="4" name="Shape 241">
            <a:extLst>
              <a:ext uri="{FF2B5EF4-FFF2-40B4-BE49-F238E27FC236}">
                <a16:creationId xmlns:a16="http://schemas.microsoft.com/office/drawing/2014/main" id="{5A3DC8AE-1F38-4B96-BC91-F74983F10F1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6228" y="1681102"/>
            <a:ext cx="4679774" cy="26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2">
            <a:extLst>
              <a:ext uri="{FF2B5EF4-FFF2-40B4-BE49-F238E27FC236}">
                <a16:creationId xmlns:a16="http://schemas.microsoft.com/office/drawing/2014/main" id="{AFE11102-1AFD-46A6-A207-DA55321051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303" y="1368067"/>
            <a:ext cx="1011568" cy="11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43">
            <a:extLst>
              <a:ext uri="{FF2B5EF4-FFF2-40B4-BE49-F238E27FC236}">
                <a16:creationId xmlns:a16="http://schemas.microsoft.com/office/drawing/2014/main" id="{7A9254A1-EEEB-4981-8081-87B14EFAD941}"/>
              </a:ext>
            </a:extLst>
          </p:cNvPr>
          <p:cNvSpPr txBox="1"/>
          <p:nvPr/>
        </p:nvSpPr>
        <p:spPr>
          <a:xfrm>
            <a:off x="7396203" y="1909702"/>
            <a:ext cx="1362000" cy="83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4800" b="1"/>
              <a:t>6 x</a:t>
            </a:r>
          </a:p>
        </p:txBody>
      </p:sp>
      <p:sp>
        <p:nvSpPr>
          <p:cNvPr id="7" name="Shape 244">
            <a:extLst>
              <a:ext uri="{FF2B5EF4-FFF2-40B4-BE49-F238E27FC236}">
                <a16:creationId xmlns:a16="http://schemas.microsoft.com/office/drawing/2014/main" id="{30713474-5DC0-4083-A470-328ABB9AC3FE}"/>
              </a:ext>
            </a:extLst>
          </p:cNvPr>
          <p:cNvSpPr txBox="1"/>
          <p:nvPr/>
        </p:nvSpPr>
        <p:spPr>
          <a:xfrm>
            <a:off x="7396203" y="2704977"/>
            <a:ext cx="1362000" cy="83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4800" b="1"/>
              <a:t>5 x</a:t>
            </a:r>
          </a:p>
        </p:txBody>
      </p:sp>
      <p:pic>
        <p:nvPicPr>
          <p:cNvPr id="8" name="Shape 245" descr="Untitled.png">
            <a:extLst>
              <a:ext uri="{FF2B5EF4-FFF2-40B4-BE49-F238E27FC236}">
                <a16:creationId xmlns:a16="http://schemas.microsoft.com/office/drawing/2014/main" id="{4987295A-FD50-4DD1-8CC7-D02FBC48FD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9903" y="2730527"/>
            <a:ext cx="721627" cy="8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0F3297C7-6AFA-48D0-A202-F9893EDAC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53" y="4817477"/>
            <a:ext cx="2687000" cy="731490"/>
          </a:xfrm>
          <a:prstGeom prst="rect">
            <a:avLst/>
          </a:prstGeom>
        </p:spPr>
      </p:pic>
      <p:sp>
        <p:nvSpPr>
          <p:cNvPr id="10" name="Shape 247">
            <a:extLst>
              <a:ext uri="{FF2B5EF4-FFF2-40B4-BE49-F238E27FC236}">
                <a16:creationId xmlns:a16="http://schemas.microsoft.com/office/drawing/2014/main" id="{0C8F6AD9-85DB-4207-82FC-D6057833D134}"/>
              </a:ext>
            </a:extLst>
          </p:cNvPr>
          <p:cNvSpPr/>
          <p:nvPr/>
        </p:nvSpPr>
        <p:spPr>
          <a:xfrm>
            <a:off x="6286753" y="2405377"/>
            <a:ext cx="931500" cy="73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248">
            <a:extLst>
              <a:ext uri="{FF2B5EF4-FFF2-40B4-BE49-F238E27FC236}">
                <a16:creationId xmlns:a16="http://schemas.microsoft.com/office/drawing/2014/main" id="{C4061EBE-D599-415C-879D-953978AF4C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076" y="3938664"/>
            <a:ext cx="721625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49" descr="Untitled.png">
            <a:extLst>
              <a:ext uri="{FF2B5EF4-FFF2-40B4-BE49-F238E27FC236}">
                <a16:creationId xmlns:a16="http://schemas.microsoft.com/office/drawing/2014/main" id="{A893B4C8-AD2C-4C22-8A31-554FD527B4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128" y="3967052"/>
            <a:ext cx="632810" cy="7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B34871-5E66-40F7-9158-5A1EC2806573}"/>
              </a:ext>
            </a:extLst>
          </p:cNvPr>
          <p:cNvSpPr txBox="1"/>
          <p:nvPr/>
        </p:nvSpPr>
        <p:spPr>
          <a:xfrm>
            <a:off x="363663" y="980309"/>
            <a:ext cx="1075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Review the </a:t>
            </a:r>
            <a:r>
              <a:rPr lang="en-US" sz="2800" dirty="0">
                <a:solidFill>
                  <a:srgbClr val="FF0000"/>
                </a:solidFill>
              </a:rPr>
              <a:t>positional notation </a:t>
            </a:r>
            <a:r>
              <a:rPr lang="en-US" sz="2800" dirty="0"/>
              <a:t>to represent numbers</a:t>
            </a:r>
          </a:p>
        </p:txBody>
      </p:sp>
      <p:sp>
        <p:nvSpPr>
          <p:cNvPr id="13" name="Fumetto: rettangolo con angoli arrotondati 12">
            <a:extLst>
              <a:ext uri="{FF2B5EF4-FFF2-40B4-BE49-F238E27FC236}">
                <a16:creationId xmlns:a16="http://schemas.microsoft.com/office/drawing/2014/main" id="{39AEC235-6D36-4F7D-90CB-A07F1F26EEE6}"/>
              </a:ext>
            </a:extLst>
          </p:cNvPr>
          <p:cNvSpPr/>
          <p:nvPr/>
        </p:nvSpPr>
        <p:spPr>
          <a:xfrm>
            <a:off x="164757" y="4549525"/>
            <a:ext cx="5214551" cy="1859513"/>
          </a:xfrm>
          <a:prstGeom prst="wedgeRoundRectCallout">
            <a:avLst>
              <a:gd name="adj1" fmla="val 56599"/>
              <a:gd name="adj2" fmla="val -24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 is the </a:t>
            </a:r>
            <a:r>
              <a:rPr lang="en-US" sz="2400" b="1" dirty="0">
                <a:solidFill>
                  <a:srgbClr val="FF0000"/>
                </a:solidFill>
              </a:rPr>
              <a:t>base</a:t>
            </a:r>
            <a:r>
              <a:rPr lang="en-US" sz="2400" b="1" dirty="0"/>
              <a:t> of this representation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We need </a:t>
            </a:r>
            <a:r>
              <a:rPr lang="en-US" sz="2400" b="1" dirty="0">
                <a:solidFill>
                  <a:srgbClr val="FF0000"/>
                </a:solidFill>
              </a:rPr>
              <a:t>10 </a:t>
            </a:r>
            <a:r>
              <a:rPr lang="en-US" sz="2400" b="1" dirty="0" err="1">
                <a:solidFill>
                  <a:srgbClr val="FF0000"/>
                </a:solidFill>
              </a:rPr>
              <a:t>simbols</a:t>
            </a:r>
            <a:r>
              <a:rPr lang="en-US" sz="2400" b="1" dirty="0"/>
              <a:t>, whose </a:t>
            </a:r>
            <a:r>
              <a:rPr lang="en-US" sz="2400" b="1" dirty="0">
                <a:solidFill>
                  <a:srgbClr val="FF0000"/>
                </a:solidFill>
              </a:rPr>
              <a:t>value</a:t>
            </a:r>
            <a:r>
              <a:rPr lang="en-US" sz="2400" b="1" dirty="0"/>
              <a:t> depends on the </a:t>
            </a:r>
            <a:r>
              <a:rPr lang="en-US" sz="2400" b="1" dirty="0">
                <a:solidFill>
                  <a:srgbClr val="FF000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332411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E95C7-7A17-46A2-BD25-16E99AC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Positional notation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4EA32CE3-3CB6-4779-91D9-CA62DD4F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240" y="2477511"/>
            <a:ext cx="6553200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 </a:t>
            </a:r>
            <a:r>
              <a:rPr lang="en-US" altLang="en-US" sz="2400" b="0" dirty="0" err="1">
                <a:cs typeface="Arial" panose="020B0604020202020204" pitchFamily="34" charset="0"/>
              </a:rPr>
              <a:t>d</a:t>
            </a:r>
            <a:r>
              <a:rPr lang="en-US" altLang="en-US" sz="2400" b="0" baseline="-30000" dirty="0" err="1">
                <a:cs typeface="Arial" panose="020B0604020202020204" pitchFamily="34" charset="0"/>
              </a:rPr>
              <a:t>n</a:t>
            </a:r>
            <a:r>
              <a:rPr lang="en-US" altLang="en-US" sz="2400" b="0" dirty="0">
                <a:cs typeface="Arial" panose="020B0604020202020204" pitchFamily="34" charset="0"/>
              </a:rPr>
              <a:t> * B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n-1</a:t>
            </a:r>
            <a:r>
              <a:rPr lang="en-US" altLang="en-US" sz="2400" b="0" dirty="0">
                <a:cs typeface="Arial" panose="020B0604020202020204" pitchFamily="34" charset="0"/>
              </a:rPr>
              <a:t> + d</a:t>
            </a:r>
            <a:r>
              <a:rPr lang="en-US" altLang="en-US" sz="2400" b="0" baseline="-30000" dirty="0">
                <a:cs typeface="Arial" panose="020B0604020202020204" pitchFamily="34" charset="0"/>
              </a:rPr>
              <a:t>n-1</a:t>
            </a:r>
            <a:r>
              <a:rPr lang="en-US" altLang="en-US" sz="2400" b="0" dirty="0">
                <a:cs typeface="Arial" panose="020B0604020202020204" pitchFamily="34" charset="0"/>
              </a:rPr>
              <a:t> * B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n-2</a:t>
            </a:r>
            <a:r>
              <a:rPr lang="en-US" altLang="en-US" sz="2400" b="0" dirty="0">
                <a:cs typeface="Arial" panose="020B0604020202020204" pitchFamily="34" charset="0"/>
              </a:rPr>
              <a:t> + ... + d</a:t>
            </a:r>
            <a:r>
              <a:rPr lang="en-US" altLang="en-US" sz="2400" b="0" baseline="-30000" dirty="0">
                <a:cs typeface="Arial" panose="020B0604020202020204" pitchFamily="34" charset="0"/>
              </a:rPr>
              <a:t>2</a:t>
            </a:r>
            <a:r>
              <a:rPr lang="en-US" altLang="en-US" sz="2400" b="0" dirty="0">
                <a:cs typeface="Arial" panose="020B0604020202020204" pitchFamily="34" charset="0"/>
              </a:rPr>
              <a:t> * B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1</a:t>
            </a:r>
            <a:r>
              <a:rPr lang="en-US" altLang="en-US" sz="2400" b="0" dirty="0">
                <a:cs typeface="Arial" panose="020B0604020202020204" pitchFamily="34" charset="0"/>
              </a:rPr>
              <a:t> + d</a:t>
            </a:r>
            <a:r>
              <a:rPr lang="en-US" altLang="en-US" sz="2400" b="0" baseline="-30000" dirty="0">
                <a:cs typeface="Arial" panose="020B0604020202020204" pitchFamily="34" charset="0"/>
              </a:rPr>
              <a:t>1</a:t>
            </a:r>
            <a:r>
              <a:rPr lang="en-US" altLang="en-US" sz="2400" b="0" dirty="0">
                <a:cs typeface="Arial" panose="020B0604020202020204" pitchFamily="34" charset="0"/>
              </a:rPr>
              <a:t> * B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0</a:t>
            </a:r>
            <a:r>
              <a:rPr lang="en-US" altLang="en-US" sz="2400" b="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B0E52116-BC06-41B4-9AC4-459591E41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83" y="1208599"/>
            <a:ext cx="367350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>
                <a:latin typeface="Arial" charset="0"/>
                <a:ea typeface="ＭＳ Ｐゴシック" charset="0"/>
              </a:rPr>
              <a:t>Value of a number represented in a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generic base B </a:t>
            </a:r>
            <a:r>
              <a:rPr lang="en-US" sz="2400" dirty="0">
                <a:latin typeface="Arial" charset="0"/>
                <a:ea typeface="ＭＳ Ｐゴシック" charset="0"/>
              </a:rPr>
              <a:t>with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symbols used for digits representing quantities:</a:t>
            </a:r>
            <a:b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</a:br>
            <a:r>
              <a:rPr lang="en-US" sz="2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0,1, …., B-1</a:t>
            </a:r>
            <a:endParaRPr lang="en-US" sz="2400" b="0" dirty="0">
              <a:latin typeface="Arial" charset="0"/>
              <a:ea typeface="ＭＳ Ｐゴシック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E0D8CC81-48A6-41EA-B717-0788E989A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53" y="5324297"/>
            <a:ext cx="9891355" cy="1224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642</a:t>
            </a:r>
            <a:r>
              <a:rPr lang="en-US" altLang="en-US" sz="2800" b="0" dirty="0">
                <a:cs typeface="Arial" panose="020B0604020202020204" pitchFamily="34" charset="0"/>
              </a:rPr>
              <a:t>  (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en-US" altLang="en-US" sz="2800" b="1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2800" b="1" baseline="-25000" dirty="0">
                <a:cs typeface="Arial" panose="020B0604020202020204" pitchFamily="34" charset="0"/>
              </a:rPr>
              <a:t>   </a:t>
            </a:r>
            <a:r>
              <a:rPr lang="en-US" altLang="en-US" sz="2800" b="1" dirty="0">
                <a:cs typeface="Arial" panose="020B0604020202020204" pitchFamily="34" charset="0"/>
              </a:rPr>
              <a:t>expressed in base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B=10</a:t>
            </a:r>
            <a:r>
              <a:rPr lang="en-US" altLang="en-US" sz="2800" b="0" dirty="0">
                <a:cs typeface="Arial" panose="020B0604020202020204" pitchFamily="34" charset="0"/>
              </a:rPr>
              <a:t>) </a:t>
            </a:r>
            <a:r>
              <a:rPr lang="en-US" altLang="en-US" sz="2400" b="0" dirty="0">
                <a:cs typeface="Arial" panose="020B0604020202020204" pitchFamily="34" charset="0"/>
              </a:rPr>
              <a:t>is equal to:</a:t>
            </a:r>
            <a:br>
              <a:rPr lang="en-US" altLang="en-US" sz="2400" b="0" dirty="0">
                <a:cs typeface="Arial" panose="020B0604020202020204" pitchFamily="34" charset="0"/>
              </a:rPr>
            </a:br>
            <a:r>
              <a:rPr lang="en-US" altLang="en-US" sz="2400" b="0" dirty="0">
                <a:cs typeface="Arial" panose="020B0604020202020204" pitchFamily="34" charset="0"/>
              </a:rPr>
              <a:t> 		 </a:t>
            </a:r>
            <a:r>
              <a:rPr lang="en-US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6</a:t>
            </a:r>
            <a:r>
              <a:rPr lang="en-US" altLang="en-US" sz="2400" b="0" dirty="0">
                <a:cs typeface="Arial" panose="020B0604020202020204" pitchFamily="34" charset="0"/>
              </a:rPr>
              <a:t> * 10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2</a:t>
            </a:r>
            <a:r>
              <a:rPr lang="en-US" altLang="en-US" sz="2400" b="0" dirty="0">
                <a:cs typeface="Arial" panose="020B0604020202020204" pitchFamily="34" charset="0"/>
              </a:rPr>
              <a:t> +  </a:t>
            </a:r>
            <a:r>
              <a:rPr lang="en-US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4</a:t>
            </a:r>
            <a:r>
              <a:rPr lang="en-US" altLang="en-US" sz="2400" b="0" dirty="0">
                <a:cs typeface="Arial" panose="020B0604020202020204" pitchFamily="34" charset="0"/>
              </a:rPr>
              <a:t> * 10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1</a:t>
            </a:r>
            <a:r>
              <a:rPr lang="en-US" altLang="en-US" sz="2400" b="0" dirty="0">
                <a:cs typeface="Arial" panose="020B0604020202020204" pitchFamily="34" charset="0"/>
              </a:rPr>
              <a:t> 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+</a:t>
            </a:r>
            <a:r>
              <a:rPr lang="en-US" altLang="en-US" sz="2400" b="0" dirty="0">
                <a:cs typeface="Arial" panose="020B0604020202020204" pitchFamily="34" charset="0"/>
              </a:rPr>
              <a:t>  </a:t>
            </a:r>
            <a:r>
              <a:rPr lang="en-US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2 </a:t>
            </a:r>
            <a:r>
              <a:rPr lang="en-US" altLang="en-US" sz="2400" b="0" dirty="0">
                <a:cs typeface="Arial" panose="020B0604020202020204" pitchFamily="34" charset="0"/>
              </a:rPr>
              <a:t>* 10</a:t>
            </a:r>
            <a:r>
              <a:rPr lang="en-US" altLang="en-US" sz="2400" b="0" baseline="30000" dirty="0">
                <a:cs typeface="Arial" panose="020B0604020202020204" pitchFamily="34" charset="0"/>
              </a:rPr>
              <a:t>0  </a:t>
            </a:r>
            <a:r>
              <a:rPr lang="en-US" altLang="en-US" sz="2400" dirty="0">
                <a:cs typeface="Arial" panose="020B0604020202020204" pitchFamily="34" charset="0"/>
              </a:rPr>
              <a:t>=    600 + 40 + 2</a:t>
            </a:r>
            <a:endParaRPr lang="en-US" altLang="en-US" sz="2800" b="1" baseline="-25000" dirty="0">
              <a:cs typeface="Arial" panose="020B0604020202020204" pitchFamily="34" charset="0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9DC9C965-8638-4B40-86A8-1BA5277B8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240" y="953511"/>
            <a:ext cx="22860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b="1" dirty="0">
                <a:latin typeface="Arial" charset="0"/>
                <a:ea typeface="ＭＳ Ｐゴシック" charset="0"/>
              </a:rPr>
              <a:t>B</a:t>
            </a:r>
            <a:r>
              <a:rPr lang="en-US" sz="2200" dirty="0">
                <a:latin typeface="Arial" charset="0"/>
                <a:ea typeface="ＭＳ Ｐゴシック" charset="0"/>
              </a:rPr>
              <a:t> is the base 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of the number</a:t>
            </a: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CBA89ACB-2906-4F95-AE02-97B3BEB4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640" y="3620511"/>
            <a:ext cx="3048000" cy="12954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2200" dirty="0">
                <a:latin typeface="Arial" charset="0"/>
                <a:ea typeface="ＭＳ Ｐゴシック" charset="0"/>
              </a:rPr>
              <a:t> is the number of 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digits in the number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9F2EAC16-50E9-4D77-B909-47089726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240" y="3620511"/>
            <a:ext cx="3276600" cy="1600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d</a:t>
            </a:r>
            <a:r>
              <a:rPr lang="en-US" sz="2200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2200" dirty="0">
                <a:latin typeface="Arial" charset="0"/>
                <a:ea typeface="ＭＳ Ｐゴシック" charset="0"/>
              </a:rPr>
              <a:t> is the digit in the 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 </a:t>
            </a:r>
            <a:r>
              <a:rPr lang="en-US" sz="2200" dirty="0" err="1">
                <a:latin typeface="Arial" charset="0"/>
                <a:ea typeface="ＭＳ Ｐゴシック" charset="0"/>
              </a:rPr>
              <a:t>i</a:t>
            </a:r>
            <a:r>
              <a:rPr lang="en-US" sz="2200" baseline="30000" dirty="0" err="1">
                <a:latin typeface="Arial" charset="0"/>
                <a:ea typeface="ＭＳ Ｐゴシック" charset="0"/>
              </a:rPr>
              <a:t>th</a:t>
            </a:r>
            <a:r>
              <a:rPr lang="en-US" sz="2200" baseline="30000" dirty="0"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</a:rPr>
              <a:t>position 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in the number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5693A987-1C3C-4142-86A5-DE6BE1B90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1640" y="301091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7E5503E8-0CE7-4E95-A4BF-0C3BC840F2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8911" y="3001385"/>
            <a:ext cx="892329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039456FB-616D-47F4-ADDD-84B5F65FB0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3840" y="1715511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65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9F9D68-298B-44D6-AC9C-4E31AA2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integer numbers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8579D-CCAC-45AE-8293-3AFDF624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7" y="1464468"/>
            <a:ext cx="11771870" cy="507496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300" dirty="0">
                <a:latin typeface="Arial" charset="0"/>
                <a:ea typeface="ＭＳ Ｐゴシック" charset="0"/>
              </a:rPr>
              <a:t>Decimal numbers have </a:t>
            </a:r>
            <a:r>
              <a:rPr lang="en-US" sz="33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base 10 </a:t>
            </a:r>
            <a:r>
              <a:rPr lang="en-US" sz="3300" dirty="0">
                <a:latin typeface="Arial" charset="0"/>
                <a:ea typeface="ＭＳ Ｐゴシック" charset="0"/>
              </a:rPr>
              <a:t>and need </a:t>
            </a:r>
            <a:r>
              <a:rPr lang="en-US" sz="33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10 digit symbols</a:t>
            </a:r>
            <a:r>
              <a:rPr lang="en-US" sz="3300" dirty="0">
                <a:latin typeface="Arial" charset="0"/>
                <a:ea typeface="ＭＳ Ｐゴシック" charset="0"/>
              </a:rPr>
              <a:t>: 		</a:t>
            </a:r>
            <a:r>
              <a:rPr lang="en-US" sz="3000" dirty="0">
                <a:solidFill>
                  <a:srgbClr val="FF6600"/>
                </a:solidFill>
                <a:latin typeface="Arial" charset="0"/>
                <a:ea typeface="ＭＳ Ｐゴシック" charset="0"/>
              </a:rPr>
              <a:t>0,1,2,3,4,5,6,7,8,9</a:t>
            </a:r>
            <a:endParaRPr lang="en-US" sz="3300" dirty="0"/>
          </a:p>
          <a:p>
            <a:r>
              <a:rPr lang="en-US" sz="3400" dirty="0" err="1">
                <a:latin typeface="Arial" charset="0"/>
                <a:ea typeface="ＭＳ Ｐゴシック" charset="0"/>
              </a:rPr>
              <a:t>Exadecimal</a:t>
            </a:r>
            <a:r>
              <a:rPr lang="en-US" sz="3400" dirty="0">
                <a:latin typeface="Arial" charset="0"/>
                <a:ea typeface="ＭＳ Ｐゴシック" charset="0"/>
              </a:rPr>
              <a:t> numbers have </a:t>
            </a:r>
            <a:r>
              <a:rPr lang="en-US" sz="3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base 16</a:t>
            </a:r>
            <a:r>
              <a:rPr lang="en-US" sz="3400" dirty="0">
                <a:latin typeface="Arial" charset="0"/>
                <a:ea typeface="ＭＳ Ｐゴシック" charset="0"/>
              </a:rPr>
              <a:t> and need </a:t>
            </a:r>
            <a:r>
              <a:rPr lang="en-US" sz="3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16 digit symbols</a:t>
            </a:r>
            <a:r>
              <a:rPr lang="en-US" sz="3400" dirty="0">
                <a:latin typeface="Arial" charset="0"/>
                <a:ea typeface="ＭＳ Ｐゴシック" charset="0"/>
              </a:rPr>
              <a:t>: </a:t>
            </a:r>
            <a:endParaRPr lang="en-US" sz="3400" dirty="0"/>
          </a:p>
          <a:p>
            <a:pPr marL="0" indent="0">
              <a:buNone/>
            </a:pPr>
            <a:r>
              <a:rPr lang="en-US" sz="3300" dirty="0">
                <a:latin typeface="Arial" charset="0"/>
                <a:ea typeface="ＭＳ Ｐゴシック" charset="0"/>
              </a:rPr>
              <a:t>	</a:t>
            </a:r>
            <a:r>
              <a:rPr lang="en-US" sz="3000" dirty="0">
                <a:solidFill>
                  <a:srgbClr val="FF6600"/>
                </a:solidFill>
                <a:latin typeface="Arial" charset="0"/>
                <a:ea typeface="ＭＳ Ｐゴシック" charset="0"/>
              </a:rPr>
              <a:t>0,1,2,3,4,5,6,7,8,9,A,B,C,D,E,F</a:t>
            </a:r>
            <a:endParaRPr lang="en-US" sz="3300" dirty="0">
              <a:solidFill>
                <a:srgbClr val="FF6600"/>
              </a:solidFill>
              <a:latin typeface="Arial" charset="0"/>
              <a:ea typeface="ＭＳ Ｐゴシック" charset="0"/>
            </a:endParaRPr>
          </a:p>
          <a:p>
            <a:pPr marL="0" indent="0">
              <a:buNone/>
            </a:pPr>
            <a:endParaRPr lang="en-US" sz="3300" dirty="0">
              <a:solidFill>
                <a:srgbClr val="FF6600"/>
              </a:solidFill>
              <a:latin typeface="Arial" charset="0"/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      Binary numbers have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base 2</a:t>
            </a:r>
            <a:r>
              <a:rPr lang="en-US" sz="3200" dirty="0">
                <a:latin typeface="Arial" charset="0"/>
                <a:ea typeface="ＭＳ Ｐゴシック" charset="0"/>
              </a:rPr>
              <a:t> and only need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2 digit symbols</a:t>
            </a:r>
            <a:r>
              <a:rPr lang="en-US" sz="3200" dirty="0">
                <a:latin typeface="Arial" charset="0"/>
                <a:ea typeface="ＭＳ Ｐゴシック" charset="0"/>
              </a:rPr>
              <a:t>:</a:t>
            </a:r>
            <a:r>
              <a:rPr lang="en-US" sz="3600" dirty="0">
                <a:latin typeface="Arial" charset="0"/>
                <a:ea typeface="ＭＳ Ｐゴシック" charset="0"/>
              </a:rPr>
              <a:t>   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Arial" charset="0"/>
                <a:ea typeface="ＭＳ Ｐゴシック" charset="0"/>
              </a:rPr>
              <a:t>		</a:t>
            </a:r>
            <a:r>
              <a:rPr lang="en-US" sz="3000" dirty="0">
                <a:solidFill>
                  <a:srgbClr val="FF6600"/>
                </a:solidFill>
                <a:latin typeface="Arial" charset="0"/>
                <a:ea typeface="ＭＳ Ｐゴシック" charset="0"/>
              </a:rPr>
              <a:t>0,1</a:t>
            </a:r>
            <a:endParaRPr lang="en-US" sz="3600" dirty="0">
              <a:solidFill>
                <a:srgbClr val="FF6600"/>
              </a:solidFill>
              <a:latin typeface="Arial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latin typeface="Arial" charset="0"/>
                <a:ea typeface="ＭＳ Ｐゴシック" charset="0"/>
              </a:rPr>
              <a:t>For a number to exist in a given base B, it can only contain the </a:t>
            </a: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digits in that base</a:t>
            </a:r>
            <a:r>
              <a:rPr lang="en-US" i="1" dirty="0">
                <a:latin typeface="Arial" charset="0"/>
                <a:ea typeface="ＭＳ Ｐゴシック" charset="0"/>
              </a:rPr>
              <a:t>, which range from 0 up to B-1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89C8BBF-B0EF-432F-AF8D-D98E5FEC9145}"/>
              </a:ext>
            </a:extLst>
          </p:cNvPr>
          <p:cNvSpPr/>
          <p:nvPr/>
        </p:nvSpPr>
        <p:spPr>
          <a:xfrm>
            <a:off x="672946" y="3684875"/>
            <a:ext cx="10680854" cy="1204486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4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34DB1-70F6-4DCB-96E3-7FFAF745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from binary to decimal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381D2-6D1B-430C-8C91-AB598CCA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59" y="1563321"/>
            <a:ext cx="10515600" cy="5074961"/>
          </a:xfrm>
        </p:spPr>
        <p:txBody>
          <a:bodyPr/>
          <a:lstStyle/>
          <a:p>
            <a:r>
              <a:rPr lang="en-US" i="1" dirty="0">
                <a:latin typeface="Arial" charset="0"/>
                <a:ea typeface="ＭＳ Ｐゴシック" charset="0"/>
              </a:rPr>
              <a:t>What is the decimal equivalent 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-25000" dirty="0">
                <a:latin typeface="Arial" charset="0"/>
                <a:ea typeface="ＭＳ Ｐゴシック" charset="0"/>
              </a:rPr>
              <a:t>10</a:t>
            </a:r>
            <a:r>
              <a:rPr lang="en-US" i="1" dirty="0">
                <a:latin typeface="Arial" charset="0"/>
                <a:ea typeface="ＭＳ Ｐゴシック" charset="0"/>
              </a:rPr>
              <a:t> of the binary number </a:t>
            </a:r>
            <a:br>
              <a:rPr lang="en-US" i="1" dirty="0">
                <a:latin typeface="Arial" charset="0"/>
                <a:ea typeface="ＭＳ Ｐゴシック" charset="0"/>
              </a:rPr>
            </a:br>
            <a:r>
              <a:rPr lang="en-US" i="1" dirty="0">
                <a:latin typeface="Arial" charset="0"/>
                <a:ea typeface="ＭＳ Ｐゴシック" charset="0"/>
              </a:rPr>
              <a:t>         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-25000" dirty="0">
                <a:latin typeface="Arial" charset="0"/>
                <a:ea typeface="ＭＳ Ｐゴシック" charset="0"/>
              </a:rPr>
              <a:t>2 </a:t>
            </a:r>
            <a:r>
              <a:rPr lang="en-US" i="1" dirty="0">
                <a:latin typeface="Arial" charset="0"/>
                <a:ea typeface="ＭＳ Ｐゴシック" charset="0"/>
              </a:rPr>
              <a:t>=1101110?</a:t>
            </a:r>
            <a:r>
              <a:rPr lang="en-US" i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82CB8FA9-4CC8-49E0-9686-FC69B9F4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571" y="2830286"/>
            <a:ext cx="7368942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   1 x 2</a:t>
            </a:r>
            <a:r>
              <a:rPr lang="en-US" altLang="en-US" sz="2400" baseline="30000" dirty="0">
                <a:latin typeface="Courier" charset="0"/>
                <a:cs typeface="Arial" panose="020B0604020202020204" pitchFamily="34" charset="0"/>
              </a:rPr>
              <a:t>6</a:t>
            </a:r>
            <a:r>
              <a:rPr lang="en-US" altLang="en-US" sz="2400" dirty="0">
                <a:cs typeface="Arial" panose="020B0604020202020204" pitchFamily="34" charset="0"/>
              </a:rPr>
              <a:t>  =  1 x 64  = 64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	+ 1 x 2</a:t>
            </a:r>
            <a:r>
              <a:rPr lang="en-US" altLang="en-US" sz="2400" baseline="30000" dirty="0">
                <a:latin typeface="Courier" charset="0"/>
                <a:cs typeface="Arial" panose="020B0604020202020204" pitchFamily="34" charset="0"/>
              </a:rPr>
              <a:t>5</a:t>
            </a:r>
            <a:r>
              <a:rPr lang="en-US" altLang="en-US" sz="2400" dirty="0">
                <a:cs typeface="Arial" panose="020B0604020202020204" pitchFamily="34" charset="0"/>
              </a:rPr>
              <a:t>  =  1 x 32  = 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 	+ 0 x 2</a:t>
            </a:r>
            <a:r>
              <a:rPr lang="en-US" altLang="en-US" sz="2400" baseline="30000" dirty="0">
                <a:latin typeface="Courier" charset="0"/>
                <a:cs typeface="Arial" panose="020B0604020202020204" pitchFamily="34" charset="0"/>
              </a:rPr>
              <a:t>4</a:t>
            </a:r>
            <a:r>
              <a:rPr lang="en-US" altLang="en-US" sz="2400" dirty="0">
                <a:cs typeface="Arial" panose="020B0604020202020204" pitchFamily="34" charset="0"/>
              </a:rPr>
              <a:t>  =  0 x 16 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	+ 1 x 2</a:t>
            </a:r>
            <a:r>
              <a:rPr lang="en-US" altLang="en-US" sz="2400" baseline="30000" dirty="0">
                <a:latin typeface="Courier" charset="0"/>
                <a:cs typeface="Arial" panose="020B0604020202020204" pitchFamily="34" charset="0"/>
              </a:rPr>
              <a:t>3</a:t>
            </a:r>
            <a:r>
              <a:rPr lang="en-US" altLang="en-US" sz="2400" dirty="0">
                <a:cs typeface="Arial" panose="020B0604020202020204" pitchFamily="34" charset="0"/>
              </a:rPr>
              <a:t>  =  1 x 8    =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	+ 1 x 2</a:t>
            </a:r>
            <a:r>
              <a:rPr lang="en-US" altLang="en-US" sz="2400" baseline="30000" dirty="0">
                <a:latin typeface="Courier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 =  1 x 4    =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+ 1 x 2</a:t>
            </a:r>
            <a:r>
              <a:rPr lang="en-US" altLang="en-US" sz="2400" baseline="30000" dirty="0">
                <a:latin typeface="Courier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cs typeface="Arial" panose="020B0604020202020204" pitchFamily="34" charset="0"/>
              </a:rPr>
              <a:t>  =  1 x 2    = 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  	+ 0 x 2</a:t>
            </a:r>
            <a:r>
              <a:rPr lang="en-US" altLang="en-US" sz="2400" baseline="30000" dirty="0">
                <a:latin typeface="Courier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  =  0 x 1   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       </a:t>
            </a:r>
            <a:r>
              <a:rPr lang="en-US" altLang="en-US" sz="2400" b="1" dirty="0">
                <a:cs typeface="Arial" panose="020B0604020202020204" pitchFamily="34" charset="0"/>
              </a:rPr>
              <a:t>Sum     =  110</a:t>
            </a:r>
            <a:r>
              <a:rPr lang="en-US" altLang="en-US" sz="2400" dirty="0">
                <a:cs typeface="Arial" panose="020B0604020202020204" pitchFamily="34" charset="0"/>
              </a:rPr>
              <a:t> in base 10</a:t>
            </a:r>
          </a:p>
        </p:txBody>
      </p:sp>
    </p:spTree>
    <p:extLst>
      <p:ext uri="{BB962C8B-B14F-4D97-AF65-F5344CB8AC3E}">
        <p14:creationId xmlns:p14="http://schemas.microsoft.com/office/powerpoint/2010/main" val="280980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34DB1-70F6-4DCB-96E3-7FFAF745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381D2-6D1B-430C-8C91-AB598CCA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052286"/>
            <a:ext cx="10539430" cy="5535197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N</a:t>
            </a:r>
            <a:r>
              <a:rPr lang="it-IT" baseline="-25000" dirty="0"/>
              <a:t>10</a:t>
            </a:r>
            <a:r>
              <a:rPr lang="it-IT" dirty="0"/>
              <a:t>, 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in base 2 </a:t>
            </a:r>
            <a:r>
              <a:rPr lang="it-IT" dirty="0" err="1"/>
              <a:t>is</a:t>
            </a:r>
            <a:r>
              <a:rPr lang="it-IT" dirty="0"/>
              <a:t>:            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3500" dirty="0">
                <a:solidFill>
                  <a:srgbClr val="FF0000"/>
                </a:solidFill>
              </a:rPr>
              <a:t>N</a:t>
            </a:r>
            <a:r>
              <a:rPr lang="it-IT" sz="3500" baseline="-25000" dirty="0">
                <a:solidFill>
                  <a:srgbClr val="FF0000"/>
                </a:solidFill>
              </a:rPr>
              <a:t>2  </a:t>
            </a:r>
            <a:r>
              <a:rPr lang="it-IT" sz="3500" dirty="0">
                <a:solidFill>
                  <a:srgbClr val="FF0000"/>
                </a:solidFill>
              </a:rPr>
              <a:t>= d</a:t>
            </a:r>
            <a:r>
              <a:rPr lang="it-IT" sz="3500" baseline="-25000" dirty="0">
                <a:solidFill>
                  <a:srgbClr val="FF0000"/>
                </a:solidFill>
              </a:rPr>
              <a:t>n-1</a:t>
            </a:r>
            <a:r>
              <a:rPr lang="it-IT" sz="3500" dirty="0">
                <a:solidFill>
                  <a:srgbClr val="FF0000"/>
                </a:solidFill>
              </a:rPr>
              <a:t> … d</a:t>
            </a:r>
            <a:r>
              <a:rPr lang="it-IT" sz="3500" baseline="-25000" dirty="0">
                <a:solidFill>
                  <a:srgbClr val="FF0000"/>
                </a:solidFill>
              </a:rPr>
              <a:t>1</a:t>
            </a:r>
            <a:r>
              <a:rPr lang="it-IT" sz="3500" dirty="0">
                <a:solidFill>
                  <a:srgbClr val="FF0000"/>
                </a:solidFill>
              </a:rPr>
              <a:t> d</a:t>
            </a:r>
            <a:r>
              <a:rPr lang="it-IT" sz="3500" baseline="-25000" dirty="0">
                <a:solidFill>
                  <a:srgbClr val="FF0000"/>
                </a:solidFill>
              </a:rPr>
              <a:t>0</a:t>
            </a:r>
            <a:endParaRPr lang="it-IT" dirty="0">
              <a:solidFill>
                <a:srgbClr val="FF0000"/>
              </a:solidFill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buClr>
                <a:srgbClr val="727CA3"/>
              </a:buClr>
              <a:buSzPct val="25000"/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:</a:t>
            </a:r>
          </a:p>
          <a:p>
            <a:pPr marL="274320" lvl="0" algn="ctr">
              <a:lnSpc>
                <a:spcPct val="100000"/>
              </a:lnSpc>
              <a:spcBef>
                <a:spcPts val="600"/>
              </a:spcBef>
              <a:buClr>
                <a:srgbClr val="727CA3"/>
              </a:buClr>
              <a:buSzPct val="25000"/>
              <a:buNone/>
            </a:pPr>
            <a:r>
              <a:rPr lang="it-IT" dirty="0"/>
              <a:t>N</a:t>
            </a:r>
            <a:r>
              <a:rPr lang="it-IT" baseline="-25000" dirty="0"/>
              <a:t>10</a:t>
            </a:r>
            <a:r>
              <a:rPr lang="it-IT" dirty="0"/>
              <a:t> = 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aseline="-25000" dirty="0">
                <a:solidFill>
                  <a:srgbClr val="FF0000"/>
                </a:solidFill>
              </a:rPr>
              <a:t>n-1</a:t>
            </a:r>
            <a:r>
              <a:rPr lang="it-IT" dirty="0"/>
              <a:t>*2</a:t>
            </a:r>
            <a:r>
              <a:rPr lang="it-IT" baseline="30000" dirty="0"/>
              <a:t>n-1</a:t>
            </a:r>
            <a:r>
              <a:rPr lang="it-IT" dirty="0"/>
              <a:t> + … + 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aseline="-25000" dirty="0">
                <a:solidFill>
                  <a:srgbClr val="FF0000"/>
                </a:solidFill>
              </a:rPr>
              <a:t>1</a:t>
            </a:r>
            <a:r>
              <a:rPr lang="it-IT" dirty="0"/>
              <a:t>*2</a:t>
            </a:r>
            <a:r>
              <a:rPr lang="it-IT" baseline="30000" dirty="0"/>
              <a:t>1</a:t>
            </a:r>
            <a:r>
              <a:rPr lang="it-IT" dirty="0"/>
              <a:t> + 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aseline="-25000" dirty="0">
                <a:solidFill>
                  <a:srgbClr val="FF0000"/>
                </a:solidFill>
              </a:rPr>
              <a:t>0</a:t>
            </a:r>
            <a:r>
              <a:rPr lang="it-IT" dirty="0"/>
              <a:t>*2</a:t>
            </a:r>
            <a:r>
              <a:rPr lang="it-IT" baseline="30000" dirty="0"/>
              <a:t>0</a:t>
            </a:r>
            <a:endParaRPr lang="it-IT" dirty="0"/>
          </a:p>
          <a:p>
            <a:pPr marL="274320" lvl="0" algn="just">
              <a:lnSpc>
                <a:spcPct val="100000"/>
              </a:lnSpc>
              <a:spcBef>
                <a:spcPts val="600"/>
              </a:spcBef>
              <a:buClr>
                <a:srgbClr val="727CA3"/>
              </a:buClr>
              <a:buSzPct val="25000"/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various</a:t>
            </a:r>
            <a:r>
              <a:rPr lang="it-IT" dirty="0"/>
              <a:t>   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aseline="-25000" dirty="0">
                <a:solidFill>
                  <a:srgbClr val="FF0000"/>
                </a:solidFill>
              </a:rPr>
              <a:t>i</a:t>
            </a:r>
            <a:r>
              <a:rPr lang="it-IT" dirty="0"/>
              <a:t> ∈ {0,1}   with the </a:t>
            </a:r>
            <a:r>
              <a:rPr lang="it-IT" dirty="0">
                <a:solidFill>
                  <a:srgbClr val="0070C0"/>
                </a:solidFill>
              </a:rPr>
              <a:t>division-by-2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:</a:t>
            </a:r>
          </a:p>
          <a:p>
            <a:pPr marL="457200" lvl="0" indent="-342900" algn="just">
              <a:lnSpc>
                <a:spcPct val="100000"/>
              </a:lnSpc>
              <a:spcBef>
                <a:spcPts val="500"/>
              </a:spcBef>
              <a:buSzPct val="100000"/>
            </a:pPr>
            <a:r>
              <a:rPr lang="en-US" dirty="0"/>
              <a:t>N is divided by two. </a:t>
            </a:r>
          </a:p>
          <a:p>
            <a:pPr marL="457200" lvl="0" indent="-342900" algn="just">
              <a:lnSpc>
                <a:spcPct val="100000"/>
              </a:lnSpc>
              <a:spcBef>
                <a:spcPts val="500"/>
              </a:spcBef>
              <a:buSzPct val="100000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remainder</a:t>
            </a:r>
            <a:r>
              <a:rPr lang="en-US" dirty="0"/>
              <a:t> is the least-significant bit 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. </a:t>
            </a:r>
          </a:p>
          <a:p>
            <a:pPr marL="457200" lvl="0" indent="-342900" algn="just">
              <a:lnSpc>
                <a:spcPct val="100000"/>
              </a:lnSpc>
              <a:spcBef>
                <a:spcPts val="500"/>
              </a:spcBef>
              <a:buSzPct val="100000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quotient</a:t>
            </a:r>
            <a:r>
              <a:rPr lang="en-US" dirty="0"/>
              <a:t> is again divided by 2</a:t>
            </a:r>
          </a:p>
          <a:p>
            <a:pPr marL="457200" lvl="0" indent="-342900" algn="just">
              <a:lnSpc>
                <a:spcPct val="100000"/>
              </a:lnSpc>
              <a:spcBef>
                <a:spcPts val="500"/>
              </a:spcBef>
              <a:buSzPct val="100000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remainder</a:t>
            </a:r>
            <a:r>
              <a:rPr lang="en-US" dirty="0"/>
              <a:t> is the next least significant bit 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.  </a:t>
            </a:r>
          </a:p>
          <a:p>
            <a:pPr marL="457200" lvl="0" indent="-342900" algn="just">
              <a:lnSpc>
                <a:spcPct val="100000"/>
              </a:lnSpc>
              <a:spcBef>
                <a:spcPts val="500"/>
              </a:spcBef>
              <a:buSzPct val="100000"/>
            </a:pPr>
            <a:r>
              <a:rPr lang="en-US" dirty="0"/>
              <a:t>And so on, until a quotient of zero is reached.</a:t>
            </a:r>
          </a:p>
          <a:p>
            <a:pPr marL="114300" lvl="0" indent="0" algn="just">
              <a:lnSpc>
                <a:spcPct val="100000"/>
              </a:lnSpc>
              <a:spcBef>
                <a:spcPts val="500"/>
              </a:spcBef>
              <a:buSzPct val="100000"/>
              <a:buNone/>
            </a:pPr>
            <a:endParaRPr lang="en-US" dirty="0"/>
          </a:p>
          <a:p>
            <a:pPr marL="457200" lvl="0" indent="-342900" algn="just">
              <a:lnSpc>
                <a:spcPct val="100000"/>
              </a:lnSpc>
              <a:spcBef>
                <a:spcPts val="500"/>
              </a:spcBef>
              <a:buSzPct val="100000"/>
            </a:pPr>
            <a:r>
              <a:rPr lang="en-US" dirty="0"/>
              <a:t>NOTE: each remainder must be either 0 or 1 when dividing by 2 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0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34DB1-70F6-4DCB-96E3-7FFAF745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381D2-6D1B-430C-8C91-AB598CCA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0" y="1052286"/>
            <a:ext cx="11523330" cy="5535197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Arial" charset="0"/>
                <a:ea typeface="ＭＳ Ｐゴシック" charset="0"/>
              </a:rPr>
              <a:t>Binary equivalent 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i="1" dirty="0">
                <a:latin typeface="Arial" charset="0"/>
                <a:ea typeface="ＭＳ Ｐゴシック" charset="0"/>
              </a:rPr>
              <a:t> of the binary number  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-25000" dirty="0">
                <a:latin typeface="Arial" charset="0"/>
                <a:ea typeface="ＭＳ Ｐゴシック" charset="0"/>
              </a:rPr>
              <a:t>10 </a:t>
            </a:r>
            <a:r>
              <a:rPr lang="en-US" i="1" dirty="0">
                <a:latin typeface="Arial" charset="0"/>
                <a:ea typeface="ＭＳ Ｐゴシック" charset="0"/>
              </a:rPr>
              <a:t>=</a:t>
            </a:r>
            <a:r>
              <a:rPr lang="en-US" i="1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110</a:t>
            </a:r>
            <a:r>
              <a:rPr lang="en-US" i="1" dirty="0">
                <a:latin typeface="Arial" charset="0"/>
                <a:ea typeface="ＭＳ Ｐゴシック" charset="0"/>
              </a:rPr>
              <a:t> : </a:t>
            </a:r>
            <a:r>
              <a:rPr lang="en-US" dirty="0"/>
              <a:t>	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182880" indent="-365760">
              <a:spcBef>
                <a:spcPts val="0"/>
              </a:spcBef>
              <a:buNone/>
            </a:pPr>
            <a:r>
              <a:rPr lang="en-US" altLang="en-US" dirty="0">
                <a:cs typeface="Arial" panose="020B0604020202020204" pitchFamily="34" charset="0"/>
              </a:rPr>
              <a:t>		</a:t>
            </a:r>
            <a:r>
              <a:rPr lang="en-US" altLang="en-US" sz="3200" b="1" dirty="0">
                <a:cs typeface="Arial" panose="020B0604020202020204" pitchFamily="34" charset="0"/>
              </a:rPr>
              <a:t>N</a:t>
            </a:r>
            <a:r>
              <a:rPr lang="en-US" altLang="en-US" sz="3200" b="1" baseline="-25000" dirty="0">
                <a:cs typeface="Arial" panose="020B0604020202020204" pitchFamily="34" charset="0"/>
              </a:rPr>
              <a:t>10</a:t>
            </a:r>
            <a:r>
              <a:rPr lang="en-US" altLang="en-US" sz="3200" b="1" dirty="0">
                <a:cs typeface="Arial" panose="020B0604020202020204" pitchFamily="34" charset="0"/>
              </a:rPr>
              <a:t>	Reminder </a:t>
            </a:r>
            <a:br>
              <a:rPr lang="en-US" altLang="en-US" sz="3200" dirty="0">
                <a:cs typeface="Arial" panose="020B0604020202020204" pitchFamily="34" charset="0"/>
              </a:rPr>
            </a:br>
            <a:r>
              <a:rPr lang="en-US" altLang="en-US" sz="3200" dirty="0">
                <a:cs typeface="Arial" panose="020B0604020202020204" pitchFamily="34" charset="0"/>
              </a:rPr>
              <a:t>	</a:t>
            </a:r>
            <a:r>
              <a:rPr lang="en-US" altLang="en-US" sz="3200" dirty="0">
                <a:solidFill>
                  <a:schemeClr val="accent1"/>
                </a:solidFill>
                <a:cs typeface="Arial" panose="020B0604020202020204" pitchFamily="34" charset="0"/>
              </a:rPr>
              <a:t>110</a:t>
            </a:r>
            <a:r>
              <a:rPr lang="en-US" altLang="en-US" sz="3200" dirty="0">
                <a:cs typeface="Arial" panose="020B0604020202020204" pitchFamily="34" charset="0"/>
              </a:rPr>
              <a:t>	0 = </a:t>
            </a:r>
            <a:r>
              <a:rPr lang="it-IT" sz="3200" dirty="0">
                <a:solidFill>
                  <a:srgbClr val="FF0000"/>
                </a:solidFill>
              </a:rPr>
              <a:t>d</a:t>
            </a:r>
            <a:r>
              <a:rPr lang="it-IT" sz="3200" baseline="-25000" dirty="0">
                <a:solidFill>
                  <a:srgbClr val="FF0000"/>
                </a:solidFill>
              </a:rPr>
              <a:t>0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182880" indent="-365760">
              <a:spcBef>
                <a:spcPts val="0"/>
              </a:spcBef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		55	1 = </a:t>
            </a:r>
            <a:r>
              <a:rPr lang="it-IT" sz="3200" dirty="0">
                <a:solidFill>
                  <a:srgbClr val="FF0000"/>
                </a:solidFill>
              </a:rPr>
              <a:t>d</a:t>
            </a:r>
            <a:r>
              <a:rPr lang="it-IT" sz="3200" baseline="-25000" dirty="0">
                <a:solidFill>
                  <a:srgbClr val="FF0000"/>
                </a:solidFill>
              </a:rPr>
              <a:t>1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182880" indent="-365760">
              <a:spcBef>
                <a:spcPts val="0"/>
              </a:spcBef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		27	1 = </a:t>
            </a:r>
            <a:r>
              <a:rPr lang="it-IT" sz="3200" dirty="0">
                <a:solidFill>
                  <a:srgbClr val="FF0000"/>
                </a:solidFill>
              </a:rPr>
              <a:t>d</a:t>
            </a:r>
            <a:r>
              <a:rPr lang="it-IT" sz="3200" baseline="-25000" dirty="0">
                <a:solidFill>
                  <a:srgbClr val="FF0000"/>
                </a:solidFill>
              </a:rPr>
              <a:t>2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182880" indent="-365760">
              <a:spcBef>
                <a:spcPts val="0"/>
              </a:spcBef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		13	1 = </a:t>
            </a:r>
            <a:r>
              <a:rPr lang="it-IT" sz="3200" dirty="0">
                <a:solidFill>
                  <a:srgbClr val="FF0000"/>
                </a:solidFill>
              </a:rPr>
              <a:t>d</a:t>
            </a:r>
            <a:r>
              <a:rPr lang="it-IT" sz="3200" baseline="-25000" dirty="0">
                <a:solidFill>
                  <a:srgbClr val="FF0000"/>
                </a:solidFill>
              </a:rPr>
              <a:t>3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182880" indent="-365760">
              <a:spcBef>
                <a:spcPts val="0"/>
              </a:spcBef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		6	0 = </a:t>
            </a:r>
            <a:r>
              <a:rPr lang="it-IT" sz="3200" dirty="0">
                <a:solidFill>
                  <a:srgbClr val="FF0000"/>
                </a:solidFill>
              </a:rPr>
              <a:t>d</a:t>
            </a:r>
            <a:r>
              <a:rPr lang="it-IT" sz="3200" baseline="-25000" dirty="0">
                <a:solidFill>
                  <a:srgbClr val="FF0000"/>
                </a:solidFill>
              </a:rPr>
              <a:t>4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182880" indent="-365760">
              <a:spcBef>
                <a:spcPts val="0"/>
              </a:spcBef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		3	1 = </a:t>
            </a:r>
            <a:r>
              <a:rPr lang="it-IT" sz="3200" dirty="0">
                <a:solidFill>
                  <a:srgbClr val="FF0000"/>
                </a:solidFill>
              </a:rPr>
              <a:t>d</a:t>
            </a:r>
            <a:r>
              <a:rPr lang="it-IT" sz="3200" baseline="-25000" dirty="0">
                <a:solidFill>
                  <a:srgbClr val="FF0000"/>
                </a:solidFill>
              </a:rPr>
              <a:t>5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182880" indent="-365760">
              <a:spcBef>
                <a:spcPts val="0"/>
              </a:spcBef>
              <a:buNone/>
            </a:pPr>
            <a:r>
              <a:rPr lang="en-US" altLang="en-US" sz="3200" dirty="0">
                <a:cs typeface="Arial" panose="020B0604020202020204" pitchFamily="34" charset="0"/>
              </a:rPr>
              <a:t>		1	1 = </a:t>
            </a:r>
            <a:r>
              <a:rPr lang="it-IT" sz="3200" dirty="0">
                <a:solidFill>
                  <a:srgbClr val="FF0000"/>
                </a:solidFill>
              </a:rPr>
              <a:t>d</a:t>
            </a:r>
            <a:r>
              <a:rPr lang="it-IT" sz="3200" baseline="-25000" dirty="0">
                <a:solidFill>
                  <a:srgbClr val="FF0000"/>
                </a:solidFill>
              </a:rPr>
              <a:t>6</a:t>
            </a:r>
          </a:p>
          <a:p>
            <a:pPr>
              <a:spcBef>
                <a:spcPct val="0"/>
              </a:spcBef>
              <a:buNone/>
            </a:pPr>
            <a:endParaRPr lang="it-IT" altLang="en-US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it-IT" altLang="en-US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			N</a:t>
            </a:r>
            <a:r>
              <a:rPr lang="en-US" baseline="-25000" dirty="0">
                <a:latin typeface="Arial" charset="0"/>
                <a:ea typeface="ＭＳ Ｐゴシック" charset="0"/>
              </a:rPr>
              <a:t>2 </a:t>
            </a:r>
            <a:r>
              <a:rPr lang="en-US" i="1" dirty="0">
                <a:latin typeface="Arial" charset="0"/>
                <a:ea typeface="ＭＳ Ｐゴシック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1101110</a:t>
            </a:r>
            <a:endParaRPr lang="en-US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B683E44-0A64-4E1E-B856-A3E6CAF60B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78691" y="2812509"/>
            <a:ext cx="12700" cy="3657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D436E7-1CE8-4960-89D0-F177656ECC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0258" y="3259113"/>
            <a:ext cx="12700" cy="3657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BF2BF17-4B7A-47C1-9648-9574FB548F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2309" y="3688481"/>
            <a:ext cx="12700" cy="3657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A3353B5-4939-47E5-BAE3-BAAF435F80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17729" y="4135083"/>
            <a:ext cx="12700" cy="3657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BA9EB2-7DF2-4FD2-9595-6E22929043C4}"/>
              </a:ext>
            </a:extLst>
          </p:cNvPr>
          <p:cNvSpPr txBox="1"/>
          <p:nvPr/>
        </p:nvSpPr>
        <p:spPr>
          <a:xfrm>
            <a:off x="421420" y="279885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quotient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A9CF4-C004-4D56-9C9A-10EAA6E9DC16}"/>
              </a:ext>
            </a:extLst>
          </p:cNvPr>
          <p:cNvSpPr txBox="1"/>
          <p:nvPr/>
        </p:nvSpPr>
        <p:spPr>
          <a:xfrm>
            <a:off x="390938" y="3229549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quotient</a:t>
            </a:r>
          </a:p>
        </p:txBody>
      </p:sp>
    </p:spTree>
    <p:extLst>
      <p:ext uri="{BB962C8B-B14F-4D97-AF65-F5344CB8AC3E}">
        <p14:creationId xmlns:p14="http://schemas.microsoft.com/office/powerpoint/2010/main" val="2686383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34DB1-70F6-4DCB-96E3-7FFAF745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from decimal to binary (alternative way)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3381D2-6D1B-430C-8C91-AB598CCA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0" y="1052286"/>
            <a:ext cx="11523330" cy="5535197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3D37A-A153-46C0-B52A-1DFCE4831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5" t="33159" r="29762" b="5927"/>
          <a:stretch/>
        </p:blipFill>
        <p:spPr>
          <a:xfrm>
            <a:off x="1109915" y="834572"/>
            <a:ext cx="8447742" cy="56875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D249EC-8288-40DD-8F74-883AEDF41D44}"/>
              </a:ext>
            </a:extLst>
          </p:cNvPr>
          <p:cNvSpPr/>
          <p:nvPr/>
        </p:nvSpPr>
        <p:spPr>
          <a:xfrm>
            <a:off x="732278" y="1708204"/>
            <a:ext cx="2771216" cy="53702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2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04200-BB76-4A45-9EBC-54A3A6D9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Arithmetic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202994-640B-44E1-B1CC-64E59CFD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Remember that there are only 2 digit symbols in binary, 0 and 1.  Therefore  1 + 1 = 0 with a </a:t>
            </a:r>
            <a:r>
              <a:rPr lang="en-US" altLang="en-US" i="1" dirty="0">
                <a:solidFill>
                  <a:srgbClr val="FF0000"/>
                </a:solidFill>
              </a:rPr>
              <a:t>carry</a:t>
            </a:r>
          </a:p>
          <a:p>
            <a:pPr>
              <a:spcBef>
                <a:spcPct val="0"/>
              </a:spcBef>
            </a:pPr>
            <a:r>
              <a:rPr lang="en-US" altLang="en-US" i="1" dirty="0"/>
              <a:t>This is analogous to decimal arithmetic:   </a:t>
            </a:r>
            <a:r>
              <a:rPr lang="en-US" altLang="en-US" dirty="0"/>
              <a:t>5 + 5 = 0 with a </a:t>
            </a:r>
            <a:r>
              <a:rPr lang="en-US" altLang="en-US" i="1" dirty="0">
                <a:solidFill>
                  <a:srgbClr val="FF0000"/>
                </a:solidFill>
              </a:rPr>
              <a:t>carry</a:t>
            </a:r>
            <a:r>
              <a:rPr lang="en-US" altLang="en-US" i="1" dirty="0"/>
              <a:t> </a:t>
            </a:r>
          </a:p>
          <a:p>
            <a:pPr>
              <a:spcBef>
                <a:spcPct val="0"/>
              </a:spcBef>
            </a:pPr>
            <a:endParaRPr lang="en-US" altLang="en-US" i="1" dirty="0"/>
          </a:p>
          <a:p>
            <a:pPr>
              <a:spcBef>
                <a:spcPct val="0"/>
              </a:spcBef>
            </a:pPr>
            <a:endParaRPr lang="en-US" altLang="en-US" i="1" dirty="0"/>
          </a:p>
          <a:p>
            <a:pPr>
              <a:spcBef>
                <a:spcPct val="0"/>
              </a:spcBef>
              <a:buNone/>
            </a:pPr>
            <a:endParaRPr lang="en-US" altLang="en-US" i="1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Example of 7 (111) + 6 (110) = 13 (1101):</a:t>
            </a:r>
          </a:p>
          <a:p>
            <a:endParaRPr lang="en-US" dirty="0"/>
          </a:p>
        </p:txBody>
      </p:sp>
      <p:pic>
        <p:nvPicPr>
          <p:cNvPr id="7" name="Shape 209">
            <a:extLst>
              <a:ext uri="{FF2B5EF4-FFF2-40B4-BE49-F238E27FC236}">
                <a16:creationId xmlns:a16="http://schemas.microsoft.com/office/drawing/2014/main" id="{8EC13941-4FAF-400C-80E9-C533E9FADC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7328" y="3918572"/>
            <a:ext cx="5239652" cy="113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39" descr="sommatore4bit.jpg">
            <a:extLst>
              <a:ext uri="{FF2B5EF4-FFF2-40B4-BE49-F238E27FC236}">
                <a16:creationId xmlns:a16="http://schemas.microsoft.com/office/drawing/2014/main" id="{3895CA22-9DC4-4A95-8E89-7981A17D7D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678"/>
          <a:stretch/>
        </p:blipFill>
        <p:spPr>
          <a:xfrm>
            <a:off x="9547654" y="2311860"/>
            <a:ext cx="2465314" cy="40380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83D75DA-AFF2-494D-936E-03103909E430}"/>
              </a:ext>
            </a:extLst>
          </p:cNvPr>
          <p:cNvSpPr/>
          <p:nvPr/>
        </p:nvSpPr>
        <p:spPr>
          <a:xfrm>
            <a:off x="7981950" y="3237469"/>
            <a:ext cx="1565705" cy="7331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Carry</a:t>
            </a:r>
          </a:p>
          <a:p>
            <a:pPr algn="ctr"/>
            <a:r>
              <a:rPr lang="en-US" sz="2000" dirty="0"/>
              <a:t>propagation</a:t>
            </a:r>
          </a:p>
        </p:txBody>
      </p:sp>
      <p:sp>
        <p:nvSpPr>
          <p:cNvPr id="10" name="Fumetto: rettangolo 9">
            <a:extLst>
              <a:ext uri="{FF2B5EF4-FFF2-40B4-BE49-F238E27FC236}">
                <a16:creationId xmlns:a16="http://schemas.microsoft.com/office/drawing/2014/main" id="{0B65D8D7-1BC4-4F48-82E5-3B5389675F76}"/>
              </a:ext>
            </a:extLst>
          </p:cNvPr>
          <p:cNvSpPr/>
          <p:nvPr/>
        </p:nvSpPr>
        <p:spPr>
          <a:xfrm>
            <a:off x="5553075" y="5263978"/>
            <a:ext cx="3459120" cy="823784"/>
          </a:xfrm>
          <a:prstGeom prst="wedgeRectCallout">
            <a:avLst>
              <a:gd name="adj1" fmla="val 76909"/>
              <a:gd name="adj2" fmla="val -14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Arithmetic Logic Unit (ALU) made of Single-bit Adders</a:t>
            </a:r>
          </a:p>
        </p:txBody>
      </p:sp>
    </p:spTree>
    <p:extLst>
      <p:ext uri="{BB962C8B-B14F-4D97-AF65-F5344CB8AC3E}">
        <p14:creationId xmlns:p14="http://schemas.microsoft.com/office/powerpoint/2010/main" val="155708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8626C-F344-4F1B-AED9-F221780E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85"/>
            <a:ext cx="10515600" cy="557489"/>
          </a:xfrm>
        </p:spPr>
        <p:txBody>
          <a:bodyPr>
            <a:normAutofit fontScale="90000"/>
          </a:bodyPr>
          <a:lstStyle/>
          <a:p>
            <a:r>
              <a:rPr lang="en-US" dirty="0"/>
              <a:t>Textbooks and other 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D9DB77-24B5-4CF1-AD84-E50CBE93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2A46"/>
                </a:solidFill>
              </a:rPr>
              <a:t>Think Python. How to Think Like a Computer Scientist (2e). </a:t>
            </a:r>
            <a:r>
              <a:rPr lang="en-US" dirty="0"/>
              <a:t>Allen Downey. Green Tea Press.</a:t>
            </a:r>
          </a:p>
          <a:p>
            <a:pPr lvl="1"/>
            <a:r>
              <a:rPr lang="en-US" dirty="0">
                <a:hlinkClick r:id="rId2"/>
              </a:rPr>
              <a:t>http://greenteapress.com/thinkpython2/thinkpython2.pdf</a:t>
            </a:r>
            <a:endParaRPr lang="en-US" dirty="0"/>
          </a:p>
          <a:p>
            <a:pPr lvl="1"/>
            <a:r>
              <a:rPr lang="en-US" dirty="0"/>
              <a:t>The interactive version of the same book: </a:t>
            </a:r>
            <a:r>
              <a:rPr lang="en-US" dirty="0">
                <a:hlinkClick r:id="rId3"/>
              </a:rPr>
              <a:t>https://runestone.academy/runestone/static/thinkcspy/index.html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it-IT" dirty="0"/>
          </a:p>
          <a:p>
            <a:r>
              <a:rPr lang="it-IT" i="1" dirty="0"/>
              <a:t>(</a:t>
            </a:r>
            <a:r>
              <a:rPr lang="it-IT" i="1" dirty="0" err="1"/>
              <a:t>interactive</a:t>
            </a:r>
            <a:r>
              <a:rPr lang="it-IT" i="1" dirty="0"/>
              <a:t>) </a:t>
            </a:r>
            <a:r>
              <a:rPr lang="it-IT" i="1" dirty="0" err="1"/>
              <a:t>lecture</a:t>
            </a:r>
            <a:r>
              <a:rPr lang="it-IT" i="1" dirty="0"/>
              <a:t> notes.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3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04200-BB76-4A45-9EBC-54A3A6D9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numbers to binary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202994-640B-44E1-B1CC-64E59CFD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182914"/>
            <a:ext cx="11959771" cy="499405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Using a Byte (8 b), we can use a simple approach (</a:t>
            </a:r>
            <a:r>
              <a:rPr lang="en-US" b="1" dirty="0">
                <a:solidFill>
                  <a:srgbClr val="FF0000"/>
                </a:solidFill>
              </a:rPr>
              <a:t>Fixed-point representation</a:t>
            </a:r>
            <a:r>
              <a:rPr lang="en-US" dirty="0"/>
              <a:t>):</a:t>
            </a:r>
          </a:p>
          <a:p>
            <a:pPr lvl="1">
              <a:spcBef>
                <a:spcPct val="0"/>
              </a:spcBef>
            </a:pPr>
            <a:r>
              <a:rPr lang="en-US" sz="2800" b="1" dirty="0"/>
              <a:t>4 bits</a:t>
            </a:r>
            <a:r>
              <a:rPr lang="en-US" sz="2800" dirty="0"/>
              <a:t> for the </a:t>
            </a:r>
            <a:r>
              <a:rPr lang="en-US" sz="2800" b="1" dirty="0"/>
              <a:t>integer part</a:t>
            </a:r>
            <a:r>
              <a:rPr lang="en-US" sz="2800" dirty="0"/>
              <a:t>, and </a:t>
            </a:r>
            <a:r>
              <a:rPr lang="en-US" sz="2800" b="1" dirty="0"/>
              <a:t>4 bits</a:t>
            </a:r>
            <a:r>
              <a:rPr lang="en-US" sz="2800" dirty="0"/>
              <a:t> to represent the </a:t>
            </a:r>
            <a:r>
              <a:rPr lang="en-US" sz="2800" b="1" dirty="0"/>
              <a:t>fractional part</a:t>
            </a:r>
          </a:p>
          <a:p>
            <a:pPr lvl="1">
              <a:spcBef>
                <a:spcPct val="0"/>
              </a:spcBef>
            </a:pPr>
            <a:endParaRPr lang="en-US" b="1" dirty="0"/>
          </a:p>
          <a:p>
            <a:pPr>
              <a:spcBef>
                <a:spcPct val="0"/>
              </a:spcBef>
            </a:pPr>
            <a:r>
              <a:rPr lang="en-US" b="1" dirty="0"/>
              <a:t>Warning !! </a:t>
            </a:r>
            <a:r>
              <a:rPr lang="en-US" dirty="0"/>
              <a:t>The smallest number we can represent is 2</a:t>
            </a:r>
            <a:r>
              <a:rPr lang="en-US" baseline="30000" dirty="0"/>
              <a:t>−4</a:t>
            </a:r>
            <a:r>
              <a:rPr lang="en-US" dirty="0"/>
              <a:t>=1/16=0.0625</a:t>
            </a:r>
          </a:p>
          <a:p>
            <a:pPr>
              <a:spcBef>
                <a:spcPct val="0"/>
              </a:spcBef>
            </a:pPr>
            <a:endParaRPr lang="en-US" b="1" dirty="0"/>
          </a:p>
          <a:p>
            <a:pPr>
              <a:spcBef>
                <a:spcPct val="0"/>
              </a:spcBef>
            </a:pPr>
            <a:r>
              <a:rPr lang="en-US" b="1" dirty="0"/>
              <a:t>Warning !! Even worse!! </a:t>
            </a:r>
            <a:r>
              <a:rPr lang="en-US" dirty="0"/>
              <a:t>We can represent only  2</a:t>
            </a:r>
            <a:r>
              <a:rPr lang="en-US" baseline="30000" dirty="0"/>
              <a:t>4</a:t>
            </a:r>
            <a:r>
              <a:rPr lang="en-US" dirty="0"/>
              <a:t> numbers between 0 and 1. </a:t>
            </a:r>
          </a:p>
          <a:p>
            <a:pPr>
              <a:spcBef>
                <a:spcPct val="0"/>
              </a:spcBef>
            </a:pPr>
            <a:endParaRPr lang="en-US" b="1" dirty="0"/>
          </a:p>
          <a:p>
            <a:pPr>
              <a:spcBef>
                <a:spcPct val="0"/>
              </a:spcBef>
            </a:pPr>
            <a:r>
              <a:rPr lang="en-US" dirty="0"/>
              <a:t>Not only are we limited to a </a:t>
            </a:r>
            <a:r>
              <a:rPr lang="en-US" b="1" dirty="0"/>
              <a:t>smallest</a:t>
            </a:r>
            <a:r>
              <a:rPr lang="en-US" dirty="0"/>
              <a:t> and </a:t>
            </a:r>
            <a:r>
              <a:rPr lang="en-US" b="1" dirty="0"/>
              <a:t>largest</a:t>
            </a:r>
            <a:r>
              <a:rPr lang="en-US" dirty="0"/>
              <a:t> representable number, but since real numbers are infinite while bit configurations are finite, we can only represent a limited set of number in between the </a:t>
            </a:r>
            <a:r>
              <a:rPr lang="en-US" b="1" dirty="0"/>
              <a:t>smallest</a:t>
            </a:r>
            <a:r>
              <a:rPr lang="en-US" dirty="0"/>
              <a:t> and </a:t>
            </a:r>
            <a:r>
              <a:rPr lang="en-US" b="1" dirty="0"/>
              <a:t>largest</a:t>
            </a:r>
            <a:r>
              <a:rPr lang="en-US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366506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04200-BB76-4A45-9EBC-54A3A6D9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numbers to binary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202994-640B-44E1-B1CC-64E59CFDA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9" y="1335313"/>
            <a:ext cx="11945257" cy="484164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Since any binary number can be represented as  </a:t>
            </a:r>
            <a:r>
              <a:rPr lang="en-US" i="1" dirty="0">
                <a:solidFill>
                  <a:srgbClr val="FF0000"/>
                </a:solidFill>
              </a:rPr>
              <a:t>±1.????...??  × 2</a:t>
            </a:r>
            <a:r>
              <a:rPr lang="en-US" i="1" baseline="30000" dirty="0">
                <a:solidFill>
                  <a:srgbClr val="FF0000"/>
                </a:solidFill>
              </a:rPr>
              <a:t>N</a:t>
            </a:r>
            <a:r>
              <a:rPr lang="en-US" dirty="0"/>
              <a:t>, computers most commonly use: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b="1" dirty="0"/>
              <a:t>Single precision </a:t>
            </a:r>
            <a:r>
              <a:rPr lang="en-US" dirty="0"/>
              <a:t>(32 bits) </a:t>
            </a:r>
            <a:r>
              <a:rPr lang="en-US" b="1" dirty="0">
                <a:solidFill>
                  <a:srgbClr val="FF0000"/>
                </a:solidFill>
              </a:rPr>
              <a:t>Floating-point representation</a:t>
            </a:r>
            <a:r>
              <a:rPr lang="en-US" dirty="0"/>
              <a:t>:</a:t>
            </a:r>
          </a:p>
          <a:p>
            <a:pPr lvl="1">
              <a:spcBef>
                <a:spcPct val="0"/>
              </a:spcBef>
            </a:pPr>
            <a:r>
              <a:rPr lang="en-US" dirty="0"/>
              <a:t>1 bit for the </a:t>
            </a:r>
            <a:r>
              <a:rPr lang="en-US" dirty="0">
                <a:solidFill>
                  <a:srgbClr val="FF0000"/>
                </a:solidFill>
              </a:rPr>
              <a:t>sign</a:t>
            </a:r>
            <a:r>
              <a:rPr lang="en-US" dirty="0"/>
              <a:t> (negative vs. positive)</a:t>
            </a:r>
          </a:p>
          <a:p>
            <a:pPr lvl="1">
              <a:spcBef>
                <a:spcPct val="0"/>
              </a:spcBef>
            </a:pPr>
            <a:r>
              <a:rPr lang="en-US" dirty="0"/>
              <a:t>8 bits for the </a:t>
            </a:r>
            <a:r>
              <a:rPr lang="en-US" dirty="0">
                <a:solidFill>
                  <a:srgbClr val="FF0000"/>
                </a:solidFill>
              </a:rPr>
              <a:t>exponent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baseline="30000" dirty="0">
                <a:solidFill>
                  <a:srgbClr val="FF0000"/>
                </a:solidFill>
              </a:rPr>
              <a:t> </a:t>
            </a:r>
            <a:r>
              <a:rPr lang="en-US" dirty="0"/>
              <a:t> of  2</a:t>
            </a:r>
            <a:r>
              <a:rPr lang="en-US" baseline="30000" dirty="0"/>
              <a:t>N</a:t>
            </a:r>
          </a:p>
          <a:p>
            <a:pPr lvl="1">
              <a:spcBef>
                <a:spcPct val="0"/>
              </a:spcBef>
            </a:pPr>
            <a:r>
              <a:rPr lang="en-US" dirty="0"/>
              <a:t>23 bits for the significand </a:t>
            </a:r>
            <a:r>
              <a:rPr lang="en-US" i="1" dirty="0">
                <a:solidFill>
                  <a:srgbClr val="FF0000"/>
                </a:solidFill>
              </a:rPr>
              <a:t>????..??</a:t>
            </a:r>
            <a:endParaRPr lang="en-US" dirty="0"/>
          </a:p>
          <a:p>
            <a:pPr lvl="1"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b="1" dirty="0"/>
              <a:t>Double precision</a:t>
            </a:r>
            <a:r>
              <a:rPr lang="en-US" dirty="0"/>
              <a:t> uses 64 bits, and it is therefore more accurate (but more expensive)</a:t>
            </a:r>
          </a:p>
        </p:txBody>
      </p:sp>
    </p:spTree>
    <p:extLst>
      <p:ext uri="{BB962C8B-B14F-4D97-AF65-F5344CB8AC3E}">
        <p14:creationId xmlns:p14="http://schemas.microsoft.com/office/powerpoint/2010/main" val="2769844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697619-52EB-499E-9D3C-8CC3AAAD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Binary Units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D19C5D8A-EFF9-48D3-B579-2061A05B0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824217"/>
              </p:ext>
            </p:extLst>
          </p:nvPr>
        </p:nvGraphicFramePr>
        <p:xfrm>
          <a:off x="579738" y="1583505"/>
          <a:ext cx="1103252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35">
                  <a:extLst>
                    <a:ext uri="{9D8B030D-6E8A-4147-A177-3AD203B41FA5}">
                      <a16:colId xmlns:a16="http://schemas.microsoft.com/office/drawing/2014/main" val="2838732502"/>
                    </a:ext>
                  </a:extLst>
                </a:gridCol>
                <a:gridCol w="3179805">
                  <a:extLst>
                    <a:ext uri="{9D8B030D-6E8A-4147-A177-3AD203B41FA5}">
                      <a16:colId xmlns:a16="http://schemas.microsoft.com/office/drawing/2014/main" val="2089041072"/>
                    </a:ext>
                  </a:extLst>
                </a:gridCol>
                <a:gridCol w="5129084">
                  <a:extLst>
                    <a:ext uri="{9D8B030D-6E8A-4147-A177-3AD203B41FA5}">
                      <a16:colId xmlns:a16="http://schemas.microsoft.com/office/drawing/2014/main" val="3908097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8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3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Kilobyte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Bytes = 2</a:t>
                      </a:r>
                      <a:r>
                        <a:rPr lang="en-US" baseline="30000" dirty="0"/>
                        <a:t>10</a:t>
                      </a:r>
                      <a:r>
                        <a:rPr lang="en-US" dirty="0"/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Half page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4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1024 Kilobytes = 2</a:t>
                      </a:r>
                      <a:r>
                        <a:rPr lang="en-US" baseline="30000" dirty="0"/>
                        <a:t>20</a:t>
                      </a:r>
                      <a:r>
                        <a:rPr lang="en-US" dirty="0"/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2 mins MP3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7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1024 Megabytes = 2</a:t>
                      </a:r>
                      <a:r>
                        <a:rPr lang="en-US" baseline="30000" dirty="0"/>
                        <a:t>30</a:t>
                      </a:r>
                      <a:r>
                        <a:rPr lang="en-US" dirty="0"/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one hour 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1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1024 Gigabytes = 2</a:t>
                      </a:r>
                      <a:r>
                        <a:rPr lang="en-US" baseline="30000" dirty="0"/>
                        <a:t>40</a:t>
                      </a:r>
                      <a:r>
                        <a:rPr lang="en-US" dirty="0"/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DVD 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6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Petabyte (PB)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Terabyte = 2</a:t>
                      </a:r>
                      <a:r>
                        <a:rPr lang="en-US" baseline="30000" dirty="0"/>
                        <a:t>50</a:t>
                      </a:r>
                      <a:r>
                        <a:rPr lang="en-US" dirty="0"/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billion Facebook photos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7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Exabyte (EB)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Petabyte = 2</a:t>
                      </a:r>
                      <a:r>
                        <a:rPr lang="en-US" baseline="30000" dirty="0"/>
                        <a:t>60</a:t>
                      </a:r>
                      <a:r>
                        <a:rPr lang="en-US" dirty="0"/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 years of DVD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1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Zettabyte (ZB)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Exabyte = 2</a:t>
                      </a:r>
                      <a:r>
                        <a:rPr lang="en-US" baseline="30000" dirty="0"/>
                        <a:t>70</a:t>
                      </a:r>
                      <a:r>
                        <a:rPr lang="en-US" dirty="0"/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internet traffic per year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2053"/>
                  </a:ext>
                </a:extLst>
              </a:tr>
            </a:tbl>
          </a:graphicData>
        </a:graphic>
      </p:graphicFrame>
      <p:sp>
        <p:nvSpPr>
          <p:cNvPr id="3" name="Fumetto: ovale 2">
            <a:extLst>
              <a:ext uri="{FF2B5EF4-FFF2-40B4-BE49-F238E27FC236}">
                <a16:creationId xmlns:a16="http://schemas.microsoft.com/office/drawing/2014/main" id="{F5674208-0AC2-4657-BB50-449221A4A214}"/>
              </a:ext>
            </a:extLst>
          </p:cNvPr>
          <p:cNvSpPr/>
          <p:nvPr/>
        </p:nvSpPr>
        <p:spPr>
          <a:xfrm>
            <a:off x="5530543" y="676673"/>
            <a:ext cx="3714356" cy="744132"/>
          </a:xfrm>
          <a:prstGeom prst="wedgeEllipseCallout">
            <a:avLst>
              <a:gd name="adj1" fmla="val -79992"/>
              <a:gd name="adj2" fmla="val 2158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that</a:t>
            </a:r>
            <a:br>
              <a:rPr lang="en-US" dirty="0"/>
            </a:br>
            <a:r>
              <a:rPr lang="en-US" dirty="0"/>
              <a:t>1024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10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aseline="30000" dirty="0">
                <a:solidFill>
                  <a:srgbClr val="FF0000"/>
                </a:solidFill>
              </a:rPr>
              <a:t>3 </a:t>
            </a:r>
            <a:r>
              <a:rPr lang="en-US" dirty="0"/>
              <a:t>= 1000</a:t>
            </a:r>
          </a:p>
        </p:txBody>
      </p:sp>
    </p:spTree>
    <p:extLst>
      <p:ext uri="{BB962C8B-B14F-4D97-AF65-F5344CB8AC3E}">
        <p14:creationId xmlns:p14="http://schemas.microsoft.com/office/powerpoint/2010/main" val="3216081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2BA5C-DEFB-4B91-B7A2-5662F2171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layer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C0C1B-D1FE-4420-A909-F3D354DF2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8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22046-EC9D-4EEE-A300-4E087CB4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Von Neumann </a:t>
            </a:r>
            <a:r>
              <a:rPr lang="en-US" dirty="0"/>
              <a:t>architecture of a computing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15DF7B-C73F-460B-BD9B-C6C24360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52"/>
            <a:ext cx="10515600" cy="5074961"/>
          </a:xfrm>
        </p:spPr>
        <p:txBody>
          <a:bodyPr>
            <a:normAutofit/>
          </a:bodyPr>
          <a:lstStyle/>
          <a:p>
            <a:r>
              <a:rPr lang="en-US" sz="3600" dirty="0"/>
              <a:t>Architecture composed of </a:t>
            </a:r>
          </a:p>
          <a:p>
            <a:pPr lvl="1"/>
            <a:r>
              <a:rPr lang="en-US" sz="3200" dirty="0">
                <a:solidFill>
                  <a:schemeClr val="dk1"/>
                </a:solidFill>
              </a:rPr>
              <a:t>CPU: Central processing unit</a:t>
            </a:r>
          </a:p>
          <a:p>
            <a:pPr lvl="2"/>
            <a:r>
              <a:rPr lang="en-US" sz="2800" dirty="0">
                <a:solidFill>
                  <a:schemeClr val="dk1"/>
                </a:solidFill>
              </a:rPr>
              <a:t>ALU to perform </a:t>
            </a:r>
            <a:br>
              <a:rPr lang="en-US" sz="2800" dirty="0">
                <a:solidFill>
                  <a:schemeClr val="dk1"/>
                </a:solidFill>
              </a:rPr>
            </a:br>
            <a:r>
              <a:rPr lang="en-US" sz="2800" dirty="0">
                <a:solidFill>
                  <a:schemeClr val="dk1"/>
                </a:solidFill>
              </a:rPr>
              <a:t>arithmetic/logic operations</a:t>
            </a:r>
            <a:endParaRPr lang="en" sz="2800" dirty="0">
              <a:solidFill>
                <a:schemeClr val="dk1"/>
              </a:solidFill>
            </a:endParaRPr>
          </a:p>
          <a:p>
            <a:pPr lvl="1"/>
            <a:r>
              <a:rPr lang="en-US" sz="3200" dirty="0">
                <a:solidFill>
                  <a:schemeClr val="dk1"/>
                </a:solidFill>
              </a:rPr>
              <a:t>Memory to store</a:t>
            </a:r>
            <a:endParaRPr lang="en" sz="3200" dirty="0">
              <a:solidFill>
                <a:schemeClr val="dk1"/>
              </a:solidFill>
            </a:endParaRPr>
          </a:p>
          <a:p>
            <a:pPr lvl="2"/>
            <a:r>
              <a:rPr lang="en-US" sz="2800" dirty="0">
                <a:solidFill>
                  <a:srgbClr val="464653"/>
                </a:solidFill>
              </a:rPr>
              <a:t>P</a:t>
            </a:r>
            <a:r>
              <a:rPr lang="en" sz="2800" dirty="0">
                <a:solidFill>
                  <a:srgbClr val="464653"/>
                </a:solidFill>
              </a:rPr>
              <a:t>rogram</a:t>
            </a:r>
            <a:r>
              <a:rPr lang="en-US" sz="2800" dirty="0">
                <a:solidFill>
                  <a:srgbClr val="464653"/>
                </a:solidFill>
              </a:rPr>
              <a:t>s (stored-program)</a:t>
            </a:r>
            <a:endParaRPr lang="en" sz="2800" dirty="0">
              <a:solidFill>
                <a:srgbClr val="464653"/>
              </a:solidFill>
            </a:endParaRPr>
          </a:p>
          <a:p>
            <a:pPr lvl="2"/>
            <a:r>
              <a:rPr lang="en-US" sz="2800" dirty="0">
                <a:solidFill>
                  <a:srgbClr val="464653"/>
                </a:solidFill>
              </a:rPr>
              <a:t>Data accessed by program</a:t>
            </a:r>
            <a:endParaRPr lang="en" sz="2800" dirty="0">
              <a:solidFill>
                <a:srgbClr val="464653"/>
              </a:solidFill>
            </a:endParaRPr>
          </a:p>
          <a:p>
            <a:pPr lvl="1"/>
            <a:r>
              <a:rPr lang="en-US" sz="3200" dirty="0" err="1">
                <a:solidFill>
                  <a:schemeClr val="dk1"/>
                </a:solidFill>
              </a:rPr>
              <a:t>Input/Output</a:t>
            </a:r>
            <a:r>
              <a:rPr lang="en-US" sz="3200" dirty="0">
                <a:solidFill>
                  <a:schemeClr val="dk1"/>
                </a:solidFill>
              </a:rPr>
              <a:t> (</a:t>
            </a:r>
            <a:r>
              <a:rPr lang="en" sz="3200" dirty="0">
                <a:solidFill>
                  <a:schemeClr val="dk1"/>
                </a:solidFill>
              </a:rPr>
              <a:t>I/O) </a:t>
            </a:r>
            <a:r>
              <a:rPr lang="en-US" sz="3200" dirty="0">
                <a:solidFill>
                  <a:schemeClr val="dk1"/>
                </a:solidFill>
              </a:rPr>
              <a:t>devices</a:t>
            </a:r>
          </a:p>
          <a:p>
            <a:pPr lvl="2"/>
            <a:r>
              <a:rPr lang="en-US" sz="2800" dirty="0">
                <a:solidFill>
                  <a:schemeClr val="dk1"/>
                </a:solidFill>
              </a:rPr>
              <a:t>including disks and SSD</a:t>
            </a:r>
          </a:p>
          <a:p>
            <a:pPr lvl="1"/>
            <a:endParaRPr lang="en" sz="3200" dirty="0">
              <a:solidFill>
                <a:schemeClr val="dk1"/>
              </a:solidFill>
            </a:endParaRPr>
          </a:p>
          <a:p>
            <a:endParaRPr lang="en" sz="3600" dirty="0">
              <a:solidFill>
                <a:schemeClr val="dk1"/>
              </a:solidFill>
            </a:endParaRP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96987-3037-4454-83AB-9EAEB86DD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4" t="35873" r="24405" b="17884"/>
          <a:stretch/>
        </p:blipFill>
        <p:spPr>
          <a:xfrm>
            <a:off x="6683826" y="1879598"/>
            <a:ext cx="5471885" cy="31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98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51322-99E9-4DB6-8BFB-BF47FA0D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languages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B65C57-54B3-4077-A84F-5EEA516C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003"/>
            <a:ext cx="10515600" cy="3653590"/>
          </a:xfrm>
        </p:spPr>
        <p:txBody>
          <a:bodyPr>
            <a:normAutofit/>
          </a:bodyPr>
          <a:lstStyle/>
          <a:p>
            <a:r>
              <a:rPr lang="en-US" dirty="0"/>
              <a:t>CPU are designed to recognize </a:t>
            </a:r>
            <a:r>
              <a:rPr lang="en-US" b="1" dirty="0"/>
              <a:t>machine instructions</a:t>
            </a:r>
            <a:r>
              <a:rPr lang="en-US" dirty="0"/>
              <a:t> stored in memory as sequences of bits</a:t>
            </a:r>
          </a:p>
          <a:p>
            <a:r>
              <a:rPr lang="en-US" dirty="0"/>
              <a:t>The (short) list of </a:t>
            </a:r>
            <a:r>
              <a:rPr lang="en-US" dirty="0">
                <a:solidFill>
                  <a:srgbClr val="FF0000"/>
                </a:solidFill>
              </a:rPr>
              <a:t>instructions</a:t>
            </a:r>
            <a:r>
              <a:rPr lang="en-US" dirty="0"/>
              <a:t> with their </a:t>
            </a:r>
            <a:r>
              <a:rPr lang="en-US" dirty="0">
                <a:solidFill>
                  <a:srgbClr val="FF0000"/>
                </a:solidFill>
              </a:rPr>
              <a:t>binary encoding </a:t>
            </a:r>
            <a:r>
              <a:rPr lang="en-US" dirty="0"/>
              <a:t>is called </a:t>
            </a:r>
            <a:r>
              <a:rPr lang="en-US" b="1" dirty="0"/>
              <a:t>machine languages</a:t>
            </a:r>
          </a:p>
          <a:p>
            <a:endParaRPr lang="en-US" b="1" dirty="0"/>
          </a:p>
          <a:p>
            <a:r>
              <a:rPr lang="en-US" dirty="0"/>
              <a:t>Example of machine language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 A,B,C</a:t>
            </a:r>
            <a:r>
              <a:rPr lang="en-US" dirty="0"/>
              <a:t>    where A,B, and C are operands, and the semantics is: 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←B+C</a:t>
            </a:r>
          </a:p>
          <a:p>
            <a:pPr lvl="1"/>
            <a:r>
              <a:rPr lang="en-US" dirty="0"/>
              <a:t>Encoding on 4 Bytes, where A, B and C are fast memory registers in the CPU     </a:t>
            </a:r>
          </a:p>
        </p:txBody>
      </p:sp>
      <p:sp>
        <p:nvSpPr>
          <p:cNvPr id="15" name="Elaborazione 14">
            <a:extLst>
              <a:ext uri="{FF2B5EF4-FFF2-40B4-BE49-F238E27FC236}">
                <a16:creationId xmlns:a16="http://schemas.microsoft.com/office/drawing/2014/main" id="{840D5037-E858-46B3-8F87-1EBEE8217986}"/>
              </a:ext>
            </a:extLst>
          </p:cNvPr>
          <p:cNvSpPr/>
          <p:nvPr/>
        </p:nvSpPr>
        <p:spPr>
          <a:xfrm>
            <a:off x="914400" y="5129211"/>
            <a:ext cx="4838700" cy="595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operation</a:t>
            </a:r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F89A0C6E-E192-4301-B49B-CF2BD2A173D6}"/>
              </a:ext>
            </a:extLst>
          </p:cNvPr>
          <p:cNvSpPr/>
          <p:nvPr/>
        </p:nvSpPr>
        <p:spPr>
          <a:xfrm>
            <a:off x="5791200" y="5138736"/>
            <a:ext cx="1666875" cy="595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 reg.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Elaborazione 16">
            <a:extLst>
              <a:ext uri="{FF2B5EF4-FFF2-40B4-BE49-F238E27FC236}">
                <a16:creationId xmlns:a16="http://schemas.microsoft.com/office/drawing/2014/main" id="{5367E5CF-9EF8-4E35-9DD2-3AEBC7D84D57}"/>
              </a:ext>
            </a:extLst>
          </p:cNvPr>
          <p:cNvSpPr/>
          <p:nvPr/>
        </p:nvSpPr>
        <p:spPr>
          <a:xfrm>
            <a:off x="7515225" y="5138736"/>
            <a:ext cx="1666875" cy="595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 reg. </a:t>
            </a:r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8" name="Elaborazione 17">
            <a:extLst>
              <a:ext uri="{FF2B5EF4-FFF2-40B4-BE49-F238E27FC236}">
                <a16:creationId xmlns:a16="http://schemas.microsoft.com/office/drawing/2014/main" id="{3EA794AC-A9C1-4ABC-B55E-836D81ABBC0E}"/>
              </a:ext>
            </a:extLst>
          </p:cNvPr>
          <p:cNvSpPr/>
          <p:nvPr/>
        </p:nvSpPr>
        <p:spPr>
          <a:xfrm>
            <a:off x="9239250" y="5138736"/>
            <a:ext cx="1666875" cy="595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 reg. </a:t>
            </a:r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A90B6E6-B8EE-4C88-AD68-723FE511F962}"/>
              </a:ext>
            </a:extLst>
          </p:cNvPr>
          <p:cNvSpPr txBox="1"/>
          <p:nvPr/>
        </p:nvSpPr>
        <p:spPr>
          <a:xfrm>
            <a:off x="2647949" y="480536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D92015-AC39-4E83-B09E-7A70D0C0094E}"/>
              </a:ext>
            </a:extLst>
          </p:cNvPr>
          <p:cNvSpPr txBox="1"/>
          <p:nvPr/>
        </p:nvSpPr>
        <p:spPr>
          <a:xfrm>
            <a:off x="5800725" y="4769404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operand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E1C6949-1F80-4947-A84D-FE6B8BC562AF}"/>
              </a:ext>
            </a:extLst>
          </p:cNvPr>
          <p:cNvSpPr txBox="1"/>
          <p:nvPr/>
        </p:nvSpPr>
        <p:spPr>
          <a:xfrm>
            <a:off x="7524749" y="4769404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</a:t>
            </a:r>
            <a:r>
              <a:rPr lang="en-US" b="1" dirty="0" err="1"/>
              <a:t>oper</a:t>
            </a:r>
            <a:r>
              <a:rPr lang="en-US" b="1" dirty="0"/>
              <a:t>. 1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33A177-9FF0-466D-A2BE-473A84808576}"/>
              </a:ext>
            </a:extLst>
          </p:cNvPr>
          <p:cNvSpPr txBox="1"/>
          <p:nvPr/>
        </p:nvSpPr>
        <p:spPr>
          <a:xfrm>
            <a:off x="9248773" y="4769404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</a:t>
            </a:r>
            <a:r>
              <a:rPr lang="en-US" b="1" dirty="0" err="1"/>
              <a:t>oper</a:t>
            </a:r>
            <a:r>
              <a:rPr lang="en-US" b="1" dirty="0"/>
              <a:t>. 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C65E0D7-9786-441B-9A43-0EFCD364FAD3}"/>
              </a:ext>
            </a:extLst>
          </p:cNvPr>
          <p:cNvSpPr txBox="1"/>
          <p:nvPr/>
        </p:nvSpPr>
        <p:spPr>
          <a:xfrm>
            <a:off x="2609849" y="5710236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 bits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A9389D0-A7DA-49B8-AB3E-45D8999D03F8}"/>
              </a:ext>
            </a:extLst>
          </p:cNvPr>
          <p:cNvSpPr txBox="1"/>
          <p:nvPr/>
        </p:nvSpPr>
        <p:spPr>
          <a:xfrm>
            <a:off x="6267450" y="5674279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bits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F1EE2F7-1019-494C-831B-6E8D7A0D8AF5}"/>
              </a:ext>
            </a:extLst>
          </p:cNvPr>
          <p:cNvSpPr txBox="1"/>
          <p:nvPr/>
        </p:nvSpPr>
        <p:spPr>
          <a:xfrm>
            <a:off x="7991474" y="5674279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bits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4C997EE-73DB-4B78-95E6-E52B36DF945D}"/>
              </a:ext>
            </a:extLst>
          </p:cNvPr>
          <p:cNvSpPr txBox="1"/>
          <p:nvPr/>
        </p:nvSpPr>
        <p:spPr>
          <a:xfrm>
            <a:off x="9715498" y="5674279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bits</a:t>
            </a:r>
          </a:p>
        </p:txBody>
      </p:sp>
    </p:spTree>
    <p:extLst>
      <p:ext uri="{BB962C8B-B14F-4D97-AF65-F5344CB8AC3E}">
        <p14:creationId xmlns:p14="http://schemas.microsoft.com/office/powerpoint/2010/main" val="3456245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51322-99E9-4DB6-8BFB-BF47FA0D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B65C57-54B3-4077-A84F-5EEA516C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order in which instructions are fetched/executed 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b="1" dirty="0">
                <a:solidFill>
                  <a:srgbClr val="FF0000"/>
                </a:solidFill>
              </a:rPr>
              <a:t>control flow</a:t>
            </a:r>
            <a:r>
              <a:rPr lang="en-US" sz="3200" dirty="0">
                <a:solidFill>
                  <a:srgbClr val="FF0000"/>
                </a:solidFill>
              </a:rPr>
              <a:t>)  </a:t>
            </a:r>
            <a:r>
              <a:rPr lang="en-US" sz="3200" dirty="0"/>
              <a:t>corresponds to the </a:t>
            </a:r>
            <a:r>
              <a:rPr lang="en-US" sz="3200" u="sng" dirty="0"/>
              <a:t>sequential order</a:t>
            </a:r>
            <a:r>
              <a:rPr lang="en-US" sz="3200" dirty="0"/>
              <a:t> in which instruction are stored in memory</a:t>
            </a:r>
          </a:p>
          <a:p>
            <a:endParaRPr lang="en-US" sz="3200" dirty="0"/>
          </a:p>
          <a:p>
            <a:r>
              <a:rPr lang="en-US" sz="3200" dirty="0"/>
              <a:t>So the flow of control of the CPU is guided by an </a:t>
            </a:r>
            <a:r>
              <a:rPr lang="en-US" sz="3200" i="1" dirty="0"/>
              <a:t>address in memory</a:t>
            </a:r>
          </a:p>
          <a:p>
            <a:pPr lvl="1"/>
            <a:r>
              <a:rPr lang="en-US" sz="2800" dirty="0"/>
              <a:t>The Program Counter (</a:t>
            </a:r>
            <a:r>
              <a:rPr lang="en-US" sz="2800" b="1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) maintain for a running program the address of the next machine instruction to execute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0939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51322-99E9-4DB6-8BFB-BF47FA0D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B65C57-54B3-4077-A84F-5EEA516C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CPU continuously </a:t>
            </a:r>
            <a:r>
              <a:rPr lang="en-US" b="1" dirty="0">
                <a:solidFill>
                  <a:srgbClr val="FF0000"/>
                </a:solidFill>
              </a:rPr>
              <a:t>repeat</a:t>
            </a:r>
            <a:r>
              <a:rPr lang="en-US" dirty="0"/>
              <a:t> the following 3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Fetch from memory the next instructions pointed by the PC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Decode the instruction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the instruction, and update the PC to the next instruction to fetch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sequential </a:t>
            </a:r>
            <a:r>
              <a:rPr lang="en-US" b="1" dirty="0">
                <a:solidFill>
                  <a:srgbClr val="FF0000"/>
                </a:solidFill>
              </a:rPr>
              <a:t>control flow can be modified</a:t>
            </a:r>
            <a:r>
              <a:rPr lang="en-US" dirty="0"/>
              <a:t> by the program, executing special instruction of JUMP/BRANCH.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4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2BA5C-DEFB-4B91-B7A2-5662F2171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layer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C0C1B-D1FE-4420-A909-F3D354DF2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2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091A7-EB42-415E-850F-11B10133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D48D54-AA44-45B3-AE84-B96B7347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79" y="1288035"/>
            <a:ext cx="11433152" cy="556996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 </a:t>
            </a:r>
            <a:r>
              <a:rPr lang="en-US" dirty="0"/>
              <a:t>is a </a:t>
            </a:r>
            <a:r>
              <a:rPr lang="en-US" b="1" dirty="0"/>
              <a:t>sequence of instructions </a:t>
            </a:r>
            <a:r>
              <a:rPr lang="en-US" dirty="0"/>
              <a:t>that specifies how to perform a computation. </a:t>
            </a:r>
          </a:p>
          <a:p>
            <a:pPr lvl="1"/>
            <a:r>
              <a:rPr lang="en-US" dirty="0"/>
              <a:t>Examples: finding the roots of a polynomial (math), searching and replacing text in a document (symbolic), or processing an image (graphical)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Programming as the process of breaking a large, complex task into smaller and smaller subtasks until the subtasks are simple enough to be performed by combining basic instructions.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program is </a:t>
            </a:r>
            <a:r>
              <a:rPr lang="en-US" b="1" dirty="0"/>
              <a:t>run/executed</a:t>
            </a:r>
            <a:r>
              <a:rPr lang="en-US" dirty="0"/>
              <a:t> by the computer to realize a given application, following the </a:t>
            </a:r>
            <a:r>
              <a:rPr lang="en-US" b="1" dirty="0"/>
              <a:t>control flow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Luckily, we can avoid to write programs in </a:t>
            </a:r>
            <a:r>
              <a:rPr lang="en-US" b="1" dirty="0">
                <a:solidFill>
                  <a:srgbClr val="FF0000"/>
                </a:solidFill>
              </a:rPr>
              <a:t>machine language !!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5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402D8-E90B-4821-AA84-F877E03F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Course </a:t>
            </a:r>
            <a:r>
              <a:rPr lang="it-IT" dirty="0" err="1"/>
              <a:t>contents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9E4D92-218F-4D9D-9F48-F8846F11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very small introduction on computer fundamentals:</a:t>
            </a:r>
          </a:p>
          <a:p>
            <a:pPr lvl="1"/>
            <a:r>
              <a:rPr lang="en-US" dirty="0"/>
              <a:t>How computers store and transmit data</a:t>
            </a:r>
          </a:p>
          <a:p>
            <a:pPr lvl="1"/>
            <a:r>
              <a:rPr lang="en-US" dirty="0"/>
              <a:t>How computer hardware and software operate on data</a:t>
            </a:r>
          </a:p>
          <a:p>
            <a:pPr lvl="1"/>
            <a:r>
              <a:rPr lang="en-US" dirty="0"/>
              <a:t>How humans use computers to solve problems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962A46"/>
                </a:solidFill>
              </a:rPr>
              <a:t>main topics </a:t>
            </a:r>
            <a:r>
              <a:rPr lang="en-US" dirty="0"/>
              <a:t>of the course include </a:t>
            </a:r>
          </a:p>
          <a:p>
            <a:pPr lvl="1"/>
            <a:r>
              <a:rPr lang="en-US" dirty="0"/>
              <a:t>notion of computation and problem solving</a:t>
            </a:r>
          </a:p>
          <a:p>
            <a:pPr lvl="1"/>
            <a:r>
              <a:rPr lang="en-US" dirty="0"/>
              <a:t>the Python3 language</a:t>
            </a:r>
          </a:p>
          <a:p>
            <a:pPr lvl="1"/>
            <a:r>
              <a:rPr lang="en-US" dirty="0"/>
              <a:t>simple algorithms and data structures</a:t>
            </a:r>
          </a:p>
          <a:p>
            <a:pPr lvl="1"/>
            <a:r>
              <a:rPr lang="en-US" dirty="0"/>
              <a:t>development of funny software</a:t>
            </a:r>
          </a:p>
          <a:p>
            <a:pPr lvl="1"/>
            <a:endParaRPr lang="en-US" dirty="0"/>
          </a:p>
          <a:p>
            <a:r>
              <a:rPr lang="en-US" dirty="0"/>
              <a:t>If we have time, some topics regarding history of computer science, and social/ethic issues in computing.</a:t>
            </a:r>
          </a:p>
        </p:txBody>
      </p:sp>
    </p:spTree>
    <p:extLst>
      <p:ext uri="{BB962C8B-B14F-4D97-AF65-F5344CB8AC3E}">
        <p14:creationId xmlns:p14="http://schemas.microsoft.com/office/powerpoint/2010/main" val="374848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091A7-EB42-415E-850F-11B10133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D48D54-AA44-45B3-AE84-B96B7347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79" y="1102002"/>
            <a:ext cx="11433152" cy="5569965"/>
          </a:xfrm>
        </p:spPr>
        <p:txBody>
          <a:bodyPr>
            <a:normAutofit/>
          </a:bodyPr>
          <a:lstStyle/>
          <a:p>
            <a:r>
              <a:rPr lang="en-US" sz="3200" dirty="0"/>
              <a:t>We can program in </a:t>
            </a:r>
            <a:r>
              <a:rPr lang="en-US" sz="3200" dirty="0">
                <a:solidFill>
                  <a:srgbClr val="FF0000"/>
                </a:solidFill>
              </a:rPr>
              <a:t>different languages</a:t>
            </a:r>
            <a:r>
              <a:rPr lang="en-US" sz="3200" dirty="0"/>
              <a:t>, and generally we have ways to do:</a:t>
            </a:r>
          </a:p>
          <a:p>
            <a:pPr lvl="1"/>
            <a:r>
              <a:rPr lang="en-US" sz="2800" b="1" dirty="0"/>
              <a:t>input: </a:t>
            </a:r>
            <a:r>
              <a:rPr lang="en-US" sz="2800" dirty="0"/>
              <a:t>Get data from the keyboard, a file, the network, or some other device.</a:t>
            </a:r>
          </a:p>
          <a:p>
            <a:pPr lvl="1"/>
            <a:r>
              <a:rPr lang="en-US" sz="2800" b="1" dirty="0"/>
              <a:t>output: </a:t>
            </a:r>
            <a:r>
              <a:rPr lang="en-US" sz="2800" dirty="0"/>
              <a:t>Display data on the screen, save it in a file, send it over the network, etc.</a:t>
            </a:r>
          </a:p>
          <a:p>
            <a:pPr lvl="1"/>
            <a:r>
              <a:rPr lang="en-US" sz="2800" b="1" dirty="0"/>
              <a:t>math: </a:t>
            </a:r>
            <a:r>
              <a:rPr lang="en-US" sz="2800" dirty="0"/>
              <a:t>Perform basic mathematical operations like addition and multiplication.</a:t>
            </a:r>
          </a:p>
          <a:p>
            <a:pPr lvl="1"/>
            <a:r>
              <a:rPr lang="en-US" sz="2800" b="1" dirty="0"/>
              <a:t>conditional execution: </a:t>
            </a:r>
            <a:r>
              <a:rPr lang="en-US" sz="2800" dirty="0"/>
              <a:t>Check for certain conditions and run the appropriate code.</a:t>
            </a:r>
          </a:p>
          <a:p>
            <a:pPr lvl="1"/>
            <a:r>
              <a:rPr lang="en-US" sz="2800" b="1" dirty="0"/>
              <a:t>repetition: </a:t>
            </a:r>
            <a:r>
              <a:rPr lang="en-US" sz="2800" dirty="0"/>
              <a:t>Perform some action repeatedly, usually with some variation.</a:t>
            </a:r>
          </a:p>
        </p:txBody>
      </p:sp>
    </p:spTree>
    <p:extLst>
      <p:ext uri="{BB962C8B-B14F-4D97-AF65-F5344CB8AC3E}">
        <p14:creationId xmlns:p14="http://schemas.microsoft.com/office/powerpoint/2010/main" val="1358192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091A7-EB42-415E-850F-11B10133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for programming?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D48D54-AA44-45B3-AE84-B96B7347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34" y="1192619"/>
            <a:ext cx="11080531" cy="50749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Natural languages</a:t>
            </a:r>
            <a:r>
              <a:rPr lang="en-US" sz="3200" dirty="0"/>
              <a:t>: languages that people speak, such as English, Italian, or French, and they evolved naturally.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Formal languages</a:t>
            </a:r>
            <a:r>
              <a:rPr lang="en-US" sz="3200" b="1" dirty="0"/>
              <a:t>: </a:t>
            </a:r>
            <a:r>
              <a:rPr lang="en-US" sz="3200" dirty="0"/>
              <a:t>particular languages designed for specific applications. Example: </a:t>
            </a:r>
            <a:r>
              <a:rPr lang="en-US" sz="3200" i="1" dirty="0"/>
              <a:t>math notation</a:t>
            </a:r>
            <a:r>
              <a:rPr lang="en-US" sz="32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800" b="1" dirty="0"/>
              <a:t>Strict syntax </a:t>
            </a:r>
            <a:r>
              <a:rPr lang="en-US" sz="2800" dirty="0"/>
              <a:t>rules concerning </a:t>
            </a:r>
            <a:r>
              <a:rPr lang="en-US" sz="2800" b="1" dirty="0"/>
              <a:t>tokens </a:t>
            </a:r>
            <a:r>
              <a:rPr lang="en-US" sz="2800" dirty="0"/>
              <a:t>and </a:t>
            </a:r>
            <a:r>
              <a:rPr lang="en-US" sz="2800" b="1" dirty="0"/>
              <a:t>structure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No</a:t>
            </a:r>
            <a:r>
              <a:rPr lang="en-US" sz="2800" b="1" dirty="0"/>
              <a:t> ambiguity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3200" b="1" u="sng" dirty="0"/>
              <a:t>Programming languages</a:t>
            </a:r>
            <a:r>
              <a:rPr lang="en-US" sz="3200" b="1" dirty="0"/>
              <a:t> are </a:t>
            </a:r>
            <a:r>
              <a:rPr lang="en-US" sz="3200" b="1" dirty="0">
                <a:solidFill>
                  <a:srgbClr val="FF0000"/>
                </a:solidFill>
              </a:rPr>
              <a:t>formal languages </a:t>
            </a:r>
            <a:r>
              <a:rPr lang="en-US" sz="3200" b="1" dirty="0"/>
              <a:t>that have been designed to express computations. </a:t>
            </a:r>
          </a:p>
        </p:txBody>
      </p:sp>
    </p:spTree>
    <p:extLst>
      <p:ext uri="{BB962C8B-B14F-4D97-AF65-F5344CB8AC3E}">
        <p14:creationId xmlns:p14="http://schemas.microsoft.com/office/powerpoint/2010/main" val="2033296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EFBA1-6CB0-4FC6-BEE1-D40B9272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119184"/>
            <a:ext cx="11077576" cy="557489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Abstracting the machine to ease the programming job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B7F63A-7662-4898-8B41-45771B74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997227"/>
            <a:ext cx="5276850" cy="50749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the left, an example of language hierarchies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High-level language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Code portability because of translators, such as compiler or assembler</a:t>
            </a:r>
          </a:p>
          <a:p>
            <a:r>
              <a:rPr lang="en-US" dirty="0">
                <a:solidFill>
                  <a:srgbClr val="FF0000"/>
                </a:solidFill>
              </a:rPr>
              <a:t>Assembly language</a:t>
            </a:r>
          </a:p>
          <a:p>
            <a:pPr lvl="1"/>
            <a:r>
              <a:rPr lang="en-US" dirty="0"/>
              <a:t>Mnemonic representation of machine instructions</a:t>
            </a:r>
          </a:p>
          <a:p>
            <a:r>
              <a:rPr lang="en-US" dirty="0">
                <a:solidFill>
                  <a:srgbClr val="FF0000"/>
                </a:solidFill>
              </a:rPr>
              <a:t>Machine language</a:t>
            </a:r>
          </a:p>
          <a:p>
            <a:pPr lvl="1"/>
            <a:r>
              <a:rPr lang="en-US" dirty="0"/>
              <a:t>Binary digits (bits)</a:t>
            </a:r>
          </a:p>
          <a:p>
            <a:pPr lvl="1"/>
            <a:r>
              <a:rPr lang="en-US" dirty="0"/>
              <a:t>Encoding of machine instructions and data</a:t>
            </a: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FCF283B-156A-46C1-A452-726D22C2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38" y="755650"/>
            <a:ext cx="3694112" cy="597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6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8B837D2-15F7-4026-A2C1-79F0F1FF86C6}"/>
              </a:ext>
            </a:extLst>
          </p:cNvPr>
          <p:cNvSpPr/>
          <p:nvPr/>
        </p:nvSpPr>
        <p:spPr>
          <a:xfrm>
            <a:off x="743548" y="4432487"/>
            <a:ext cx="10738339" cy="114104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ECA532-ADBF-4481-8FDE-055D9CA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to code with 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A29C-1410-460D-86F8-D9062215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097286"/>
            <a:ext cx="11024382" cy="48729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From Wikipedia, the free encyclopedia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Python</a:t>
            </a:r>
            <a:r>
              <a:rPr lang="en-US" dirty="0"/>
              <a:t> is a widely used high-level programming language for general-purpose programming, created by Guido van Rossum and first released in 1991.    Guido was a fan of the TV series  </a:t>
            </a:r>
            <a:r>
              <a:rPr lang="en-US" i="1" dirty="0"/>
              <a:t>Monty Python's Flying Circus  :-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interpreted language</a:t>
            </a:r>
            <a:r>
              <a:rPr lang="en-US" dirty="0"/>
              <a:t>, Python has a design philosophy that emphasizes </a:t>
            </a:r>
            <a:r>
              <a:rPr lang="en-US" dirty="0">
                <a:solidFill>
                  <a:srgbClr val="FF0000"/>
                </a:solidFill>
              </a:rPr>
              <a:t>code readability </a:t>
            </a:r>
            <a:r>
              <a:rPr lang="en-US" dirty="0"/>
              <a:t>(notably using whitespace indentation to delimit code blocks rather than curly brackets or keywords), and a syntax that allows programmers to express concepts in </a:t>
            </a:r>
            <a:r>
              <a:rPr lang="en-US" dirty="0">
                <a:solidFill>
                  <a:srgbClr val="FF0000"/>
                </a:solidFill>
              </a:rPr>
              <a:t>fewer lines of code</a:t>
            </a:r>
            <a:r>
              <a:rPr lang="en-US" dirty="0"/>
              <a:t> than might be used in other high-level languages such as C++ or Java.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interpreter</a:t>
            </a:r>
            <a:r>
              <a:rPr lang="en-US" dirty="0"/>
              <a:t> is a computer program that directly executes, i.e. performs, instructions written in a programming or scripting language, </a:t>
            </a:r>
            <a:r>
              <a:rPr lang="en-US" u="sng" dirty="0"/>
              <a:t>without previously compiling them into a machine language program</a:t>
            </a:r>
          </a:p>
        </p:txBody>
      </p:sp>
    </p:spTree>
    <p:extLst>
      <p:ext uri="{BB962C8B-B14F-4D97-AF65-F5344CB8AC3E}">
        <p14:creationId xmlns:p14="http://schemas.microsoft.com/office/powerpoint/2010/main" val="348513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6D663F6-CF2E-49C8-9D7F-B1C78B7AE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E8FA199-804D-4E88-B965-0A333DFB3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6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F7EC9-1479-4DDE-9B00-718493F7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Computational Thinking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ED3B49-B36A-4631-854C-5B08EC57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002"/>
            <a:ext cx="9845431" cy="5074961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Computational thinking is the thought processes involved in formulating problems and their solutions so that the solutions are represented in a form that can effectively be carried out by an information-processing agent.</a:t>
            </a:r>
          </a:p>
          <a:p>
            <a:endParaRPr lang="en-US" i="1" dirty="0"/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None/>
            </a:pPr>
            <a:r>
              <a:rPr lang="en-US" dirty="0" err="1"/>
              <a:t>Cuny</a:t>
            </a:r>
            <a:r>
              <a:rPr lang="en-US" dirty="0"/>
              <a:t>, Snyder, Wing</a:t>
            </a:r>
          </a:p>
        </p:txBody>
      </p:sp>
    </p:spTree>
    <p:extLst>
      <p:ext uri="{BB962C8B-B14F-4D97-AF65-F5344CB8AC3E}">
        <p14:creationId xmlns:p14="http://schemas.microsoft.com/office/powerpoint/2010/main" val="307755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B46CD-BD69-4A6F-B479-EE68A351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elements of computational thinking</a:t>
            </a:r>
          </a:p>
        </p:txBody>
      </p:sp>
      <p:pic>
        <p:nvPicPr>
          <p:cNvPr id="10" name="Shape 84">
            <a:extLst>
              <a:ext uri="{FF2B5EF4-FFF2-40B4-BE49-F238E27FC236}">
                <a16:creationId xmlns:a16="http://schemas.microsoft.com/office/drawing/2014/main" id="{9EF7FA60-F7ED-416D-B61D-B2E42E4C6A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369" y="676673"/>
            <a:ext cx="9761416" cy="5372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251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D3706-EA87-4ABF-B7A4-CAB89B4E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solving and programming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F5B405-8B09-4996-AE10-3DDE2E67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71" y="1209883"/>
            <a:ext cx="10597055" cy="49094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single most important skill for a computer scientist is thus </a:t>
            </a:r>
            <a:r>
              <a:rPr lang="en-US" sz="3200" b="1" dirty="0">
                <a:solidFill>
                  <a:srgbClr val="FF0000"/>
                </a:solidFill>
              </a:rPr>
              <a:t>problem solving</a:t>
            </a:r>
            <a:endParaRPr lang="en-US" sz="3200" dirty="0"/>
          </a:p>
          <a:p>
            <a:pPr lvl="1"/>
            <a:r>
              <a:rPr lang="en-US" sz="2800" dirty="0"/>
              <a:t>the ability to formulate problems, </a:t>
            </a:r>
          </a:p>
          <a:p>
            <a:pPr lvl="1"/>
            <a:r>
              <a:rPr lang="en-US" sz="2800" dirty="0"/>
              <a:t>think creatively about solutions, and </a:t>
            </a:r>
          </a:p>
          <a:p>
            <a:pPr lvl="1"/>
            <a:r>
              <a:rPr lang="en-US" sz="2800" dirty="0"/>
              <a:t>express a solution clearly and accurately. </a:t>
            </a:r>
          </a:p>
          <a:p>
            <a:pPr marL="0" indent="0">
              <a:buNone/>
            </a:pPr>
            <a:r>
              <a:rPr lang="en-US" sz="3200" i="1" dirty="0"/>
              <a:t>   </a:t>
            </a:r>
            <a:r>
              <a:rPr lang="en-US" sz="3200" dirty="0"/>
              <a:t>with solutions that can be carried out by an information-</a:t>
            </a:r>
            <a:br>
              <a:rPr lang="en-US" sz="3200" dirty="0"/>
            </a:br>
            <a:r>
              <a:rPr lang="en-US" sz="3200" dirty="0"/>
              <a:t>   processing agent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Learning how to </a:t>
            </a:r>
            <a:r>
              <a:rPr lang="en-US" sz="3200" b="1" dirty="0">
                <a:solidFill>
                  <a:srgbClr val="FF0000"/>
                </a:solidFill>
              </a:rPr>
              <a:t>code/program</a:t>
            </a:r>
            <a:r>
              <a:rPr lang="en-US" sz="3200" dirty="0"/>
              <a:t> is an excellent opportunity to practice </a:t>
            </a:r>
            <a:r>
              <a:rPr lang="en-US" sz="3200" dirty="0">
                <a:solidFill>
                  <a:srgbClr val="FF0000"/>
                </a:solidFill>
              </a:rPr>
              <a:t>problem-solving skills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Programming for problem solving is funny and creative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529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366C9-87DB-4F05-AE95-AACC5286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Software for </a:t>
            </a:r>
            <a:r>
              <a:rPr lang="it-IT" dirty="0" err="1"/>
              <a:t>coding</a:t>
            </a:r>
            <a:r>
              <a:rPr lang="it-IT" dirty="0"/>
              <a:t> in Python3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8AD902-2528-4352-A9A0-800FBE07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During the course, we will use several tools </a:t>
            </a:r>
            <a:endParaRPr lang="it-IT" dirty="0"/>
          </a:p>
          <a:p>
            <a:r>
              <a:rPr lang="en-US" u="sng" dirty="0"/>
              <a:t>Install</a:t>
            </a:r>
            <a:r>
              <a:rPr lang="en-US" dirty="0"/>
              <a:t> </a:t>
            </a:r>
            <a:r>
              <a:rPr lang="en-US" b="1" dirty="0">
                <a:solidFill>
                  <a:srgbClr val="962A46"/>
                </a:solidFill>
              </a:rPr>
              <a:t>Anaconda Navigator </a:t>
            </a:r>
            <a:r>
              <a:rPr lang="en-US" dirty="0"/>
              <a:t>and </a:t>
            </a:r>
            <a:r>
              <a:rPr lang="en-US" b="1" dirty="0">
                <a:solidFill>
                  <a:srgbClr val="962A46"/>
                </a:solidFill>
              </a:rPr>
              <a:t>Anaconda Prompt</a:t>
            </a:r>
            <a:r>
              <a:rPr lang="en-US" b="1" dirty="0"/>
              <a:t>  </a:t>
            </a:r>
            <a:r>
              <a:rPr lang="en-US" dirty="0"/>
              <a:t>on your computer: 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pPr lvl="1"/>
            <a:r>
              <a:rPr lang="en-US" b="1" dirty="0"/>
              <a:t>Install Python 3.6 version </a:t>
            </a:r>
            <a:r>
              <a:rPr lang="en-US" dirty="0"/>
              <a:t>(64 bit)</a:t>
            </a:r>
          </a:p>
          <a:p>
            <a:pPr lvl="1"/>
            <a:r>
              <a:rPr lang="en-US" b="1" dirty="0"/>
              <a:t>Instructions: </a:t>
            </a:r>
          </a:p>
          <a:p>
            <a:pPr lvl="2"/>
            <a:r>
              <a:rPr lang="en-US" dirty="0">
                <a:hlinkClick r:id="rId3"/>
              </a:rPr>
              <a:t>https://docs.anaconda.com/anaconda/install/windows</a:t>
            </a:r>
            <a:r>
              <a:rPr lang="en-US" dirty="0"/>
              <a:t> (Windows)</a:t>
            </a:r>
          </a:p>
          <a:p>
            <a:pPr lvl="2"/>
            <a:r>
              <a:rPr lang="en-US" dirty="0">
                <a:hlinkClick r:id="rId4"/>
              </a:rPr>
              <a:t>https://docs.anaconda.com/anaconda/install/mac-os#macos-graphical-install</a:t>
            </a:r>
            <a:r>
              <a:rPr lang="en-US" dirty="0"/>
              <a:t> (Mac-OS)</a:t>
            </a:r>
          </a:p>
          <a:p>
            <a:r>
              <a:rPr lang="it-IT" u="sng" dirty="0" err="1"/>
              <a:t>Install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text editor for </a:t>
            </a:r>
            <a:r>
              <a:rPr lang="it-IT" dirty="0" err="1"/>
              <a:t>coding</a:t>
            </a:r>
            <a:endParaRPr lang="it-IT" dirty="0"/>
          </a:p>
          <a:p>
            <a:pPr lvl="1"/>
            <a:r>
              <a:rPr lang="it-IT" dirty="0"/>
              <a:t>The multi-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>
                <a:solidFill>
                  <a:srgbClr val="962A46"/>
                </a:solidFill>
              </a:rPr>
              <a:t>Atom</a:t>
            </a:r>
            <a:r>
              <a:rPr lang="it-IT" dirty="0"/>
              <a:t> (</a:t>
            </a:r>
            <a:r>
              <a:rPr lang="it-IT" dirty="0">
                <a:hlinkClick r:id="rId5"/>
              </a:rPr>
              <a:t>http://atom.io</a:t>
            </a:r>
            <a:r>
              <a:rPr lang="it-IT" dirty="0"/>
              <a:t>)</a:t>
            </a:r>
          </a:p>
          <a:p>
            <a:pPr lvl="1"/>
            <a:r>
              <a:rPr lang="it-IT" dirty="0" err="1">
                <a:solidFill>
                  <a:srgbClr val="962A46"/>
                </a:solidFill>
              </a:rPr>
              <a:t>Notepad</a:t>
            </a:r>
            <a:r>
              <a:rPr lang="it-IT" dirty="0">
                <a:solidFill>
                  <a:srgbClr val="962A46"/>
                </a:solidFill>
              </a:rPr>
              <a:t>++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for Windows (</a:t>
            </a:r>
            <a:r>
              <a:rPr lang="it-IT" dirty="0">
                <a:hlinkClick r:id="rId6"/>
              </a:rPr>
              <a:t>http://notepad-plus-plus.org</a:t>
            </a:r>
            <a:r>
              <a:rPr lang="it-IT" dirty="0"/>
              <a:t>)</a:t>
            </a:r>
          </a:p>
          <a:p>
            <a:r>
              <a:rPr lang="it-IT" b="1" dirty="0"/>
              <a:t>R</a:t>
            </a:r>
            <a:r>
              <a:rPr lang="en-US" b="1" dirty="0"/>
              <a:t>epl.it </a:t>
            </a:r>
            <a:r>
              <a:rPr lang="en-US" dirty="0"/>
              <a:t>provides</a:t>
            </a:r>
            <a:r>
              <a:rPr lang="en-US" b="1" dirty="0"/>
              <a:t> a cloud coding environment </a:t>
            </a:r>
            <a:r>
              <a:rPr lang="en-US" dirty="0"/>
              <a:t>(to write code stored and run on remote computer systems) </a:t>
            </a:r>
          </a:p>
          <a:p>
            <a:pPr lvl="1"/>
            <a:r>
              <a:rPr lang="en-US" dirty="0">
                <a:hlinkClick r:id="rId7"/>
              </a:rPr>
              <a:t>https://repl.it/languages/python3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28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0D170-BC1E-4A10-86B4-45D1AE4E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B25CC3-EFF4-40BB-B768-562E2D74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exam will be</a:t>
            </a:r>
            <a:r>
              <a:rPr lang="en" dirty="0"/>
              <a:t> </a:t>
            </a:r>
            <a:r>
              <a:rPr lang="en-US" dirty="0">
                <a:solidFill>
                  <a:srgbClr val="980000"/>
                </a:solidFill>
              </a:rPr>
              <a:t>written</a:t>
            </a:r>
            <a:r>
              <a:rPr lang="en-US" dirty="0"/>
              <a:t> and organized into two parts:</a:t>
            </a:r>
            <a:endParaRPr lang="en" dirty="0"/>
          </a:p>
          <a:p>
            <a:pPr marL="139700" lvl="0" indent="0">
              <a:spcBef>
                <a:spcPts val="0"/>
              </a:spcBef>
              <a:buSzPct val="100000"/>
              <a:buNone/>
            </a:pPr>
            <a:endParaRPr lang="en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-US" dirty="0"/>
              <a:t>The first brief one is concerned with a set of open questions, aiming at testing the proficiency of the student with respect to the various topics of the course, and the specific technical terminology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endParaRPr lang="en-U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n-US" dirty="0"/>
              <a:t>The second part of the exam is related to the skill assessment, through the solution of exercises on the course subjects, in particular by solving small problems by coding</a:t>
            </a:r>
          </a:p>
        </p:txBody>
      </p:sp>
    </p:spTree>
    <p:extLst>
      <p:ext uri="{BB962C8B-B14F-4D97-AF65-F5344CB8AC3E}">
        <p14:creationId xmlns:p14="http://schemas.microsoft.com/office/powerpoint/2010/main" val="13702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817D6-1904-4F1E-9083-07FD376FF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Short Introduction to Computer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8FDE1F-8805-4BE0-971A-D138D1BF8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878"/>
            <a:ext cx="9144000" cy="1909587"/>
          </a:xfrm>
        </p:spPr>
        <p:txBody>
          <a:bodyPr>
            <a:normAutofit lnSpcReduction="10000"/>
          </a:bodyPr>
          <a:lstStyle/>
          <a:p>
            <a:pPr lvl="0"/>
            <a:r>
              <a:rPr lang="it-IT" sz="3200" dirty="0">
                <a:solidFill>
                  <a:schemeClr val="accent1"/>
                </a:solidFill>
              </a:rPr>
              <a:t>Minor: COMPUTER AND DATA SCIENCE </a:t>
            </a:r>
          </a:p>
          <a:p>
            <a:pPr lvl="0"/>
            <a:r>
              <a:rPr lang="it-IT" sz="3200" dirty="0"/>
              <a:t>INTRODUZIONE ALLA PROGRAMMAZIONE  [NS001A]</a:t>
            </a:r>
          </a:p>
          <a:p>
            <a:pPr lvl="0"/>
            <a:endParaRPr lang="it-IT" dirty="0"/>
          </a:p>
          <a:p>
            <a:r>
              <a:rPr lang="en" dirty="0"/>
              <a:t>Prof. Salvatore Orlando - DAIS, Campus Scientifico – orlando@unive.it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96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DF139-015F-46D4-A805-E0233BB4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Computer Science to Think Computationally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C69229-709C-4D8C-AA8B-98EC3F18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592"/>
            <a:ext cx="10515600" cy="5074961"/>
          </a:xfrm>
        </p:spPr>
        <p:txBody>
          <a:bodyPr/>
          <a:lstStyle/>
          <a:p>
            <a:r>
              <a:rPr lang="en-US" dirty="0"/>
              <a:t>Computer science is having a revolutionary impact on scientific research and discovery. </a:t>
            </a:r>
          </a:p>
          <a:p>
            <a:r>
              <a:rPr lang="en-US" dirty="0"/>
              <a:t>Simply put, it is nearly impossible to do scholarly research in any scientific or engineering discipline without an ability to think computationally. </a:t>
            </a:r>
          </a:p>
          <a:p>
            <a:r>
              <a:rPr lang="en-US" dirty="0"/>
              <a:t>The impact of computing extends far beyond science, however, affecting all aspects of our lives. To flourish in today's world, everyone needs computational thinking</a:t>
            </a:r>
          </a:p>
        </p:txBody>
      </p:sp>
    </p:spTree>
    <p:extLst>
      <p:ext uri="{BB962C8B-B14F-4D97-AF65-F5344CB8AC3E}">
        <p14:creationId xmlns:p14="http://schemas.microsoft.com/office/powerpoint/2010/main" val="429306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2932</Words>
  <Application>Microsoft Office PowerPoint</Application>
  <PresentationFormat>Widescreen</PresentationFormat>
  <Paragraphs>485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Calibri</vt:lpstr>
      <vt:lpstr>Calibri Light</vt:lpstr>
      <vt:lpstr>Courier</vt:lpstr>
      <vt:lpstr>Courier New</vt:lpstr>
      <vt:lpstr>Symbol</vt:lpstr>
      <vt:lpstr>Times New Roman</vt:lpstr>
      <vt:lpstr>Tema di Office</vt:lpstr>
      <vt:lpstr>Course Introduction</vt:lpstr>
      <vt:lpstr>Website</vt:lpstr>
      <vt:lpstr>Office hours</vt:lpstr>
      <vt:lpstr>Textbooks and other materials</vt:lpstr>
      <vt:lpstr>Course contents</vt:lpstr>
      <vt:lpstr>Software for coding in Python3</vt:lpstr>
      <vt:lpstr>Exam</vt:lpstr>
      <vt:lpstr>A Very Short Introduction to Computer Science</vt:lpstr>
      <vt:lpstr>Study Computer Science to Think Computationally</vt:lpstr>
      <vt:lpstr>Computing systems     A dynamic entity that interacts with its environment </vt:lpstr>
      <vt:lpstr>Understanding a computing system by abstraction</vt:lpstr>
      <vt:lpstr>Layers of a computing system</vt:lpstr>
      <vt:lpstr>Layers of a computing system</vt:lpstr>
      <vt:lpstr>Layers of a computing system</vt:lpstr>
      <vt:lpstr>Layers of a computing system</vt:lpstr>
      <vt:lpstr>Layers of a computing system</vt:lpstr>
      <vt:lpstr>Layers of a computing system</vt:lpstr>
      <vt:lpstr>Information layer</vt:lpstr>
      <vt:lpstr>Data rapresentation</vt:lpstr>
      <vt:lpstr>Analog vs. Digital Information</vt:lpstr>
      <vt:lpstr>Analog vs. Digital Information</vt:lpstr>
      <vt:lpstr>Electronic signals used to store (discrete) values</vt:lpstr>
      <vt:lpstr>Binary numbers and computers</vt:lpstr>
      <vt:lpstr>Binary representation</vt:lpstr>
      <vt:lpstr>Example to represent 7 things (days of a week)</vt:lpstr>
      <vt:lpstr>Representing text</vt:lpstr>
      <vt:lpstr>ASCII Character Set Mapping</vt:lpstr>
      <vt:lpstr>Digital images</vt:lpstr>
      <vt:lpstr>Representing Audio Information</vt:lpstr>
      <vt:lpstr>Representing Audio Information</vt:lpstr>
      <vt:lpstr>Representing Audio Information</vt:lpstr>
      <vt:lpstr>Integer numbers</vt:lpstr>
      <vt:lpstr>Positional notation</vt:lpstr>
      <vt:lpstr>Binary integer numbers</vt:lpstr>
      <vt:lpstr>Converting from binary to decimal</vt:lpstr>
      <vt:lpstr>Converting from decimal to binary</vt:lpstr>
      <vt:lpstr>Converting from decimal to binary</vt:lpstr>
      <vt:lpstr>Converting from decimal to binary (alternative way)</vt:lpstr>
      <vt:lpstr>Binary Arithmetic </vt:lpstr>
      <vt:lpstr>Real numbers to binary</vt:lpstr>
      <vt:lpstr>Real numbers to binary</vt:lpstr>
      <vt:lpstr>Different Binary Units</vt:lpstr>
      <vt:lpstr>Hardware layer</vt:lpstr>
      <vt:lpstr>Von Neumann architecture of a computing system</vt:lpstr>
      <vt:lpstr>Machine languages</vt:lpstr>
      <vt:lpstr>Program execution</vt:lpstr>
      <vt:lpstr>Program execution</vt:lpstr>
      <vt:lpstr>Programming layer</vt:lpstr>
      <vt:lpstr>What is a program?</vt:lpstr>
      <vt:lpstr>What is a program?</vt:lpstr>
      <vt:lpstr>Languages for programming?</vt:lpstr>
      <vt:lpstr>Abstracting the machine to ease the programming job </vt:lpstr>
      <vt:lpstr>Learning to code with Python</vt:lpstr>
      <vt:lpstr>Computational thinking</vt:lpstr>
      <vt:lpstr>What is Computational Thinking</vt:lpstr>
      <vt:lpstr>Important elements of computational thinking</vt:lpstr>
      <vt:lpstr>Problem solving and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Salvatore Orlando</dc:creator>
  <cp:lastModifiedBy>Salvatore Orlando</cp:lastModifiedBy>
  <cp:revision>129</cp:revision>
  <dcterms:created xsi:type="dcterms:W3CDTF">2017-10-27T10:40:17Z</dcterms:created>
  <dcterms:modified xsi:type="dcterms:W3CDTF">2018-10-15T12:30:12Z</dcterms:modified>
</cp:coreProperties>
</file>