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9E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C02A37-6E35-4104-A109-011A2DFD4B26}"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4D8703-EA4E-4B9A-A0C9-FF86DA654AEF}" type="slidenum">
              <a:rPr lang="en-IN" smtClean="0"/>
              <a:t>‹#›</a:t>
            </a:fld>
            <a:endParaRPr lang="en-IN"/>
          </a:p>
        </p:txBody>
      </p:sp>
    </p:spTree>
    <p:extLst>
      <p:ext uri="{BB962C8B-B14F-4D97-AF65-F5344CB8AC3E}">
        <p14:creationId xmlns:p14="http://schemas.microsoft.com/office/powerpoint/2010/main" val="32584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C02A37-6E35-4104-A109-011A2DFD4B26}"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4D8703-EA4E-4B9A-A0C9-FF86DA654AEF}" type="slidenum">
              <a:rPr lang="en-IN" smtClean="0"/>
              <a:t>‹#›</a:t>
            </a:fld>
            <a:endParaRPr lang="en-IN"/>
          </a:p>
        </p:txBody>
      </p:sp>
    </p:spTree>
    <p:extLst>
      <p:ext uri="{BB962C8B-B14F-4D97-AF65-F5344CB8AC3E}">
        <p14:creationId xmlns:p14="http://schemas.microsoft.com/office/powerpoint/2010/main" val="79180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C02A37-6E35-4104-A109-011A2DFD4B26}"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4D8703-EA4E-4B9A-A0C9-FF86DA654AE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2882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C02A37-6E35-4104-A109-011A2DFD4B26}"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4D8703-EA4E-4B9A-A0C9-FF86DA654AEF}" type="slidenum">
              <a:rPr lang="en-IN" smtClean="0"/>
              <a:t>‹#›</a:t>
            </a:fld>
            <a:endParaRPr lang="en-IN"/>
          </a:p>
        </p:txBody>
      </p:sp>
    </p:spTree>
    <p:extLst>
      <p:ext uri="{BB962C8B-B14F-4D97-AF65-F5344CB8AC3E}">
        <p14:creationId xmlns:p14="http://schemas.microsoft.com/office/powerpoint/2010/main" val="1701414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C02A37-6E35-4104-A109-011A2DFD4B26}"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4D8703-EA4E-4B9A-A0C9-FF86DA654AE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9212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C02A37-6E35-4104-A109-011A2DFD4B26}"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4D8703-EA4E-4B9A-A0C9-FF86DA654AEF}" type="slidenum">
              <a:rPr lang="en-IN" smtClean="0"/>
              <a:t>‹#›</a:t>
            </a:fld>
            <a:endParaRPr lang="en-IN"/>
          </a:p>
        </p:txBody>
      </p:sp>
    </p:spTree>
    <p:extLst>
      <p:ext uri="{BB962C8B-B14F-4D97-AF65-F5344CB8AC3E}">
        <p14:creationId xmlns:p14="http://schemas.microsoft.com/office/powerpoint/2010/main" val="2566618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02A37-6E35-4104-A109-011A2DFD4B26}"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4D8703-EA4E-4B9A-A0C9-FF86DA654AEF}" type="slidenum">
              <a:rPr lang="en-IN" smtClean="0"/>
              <a:t>‹#›</a:t>
            </a:fld>
            <a:endParaRPr lang="en-IN"/>
          </a:p>
        </p:txBody>
      </p:sp>
    </p:spTree>
    <p:extLst>
      <p:ext uri="{BB962C8B-B14F-4D97-AF65-F5344CB8AC3E}">
        <p14:creationId xmlns:p14="http://schemas.microsoft.com/office/powerpoint/2010/main" val="2959642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02A37-6E35-4104-A109-011A2DFD4B26}"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4D8703-EA4E-4B9A-A0C9-FF86DA654AEF}" type="slidenum">
              <a:rPr lang="en-IN" smtClean="0"/>
              <a:t>‹#›</a:t>
            </a:fld>
            <a:endParaRPr lang="en-IN"/>
          </a:p>
        </p:txBody>
      </p:sp>
    </p:spTree>
    <p:extLst>
      <p:ext uri="{BB962C8B-B14F-4D97-AF65-F5344CB8AC3E}">
        <p14:creationId xmlns:p14="http://schemas.microsoft.com/office/powerpoint/2010/main" val="2242895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5B3A-3FFE-9F69-3E11-2DF9CD5E63FA}"/>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C26069-3180-954B-F17B-D050F0363C0F}"/>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44B1BF-2A87-AA1E-64F4-5CA88BF91164}"/>
              </a:ext>
            </a:extLst>
          </p:cNvPr>
          <p:cNvSpPr>
            <a:spLocks noGrp="1"/>
          </p:cNvSpPr>
          <p:nvPr>
            <p:ph type="dt" sz="half" idx="10"/>
          </p:nvPr>
        </p:nvSpPr>
        <p:spPr/>
        <p:txBody>
          <a:bodyPr/>
          <a:lstStyle/>
          <a:p>
            <a:fld id="{890E4BFD-DC3E-44B0-9AA8-BDB2EAE4E23A}" type="datetimeFigureOut">
              <a:rPr lang="en-IN" smtClean="0"/>
              <a:t>02-05-2024</a:t>
            </a:fld>
            <a:endParaRPr lang="en-IN"/>
          </a:p>
        </p:txBody>
      </p:sp>
      <p:sp>
        <p:nvSpPr>
          <p:cNvPr id="5" name="Footer Placeholder 4">
            <a:extLst>
              <a:ext uri="{FF2B5EF4-FFF2-40B4-BE49-F238E27FC236}">
                <a16:creationId xmlns:a16="http://schemas.microsoft.com/office/drawing/2014/main" id="{C19F8092-A81A-C24E-8640-3B9A976FEC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A4B377-BF50-B672-45C0-F7187635EE3D}"/>
              </a:ext>
            </a:extLst>
          </p:cNvPr>
          <p:cNvSpPr>
            <a:spLocks noGrp="1"/>
          </p:cNvSpPr>
          <p:nvPr>
            <p:ph type="sldNum" sz="quarter" idx="12"/>
          </p:nvPr>
        </p:nvSpPr>
        <p:spPr/>
        <p:txBody>
          <a:bodyPr/>
          <a:lstStyle/>
          <a:p>
            <a:fld id="{5BFCAB62-3603-4C25-AC28-8108041D46C2}" type="slidenum">
              <a:rPr lang="en-IN" smtClean="0"/>
              <a:t>‹#›</a:t>
            </a:fld>
            <a:endParaRPr lang="en-IN"/>
          </a:p>
        </p:txBody>
      </p:sp>
    </p:spTree>
    <p:extLst>
      <p:ext uri="{BB962C8B-B14F-4D97-AF65-F5344CB8AC3E}">
        <p14:creationId xmlns:p14="http://schemas.microsoft.com/office/powerpoint/2010/main" val="393923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02A37-6E35-4104-A109-011A2DFD4B26}"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4D8703-EA4E-4B9A-A0C9-FF86DA654AEF}" type="slidenum">
              <a:rPr lang="en-IN" smtClean="0"/>
              <a:t>‹#›</a:t>
            </a:fld>
            <a:endParaRPr lang="en-IN"/>
          </a:p>
        </p:txBody>
      </p:sp>
    </p:spTree>
    <p:extLst>
      <p:ext uri="{BB962C8B-B14F-4D97-AF65-F5344CB8AC3E}">
        <p14:creationId xmlns:p14="http://schemas.microsoft.com/office/powerpoint/2010/main" val="5522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C02A37-6E35-4104-A109-011A2DFD4B26}"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4D8703-EA4E-4B9A-A0C9-FF86DA654AEF}" type="slidenum">
              <a:rPr lang="en-IN" smtClean="0"/>
              <a:t>‹#›</a:t>
            </a:fld>
            <a:endParaRPr lang="en-IN"/>
          </a:p>
        </p:txBody>
      </p:sp>
    </p:spTree>
    <p:extLst>
      <p:ext uri="{BB962C8B-B14F-4D97-AF65-F5344CB8AC3E}">
        <p14:creationId xmlns:p14="http://schemas.microsoft.com/office/powerpoint/2010/main" val="1941198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C02A37-6E35-4104-A109-011A2DFD4B26}"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4D8703-EA4E-4B9A-A0C9-FF86DA654AEF}" type="slidenum">
              <a:rPr lang="en-IN" smtClean="0"/>
              <a:t>‹#›</a:t>
            </a:fld>
            <a:endParaRPr lang="en-IN"/>
          </a:p>
        </p:txBody>
      </p:sp>
    </p:spTree>
    <p:extLst>
      <p:ext uri="{BB962C8B-B14F-4D97-AF65-F5344CB8AC3E}">
        <p14:creationId xmlns:p14="http://schemas.microsoft.com/office/powerpoint/2010/main" val="78619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C02A37-6E35-4104-A109-011A2DFD4B26}"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4D8703-EA4E-4B9A-A0C9-FF86DA654AEF}" type="slidenum">
              <a:rPr lang="en-IN" smtClean="0"/>
              <a:t>‹#›</a:t>
            </a:fld>
            <a:endParaRPr lang="en-IN"/>
          </a:p>
        </p:txBody>
      </p:sp>
    </p:spTree>
    <p:extLst>
      <p:ext uri="{BB962C8B-B14F-4D97-AF65-F5344CB8AC3E}">
        <p14:creationId xmlns:p14="http://schemas.microsoft.com/office/powerpoint/2010/main" val="217248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C02A37-6E35-4104-A109-011A2DFD4B26}"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4D8703-EA4E-4B9A-A0C9-FF86DA654AEF}" type="slidenum">
              <a:rPr lang="en-IN" smtClean="0"/>
              <a:t>‹#›</a:t>
            </a:fld>
            <a:endParaRPr lang="en-IN"/>
          </a:p>
        </p:txBody>
      </p:sp>
    </p:spTree>
    <p:extLst>
      <p:ext uri="{BB962C8B-B14F-4D97-AF65-F5344CB8AC3E}">
        <p14:creationId xmlns:p14="http://schemas.microsoft.com/office/powerpoint/2010/main" val="46412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02A37-6E35-4104-A109-011A2DFD4B26}" type="datetimeFigureOut">
              <a:rPr lang="en-IN" smtClean="0"/>
              <a:t>02-05-2024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4D8703-EA4E-4B9A-A0C9-FF86DA654AEF}" type="slidenum">
              <a:rPr lang="en-IN" smtClean="0"/>
              <a:t>‹#›</a:t>
            </a:fld>
            <a:endParaRPr lang="en-IN"/>
          </a:p>
        </p:txBody>
      </p:sp>
    </p:spTree>
    <p:extLst>
      <p:ext uri="{BB962C8B-B14F-4D97-AF65-F5344CB8AC3E}">
        <p14:creationId xmlns:p14="http://schemas.microsoft.com/office/powerpoint/2010/main" val="396742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C02A37-6E35-4104-A109-011A2DFD4B26}"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4D8703-EA4E-4B9A-A0C9-FF86DA654AEF}" type="slidenum">
              <a:rPr lang="en-IN" smtClean="0"/>
              <a:t>‹#›</a:t>
            </a:fld>
            <a:endParaRPr lang="en-IN"/>
          </a:p>
        </p:txBody>
      </p:sp>
    </p:spTree>
    <p:extLst>
      <p:ext uri="{BB962C8B-B14F-4D97-AF65-F5344CB8AC3E}">
        <p14:creationId xmlns:p14="http://schemas.microsoft.com/office/powerpoint/2010/main" val="1139238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C02A37-6E35-4104-A109-011A2DFD4B26}"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4D8703-EA4E-4B9A-A0C9-FF86DA654AEF}" type="slidenum">
              <a:rPr lang="en-IN" smtClean="0"/>
              <a:t>‹#›</a:t>
            </a:fld>
            <a:endParaRPr lang="en-IN"/>
          </a:p>
        </p:txBody>
      </p:sp>
    </p:spTree>
    <p:extLst>
      <p:ext uri="{BB962C8B-B14F-4D97-AF65-F5344CB8AC3E}">
        <p14:creationId xmlns:p14="http://schemas.microsoft.com/office/powerpoint/2010/main" val="419570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C02A37-6E35-4104-A109-011A2DFD4B26}" type="datetimeFigureOut">
              <a:rPr lang="en-IN" smtClean="0"/>
              <a:t>02-05-2024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E4D8703-EA4E-4B9A-A0C9-FF86DA654AEF}" type="slidenum">
              <a:rPr lang="en-IN" smtClean="0"/>
              <a:t>‹#›</a:t>
            </a:fld>
            <a:endParaRPr lang="en-IN"/>
          </a:p>
        </p:txBody>
      </p:sp>
    </p:spTree>
    <p:extLst>
      <p:ext uri="{BB962C8B-B14F-4D97-AF65-F5344CB8AC3E}">
        <p14:creationId xmlns:p14="http://schemas.microsoft.com/office/powerpoint/2010/main" val="1929675224"/>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1522-962F-2301-EC1B-25140683E125}"/>
              </a:ext>
            </a:extLst>
          </p:cNvPr>
          <p:cNvSpPr>
            <a:spLocks noGrp="1"/>
          </p:cNvSpPr>
          <p:nvPr>
            <p:ph type="ctrTitle"/>
          </p:nvPr>
        </p:nvSpPr>
        <p:spPr/>
        <p:txBody>
          <a:bodyPr/>
          <a:lstStyle/>
          <a:p>
            <a:pPr algn="ctr"/>
            <a:r>
              <a:rPr lang="en-US" dirty="0"/>
              <a:t>Airplane Crash Analysis</a:t>
            </a:r>
            <a:br>
              <a:rPr lang="en-US" dirty="0"/>
            </a:br>
            <a:r>
              <a:rPr lang="en-US" dirty="0"/>
              <a:t>In Power BI</a:t>
            </a:r>
            <a:endParaRPr lang="en-IN" dirty="0"/>
          </a:p>
        </p:txBody>
      </p:sp>
      <p:sp>
        <p:nvSpPr>
          <p:cNvPr id="3" name="Subtitle 2">
            <a:extLst>
              <a:ext uri="{FF2B5EF4-FFF2-40B4-BE49-F238E27FC236}">
                <a16:creationId xmlns:a16="http://schemas.microsoft.com/office/drawing/2014/main" id="{4D414485-D898-F1A6-54CE-79621958CE44}"/>
              </a:ext>
            </a:extLst>
          </p:cNvPr>
          <p:cNvSpPr>
            <a:spLocks noGrp="1"/>
          </p:cNvSpPr>
          <p:nvPr>
            <p:ph type="subTitle" idx="1"/>
          </p:nvPr>
        </p:nvSpPr>
        <p:spPr/>
        <p:txBody>
          <a:bodyPr/>
          <a:lstStyle/>
          <a:p>
            <a:pPr algn="ctr"/>
            <a:r>
              <a:rPr lang="en-US" dirty="0">
                <a:solidFill>
                  <a:schemeClr val="accent1">
                    <a:lumMod val="75000"/>
                  </a:schemeClr>
                </a:solidFill>
              </a:rPr>
              <a:t>-</a:t>
            </a:r>
            <a:r>
              <a:rPr lang="en-US" dirty="0">
                <a:solidFill>
                  <a:srgbClr val="909E10"/>
                </a:solidFill>
              </a:rPr>
              <a:t>Ison Vibin J</a:t>
            </a:r>
            <a:endParaRPr lang="en-IN" dirty="0">
              <a:solidFill>
                <a:srgbClr val="909E10"/>
              </a:solidFill>
            </a:endParaRPr>
          </a:p>
        </p:txBody>
      </p:sp>
    </p:spTree>
    <p:extLst>
      <p:ext uri="{BB962C8B-B14F-4D97-AF65-F5344CB8AC3E}">
        <p14:creationId xmlns:p14="http://schemas.microsoft.com/office/powerpoint/2010/main" val="236243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015F-A7BB-9369-112B-59F8BF079B3E}"/>
              </a:ext>
            </a:extLst>
          </p:cNvPr>
          <p:cNvSpPr>
            <a:spLocks noGrp="1"/>
          </p:cNvSpPr>
          <p:nvPr>
            <p:ph type="title"/>
          </p:nvPr>
        </p:nvSpPr>
        <p:spPr/>
        <p:txBody>
          <a:bodyPr/>
          <a:lstStyle/>
          <a:p>
            <a:pPr marR="0" rtl="0"/>
            <a:r>
              <a:rPr lang="en-IN" b="1" i="0" u="none" strike="noStrike" kern="100" baseline="0">
                <a:solidFill>
                  <a:srgbClr val="2F5496"/>
                </a:solidFill>
                <a:latin typeface="Times New Roman" panose="02020603050405020304" pitchFamily="18" charset="0"/>
              </a:rPr>
              <a:t>Introduction:</a:t>
            </a:r>
            <a:endParaRPr lang="en-IN" b="0" i="0" u="none" strike="noStrike" kern="100" baseline="0">
              <a:solidFill>
                <a:srgbClr val="2F5496"/>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B8A07494-A921-1163-34F0-94ACD7038298}"/>
              </a:ext>
            </a:extLst>
          </p:cNvPr>
          <p:cNvSpPr>
            <a:spLocks noGrp="1"/>
          </p:cNvSpPr>
          <p:nvPr>
            <p:ph type="body" idx="1"/>
          </p:nvPr>
        </p:nvSpPr>
        <p:spPr/>
        <p:txBody>
          <a:bodyPr/>
          <a:lstStyle/>
          <a:p>
            <a:pPr marR="0" lvl="0" rtl="0"/>
            <a:r>
              <a:rPr lang="en-US" b="0" i="0" u="none" strike="noStrike" kern="100" baseline="0" dirty="0">
                <a:solidFill>
                  <a:srgbClr val="2F5496"/>
                </a:solidFill>
                <a:latin typeface="Times New Roman" panose="02020603050405020304" pitchFamily="18" charset="0"/>
              </a:rPr>
              <a:t>Airplane crashes represent tragic events with significant implications for aviation safety. Understanding the circumstances surrounding these incidents is crucial for improving safety standards and preventing future accidents. In this analysis, we will examine historical airplane crash data spanning from 1980 to </a:t>
            </a:r>
            <a:r>
              <a:rPr lang="en-US" kern="100" dirty="0">
                <a:solidFill>
                  <a:srgbClr val="2F5496"/>
                </a:solidFill>
                <a:latin typeface="Times New Roman" panose="02020603050405020304" pitchFamily="18" charset="0"/>
              </a:rPr>
              <a:t>2023 </a:t>
            </a:r>
            <a:r>
              <a:rPr lang="en-US" b="0" i="0" u="none" strike="noStrike" kern="100" baseline="0" dirty="0">
                <a:solidFill>
                  <a:srgbClr val="2F5496"/>
                </a:solidFill>
                <a:latin typeface="Times New Roman" panose="02020603050405020304" pitchFamily="18" charset="0"/>
              </a:rPr>
              <a:t>to identify trends, patterns, and potential factors contributing to these accidents.</a:t>
            </a:r>
          </a:p>
        </p:txBody>
      </p:sp>
    </p:spTree>
    <p:extLst>
      <p:ext uri="{BB962C8B-B14F-4D97-AF65-F5344CB8AC3E}">
        <p14:creationId xmlns:p14="http://schemas.microsoft.com/office/powerpoint/2010/main" val="250634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F772-24AA-A138-019D-6EB317F070B9}"/>
              </a:ext>
            </a:extLst>
          </p:cNvPr>
          <p:cNvSpPr>
            <a:spLocks noGrp="1"/>
          </p:cNvSpPr>
          <p:nvPr>
            <p:ph type="title"/>
          </p:nvPr>
        </p:nvSpPr>
        <p:spPr/>
        <p:txBody>
          <a:bodyPr/>
          <a:lstStyle/>
          <a:p>
            <a:pPr marR="0" rtl="0"/>
            <a:r>
              <a:rPr lang="en-IN" b="1" i="0" u="none" strike="noStrike" kern="100" baseline="0">
                <a:solidFill>
                  <a:srgbClr val="2F5496"/>
                </a:solidFill>
                <a:latin typeface="Times New Roman" panose="02020603050405020304" pitchFamily="18" charset="0"/>
              </a:rPr>
              <a:t>Problem Statement:</a:t>
            </a:r>
            <a:endParaRPr lang="en-IN" b="0" i="0" u="none" strike="noStrike" kern="100" baseline="0">
              <a:solidFill>
                <a:srgbClr val="2F5496"/>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67788359-3230-F2B5-3161-8BEFCB40410D}"/>
              </a:ext>
            </a:extLst>
          </p:cNvPr>
          <p:cNvSpPr>
            <a:spLocks noGrp="1"/>
          </p:cNvSpPr>
          <p:nvPr>
            <p:ph type="body" idx="1"/>
          </p:nvPr>
        </p:nvSpPr>
        <p:spPr/>
        <p:txBody>
          <a:bodyPr/>
          <a:lstStyle/>
          <a:p>
            <a:pPr marR="0" lvl="0" rtl="0"/>
            <a:r>
              <a:rPr lang="en-US" b="0" i="0" u="none" strike="noStrike" kern="100" baseline="0" dirty="0">
                <a:solidFill>
                  <a:srgbClr val="2F5496"/>
                </a:solidFill>
                <a:latin typeface="Times New Roman" panose="02020603050405020304" pitchFamily="18" charset="0"/>
              </a:rPr>
              <a:t>The analysis aims to provide insights into airplane crashes and fatalities occurring between 1980 and </a:t>
            </a:r>
            <a:r>
              <a:rPr lang="en-US" kern="100" dirty="0">
                <a:solidFill>
                  <a:srgbClr val="2F5496"/>
                </a:solidFill>
                <a:latin typeface="Times New Roman" panose="02020603050405020304" pitchFamily="18" charset="0"/>
              </a:rPr>
              <a:t>2023</a:t>
            </a:r>
            <a:r>
              <a:rPr lang="en-US" b="0" i="0" u="none" strike="noStrike" kern="100" baseline="0" dirty="0">
                <a:solidFill>
                  <a:srgbClr val="2F5496"/>
                </a:solidFill>
                <a:latin typeface="Times New Roman" panose="02020603050405020304" pitchFamily="18" charset="0"/>
              </a:rPr>
              <a:t>. By exploring various attributes of the dataset, including crash dates, locations, operators, aircraft types, and fatality statistics, we seek to uncover patterns and trends that can inform safety improvements in the aviation industry.</a:t>
            </a:r>
          </a:p>
        </p:txBody>
      </p:sp>
    </p:spTree>
    <p:extLst>
      <p:ext uri="{BB962C8B-B14F-4D97-AF65-F5344CB8AC3E}">
        <p14:creationId xmlns:p14="http://schemas.microsoft.com/office/powerpoint/2010/main" val="214588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3529-FF13-A4DB-E1ED-C9794FA30D5C}"/>
              </a:ext>
            </a:extLst>
          </p:cNvPr>
          <p:cNvSpPr>
            <a:spLocks noGrp="1"/>
          </p:cNvSpPr>
          <p:nvPr>
            <p:ph type="title"/>
          </p:nvPr>
        </p:nvSpPr>
        <p:spPr/>
        <p:txBody>
          <a:bodyPr/>
          <a:lstStyle/>
          <a:p>
            <a:pPr marR="0" rtl="0"/>
            <a:r>
              <a:rPr lang="en-IN" b="1" i="0" u="none" strike="noStrike" kern="100" baseline="0">
                <a:solidFill>
                  <a:srgbClr val="2F5496"/>
                </a:solidFill>
                <a:latin typeface="Times New Roman" panose="02020603050405020304" pitchFamily="18" charset="0"/>
              </a:rPr>
              <a:t>Dataset Description:</a:t>
            </a:r>
            <a:endParaRPr lang="en-IN" b="0" i="0" u="none" strike="noStrike" kern="100" baseline="0">
              <a:solidFill>
                <a:srgbClr val="2F5496"/>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F4B9C441-CD83-9E9B-4D07-E2E2A6275182}"/>
              </a:ext>
            </a:extLst>
          </p:cNvPr>
          <p:cNvSpPr>
            <a:spLocks noGrp="1"/>
          </p:cNvSpPr>
          <p:nvPr>
            <p:ph type="body" idx="1"/>
          </p:nvPr>
        </p:nvSpPr>
        <p:spPr>
          <a:xfrm>
            <a:off x="677334" y="1424067"/>
            <a:ext cx="8596668" cy="4617296"/>
          </a:xfrm>
        </p:spPr>
        <p:txBody>
          <a:bodyPr>
            <a:noAutofit/>
          </a:bodyPr>
          <a:lstStyle/>
          <a:p>
            <a:pPr marR="0" lvl="0" rtl="0"/>
            <a:r>
              <a:rPr lang="en-US" sz="1200" b="0" i="0" u="none" strike="noStrike" kern="100" baseline="0" dirty="0">
                <a:solidFill>
                  <a:srgbClr val="2F5496"/>
                </a:solidFill>
                <a:latin typeface="Times New Roman" panose="02020603050405020304" pitchFamily="18" charset="0"/>
              </a:rPr>
              <a:t>The dataset contains detailed information about airplane crashes, including:</a:t>
            </a:r>
          </a:p>
          <a:p>
            <a:pPr marR="0" lvl="0" rtl="0"/>
            <a:r>
              <a:rPr lang="en-US" sz="1200" b="0" i="0" u="none" strike="noStrike" kern="100" baseline="0" dirty="0">
                <a:solidFill>
                  <a:srgbClr val="2F5496"/>
                </a:solidFill>
                <a:latin typeface="Times New Roman" panose="02020603050405020304" pitchFamily="18" charset="0"/>
              </a:rPr>
              <a:t>Date: Date of the airplane crash.</a:t>
            </a:r>
          </a:p>
          <a:p>
            <a:pPr marR="0" lvl="0" rtl="0"/>
            <a:r>
              <a:rPr lang="en-US" sz="1200" b="0" i="0" u="none" strike="noStrike" kern="100" baseline="0" dirty="0">
                <a:solidFill>
                  <a:srgbClr val="2F5496"/>
                </a:solidFill>
                <a:latin typeface="Times New Roman" panose="02020603050405020304" pitchFamily="18" charset="0"/>
              </a:rPr>
              <a:t>Time: Time of the airplane crash.</a:t>
            </a:r>
          </a:p>
          <a:p>
            <a:pPr marR="0" lvl="0" rtl="0"/>
            <a:r>
              <a:rPr lang="en-US" sz="1200" b="0" i="0" u="none" strike="noStrike" kern="100" baseline="0" dirty="0">
                <a:solidFill>
                  <a:srgbClr val="2F5496"/>
                </a:solidFill>
                <a:latin typeface="Times New Roman" panose="02020603050405020304" pitchFamily="18" charset="0"/>
              </a:rPr>
              <a:t>Location: Location where the airplane crash occurred.</a:t>
            </a:r>
          </a:p>
          <a:p>
            <a:pPr marR="0" lvl="0" rtl="0"/>
            <a:r>
              <a:rPr lang="en-US" sz="1200" b="0" i="0" u="none" strike="noStrike" kern="100" baseline="0" dirty="0">
                <a:solidFill>
                  <a:srgbClr val="2F5496"/>
                </a:solidFill>
                <a:latin typeface="Times New Roman" panose="02020603050405020304" pitchFamily="18" charset="0"/>
              </a:rPr>
              <a:t>Operator: Airline or operator involved in the incident.</a:t>
            </a:r>
          </a:p>
          <a:p>
            <a:pPr marR="0" lvl="0" rtl="0"/>
            <a:r>
              <a:rPr lang="en-US" sz="1200" b="0" i="0" u="none" strike="noStrike" kern="100" baseline="0" dirty="0">
                <a:solidFill>
                  <a:srgbClr val="2F5496"/>
                </a:solidFill>
                <a:latin typeface="Times New Roman" panose="02020603050405020304" pitchFamily="18" charset="0"/>
              </a:rPr>
              <a:t>Flight #: Flight number associated with the incident.</a:t>
            </a:r>
          </a:p>
          <a:p>
            <a:pPr marR="0" lvl="0" rtl="0"/>
            <a:r>
              <a:rPr lang="en-US" sz="1200" b="0" i="0" u="none" strike="noStrike" kern="100" baseline="0" dirty="0">
                <a:solidFill>
                  <a:srgbClr val="2F5496"/>
                </a:solidFill>
                <a:latin typeface="Times New Roman" panose="02020603050405020304" pitchFamily="18" charset="0"/>
              </a:rPr>
              <a:t>Route: Planned route of the flight.</a:t>
            </a:r>
          </a:p>
          <a:p>
            <a:pPr marR="0" lvl="0" rtl="0"/>
            <a:r>
              <a:rPr lang="en-US" sz="1200" b="0" i="0" u="none" strike="noStrike" kern="100" baseline="0" dirty="0">
                <a:solidFill>
                  <a:srgbClr val="2F5496"/>
                </a:solidFill>
                <a:latin typeface="Times New Roman" panose="02020603050405020304" pitchFamily="18" charset="0"/>
              </a:rPr>
              <a:t>AC Type: Aircraft type involved in the crash.</a:t>
            </a:r>
          </a:p>
          <a:p>
            <a:pPr marR="0" lvl="0" rtl="0"/>
            <a:r>
              <a:rPr lang="en-US" sz="1200" b="0" i="0" u="none" strike="noStrike" kern="100" baseline="0" dirty="0">
                <a:solidFill>
                  <a:srgbClr val="2F5496"/>
                </a:solidFill>
                <a:latin typeface="Times New Roman" panose="02020603050405020304" pitchFamily="18" charset="0"/>
              </a:rPr>
              <a:t>Registration: Registration details of the aircraft.</a:t>
            </a:r>
          </a:p>
          <a:p>
            <a:pPr marR="0" lvl="0" rtl="0"/>
            <a:r>
              <a:rPr lang="en-US" sz="1200" b="0" i="0" u="none" strike="noStrike" kern="100" baseline="0" dirty="0" err="1">
                <a:solidFill>
                  <a:srgbClr val="2F5496"/>
                </a:solidFill>
                <a:latin typeface="Times New Roman" panose="02020603050405020304" pitchFamily="18" charset="0"/>
              </a:rPr>
              <a:t>cn</a:t>
            </a:r>
            <a:r>
              <a:rPr lang="en-US" sz="1200" b="0" i="0" u="none" strike="noStrike" kern="100" baseline="0" dirty="0">
                <a:solidFill>
                  <a:srgbClr val="2F5496"/>
                </a:solidFill>
                <a:latin typeface="Times New Roman" panose="02020603050405020304" pitchFamily="18" charset="0"/>
              </a:rPr>
              <a:t>/ln: Construction or serial number of the aircraft.</a:t>
            </a:r>
          </a:p>
          <a:p>
            <a:pPr marR="0" lvl="0" rtl="0"/>
            <a:r>
              <a:rPr lang="en-US" sz="1200" b="0" i="0" u="none" strike="noStrike" kern="100" baseline="0" dirty="0">
                <a:solidFill>
                  <a:srgbClr val="2F5496"/>
                </a:solidFill>
                <a:latin typeface="Times New Roman" panose="02020603050405020304" pitchFamily="18" charset="0"/>
              </a:rPr>
              <a:t>Aboard: Total number of individuals aboard the aircraft.</a:t>
            </a:r>
          </a:p>
          <a:p>
            <a:pPr marR="0" lvl="0" rtl="0"/>
            <a:r>
              <a:rPr lang="en-US" sz="1200" b="0" i="0" u="none" strike="noStrike" kern="100" baseline="0" dirty="0">
                <a:solidFill>
                  <a:srgbClr val="2F5496"/>
                </a:solidFill>
                <a:latin typeface="Times New Roman" panose="02020603050405020304" pitchFamily="18" charset="0"/>
              </a:rPr>
              <a:t>Aboard Passengers: Number of passengers aboard the aircraft.</a:t>
            </a:r>
          </a:p>
          <a:p>
            <a:pPr marR="0" lvl="0" rtl="0"/>
            <a:r>
              <a:rPr lang="en-US" sz="1200" b="0" i="0" u="none" strike="noStrike" kern="100" baseline="0" dirty="0">
                <a:solidFill>
                  <a:srgbClr val="2F5496"/>
                </a:solidFill>
                <a:latin typeface="Times New Roman" panose="02020603050405020304" pitchFamily="18" charset="0"/>
              </a:rPr>
              <a:t>Aboard Crew: Number of crew members aboard the aircraft.</a:t>
            </a:r>
          </a:p>
          <a:p>
            <a:pPr marR="0" lvl="0" rtl="0"/>
            <a:r>
              <a:rPr lang="en-US" sz="1200" b="0" i="0" u="none" strike="noStrike" kern="100" baseline="0" dirty="0">
                <a:solidFill>
                  <a:srgbClr val="2F5496"/>
                </a:solidFill>
                <a:latin typeface="Times New Roman" panose="02020603050405020304" pitchFamily="18" charset="0"/>
              </a:rPr>
              <a:t>Fatalities: Total fatalities in the incident.</a:t>
            </a:r>
          </a:p>
          <a:p>
            <a:pPr marR="0" lvl="0" rtl="0"/>
            <a:r>
              <a:rPr lang="en-US" sz="1200" b="0" i="0" u="none" strike="noStrike" kern="100" baseline="0" dirty="0">
                <a:solidFill>
                  <a:srgbClr val="2F5496"/>
                </a:solidFill>
                <a:latin typeface="Times New Roman" panose="02020603050405020304" pitchFamily="18" charset="0"/>
              </a:rPr>
              <a:t>Fatalities Passengers: Number of passenger fatalities.</a:t>
            </a:r>
          </a:p>
          <a:p>
            <a:pPr marR="0" lvl="0" rtl="0"/>
            <a:r>
              <a:rPr lang="en-US" sz="1200" b="0" i="0" u="none" strike="noStrike" kern="100" baseline="0" dirty="0">
                <a:solidFill>
                  <a:srgbClr val="2F5496"/>
                </a:solidFill>
                <a:latin typeface="Times New Roman" panose="02020603050405020304" pitchFamily="18" charset="0"/>
              </a:rPr>
              <a:t>Fatalities Crew: Number of crew member fatalities.</a:t>
            </a:r>
          </a:p>
          <a:p>
            <a:pPr marR="0" lvl="0" rtl="0"/>
            <a:r>
              <a:rPr lang="en-US" sz="1200" b="0" i="0" u="none" strike="noStrike" kern="100" baseline="0" dirty="0">
                <a:solidFill>
                  <a:srgbClr val="2F5496"/>
                </a:solidFill>
                <a:latin typeface="Times New Roman" panose="02020603050405020304" pitchFamily="18" charset="0"/>
              </a:rPr>
              <a:t>Ground: Casualties on the ground, if any.</a:t>
            </a:r>
          </a:p>
        </p:txBody>
      </p:sp>
    </p:spTree>
    <p:extLst>
      <p:ext uri="{BB962C8B-B14F-4D97-AF65-F5344CB8AC3E}">
        <p14:creationId xmlns:p14="http://schemas.microsoft.com/office/powerpoint/2010/main" val="65583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54F5-1507-1ADF-7CD7-720F1B560AF5}"/>
              </a:ext>
            </a:extLst>
          </p:cNvPr>
          <p:cNvSpPr>
            <a:spLocks noGrp="1"/>
          </p:cNvSpPr>
          <p:nvPr>
            <p:ph type="title"/>
          </p:nvPr>
        </p:nvSpPr>
        <p:spPr/>
        <p:txBody>
          <a:bodyPr/>
          <a:lstStyle/>
          <a:p>
            <a:pPr marR="0" rtl="0"/>
            <a:r>
              <a:rPr lang="en-IN" b="1" i="0" u="none" strike="noStrike" kern="100" baseline="0">
                <a:solidFill>
                  <a:srgbClr val="2F5496"/>
                </a:solidFill>
                <a:latin typeface="Times New Roman" panose="02020603050405020304" pitchFamily="18" charset="0"/>
              </a:rPr>
              <a:t>Project Objectives:</a:t>
            </a:r>
            <a:endParaRPr lang="en-IN" b="0" i="0" u="none" strike="noStrike" kern="100" baseline="0">
              <a:solidFill>
                <a:srgbClr val="2F5496"/>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BC994E54-A7CE-F941-71B2-64F98ADA26F3}"/>
              </a:ext>
            </a:extLst>
          </p:cNvPr>
          <p:cNvSpPr>
            <a:spLocks noGrp="1"/>
          </p:cNvSpPr>
          <p:nvPr>
            <p:ph type="body" idx="1"/>
          </p:nvPr>
        </p:nvSpPr>
        <p:spPr/>
        <p:txBody>
          <a:bodyPr/>
          <a:lstStyle/>
          <a:p>
            <a:pPr marR="0" lvl="0" rtl="0"/>
            <a:r>
              <a:rPr lang="en-US" b="0" i="0" u="none" strike="noStrike" kern="100" baseline="0" dirty="0">
                <a:solidFill>
                  <a:srgbClr val="2F5496"/>
                </a:solidFill>
                <a:latin typeface="Times New Roman" panose="02020603050405020304" pitchFamily="18" charset="0"/>
              </a:rPr>
              <a:t>Analyze historical airplane crash data to identify trends and patterns.</a:t>
            </a:r>
          </a:p>
          <a:p>
            <a:pPr marR="0" lvl="0" rtl="0"/>
            <a:r>
              <a:rPr lang="en-US" b="0" i="0" u="none" strike="noStrike" kern="100" baseline="0" dirty="0">
                <a:solidFill>
                  <a:srgbClr val="2F5496"/>
                </a:solidFill>
                <a:latin typeface="Times New Roman" panose="02020603050405020304" pitchFamily="18" charset="0"/>
              </a:rPr>
              <a:t>Investigate factors contributing to airplane crashes and fatalities.</a:t>
            </a:r>
          </a:p>
          <a:p>
            <a:pPr marR="0" lvl="0" rtl="0"/>
            <a:r>
              <a:rPr lang="en-US" b="0" i="0" u="none" strike="noStrike" kern="100" baseline="0" dirty="0">
                <a:solidFill>
                  <a:srgbClr val="2F5496"/>
                </a:solidFill>
                <a:latin typeface="Times New Roman" panose="02020603050405020304" pitchFamily="18" charset="0"/>
              </a:rPr>
              <a:t>Determine the relationship between various attributes such as operator, aircraft type, and crash outcomes.</a:t>
            </a:r>
          </a:p>
          <a:p>
            <a:pPr marR="0" lvl="0" rtl="0"/>
            <a:r>
              <a:rPr lang="en-US" b="0" i="0" u="none" strike="noStrike" kern="100" baseline="0" dirty="0">
                <a:solidFill>
                  <a:srgbClr val="2F5496"/>
                </a:solidFill>
                <a:latin typeface="Times New Roman" panose="02020603050405020304" pitchFamily="18" charset="0"/>
              </a:rPr>
              <a:t>Provide insights and recommendations to stakeholders in the aviation industry for enhancing safety measures.</a:t>
            </a:r>
          </a:p>
        </p:txBody>
      </p:sp>
    </p:spTree>
    <p:extLst>
      <p:ext uri="{BB962C8B-B14F-4D97-AF65-F5344CB8AC3E}">
        <p14:creationId xmlns:p14="http://schemas.microsoft.com/office/powerpoint/2010/main" val="335009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08B5-95FE-FB42-003C-39054DEFB308}"/>
              </a:ext>
            </a:extLst>
          </p:cNvPr>
          <p:cNvSpPr>
            <a:spLocks noGrp="1"/>
          </p:cNvSpPr>
          <p:nvPr>
            <p:ph type="title"/>
          </p:nvPr>
        </p:nvSpPr>
        <p:spPr/>
        <p:txBody>
          <a:bodyPr/>
          <a:lstStyle/>
          <a:p>
            <a:pPr marR="0" rtl="0"/>
            <a:r>
              <a:rPr lang="en-IN" b="1" i="0" u="none" strike="noStrike" kern="100" baseline="0">
                <a:solidFill>
                  <a:srgbClr val="2F5496"/>
                </a:solidFill>
                <a:latin typeface="Times New Roman" panose="02020603050405020304" pitchFamily="18" charset="0"/>
              </a:rPr>
              <a:t>Key Findings:</a:t>
            </a:r>
            <a:endParaRPr lang="en-IN" b="0" i="0" u="none" strike="noStrike" kern="100" baseline="0">
              <a:solidFill>
                <a:srgbClr val="2F5496"/>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513CD426-F0AA-7F3B-3901-4B65DE6B596A}"/>
              </a:ext>
            </a:extLst>
          </p:cNvPr>
          <p:cNvSpPr>
            <a:spLocks noGrp="1"/>
          </p:cNvSpPr>
          <p:nvPr>
            <p:ph type="body" idx="1"/>
          </p:nvPr>
        </p:nvSpPr>
        <p:spPr/>
        <p:txBody>
          <a:bodyPr>
            <a:normAutofit lnSpcReduction="10000"/>
          </a:bodyPr>
          <a:lstStyle/>
          <a:p>
            <a:pPr marR="0" lvl="0" rtl="0"/>
            <a:r>
              <a:rPr lang="en-US" b="1" i="0" u="none" strike="noStrike" kern="100" baseline="0">
                <a:solidFill>
                  <a:srgbClr val="2F5496"/>
                </a:solidFill>
                <a:latin typeface="Times New Roman" panose="02020603050405020304" pitchFamily="18" charset="0"/>
              </a:rPr>
              <a:t>Temporal Trends:</a:t>
            </a:r>
            <a:r>
              <a:rPr lang="en-US" b="0" i="0" u="none" strike="noStrike" kern="100" baseline="0">
                <a:solidFill>
                  <a:srgbClr val="2F5496"/>
                </a:solidFill>
                <a:latin typeface="Times New Roman" panose="02020603050405020304" pitchFamily="18" charset="0"/>
              </a:rPr>
              <a:t> We observe fluctuations in the frequency of airplane crashes over the years, indicating potential periods of heightened risk or improved safety measures.</a:t>
            </a:r>
          </a:p>
          <a:p>
            <a:pPr marR="0" lvl="0" rtl="0"/>
            <a:r>
              <a:rPr lang="en-US" b="1" i="0" u="none" strike="noStrike" kern="100" baseline="0">
                <a:solidFill>
                  <a:srgbClr val="2F5496"/>
                </a:solidFill>
                <a:latin typeface="Times New Roman" panose="02020603050405020304" pitchFamily="18" charset="0"/>
              </a:rPr>
              <a:t>Spatial Analysis:</a:t>
            </a:r>
            <a:r>
              <a:rPr lang="en-US" b="0" i="0" u="none" strike="noStrike" kern="100" baseline="0">
                <a:solidFill>
                  <a:srgbClr val="2F5496"/>
                </a:solidFill>
                <a:latin typeface="Times New Roman" panose="02020603050405020304" pitchFamily="18" charset="0"/>
              </a:rPr>
              <a:t> Geographical distribution of crashes reveals hotspots or regions with a higher incidence of accidents, which may warrant targeted safety interventions.</a:t>
            </a:r>
          </a:p>
          <a:p>
            <a:pPr marR="0" lvl="0" rtl="0"/>
            <a:r>
              <a:rPr lang="en-US" b="1" i="0" u="none" strike="noStrike" kern="100" baseline="0">
                <a:solidFill>
                  <a:srgbClr val="2F5496"/>
                </a:solidFill>
                <a:latin typeface="Times New Roman" panose="02020603050405020304" pitchFamily="18" charset="0"/>
              </a:rPr>
              <a:t>Operator Performance:</a:t>
            </a:r>
            <a:r>
              <a:rPr lang="en-US" b="0" i="0" u="none" strike="noStrike" kern="100" baseline="0">
                <a:solidFill>
                  <a:srgbClr val="2F5496"/>
                </a:solidFill>
                <a:latin typeface="Times New Roman" panose="02020603050405020304" pitchFamily="18" charset="0"/>
              </a:rPr>
              <a:t> Analysis of operators involved in crashes can highlight differences in safety records and identify areas for improvement in safety protocols.</a:t>
            </a:r>
          </a:p>
          <a:p>
            <a:pPr marR="0" lvl="0" rtl="0"/>
            <a:r>
              <a:rPr lang="en-US" b="1" i="0" u="none" strike="noStrike" kern="100" baseline="0">
                <a:solidFill>
                  <a:srgbClr val="2F5496"/>
                </a:solidFill>
                <a:latin typeface="Times New Roman" panose="02020603050405020304" pitchFamily="18" charset="0"/>
              </a:rPr>
              <a:t>Aircraft Type:</a:t>
            </a:r>
            <a:r>
              <a:rPr lang="en-US" b="0" i="0" u="none" strike="noStrike" kern="100" baseline="0">
                <a:solidFill>
                  <a:srgbClr val="2F5496"/>
                </a:solidFill>
                <a:latin typeface="Times New Roman" panose="02020603050405020304" pitchFamily="18" charset="0"/>
              </a:rPr>
              <a:t> Examination of aircraft types involved in crashes can uncover patterns regarding specific models' safety performance and potential areas for design or operational enhancements.</a:t>
            </a:r>
          </a:p>
          <a:p>
            <a:pPr marR="0" lvl="0" rtl="0"/>
            <a:r>
              <a:rPr lang="en-US" b="1" i="0" u="none" strike="noStrike" kern="100" baseline="0">
                <a:solidFill>
                  <a:srgbClr val="2F5496"/>
                </a:solidFill>
                <a:latin typeface="Times New Roman" panose="02020603050405020304" pitchFamily="18" charset="0"/>
              </a:rPr>
              <a:t>Fatalities Analysis:</a:t>
            </a:r>
            <a:r>
              <a:rPr lang="en-US" b="0" i="0" u="none" strike="noStrike" kern="100" baseline="0">
                <a:solidFill>
                  <a:srgbClr val="2F5496"/>
                </a:solidFill>
                <a:latin typeface="Times New Roman" panose="02020603050405020304" pitchFamily="18" charset="0"/>
              </a:rPr>
              <a:t> Correlation analysis between passenger counts, crew counts, and fatalities can provide insights into the impact of occupancy levels on crash outcomes and inform safety regulations.</a:t>
            </a:r>
          </a:p>
        </p:txBody>
      </p:sp>
    </p:spTree>
    <p:extLst>
      <p:ext uri="{BB962C8B-B14F-4D97-AF65-F5344CB8AC3E}">
        <p14:creationId xmlns:p14="http://schemas.microsoft.com/office/powerpoint/2010/main" val="274255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2285-52CA-D437-07B4-A45FAC821B41}"/>
              </a:ext>
            </a:extLst>
          </p:cNvPr>
          <p:cNvSpPr>
            <a:spLocks noGrp="1"/>
          </p:cNvSpPr>
          <p:nvPr>
            <p:ph type="title"/>
          </p:nvPr>
        </p:nvSpPr>
        <p:spPr/>
        <p:txBody>
          <a:bodyPr/>
          <a:lstStyle/>
          <a:p>
            <a:pPr marR="0" rtl="0"/>
            <a:r>
              <a:rPr lang="en-IN" b="1" i="0" u="none" strike="noStrike" kern="100" baseline="0">
                <a:solidFill>
                  <a:srgbClr val="2F5496"/>
                </a:solidFill>
                <a:latin typeface="Times New Roman" panose="02020603050405020304" pitchFamily="18" charset="0"/>
              </a:rPr>
              <a:t>Conclusion:</a:t>
            </a:r>
            <a:endParaRPr lang="en-IN" b="0" i="0" u="none" strike="noStrike" kern="100" baseline="0">
              <a:solidFill>
                <a:srgbClr val="2F5496"/>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B95A74CA-ACE6-2539-B0AD-46C7347755B4}"/>
              </a:ext>
            </a:extLst>
          </p:cNvPr>
          <p:cNvSpPr>
            <a:spLocks noGrp="1"/>
          </p:cNvSpPr>
          <p:nvPr>
            <p:ph type="body" idx="1"/>
          </p:nvPr>
        </p:nvSpPr>
        <p:spPr/>
        <p:txBody>
          <a:bodyPr/>
          <a:lstStyle/>
          <a:p>
            <a:pPr marR="0" lvl="0" rtl="0"/>
            <a:r>
              <a:rPr lang="en-US" b="0" i="0" u="none" strike="noStrike" kern="100" baseline="0">
                <a:solidFill>
                  <a:srgbClr val="2F5496"/>
                </a:solidFill>
                <a:latin typeface="Times New Roman" panose="02020603050405020304" pitchFamily="18" charset="0"/>
              </a:rPr>
              <a:t>The analysis of historical airplane crash data offers valuable insights into aviation safety trends and potential risk factors. By understanding the circumstances surrounding these incidents, stakeholders in the aviation industry can implement targeted strategies to enhance safety measures and prevent future accidents. Continued analysis and proactive safety measures are essential for ensuring the well-being of passengers, crew members, and individuals on the ground.</a:t>
            </a:r>
          </a:p>
        </p:txBody>
      </p:sp>
    </p:spTree>
    <p:extLst>
      <p:ext uri="{BB962C8B-B14F-4D97-AF65-F5344CB8AC3E}">
        <p14:creationId xmlns:p14="http://schemas.microsoft.com/office/powerpoint/2010/main" val="28692727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TotalTime>
  <Words>558</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Airplane Crash Analysis In Power BI</vt:lpstr>
      <vt:lpstr>Introduction:</vt:lpstr>
      <vt:lpstr>Problem Statement:</vt:lpstr>
      <vt:lpstr>Dataset Description:</vt:lpstr>
      <vt:lpstr>Project Objectives:</vt:lpstr>
      <vt:lpstr>Key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Airplane Crash Analysis In Power BI</dc:title>
  <dc:creator>Ison Vibin</dc:creator>
  <cp:lastModifiedBy>Ison Vibin</cp:lastModifiedBy>
  <cp:revision>1</cp:revision>
  <dcterms:created xsi:type="dcterms:W3CDTF">2024-05-01T17:18:05Z</dcterms:created>
  <dcterms:modified xsi:type="dcterms:W3CDTF">2024-05-02T05:12:24Z</dcterms:modified>
</cp:coreProperties>
</file>